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306" r:id="rId5"/>
    <p:sldId id="668" r:id="rId6"/>
    <p:sldId id="667" r:id="rId7"/>
    <p:sldId id="723" r:id="rId8"/>
    <p:sldId id="678" r:id="rId9"/>
    <p:sldId id="669" r:id="rId10"/>
    <p:sldId id="679" r:id="rId11"/>
    <p:sldId id="672" r:id="rId12"/>
    <p:sldId id="673" r:id="rId13"/>
    <p:sldId id="670" r:id="rId14"/>
    <p:sldId id="674" r:id="rId15"/>
    <p:sldId id="680" r:id="rId16"/>
    <p:sldId id="681" r:id="rId17"/>
    <p:sldId id="677" r:id="rId18"/>
    <p:sldId id="675" r:id="rId19"/>
    <p:sldId id="676" r:id="rId20"/>
    <p:sldId id="683" r:id="rId21"/>
    <p:sldId id="684" r:id="rId22"/>
    <p:sldId id="685" r:id="rId23"/>
    <p:sldId id="686" r:id="rId24"/>
    <p:sldId id="687" r:id="rId25"/>
    <p:sldId id="688" r:id="rId26"/>
    <p:sldId id="689" r:id="rId27"/>
    <p:sldId id="690" r:id="rId28"/>
    <p:sldId id="691" r:id="rId29"/>
    <p:sldId id="692" r:id="rId30"/>
    <p:sldId id="346" r:id="rId31"/>
    <p:sldId id="693" r:id="rId32"/>
    <p:sldId id="698" r:id="rId33"/>
    <p:sldId id="699" r:id="rId34"/>
    <p:sldId id="412" r:id="rId35"/>
    <p:sldId id="700" r:id="rId36"/>
    <p:sldId id="722" r:id="rId37"/>
    <p:sldId id="694" r:id="rId38"/>
    <p:sldId id="697" r:id="rId39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D4ECBA"/>
    <a:srgbClr val="FFFFFF"/>
    <a:srgbClr val="64BCD9"/>
    <a:srgbClr val="2D90BA"/>
    <a:srgbClr val="006600"/>
    <a:srgbClr val="AEBD0D"/>
    <a:srgbClr val="FFCC30"/>
    <a:srgbClr val="E2F0D9"/>
    <a:srgbClr val="F4FF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5" autoAdjust="0"/>
    <p:restoredTop sz="93372" autoAdjust="0"/>
  </p:normalViewPr>
  <p:slideViewPr>
    <p:cSldViewPr snapToObjects="1" showGuides="1">
      <p:cViewPr varScale="1">
        <p:scale>
          <a:sx n="104" d="100"/>
          <a:sy n="104" d="100"/>
        </p:scale>
        <p:origin x="103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dev\OneDrive\Bureau\CERN_teleworking\2023-06-20\2023-06-13_Align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dev\OneDrive\Bureau\CERN_teleworking\2023-06-20\2023-06-13_Alignmen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1" i="0" u="sng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Vertical position of the </a:t>
            </a:r>
            <a:r>
              <a:rPr lang="fr-FR" sz="1400" b="1" i="0" u="sng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cavities</a:t>
            </a:r>
            <a:r>
              <a:rPr lang="fr-FR" sz="1400" b="1" i="0" u="sng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w.r.t. Nominal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TANK 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'[2023-06-13_Alignment.xlsx]Feuil1'!$F$8:$F$9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'[2023-06-13_Alignment.xlsx]Feuil1'!$G$8:$G$9</c:f>
              <c:numCache>
                <c:formatCode>General</c:formatCode>
                <c:ptCount val="2"/>
                <c:pt idx="0">
                  <c:v>-0.93100000000000005</c:v>
                </c:pt>
                <c:pt idx="1">
                  <c:v>-0.79300000000000004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28E-4B44-BF6C-47A808F6D40E}"/>
            </c:ext>
          </c:extLst>
        </c:ser>
        <c:ser>
          <c:idx val="1"/>
          <c:order val="1"/>
          <c:tx>
            <c:v>TANK2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'[2023-06-13_Alignment.xlsx]Feuil1'!$F$17:$F$18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'[2023-06-13_Alignment.xlsx]Feuil1'!$G$17:$G$18</c:f>
              <c:numCache>
                <c:formatCode>General</c:formatCode>
                <c:ptCount val="2"/>
                <c:pt idx="0">
                  <c:v>-0.95899999999999996</c:v>
                </c:pt>
                <c:pt idx="1">
                  <c:v>-0.748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28E-4B44-BF6C-47A808F6D40E}"/>
            </c:ext>
          </c:extLst>
        </c:ser>
        <c:ser>
          <c:idx val="2"/>
          <c:order val="2"/>
          <c:tx>
            <c:v>TANK1 Nominal position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'[2023-06-13_Alignment.xlsx]Feuil1'!$F$8:$F$9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'[2023-06-13_Alignment.xlsx]Feuil1'!$K$8:$K$9</c:f>
              <c:numCache>
                <c:formatCode>General</c:formatCode>
                <c:ptCount val="2"/>
                <c:pt idx="0">
                  <c:v>-0.88</c:v>
                </c:pt>
                <c:pt idx="1">
                  <c:v>-0.71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28E-4B44-BF6C-47A808F6D40E}"/>
            </c:ext>
          </c:extLst>
        </c:ser>
        <c:ser>
          <c:idx val="3"/>
          <c:order val="3"/>
          <c:tx>
            <c:v>TANK2 Nominal position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'[2023-06-13_Alignment.xlsx]Feuil1'!$F$17:$F$18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'[2023-06-13_Alignment.xlsx]Feuil1'!$K$17:$K$18</c:f>
              <c:numCache>
                <c:formatCode>General</c:formatCode>
                <c:ptCount val="2"/>
                <c:pt idx="0">
                  <c:v>-0.9</c:v>
                </c:pt>
                <c:pt idx="1">
                  <c:v>-0.73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A28E-4B44-BF6C-47A808F6D4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inMax"/>
          <c:max val="1.2"/>
          <c:min val="-1.2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Z axis ( vertical)</a:t>
                </a:r>
              </a:p>
              <a:p>
                <a:pPr>
                  <a:defRPr/>
                </a:pPr>
                <a:r>
                  <a:rPr lang="fr-FR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  <c:majorUnit val="0.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sng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b="1" u="sng"/>
              <a:t>Radial position of the cavities w.r.t. Nominal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TANK 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'[2023-06-13_Alignment.xlsx]Feuil1'!$F$8:$F$9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'[2023-06-13_Alignment.xlsx]Feuil1'!$E$8:$E$9</c:f>
              <c:numCache>
                <c:formatCode>General</c:formatCode>
                <c:ptCount val="2"/>
                <c:pt idx="0">
                  <c:v>-0.95099999999999996</c:v>
                </c:pt>
                <c:pt idx="1">
                  <c:v>-0.76800000000000002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3AF-468C-B650-C1DA74AF81FF}"/>
            </c:ext>
          </c:extLst>
        </c:ser>
        <c:ser>
          <c:idx val="1"/>
          <c:order val="1"/>
          <c:tx>
            <c:v>TANK2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'[2023-06-13_Alignment.xlsx]Feuil1'!$F$17:$F$18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'[2023-06-13_Alignment.xlsx]Feuil1'!$E$17:$E$18</c:f>
              <c:numCache>
                <c:formatCode>General</c:formatCode>
                <c:ptCount val="2"/>
                <c:pt idx="0">
                  <c:v>-0.91600000000000004</c:v>
                </c:pt>
                <c:pt idx="1">
                  <c:v>-0.74299999999999999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3AF-468C-B650-C1DA74AF81FF}"/>
            </c:ext>
          </c:extLst>
        </c:ser>
        <c:ser>
          <c:idx val="2"/>
          <c:order val="2"/>
          <c:tx>
            <c:v>TANK1 Nominal position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'[2023-06-13_Alignment.xlsx]Feuil1'!$F$8:$F$9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'[2023-06-13_Alignment.xlsx]Feuil1'!$I$8:$I$9</c:f>
              <c:numCache>
                <c:formatCode>General</c:formatCode>
                <c:ptCount val="2"/>
                <c:pt idx="0">
                  <c:v>-0.99</c:v>
                </c:pt>
                <c:pt idx="1">
                  <c:v>-0.79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3AF-468C-B650-C1DA74AF81FF}"/>
            </c:ext>
          </c:extLst>
        </c:ser>
        <c:ser>
          <c:idx val="3"/>
          <c:order val="3"/>
          <c:tx>
            <c:v>TANK2 Nominal position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'[2023-06-13_Alignment.xlsx]Feuil1'!$F$17:$F$18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'[2023-06-13_Alignment.xlsx]Feuil1'!$I$17:$I$18</c:f>
              <c:numCache>
                <c:formatCode>General</c:formatCode>
                <c:ptCount val="2"/>
                <c:pt idx="0">
                  <c:v>-0.88</c:v>
                </c:pt>
                <c:pt idx="1">
                  <c:v>-0.68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D3AF-468C-B650-C1DA74AF81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b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axMin"/>
          <c:max val="1.2"/>
          <c:min val="-1.2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X axis ( radial)</a:t>
                </a:r>
              </a:p>
              <a:p>
                <a:pPr>
                  <a:defRPr/>
                </a:pPr>
                <a:r>
                  <a:rPr lang="fr-FR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  <c:majorUnit val="0.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3"/>
          <c:order val="0"/>
          <c:tx>
            <c:v>Objective at cold</c:v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(Sheet2!$G$26,Sheet2!$G$29)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860-4B60-A56A-27E8F10B7EEE}"/>
            </c:ext>
          </c:extLst>
        </c:ser>
        <c:ser>
          <c:idx val="0"/>
          <c:order val="1"/>
          <c:tx>
            <c:v>Cav 2 : ambient pressure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(Sheet2!$E$41,Sheet2!$E$44)</c:f>
              <c:numCache>
                <c:formatCode>General</c:formatCode>
                <c:ptCount val="2"/>
                <c:pt idx="0">
                  <c:v>1567.9269999999999</c:v>
                </c:pt>
                <c:pt idx="1">
                  <c:v>2444.1999999999998</c:v>
                </c:pt>
              </c:numCache>
            </c:numRef>
          </c:xVal>
          <c:yVal>
            <c:numRef>
              <c:f>(Sheet2!$E$42,Sheet2!$E$45)</c:f>
              <c:numCache>
                <c:formatCode>General</c:formatCode>
                <c:ptCount val="2"/>
                <c:pt idx="0">
                  <c:v>-0.85499999999999998</c:v>
                </c:pt>
                <c:pt idx="1">
                  <c:v>-0.78100000000000003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860-4B60-A56A-27E8F10B7EEE}"/>
            </c:ext>
          </c:extLst>
        </c:ser>
        <c:ser>
          <c:idx val="1"/>
          <c:order val="2"/>
          <c:tx>
            <c:v>Cav 2 : under vacuum</c:v>
          </c:tx>
          <c:spPr>
            <a:ln w="444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(Sheet2!$F$41,Sheet2!$F$44)</c:f>
              <c:numCache>
                <c:formatCode>General</c:formatCode>
                <c:ptCount val="2"/>
                <c:pt idx="0">
                  <c:v>1567.84</c:v>
                </c:pt>
                <c:pt idx="1">
                  <c:v>2444.35</c:v>
                </c:pt>
              </c:numCache>
            </c:numRef>
          </c:xVal>
          <c:yVal>
            <c:numRef>
              <c:f>(Sheet2!$F$42,Sheet2!$F$45)</c:f>
              <c:numCache>
                <c:formatCode>General</c:formatCode>
                <c:ptCount val="2"/>
                <c:pt idx="0">
                  <c:v>-1.262</c:v>
                </c:pt>
                <c:pt idx="1">
                  <c:v>-1.1220000000000001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860-4B60-A56A-27E8F10B7EEE}"/>
            </c:ext>
          </c:extLst>
        </c:ser>
        <c:ser>
          <c:idx val="2"/>
          <c:order val="3"/>
          <c:tx>
            <c:v>Cav 2 : Cold</c:v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(Sheet2!$G$41,Sheet2!$G$44)</c:f>
              <c:numCache>
                <c:formatCode>General</c:formatCode>
                <c:ptCount val="2"/>
                <c:pt idx="0">
                  <c:v>1568.9870000000001</c:v>
                </c:pt>
                <c:pt idx="1">
                  <c:v>2443.625</c:v>
                </c:pt>
              </c:numCache>
            </c:numRef>
          </c:xVal>
          <c:yVal>
            <c:numRef>
              <c:f>(Sheet2!$G$42,Sheet2!$G$45)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860-4B60-A56A-27E8F10B7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3825584"/>
        <c:axId val="733824624"/>
      </c:scatterChart>
      <c:valAx>
        <c:axId val="733825584"/>
        <c:scaling>
          <c:orientation val="minMax"/>
          <c:max val="3000"/>
          <c:min val="10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33824624"/>
        <c:crosses val="autoZero"/>
        <c:crossBetween val="midCat"/>
      </c:valAx>
      <c:valAx>
        <c:axId val="733824624"/>
        <c:scaling>
          <c:orientation val="minMax"/>
          <c:max val="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600" dirty="0"/>
                  <a:t>Relative</a:t>
                </a:r>
                <a:r>
                  <a:rPr lang="fr-FR" sz="1600" baseline="0" dirty="0"/>
                  <a:t> v</a:t>
                </a:r>
                <a:r>
                  <a:rPr lang="fr-FR" sz="1600" dirty="0"/>
                  <a:t>ertical motion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33825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3"/>
          <c:order val="0"/>
          <c:tx>
            <c:v>Objective at cold</c:v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(Sheet2!$G$25,Sheet2!$G$28)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(Sheet2!$G$26,Sheet2!$G$29)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DA-4D49-9528-5EAD0F420E07}"/>
            </c:ext>
          </c:extLst>
        </c:ser>
        <c:ser>
          <c:idx val="0"/>
          <c:order val="1"/>
          <c:tx>
            <c:v>Cav 2 : ambient pressure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(Sheet2!$E$41,Sheet2!$E$44)</c:f>
              <c:numCache>
                <c:formatCode>General</c:formatCode>
                <c:ptCount val="2"/>
                <c:pt idx="0">
                  <c:v>1567.9269999999999</c:v>
                </c:pt>
                <c:pt idx="1">
                  <c:v>2444.1999999999998</c:v>
                </c:pt>
              </c:numCache>
            </c:numRef>
          </c:xVal>
          <c:yVal>
            <c:numRef>
              <c:f>(Sheet2!$E$40,Sheet2!$E$43)</c:f>
              <c:numCache>
                <c:formatCode>General</c:formatCode>
                <c:ptCount val="2"/>
                <c:pt idx="0">
                  <c:v>-0.71</c:v>
                </c:pt>
                <c:pt idx="1">
                  <c:v>-0.436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DA-4D49-9528-5EAD0F420E07}"/>
            </c:ext>
          </c:extLst>
        </c:ser>
        <c:ser>
          <c:idx val="1"/>
          <c:order val="2"/>
          <c:tx>
            <c:v>Cav 2 : under vacuum</c:v>
          </c:tx>
          <c:spPr>
            <a:ln w="444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(Sheet2!$F$41,Sheet2!$F$44)</c:f>
              <c:numCache>
                <c:formatCode>General</c:formatCode>
                <c:ptCount val="2"/>
                <c:pt idx="0">
                  <c:v>1567.84</c:v>
                </c:pt>
                <c:pt idx="1">
                  <c:v>2444.35</c:v>
                </c:pt>
              </c:numCache>
            </c:numRef>
          </c:xVal>
          <c:yVal>
            <c:numRef>
              <c:f>(Sheet2!$F$40,Sheet2!$F$43)</c:f>
              <c:numCache>
                <c:formatCode>General</c:formatCode>
                <c:ptCount val="2"/>
                <c:pt idx="0">
                  <c:v>-0.33599999999999997</c:v>
                </c:pt>
                <c:pt idx="1">
                  <c:v>-6.2E-2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ADA-4D49-9528-5EAD0F420E07}"/>
            </c:ext>
          </c:extLst>
        </c:ser>
        <c:ser>
          <c:idx val="2"/>
          <c:order val="3"/>
          <c:tx>
            <c:v>Cav 2 : Cold</c:v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(Sheet2!$G$41,Sheet2!$G$44)</c:f>
              <c:numCache>
                <c:formatCode>General</c:formatCode>
                <c:ptCount val="2"/>
                <c:pt idx="0">
                  <c:v>1568.9870000000001</c:v>
                </c:pt>
                <c:pt idx="1">
                  <c:v>2443.625</c:v>
                </c:pt>
              </c:numCache>
            </c:numRef>
          </c:xVal>
          <c:yVal>
            <c:numRef>
              <c:f>(Sheet2!$G$40,Sheet2!$G$43)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ADA-4D49-9528-5EAD0F420E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3825584"/>
        <c:axId val="733824624"/>
      </c:scatterChart>
      <c:valAx>
        <c:axId val="733825584"/>
        <c:scaling>
          <c:orientation val="minMax"/>
          <c:max val="3000"/>
          <c:min val="10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33824624"/>
        <c:crosses val="autoZero"/>
        <c:crossBetween val="midCat"/>
      </c:valAx>
      <c:valAx>
        <c:axId val="733824624"/>
        <c:scaling>
          <c:orientation val="minMax"/>
          <c:max val="0.2"/>
          <c:min val="-1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600" b="0" i="0" u="none" strike="noStrike" kern="120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Relative Radial motion </a:t>
                </a:r>
                <a:r>
                  <a:rPr lang="fr-FR" sz="1600" dirty="0"/>
                  <a:t>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33825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1B3B7-41E4-F431-3F53-34FD25CC02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9B899-29DD-539D-C775-14E47D3A20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FEA17-B525-40A7-E1EB-7B7704DB8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993C3-7B35-4F15-9DC8-2CB37C1BF224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DBD48-8CA1-111B-8181-0A71E9AD3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1F7DC-EFFD-AFAC-6668-78FE5B997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8FA6-BA9D-490D-B98B-6ADF91410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551384" y="2348880"/>
            <a:ext cx="11305255" cy="1440160"/>
          </a:xfrm>
        </p:spPr>
        <p:txBody>
          <a:bodyPr/>
          <a:lstStyle/>
          <a:p>
            <a:pPr algn="ctr"/>
            <a:r>
              <a:rPr lang="en-US" sz="5000" dirty="0">
                <a:latin typeface="Arial" panose="020B0604020202020204" pitchFamily="34" charset="0"/>
                <a:cs typeface="Arial" panose="020B0604020202020204" pitchFamily="34" charset="0"/>
              </a:rPr>
              <a:t>Internal monitoring</a:t>
            </a:r>
            <a:br>
              <a:rPr lang="en-US" sz="5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000" dirty="0">
                <a:latin typeface="Arial" panose="020B0604020202020204" pitchFamily="34" charset="0"/>
                <a:cs typeface="Arial" panose="020B0604020202020204" pitchFamily="34" charset="0"/>
              </a:rPr>
              <a:t>for Crab-cavities</a:t>
            </a:r>
            <a:endParaRPr lang="en-GB" sz="30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297723" y="5872626"/>
            <a:ext cx="2232248" cy="792088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Vivien </a:t>
            </a:r>
            <a:r>
              <a:rPr lang="en-GB" sz="2400"/>
              <a:t>RUDE </a:t>
            </a:r>
            <a:r>
              <a:rPr lang="en-GB" sz="1800" i="1"/>
              <a:t>2024-10-14</a:t>
            </a:r>
            <a:endParaRPr lang="en-GB" sz="1800" i="1" dirty="0"/>
          </a:p>
        </p:txBody>
      </p:sp>
      <p:sp>
        <p:nvSpPr>
          <p:cNvPr id="2" name="Rectangle 1"/>
          <p:cNvSpPr/>
          <p:nvPr/>
        </p:nvSpPr>
        <p:spPr>
          <a:xfrm>
            <a:off x="6107051" y="6268670"/>
            <a:ext cx="4553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HL-LHC Collaboration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Triumf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-STFC-CERN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5143" r="23060" b="5480"/>
          <a:stretch/>
        </p:blipFill>
        <p:spPr>
          <a:xfrm>
            <a:off x="3575720" y="3689152"/>
            <a:ext cx="4032447" cy="29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 descr="F:\ScreenShots\253-10835.jpg">
            <a:extLst>
              <a:ext uri="{FF2B5EF4-FFF2-40B4-BE49-F238E27FC236}">
                <a16:creationId xmlns:a16="http://schemas.microsoft.com/office/drawing/2014/main" id="{2D472414-6127-4B8A-0CF3-B334E3F3F5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" t="9689" r="8085" b="20461"/>
          <a:stretch/>
        </p:blipFill>
        <p:spPr bwMode="auto">
          <a:xfrm rot="164684">
            <a:off x="114022" y="1671478"/>
            <a:ext cx="9061694" cy="497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Freeform 5">
            <a:extLst>
              <a:ext uri="{FF2B5EF4-FFF2-40B4-BE49-F238E27FC236}">
                <a16:creationId xmlns:a16="http://schemas.microsoft.com/office/drawing/2014/main" id="{C4BA06FB-01BA-8364-2456-763670687781}"/>
              </a:ext>
            </a:extLst>
          </p:cNvPr>
          <p:cNvSpPr/>
          <p:nvPr/>
        </p:nvSpPr>
        <p:spPr>
          <a:xfrm rot="199825">
            <a:off x="1031210" y="2220929"/>
            <a:ext cx="7159144" cy="2484006"/>
          </a:xfrm>
          <a:custGeom>
            <a:avLst/>
            <a:gdLst>
              <a:gd name="connsiteX0" fmla="*/ 0 w 6286500"/>
              <a:gd name="connsiteY0" fmla="*/ 1762125 h 2181225"/>
              <a:gd name="connsiteX1" fmla="*/ 1047750 w 6286500"/>
              <a:gd name="connsiteY1" fmla="*/ 2181225 h 2181225"/>
              <a:gd name="connsiteX2" fmla="*/ 6286500 w 6286500"/>
              <a:gd name="connsiteY2" fmla="*/ 371475 h 2181225"/>
              <a:gd name="connsiteX3" fmla="*/ 5248275 w 6286500"/>
              <a:gd name="connsiteY3" fmla="*/ 0 h 2181225"/>
              <a:gd name="connsiteX4" fmla="*/ 0 w 6286500"/>
              <a:gd name="connsiteY4" fmla="*/ 1762125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6500" h="2181225">
                <a:moveTo>
                  <a:pt x="0" y="1762125"/>
                </a:moveTo>
                <a:lnTo>
                  <a:pt x="1047750" y="2181225"/>
                </a:lnTo>
                <a:lnTo>
                  <a:pt x="6286500" y="371475"/>
                </a:lnTo>
                <a:lnTo>
                  <a:pt x="5248275" y="0"/>
                </a:lnTo>
                <a:lnTo>
                  <a:pt x="0" y="1762125"/>
                </a:lnTo>
                <a:close/>
              </a:path>
            </a:pathLst>
          </a:custGeom>
          <a:solidFill>
            <a:srgbClr val="64BCD9">
              <a:alpha val="75000"/>
            </a:srgbClr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AC5881D-AC08-C9EC-F4BD-FDEE2ED5DA10}"/>
              </a:ext>
            </a:extLst>
          </p:cNvPr>
          <p:cNvGrpSpPr/>
          <p:nvPr/>
        </p:nvGrpSpPr>
        <p:grpSpPr>
          <a:xfrm>
            <a:off x="1479250" y="1480919"/>
            <a:ext cx="790079" cy="2316673"/>
            <a:chOff x="861916" y="3073333"/>
            <a:chExt cx="1047565" cy="3071674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4512F35-70B9-04C6-68F9-BAA780157793}"/>
                </a:ext>
              </a:extLst>
            </p:cNvPr>
            <p:cNvSpPr/>
            <p:nvPr/>
          </p:nvSpPr>
          <p:spPr>
            <a:xfrm>
              <a:off x="861916" y="3073333"/>
              <a:ext cx="1047565" cy="3071674"/>
            </a:xfrm>
            <a:custGeom>
              <a:avLst/>
              <a:gdLst>
                <a:gd name="connsiteX0" fmla="*/ 8878 w 1047565"/>
                <a:gd name="connsiteY0" fmla="*/ 0 h 3071674"/>
                <a:gd name="connsiteX1" fmla="*/ 1047565 w 1047565"/>
                <a:gd name="connsiteY1" fmla="*/ 568171 h 3071674"/>
                <a:gd name="connsiteX2" fmla="*/ 1047565 w 1047565"/>
                <a:gd name="connsiteY2" fmla="*/ 2902998 h 3071674"/>
                <a:gd name="connsiteX3" fmla="*/ 1020932 w 1047565"/>
                <a:gd name="connsiteY3" fmla="*/ 3018408 h 3071674"/>
                <a:gd name="connsiteX4" fmla="*/ 958788 w 1047565"/>
                <a:gd name="connsiteY4" fmla="*/ 3062796 h 3071674"/>
                <a:gd name="connsiteX5" fmla="*/ 878889 w 1047565"/>
                <a:gd name="connsiteY5" fmla="*/ 3071674 h 3071674"/>
                <a:gd name="connsiteX6" fmla="*/ 763480 w 1047565"/>
                <a:gd name="connsiteY6" fmla="*/ 3053918 h 3071674"/>
                <a:gd name="connsiteX7" fmla="*/ 133165 w 1047565"/>
                <a:gd name="connsiteY7" fmla="*/ 2725445 h 3071674"/>
                <a:gd name="connsiteX8" fmla="*/ 53266 w 1047565"/>
                <a:gd name="connsiteY8" fmla="*/ 2627790 h 3071674"/>
                <a:gd name="connsiteX9" fmla="*/ 17755 w 1047565"/>
                <a:gd name="connsiteY9" fmla="*/ 2539014 h 3071674"/>
                <a:gd name="connsiteX10" fmla="*/ 0 w 1047565"/>
                <a:gd name="connsiteY10" fmla="*/ 2379216 h 3071674"/>
                <a:gd name="connsiteX11" fmla="*/ 8878 w 1047565"/>
                <a:gd name="connsiteY11" fmla="*/ 0 h 3071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47565" h="3071674">
                  <a:moveTo>
                    <a:pt x="8878" y="0"/>
                  </a:moveTo>
                  <a:lnTo>
                    <a:pt x="1047565" y="568171"/>
                  </a:lnTo>
                  <a:lnTo>
                    <a:pt x="1047565" y="2902998"/>
                  </a:lnTo>
                  <a:lnTo>
                    <a:pt x="1020932" y="3018408"/>
                  </a:lnTo>
                  <a:lnTo>
                    <a:pt x="958788" y="3062796"/>
                  </a:lnTo>
                  <a:lnTo>
                    <a:pt x="878889" y="3071674"/>
                  </a:lnTo>
                  <a:lnTo>
                    <a:pt x="763480" y="3053918"/>
                  </a:lnTo>
                  <a:lnTo>
                    <a:pt x="133165" y="2725445"/>
                  </a:lnTo>
                  <a:lnTo>
                    <a:pt x="53266" y="2627790"/>
                  </a:lnTo>
                  <a:lnTo>
                    <a:pt x="17755" y="2539014"/>
                  </a:lnTo>
                  <a:lnTo>
                    <a:pt x="0" y="2379216"/>
                  </a:lnTo>
                  <a:cubicBezTo>
                    <a:pt x="2959" y="1586144"/>
                    <a:pt x="5919" y="793072"/>
                    <a:pt x="8878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F16F69B-BA8D-8F57-E831-03C627B1007E}"/>
                </a:ext>
              </a:extLst>
            </p:cNvPr>
            <p:cNvSpPr/>
            <p:nvPr/>
          </p:nvSpPr>
          <p:spPr>
            <a:xfrm>
              <a:off x="1418586" y="5425377"/>
              <a:ext cx="348121" cy="42671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E07BC91-4F75-1BA4-853C-2659ACCC8DDF}"/>
                </a:ext>
              </a:extLst>
            </p:cNvPr>
            <p:cNvSpPr/>
            <p:nvPr/>
          </p:nvSpPr>
          <p:spPr>
            <a:xfrm>
              <a:off x="938065" y="5283837"/>
              <a:ext cx="348121" cy="42671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AEFFB485-A9DB-6B4D-8AC2-72F837EB493E}"/>
              </a:ext>
            </a:extLst>
          </p:cNvPr>
          <p:cNvSpPr/>
          <p:nvPr/>
        </p:nvSpPr>
        <p:spPr>
          <a:xfrm>
            <a:off x="1586497" y="1721685"/>
            <a:ext cx="539261" cy="1023816"/>
          </a:xfrm>
          <a:custGeom>
            <a:avLst/>
            <a:gdLst>
              <a:gd name="connsiteX0" fmla="*/ 23446 w 539261"/>
              <a:gd name="connsiteY0" fmla="*/ 0 h 1023816"/>
              <a:gd name="connsiteX1" fmla="*/ 539261 w 539261"/>
              <a:gd name="connsiteY1" fmla="*/ 273539 h 1023816"/>
              <a:gd name="connsiteX2" fmla="*/ 539261 w 539261"/>
              <a:gd name="connsiteY2" fmla="*/ 1023816 h 1023816"/>
              <a:gd name="connsiteX3" fmla="*/ 0 w 539261"/>
              <a:gd name="connsiteY3" fmla="*/ 719016 h 1023816"/>
              <a:gd name="connsiteX4" fmla="*/ 23446 w 539261"/>
              <a:gd name="connsiteY4" fmla="*/ 0 h 1023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261" h="1023816">
                <a:moveTo>
                  <a:pt x="23446" y="0"/>
                </a:moveTo>
                <a:lnTo>
                  <a:pt x="539261" y="273539"/>
                </a:lnTo>
                <a:lnTo>
                  <a:pt x="539261" y="1023816"/>
                </a:lnTo>
                <a:lnTo>
                  <a:pt x="0" y="719016"/>
                </a:lnTo>
                <a:lnTo>
                  <a:pt x="23446" y="0"/>
                </a:lnTo>
                <a:close/>
              </a:path>
            </a:pathLst>
          </a:cu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407C3F7-C0BB-409A-115B-64C0D73AA7B1}"/>
              </a:ext>
            </a:extLst>
          </p:cNvPr>
          <p:cNvGrpSpPr/>
          <p:nvPr/>
        </p:nvGrpSpPr>
        <p:grpSpPr>
          <a:xfrm>
            <a:off x="6738399" y="18096"/>
            <a:ext cx="790079" cy="2316673"/>
            <a:chOff x="861916" y="3073333"/>
            <a:chExt cx="1047565" cy="3071674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FAE523E-6B95-EBE4-559B-C3961EADC490}"/>
                </a:ext>
              </a:extLst>
            </p:cNvPr>
            <p:cNvSpPr/>
            <p:nvPr/>
          </p:nvSpPr>
          <p:spPr>
            <a:xfrm>
              <a:off x="861916" y="3073333"/>
              <a:ext cx="1047565" cy="3071674"/>
            </a:xfrm>
            <a:custGeom>
              <a:avLst/>
              <a:gdLst>
                <a:gd name="connsiteX0" fmla="*/ 8878 w 1047565"/>
                <a:gd name="connsiteY0" fmla="*/ 0 h 3071674"/>
                <a:gd name="connsiteX1" fmla="*/ 1047565 w 1047565"/>
                <a:gd name="connsiteY1" fmla="*/ 568171 h 3071674"/>
                <a:gd name="connsiteX2" fmla="*/ 1047565 w 1047565"/>
                <a:gd name="connsiteY2" fmla="*/ 2902998 h 3071674"/>
                <a:gd name="connsiteX3" fmla="*/ 1020932 w 1047565"/>
                <a:gd name="connsiteY3" fmla="*/ 3018408 h 3071674"/>
                <a:gd name="connsiteX4" fmla="*/ 958788 w 1047565"/>
                <a:gd name="connsiteY4" fmla="*/ 3062796 h 3071674"/>
                <a:gd name="connsiteX5" fmla="*/ 878889 w 1047565"/>
                <a:gd name="connsiteY5" fmla="*/ 3071674 h 3071674"/>
                <a:gd name="connsiteX6" fmla="*/ 763480 w 1047565"/>
                <a:gd name="connsiteY6" fmla="*/ 3053918 h 3071674"/>
                <a:gd name="connsiteX7" fmla="*/ 133165 w 1047565"/>
                <a:gd name="connsiteY7" fmla="*/ 2725445 h 3071674"/>
                <a:gd name="connsiteX8" fmla="*/ 53266 w 1047565"/>
                <a:gd name="connsiteY8" fmla="*/ 2627790 h 3071674"/>
                <a:gd name="connsiteX9" fmla="*/ 17755 w 1047565"/>
                <a:gd name="connsiteY9" fmla="*/ 2539014 h 3071674"/>
                <a:gd name="connsiteX10" fmla="*/ 0 w 1047565"/>
                <a:gd name="connsiteY10" fmla="*/ 2379216 h 3071674"/>
                <a:gd name="connsiteX11" fmla="*/ 8878 w 1047565"/>
                <a:gd name="connsiteY11" fmla="*/ 0 h 3071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47565" h="3071674">
                  <a:moveTo>
                    <a:pt x="8878" y="0"/>
                  </a:moveTo>
                  <a:lnTo>
                    <a:pt x="1047565" y="568171"/>
                  </a:lnTo>
                  <a:lnTo>
                    <a:pt x="1047565" y="2902998"/>
                  </a:lnTo>
                  <a:lnTo>
                    <a:pt x="1020932" y="3018408"/>
                  </a:lnTo>
                  <a:lnTo>
                    <a:pt x="958788" y="3062796"/>
                  </a:lnTo>
                  <a:lnTo>
                    <a:pt x="878889" y="3071674"/>
                  </a:lnTo>
                  <a:lnTo>
                    <a:pt x="763480" y="3053918"/>
                  </a:lnTo>
                  <a:lnTo>
                    <a:pt x="133165" y="2725445"/>
                  </a:lnTo>
                  <a:lnTo>
                    <a:pt x="53266" y="2627790"/>
                  </a:lnTo>
                  <a:lnTo>
                    <a:pt x="17755" y="2539014"/>
                  </a:lnTo>
                  <a:lnTo>
                    <a:pt x="0" y="2379216"/>
                  </a:lnTo>
                  <a:cubicBezTo>
                    <a:pt x="2959" y="1586144"/>
                    <a:pt x="5919" y="793072"/>
                    <a:pt x="8878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81A59FC-2D40-D2BE-1EC7-A7558C28F2B9}"/>
                </a:ext>
              </a:extLst>
            </p:cNvPr>
            <p:cNvSpPr/>
            <p:nvPr/>
          </p:nvSpPr>
          <p:spPr>
            <a:xfrm>
              <a:off x="1418586" y="5425377"/>
              <a:ext cx="348121" cy="42671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84CAD7B-A758-EF41-28B8-D3E6A84A9CC4}"/>
                </a:ext>
              </a:extLst>
            </p:cNvPr>
            <p:cNvSpPr/>
            <p:nvPr/>
          </p:nvSpPr>
          <p:spPr>
            <a:xfrm>
              <a:off x="938065" y="5283837"/>
              <a:ext cx="348121" cy="42671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7AC44B85-69F9-46AF-4616-691982680121}"/>
              </a:ext>
            </a:extLst>
          </p:cNvPr>
          <p:cNvSpPr/>
          <p:nvPr/>
        </p:nvSpPr>
        <p:spPr>
          <a:xfrm>
            <a:off x="6822831" y="298922"/>
            <a:ext cx="539261" cy="1023816"/>
          </a:xfrm>
          <a:custGeom>
            <a:avLst/>
            <a:gdLst>
              <a:gd name="connsiteX0" fmla="*/ 23446 w 539261"/>
              <a:gd name="connsiteY0" fmla="*/ 0 h 1023816"/>
              <a:gd name="connsiteX1" fmla="*/ 539261 w 539261"/>
              <a:gd name="connsiteY1" fmla="*/ 273539 h 1023816"/>
              <a:gd name="connsiteX2" fmla="*/ 539261 w 539261"/>
              <a:gd name="connsiteY2" fmla="*/ 1023816 h 1023816"/>
              <a:gd name="connsiteX3" fmla="*/ 0 w 539261"/>
              <a:gd name="connsiteY3" fmla="*/ 719016 h 1023816"/>
              <a:gd name="connsiteX4" fmla="*/ 23446 w 539261"/>
              <a:gd name="connsiteY4" fmla="*/ 0 h 1023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261" h="1023816">
                <a:moveTo>
                  <a:pt x="23446" y="0"/>
                </a:moveTo>
                <a:lnTo>
                  <a:pt x="539261" y="273539"/>
                </a:lnTo>
                <a:lnTo>
                  <a:pt x="539261" y="1023816"/>
                </a:lnTo>
                <a:lnTo>
                  <a:pt x="0" y="719016"/>
                </a:lnTo>
                <a:lnTo>
                  <a:pt x="23446" y="0"/>
                </a:lnTo>
                <a:close/>
              </a:path>
            </a:pathLst>
          </a:cu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A8D8095-833D-730A-BD9F-3C7FB64B3398}"/>
              </a:ext>
            </a:extLst>
          </p:cNvPr>
          <p:cNvSpPr txBox="1"/>
          <p:nvPr/>
        </p:nvSpPr>
        <p:spPr>
          <a:xfrm>
            <a:off x="1114058" y="1062281"/>
            <a:ext cx="1449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Valve plate A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F648269-F05F-8FFD-7FBD-B56C8F8820A0}"/>
              </a:ext>
            </a:extLst>
          </p:cNvPr>
          <p:cNvSpPr txBox="1"/>
          <p:nvPr/>
        </p:nvSpPr>
        <p:spPr>
          <a:xfrm>
            <a:off x="7531584" y="187493"/>
            <a:ext cx="1449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Valve plate B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1613898-7115-33E4-E9F7-494D2DFFB66A}"/>
              </a:ext>
            </a:extLst>
          </p:cNvPr>
          <p:cNvSpPr txBox="1"/>
          <p:nvPr/>
        </p:nvSpPr>
        <p:spPr>
          <a:xfrm>
            <a:off x="4728119" y="990781"/>
            <a:ext cx="97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8713994-B676-80D0-5939-F5E2AB552379}"/>
              </a:ext>
            </a:extLst>
          </p:cNvPr>
          <p:cNvSpPr txBox="1"/>
          <p:nvPr/>
        </p:nvSpPr>
        <p:spPr>
          <a:xfrm>
            <a:off x="2722644" y="1549717"/>
            <a:ext cx="97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1</a:t>
            </a:r>
          </a:p>
        </p:txBody>
      </p:sp>
      <p:pic>
        <p:nvPicPr>
          <p:cNvPr id="68" name="Picture 67" descr="A blue box with many round holes&#10;&#10;Description automatically generated">
            <a:extLst>
              <a:ext uri="{FF2B5EF4-FFF2-40B4-BE49-F238E27FC236}">
                <a16:creationId xmlns:a16="http://schemas.microsoft.com/office/drawing/2014/main" id="{7E6F445D-A8B4-8364-C738-2F5D8BEB96D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529" y="1385868"/>
            <a:ext cx="2524361" cy="1959745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CF7B65D5-B77E-677A-FD01-817DF433BD17}"/>
              </a:ext>
            </a:extLst>
          </p:cNvPr>
          <p:cNvSpPr txBox="1"/>
          <p:nvPr/>
        </p:nvSpPr>
        <p:spPr>
          <a:xfrm>
            <a:off x="4704574" y="224151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8000719-6634-15CE-E02E-7B1A91440CB1}"/>
              </a:ext>
            </a:extLst>
          </p:cNvPr>
          <p:cNvSpPr txBox="1"/>
          <p:nvPr/>
        </p:nvSpPr>
        <p:spPr>
          <a:xfrm>
            <a:off x="6355194" y="207315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OUT</a:t>
            </a:r>
          </a:p>
        </p:txBody>
      </p:sp>
      <p:pic>
        <p:nvPicPr>
          <p:cNvPr id="33" name="Picture 32" descr="A blue box with many round holes&#10;&#10;Description automatically generated">
            <a:extLst>
              <a:ext uri="{FF2B5EF4-FFF2-40B4-BE49-F238E27FC236}">
                <a16:creationId xmlns:a16="http://schemas.microsoft.com/office/drawing/2014/main" id="{5223FDEE-B517-D825-280C-D221A78A0C3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295" y="1983909"/>
            <a:ext cx="2524361" cy="1959745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4A080F9A-668F-31E1-7982-5784B56D19AE}"/>
              </a:ext>
            </a:extLst>
          </p:cNvPr>
          <p:cNvSpPr txBox="1"/>
          <p:nvPr/>
        </p:nvSpPr>
        <p:spPr>
          <a:xfrm>
            <a:off x="2545878" y="288242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7DF7DB7-EACF-45C1-B6B5-589C7FCE084B}"/>
              </a:ext>
            </a:extLst>
          </p:cNvPr>
          <p:cNvSpPr txBox="1"/>
          <p:nvPr/>
        </p:nvSpPr>
        <p:spPr>
          <a:xfrm>
            <a:off x="4068700" y="271468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OUT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10AE0978-E421-2697-5F33-1AA7B272A11F}"/>
              </a:ext>
            </a:extLst>
          </p:cNvPr>
          <p:cNvCxnSpPr>
            <a:cxnSpLocks/>
          </p:cNvCxnSpPr>
          <p:nvPr/>
        </p:nvCxnSpPr>
        <p:spPr>
          <a:xfrm flipV="1">
            <a:off x="1202701" y="3397322"/>
            <a:ext cx="842062" cy="2388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0A35F5E-C451-DD12-D6E4-C757C214BA67}"/>
              </a:ext>
            </a:extLst>
          </p:cNvPr>
          <p:cNvCxnSpPr>
            <a:cxnSpLocks/>
          </p:cNvCxnSpPr>
          <p:nvPr/>
        </p:nvCxnSpPr>
        <p:spPr>
          <a:xfrm flipV="1">
            <a:off x="2269329" y="3197800"/>
            <a:ext cx="496907" cy="140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D66A7D3-98F3-643A-02F6-684D48147FE6}"/>
              </a:ext>
            </a:extLst>
          </p:cNvPr>
          <p:cNvCxnSpPr>
            <a:cxnSpLocks/>
          </p:cNvCxnSpPr>
          <p:nvPr/>
        </p:nvCxnSpPr>
        <p:spPr>
          <a:xfrm flipV="1">
            <a:off x="4459165" y="2584096"/>
            <a:ext cx="554831" cy="1573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466527F6-E75E-6989-AE8C-5C2BF0DF36D8}"/>
              </a:ext>
            </a:extLst>
          </p:cNvPr>
          <p:cNvCxnSpPr>
            <a:cxnSpLocks/>
          </p:cNvCxnSpPr>
          <p:nvPr/>
        </p:nvCxnSpPr>
        <p:spPr>
          <a:xfrm flipV="1">
            <a:off x="6643740" y="1962831"/>
            <a:ext cx="588067" cy="1667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9A40AFC-6B41-79CA-28D1-7F76421DECE5}"/>
              </a:ext>
            </a:extLst>
          </p:cNvPr>
          <p:cNvCxnSpPr>
            <a:cxnSpLocks/>
          </p:cNvCxnSpPr>
          <p:nvPr/>
        </p:nvCxnSpPr>
        <p:spPr>
          <a:xfrm flipV="1">
            <a:off x="7509967" y="1734383"/>
            <a:ext cx="588067" cy="1667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0BDB55D7-1A34-9258-D2E1-C4F4415D9899}"/>
              </a:ext>
            </a:extLst>
          </p:cNvPr>
          <p:cNvCxnSpPr>
            <a:cxnSpLocks/>
          </p:cNvCxnSpPr>
          <p:nvPr/>
        </p:nvCxnSpPr>
        <p:spPr>
          <a:xfrm flipV="1">
            <a:off x="1645825" y="3542357"/>
            <a:ext cx="0" cy="7950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64BEF5D5-849A-90A2-213B-3BCC360F0E7D}"/>
              </a:ext>
            </a:extLst>
          </p:cNvPr>
          <p:cNvSpPr txBox="1"/>
          <p:nvPr/>
        </p:nvSpPr>
        <p:spPr>
          <a:xfrm>
            <a:off x="761986" y="3755217"/>
            <a:ext cx="88357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V3 mm</a:t>
            </a:r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3CD19B38-8BBF-0AE4-BA4F-6EB93740662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8937" y="4242133"/>
            <a:ext cx="228561" cy="235676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986B3487-31EC-6CAE-578C-367A57A645A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3217" y="3825816"/>
            <a:ext cx="228561" cy="235676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A2EF2EDD-3494-8211-0FE0-BA8532B9EE2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40" y="3400488"/>
            <a:ext cx="228561" cy="235676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F439C37A-23F8-950B-3A8E-822C826FF1A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4296" y="3009348"/>
            <a:ext cx="228561" cy="235676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837C6EAF-BE8E-546B-069F-6AAD563E158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6539" y="4359632"/>
            <a:ext cx="228561" cy="235676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DD55625B-7F45-8E05-AFE8-62B90BFCE4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8329" y="4756992"/>
            <a:ext cx="228561" cy="235676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F50DA48A-9C53-4A97-1CE6-C7634661F9C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1846" y="5156139"/>
            <a:ext cx="228561" cy="235676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985319C8-39C5-926D-C678-4E1C97156AD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8936" y="5624731"/>
            <a:ext cx="228561" cy="235676"/>
          </a:xfrm>
          <a:prstGeom prst="rect">
            <a:avLst/>
          </a:prstGeom>
        </p:spPr>
      </p:pic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ED97B23B-2925-88CF-39D0-35A0241C1998}"/>
              </a:ext>
            </a:extLst>
          </p:cNvPr>
          <p:cNvSpPr/>
          <p:nvPr/>
        </p:nvSpPr>
        <p:spPr>
          <a:xfrm>
            <a:off x="2175028" y="2816806"/>
            <a:ext cx="6169981" cy="1837678"/>
          </a:xfrm>
          <a:custGeom>
            <a:avLst/>
            <a:gdLst>
              <a:gd name="connsiteX0" fmla="*/ 17755 w 6169981"/>
              <a:gd name="connsiteY0" fmla="*/ 1748901 h 1837678"/>
              <a:gd name="connsiteX1" fmla="*/ 6143348 w 6169981"/>
              <a:gd name="connsiteY1" fmla="*/ 0 h 1837678"/>
              <a:gd name="connsiteX2" fmla="*/ 6169981 w 6169981"/>
              <a:gd name="connsiteY2" fmla="*/ 97655 h 1837678"/>
              <a:gd name="connsiteX3" fmla="*/ 0 w 6169981"/>
              <a:gd name="connsiteY3" fmla="*/ 1837678 h 1837678"/>
              <a:gd name="connsiteX4" fmla="*/ 17755 w 6169981"/>
              <a:gd name="connsiteY4" fmla="*/ 1748901 h 183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9981" h="1837678">
                <a:moveTo>
                  <a:pt x="17755" y="1748901"/>
                </a:moveTo>
                <a:lnTo>
                  <a:pt x="6143348" y="0"/>
                </a:lnTo>
                <a:lnTo>
                  <a:pt x="6169981" y="97655"/>
                </a:lnTo>
                <a:lnTo>
                  <a:pt x="0" y="1837678"/>
                </a:lnTo>
                <a:lnTo>
                  <a:pt x="17755" y="1748901"/>
                </a:lnTo>
                <a:close/>
              </a:path>
            </a:pathLst>
          </a:custGeom>
          <a:solidFill>
            <a:srgbClr val="FF0000">
              <a:alpha val="3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87952FF8-E102-9308-AABC-EFB051CE9B62}"/>
              </a:ext>
            </a:extLst>
          </p:cNvPr>
          <p:cNvSpPr/>
          <p:nvPr/>
        </p:nvSpPr>
        <p:spPr>
          <a:xfrm>
            <a:off x="979713" y="4006958"/>
            <a:ext cx="1371600" cy="2286000"/>
          </a:xfrm>
          <a:custGeom>
            <a:avLst/>
            <a:gdLst>
              <a:gd name="connsiteX0" fmla="*/ 27992 w 1371600"/>
              <a:gd name="connsiteY0" fmla="*/ 0 h 2286000"/>
              <a:gd name="connsiteX1" fmla="*/ 1371600 w 1371600"/>
              <a:gd name="connsiteY1" fmla="*/ 615820 h 2286000"/>
              <a:gd name="connsiteX2" fmla="*/ 1296955 w 1371600"/>
              <a:gd name="connsiteY2" fmla="*/ 2286000 h 2286000"/>
              <a:gd name="connsiteX3" fmla="*/ 0 w 1371600"/>
              <a:gd name="connsiteY3" fmla="*/ 1726163 h 2286000"/>
              <a:gd name="connsiteX4" fmla="*/ 27992 w 13716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0" h="2286000">
                <a:moveTo>
                  <a:pt x="27992" y="0"/>
                </a:moveTo>
                <a:lnTo>
                  <a:pt x="1371600" y="615820"/>
                </a:lnTo>
                <a:lnTo>
                  <a:pt x="1296955" y="2286000"/>
                </a:lnTo>
                <a:lnTo>
                  <a:pt x="0" y="1726163"/>
                </a:lnTo>
                <a:lnTo>
                  <a:pt x="27992" y="0"/>
                </a:lnTo>
                <a:close/>
              </a:path>
            </a:pathLst>
          </a:custGeom>
          <a:solidFill>
            <a:schemeClr val="accent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4FA5A3A-16D9-2F54-FBAA-82A54CD76009}"/>
              </a:ext>
            </a:extLst>
          </p:cNvPr>
          <p:cNvSpPr txBox="1"/>
          <p:nvPr/>
        </p:nvSpPr>
        <p:spPr>
          <a:xfrm>
            <a:off x="1419341" y="4500577"/>
            <a:ext cx="88357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V1 mm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7FBD3654-796A-69B2-0AAF-829CED274A06}"/>
              </a:ext>
            </a:extLst>
          </p:cNvPr>
          <p:cNvCxnSpPr>
            <a:cxnSpLocks/>
          </p:cNvCxnSpPr>
          <p:nvPr/>
        </p:nvCxnSpPr>
        <p:spPr>
          <a:xfrm>
            <a:off x="1645825" y="4338171"/>
            <a:ext cx="542906" cy="2168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7" name="Picture 116">
            <a:extLst>
              <a:ext uri="{FF2B5EF4-FFF2-40B4-BE49-F238E27FC236}">
                <a16:creationId xmlns:a16="http://schemas.microsoft.com/office/drawing/2014/main" id="{384F59F3-AA3F-0655-90BE-C6D8730C30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7317" y="4649610"/>
            <a:ext cx="228561" cy="235676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B161801A-AEB7-9258-F4CA-3E7C682B684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9329" y="5975678"/>
            <a:ext cx="228561" cy="235676"/>
          </a:xfrm>
          <a:prstGeom prst="rect">
            <a:avLst/>
          </a:prstGeom>
        </p:spPr>
      </p:pic>
      <p:sp>
        <p:nvSpPr>
          <p:cNvPr id="135" name="TextBox 134">
            <a:extLst>
              <a:ext uri="{FF2B5EF4-FFF2-40B4-BE49-F238E27FC236}">
                <a16:creationId xmlns:a16="http://schemas.microsoft.com/office/drawing/2014/main" id="{8D7B527A-FD6B-BC5A-3371-FB08C9A60A3C}"/>
              </a:ext>
            </a:extLst>
          </p:cNvPr>
          <p:cNvSpPr txBox="1"/>
          <p:nvPr/>
        </p:nvSpPr>
        <p:spPr>
          <a:xfrm rot="20525281">
            <a:off x="8145436" y="1280827"/>
            <a:ext cx="1268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Trolley axis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1BC1983-5BE4-7AF7-46BF-42E49EBCAFF9}"/>
              </a:ext>
            </a:extLst>
          </p:cNvPr>
          <p:cNvSpPr txBox="1"/>
          <p:nvPr/>
        </p:nvSpPr>
        <p:spPr>
          <a:xfrm>
            <a:off x="7117631" y="1662426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B1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8E7AD704-5B27-AF1F-C250-91682995D803}"/>
              </a:ext>
            </a:extLst>
          </p:cNvPr>
          <p:cNvSpPr txBox="1"/>
          <p:nvPr/>
        </p:nvSpPr>
        <p:spPr>
          <a:xfrm>
            <a:off x="6673279" y="1511403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B2</a:t>
            </a:r>
          </a:p>
        </p:txBody>
      </p:sp>
      <p:graphicFrame>
        <p:nvGraphicFramePr>
          <p:cNvPr id="140" name="Table 139">
            <a:extLst>
              <a:ext uri="{FF2B5EF4-FFF2-40B4-BE49-F238E27FC236}">
                <a16:creationId xmlns:a16="http://schemas.microsoft.com/office/drawing/2014/main" id="{DCFFACEF-3184-5159-FABE-0067888C4F8B}"/>
              </a:ext>
            </a:extLst>
          </p:cNvPr>
          <p:cNvGraphicFramePr>
            <a:graphicFrameLocks noGrp="1"/>
          </p:cNvGraphicFramePr>
          <p:nvPr/>
        </p:nvGraphicFramePr>
        <p:xfrm>
          <a:off x="4143734" y="3072622"/>
          <a:ext cx="8076422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374">
                  <a:extLst>
                    <a:ext uri="{9D8B030D-6E8A-4147-A177-3AD203B41FA5}">
                      <a16:colId xmlns:a16="http://schemas.microsoft.com/office/drawing/2014/main" val="618994279"/>
                    </a:ext>
                  </a:extLst>
                </a:gridCol>
                <a:gridCol w="777904">
                  <a:extLst>
                    <a:ext uri="{9D8B030D-6E8A-4147-A177-3AD203B41FA5}">
                      <a16:colId xmlns:a16="http://schemas.microsoft.com/office/drawing/2014/main" val="2427596966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187777673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923706592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1220540447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1774170095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4127677198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2101023137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1327389047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2831176804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1963794377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1871281282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696164530"/>
                    </a:ext>
                  </a:extLst>
                </a:gridCol>
                <a:gridCol w="558012">
                  <a:extLst>
                    <a:ext uri="{9D8B030D-6E8A-4147-A177-3AD203B41FA5}">
                      <a16:colId xmlns:a16="http://schemas.microsoft.com/office/drawing/2014/main" val="245825250"/>
                    </a:ext>
                  </a:extLst>
                </a:gridCol>
              </a:tblGrid>
              <a:tr h="162628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X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Z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Rx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Rz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309353"/>
                  </a:ext>
                </a:extLst>
              </a:tr>
              <a:tr h="162628"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Valve </a:t>
                      </a:r>
                    </a:p>
                    <a:p>
                      <a:pPr algn="ctr"/>
                      <a:r>
                        <a:rPr lang="en-US" sz="1000" dirty="0"/>
                        <a:t>plate 1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A1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+/- 0.5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+/- 0.5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34565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A2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+/- 0.5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349177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Vect</a:t>
                      </a:r>
                      <a:r>
                        <a:rPr lang="en-US" sz="1000" dirty="0"/>
                        <a:t> Na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+/-3.8 </a:t>
                      </a:r>
                      <a:r>
                        <a:rPr lang="en-US" sz="1000" dirty="0" err="1"/>
                        <a:t>mrad</a:t>
                      </a:r>
                      <a:endParaRPr lang="en-US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+/-2.5 </a:t>
                      </a:r>
                      <a:r>
                        <a:rPr lang="en-US" sz="1000" dirty="0" err="1"/>
                        <a:t>mrad</a:t>
                      </a:r>
                      <a:endParaRPr lang="en-US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616839"/>
                  </a:ext>
                </a:extLst>
              </a:tr>
              <a:tr h="162628"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Cav 1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IN (Cap)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+/- 0.1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+/- 0.1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+/-1.2 </a:t>
                      </a:r>
                      <a:r>
                        <a:rPr kumimoji="0" lang="en-US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mrad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16993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FPC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1065.25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+/- 2mm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386049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OUT (cap)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+/- 0.1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+/- 0.1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490754"/>
                  </a:ext>
                </a:extLst>
              </a:tr>
              <a:tr h="162628"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Cav2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IN (Cap)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+/- 0.1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+/- 0.1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+/-1.2 </a:t>
                      </a:r>
                      <a:r>
                        <a:rPr kumimoji="0" lang="en-US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873576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FPC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2027.74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+/- 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4765945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OUT (cap)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+/- 0.1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+/- 0.1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472562"/>
                  </a:ext>
                </a:extLst>
              </a:tr>
              <a:tr h="162628"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Valve </a:t>
                      </a:r>
                    </a:p>
                    <a:p>
                      <a:pPr algn="ctr"/>
                      <a:r>
                        <a:rPr lang="en-US" sz="1000" dirty="0"/>
                        <a:t>plate 2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B1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+/- 0.5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+/- 0.5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788977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B2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+/- 0.5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831708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/>
                        <a:t>Vect</a:t>
                      </a:r>
                      <a:r>
                        <a:rPr lang="en-US" sz="1000" dirty="0"/>
                        <a:t> Nb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2504.5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/>
                        <a:t>+/-5mm</a:t>
                      </a:r>
                      <a:endParaRPr lang="en-US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+/-3.8 </a:t>
                      </a:r>
                      <a:r>
                        <a:rPr lang="en-US" sz="1000" dirty="0" err="1"/>
                        <a:t>mrad</a:t>
                      </a:r>
                      <a:endParaRPr lang="en-US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--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+/-2.5 </a:t>
                      </a:r>
                      <a:r>
                        <a:rPr lang="en-US" sz="1000" dirty="0" err="1"/>
                        <a:t>mrad</a:t>
                      </a:r>
                      <a:endParaRPr lang="en-US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911207"/>
                  </a:ext>
                </a:extLst>
              </a:tr>
            </a:tbl>
          </a:graphicData>
        </a:graphic>
      </p:graphicFrame>
      <p:sp>
        <p:nvSpPr>
          <p:cNvPr id="147" name="TextBox 146">
            <a:extLst>
              <a:ext uri="{FF2B5EF4-FFF2-40B4-BE49-F238E27FC236}">
                <a16:creationId xmlns:a16="http://schemas.microsoft.com/office/drawing/2014/main" id="{A34DA9C2-6E20-5FD0-964F-FEE17602D2A6}"/>
              </a:ext>
            </a:extLst>
          </p:cNvPr>
          <p:cNvSpPr txBox="1"/>
          <p:nvPr/>
        </p:nvSpPr>
        <p:spPr>
          <a:xfrm>
            <a:off x="1005239" y="2106137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Na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1AA49D6F-65CD-517E-995D-5B10AFA12E39}"/>
              </a:ext>
            </a:extLst>
          </p:cNvPr>
          <p:cNvCxnSpPr>
            <a:cxnSpLocks/>
          </p:cNvCxnSpPr>
          <p:nvPr/>
        </p:nvCxnSpPr>
        <p:spPr>
          <a:xfrm flipH="1">
            <a:off x="1480534" y="2184330"/>
            <a:ext cx="347447" cy="985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BA979CCB-3B14-F1AB-EF96-F57D6EC3E303}"/>
              </a:ext>
            </a:extLst>
          </p:cNvPr>
          <p:cNvSpPr txBox="1"/>
          <p:nvPr/>
        </p:nvSpPr>
        <p:spPr>
          <a:xfrm>
            <a:off x="6233290" y="757694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Nb</a:t>
            </a:r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73FEBD5C-BE96-CCD4-C441-DACEE2334181}"/>
              </a:ext>
            </a:extLst>
          </p:cNvPr>
          <p:cNvCxnSpPr>
            <a:cxnSpLocks/>
          </p:cNvCxnSpPr>
          <p:nvPr/>
        </p:nvCxnSpPr>
        <p:spPr>
          <a:xfrm flipH="1">
            <a:off x="6708585" y="835887"/>
            <a:ext cx="347447" cy="985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3" name="Groupe 15">
            <a:extLst>
              <a:ext uri="{FF2B5EF4-FFF2-40B4-BE49-F238E27FC236}">
                <a16:creationId xmlns:a16="http://schemas.microsoft.com/office/drawing/2014/main" id="{5C4DA902-FB08-0652-F096-30BA18885C56}"/>
              </a:ext>
            </a:extLst>
          </p:cNvPr>
          <p:cNvGrpSpPr/>
          <p:nvPr/>
        </p:nvGrpSpPr>
        <p:grpSpPr>
          <a:xfrm rot="5400000">
            <a:off x="1703022" y="2311935"/>
            <a:ext cx="1405205" cy="1692718"/>
            <a:chOff x="-2933724" y="13014056"/>
            <a:chExt cx="1993497" cy="2401393"/>
          </a:xfrm>
        </p:grpSpPr>
        <p:cxnSp>
          <p:nvCxnSpPr>
            <p:cNvPr id="164" name="Connecteur droit avec flèche 9">
              <a:extLst>
                <a:ext uri="{FF2B5EF4-FFF2-40B4-BE49-F238E27FC236}">
                  <a16:creationId xmlns:a16="http://schemas.microsoft.com/office/drawing/2014/main" id="{8DF2DEFE-9894-C673-C303-C0CBBD36F7C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-2450327" y="13880309"/>
              <a:ext cx="1351768" cy="386949"/>
            </a:xfrm>
            <a:prstGeom prst="straightConnector1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sp>
          <p:nvSpPr>
            <p:cNvPr id="165" name="ZoneTexte 12">
              <a:extLst>
                <a:ext uri="{FF2B5EF4-FFF2-40B4-BE49-F238E27FC236}">
                  <a16:creationId xmlns:a16="http://schemas.microsoft.com/office/drawing/2014/main" id="{64578D66-9DAC-00EB-EA01-00E2E1AE781C}"/>
                </a:ext>
              </a:extLst>
            </p:cNvPr>
            <p:cNvSpPr txBox="1"/>
            <p:nvPr/>
          </p:nvSpPr>
          <p:spPr>
            <a:xfrm rot="16200000">
              <a:off x="-1560833" y="12957888"/>
              <a:ext cx="564437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166" name="ZoneTexte 13">
              <a:extLst>
                <a:ext uri="{FF2B5EF4-FFF2-40B4-BE49-F238E27FC236}">
                  <a16:creationId xmlns:a16="http://schemas.microsoft.com/office/drawing/2014/main" id="{C49CD120-5A0A-94A8-8E57-4DF611B7369D}"/>
                </a:ext>
              </a:extLst>
            </p:cNvPr>
            <p:cNvSpPr txBox="1"/>
            <p:nvPr/>
          </p:nvSpPr>
          <p:spPr>
            <a:xfrm rot="16200000">
              <a:off x="-1900301" y="13109946"/>
              <a:ext cx="319721" cy="676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Y</a:t>
              </a:r>
            </a:p>
          </p:txBody>
        </p:sp>
        <p:sp>
          <p:nvSpPr>
            <p:cNvPr id="167" name="ZoneTexte 14">
              <a:extLst>
                <a:ext uri="{FF2B5EF4-FFF2-40B4-BE49-F238E27FC236}">
                  <a16:creationId xmlns:a16="http://schemas.microsoft.com/office/drawing/2014/main" id="{EF04AC2F-BAF6-C808-987D-D5E0A433231B}"/>
                </a:ext>
              </a:extLst>
            </p:cNvPr>
            <p:cNvSpPr txBox="1"/>
            <p:nvPr/>
          </p:nvSpPr>
          <p:spPr>
            <a:xfrm rot="16200000">
              <a:off x="-2928723" y="14743677"/>
              <a:ext cx="666771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0093B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Z </a:t>
              </a:r>
            </a:p>
          </p:txBody>
        </p:sp>
        <p:cxnSp>
          <p:nvCxnSpPr>
            <p:cNvPr id="168" name="Connecteur droit avec flèche 9">
              <a:extLst>
                <a:ext uri="{FF2B5EF4-FFF2-40B4-BE49-F238E27FC236}">
                  <a16:creationId xmlns:a16="http://schemas.microsoft.com/office/drawing/2014/main" id="{B16444A7-BAFC-F80B-4865-9D12B4431D0C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-2221618" y="14109019"/>
              <a:ext cx="1" cy="1281300"/>
            </a:xfrm>
            <a:prstGeom prst="straightConnector1">
              <a:avLst/>
            </a:prstGeom>
            <a:noFill/>
            <a:ln w="57150" cap="flat" cmpd="sng" algn="ctr">
              <a:solidFill>
                <a:srgbClr val="0093BE"/>
              </a:solidFill>
              <a:prstDash val="solid"/>
              <a:tailEnd type="triangle"/>
            </a:ln>
            <a:effectLst/>
          </p:spPr>
        </p:cxnSp>
        <p:cxnSp>
          <p:nvCxnSpPr>
            <p:cNvPr id="169" name="Connecteur droit avec flèche 9">
              <a:extLst>
                <a:ext uri="{FF2B5EF4-FFF2-40B4-BE49-F238E27FC236}">
                  <a16:creationId xmlns:a16="http://schemas.microsoft.com/office/drawing/2014/main" id="{462D4803-6181-B9E7-D387-E9C21AD8DA6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1887455" y="13906717"/>
              <a:ext cx="1167998" cy="511549"/>
            </a:xfrm>
            <a:prstGeom prst="straightConnector1">
              <a:avLst/>
            </a:prstGeom>
            <a:noFill/>
            <a:ln w="57150" cap="flat" cmpd="sng" algn="ctr">
              <a:solidFill>
                <a:srgbClr val="33CC33"/>
              </a:solidFill>
              <a:prstDash val="solid"/>
              <a:tailEnd type="triangle"/>
            </a:ln>
            <a:effectLst/>
          </p:spPr>
        </p:cxn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AA661343-7D4D-3559-86B1-B36BE18EBCA9}"/>
              </a:ext>
            </a:extLst>
          </p:cNvPr>
          <p:cNvSpPr txBox="1"/>
          <p:nvPr/>
        </p:nvSpPr>
        <p:spPr>
          <a:xfrm>
            <a:off x="1470344" y="2891571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8E6B925A-00FA-00E1-B9B5-8B69782CAFC5}"/>
              </a:ext>
            </a:extLst>
          </p:cNvPr>
          <p:cNvSpPr txBox="1"/>
          <p:nvPr/>
        </p:nvSpPr>
        <p:spPr>
          <a:xfrm>
            <a:off x="1733485" y="3772393"/>
            <a:ext cx="88357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V2 mm</a:t>
            </a: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6AE77088-CC0B-C201-3A6B-AE6C9D3FE062}"/>
              </a:ext>
            </a:extLst>
          </p:cNvPr>
          <p:cNvCxnSpPr>
            <a:cxnSpLocks/>
          </p:cNvCxnSpPr>
          <p:nvPr/>
        </p:nvCxnSpPr>
        <p:spPr>
          <a:xfrm flipV="1">
            <a:off x="1654258" y="3739333"/>
            <a:ext cx="436418" cy="1086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FB3F47BE-1C89-B955-23F2-D1F14563EDB5}"/>
              </a:ext>
            </a:extLst>
          </p:cNvPr>
          <p:cNvSpPr txBox="1"/>
          <p:nvPr/>
        </p:nvSpPr>
        <p:spPr>
          <a:xfrm>
            <a:off x="7830501" y="2165796"/>
            <a:ext cx="4320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Aptos" panose="02110004020202020204"/>
                <a:ea typeface="+mn-ea"/>
                <a:cs typeface="+mn-cs"/>
              </a:rPr>
              <a:t>Please 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Aptos" panose="02110004020202020204"/>
                <a:ea typeface="+mn-ea"/>
                <a:cs typeface="+mn-cs"/>
              </a:rPr>
              <a:t>No thermal contraction or movement due to vacuum is considered at this stage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Aptos" panose="02110004020202020204"/>
                <a:ea typeface="+mn-ea"/>
                <a:cs typeface="+mn-cs"/>
              </a:rPr>
              <a:t>(V. Rude, T. Capelli).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FD5989D5-6ED1-43FF-7E8C-29CDBAEBB66D}"/>
              </a:ext>
            </a:extLst>
          </p:cNvPr>
          <p:cNvSpPr txBox="1"/>
          <p:nvPr/>
        </p:nvSpPr>
        <p:spPr>
          <a:xfrm>
            <a:off x="1825514" y="3016210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A1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6B0E4834-3A78-097E-80FE-EA4BF552BCA9}"/>
              </a:ext>
            </a:extLst>
          </p:cNvPr>
          <p:cNvSpPr txBox="1"/>
          <p:nvPr/>
        </p:nvSpPr>
        <p:spPr>
          <a:xfrm>
            <a:off x="3508130" y="1918324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FPC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D6D7E34-7108-F5EF-A8C4-C56F8CFA725C}"/>
              </a:ext>
            </a:extLst>
          </p:cNvPr>
          <p:cNvSpPr txBox="1"/>
          <p:nvPr/>
        </p:nvSpPr>
        <p:spPr>
          <a:xfrm>
            <a:off x="5695483" y="1305757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FPC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883F8C1-B354-2B44-47C9-A525BF1E5F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555226"/>
              </p:ext>
            </p:extLst>
          </p:nvPr>
        </p:nvGraphicFramePr>
        <p:xfrm>
          <a:off x="172141" y="129320"/>
          <a:ext cx="648430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1 : in clean room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1-2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Alignment in ISO5 (before connection in ISO4)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990113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Alignment in ISO5 (after connection in ISO4)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832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246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1A37C-31F3-EDF6-9927-F54817CD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44FF46-532C-A72A-6181-A51CC05E4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A29B1D4-DD4B-9B3C-10BD-A1A256C55E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917884"/>
              </p:ext>
            </p:extLst>
          </p:nvPr>
        </p:nvGraphicFramePr>
        <p:xfrm>
          <a:off x="983432" y="332656"/>
          <a:ext cx="64843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2 : before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4-5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Alignment of different equipment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10472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84792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94298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FSI targets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0858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654CE63-6148-E797-E52B-86620B8163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46" b="-1"/>
          <a:stretch/>
        </p:blipFill>
        <p:spPr>
          <a:xfrm>
            <a:off x="8239422" y="6127"/>
            <a:ext cx="3935760" cy="298858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9A7FFD3-27AA-19AA-4CB2-E243A2544B29}"/>
              </a:ext>
            </a:extLst>
          </p:cNvPr>
          <p:cNvSpPr/>
          <p:nvPr/>
        </p:nvSpPr>
        <p:spPr>
          <a:xfrm>
            <a:off x="193490" y="2667162"/>
            <a:ext cx="5551626" cy="125106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u="sng" dirty="0"/>
              <a:t>Objective / Results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Cryogenic line : at 1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Oblong bellows plate : at 1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0E1622F-565C-DBEF-FBD6-5EE78BF5EB3A}"/>
              </a:ext>
            </a:extLst>
          </p:cNvPr>
          <p:cNvGrpSpPr/>
          <p:nvPr/>
        </p:nvGrpSpPr>
        <p:grpSpPr>
          <a:xfrm>
            <a:off x="2829692" y="3861049"/>
            <a:ext cx="9196703" cy="2855302"/>
            <a:chOff x="0" y="2801864"/>
            <a:chExt cx="9264352" cy="287630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2C7639A-8A02-0CCD-773E-C03304867753}"/>
                </a:ext>
              </a:extLst>
            </p:cNvPr>
            <p:cNvCxnSpPr/>
            <p:nvPr/>
          </p:nvCxnSpPr>
          <p:spPr>
            <a:xfrm flipV="1">
              <a:off x="0" y="4076617"/>
              <a:ext cx="9264352" cy="783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E51A2EE-B2EC-6C65-91DD-6FED84B78979}"/>
                </a:ext>
              </a:extLst>
            </p:cNvPr>
            <p:cNvGrpSpPr/>
            <p:nvPr/>
          </p:nvGrpSpPr>
          <p:grpSpPr>
            <a:xfrm>
              <a:off x="78377" y="3314125"/>
              <a:ext cx="1443331" cy="1139217"/>
              <a:chOff x="8121335" y="3732234"/>
              <a:chExt cx="1443331" cy="1139217"/>
            </a:xfrm>
          </p:grpSpPr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25733F83-430B-114D-5FDE-E094B9539B57}"/>
                  </a:ext>
                </a:extLst>
              </p:cNvPr>
              <p:cNvCxnSpPr/>
              <p:nvPr/>
            </p:nvCxnSpPr>
            <p:spPr>
              <a:xfrm flipV="1">
                <a:off x="8743406" y="3881342"/>
                <a:ext cx="0" cy="62098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59144D8E-0A1C-6E7F-7C49-C136DAA61123}"/>
                  </a:ext>
                </a:extLst>
              </p:cNvPr>
              <p:cNvCxnSpPr/>
              <p:nvPr/>
            </p:nvCxnSpPr>
            <p:spPr>
              <a:xfrm rot="5400000">
                <a:off x="8432910" y="4191837"/>
                <a:ext cx="0" cy="620989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126A478-5249-DE82-6B89-906B2B58C64D}"/>
                  </a:ext>
                </a:extLst>
              </p:cNvPr>
              <p:cNvSpPr/>
              <p:nvPr/>
            </p:nvSpPr>
            <p:spPr>
              <a:xfrm>
                <a:off x="8641067" y="4403053"/>
                <a:ext cx="198133" cy="19813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70C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122CFC2-BA7D-F833-08C3-187633C3C6DA}"/>
                  </a:ext>
                </a:extLst>
              </p:cNvPr>
              <p:cNvSpPr txBox="1"/>
              <p:nvPr/>
            </p:nvSpPr>
            <p:spPr>
              <a:xfrm>
                <a:off x="8424616" y="3732234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1" dirty="0">
                    <a:solidFill>
                      <a:srgbClr val="FF0000"/>
                    </a:solidFill>
                  </a:rPr>
                  <a:t>X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1FC5B9F-42B7-42CE-A33C-C4934F0134C6}"/>
                  </a:ext>
                </a:extLst>
              </p:cNvPr>
              <p:cNvSpPr txBox="1"/>
              <p:nvPr/>
            </p:nvSpPr>
            <p:spPr>
              <a:xfrm>
                <a:off x="8121335" y="4502119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1" dirty="0">
                    <a:solidFill>
                      <a:schemeClr val="accent6"/>
                    </a:solidFill>
                  </a:rPr>
                  <a:t>Y</a:t>
                </a:r>
                <a:endParaRPr lang="en-US" b="1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B87BF16-77FF-B75B-9B00-AF5AE0180B35}"/>
                  </a:ext>
                </a:extLst>
              </p:cNvPr>
              <p:cNvSpPr txBox="1"/>
              <p:nvPr/>
            </p:nvSpPr>
            <p:spPr>
              <a:xfrm>
                <a:off x="8747455" y="4492249"/>
                <a:ext cx="8172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1" dirty="0">
                    <a:solidFill>
                      <a:srgbClr val="0070C0"/>
                    </a:solidFill>
                  </a:rPr>
                  <a:t>Z (top)</a:t>
                </a:r>
                <a:endParaRPr lang="en-US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2" name="Flowchart: Terminator 11">
              <a:extLst>
                <a:ext uri="{FF2B5EF4-FFF2-40B4-BE49-F238E27FC236}">
                  <a16:creationId xmlns:a16="http://schemas.microsoft.com/office/drawing/2014/main" id="{4E5B3BF8-6F8C-4132-21A5-ADB2817E6B0D}"/>
                </a:ext>
              </a:extLst>
            </p:cNvPr>
            <p:cNvSpPr/>
            <p:nvPr/>
          </p:nvSpPr>
          <p:spPr>
            <a:xfrm>
              <a:off x="2530847" y="3691688"/>
              <a:ext cx="2255520" cy="745680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Terminator 12">
              <a:extLst>
                <a:ext uri="{FF2B5EF4-FFF2-40B4-BE49-F238E27FC236}">
                  <a16:creationId xmlns:a16="http://schemas.microsoft.com/office/drawing/2014/main" id="{3AE5BADF-5CD6-1BB8-18F2-7F8AF3D8DBD9}"/>
                </a:ext>
              </a:extLst>
            </p:cNvPr>
            <p:cNvSpPr/>
            <p:nvPr/>
          </p:nvSpPr>
          <p:spPr>
            <a:xfrm>
              <a:off x="2530847" y="3683457"/>
              <a:ext cx="2255520" cy="745680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19445BF5-B1B1-0ED1-F3D8-AA5048AF94A0}"/>
                </a:ext>
              </a:extLst>
            </p:cNvPr>
            <p:cNvSpPr/>
            <p:nvPr/>
          </p:nvSpPr>
          <p:spPr>
            <a:xfrm>
              <a:off x="2507324" y="3690715"/>
              <a:ext cx="738421" cy="738421"/>
            </a:xfrm>
            <a:prstGeom prst="arc">
              <a:avLst>
                <a:gd name="adj1" fmla="val 16200000"/>
                <a:gd name="adj2" fmla="val 5441922"/>
              </a:avLst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F78CC27C-B988-8094-FDD1-4A5E2007C771}"/>
                </a:ext>
              </a:extLst>
            </p:cNvPr>
            <p:cNvSpPr/>
            <p:nvPr/>
          </p:nvSpPr>
          <p:spPr>
            <a:xfrm flipH="1">
              <a:off x="4067389" y="3690715"/>
              <a:ext cx="738421" cy="738421"/>
            </a:xfrm>
            <a:prstGeom prst="arc">
              <a:avLst>
                <a:gd name="adj1" fmla="val 16200000"/>
                <a:gd name="adj2" fmla="val 5441922"/>
              </a:avLst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B04FCB7-588A-F1FC-06E3-2586053A8870}"/>
                </a:ext>
              </a:extLst>
            </p:cNvPr>
            <p:cNvCxnSpPr/>
            <p:nvPr/>
          </p:nvCxnSpPr>
          <p:spPr>
            <a:xfrm>
              <a:off x="2861294" y="4064528"/>
              <a:ext cx="1643133" cy="0"/>
            </a:xfrm>
            <a:prstGeom prst="lin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0E64FE-D005-C568-0B77-20F823B48969}"/>
                </a:ext>
              </a:extLst>
            </p:cNvPr>
            <p:cNvCxnSpPr/>
            <p:nvPr/>
          </p:nvCxnSpPr>
          <p:spPr>
            <a:xfrm>
              <a:off x="2911918" y="3978936"/>
              <a:ext cx="0" cy="171183"/>
            </a:xfrm>
            <a:prstGeom prst="lin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FE1A8FA-283C-800E-9CD9-74C1CE1BB4A9}"/>
                </a:ext>
              </a:extLst>
            </p:cNvPr>
            <p:cNvCxnSpPr/>
            <p:nvPr/>
          </p:nvCxnSpPr>
          <p:spPr>
            <a:xfrm>
              <a:off x="4429050" y="3978936"/>
              <a:ext cx="0" cy="171183"/>
            </a:xfrm>
            <a:prstGeom prst="lin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4A02A31-281F-C6D4-CE55-DA0562CBBDBD}"/>
                </a:ext>
              </a:extLst>
            </p:cNvPr>
            <p:cNvSpPr txBox="1"/>
            <p:nvPr/>
          </p:nvSpPr>
          <p:spPr>
            <a:xfrm>
              <a:off x="2395229" y="3807036"/>
              <a:ext cx="601127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sym typeface="Symbol" panose="05050102010706020507" pitchFamily="18" charset="2"/>
                </a:rPr>
                <a:t>X = 0.07 [0]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884B3A5-4C02-8F20-A105-3DD8CD3B7D41}"/>
                </a:ext>
              </a:extLst>
            </p:cNvPr>
            <p:cNvCxnSpPr/>
            <p:nvPr/>
          </p:nvCxnSpPr>
          <p:spPr>
            <a:xfrm>
              <a:off x="3042405" y="4446342"/>
              <a:ext cx="0" cy="266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489146C-6B3C-B4F9-0221-BD7ED96CD044}"/>
                </a:ext>
              </a:extLst>
            </p:cNvPr>
            <p:cNvSpPr txBox="1"/>
            <p:nvPr/>
          </p:nvSpPr>
          <p:spPr>
            <a:xfrm>
              <a:off x="2481150" y="4764949"/>
              <a:ext cx="103073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sym typeface="Symbol" panose="05050102010706020507" pitchFamily="18" charset="2"/>
                </a:rPr>
                <a:t>X = -137.46 [-137.5]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A4DE622-CDA5-CE91-685C-2EA5DF388AEF}"/>
                </a:ext>
              </a:extLst>
            </p:cNvPr>
            <p:cNvCxnSpPr/>
            <p:nvPr/>
          </p:nvCxnSpPr>
          <p:spPr>
            <a:xfrm>
              <a:off x="4296439" y="4446342"/>
              <a:ext cx="0" cy="266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C58B7BF-93E0-1EF6-CE44-2DE80DF24A11}"/>
                </a:ext>
              </a:extLst>
            </p:cNvPr>
            <p:cNvSpPr txBox="1"/>
            <p:nvPr/>
          </p:nvSpPr>
          <p:spPr>
            <a:xfrm>
              <a:off x="3808754" y="4764949"/>
              <a:ext cx="103073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sym typeface="Symbol" panose="05050102010706020507" pitchFamily="18" charset="2"/>
                </a:rPr>
                <a:t>X = -137.55 [-137.5]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324D2CE-D4D3-99FB-A5A7-EBD7971926F0}"/>
                </a:ext>
              </a:extLst>
            </p:cNvPr>
            <p:cNvSpPr/>
            <p:nvPr/>
          </p:nvSpPr>
          <p:spPr>
            <a:xfrm>
              <a:off x="3269268" y="3772882"/>
              <a:ext cx="535671" cy="5356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FPC</a:t>
              </a:r>
              <a:endParaRPr lang="en-US" sz="1000" dirty="0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DF3E720-45D7-6706-E23D-17EB7C13C59D}"/>
                </a:ext>
              </a:extLst>
            </p:cNvPr>
            <p:cNvCxnSpPr/>
            <p:nvPr/>
          </p:nvCxnSpPr>
          <p:spPr>
            <a:xfrm>
              <a:off x="2908408" y="3528263"/>
              <a:ext cx="59700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720CEB8-EFD2-58AA-B2CE-BFD7551E7CDF}"/>
                </a:ext>
              </a:extLst>
            </p:cNvPr>
            <p:cNvSpPr txBox="1"/>
            <p:nvPr/>
          </p:nvSpPr>
          <p:spPr>
            <a:xfrm>
              <a:off x="2849001" y="3298442"/>
              <a:ext cx="803105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sym typeface="Symbol" panose="05050102010706020507" pitchFamily="18" charset="2"/>
                </a:rPr>
                <a:t>Y=149.88 [150]</a:t>
              </a:r>
              <a:endParaRPr lang="en-US" sz="10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23620D6-D787-B262-2FF5-D44E73DAD462}"/>
                </a:ext>
              </a:extLst>
            </p:cNvPr>
            <p:cNvCxnSpPr/>
            <p:nvPr/>
          </p:nvCxnSpPr>
          <p:spPr>
            <a:xfrm>
              <a:off x="700447" y="5188109"/>
              <a:ext cx="280496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A042470-957C-9CD0-D41F-5C68D0D27EE5}"/>
                </a:ext>
              </a:extLst>
            </p:cNvPr>
            <p:cNvSpPr txBox="1"/>
            <p:nvPr/>
          </p:nvSpPr>
          <p:spPr>
            <a:xfrm>
              <a:off x="1553100" y="5202458"/>
              <a:ext cx="111088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sym typeface="Symbol" panose="05050102010706020507" pitchFamily="18" charset="2"/>
                </a:rPr>
                <a:t>Y=-1317.86 [-1318.5]</a:t>
              </a:r>
              <a:endParaRPr lang="en-US" sz="1000" b="1" dirty="0">
                <a:solidFill>
                  <a:schemeClr val="accent6"/>
                </a:solidFill>
              </a:endParaRPr>
            </a:p>
          </p:txBody>
        </p:sp>
        <p:sp>
          <p:nvSpPr>
            <p:cNvPr id="29" name="Flowchart: Terminator 28">
              <a:extLst>
                <a:ext uri="{FF2B5EF4-FFF2-40B4-BE49-F238E27FC236}">
                  <a16:creationId xmlns:a16="http://schemas.microsoft.com/office/drawing/2014/main" id="{33D98C62-972F-3459-4D82-973FEAA324EE}"/>
                </a:ext>
              </a:extLst>
            </p:cNvPr>
            <p:cNvSpPr/>
            <p:nvPr/>
          </p:nvSpPr>
          <p:spPr>
            <a:xfrm>
              <a:off x="5815137" y="3691688"/>
              <a:ext cx="2255520" cy="745680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Terminator 29">
              <a:extLst>
                <a:ext uri="{FF2B5EF4-FFF2-40B4-BE49-F238E27FC236}">
                  <a16:creationId xmlns:a16="http://schemas.microsoft.com/office/drawing/2014/main" id="{928B4765-1265-8B58-E21E-C540EF2435B8}"/>
                </a:ext>
              </a:extLst>
            </p:cNvPr>
            <p:cNvSpPr/>
            <p:nvPr/>
          </p:nvSpPr>
          <p:spPr>
            <a:xfrm>
              <a:off x="5815137" y="3683457"/>
              <a:ext cx="2255520" cy="745680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0164344A-FFA7-D9D8-6CA2-735F98841890}"/>
                </a:ext>
              </a:extLst>
            </p:cNvPr>
            <p:cNvSpPr/>
            <p:nvPr/>
          </p:nvSpPr>
          <p:spPr>
            <a:xfrm>
              <a:off x="5791614" y="3690715"/>
              <a:ext cx="738421" cy="738421"/>
            </a:xfrm>
            <a:prstGeom prst="arc">
              <a:avLst>
                <a:gd name="adj1" fmla="val 16200000"/>
                <a:gd name="adj2" fmla="val 5441922"/>
              </a:avLst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62D090C4-E86A-2E61-E01B-AAEEB4C37AD5}"/>
                </a:ext>
              </a:extLst>
            </p:cNvPr>
            <p:cNvSpPr/>
            <p:nvPr/>
          </p:nvSpPr>
          <p:spPr>
            <a:xfrm flipH="1">
              <a:off x="7351679" y="3690715"/>
              <a:ext cx="738421" cy="738421"/>
            </a:xfrm>
            <a:prstGeom prst="arc">
              <a:avLst>
                <a:gd name="adj1" fmla="val 16200000"/>
                <a:gd name="adj2" fmla="val 5441922"/>
              </a:avLst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4A25641-2521-4F64-7545-BE6FD1A6C881}"/>
                </a:ext>
              </a:extLst>
            </p:cNvPr>
            <p:cNvCxnSpPr/>
            <p:nvPr/>
          </p:nvCxnSpPr>
          <p:spPr>
            <a:xfrm>
              <a:off x="6145584" y="4064528"/>
              <a:ext cx="1643133" cy="0"/>
            </a:xfrm>
            <a:prstGeom prst="lin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1E1CDE8-4BEC-02D0-654B-A2A4C4F43523}"/>
                </a:ext>
              </a:extLst>
            </p:cNvPr>
            <p:cNvCxnSpPr/>
            <p:nvPr/>
          </p:nvCxnSpPr>
          <p:spPr>
            <a:xfrm>
              <a:off x="6196208" y="3978936"/>
              <a:ext cx="0" cy="171183"/>
            </a:xfrm>
            <a:prstGeom prst="lin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898392A-6D06-A533-EB1C-7B40C2CDFEC8}"/>
                </a:ext>
              </a:extLst>
            </p:cNvPr>
            <p:cNvCxnSpPr/>
            <p:nvPr/>
          </p:nvCxnSpPr>
          <p:spPr>
            <a:xfrm>
              <a:off x="7713340" y="3978936"/>
              <a:ext cx="0" cy="171183"/>
            </a:xfrm>
            <a:prstGeom prst="line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0FA8BBD-2D13-CCAB-2372-DA9CAD82A961}"/>
                </a:ext>
              </a:extLst>
            </p:cNvPr>
            <p:cNvSpPr txBox="1"/>
            <p:nvPr/>
          </p:nvSpPr>
          <p:spPr>
            <a:xfrm>
              <a:off x="5641206" y="3780450"/>
              <a:ext cx="63959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sym typeface="Symbol" panose="05050102010706020507" pitchFamily="18" charset="2"/>
                </a:rPr>
                <a:t>X = -0.08 [0]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2B9456B-4F3E-4B27-AC9B-729AB3944CF0}"/>
                </a:ext>
              </a:extLst>
            </p:cNvPr>
            <p:cNvCxnSpPr/>
            <p:nvPr/>
          </p:nvCxnSpPr>
          <p:spPr>
            <a:xfrm>
              <a:off x="6326695" y="4446342"/>
              <a:ext cx="0" cy="266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82F0296-80BE-577B-E597-26C4C9E98964}"/>
                </a:ext>
              </a:extLst>
            </p:cNvPr>
            <p:cNvSpPr txBox="1"/>
            <p:nvPr/>
          </p:nvSpPr>
          <p:spPr>
            <a:xfrm>
              <a:off x="5765440" y="4764949"/>
              <a:ext cx="103073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sym typeface="Symbol" panose="05050102010706020507" pitchFamily="18" charset="2"/>
                </a:rPr>
                <a:t>X = -137.42 [-137.5]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2CFA383-CD54-62A5-3709-3A61C89570CA}"/>
                </a:ext>
              </a:extLst>
            </p:cNvPr>
            <p:cNvCxnSpPr/>
            <p:nvPr/>
          </p:nvCxnSpPr>
          <p:spPr>
            <a:xfrm>
              <a:off x="7580729" y="4446342"/>
              <a:ext cx="0" cy="266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5E98E2D-4221-81D4-9071-9827F217CC0C}"/>
                </a:ext>
              </a:extLst>
            </p:cNvPr>
            <p:cNvSpPr txBox="1"/>
            <p:nvPr/>
          </p:nvSpPr>
          <p:spPr>
            <a:xfrm>
              <a:off x="7093044" y="4764949"/>
              <a:ext cx="974626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sym typeface="Symbol" panose="05050102010706020507" pitchFamily="18" charset="2"/>
                </a:rPr>
                <a:t>X = -137.6 [-137.5]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2DC785A-EFF1-6BE5-95EB-9DCED72DB59D}"/>
                </a:ext>
              </a:extLst>
            </p:cNvPr>
            <p:cNvSpPr/>
            <p:nvPr/>
          </p:nvSpPr>
          <p:spPr>
            <a:xfrm>
              <a:off x="6553558" y="3772882"/>
              <a:ext cx="535671" cy="5356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dirty="0"/>
                <a:t>FPC</a:t>
              </a:r>
              <a:endParaRPr lang="en-US" sz="1000" dirty="0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280B3E7-0C78-F3EA-AA17-0C7137A90AE7}"/>
                </a:ext>
              </a:extLst>
            </p:cNvPr>
            <p:cNvCxnSpPr/>
            <p:nvPr/>
          </p:nvCxnSpPr>
          <p:spPr>
            <a:xfrm>
              <a:off x="6192698" y="3528263"/>
              <a:ext cx="59700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8F064C6-B4B7-04DC-16CB-F20E56551D84}"/>
                </a:ext>
              </a:extLst>
            </p:cNvPr>
            <p:cNvSpPr txBox="1"/>
            <p:nvPr/>
          </p:nvSpPr>
          <p:spPr>
            <a:xfrm>
              <a:off x="6133291" y="3298442"/>
              <a:ext cx="803105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sym typeface="Symbol" panose="05050102010706020507" pitchFamily="18" charset="2"/>
                </a:rPr>
                <a:t>Y=150.01 [150]</a:t>
              </a:r>
              <a:endParaRPr lang="en-US" sz="10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803C755-A8D3-8A07-E58C-4FC35E1492E1}"/>
                </a:ext>
              </a:extLst>
            </p:cNvPr>
            <p:cNvCxnSpPr/>
            <p:nvPr/>
          </p:nvCxnSpPr>
          <p:spPr>
            <a:xfrm>
              <a:off x="3505414" y="3005748"/>
              <a:ext cx="328429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95A0B00-5D8A-2778-D495-6C29CBB8DF86}"/>
                </a:ext>
              </a:extLst>
            </p:cNvPr>
            <p:cNvSpPr txBox="1"/>
            <p:nvPr/>
          </p:nvSpPr>
          <p:spPr>
            <a:xfrm>
              <a:off x="4665780" y="2801864"/>
              <a:ext cx="83195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sym typeface="Symbol" panose="05050102010706020507" pitchFamily="18" charset="2"/>
                </a:rPr>
                <a:t>Y= 899.85 [900]</a:t>
              </a:r>
              <a:endParaRPr lang="en-US" sz="10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9DBB88BA-0EE0-0969-42D6-218F82F22DA4}"/>
                </a:ext>
              </a:extLst>
            </p:cNvPr>
            <p:cNvCxnSpPr/>
            <p:nvPr/>
          </p:nvCxnSpPr>
          <p:spPr>
            <a:xfrm>
              <a:off x="700447" y="5509932"/>
              <a:ext cx="60957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46E46D1-0947-6EB8-C307-E6D916284B07}"/>
                </a:ext>
              </a:extLst>
            </p:cNvPr>
            <p:cNvSpPr txBox="1"/>
            <p:nvPr/>
          </p:nvSpPr>
          <p:spPr>
            <a:xfrm>
              <a:off x="3552950" y="5524281"/>
              <a:ext cx="1139736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sym typeface="Symbol" panose="05050102010706020507" pitchFamily="18" charset="2"/>
                </a:rPr>
                <a:t>Y=- 2217.84 [-2218.5]</a:t>
              </a:r>
              <a:endParaRPr lang="en-US" sz="1000" b="1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7801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1A37C-31F3-EDF6-9927-F54817CD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44FF46-532C-A72A-6181-A51CC05E4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6514EFC-9DC8-BF5F-870B-865E01646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389562"/>
              </p:ext>
            </p:extLst>
          </p:nvPr>
        </p:nvGraphicFramePr>
        <p:xfrm>
          <a:off x="983432" y="332656"/>
          <a:ext cx="64843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2 : before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4-5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of different equipment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10472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Installation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84792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94298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FSI targets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08589"/>
                  </a:ext>
                </a:extLst>
              </a:tr>
            </a:tbl>
          </a:graphicData>
        </a:graphic>
      </p:graphicFrame>
      <p:pic>
        <p:nvPicPr>
          <p:cNvPr id="6" name="Image 9" descr="Une image contenant machine, ingénierie, acier, Outil-machine&#10;&#10;Description générée automatiquement">
            <a:extLst>
              <a:ext uri="{FF2B5EF4-FFF2-40B4-BE49-F238E27FC236}">
                <a16:creationId xmlns:a16="http://schemas.microsoft.com/office/drawing/2014/main" id="{C8356A52-B08B-903B-A242-C928F70200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54826"/>
            <a:ext cx="3649067" cy="2747533"/>
          </a:xfrm>
          <a:prstGeom prst="rect">
            <a:avLst/>
          </a:prstGeom>
        </p:spPr>
      </p:pic>
      <p:pic>
        <p:nvPicPr>
          <p:cNvPr id="8" name="Picture 7" descr="Close-up of a machine&#10;&#10;Description automatically generated">
            <a:extLst>
              <a:ext uri="{FF2B5EF4-FFF2-40B4-BE49-F238E27FC236}">
                <a16:creationId xmlns:a16="http://schemas.microsoft.com/office/drawing/2014/main" id="{E604C00C-7A5D-B1C9-180B-4ACCF25C4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948" y="1554827"/>
            <a:ext cx="2035108" cy="2702878"/>
          </a:xfrm>
          <a:prstGeom prst="rect">
            <a:avLst/>
          </a:prstGeom>
        </p:spPr>
      </p:pic>
      <p:pic>
        <p:nvPicPr>
          <p:cNvPr id="10" name="Picture 9" descr="A close up of a machine&#10;&#10;Description automatically generated">
            <a:extLst>
              <a:ext uri="{FF2B5EF4-FFF2-40B4-BE49-F238E27FC236}">
                <a16:creationId xmlns:a16="http://schemas.microsoft.com/office/drawing/2014/main" id="{408A04F7-5861-DC2C-525B-9255B39B4C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2572" y="4293097"/>
            <a:ext cx="3218384" cy="2423254"/>
          </a:xfrm>
          <a:prstGeom prst="rect">
            <a:avLst/>
          </a:prstGeom>
        </p:spPr>
      </p:pic>
      <p:pic>
        <p:nvPicPr>
          <p:cNvPr id="12" name="Picture 11" descr="A hand in blue glove holding a metal object&#10;&#10;Description automatically generated">
            <a:extLst>
              <a:ext uri="{FF2B5EF4-FFF2-40B4-BE49-F238E27FC236}">
                <a16:creationId xmlns:a16="http://schemas.microsoft.com/office/drawing/2014/main" id="{190B5F29-C30D-BB11-D1C2-FB7351793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0084" y="1554827"/>
            <a:ext cx="2256529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324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1A37C-31F3-EDF6-9927-F54817CD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44FF46-532C-A72A-6181-A51CC05E4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0877585-F2B7-EDC9-3981-483AC8C51B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285830"/>
              </p:ext>
            </p:extLst>
          </p:nvPr>
        </p:nvGraphicFramePr>
        <p:xfrm>
          <a:off x="431401" y="316890"/>
          <a:ext cx="64843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2 : before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4-5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of different equipment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10472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84792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Measurement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94298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FSI targets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08589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659A00E7-09EB-1B98-9DFF-D67BFC7442BF}"/>
              </a:ext>
            </a:extLst>
          </p:cNvPr>
          <p:cNvSpPr/>
          <p:nvPr/>
        </p:nvSpPr>
        <p:spPr>
          <a:xfrm>
            <a:off x="249813" y="3281300"/>
            <a:ext cx="5400600" cy="95988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TROLLEY</a:t>
            </a:r>
          </a:p>
        </p:txBody>
      </p:sp>
      <p:pic>
        <p:nvPicPr>
          <p:cNvPr id="6" name="Picture 25">
            <a:extLst>
              <a:ext uri="{FF2B5EF4-FFF2-40B4-BE49-F238E27FC236}">
                <a16:creationId xmlns:a16="http://schemas.microsoft.com/office/drawing/2014/main" id="{C597054F-0342-821A-57AA-F876E6A3B9D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986" y="4114385"/>
            <a:ext cx="228561" cy="235676"/>
          </a:xfrm>
          <a:prstGeom prst="rect">
            <a:avLst/>
          </a:prstGeom>
        </p:spPr>
      </p:pic>
      <p:pic>
        <p:nvPicPr>
          <p:cNvPr id="7" name="Picture 25">
            <a:extLst>
              <a:ext uri="{FF2B5EF4-FFF2-40B4-BE49-F238E27FC236}">
                <a16:creationId xmlns:a16="http://schemas.microsoft.com/office/drawing/2014/main" id="{8468C6B6-DB18-54DD-5E0E-749FD49CDA6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1206" y="3713488"/>
            <a:ext cx="110421" cy="113858"/>
          </a:xfrm>
          <a:prstGeom prst="rect">
            <a:avLst/>
          </a:prstGeom>
        </p:spPr>
      </p:pic>
      <p:sp>
        <p:nvSpPr>
          <p:cNvPr id="8" name="Multiplication Sign 36">
            <a:extLst>
              <a:ext uri="{FF2B5EF4-FFF2-40B4-BE49-F238E27FC236}">
                <a16:creationId xmlns:a16="http://schemas.microsoft.com/office/drawing/2014/main" id="{99938C89-5D45-B6DE-3FDB-9C1F8E5B1F05}"/>
              </a:ext>
            </a:extLst>
          </p:cNvPr>
          <p:cNvSpPr/>
          <p:nvPr/>
        </p:nvSpPr>
        <p:spPr>
          <a:xfrm>
            <a:off x="1050426" y="2582693"/>
            <a:ext cx="378664" cy="378664"/>
          </a:xfrm>
          <a:prstGeom prst="mathMultiply">
            <a:avLst>
              <a:gd name="adj1" fmla="val 863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ZoneTexte 40">
            <a:extLst>
              <a:ext uri="{FF2B5EF4-FFF2-40B4-BE49-F238E27FC236}">
                <a16:creationId xmlns:a16="http://schemas.microsoft.com/office/drawing/2014/main" id="{36BF7488-C8F2-A10C-1E5F-BEA531190A67}"/>
              </a:ext>
            </a:extLst>
          </p:cNvPr>
          <p:cNvSpPr txBox="1"/>
          <p:nvPr/>
        </p:nvSpPr>
        <p:spPr>
          <a:xfrm>
            <a:off x="980766" y="2377763"/>
            <a:ext cx="5373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E8F95D-928A-0F9F-FDDE-2664D5BB516D}"/>
              </a:ext>
            </a:extLst>
          </p:cNvPr>
          <p:cNvSpPr/>
          <p:nvPr/>
        </p:nvSpPr>
        <p:spPr>
          <a:xfrm>
            <a:off x="1548828" y="3434193"/>
            <a:ext cx="1210755" cy="6148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TANK1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3026E7-278B-7EFD-0167-EFA869FD1DE9}"/>
              </a:ext>
            </a:extLst>
          </p:cNvPr>
          <p:cNvSpPr/>
          <p:nvPr/>
        </p:nvSpPr>
        <p:spPr>
          <a:xfrm>
            <a:off x="3787812" y="3434193"/>
            <a:ext cx="1210755" cy="6148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TANK2</a:t>
            </a:r>
          </a:p>
        </p:txBody>
      </p:sp>
      <p:sp>
        <p:nvSpPr>
          <p:cNvPr id="12" name="Multiplication Sign 36">
            <a:extLst>
              <a:ext uri="{FF2B5EF4-FFF2-40B4-BE49-F238E27FC236}">
                <a16:creationId xmlns:a16="http://schemas.microsoft.com/office/drawing/2014/main" id="{376CC89E-91F9-E0C5-668F-FE97829163DA}"/>
              </a:ext>
            </a:extLst>
          </p:cNvPr>
          <p:cNvSpPr/>
          <p:nvPr/>
        </p:nvSpPr>
        <p:spPr>
          <a:xfrm>
            <a:off x="510733" y="4419067"/>
            <a:ext cx="378664" cy="378664"/>
          </a:xfrm>
          <a:prstGeom prst="mathMultiply">
            <a:avLst>
              <a:gd name="adj1" fmla="val 863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ZoneTexte 44">
            <a:extLst>
              <a:ext uri="{FF2B5EF4-FFF2-40B4-BE49-F238E27FC236}">
                <a16:creationId xmlns:a16="http://schemas.microsoft.com/office/drawing/2014/main" id="{4DBB33B6-84D2-B5AD-D324-6C70F82CBB11}"/>
              </a:ext>
            </a:extLst>
          </p:cNvPr>
          <p:cNvSpPr txBox="1"/>
          <p:nvPr/>
        </p:nvSpPr>
        <p:spPr>
          <a:xfrm>
            <a:off x="431401" y="4749671"/>
            <a:ext cx="5373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ST1</a:t>
            </a:r>
          </a:p>
        </p:txBody>
      </p:sp>
      <p:sp>
        <p:nvSpPr>
          <p:cNvPr id="14" name="Multiplication Sign 36">
            <a:extLst>
              <a:ext uri="{FF2B5EF4-FFF2-40B4-BE49-F238E27FC236}">
                <a16:creationId xmlns:a16="http://schemas.microsoft.com/office/drawing/2014/main" id="{884A5708-FB96-9DAE-50A1-0DBE96B7D826}"/>
              </a:ext>
            </a:extLst>
          </p:cNvPr>
          <p:cNvSpPr/>
          <p:nvPr/>
        </p:nvSpPr>
        <p:spPr>
          <a:xfrm>
            <a:off x="5073728" y="4419067"/>
            <a:ext cx="378664" cy="378664"/>
          </a:xfrm>
          <a:prstGeom prst="mathMultiply">
            <a:avLst>
              <a:gd name="adj1" fmla="val 863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ZoneTexte 46">
            <a:extLst>
              <a:ext uri="{FF2B5EF4-FFF2-40B4-BE49-F238E27FC236}">
                <a16:creationId xmlns:a16="http://schemas.microsoft.com/office/drawing/2014/main" id="{5A24B723-06E4-2D26-AE91-E57C35A37492}"/>
              </a:ext>
            </a:extLst>
          </p:cNvPr>
          <p:cNvSpPr txBox="1"/>
          <p:nvPr/>
        </p:nvSpPr>
        <p:spPr>
          <a:xfrm>
            <a:off x="4994396" y="4749671"/>
            <a:ext cx="5373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ST2</a:t>
            </a:r>
          </a:p>
        </p:txBody>
      </p:sp>
      <p:sp>
        <p:nvSpPr>
          <p:cNvPr id="16" name="Multiplication Sign 36">
            <a:extLst>
              <a:ext uri="{FF2B5EF4-FFF2-40B4-BE49-F238E27FC236}">
                <a16:creationId xmlns:a16="http://schemas.microsoft.com/office/drawing/2014/main" id="{5C85E620-27F9-3D14-00C8-CCEDA1951F36}"/>
              </a:ext>
            </a:extLst>
          </p:cNvPr>
          <p:cNvSpPr/>
          <p:nvPr/>
        </p:nvSpPr>
        <p:spPr>
          <a:xfrm>
            <a:off x="4906140" y="2581525"/>
            <a:ext cx="378664" cy="378664"/>
          </a:xfrm>
          <a:prstGeom prst="mathMultiply">
            <a:avLst>
              <a:gd name="adj1" fmla="val 863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ZoneTexte 48">
            <a:extLst>
              <a:ext uri="{FF2B5EF4-FFF2-40B4-BE49-F238E27FC236}">
                <a16:creationId xmlns:a16="http://schemas.microsoft.com/office/drawing/2014/main" id="{D4DC31ED-B025-D93C-1322-A3C639E6B636}"/>
              </a:ext>
            </a:extLst>
          </p:cNvPr>
          <p:cNvSpPr txBox="1"/>
          <p:nvPr/>
        </p:nvSpPr>
        <p:spPr>
          <a:xfrm>
            <a:off x="4836480" y="2376595"/>
            <a:ext cx="5373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ST3</a:t>
            </a:r>
          </a:p>
        </p:txBody>
      </p:sp>
      <p:sp>
        <p:nvSpPr>
          <p:cNvPr id="18" name="Multiplication Sign 36">
            <a:extLst>
              <a:ext uri="{FF2B5EF4-FFF2-40B4-BE49-F238E27FC236}">
                <a16:creationId xmlns:a16="http://schemas.microsoft.com/office/drawing/2014/main" id="{E3C99C6F-FC24-E08F-4144-27762BBFC0E6}"/>
              </a:ext>
            </a:extLst>
          </p:cNvPr>
          <p:cNvSpPr/>
          <p:nvPr/>
        </p:nvSpPr>
        <p:spPr>
          <a:xfrm>
            <a:off x="1230086" y="2012106"/>
            <a:ext cx="378664" cy="378664"/>
          </a:xfrm>
          <a:prstGeom prst="mathMultiply">
            <a:avLst>
              <a:gd name="adj1" fmla="val 863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ZoneTexte 50">
            <a:extLst>
              <a:ext uri="{FF2B5EF4-FFF2-40B4-BE49-F238E27FC236}">
                <a16:creationId xmlns:a16="http://schemas.microsoft.com/office/drawing/2014/main" id="{88485C03-B20A-EB91-D9BB-DAEC64CEB734}"/>
              </a:ext>
            </a:extLst>
          </p:cNvPr>
          <p:cNvSpPr txBox="1"/>
          <p:nvPr/>
        </p:nvSpPr>
        <p:spPr>
          <a:xfrm>
            <a:off x="1160426" y="1807176"/>
            <a:ext cx="5373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ST5</a:t>
            </a:r>
          </a:p>
        </p:txBody>
      </p:sp>
      <p:sp>
        <p:nvSpPr>
          <p:cNvPr id="20" name="Multiplication Sign 36">
            <a:extLst>
              <a:ext uri="{FF2B5EF4-FFF2-40B4-BE49-F238E27FC236}">
                <a16:creationId xmlns:a16="http://schemas.microsoft.com/office/drawing/2014/main" id="{E1F206C6-1F89-66AC-1DA2-0CB4B0FDB952}"/>
              </a:ext>
            </a:extLst>
          </p:cNvPr>
          <p:cNvSpPr/>
          <p:nvPr/>
        </p:nvSpPr>
        <p:spPr>
          <a:xfrm>
            <a:off x="4569784" y="2012106"/>
            <a:ext cx="378664" cy="378664"/>
          </a:xfrm>
          <a:prstGeom prst="mathMultiply">
            <a:avLst>
              <a:gd name="adj1" fmla="val 863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ZoneTexte 52">
            <a:extLst>
              <a:ext uri="{FF2B5EF4-FFF2-40B4-BE49-F238E27FC236}">
                <a16:creationId xmlns:a16="http://schemas.microsoft.com/office/drawing/2014/main" id="{A6D215F7-C52E-DCE8-5FE1-C8621E81A580}"/>
              </a:ext>
            </a:extLst>
          </p:cNvPr>
          <p:cNvSpPr txBox="1"/>
          <p:nvPr/>
        </p:nvSpPr>
        <p:spPr>
          <a:xfrm>
            <a:off x="4500124" y="1807176"/>
            <a:ext cx="5373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ST6</a:t>
            </a:r>
          </a:p>
        </p:txBody>
      </p:sp>
      <p:pic>
        <p:nvPicPr>
          <p:cNvPr id="22" name="Picture 25">
            <a:extLst>
              <a:ext uri="{FF2B5EF4-FFF2-40B4-BE49-F238E27FC236}">
                <a16:creationId xmlns:a16="http://schemas.microsoft.com/office/drawing/2014/main" id="{4A652670-D9F6-0031-2D83-FF4B4CD063E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1206" y="3839423"/>
            <a:ext cx="110421" cy="113858"/>
          </a:xfrm>
          <a:prstGeom prst="rect">
            <a:avLst/>
          </a:prstGeom>
        </p:spPr>
      </p:pic>
      <p:pic>
        <p:nvPicPr>
          <p:cNvPr id="23" name="Picture 25">
            <a:extLst>
              <a:ext uri="{FF2B5EF4-FFF2-40B4-BE49-F238E27FC236}">
                <a16:creationId xmlns:a16="http://schemas.microsoft.com/office/drawing/2014/main" id="{B64B5D80-415F-9BDE-0F8D-516C7EC5494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6740" y="3713488"/>
            <a:ext cx="110421" cy="113858"/>
          </a:xfrm>
          <a:prstGeom prst="rect">
            <a:avLst/>
          </a:prstGeom>
        </p:spPr>
      </p:pic>
      <p:pic>
        <p:nvPicPr>
          <p:cNvPr id="24" name="Picture 25">
            <a:extLst>
              <a:ext uri="{FF2B5EF4-FFF2-40B4-BE49-F238E27FC236}">
                <a16:creationId xmlns:a16="http://schemas.microsoft.com/office/drawing/2014/main" id="{4C9D5131-EF5C-CFEC-1384-1A923FA0F9A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6740" y="3839423"/>
            <a:ext cx="110421" cy="113858"/>
          </a:xfrm>
          <a:prstGeom prst="rect">
            <a:avLst/>
          </a:prstGeom>
        </p:spPr>
      </p:pic>
      <p:pic>
        <p:nvPicPr>
          <p:cNvPr id="25" name="Picture 25">
            <a:extLst>
              <a:ext uri="{FF2B5EF4-FFF2-40B4-BE49-F238E27FC236}">
                <a16:creationId xmlns:a16="http://schemas.microsoft.com/office/drawing/2014/main" id="{BDB8EDA5-1F17-C2CC-989E-C2AD168B578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5463" y="3713488"/>
            <a:ext cx="110421" cy="1138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DA34F21-CC2E-B9A4-E6A2-B74AD370D61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5463" y="3839423"/>
            <a:ext cx="110421" cy="113858"/>
          </a:xfrm>
          <a:prstGeom prst="rect">
            <a:avLst/>
          </a:prstGeom>
        </p:spPr>
      </p:pic>
      <p:pic>
        <p:nvPicPr>
          <p:cNvPr id="27" name="Picture 25">
            <a:extLst>
              <a:ext uri="{FF2B5EF4-FFF2-40B4-BE49-F238E27FC236}">
                <a16:creationId xmlns:a16="http://schemas.microsoft.com/office/drawing/2014/main" id="{F6BDA6AB-0E07-7B7B-6E0F-4CB4D74E9B2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1857" y="3713488"/>
            <a:ext cx="110421" cy="113858"/>
          </a:xfrm>
          <a:prstGeom prst="rect">
            <a:avLst/>
          </a:prstGeom>
        </p:spPr>
      </p:pic>
      <p:pic>
        <p:nvPicPr>
          <p:cNvPr id="28" name="Picture 25">
            <a:extLst>
              <a:ext uri="{FF2B5EF4-FFF2-40B4-BE49-F238E27FC236}">
                <a16:creationId xmlns:a16="http://schemas.microsoft.com/office/drawing/2014/main" id="{5290ECF0-2001-BDD1-E7CC-744B72BD2E1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1857" y="3839423"/>
            <a:ext cx="110421" cy="113858"/>
          </a:xfrm>
          <a:prstGeom prst="rect">
            <a:avLst/>
          </a:prstGeom>
        </p:spPr>
      </p:pic>
      <p:pic>
        <p:nvPicPr>
          <p:cNvPr id="29" name="Picture 25">
            <a:extLst>
              <a:ext uri="{FF2B5EF4-FFF2-40B4-BE49-F238E27FC236}">
                <a16:creationId xmlns:a16="http://schemas.microsoft.com/office/drawing/2014/main" id="{26DDB487-1AD1-D1BE-D5CD-32CE7012495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0110" y="4114385"/>
            <a:ext cx="228561" cy="235676"/>
          </a:xfrm>
          <a:prstGeom prst="rect">
            <a:avLst/>
          </a:prstGeom>
        </p:spPr>
      </p:pic>
      <p:pic>
        <p:nvPicPr>
          <p:cNvPr id="30" name="Picture 25">
            <a:extLst>
              <a:ext uri="{FF2B5EF4-FFF2-40B4-BE49-F238E27FC236}">
                <a16:creationId xmlns:a16="http://schemas.microsoft.com/office/drawing/2014/main" id="{41DF636F-51D5-64D2-3651-BA601CC1120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7244" y="4114385"/>
            <a:ext cx="228561" cy="235676"/>
          </a:xfrm>
          <a:prstGeom prst="rect">
            <a:avLst/>
          </a:prstGeom>
        </p:spPr>
      </p:pic>
      <p:pic>
        <p:nvPicPr>
          <p:cNvPr id="31" name="Picture 25">
            <a:extLst>
              <a:ext uri="{FF2B5EF4-FFF2-40B4-BE49-F238E27FC236}">
                <a16:creationId xmlns:a16="http://schemas.microsoft.com/office/drawing/2014/main" id="{BC2DF9FA-3ABD-EAF5-47DD-3DE251A590A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2668" y="4114385"/>
            <a:ext cx="228561" cy="235676"/>
          </a:xfrm>
          <a:prstGeom prst="rect">
            <a:avLst/>
          </a:prstGeom>
        </p:spPr>
      </p:pic>
      <p:pic>
        <p:nvPicPr>
          <p:cNvPr id="32" name="Picture 25">
            <a:extLst>
              <a:ext uri="{FF2B5EF4-FFF2-40B4-BE49-F238E27FC236}">
                <a16:creationId xmlns:a16="http://schemas.microsoft.com/office/drawing/2014/main" id="{8FF4A7DE-AF85-8BAA-41F5-6CD4191B346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2958" y="3151155"/>
            <a:ext cx="228561" cy="235676"/>
          </a:xfrm>
          <a:prstGeom prst="rect">
            <a:avLst/>
          </a:prstGeom>
        </p:spPr>
      </p:pic>
      <p:pic>
        <p:nvPicPr>
          <p:cNvPr id="33" name="Picture 25">
            <a:extLst>
              <a:ext uri="{FF2B5EF4-FFF2-40B4-BE49-F238E27FC236}">
                <a16:creationId xmlns:a16="http://schemas.microsoft.com/office/drawing/2014/main" id="{A44420F7-B55D-4CC4-5FEF-9DA4F01EB1C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0105" y="3151155"/>
            <a:ext cx="228561" cy="235676"/>
          </a:xfrm>
          <a:prstGeom prst="rect">
            <a:avLst/>
          </a:prstGeom>
        </p:spPr>
      </p:pic>
      <p:pic>
        <p:nvPicPr>
          <p:cNvPr id="34" name="Picture 25">
            <a:extLst>
              <a:ext uri="{FF2B5EF4-FFF2-40B4-BE49-F238E27FC236}">
                <a16:creationId xmlns:a16="http://schemas.microsoft.com/office/drawing/2014/main" id="{961DDD0E-AC1F-5AA2-3690-E2C3B731495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109" y="3151155"/>
            <a:ext cx="228561" cy="235676"/>
          </a:xfrm>
          <a:prstGeom prst="rect">
            <a:avLst/>
          </a:prstGeom>
        </p:spPr>
      </p:pic>
      <p:pic>
        <p:nvPicPr>
          <p:cNvPr id="35" name="Picture 25">
            <a:extLst>
              <a:ext uri="{FF2B5EF4-FFF2-40B4-BE49-F238E27FC236}">
                <a16:creationId xmlns:a16="http://schemas.microsoft.com/office/drawing/2014/main" id="{78E235F9-06B6-2BC2-477F-CD32D1E19E0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0025" y="3835992"/>
            <a:ext cx="228561" cy="235676"/>
          </a:xfrm>
          <a:prstGeom prst="rect">
            <a:avLst/>
          </a:prstGeom>
        </p:spPr>
      </p:pic>
      <p:pic>
        <p:nvPicPr>
          <p:cNvPr id="36" name="Picture 25">
            <a:extLst>
              <a:ext uri="{FF2B5EF4-FFF2-40B4-BE49-F238E27FC236}">
                <a16:creationId xmlns:a16="http://schemas.microsoft.com/office/drawing/2014/main" id="{8DA92BE4-B585-EC73-BBBD-52EE8BB0AB0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0689" y="3835992"/>
            <a:ext cx="228561" cy="235676"/>
          </a:xfrm>
          <a:prstGeom prst="rect">
            <a:avLst/>
          </a:prstGeom>
        </p:spPr>
      </p:pic>
      <p:pic>
        <p:nvPicPr>
          <p:cNvPr id="37" name="Picture 25">
            <a:extLst>
              <a:ext uri="{FF2B5EF4-FFF2-40B4-BE49-F238E27FC236}">
                <a16:creationId xmlns:a16="http://schemas.microsoft.com/office/drawing/2014/main" id="{1A35B762-02A9-F97E-F691-EE16F9FFFE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0689" y="3371933"/>
            <a:ext cx="228561" cy="235676"/>
          </a:xfrm>
          <a:prstGeom prst="rect">
            <a:avLst/>
          </a:prstGeom>
        </p:spPr>
      </p:pic>
      <p:pic>
        <p:nvPicPr>
          <p:cNvPr id="38" name="Picture 25">
            <a:extLst>
              <a:ext uri="{FF2B5EF4-FFF2-40B4-BE49-F238E27FC236}">
                <a16:creationId xmlns:a16="http://schemas.microsoft.com/office/drawing/2014/main" id="{BFE02A9D-B0EC-2E33-160D-4C62624338F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9435" y="3371933"/>
            <a:ext cx="228561" cy="235676"/>
          </a:xfrm>
          <a:prstGeom prst="rect">
            <a:avLst/>
          </a:prstGeom>
        </p:spPr>
      </p:pic>
      <p:pic>
        <p:nvPicPr>
          <p:cNvPr id="39" name="Picture 25">
            <a:extLst>
              <a:ext uri="{FF2B5EF4-FFF2-40B4-BE49-F238E27FC236}">
                <a16:creationId xmlns:a16="http://schemas.microsoft.com/office/drawing/2014/main" id="{0F701E78-5129-E0AB-503C-003FAEC0B5F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9937" y="3371933"/>
            <a:ext cx="228561" cy="235676"/>
          </a:xfrm>
          <a:prstGeom prst="rect">
            <a:avLst/>
          </a:prstGeom>
        </p:spPr>
      </p:pic>
      <p:pic>
        <p:nvPicPr>
          <p:cNvPr id="40" name="Picture 25">
            <a:extLst>
              <a:ext uri="{FF2B5EF4-FFF2-40B4-BE49-F238E27FC236}">
                <a16:creationId xmlns:a16="http://schemas.microsoft.com/office/drawing/2014/main" id="{5D16AD75-4419-3AD0-754B-A51B1E96BC9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8683" y="3371933"/>
            <a:ext cx="228561" cy="235676"/>
          </a:xfrm>
          <a:prstGeom prst="rect">
            <a:avLst/>
          </a:prstGeom>
        </p:spPr>
      </p:pic>
      <p:pic>
        <p:nvPicPr>
          <p:cNvPr id="41" name="Picture 25">
            <a:extLst>
              <a:ext uri="{FF2B5EF4-FFF2-40B4-BE49-F238E27FC236}">
                <a16:creationId xmlns:a16="http://schemas.microsoft.com/office/drawing/2014/main" id="{B56BFD45-C3C6-0D61-4DB9-71B80BA6075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5753" y="3835992"/>
            <a:ext cx="228561" cy="235676"/>
          </a:xfrm>
          <a:prstGeom prst="rect">
            <a:avLst/>
          </a:prstGeom>
        </p:spPr>
      </p:pic>
      <p:pic>
        <p:nvPicPr>
          <p:cNvPr id="42" name="Picture 25">
            <a:extLst>
              <a:ext uri="{FF2B5EF4-FFF2-40B4-BE49-F238E27FC236}">
                <a16:creationId xmlns:a16="http://schemas.microsoft.com/office/drawing/2014/main" id="{2FEAC612-F436-193F-9068-E58526009F5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6417" y="3835992"/>
            <a:ext cx="228561" cy="235676"/>
          </a:xfrm>
          <a:prstGeom prst="rect">
            <a:avLst/>
          </a:prstGeom>
        </p:spPr>
      </p:pic>
      <p:sp>
        <p:nvSpPr>
          <p:cNvPr id="43" name="ZoneTexte 108">
            <a:extLst>
              <a:ext uri="{FF2B5EF4-FFF2-40B4-BE49-F238E27FC236}">
                <a16:creationId xmlns:a16="http://schemas.microsoft.com/office/drawing/2014/main" id="{867016C0-3ACC-2A79-99C8-9443CEBB018B}"/>
              </a:ext>
            </a:extLst>
          </p:cNvPr>
          <p:cNvSpPr txBox="1"/>
          <p:nvPr/>
        </p:nvSpPr>
        <p:spPr>
          <a:xfrm>
            <a:off x="1126083" y="3835992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2-3</a:t>
            </a:r>
          </a:p>
        </p:txBody>
      </p:sp>
      <p:sp>
        <p:nvSpPr>
          <p:cNvPr id="44" name="ZoneTexte 109">
            <a:extLst>
              <a:ext uri="{FF2B5EF4-FFF2-40B4-BE49-F238E27FC236}">
                <a16:creationId xmlns:a16="http://schemas.microsoft.com/office/drawing/2014/main" id="{89C8BFFD-0928-9207-2FCE-AD35603FBDCF}"/>
              </a:ext>
            </a:extLst>
          </p:cNvPr>
          <p:cNvSpPr txBox="1"/>
          <p:nvPr/>
        </p:nvSpPr>
        <p:spPr>
          <a:xfrm>
            <a:off x="1126083" y="365324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1-4</a:t>
            </a:r>
          </a:p>
        </p:txBody>
      </p:sp>
      <p:sp>
        <p:nvSpPr>
          <p:cNvPr id="45" name="ZoneTexte 110">
            <a:extLst>
              <a:ext uri="{FF2B5EF4-FFF2-40B4-BE49-F238E27FC236}">
                <a16:creationId xmlns:a16="http://schemas.microsoft.com/office/drawing/2014/main" id="{89BD1351-9445-A135-26E5-0155411425B7}"/>
              </a:ext>
            </a:extLst>
          </p:cNvPr>
          <p:cNvSpPr txBox="1"/>
          <p:nvPr/>
        </p:nvSpPr>
        <p:spPr>
          <a:xfrm>
            <a:off x="2821353" y="365324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5-8</a:t>
            </a:r>
          </a:p>
        </p:txBody>
      </p:sp>
      <p:sp>
        <p:nvSpPr>
          <p:cNvPr id="46" name="ZoneTexte 111">
            <a:extLst>
              <a:ext uri="{FF2B5EF4-FFF2-40B4-BE49-F238E27FC236}">
                <a16:creationId xmlns:a16="http://schemas.microsoft.com/office/drawing/2014/main" id="{2C4A32A9-1F52-B436-1FDB-7E5267B2EC06}"/>
              </a:ext>
            </a:extLst>
          </p:cNvPr>
          <p:cNvSpPr txBox="1"/>
          <p:nvPr/>
        </p:nvSpPr>
        <p:spPr>
          <a:xfrm>
            <a:off x="2821353" y="3803264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6-7</a:t>
            </a:r>
          </a:p>
        </p:txBody>
      </p:sp>
      <p:sp>
        <p:nvSpPr>
          <p:cNvPr id="47" name="ZoneTexte 112">
            <a:extLst>
              <a:ext uri="{FF2B5EF4-FFF2-40B4-BE49-F238E27FC236}">
                <a16:creationId xmlns:a16="http://schemas.microsoft.com/office/drawing/2014/main" id="{D0CE0494-9D62-D081-9E20-2CD01E5FB760}"/>
              </a:ext>
            </a:extLst>
          </p:cNvPr>
          <p:cNvSpPr txBox="1"/>
          <p:nvPr/>
        </p:nvSpPr>
        <p:spPr>
          <a:xfrm>
            <a:off x="3308228" y="3835992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10-11</a:t>
            </a:r>
          </a:p>
        </p:txBody>
      </p:sp>
      <p:sp>
        <p:nvSpPr>
          <p:cNvPr id="48" name="ZoneTexte 113">
            <a:extLst>
              <a:ext uri="{FF2B5EF4-FFF2-40B4-BE49-F238E27FC236}">
                <a16:creationId xmlns:a16="http://schemas.microsoft.com/office/drawing/2014/main" id="{A5AD0CB8-61B8-B45E-22D9-E56F76A3DE73}"/>
              </a:ext>
            </a:extLst>
          </p:cNvPr>
          <p:cNvSpPr txBox="1"/>
          <p:nvPr/>
        </p:nvSpPr>
        <p:spPr>
          <a:xfrm>
            <a:off x="3308228" y="3653247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9-12</a:t>
            </a:r>
          </a:p>
        </p:txBody>
      </p:sp>
      <p:sp>
        <p:nvSpPr>
          <p:cNvPr id="49" name="ZoneTexte 114">
            <a:extLst>
              <a:ext uri="{FF2B5EF4-FFF2-40B4-BE49-F238E27FC236}">
                <a16:creationId xmlns:a16="http://schemas.microsoft.com/office/drawing/2014/main" id="{F7BCD792-2314-FE61-C508-6627A5B6E86F}"/>
              </a:ext>
            </a:extLst>
          </p:cNvPr>
          <p:cNvSpPr txBox="1"/>
          <p:nvPr/>
        </p:nvSpPr>
        <p:spPr>
          <a:xfrm>
            <a:off x="5042076" y="3653247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13-16</a:t>
            </a:r>
          </a:p>
        </p:txBody>
      </p:sp>
      <p:sp>
        <p:nvSpPr>
          <p:cNvPr id="50" name="ZoneTexte 115">
            <a:extLst>
              <a:ext uri="{FF2B5EF4-FFF2-40B4-BE49-F238E27FC236}">
                <a16:creationId xmlns:a16="http://schemas.microsoft.com/office/drawing/2014/main" id="{C1C75005-3B39-DA50-4E54-701E2B649F02}"/>
              </a:ext>
            </a:extLst>
          </p:cNvPr>
          <p:cNvSpPr txBox="1"/>
          <p:nvPr/>
        </p:nvSpPr>
        <p:spPr>
          <a:xfrm>
            <a:off x="5042076" y="3803264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14-15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5DD8FE5-3DFB-8008-F9BC-CF9AE8DFAFCA}"/>
              </a:ext>
            </a:extLst>
          </p:cNvPr>
          <p:cNvSpPr txBox="1"/>
          <p:nvPr/>
        </p:nvSpPr>
        <p:spPr>
          <a:xfrm>
            <a:off x="1855159" y="5431626"/>
            <a:ext cx="5442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Each FSI supports should be measured 3 times </a:t>
            </a:r>
          </a:p>
          <a:p>
            <a:r>
              <a:rPr lang="en-US" dirty="0"/>
              <a:t>Max dispersion : 15 </a:t>
            </a:r>
            <a:r>
              <a:rPr lang="en-US" dirty="0" err="1"/>
              <a:t>μm</a:t>
            </a:r>
            <a:r>
              <a:rPr lang="en-US" dirty="0"/>
              <a:t> per axis</a:t>
            </a:r>
          </a:p>
        </p:txBody>
      </p:sp>
      <p:pic>
        <p:nvPicPr>
          <p:cNvPr id="53" name="Picture 52" descr="A metal machine with a piece of paper&#10;&#10;Description automatically generated">
            <a:extLst>
              <a:ext uri="{FF2B5EF4-FFF2-40B4-BE49-F238E27FC236}">
                <a16:creationId xmlns:a16="http://schemas.microsoft.com/office/drawing/2014/main" id="{50AC0235-1F8C-D67C-D3E9-F82EB8DD7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2256" y="1170521"/>
            <a:ext cx="3909819" cy="2943864"/>
          </a:xfrm>
          <a:prstGeom prst="rect">
            <a:avLst/>
          </a:prstGeom>
        </p:spPr>
      </p:pic>
      <p:pic>
        <p:nvPicPr>
          <p:cNvPr id="55" name="Picture 54" descr="A person's hand on a machine&#10;&#10;Description automatically generated">
            <a:extLst>
              <a:ext uri="{FF2B5EF4-FFF2-40B4-BE49-F238E27FC236}">
                <a16:creationId xmlns:a16="http://schemas.microsoft.com/office/drawing/2014/main" id="{ED7515B9-7308-FD9D-DB58-AD32282822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1594"/>
          <a:stretch/>
        </p:blipFill>
        <p:spPr>
          <a:xfrm>
            <a:off x="8188161" y="4257503"/>
            <a:ext cx="3055785" cy="237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725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1A37C-31F3-EDF6-9927-F54817CD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44FF46-532C-A72A-6181-A51CC05E4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23172A6-655F-F3E5-EBFD-53EFB9FD73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924602"/>
              </p:ext>
            </p:extLst>
          </p:nvPr>
        </p:nvGraphicFramePr>
        <p:xfrm>
          <a:off x="983432" y="332656"/>
          <a:ext cx="64843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2 : before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4-5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of different equipment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10472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84792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94298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Installation FSI targets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08589"/>
                  </a:ext>
                </a:extLst>
              </a:tr>
            </a:tbl>
          </a:graphicData>
        </a:graphic>
      </p:graphicFrame>
      <p:pic>
        <p:nvPicPr>
          <p:cNvPr id="3" name="Image 28" descr="Une image contenant machine, Outil-machine, métal, acier&#10;&#10;Description générée automatiquement">
            <a:extLst>
              <a:ext uri="{FF2B5EF4-FFF2-40B4-BE49-F238E27FC236}">
                <a16:creationId xmlns:a16="http://schemas.microsoft.com/office/drawing/2014/main" id="{4996A95E-2A73-128D-090F-E936D70C91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485" t="4851" r="33376" b="66800"/>
          <a:stretch/>
        </p:blipFill>
        <p:spPr>
          <a:xfrm>
            <a:off x="2783632" y="2574636"/>
            <a:ext cx="2376264" cy="2546183"/>
          </a:xfrm>
          <a:prstGeom prst="rect">
            <a:avLst/>
          </a:prstGeom>
        </p:spPr>
      </p:pic>
      <p:pic>
        <p:nvPicPr>
          <p:cNvPr id="6" name="2023-06-15-Saturns Rings">
            <a:hlinkClick r:id="" action="ppaction://media"/>
            <a:extLst>
              <a:ext uri="{FF2B5EF4-FFF2-40B4-BE49-F238E27FC236}">
                <a16:creationId xmlns:a16="http://schemas.microsoft.com/office/drawing/2014/main" id="{4929F335-ED18-716C-7D15-FCF1179AD1A9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44592" end="137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24192" y="1844824"/>
            <a:ext cx="2231876" cy="3942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591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343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0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1A37C-31F3-EDF6-9927-F54817CD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44FF46-532C-A72A-6181-A51CC05E4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CE7D7BD-62FE-B2E5-33F4-8AE620F85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79589"/>
              </p:ext>
            </p:extLst>
          </p:nvPr>
        </p:nvGraphicFramePr>
        <p:xfrm>
          <a:off x="983432" y="332656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3 : </a:t>
                      </a:r>
                      <a:r>
                        <a:rPr lang="en-US" sz="1200" b="0" u="none" dirty="0" err="1"/>
                        <a:t>cryostating</a:t>
                      </a:r>
                      <a:r>
                        <a:rPr lang="en-US" sz="1200" b="0" u="none" dirty="0"/>
                        <a:t> (top plate)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Alignment of the cavities before </a:t>
                      </a:r>
                      <a:r>
                        <a:rPr lang="en-US" sz="800" i="1" dirty="0" err="1">
                          <a:highlight>
                            <a:srgbClr val="FFFF00"/>
                          </a:highlight>
                        </a:rPr>
                        <a:t>cryostating</a:t>
                      </a:r>
                      <a:endParaRPr lang="en-US" sz="800" i="1" dirty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27919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the top plate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33254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trolley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19598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296053-19B6-3510-D1E4-C96F849D4D67}"/>
              </a:ext>
            </a:extLst>
          </p:cNvPr>
          <p:cNvSpPr txBox="1"/>
          <p:nvPr/>
        </p:nvSpPr>
        <p:spPr>
          <a:xfrm>
            <a:off x="8047841" y="539765"/>
            <a:ext cx="34084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Into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taking</a:t>
            </a:r>
            <a:r>
              <a:rPr lang="fr-FR" dirty="0">
                <a:solidFill>
                  <a:schemeClr val="tx1"/>
                </a:solidFill>
              </a:rPr>
              <a:t> in </a:t>
            </a:r>
            <a:r>
              <a:rPr lang="fr-FR" dirty="0" err="1">
                <a:solidFill>
                  <a:schemeClr val="tx1"/>
                </a:solidFill>
              </a:rPr>
              <a:t>account</a:t>
            </a:r>
            <a:r>
              <a:rPr lang="fr-FR" dirty="0">
                <a:solidFill>
                  <a:schemeClr val="tx1"/>
                </a:solidFill>
              </a:rPr>
              <a:t> vacuum, cold and </a:t>
            </a:r>
            <a:r>
              <a:rPr lang="fr-FR" dirty="0" err="1">
                <a:solidFill>
                  <a:schemeClr val="tx1"/>
                </a:solidFill>
              </a:rPr>
              <a:t>hanging</a:t>
            </a:r>
            <a:r>
              <a:rPr lang="fr-FR" dirty="0">
                <a:solidFill>
                  <a:schemeClr val="tx1"/>
                </a:solidFill>
              </a:rPr>
              <a:t> motions</a:t>
            </a: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B96629A2-F356-843D-CE6B-20FEC3B1CA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57304"/>
              </p:ext>
            </p:extLst>
          </p:nvPr>
        </p:nvGraphicFramePr>
        <p:xfrm>
          <a:off x="119331" y="2378794"/>
          <a:ext cx="5568688" cy="3637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>
            <a:extLst>
              <a:ext uri="{FF2B5EF4-FFF2-40B4-BE49-F238E27FC236}">
                <a16:creationId xmlns:a16="http://schemas.microsoft.com/office/drawing/2014/main" id="{B0E0071E-7C2C-EB97-5D7B-F05DC2CA5A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000675"/>
              </p:ext>
            </p:extLst>
          </p:nvPr>
        </p:nvGraphicFramePr>
        <p:xfrm>
          <a:off x="5971694" y="2378794"/>
          <a:ext cx="5568687" cy="3637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9E216DE7-E767-952E-ADE8-06D4D66DD6BC}"/>
              </a:ext>
            </a:extLst>
          </p:cNvPr>
          <p:cNvSpPr txBox="1"/>
          <p:nvPr/>
        </p:nvSpPr>
        <p:spPr>
          <a:xfrm>
            <a:off x="1703512" y="4858628"/>
            <a:ext cx="975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TANK 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37800F-CAB5-5146-DAC5-C62C2DBD1138}"/>
              </a:ext>
            </a:extLst>
          </p:cNvPr>
          <p:cNvSpPr txBox="1"/>
          <p:nvPr/>
        </p:nvSpPr>
        <p:spPr>
          <a:xfrm>
            <a:off x="3431704" y="4858628"/>
            <a:ext cx="975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TANK 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8651C7A-7B0F-6305-5E88-5E5F32E70507}"/>
              </a:ext>
            </a:extLst>
          </p:cNvPr>
          <p:cNvSpPr txBox="1"/>
          <p:nvPr/>
        </p:nvSpPr>
        <p:spPr>
          <a:xfrm>
            <a:off x="7536160" y="3409176"/>
            <a:ext cx="975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TANK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6590181-7297-7BF5-F4F7-66D4A175A005}"/>
              </a:ext>
            </a:extLst>
          </p:cNvPr>
          <p:cNvSpPr txBox="1"/>
          <p:nvPr/>
        </p:nvSpPr>
        <p:spPr>
          <a:xfrm>
            <a:off x="9264352" y="3409176"/>
            <a:ext cx="975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TANK 2</a:t>
            </a:r>
          </a:p>
        </p:txBody>
      </p:sp>
      <p:cxnSp>
        <p:nvCxnSpPr>
          <p:cNvPr id="13" name="Connecteur droit 13">
            <a:extLst>
              <a:ext uri="{FF2B5EF4-FFF2-40B4-BE49-F238E27FC236}">
                <a16:creationId xmlns:a16="http://schemas.microsoft.com/office/drawing/2014/main" id="{5EBCCAD6-2EBD-3098-A11B-2C6EB53A399F}"/>
              </a:ext>
            </a:extLst>
          </p:cNvPr>
          <p:cNvCxnSpPr/>
          <p:nvPr/>
        </p:nvCxnSpPr>
        <p:spPr>
          <a:xfrm>
            <a:off x="4376824" y="1740822"/>
            <a:ext cx="399396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ZoneTexte 14">
            <a:extLst>
              <a:ext uri="{FF2B5EF4-FFF2-40B4-BE49-F238E27FC236}">
                <a16:creationId xmlns:a16="http://schemas.microsoft.com/office/drawing/2014/main" id="{939D2DFF-F935-E01C-A0BB-FE7BC1B77509}"/>
              </a:ext>
            </a:extLst>
          </p:cNvPr>
          <p:cNvSpPr txBox="1"/>
          <p:nvPr/>
        </p:nvSpPr>
        <p:spPr>
          <a:xfrm>
            <a:off x="5026563" y="155615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Nominal position</a:t>
            </a:r>
          </a:p>
        </p:txBody>
      </p:sp>
      <p:cxnSp>
        <p:nvCxnSpPr>
          <p:cNvPr id="15" name="Connecteur droit 15">
            <a:extLst>
              <a:ext uri="{FF2B5EF4-FFF2-40B4-BE49-F238E27FC236}">
                <a16:creationId xmlns:a16="http://schemas.microsoft.com/office/drawing/2014/main" id="{BA72B565-17AD-2FDF-1F7F-9F15F355F108}"/>
              </a:ext>
            </a:extLst>
          </p:cNvPr>
          <p:cNvCxnSpPr/>
          <p:nvPr/>
        </p:nvCxnSpPr>
        <p:spPr>
          <a:xfrm>
            <a:off x="4376824" y="2100862"/>
            <a:ext cx="3993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6">
            <a:extLst>
              <a:ext uri="{FF2B5EF4-FFF2-40B4-BE49-F238E27FC236}">
                <a16:creationId xmlns:a16="http://schemas.microsoft.com/office/drawing/2014/main" id="{7B40D4E4-46EB-EF15-1529-99701E73B9AA}"/>
              </a:ext>
            </a:extLst>
          </p:cNvPr>
          <p:cNvSpPr txBox="1"/>
          <p:nvPr/>
        </p:nvSpPr>
        <p:spPr>
          <a:xfrm>
            <a:off x="5026563" y="1914728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Position after alignment</a:t>
            </a:r>
          </a:p>
        </p:txBody>
      </p:sp>
      <p:sp>
        <p:nvSpPr>
          <p:cNvPr id="17" name="ZoneTexte 17">
            <a:extLst>
              <a:ext uri="{FF2B5EF4-FFF2-40B4-BE49-F238E27FC236}">
                <a16:creationId xmlns:a16="http://schemas.microsoft.com/office/drawing/2014/main" id="{4C14CBA5-CAFF-DC61-107A-8AE61642E35A}"/>
              </a:ext>
            </a:extLst>
          </p:cNvPr>
          <p:cNvSpPr txBox="1"/>
          <p:nvPr/>
        </p:nvSpPr>
        <p:spPr>
          <a:xfrm>
            <a:off x="1156037" y="6209888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Ry = -180 </a:t>
            </a:r>
            <a:r>
              <a:rPr lang="el-GR" dirty="0"/>
              <a:t>μ</a:t>
            </a:r>
            <a:r>
              <a:rPr lang="fr-FR" dirty="0"/>
              <a:t>rad [0]</a:t>
            </a:r>
            <a:endParaRPr lang="en-US" dirty="0"/>
          </a:p>
        </p:txBody>
      </p:sp>
      <p:sp>
        <p:nvSpPr>
          <p:cNvPr id="18" name="ZoneTexte 18">
            <a:extLst>
              <a:ext uri="{FF2B5EF4-FFF2-40B4-BE49-F238E27FC236}">
                <a16:creationId xmlns:a16="http://schemas.microsoft.com/office/drawing/2014/main" id="{C2A31C5E-08B4-DFE0-B7C1-1D2DA22BBB90}"/>
              </a:ext>
            </a:extLst>
          </p:cNvPr>
          <p:cNvSpPr txBox="1"/>
          <p:nvPr/>
        </p:nvSpPr>
        <p:spPr>
          <a:xfrm>
            <a:off x="3333347" y="6209888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Ry = -124 </a:t>
            </a:r>
            <a:r>
              <a:rPr lang="el-GR" dirty="0"/>
              <a:t>μ</a:t>
            </a:r>
            <a:r>
              <a:rPr lang="fr-FR" dirty="0"/>
              <a:t>rad [0]</a:t>
            </a:r>
            <a:endParaRPr lang="en-US" dirty="0"/>
          </a:p>
        </p:txBody>
      </p:sp>
      <p:cxnSp>
        <p:nvCxnSpPr>
          <p:cNvPr id="19" name="Connecteur droit avec flèche 20">
            <a:extLst>
              <a:ext uri="{FF2B5EF4-FFF2-40B4-BE49-F238E27FC236}">
                <a16:creationId xmlns:a16="http://schemas.microsoft.com/office/drawing/2014/main" id="{9124605E-2E5C-147D-BCC3-D8EABBE6A7B2}"/>
              </a:ext>
            </a:extLst>
          </p:cNvPr>
          <p:cNvCxnSpPr/>
          <p:nvPr/>
        </p:nvCxnSpPr>
        <p:spPr>
          <a:xfrm>
            <a:off x="911424" y="4354572"/>
            <a:ext cx="45365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Connecteur droit avec flèche 21">
            <a:extLst>
              <a:ext uri="{FF2B5EF4-FFF2-40B4-BE49-F238E27FC236}">
                <a16:creationId xmlns:a16="http://schemas.microsoft.com/office/drawing/2014/main" id="{396C1745-D2E4-BCDB-A4AB-7618FECF26AB}"/>
              </a:ext>
            </a:extLst>
          </p:cNvPr>
          <p:cNvCxnSpPr/>
          <p:nvPr/>
        </p:nvCxnSpPr>
        <p:spPr>
          <a:xfrm>
            <a:off x="6744072" y="4354572"/>
            <a:ext cx="45365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ZoneTexte 22">
            <a:extLst>
              <a:ext uri="{FF2B5EF4-FFF2-40B4-BE49-F238E27FC236}">
                <a16:creationId xmlns:a16="http://schemas.microsoft.com/office/drawing/2014/main" id="{A7229957-AB73-0D3D-F960-B477396EBA68}"/>
              </a:ext>
            </a:extLst>
          </p:cNvPr>
          <p:cNvSpPr txBox="1"/>
          <p:nvPr/>
        </p:nvSpPr>
        <p:spPr>
          <a:xfrm>
            <a:off x="4027040" y="4109383"/>
            <a:ext cx="1470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Longitudinal axis (mm)</a:t>
            </a:r>
          </a:p>
        </p:txBody>
      </p:sp>
      <p:sp>
        <p:nvSpPr>
          <p:cNvPr id="22" name="ZoneTexte 23">
            <a:extLst>
              <a:ext uri="{FF2B5EF4-FFF2-40B4-BE49-F238E27FC236}">
                <a16:creationId xmlns:a16="http://schemas.microsoft.com/office/drawing/2014/main" id="{FB4ADF03-61EC-6EC9-9EF4-ACC32B25E645}"/>
              </a:ext>
            </a:extLst>
          </p:cNvPr>
          <p:cNvSpPr txBox="1"/>
          <p:nvPr/>
        </p:nvSpPr>
        <p:spPr>
          <a:xfrm>
            <a:off x="9847421" y="4345383"/>
            <a:ext cx="1470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Longitudinal axis (mm)</a:t>
            </a:r>
          </a:p>
        </p:txBody>
      </p:sp>
    </p:spTree>
    <p:extLst>
      <p:ext uri="{BB962C8B-B14F-4D97-AF65-F5344CB8AC3E}">
        <p14:creationId xmlns:p14="http://schemas.microsoft.com/office/powerpoint/2010/main" val="4067432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1A37C-31F3-EDF6-9927-F54817CD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44FF46-532C-A72A-6181-A51CC05E4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E722864-F9CE-A76A-9B41-A42078B317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020319"/>
              </p:ext>
            </p:extLst>
          </p:nvPr>
        </p:nvGraphicFramePr>
        <p:xfrm>
          <a:off x="983432" y="332656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3 : </a:t>
                      </a:r>
                      <a:r>
                        <a:rPr lang="en-US" sz="1200" b="0" u="none" dirty="0" err="1"/>
                        <a:t>cryostating</a:t>
                      </a:r>
                      <a:r>
                        <a:rPr lang="en-US" sz="1200" b="0" u="none" dirty="0"/>
                        <a:t> (top plate)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of the cavities before </a:t>
                      </a:r>
                      <a:r>
                        <a:rPr lang="en-US" sz="800" i="1" dirty="0" err="1"/>
                        <a:t>cryostating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27919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Measurement of the top plate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33254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trolley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195989"/>
                  </a:ext>
                </a:extLst>
              </a:tr>
            </a:tbl>
          </a:graphicData>
        </a:graphic>
      </p:graphicFrame>
      <p:pic>
        <p:nvPicPr>
          <p:cNvPr id="15" name="Image 19" descr="Une image contenant intérieur, ingénierie, acier, bateau&#10;&#10;Description générée automatiquement">
            <a:extLst>
              <a:ext uri="{FF2B5EF4-FFF2-40B4-BE49-F238E27FC236}">
                <a16:creationId xmlns:a16="http://schemas.microsoft.com/office/drawing/2014/main" id="{37603B11-3844-B3CB-D18A-22C0B564C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1033" y="1382415"/>
            <a:ext cx="2831367" cy="2131852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2976BD29-CB02-94D4-0CC9-02167B494ED7}"/>
              </a:ext>
            </a:extLst>
          </p:cNvPr>
          <p:cNvGrpSpPr/>
          <p:nvPr/>
        </p:nvGrpSpPr>
        <p:grpSpPr>
          <a:xfrm>
            <a:off x="283481" y="2243123"/>
            <a:ext cx="4102498" cy="2207400"/>
            <a:chOff x="2158046" y="1167046"/>
            <a:chExt cx="7246256" cy="389893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8D9531B-CEC8-2F20-51F3-038B41A933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59248" y="1167046"/>
              <a:ext cx="6826777" cy="389893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F93E365-2101-B9F7-982A-FC1F38960F29}"/>
                </a:ext>
              </a:extLst>
            </p:cNvPr>
            <p:cNvSpPr/>
            <p:nvPr/>
          </p:nvSpPr>
          <p:spPr>
            <a:xfrm rot="21048375">
              <a:off x="2283487" y="3012139"/>
              <a:ext cx="7120815" cy="17772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B624D0B-CD50-9473-63D8-C77036A5BBF1}"/>
                </a:ext>
              </a:extLst>
            </p:cNvPr>
            <p:cNvSpPr/>
            <p:nvPr/>
          </p:nvSpPr>
          <p:spPr>
            <a:xfrm rot="19285182">
              <a:off x="2158046" y="2400286"/>
              <a:ext cx="1064457" cy="17772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9843A19-3A4E-7E8C-D2FA-791DB653A09E}"/>
              </a:ext>
            </a:extLst>
          </p:cNvPr>
          <p:cNvSpPr txBox="1"/>
          <p:nvPr/>
        </p:nvSpPr>
        <p:spPr>
          <a:xfrm>
            <a:off x="1284669" y="5104764"/>
            <a:ext cx="4539217" cy="10926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u="sng" dirty="0"/>
              <a:t>R-top plate</a:t>
            </a:r>
          </a:p>
          <a:p>
            <a:r>
              <a:rPr lang="en-US" sz="900" dirty="0"/>
              <a:t>Primary axis : </a:t>
            </a:r>
            <a:r>
              <a:rPr lang="en-US" sz="900" dirty="0">
                <a:solidFill>
                  <a:srgbClr val="FF0000"/>
                </a:solidFill>
              </a:rPr>
              <a:t>Z : normal vector to top plate (on the edges)</a:t>
            </a:r>
          </a:p>
          <a:p>
            <a:r>
              <a:rPr lang="en-US" sz="900" dirty="0"/>
              <a:t>Secondary axis : </a:t>
            </a:r>
            <a:r>
              <a:rPr lang="en-US" sz="900" dirty="0">
                <a:solidFill>
                  <a:srgbClr val="FF0000"/>
                </a:solidFill>
              </a:rPr>
              <a:t>Y : normal </a:t>
            </a:r>
            <a:r>
              <a:rPr lang="en-US" sz="900" dirty="0" err="1">
                <a:solidFill>
                  <a:srgbClr val="FF0000"/>
                </a:solidFill>
              </a:rPr>
              <a:t>vecor</a:t>
            </a:r>
            <a:r>
              <a:rPr lang="en-US" sz="900" dirty="0">
                <a:solidFill>
                  <a:srgbClr val="FF0000"/>
                </a:solidFill>
              </a:rPr>
              <a:t> to lateral face</a:t>
            </a:r>
          </a:p>
          <a:p>
            <a:r>
              <a:rPr lang="en-US" sz="900" dirty="0"/>
              <a:t>Origin : </a:t>
            </a:r>
            <a:r>
              <a:rPr lang="en-US" sz="900" dirty="0">
                <a:solidFill>
                  <a:srgbClr val="FF0000"/>
                </a:solidFill>
              </a:rPr>
              <a:t>center of the 3 planes shifted  of 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0000"/>
                </a:solidFill>
              </a:rPr>
              <a:t>X = 390 mm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0000"/>
                </a:solidFill>
              </a:rPr>
              <a:t>Y = 0 mm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0000"/>
                </a:solidFill>
              </a:rPr>
              <a:t>Z = 565 mm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B4DB98A-A02C-80D0-9E6D-BED51F8F3828}"/>
              </a:ext>
            </a:extLst>
          </p:cNvPr>
          <p:cNvCxnSpPr/>
          <p:nvPr/>
        </p:nvCxnSpPr>
        <p:spPr>
          <a:xfrm>
            <a:off x="845147" y="2620328"/>
            <a:ext cx="0" cy="5008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3" name="Espace réservé du contenu 2">
            <a:extLst>
              <a:ext uri="{FF2B5EF4-FFF2-40B4-BE49-F238E27FC236}">
                <a16:creationId xmlns:a16="http://schemas.microsoft.com/office/drawing/2014/main" id="{58BE2B26-F401-27B8-E0DF-7014ED091589}"/>
              </a:ext>
            </a:extLst>
          </p:cNvPr>
          <p:cNvSpPr txBox="1">
            <a:spLocks/>
          </p:cNvSpPr>
          <p:nvPr/>
        </p:nvSpPr>
        <p:spPr>
          <a:xfrm>
            <a:off x="554791" y="2231505"/>
            <a:ext cx="1282741" cy="1983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fr-CH" sz="800" dirty="0"/>
              <a:t>Top face of the </a:t>
            </a:r>
            <a:r>
              <a:rPr lang="fr-CH" sz="800" dirty="0" err="1"/>
              <a:t>upper</a:t>
            </a:r>
            <a:r>
              <a:rPr lang="fr-CH" sz="800" dirty="0"/>
              <a:t> plate</a:t>
            </a:r>
          </a:p>
          <a:p>
            <a:pPr marL="0" indent="0">
              <a:buFont typeface="Wingdings" charset="2"/>
              <a:buNone/>
            </a:pPr>
            <a:r>
              <a:rPr lang="fr-CH" sz="800" i="1" dirty="0"/>
              <a:t>Vertical </a:t>
            </a:r>
            <a:r>
              <a:rPr lang="fr-CH" sz="800" i="1" dirty="0" err="1"/>
              <a:t>reference</a:t>
            </a:r>
            <a:endParaRPr lang="en-GB" sz="800" i="1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C889DC6-5AB8-3D34-8876-5B888BFFF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4344" y="2079070"/>
            <a:ext cx="3293192" cy="221405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5" name="Espace réservé du contenu 2">
            <a:extLst>
              <a:ext uri="{FF2B5EF4-FFF2-40B4-BE49-F238E27FC236}">
                <a16:creationId xmlns:a16="http://schemas.microsoft.com/office/drawing/2014/main" id="{ED15F65B-744A-5EC2-990C-B8AB3D0CB78D}"/>
              </a:ext>
            </a:extLst>
          </p:cNvPr>
          <p:cNvSpPr txBox="1">
            <a:spLocks/>
          </p:cNvSpPr>
          <p:nvPr/>
        </p:nvSpPr>
        <p:spPr>
          <a:xfrm>
            <a:off x="8114369" y="3750035"/>
            <a:ext cx="1282741" cy="1983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fr-CH" sz="800" dirty="0"/>
              <a:t> </a:t>
            </a:r>
            <a:r>
              <a:rPr lang="fr-CH" sz="800" dirty="0" err="1"/>
              <a:t>Lateral</a:t>
            </a:r>
            <a:r>
              <a:rPr lang="fr-CH" sz="800" dirty="0"/>
              <a:t> face of the </a:t>
            </a:r>
            <a:r>
              <a:rPr lang="fr-CH" sz="800" dirty="0" err="1"/>
              <a:t>upper</a:t>
            </a:r>
            <a:r>
              <a:rPr lang="fr-CH" sz="800" dirty="0"/>
              <a:t> plate </a:t>
            </a:r>
            <a:r>
              <a:rPr lang="fr-CH" sz="800" i="1" dirty="0"/>
              <a:t>Transversal </a:t>
            </a:r>
            <a:r>
              <a:rPr lang="fr-CH" sz="800" i="1" dirty="0" err="1"/>
              <a:t>reference</a:t>
            </a:r>
            <a:endParaRPr lang="en-GB" sz="800" i="1" dirty="0"/>
          </a:p>
        </p:txBody>
      </p:sp>
      <p:sp>
        <p:nvSpPr>
          <p:cNvPr id="36" name="Espace réservé du contenu 2">
            <a:extLst>
              <a:ext uri="{FF2B5EF4-FFF2-40B4-BE49-F238E27FC236}">
                <a16:creationId xmlns:a16="http://schemas.microsoft.com/office/drawing/2014/main" id="{06AF5484-DE35-2C45-340C-9B6A57AACFD3}"/>
              </a:ext>
            </a:extLst>
          </p:cNvPr>
          <p:cNvSpPr txBox="1">
            <a:spLocks/>
          </p:cNvSpPr>
          <p:nvPr/>
        </p:nvSpPr>
        <p:spPr>
          <a:xfrm>
            <a:off x="4345322" y="1682442"/>
            <a:ext cx="1409457" cy="1983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fr-CH" sz="800" dirty="0"/>
              <a:t> </a:t>
            </a:r>
            <a:r>
              <a:rPr lang="fr-CH" sz="800" dirty="0" err="1"/>
              <a:t>Extremity</a:t>
            </a:r>
            <a:r>
              <a:rPr lang="fr-CH" sz="800" dirty="0"/>
              <a:t> face of the </a:t>
            </a:r>
            <a:r>
              <a:rPr lang="fr-CH" sz="800" dirty="0" err="1"/>
              <a:t>upper</a:t>
            </a:r>
            <a:r>
              <a:rPr lang="fr-CH" sz="800" dirty="0"/>
              <a:t> plate </a:t>
            </a:r>
          </a:p>
          <a:p>
            <a:pPr marL="0" indent="0">
              <a:buFont typeface="Wingdings" charset="2"/>
              <a:buNone/>
            </a:pPr>
            <a:r>
              <a:rPr lang="fr-CH" sz="800" i="1" dirty="0"/>
              <a:t>Longitudinal </a:t>
            </a:r>
            <a:r>
              <a:rPr lang="fr-CH" sz="800" i="1" dirty="0" err="1"/>
              <a:t>reference</a:t>
            </a:r>
            <a:endParaRPr lang="en-GB" sz="800" i="1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9B48213-EAC1-85D6-C92A-22C3564CA253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5050051" y="1880756"/>
            <a:ext cx="364720" cy="10048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B98D870-5B44-C490-CF9D-076A60708698}"/>
              </a:ext>
            </a:extLst>
          </p:cNvPr>
          <p:cNvCxnSpPr>
            <a:cxnSpLocks/>
            <a:stCxn id="35" idx="1"/>
          </p:cNvCxnSpPr>
          <p:nvPr/>
        </p:nvCxnSpPr>
        <p:spPr>
          <a:xfrm flipH="1" flipV="1">
            <a:off x="7059401" y="2752800"/>
            <a:ext cx="1054968" cy="10963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Connecteur droit avec flèche 9">
            <a:extLst>
              <a:ext uri="{FF2B5EF4-FFF2-40B4-BE49-F238E27FC236}">
                <a16:creationId xmlns:a16="http://schemas.microsoft.com/office/drawing/2014/main" id="{4A8A16F6-8D08-C9FA-7A5B-7FC964F19394}"/>
              </a:ext>
            </a:extLst>
          </p:cNvPr>
          <p:cNvCxnSpPr>
            <a:cxnSpLocks/>
          </p:cNvCxnSpPr>
          <p:nvPr/>
        </p:nvCxnSpPr>
        <p:spPr>
          <a:xfrm flipV="1">
            <a:off x="1136607" y="4293121"/>
            <a:ext cx="589478" cy="111918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40" name="Connecteur droit avec flèche 9">
            <a:extLst>
              <a:ext uri="{FF2B5EF4-FFF2-40B4-BE49-F238E27FC236}">
                <a16:creationId xmlns:a16="http://schemas.microsoft.com/office/drawing/2014/main" id="{91549F3D-BD93-1357-97D0-07BF89512C70}"/>
              </a:ext>
            </a:extLst>
          </p:cNvPr>
          <p:cNvCxnSpPr>
            <a:cxnSpLocks/>
          </p:cNvCxnSpPr>
          <p:nvPr/>
        </p:nvCxnSpPr>
        <p:spPr>
          <a:xfrm flipH="1" flipV="1">
            <a:off x="1136606" y="3846288"/>
            <a:ext cx="0" cy="558751"/>
          </a:xfrm>
          <a:prstGeom prst="straightConnector1">
            <a:avLst/>
          </a:prstGeom>
          <a:noFill/>
          <a:ln w="57150" cap="flat" cmpd="sng" algn="ctr">
            <a:solidFill>
              <a:srgbClr val="0093BE"/>
            </a:solidFill>
            <a:prstDash val="solid"/>
            <a:tailEnd type="triangle"/>
          </a:ln>
          <a:effectLst/>
        </p:spPr>
      </p:cxnSp>
      <p:cxnSp>
        <p:nvCxnSpPr>
          <p:cNvPr id="41" name="Connecteur droit avec flèche 9">
            <a:extLst>
              <a:ext uri="{FF2B5EF4-FFF2-40B4-BE49-F238E27FC236}">
                <a16:creationId xmlns:a16="http://schemas.microsoft.com/office/drawing/2014/main" id="{050BADF0-E6A5-6EE1-BA63-1E3FD98AD237}"/>
              </a:ext>
            </a:extLst>
          </p:cNvPr>
          <p:cNvCxnSpPr>
            <a:cxnSpLocks/>
          </p:cNvCxnSpPr>
          <p:nvPr/>
        </p:nvCxnSpPr>
        <p:spPr>
          <a:xfrm>
            <a:off x="1137992" y="4414519"/>
            <a:ext cx="293354" cy="377687"/>
          </a:xfrm>
          <a:prstGeom prst="straightConnector1">
            <a:avLst/>
          </a:prstGeom>
          <a:noFill/>
          <a:ln w="57150" cap="flat" cmpd="sng" algn="ctr">
            <a:solidFill>
              <a:srgbClr val="33CC33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57549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38592F3D-44AA-9AAB-625E-55CCF6E7FC03}"/>
              </a:ext>
            </a:extLst>
          </p:cNvPr>
          <p:cNvGrpSpPr/>
          <p:nvPr/>
        </p:nvGrpSpPr>
        <p:grpSpPr>
          <a:xfrm>
            <a:off x="3253629" y="646487"/>
            <a:ext cx="7768158" cy="3286047"/>
            <a:chOff x="1603335" y="1167046"/>
            <a:chExt cx="9217024" cy="3898939"/>
          </a:xfrm>
        </p:grpSpPr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4C607155-C157-8CFE-A18E-E890279B7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59248" y="1167046"/>
              <a:ext cx="6826777" cy="3898939"/>
            </a:xfrm>
            <a:prstGeom prst="rect">
              <a:avLst/>
            </a:prstGeom>
          </p:spPr>
        </p:pic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84EA34A7-4A55-68D6-EC4A-E1212C1F7239}"/>
                </a:ext>
              </a:extLst>
            </p:cNvPr>
            <p:cNvSpPr/>
            <p:nvPr/>
          </p:nvSpPr>
          <p:spPr>
            <a:xfrm rot="21048375">
              <a:off x="1603335" y="2952587"/>
              <a:ext cx="9217024" cy="17772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82E1613-E863-6359-E9D7-180EA7742FC7}"/>
                </a:ext>
              </a:extLst>
            </p:cNvPr>
            <p:cNvSpPr/>
            <p:nvPr/>
          </p:nvSpPr>
          <p:spPr>
            <a:xfrm rot="19285182">
              <a:off x="1890317" y="2473924"/>
              <a:ext cx="1300627" cy="17772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67D09-16D6-7AC9-2445-948031208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7A045-667A-FD60-D88B-C334880DF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54C6B7D-C875-1E16-C506-4757D2D287A6}"/>
              </a:ext>
            </a:extLst>
          </p:cNvPr>
          <p:cNvGrpSpPr/>
          <p:nvPr/>
        </p:nvGrpSpPr>
        <p:grpSpPr>
          <a:xfrm>
            <a:off x="4567485" y="2597177"/>
            <a:ext cx="5606000" cy="4103310"/>
            <a:chOff x="1469887" y="397069"/>
            <a:chExt cx="9061694" cy="6632703"/>
          </a:xfrm>
        </p:grpSpPr>
        <p:pic>
          <p:nvPicPr>
            <p:cNvPr id="6" name="Picture 5" descr="F:\ScreenShots\253-10835.jpg">
              <a:extLst>
                <a:ext uri="{FF2B5EF4-FFF2-40B4-BE49-F238E27FC236}">
                  <a16:creationId xmlns:a16="http://schemas.microsoft.com/office/drawing/2014/main" id="{3B6A3D04-457D-1A7F-5DB1-CA43047639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" t="9689" r="8085" b="20461"/>
            <a:stretch/>
          </p:blipFill>
          <p:spPr bwMode="auto">
            <a:xfrm rot="164684">
              <a:off x="1469887" y="2050451"/>
              <a:ext cx="9061694" cy="4979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96D88DB-E1E0-76FC-B225-84C22B17DCE6}"/>
                </a:ext>
              </a:extLst>
            </p:cNvPr>
            <p:cNvSpPr/>
            <p:nvPr/>
          </p:nvSpPr>
          <p:spPr>
            <a:xfrm rot="199825">
              <a:off x="2387075" y="2599902"/>
              <a:ext cx="7159144" cy="2484006"/>
            </a:xfrm>
            <a:custGeom>
              <a:avLst/>
              <a:gdLst>
                <a:gd name="connsiteX0" fmla="*/ 0 w 6286500"/>
                <a:gd name="connsiteY0" fmla="*/ 1762125 h 2181225"/>
                <a:gd name="connsiteX1" fmla="*/ 1047750 w 6286500"/>
                <a:gd name="connsiteY1" fmla="*/ 2181225 h 2181225"/>
                <a:gd name="connsiteX2" fmla="*/ 6286500 w 6286500"/>
                <a:gd name="connsiteY2" fmla="*/ 371475 h 2181225"/>
                <a:gd name="connsiteX3" fmla="*/ 5248275 w 6286500"/>
                <a:gd name="connsiteY3" fmla="*/ 0 h 2181225"/>
                <a:gd name="connsiteX4" fmla="*/ 0 w 6286500"/>
                <a:gd name="connsiteY4" fmla="*/ 1762125 h 218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86500" h="2181225">
                  <a:moveTo>
                    <a:pt x="0" y="1762125"/>
                  </a:moveTo>
                  <a:lnTo>
                    <a:pt x="1047750" y="2181225"/>
                  </a:lnTo>
                  <a:lnTo>
                    <a:pt x="6286500" y="371475"/>
                  </a:lnTo>
                  <a:lnTo>
                    <a:pt x="5248275" y="0"/>
                  </a:lnTo>
                  <a:lnTo>
                    <a:pt x="0" y="1762125"/>
                  </a:lnTo>
                  <a:close/>
                </a:path>
              </a:pathLst>
            </a:custGeom>
            <a:solidFill>
              <a:srgbClr val="64BCD9">
                <a:alpha val="75000"/>
              </a:srgbClr>
            </a:soli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381672E-7CE3-80F3-9E26-8412F9571762}"/>
                </a:ext>
              </a:extLst>
            </p:cNvPr>
            <p:cNvGrpSpPr/>
            <p:nvPr/>
          </p:nvGrpSpPr>
          <p:grpSpPr>
            <a:xfrm>
              <a:off x="2835115" y="1859892"/>
              <a:ext cx="790079" cy="2316673"/>
              <a:chOff x="861916" y="3073333"/>
              <a:chExt cx="1047565" cy="3071674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AB41DDA2-838E-0A76-135B-EACE41ECAC6B}"/>
                  </a:ext>
                </a:extLst>
              </p:cNvPr>
              <p:cNvSpPr/>
              <p:nvPr/>
            </p:nvSpPr>
            <p:spPr>
              <a:xfrm>
                <a:off x="861916" y="3073333"/>
                <a:ext cx="1047565" cy="3071674"/>
              </a:xfrm>
              <a:custGeom>
                <a:avLst/>
                <a:gdLst>
                  <a:gd name="connsiteX0" fmla="*/ 8878 w 1047565"/>
                  <a:gd name="connsiteY0" fmla="*/ 0 h 3071674"/>
                  <a:gd name="connsiteX1" fmla="*/ 1047565 w 1047565"/>
                  <a:gd name="connsiteY1" fmla="*/ 568171 h 3071674"/>
                  <a:gd name="connsiteX2" fmla="*/ 1047565 w 1047565"/>
                  <a:gd name="connsiteY2" fmla="*/ 2902998 h 3071674"/>
                  <a:gd name="connsiteX3" fmla="*/ 1020932 w 1047565"/>
                  <a:gd name="connsiteY3" fmla="*/ 3018408 h 3071674"/>
                  <a:gd name="connsiteX4" fmla="*/ 958788 w 1047565"/>
                  <a:gd name="connsiteY4" fmla="*/ 3062796 h 3071674"/>
                  <a:gd name="connsiteX5" fmla="*/ 878889 w 1047565"/>
                  <a:gd name="connsiteY5" fmla="*/ 3071674 h 3071674"/>
                  <a:gd name="connsiteX6" fmla="*/ 763480 w 1047565"/>
                  <a:gd name="connsiteY6" fmla="*/ 3053918 h 3071674"/>
                  <a:gd name="connsiteX7" fmla="*/ 133165 w 1047565"/>
                  <a:gd name="connsiteY7" fmla="*/ 2725445 h 3071674"/>
                  <a:gd name="connsiteX8" fmla="*/ 53266 w 1047565"/>
                  <a:gd name="connsiteY8" fmla="*/ 2627790 h 3071674"/>
                  <a:gd name="connsiteX9" fmla="*/ 17755 w 1047565"/>
                  <a:gd name="connsiteY9" fmla="*/ 2539014 h 3071674"/>
                  <a:gd name="connsiteX10" fmla="*/ 0 w 1047565"/>
                  <a:gd name="connsiteY10" fmla="*/ 2379216 h 3071674"/>
                  <a:gd name="connsiteX11" fmla="*/ 8878 w 1047565"/>
                  <a:gd name="connsiteY11" fmla="*/ 0 h 3071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565" h="3071674">
                    <a:moveTo>
                      <a:pt x="8878" y="0"/>
                    </a:moveTo>
                    <a:lnTo>
                      <a:pt x="1047565" y="568171"/>
                    </a:lnTo>
                    <a:lnTo>
                      <a:pt x="1047565" y="2902998"/>
                    </a:lnTo>
                    <a:lnTo>
                      <a:pt x="1020932" y="3018408"/>
                    </a:lnTo>
                    <a:lnTo>
                      <a:pt x="958788" y="3062796"/>
                    </a:lnTo>
                    <a:lnTo>
                      <a:pt x="878889" y="3071674"/>
                    </a:lnTo>
                    <a:lnTo>
                      <a:pt x="763480" y="3053918"/>
                    </a:lnTo>
                    <a:lnTo>
                      <a:pt x="133165" y="2725445"/>
                    </a:lnTo>
                    <a:lnTo>
                      <a:pt x="53266" y="2627790"/>
                    </a:lnTo>
                    <a:lnTo>
                      <a:pt x="17755" y="2539014"/>
                    </a:lnTo>
                    <a:lnTo>
                      <a:pt x="0" y="2379216"/>
                    </a:lnTo>
                    <a:cubicBezTo>
                      <a:pt x="2959" y="1586144"/>
                      <a:pt x="5919" y="793072"/>
                      <a:pt x="8878" y="0"/>
                    </a:cubicBezTo>
                    <a:close/>
                  </a:path>
                </a:pathLst>
              </a:cu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F613AC81-25BF-3708-548A-3F1CE88FC2C0}"/>
                  </a:ext>
                </a:extLst>
              </p:cNvPr>
              <p:cNvSpPr/>
              <p:nvPr/>
            </p:nvSpPr>
            <p:spPr>
              <a:xfrm>
                <a:off x="1418586" y="5425377"/>
                <a:ext cx="348121" cy="42671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98403A3-0D09-27EB-40A2-5692692AC1B3}"/>
                  </a:ext>
                </a:extLst>
              </p:cNvPr>
              <p:cNvSpPr/>
              <p:nvPr/>
            </p:nvSpPr>
            <p:spPr>
              <a:xfrm>
                <a:off x="938065" y="5283837"/>
                <a:ext cx="348121" cy="42671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9CFD2D6-813E-9DA3-9E5D-1215EDE7EB64}"/>
                </a:ext>
              </a:extLst>
            </p:cNvPr>
            <p:cNvSpPr/>
            <p:nvPr/>
          </p:nvSpPr>
          <p:spPr>
            <a:xfrm>
              <a:off x="2942362" y="2100658"/>
              <a:ext cx="539261" cy="1023816"/>
            </a:xfrm>
            <a:custGeom>
              <a:avLst/>
              <a:gdLst>
                <a:gd name="connsiteX0" fmla="*/ 23446 w 539261"/>
                <a:gd name="connsiteY0" fmla="*/ 0 h 1023816"/>
                <a:gd name="connsiteX1" fmla="*/ 539261 w 539261"/>
                <a:gd name="connsiteY1" fmla="*/ 273539 h 1023816"/>
                <a:gd name="connsiteX2" fmla="*/ 539261 w 539261"/>
                <a:gd name="connsiteY2" fmla="*/ 1023816 h 1023816"/>
                <a:gd name="connsiteX3" fmla="*/ 0 w 539261"/>
                <a:gd name="connsiteY3" fmla="*/ 719016 h 1023816"/>
                <a:gd name="connsiteX4" fmla="*/ 23446 w 539261"/>
                <a:gd name="connsiteY4" fmla="*/ 0 h 102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261" h="1023816">
                  <a:moveTo>
                    <a:pt x="23446" y="0"/>
                  </a:moveTo>
                  <a:lnTo>
                    <a:pt x="539261" y="273539"/>
                  </a:lnTo>
                  <a:lnTo>
                    <a:pt x="539261" y="1023816"/>
                  </a:lnTo>
                  <a:lnTo>
                    <a:pt x="0" y="719016"/>
                  </a:lnTo>
                  <a:lnTo>
                    <a:pt x="23446" y="0"/>
                  </a:lnTo>
                  <a:close/>
                </a:path>
              </a:pathLst>
            </a:cu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DF62AF8-3B0A-4B50-D171-9AB91B2D19B7}"/>
                </a:ext>
              </a:extLst>
            </p:cNvPr>
            <p:cNvGrpSpPr/>
            <p:nvPr/>
          </p:nvGrpSpPr>
          <p:grpSpPr>
            <a:xfrm>
              <a:off x="8094264" y="397069"/>
              <a:ext cx="790079" cy="2316673"/>
              <a:chOff x="861916" y="3073333"/>
              <a:chExt cx="1047565" cy="3071674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F734D4F5-1CF8-3031-0DE4-FE1BEE2F7FBC}"/>
                  </a:ext>
                </a:extLst>
              </p:cNvPr>
              <p:cNvSpPr/>
              <p:nvPr/>
            </p:nvSpPr>
            <p:spPr>
              <a:xfrm>
                <a:off x="861916" y="3073333"/>
                <a:ext cx="1047565" cy="3071674"/>
              </a:xfrm>
              <a:custGeom>
                <a:avLst/>
                <a:gdLst>
                  <a:gd name="connsiteX0" fmla="*/ 8878 w 1047565"/>
                  <a:gd name="connsiteY0" fmla="*/ 0 h 3071674"/>
                  <a:gd name="connsiteX1" fmla="*/ 1047565 w 1047565"/>
                  <a:gd name="connsiteY1" fmla="*/ 568171 h 3071674"/>
                  <a:gd name="connsiteX2" fmla="*/ 1047565 w 1047565"/>
                  <a:gd name="connsiteY2" fmla="*/ 2902998 h 3071674"/>
                  <a:gd name="connsiteX3" fmla="*/ 1020932 w 1047565"/>
                  <a:gd name="connsiteY3" fmla="*/ 3018408 h 3071674"/>
                  <a:gd name="connsiteX4" fmla="*/ 958788 w 1047565"/>
                  <a:gd name="connsiteY4" fmla="*/ 3062796 h 3071674"/>
                  <a:gd name="connsiteX5" fmla="*/ 878889 w 1047565"/>
                  <a:gd name="connsiteY5" fmla="*/ 3071674 h 3071674"/>
                  <a:gd name="connsiteX6" fmla="*/ 763480 w 1047565"/>
                  <a:gd name="connsiteY6" fmla="*/ 3053918 h 3071674"/>
                  <a:gd name="connsiteX7" fmla="*/ 133165 w 1047565"/>
                  <a:gd name="connsiteY7" fmla="*/ 2725445 h 3071674"/>
                  <a:gd name="connsiteX8" fmla="*/ 53266 w 1047565"/>
                  <a:gd name="connsiteY8" fmla="*/ 2627790 h 3071674"/>
                  <a:gd name="connsiteX9" fmla="*/ 17755 w 1047565"/>
                  <a:gd name="connsiteY9" fmla="*/ 2539014 h 3071674"/>
                  <a:gd name="connsiteX10" fmla="*/ 0 w 1047565"/>
                  <a:gd name="connsiteY10" fmla="*/ 2379216 h 3071674"/>
                  <a:gd name="connsiteX11" fmla="*/ 8878 w 1047565"/>
                  <a:gd name="connsiteY11" fmla="*/ 0 h 3071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565" h="3071674">
                    <a:moveTo>
                      <a:pt x="8878" y="0"/>
                    </a:moveTo>
                    <a:lnTo>
                      <a:pt x="1047565" y="568171"/>
                    </a:lnTo>
                    <a:lnTo>
                      <a:pt x="1047565" y="2902998"/>
                    </a:lnTo>
                    <a:lnTo>
                      <a:pt x="1020932" y="3018408"/>
                    </a:lnTo>
                    <a:lnTo>
                      <a:pt x="958788" y="3062796"/>
                    </a:lnTo>
                    <a:lnTo>
                      <a:pt x="878889" y="3071674"/>
                    </a:lnTo>
                    <a:lnTo>
                      <a:pt x="763480" y="3053918"/>
                    </a:lnTo>
                    <a:lnTo>
                      <a:pt x="133165" y="2725445"/>
                    </a:lnTo>
                    <a:lnTo>
                      <a:pt x="53266" y="2627790"/>
                    </a:lnTo>
                    <a:lnTo>
                      <a:pt x="17755" y="2539014"/>
                    </a:lnTo>
                    <a:lnTo>
                      <a:pt x="0" y="2379216"/>
                    </a:lnTo>
                    <a:cubicBezTo>
                      <a:pt x="2959" y="1586144"/>
                      <a:pt x="5919" y="793072"/>
                      <a:pt x="8878" y="0"/>
                    </a:cubicBezTo>
                    <a:close/>
                  </a:path>
                </a:pathLst>
              </a:cu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AC69FB0E-A0A5-5596-E527-F7B69B9DD941}"/>
                  </a:ext>
                </a:extLst>
              </p:cNvPr>
              <p:cNvSpPr/>
              <p:nvPr/>
            </p:nvSpPr>
            <p:spPr>
              <a:xfrm>
                <a:off x="1418586" y="5425377"/>
                <a:ext cx="348121" cy="42671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D2E96846-C7A6-49F1-9533-25CA77EC92D3}"/>
                  </a:ext>
                </a:extLst>
              </p:cNvPr>
              <p:cNvSpPr/>
              <p:nvPr/>
            </p:nvSpPr>
            <p:spPr>
              <a:xfrm>
                <a:off x="938065" y="5283837"/>
                <a:ext cx="348121" cy="42671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F72F115-581B-822C-C930-9CC12A3C0C56}"/>
                </a:ext>
              </a:extLst>
            </p:cNvPr>
            <p:cNvSpPr/>
            <p:nvPr/>
          </p:nvSpPr>
          <p:spPr>
            <a:xfrm>
              <a:off x="8178696" y="677895"/>
              <a:ext cx="539261" cy="1023816"/>
            </a:xfrm>
            <a:custGeom>
              <a:avLst/>
              <a:gdLst>
                <a:gd name="connsiteX0" fmla="*/ 23446 w 539261"/>
                <a:gd name="connsiteY0" fmla="*/ 0 h 1023816"/>
                <a:gd name="connsiteX1" fmla="*/ 539261 w 539261"/>
                <a:gd name="connsiteY1" fmla="*/ 273539 h 1023816"/>
                <a:gd name="connsiteX2" fmla="*/ 539261 w 539261"/>
                <a:gd name="connsiteY2" fmla="*/ 1023816 h 1023816"/>
                <a:gd name="connsiteX3" fmla="*/ 0 w 539261"/>
                <a:gd name="connsiteY3" fmla="*/ 719016 h 1023816"/>
                <a:gd name="connsiteX4" fmla="*/ 23446 w 539261"/>
                <a:gd name="connsiteY4" fmla="*/ 0 h 102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261" h="1023816">
                  <a:moveTo>
                    <a:pt x="23446" y="0"/>
                  </a:moveTo>
                  <a:lnTo>
                    <a:pt x="539261" y="273539"/>
                  </a:lnTo>
                  <a:lnTo>
                    <a:pt x="539261" y="1023816"/>
                  </a:lnTo>
                  <a:lnTo>
                    <a:pt x="0" y="719016"/>
                  </a:lnTo>
                  <a:lnTo>
                    <a:pt x="23446" y="0"/>
                  </a:lnTo>
                  <a:close/>
                </a:path>
              </a:pathLst>
            </a:cu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pic>
          <p:nvPicPr>
            <p:cNvPr id="22" name="Picture 21" descr="A blue box with many round holes&#10;&#10;Description automatically generated">
              <a:extLst>
                <a:ext uri="{FF2B5EF4-FFF2-40B4-BE49-F238E27FC236}">
                  <a16:creationId xmlns:a16="http://schemas.microsoft.com/office/drawing/2014/main" id="{2BCFAE51-5980-DB61-C82B-4A0AE980DA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8394" y="1764841"/>
              <a:ext cx="2524361" cy="1959745"/>
            </a:xfrm>
            <a:prstGeom prst="rect">
              <a:avLst/>
            </a:prstGeom>
          </p:spPr>
        </p:pic>
        <p:pic>
          <p:nvPicPr>
            <p:cNvPr id="25" name="Picture 24" descr="A blue box with many round holes&#10;&#10;Description automatically generated">
              <a:extLst>
                <a:ext uri="{FF2B5EF4-FFF2-40B4-BE49-F238E27FC236}">
                  <a16:creationId xmlns:a16="http://schemas.microsoft.com/office/drawing/2014/main" id="{EC2C1C1E-73A5-5E2C-A919-FC13E26C3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2160" y="2362882"/>
              <a:ext cx="2524361" cy="1959745"/>
            </a:xfrm>
            <a:prstGeom prst="rect">
              <a:avLst/>
            </a:prstGeom>
          </p:spPr>
        </p:pic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4ADC339-C863-93DD-A3EB-A165CC289C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25194" y="3576773"/>
              <a:ext cx="496907" cy="1409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B232EE6-A319-7C2D-94EA-FA9EC417A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5030" y="2963069"/>
              <a:ext cx="554831" cy="15737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146405F-48CB-05E0-964E-C76E9C55C2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99605" y="2341804"/>
              <a:ext cx="588067" cy="16679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2F0B54A-5596-9995-4221-91059FC4C7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5832" y="2113356"/>
              <a:ext cx="588067" cy="16679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C6FD6AE-E00B-3359-0612-8831F200A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54802" y="4621106"/>
              <a:ext cx="228561" cy="23567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CA6BD84-8454-1504-DEE1-AD239FF0A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09082" y="4204789"/>
              <a:ext cx="228561" cy="235676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6DF1CB55-B621-489D-5DF3-BFBFF43AB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99605" y="3779461"/>
              <a:ext cx="228561" cy="235676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03C039F-4295-E33E-AC1B-3C04D99E3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20161" y="3388321"/>
              <a:ext cx="228561" cy="23567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0F1CD24-375B-469B-6039-12A5342FD8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22404" y="4738605"/>
              <a:ext cx="228561" cy="23567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4BCB16E-A31E-B49F-1804-D522A83A3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84194" y="5135965"/>
              <a:ext cx="228561" cy="23567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F0266EB9-F868-3778-0B2E-CFFD3DDAD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67711" y="5535112"/>
              <a:ext cx="228561" cy="23567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47141C40-804A-B3C1-2366-66FBDAFAB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54801" y="6003704"/>
              <a:ext cx="228561" cy="235676"/>
            </a:xfrm>
            <a:prstGeom prst="rect">
              <a:avLst/>
            </a:prstGeom>
          </p:spPr>
        </p:pic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EC7F86A-271E-3C47-524C-78F149002AE1}"/>
                </a:ext>
              </a:extLst>
            </p:cNvPr>
            <p:cNvSpPr/>
            <p:nvPr/>
          </p:nvSpPr>
          <p:spPr>
            <a:xfrm>
              <a:off x="3530893" y="3195779"/>
              <a:ext cx="6169981" cy="1837678"/>
            </a:xfrm>
            <a:custGeom>
              <a:avLst/>
              <a:gdLst>
                <a:gd name="connsiteX0" fmla="*/ 17755 w 6169981"/>
                <a:gd name="connsiteY0" fmla="*/ 1748901 h 1837678"/>
                <a:gd name="connsiteX1" fmla="*/ 6143348 w 6169981"/>
                <a:gd name="connsiteY1" fmla="*/ 0 h 1837678"/>
                <a:gd name="connsiteX2" fmla="*/ 6169981 w 6169981"/>
                <a:gd name="connsiteY2" fmla="*/ 97655 h 1837678"/>
                <a:gd name="connsiteX3" fmla="*/ 0 w 6169981"/>
                <a:gd name="connsiteY3" fmla="*/ 1837678 h 1837678"/>
                <a:gd name="connsiteX4" fmla="*/ 17755 w 6169981"/>
                <a:gd name="connsiteY4" fmla="*/ 1748901 h 1837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69981" h="1837678">
                  <a:moveTo>
                    <a:pt x="17755" y="1748901"/>
                  </a:moveTo>
                  <a:lnTo>
                    <a:pt x="6143348" y="0"/>
                  </a:lnTo>
                  <a:lnTo>
                    <a:pt x="6169981" y="97655"/>
                  </a:lnTo>
                  <a:lnTo>
                    <a:pt x="0" y="1837678"/>
                  </a:lnTo>
                  <a:lnTo>
                    <a:pt x="17755" y="1748901"/>
                  </a:lnTo>
                  <a:close/>
                </a:path>
              </a:pathLst>
            </a:custGeom>
            <a:solidFill>
              <a:srgbClr val="FF0000">
                <a:alpha val="35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D154A3-97B2-2298-5CD4-A00C6DAC7DE9}"/>
                </a:ext>
              </a:extLst>
            </p:cNvPr>
            <p:cNvSpPr/>
            <p:nvPr/>
          </p:nvSpPr>
          <p:spPr>
            <a:xfrm>
              <a:off x="2335578" y="4385931"/>
              <a:ext cx="1371600" cy="2286000"/>
            </a:xfrm>
            <a:custGeom>
              <a:avLst/>
              <a:gdLst>
                <a:gd name="connsiteX0" fmla="*/ 27992 w 1371600"/>
                <a:gd name="connsiteY0" fmla="*/ 0 h 2286000"/>
                <a:gd name="connsiteX1" fmla="*/ 1371600 w 1371600"/>
                <a:gd name="connsiteY1" fmla="*/ 615820 h 2286000"/>
                <a:gd name="connsiteX2" fmla="*/ 1296955 w 1371600"/>
                <a:gd name="connsiteY2" fmla="*/ 2286000 h 2286000"/>
                <a:gd name="connsiteX3" fmla="*/ 0 w 1371600"/>
                <a:gd name="connsiteY3" fmla="*/ 1726163 h 2286000"/>
                <a:gd name="connsiteX4" fmla="*/ 27992 w 1371600"/>
                <a:gd name="connsiteY4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00" h="2286000">
                  <a:moveTo>
                    <a:pt x="27992" y="0"/>
                  </a:moveTo>
                  <a:lnTo>
                    <a:pt x="1371600" y="615820"/>
                  </a:lnTo>
                  <a:lnTo>
                    <a:pt x="1296955" y="2286000"/>
                  </a:lnTo>
                  <a:lnTo>
                    <a:pt x="0" y="1726163"/>
                  </a:lnTo>
                  <a:lnTo>
                    <a:pt x="27992" y="0"/>
                  </a:lnTo>
                  <a:close/>
                </a:path>
              </a:pathLst>
            </a:cu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E757C07-63F0-D109-D575-AA6F02488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73182" y="5028583"/>
              <a:ext cx="228561" cy="235676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0079FC3D-873B-80BF-1FC7-816C90B74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99BD90"/>
                </a:clrFrom>
                <a:clrTo>
                  <a:srgbClr val="99BD9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25194" y="6354651"/>
              <a:ext cx="228561" cy="235676"/>
            </a:xfrm>
            <a:prstGeom prst="rect">
              <a:avLst/>
            </a:prstGeom>
          </p:spPr>
        </p:pic>
        <p:grpSp>
          <p:nvGrpSpPr>
            <p:cNvPr id="56" name="Groupe 15">
              <a:extLst>
                <a:ext uri="{FF2B5EF4-FFF2-40B4-BE49-F238E27FC236}">
                  <a16:creationId xmlns:a16="http://schemas.microsoft.com/office/drawing/2014/main" id="{0481F660-97D3-1D29-A963-516C5B700FB2}"/>
                </a:ext>
              </a:extLst>
            </p:cNvPr>
            <p:cNvGrpSpPr/>
            <p:nvPr/>
          </p:nvGrpSpPr>
          <p:grpSpPr>
            <a:xfrm rot="5400000">
              <a:off x="2942274" y="2807517"/>
              <a:ext cx="1666692" cy="1720986"/>
              <a:chOff x="-2933724" y="12973954"/>
              <a:chExt cx="2364456" cy="2441495"/>
            </a:xfrm>
          </p:grpSpPr>
          <p:cxnSp>
            <p:nvCxnSpPr>
              <p:cNvPr id="57" name="Connecteur droit avec flèche 9">
                <a:extLst>
                  <a:ext uri="{FF2B5EF4-FFF2-40B4-BE49-F238E27FC236}">
                    <a16:creationId xmlns:a16="http://schemas.microsoft.com/office/drawing/2014/main" id="{2DA4C92E-642B-722B-BE86-5A461883B17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-2450327" y="13880309"/>
                <a:ext cx="1351768" cy="386949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58" name="ZoneTexte 12">
                <a:extLst>
                  <a:ext uri="{FF2B5EF4-FFF2-40B4-BE49-F238E27FC236}">
                    <a16:creationId xmlns:a16="http://schemas.microsoft.com/office/drawing/2014/main" id="{194FA3B2-9260-0605-3926-7634CF4104C0}"/>
                  </a:ext>
                </a:extLst>
              </p:cNvPr>
              <p:cNvSpPr txBox="1"/>
              <p:nvPr/>
            </p:nvSpPr>
            <p:spPr>
              <a:xfrm rot="16200000">
                <a:off x="-1189874" y="12917786"/>
                <a:ext cx="564437" cy="676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3CC33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X</a:t>
                </a:r>
              </a:p>
            </p:txBody>
          </p:sp>
          <p:sp>
            <p:nvSpPr>
              <p:cNvPr id="59" name="ZoneTexte 13">
                <a:extLst>
                  <a:ext uri="{FF2B5EF4-FFF2-40B4-BE49-F238E27FC236}">
                    <a16:creationId xmlns:a16="http://schemas.microsoft.com/office/drawing/2014/main" id="{4D201944-9061-39E4-0125-F51873AAF737}"/>
                  </a:ext>
                </a:extLst>
              </p:cNvPr>
              <p:cNvSpPr txBox="1"/>
              <p:nvPr/>
            </p:nvSpPr>
            <p:spPr>
              <a:xfrm rot="16200000">
                <a:off x="-1900301" y="13109946"/>
                <a:ext cx="319721" cy="676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Y</a:t>
                </a:r>
              </a:p>
            </p:txBody>
          </p:sp>
          <p:sp>
            <p:nvSpPr>
              <p:cNvPr id="60" name="ZoneTexte 14">
                <a:extLst>
                  <a:ext uri="{FF2B5EF4-FFF2-40B4-BE49-F238E27FC236}">
                    <a16:creationId xmlns:a16="http://schemas.microsoft.com/office/drawing/2014/main" id="{9B1D412D-C513-43A1-BBD3-8D8101BB4795}"/>
                  </a:ext>
                </a:extLst>
              </p:cNvPr>
              <p:cNvSpPr txBox="1"/>
              <p:nvPr/>
            </p:nvSpPr>
            <p:spPr>
              <a:xfrm rot="16200000">
                <a:off x="-2928723" y="14743677"/>
                <a:ext cx="666771" cy="676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93B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Z </a:t>
                </a:r>
              </a:p>
            </p:txBody>
          </p:sp>
          <p:cxnSp>
            <p:nvCxnSpPr>
              <p:cNvPr id="61" name="Connecteur droit avec flèche 9">
                <a:extLst>
                  <a:ext uri="{FF2B5EF4-FFF2-40B4-BE49-F238E27FC236}">
                    <a16:creationId xmlns:a16="http://schemas.microsoft.com/office/drawing/2014/main" id="{6FC1C98E-BECC-0A73-20A1-4A91A5D9C7E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 flipV="1">
                <a:off x="-2221618" y="14109019"/>
                <a:ext cx="1" cy="1281300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0093BE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62" name="Connecteur droit avec flèche 9">
                <a:extLst>
                  <a:ext uri="{FF2B5EF4-FFF2-40B4-BE49-F238E27FC236}">
                    <a16:creationId xmlns:a16="http://schemas.microsoft.com/office/drawing/2014/main" id="{D9F2C872-9330-1F7D-B890-26F7B3D80B4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-1887455" y="13906717"/>
                <a:ext cx="1167998" cy="511549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33CC33"/>
                </a:solidFill>
                <a:prstDash val="solid"/>
                <a:tailEnd type="triangle"/>
              </a:ln>
              <a:effectLst/>
            </p:spPr>
          </p:cxnSp>
        </p:grpSp>
      </p:grpSp>
      <p:graphicFrame>
        <p:nvGraphicFramePr>
          <p:cNvPr id="91" name="Table 90">
            <a:extLst>
              <a:ext uri="{FF2B5EF4-FFF2-40B4-BE49-F238E27FC236}">
                <a16:creationId xmlns:a16="http://schemas.microsoft.com/office/drawing/2014/main" id="{A1155CE6-AC07-A8F3-1CCB-C13A779B6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262175"/>
              </p:ext>
            </p:extLst>
          </p:nvPr>
        </p:nvGraphicFramePr>
        <p:xfrm>
          <a:off x="983432" y="332656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3 : </a:t>
                      </a:r>
                      <a:r>
                        <a:rPr lang="en-US" sz="1200" b="0" u="none" dirty="0" err="1"/>
                        <a:t>cryostating</a:t>
                      </a:r>
                      <a:r>
                        <a:rPr lang="en-US" sz="1200" b="0" u="none" dirty="0"/>
                        <a:t> (top plate)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of the cavities before </a:t>
                      </a:r>
                      <a:r>
                        <a:rPr lang="en-US" sz="800" i="1" dirty="0" err="1"/>
                        <a:t>cryostating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27919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the top plate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33254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Alignment trolley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195989"/>
                  </a:ext>
                </a:extLst>
              </a:tr>
            </a:tbl>
          </a:graphicData>
        </a:graphic>
      </p:graphicFrame>
      <p:cxnSp>
        <p:nvCxnSpPr>
          <p:cNvPr id="92" name="Connecteur droit avec flèche 9">
            <a:extLst>
              <a:ext uri="{FF2B5EF4-FFF2-40B4-BE49-F238E27FC236}">
                <a16:creationId xmlns:a16="http://schemas.microsoft.com/office/drawing/2014/main" id="{1AEF9796-9B98-8BA7-91F2-AE6F9D8D4314}"/>
              </a:ext>
            </a:extLst>
          </p:cNvPr>
          <p:cNvCxnSpPr>
            <a:cxnSpLocks/>
          </p:cNvCxnSpPr>
          <p:nvPr/>
        </p:nvCxnSpPr>
        <p:spPr>
          <a:xfrm flipV="1">
            <a:off x="4833190" y="3521680"/>
            <a:ext cx="589478" cy="111918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93" name="Connecteur droit avec flèche 9">
            <a:extLst>
              <a:ext uri="{FF2B5EF4-FFF2-40B4-BE49-F238E27FC236}">
                <a16:creationId xmlns:a16="http://schemas.microsoft.com/office/drawing/2014/main" id="{73319BB6-D8A2-263E-D832-D89F645D4DF9}"/>
              </a:ext>
            </a:extLst>
          </p:cNvPr>
          <p:cNvCxnSpPr>
            <a:cxnSpLocks/>
          </p:cNvCxnSpPr>
          <p:nvPr/>
        </p:nvCxnSpPr>
        <p:spPr>
          <a:xfrm flipH="1" flipV="1">
            <a:off x="4833189" y="3074847"/>
            <a:ext cx="0" cy="558751"/>
          </a:xfrm>
          <a:prstGeom prst="straightConnector1">
            <a:avLst/>
          </a:prstGeom>
          <a:noFill/>
          <a:ln w="57150" cap="flat" cmpd="sng" algn="ctr">
            <a:solidFill>
              <a:srgbClr val="0093BE"/>
            </a:solidFill>
            <a:prstDash val="solid"/>
            <a:tailEnd type="triangle"/>
          </a:ln>
          <a:effectLst/>
        </p:spPr>
      </p:cxnSp>
      <p:cxnSp>
        <p:nvCxnSpPr>
          <p:cNvPr id="94" name="Connecteur droit avec flèche 9">
            <a:extLst>
              <a:ext uri="{FF2B5EF4-FFF2-40B4-BE49-F238E27FC236}">
                <a16:creationId xmlns:a16="http://schemas.microsoft.com/office/drawing/2014/main" id="{477101BF-B8D0-7906-9C0F-4A07526E0063}"/>
              </a:ext>
            </a:extLst>
          </p:cNvPr>
          <p:cNvCxnSpPr>
            <a:cxnSpLocks/>
          </p:cNvCxnSpPr>
          <p:nvPr/>
        </p:nvCxnSpPr>
        <p:spPr>
          <a:xfrm>
            <a:off x="4834575" y="3643078"/>
            <a:ext cx="293354" cy="377687"/>
          </a:xfrm>
          <a:prstGeom prst="straightConnector1">
            <a:avLst/>
          </a:prstGeom>
          <a:noFill/>
          <a:ln w="57150" cap="flat" cmpd="sng" algn="ctr">
            <a:solidFill>
              <a:srgbClr val="33CC33"/>
            </a:solidFill>
            <a:prstDash val="solid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7A0C0F75-0934-2BF7-6B07-87136DDE3675}"/>
              </a:ext>
            </a:extLst>
          </p:cNvPr>
          <p:cNvCxnSpPr/>
          <p:nvPr/>
        </p:nvCxnSpPr>
        <p:spPr>
          <a:xfrm flipH="1">
            <a:off x="2979469" y="3658955"/>
            <a:ext cx="1680305" cy="819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74576C84-C912-33BB-1193-1548A62DA2FC}"/>
              </a:ext>
            </a:extLst>
          </p:cNvPr>
          <p:cNvCxnSpPr>
            <a:cxnSpLocks/>
          </p:cNvCxnSpPr>
          <p:nvPr/>
        </p:nvCxnSpPr>
        <p:spPr>
          <a:xfrm flipH="1" flipV="1">
            <a:off x="3000253" y="4650651"/>
            <a:ext cx="2593949" cy="271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A88BD460-2C6F-C42F-3780-4B18D95FBFD1}"/>
              </a:ext>
            </a:extLst>
          </p:cNvPr>
          <p:cNvSpPr txBox="1"/>
          <p:nvPr/>
        </p:nvSpPr>
        <p:spPr>
          <a:xfrm>
            <a:off x="174694" y="3367625"/>
            <a:ext cx="2169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2 coordinate systems should be at the same position</a:t>
            </a:r>
          </a:p>
        </p:txBody>
      </p:sp>
    </p:spTree>
    <p:extLst>
      <p:ext uri="{BB962C8B-B14F-4D97-AF65-F5344CB8AC3E}">
        <p14:creationId xmlns:p14="http://schemas.microsoft.com/office/powerpoint/2010/main" val="50817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C5D5A3-2453-437C-C242-C894F25DB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0B1208-54DC-19CE-AA8F-5678F72D4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51442B7-FA1B-5417-E321-018DA43003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866282"/>
              </p:ext>
            </p:extLst>
          </p:nvPr>
        </p:nvGraphicFramePr>
        <p:xfrm>
          <a:off x="1055440" y="404664"/>
          <a:ext cx="648430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4 : </a:t>
                      </a:r>
                      <a:r>
                        <a:rPr lang="en-US" sz="1200" b="0" u="none" dirty="0" err="1"/>
                        <a:t>cryostating</a:t>
                      </a:r>
                      <a:r>
                        <a:rPr lang="en-US" sz="1200" b="0" u="none" dirty="0"/>
                        <a:t> (OVC cryomodule)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Measurement of the OVC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627576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top plate and OVC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34452"/>
                  </a:ext>
                </a:extLst>
              </a:tr>
            </a:tbl>
          </a:graphicData>
        </a:graphic>
      </p:graphicFrame>
      <p:pic>
        <p:nvPicPr>
          <p:cNvPr id="9" name="Image 14" descr="Une image contenant machine, intérieur, ingénierie, ordinateur&#10;&#10;Description générée automatiquement">
            <a:extLst>
              <a:ext uri="{FF2B5EF4-FFF2-40B4-BE49-F238E27FC236}">
                <a16:creationId xmlns:a16="http://schemas.microsoft.com/office/drawing/2014/main" id="{A0452C88-95F3-4C48-AA99-0676CEC80E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748"/>
          <a:stretch/>
        </p:blipFill>
        <p:spPr>
          <a:xfrm>
            <a:off x="6600056" y="1693193"/>
            <a:ext cx="4488881" cy="443248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41BF7766-5B4B-55B3-BDB5-1F065D56E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2060848"/>
            <a:ext cx="5707720" cy="30245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8EB1AE-BB9D-9E86-8B7D-D26639561AA5}"/>
              </a:ext>
            </a:extLst>
          </p:cNvPr>
          <p:cNvSpPr txBox="1"/>
          <p:nvPr/>
        </p:nvSpPr>
        <p:spPr>
          <a:xfrm>
            <a:off x="1254234" y="5461849"/>
            <a:ext cx="4539217" cy="10926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u="sng" dirty="0"/>
              <a:t>R-top plate = R OVC</a:t>
            </a:r>
          </a:p>
          <a:p>
            <a:r>
              <a:rPr lang="en-US" sz="900" dirty="0"/>
              <a:t>Primary axis : </a:t>
            </a:r>
            <a:r>
              <a:rPr lang="en-US" sz="900" dirty="0">
                <a:solidFill>
                  <a:srgbClr val="FF0000"/>
                </a:solidFill>
              </a:rPr>
              <a:t>Z : normal vector to top plate (on the edges)</a:t>
            </a:r>
          </a:p>
          <a:p>
            <a:r>
              <a:rPr lang="en-US" sz="900" dirty="0"/>
              <a:t>Secondary axis : </a:t>
            </a:r>
            <a:r>
              <a:rPr lang="en-US" sz="900" dirty="0">
                <a:solidFill>
                  <a:srgbClr val="FF0000"/>
                </a:solidFill>
              </a:rPr>
              <a:t>Y : normal </a:t>
            </a:r>
            <a:r>
              <a:rPr lang="en-US" sz="900" dirty="0" err="1">
                <a:solidFill>
                  <a:srgbClr val="FF0000"/>
                </a:solidFill>
              </a:rPr>
              <a:t>vecor</a:t>
            </a:r>
            <a:r>
              <a:rPr lang="en-US" sz="900" dirty="0">
                <a:solidFill>
                  <a:srgbClr val="FF0000"/>
                </a:solidFill>
              </a:rPr>
              <a:t> to lateral face</a:t>
            </a:r>
          </a:p>
          <a:p>
            <a:r>
              <a:rPr lang="en-US" sz="900" dirty="0"/>
              <a:t>Origin : </a:t>
            </a:r>
            <a:r>
              <a:rPr lang="en-US" sz="900" dirty="0">
                <a:solidFill>
                  <a:srgbClr val="FF0000"/>
                </a:solidFill>
              </a:rPr>
              <a:t>center of the 3 planes shifted  of 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0000"/>
                </a:solidFill>
              </a:rPr>
              <a:t>X = 390 mm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0000"/>
                </a:solidFill>
              </a:rPr>
              <a:t>Y = 0 mm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0000"/>
                </a:solidFill>
              </a:rPr>
              <a:t>Z = 565 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6B591A-3CCD-C55D-5FBC-67364C90FF22}"/>
              </a:ext>
            </a:extLst>
          </p:cNvPr>
          <p:cNvSpPr txBox="1"/>
          <p:nvPr/>
        </p:nvSpPr>
        <p:spPr>
          <a:xfrm>
            <a:off x="7539745" y="262195"/>
            <a:ext cx="4488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Advice :</a:t>
            </a:r>
          </a:p>
          <a:p>
            <a:r>
              <a:rPr lang="en-US" dirty="0"/>
              <a:t>Install top plate on the OVC.</a:t>
            </a:r>
          </a:p>
          <a:p>
            <a:r>
              <a:rPr lang="en-US" dirty="0"/>
              <a:t>The coordinate system of the top plate will be the coordinate system of the OVC</a:t>
            </a:r>
          </a:p>
        </p:txBody>
      </p:sp>
    </p:spTree>
    <p:extLst>
      <p:ext uri="{BB962C8B-B14F-4D97-AF65-F5344CB8AC3E}">
        <p14:creationId xmlns:p14="http://schemas.microsoft.com/office/powerpoint/2010/main" val="2977044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50BF43-7249-44B1-894B-EA076BBFB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11563-3675-1E65-A049-CA17A7D0D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C86236-DA2E-4A13-D94D-F9CF9FE79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099" y="1772816"/>
            <a:ext cx="5085802" cy="2062943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2209CE3-6FEA-0BFF-C0EF-17A74333C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029837"/>
              </p:ext>
            </p:extLst>
          </p:nvPr>
        </p:nvGraphicFramePr>
        <p:xfrm>
          <a:off x="1055440" y="404664"/>
          <a:ext cx="648430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4 : </a:t>
                      </a:r>
                      <a:r>
                        <a:rPr lang="en-US" sz="1200" b="0" u="none" dirty="0" err="1"/>
                        <a:t>cryostating</a:t>
                      </a:r>
                      <a:r>
                        <a:rPr lang="en-US" sz="1200" b="0" u="none" dirty="0"/>
                        <a:t> (OVC cryomodule)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the OVC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627576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Alignment top plate and OVC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34452"/>
                  </a:ext>
                </a:extLst>
              </a:tr>
            </a:tbl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9A6E49-B857-C39D-2C6F-7BA43FBE018C}"/>
              </a:ext>
            </a:extLst>
          </p:cNvPr>
          <p:cNvCxnSpPr/>
          <p:nvPr/>
        </p:nvCxnSpPr>
        <p:spPr>
          <a:xfrm>
            <a:off x="4297592" y="4437112"/>
            <a:ext cx="0" cy="1008112"/>
          </a:xfrm>
          <a:prstGeom prst="line">
            <a:avLst/>
          </a:prstGeom>
          <a:ln w="1270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BE25F13-CC67-9F87-CB68-194358A2EE5E}"/>
              </a:ext>
            </a:extLst>
          </p:cNvPr>
          <p:cNvCxnSpPr/>
          <p:nvPr/>
        </p:nvCxnSpPr>
        <p:spPr>
          <a:xfrm>
            <a:off x="8112224" y="4437112"/>
            <a:ext cx="0" cy="1008112"/>
          </a:xfrm>
          <a:prstGeom prst="line">
            <a:avLst/>
          </a:prstGeom>
          <a:ln w="1270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1554BD2-ACEC-6CB8-6450-D768C8F28799}"/>
              </a:ext>
            </a:extLst>
          </p:cNvPr>
          <p:cNvCxnSpPr>
            <a:cxnSpLocks/>
          </p:cNvCxnSpPr>
          <p:nvPr/>
        </p:nvCxnSpPr>
        <p:spPr>
          <a:xfrm flipH="1">
            <a:off x="4297592" y="5445224"/>
            <a:ext cx="3814632" cy="0"/>
          </a:xfrm>
          <a:prstGeom prst="line">
            <a:avLst/>
          </a:prstGeom>
          <a:ln w="1270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F477A45-7C06-A62D-72FD-2199DC730E11}"/>
              </a:ext>
            </a:extLst>
          </p:cNvPr>
          <p:cNvSpPr txBox="1"/>
          <p:nvPr/>
        </p:nvSpPr>
        <p:spPr>
          <a:xfrm>
            <a:off x="5807968" y="573325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OVC</a:t>
            </a:r>
          </a:p>
        </p:txBody>
      </p:sp>
      <p:cxnSp>
        <p:nvCxnSpPr>
          <p:cNvPr id="14" name="Connecteur droit avec flèche 9">
            <a:extLst>
              <a:ext uri="{FF2B5EF4-FFF2-40B4-BE49-F238E27FC236}">
                <a16:creationId xmlns:a16="http://schemas.microsoft.com/office/drawing/2014/main" id="{ECAD873F-BCB1-D08E-F5A0-3273776FF4E0}"/>
              </a:ext>
            </a:extLst>
          </p:cNvPr>
          <p:cNvCxnSpPr>
            <a:cxnSpLocks/>
          </p:cNvCxnSpPr>
          <p:nvPr/>
        </p:nvCxnSpPr>
        <p:spPr>
          <a:xfrm>
            <a:off x="4079776" y="3358729"/>
            <a:ext cx="589478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15" name="Connecteur droit avec flèche 9">
            <a:extLst>
              <a:ext uri="{FF2B5EF4-FFF2-40B4-BE49-F238E27FC236}">
                <a16:creationId xmlns:a16="http://schemas.microsoft.com/office/drawing/2014/main" id="{38C187FB-0A87-A268-6649-DEC01D4DE9DB}"/>
              </a:ext>
            </a:extLst>
          </p:cNvPr>
          <p:cNvCxnSpPr>
            <a:cxnSpLocks/>
          </p:cNvCxnSpPr>
          <p:nvPr/>
        </p:nvCxnSpPr>
        <p:spPr>
          <a:xfrm flipH="1" flipV="1">
            <a:off x="4079775" y="2799978"/>
            <a:ext cx="0" cy="558751"/>
          </a:xfrm>
          <a:prstGeom prst="straightConnector1">
            <a:avLst/>
          </a:prstGeom>
          <a:noFill/>
          <a:ln w="57150" cap="flat" cmpd="sng" algn="ctr">
            <a:solidFill>
              <a:srgbClr val="0093BE"/>
            </a:solidFill>
            <a:prstDash val="solid"/>
            <a:tailEnd type="triangle"/>
          </a:ln>
          <a:effectLst/>
        </p:spPr>
      </p:cxnSp>
      <p:cxnSp>
        <p:nvCxnSpPr>
          <p:cNvPr id="17" name="Connecteur droit avec flèche 9">
            <a:extLst>
              <a:ext uri="{FF2B5EF4-FFF2-40B4-BE49-F238E27FC236}">
                <a16:creationId xmlns:a16="http://schemas.microsoft.com/office/drawing/2014/main" id="{1CCDF4A8-B504-CE2B-728C-7A01847DB97C}"/>
              </a:ext>
            </a:extLst>
          </p:cNvPr>
          <p:cNvCxnSpPr>
            <a:cxnSpLocks/>
          </p:cNvCxnSpPr>
          <p:nvPr/>
        </p:nvCxnSpPr>
        <p:spPr>
          <a:xfrm>
            <a:off x="4297593" y="4923855"/>
            <a:ext cx="589478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18" name="Connecteur droit avec flèche 9">
            <a:extLst>
              <a:ext uri="{FF2B5EF4-FFF2-40B4-BE49-F238E27FC236}">
                <a16:creationId xmlns:a16="http://schemas.microsoft.com/office/drawing/2014/main" id="{5E06DB9F-271A-271A-4E01-E2611DD6D5C1}"/>
              </a:ext>
            </a:extLst>
          </p:cNvPr>
          <p:cNvCxnSpPr>
            <a:cxnSpLocks/>
          </p:cNvCxnSpPr>
          <p:nvPr/>
        </p:nvCxnSpPr>
        <p:spPr>
          <a:xfrm flipH="1" flipV="1">
            <a:off x="4297592" y="4365104"/>
            <a:ext cx="0" cy="558751"/>
          </a:xfrm>
          <a:prstGeom prst="straightConnector1">
            <a:avLst/>
          </a:prstGeom>
          <a:noFill/>
          <a:ln w="57150" cap="flat" cmpd="sng" algn="ctr">
            <a:solidFill>
              <a:srgbClr val="0093BE"/>
            </a:solidFill>
            <a:prstDash val="solid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8EE6E3-47B1-B8F9-D27F-5BDD2A0ABC11}"/>
              </a:ext>
            </a:extLst>
          </p:cNvPr>
          <p:cNvCxnSpPr/>
          <p:nvPr/>
        </p:nvCxnSpPr>
        <p:spPr>
          <a:xfrm flipH="1">
            <a:off x="2344340" y="3401843"/>
            <a:ext cx="1680305" cy="819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E1D6CCC-183D-6F7F-4CDE-C21B90B78B69}"/>
              </a:ext>
            </a:extLst>
          </p:cNvPr>
          <p:cNvCxnSpPr>
            <a:cxnSpLocks/>
          </p:cNvCxnSpPr>
          <p:nvPr/>
        </p:nvCxnSpPr>
        <p:spPr>
          <a:xfrm flipH="1" flipV="1">
            <a:off x="2344340" y="4365104"/>
            <a:ext cx="1760240" cy="539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572E05C-6E55-8BF9-118D-32AC66DAB1D5}"/>
              </a:ext>
            </a:extLst>
          </p:cNvPr>
          <p:cNvSpPr txBox="1"/>
          <p:nvPr/>
        </p:nvSpPr>
        <p:spPr>
          <a:xfrm>
            <a:off x="174694" y="3367625"/>
            <a:ext cx="2169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2 coordinate systems should be at the same position</a:t>
            </a:r>
          </a:p>
        </p:txBody>
      </p:sp>
    </p:spTree>
    <p:extLst>
      <p:ext uri="{BB962C8B-B14F-4D97-AF65-F5344CB8AC3E}">
        <p14:creationId xmlns:p14="http://schemas.microsoft.com/office/powerpoint/2010/main" val="1846796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472E9-1652-CBA3-C55B-13439D32B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3F71D-B6B8-F4AA-388B-C127EA279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C2702431-54C9-0601-A394-846A7F9C0C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085" y="1215154"/>
            <a:ext cx="11641830" cy="484867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D86873-EC9A-D813-86D7-6FB52B18DF2D}"/>
              </a:ext>
            </a:extLst>
          </p:cNvPr>
          <p:cNvSpPr txBox="1"/>
          <p:nvPr/>
        </p:nvSpPr>
        <p:spPr>
          <a:xfrm>
            <a:off x="1703512" y="620688"/>
            <a:ext cx="216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Teddy Capelli</a:t>
            </a:r>
          </a:p>
        </p:txBody>
      </p:sp>
    </p:spTree>
    <p:extLst>
      <p:ext uri="{BB962C8B-B14F-4D97-AF65-F5344CB8AC3E}">
        <p14:creationId xmlns:p14="http://schemas.microsoft.com/office/powerpoint/2010/main" val="1697320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92F8ED-7F85-27BE-8BC2-AD05D000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4218E-0AF0-01D6-AFA5-1BBEC5DF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51954DE-EF7D-5834-177E-EF30FB9A01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925182"/>
              </p:ext>
            </p:extLst>
          </p:nvPr>
        </p:nvGraphicFramePr>
        <p:xfrm>
          <a:off x="1343472" y="638597"/>
          <a:ext cx="64843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5 : after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Installation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317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40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FSI validation (comparison with a laser tracker)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01707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with adjustment system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26350"/>
                  </a:ext>
                </a:extLst>
              </a:tr>
            </a:tbl>
          </a:graphicData>
        </a:graphic>
      </p:graphicFrame>
      <p:pic>
        <p:nvPicPr>
          <p:cNvPr id="7" name="Image 8" descr="Une image contenant intérieur, Équipement médical, Service, roue&#10;&#10;Description générée automatiquement">
            <a:extLst>
              <a:ext uri="{FF2B5EF4-FFF2-40B4-BE49-F238E27FC236}">
                <a16:creationId xmlns:a16="http://schemas.microsoft.com/office/drawing/2014/main" id="{282A119D-CF62-158E-C2EC-8DFE83300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2517874"/>
            <a:ext cx="4554141" cy="3429000"/>
          </a:xfrm>
          <a:prstGeom prst="rect">
            <a:avLst/>
          </a:prstGeom>
        </p:spPr>
      </p:pic>
      <p:pic>
        <p:nvPicPr>
          <p:cNvPr id="8" name="Image 4" descr="Une image contenant intérieur, ingénierie, acier, bateau&#10;&#10;Description générée automatiquement">
            <a:extLst>
              <a:ext uri="{FF2B5EF4-FFF2-40B4-BE49-F238E27FC236}">
                <a16:creationId xmlns:a16="http://schemas.microsoft.com/office/drawing/2014/main" id="{262D3529-604B-7D61-EEFD-B1814B745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2636912"/>
            <a:ext cx="4396044" cy="330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216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F8838-05D9-31D2-F134-8AB29F85A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30731-227C-42AB-25C0-6C73F70D0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B9CB8D8-2CC9-3C82-F4B3-477CB25062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708108"/>
              </p:ext>
            </p:extLst>
          </p:nvPr>
        </p:nvGraphicFramePr>
        <p:xfrm>
          <a:off x="1343472" y="638597"/>
          <a:ext cx="64843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5 : after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317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Measurement of FSI heads on OVC and top plate + TANK position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40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FSI validation (comparison with a laser tracker)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01707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with adjustment system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2635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AA843F7-B1DF-D8DD-C38D-ED3C5B899F74}"/>
              </a:ext>
            </a:extLst>
          </p:cNvPr>
          <p:cNvSpPr txBox="1"/>
          <p:nvPr/>
        </p:nvSpPr>
        <p:spPr>
          <a:xfrm>
            <a:off x="9552384" y="638597"/>
            <a:ext cx="17518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EDMS : 2996397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F364A7F-1936-A6BF-7A2D-B02E7A0B0540}"/>
              </a:ext>
            </a:extLst>
          </p:cNvPr>
          <p:cNvGrpSpPr/>
          <p:nvPr/>
        </p:nvGrpSpPr>
        <p:grpSpPr>
          <a:xfrm rot="16200000">
            <a:off x="2497169" y="1651866"/>
            <a:ext cx="3116517" cy="6143991"/>
            <a:chOff x="1720944" y="616452"/>
            <a:chExt cx="3116517" cy="614399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2EE8075-3CEC-2C24-23FC-68B73F221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0944" y="616452"/>
              <a:ext cx="3116517" cy="614399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3538BCD-4D74-4322-8DED-14C2D1B1995E}"/>
                </a:ext>
              </a:extLst>
            </p:cNvPr>
            <p:cNvSpPr/>
            <p:nvPr/>
          </p:nvSpPr>
          <p:spPr>
            <a:xfrm rot="5400000">
              <a:off x="2275384" y="3856856"/>
              <a:ext cx="1520552" cy="648072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EC383E7-A281-EAA7-0125-29FA63541991}"/>
                </a:ext>
              </a:extLst>
            </p:cNvPr>
            <p:cNvSpPr/>
            <p:nvPr/>
          </p:nvSpPr>
          <p:spPr>
            <a:xfrm>
              <a:off x="2762485" y="2105431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E44A749-AA1F-407E-77C5-EB2DB043B446}"/>
                </a:ext>
              </a:extLst>
            </p:cNvPr>
            <p:cNvSpPr/>
            <p:nvPr/>
          </p:nvSpPr>
          <p:spPr>
            <a:xfrm>
              <a:off x="2471025" y="277326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4E8E1A3-314B-E42B-E7C2-806A04299EA5}"/>
                </a:ext>
              </a:extLst>
            </p:cNvPr>
            <p:cNvSpPr/>
            <p:nvPr/>
          </p:nvSpPr>
          <p:spPr>
            <a:xfrm>
              <a:off x="2363425" y="299695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68B4C4A-10DC-D3C7-54FD-3C098ABBF460}"/>
                </a:ext>
              </a:extLst>
            </p:cNvPr>
            <p:cNvSpPr/>
            <p:nvPr/>
          </p:nvSpPr>
          <p:spPr>
            <a:xfrm>
              <a:off x="2419700" y="3180017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9F633A4-767B-14A2-C1F9-A522A0FBD607}"/>
                </a:ext>
              </a:extLst>
            </p:cNvPr>
            <p:cNvSpPr/>
            <p:nvPr/>
          </p:nvSpPr>
          <p:spPr>
            <a:xfrm>
              <a:off x="3719736" y="3017298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904E4B3-4A30-27D7-BAF1-7B9F29B71A0C}"/>
                </a:ext>
              </a:extLst>
            </p:cNvPr>
            <p:cNvSpPr/>
            <p:nvPr/>
          </p:nvSpPr>
          <p:spPr>
            <a:xfrm>
              <a:off x="3707033" y="3568149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ED5ECBD-6619-5E60-85DE-DD45E03D8D31}"/>
                </a:ext>
              </a:extLst>
            </p:cNvPr>
            <p:cNvSpPr/>
            <p:nvPr/>
          </p:nvSpPr>
          <p:spPr>
            <a:xfrm>
              <a:off x="3707032" y="4170799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EA86ACD-07F3-4259-5F30-B21F2647BA94}"/>
                </a:ext>
              </a:extLst>
            </p:cNvPr>
            <p:cNvSpPr/>
            <p:nvPr/>
          </p:nvSpPr>
          <p:spPr>
            <a:xfrm>
              <a:off x="3840035" y="4119000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1BBFEDA-3419-C1F0-0548-588C78DD4E56}"/>
                </a:ext>
              </a:extLst>
            </p:cNvPr>
            <p:cNvSpPr/>
            <p:nvPr/>
          </p:nvSpPr>
          <p:spPr>
            <a:xfrm>
              <a:off x="3628766" y="4671974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AC44C75-2BE8-30F0-6133-2500E119E93B}"/>
                </a:ext>
              </a:extLst>
            </p:cNvPr>
            <p:cNvSpPr/>
            <p:nvPr/>
          </p:nvSpPr>
          <p:spPr>
            <a:xfrm>
              <a:off x="3719736" y="5014600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C747F49-1E76-080D-6126-96C07C5AC585}"/>
                </a:ext>
              </a:extLst>
            </p:cNvPr>
            <p:cNvSpPr/>
            <p:nvPr/>
          </p:nvSpPr>
          <p:spPr>
            <a:xfrm>
              <a:off x="2419699" y="523430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B068E57-1028-4A05-F87A-257B62F89A1F}"/>
                </a:ext>
              </a:extLst>
            </p:cNvPr>
            <p:cNvSpPr/>
            <p:nvPr/>
          </p:nvSpPr>
          <p:spPr>
            <a:xfrm>
              <a:off x="3479137" y="591501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0CAF122-D419-5CD3-C4D4-35442BCB933C}"/>
                </a:ext>
              </a:extLst>
            </p:cNvPr>
            <p:cNvSpPr/>
            <p:nvPr/>
          </p:nvSpPr>
          <p:spPr>
            <a:xfrm>
              <a:off x="2591324" y="5141906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CA9B5E3-4299-F8BB-4A89-60093CCBBD95}"/>
              </a:ext>
            </a:extLst>
          </p:cNvPr>
          <p:cNvSpPr txBox="1"/>
          <p:nvPr/>
        </p:nvSpPr>
        <p:spPr>
          <a:xfrm>
            <a:off x="8503959" y="2915616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Station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7169BF7-C887-F507-CA33-FC9BC687F4DA}"/>
              </a:ext>
            </a:extLst>
          </p:cNvPr>
          <p:cNvSpPr txBox="1"/>
          <p:nvPr/>
        </p:nvSpPr>
        <p:spPr>
          <a:xfrm>
            <a:off x="8503959" y="3379849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en-US" sz="1400" dirty="0"/>
              <a:t>Cryomodule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D65CA79-E1C0-F362-7D07-AEDBD56F9CD0}"/>
              </a:ext>
            </a:extLst>
          </p:cNvPr>
          <p:cNvSpPr/>
          <p:nvPr/>
        </p:nvSpPr>
        <p:spPr>
          <a:xfrm>
            <a:off x="7828892" y="2347753"/>
            <a:ext cx="3054909" cy="1597166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90F798-FDA3-C82F-08A1-5790B8BCC3D5}"/>
              </a:ext>
            </a:extLst>
          </p:cNvPr>
          <p:cNvSpPr txBox="1"/>
          <p:nvPr/>
        </p:nvSpPr>
        <p:spPr>
          <a:xfrm>
            <a:off x="7977392" y="2445883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en-US" sz="1400" b="1" u="sng" dirty="0"/>
              <a:t>Legend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A8C4D7F-D063-C237-85C1-52BFCF65BD99}"/>
              </a:ext>
            </a:extLst>
          </p:cNvPr>
          <p:cNvSpPr/>
          <p:nvPr/>
        </p:nvSpPr>
        <p:spPr>
          <a:xfrm>
            <a:off x="8161955" y="2952372"/>
            <a:ext cx="240599" cy="24059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883102C-0B4D-6E67-938B-0C1DE2ADCB3D}"/>
              </a:ext>
            </a:extLst>
          </p:cNvPr>
          <p:cNvSpPr/>
          <p:nvPr/>
        </p:nvSpPr>
        <p:spPr>
          <a:xfrm rot="5400000">
            <a:off x="8119504" y="3315127"/>
            <a:ext cx="275361" cy="46963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088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99B515-C82A-CE22-EE54-82CDB659F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59948D-E137-96E6-DAC4-6486610B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3179567-C161-4A81-B3F8-DAAF93291E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429348"/>
              </p:ext>
            </p:extLst>
          </p:nvPr>
        </p:nvGraphicFramePr>
        <p:xfrm>
          <a:off x="1343472" y="638597"/>
          <a:ext cx="64843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5 : after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317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40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FSI validation (comparison with a laser tracker)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01707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with adjustment system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2635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966BF36-72A8-9857-BEE0-7BBFFCF252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7630" r="23060" b="5480"/>
          <a:stretch/>
        </p:blipFill>
        <p:spPr>
          <a:xfrm>
            <a:off x="0" y="2370785"/>
            <a:ext cx="6033906" cy="4328028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7886AFB-E721-A880-0645-668395C6B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693026"/>
              </p:ext>
            </p:extLst>
          </p:nvPr>
        </p:nvGraphicFramePr>
        <p:xfrm>
          <a:off x="6312024" y="2348880"/>
          <a:ext cx="5498288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548">
                  <a:extLst>
                    <a:ext uri="{9D8B030D-6E8A-4147-A177-3AD203B41FA5}">
                      <a16:colId xmlns:a16="http://schemas.microsoft.com/office/drawing/2014/main" val="1726940508"/>
                    </a:ext>
                  </a:extLst>
                </a:gridCol>
                <a:gridCol w="700781">
                  <a:extLst>
                    <a:ext uri="{9D8B030D-6E8A-4147-A177-3AD203B41FA5}">
                      <a16:colId xmlns:a16="http://schemas.microsoft.com/office/drawing/2014/main" val="1185877373"/>
                    </a:ext>
                  </a:extLst>
                </a:gridCol>
                <a:gridCol w="842912">
                  <a:extLst>
                    <a:ext uri="{9D8B030D-6E8A-4147-A177-3AD203B41FA5}">
                      <a16:colId xmlns:a16="http://schemas.microsoft.com/office/drawing/2014/main" val="4000550989"/>
                    </a:ext>
                  </a:extLst>
                </a:gridCol>
                <a:gridCol w="983135">
                  <a:extLst>
                    <a:ext uri="{9D8B030D-6E8A-4147-A177-3AD203B41FA5}">
                      <a16:colId xmlns:a16="http://schemas.microsoft.com/office/drawing/2014/main" val="368642992"/>
                    </a:ext>
                  </a:extLst>
                </a:gridCol>
                <a:gridCol w="1141912">
                  <a:extLst>
                    <a:ext uri="{9D8B030D-6E8A-4147-A177-3AD203B41FA5}">
                      <a16:colId xmlns:a16="http://schemas.microsoft.com/office/drawing/2014/main" val="286170676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3337423444"/>
                    </a:ext>
                  </a:extLst>
                </a:gridCol>
              </a:tblGrid>
              <a:tr h="172767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Head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FSI 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3 D distance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Laser Tracker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3 D distance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Comparison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677865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r>
                        <a:rPr lang="en-US" sz="800" dirty="0"/>
                        <a:t>TANK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772807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TANK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942017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r>
                        <a:rPr lang="en-US" sz="800" dirty="0"/>
                        <a:t>TANK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130870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TANK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148016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r>
                        <a:rPr lang="en-US" sz="800" dirty="0"/>
                        <a:t>TANK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578245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TANK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681685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TANK 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469548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TANK 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8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217620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TANK 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9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9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144370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TANK 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885921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r>
                        <a:rPr lang="en-US" sz="800" dirty="0"/>
                        <a:t>TANK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203111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TANK 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631822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TANK 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329703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TANK 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47523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TANK 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41680"/>
                  </a:ext>
                </a:extLst>
              </a:tr>
              <a:tr h="172767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TANK 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16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16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000" b="1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862787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6179060-0488-6ED5-E92B-D03A7CFA4F09}"/>
              </a:ext>
            </a:extLst>
          </p:cNvPr>
          <p:cNvSpPr txBox="1"/>
          <p:nvPr/>
        </p:nvSpPr>
        <p:spPr>
          <a:xfrm>
            <a:off x="8741946" y="769908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Should be less inside :</a:t>
            </a:r>
          </a:p>
          <a:p>
            <a:pPr algn="ctr"/>
            <a:r>
              <a:rPr lang="en-US" dirty="0"/>
              <a:t>[-0.040 mm : 0.040 mm]</a:t>
            </a:r>
          </a:p>
        </p:txBody>
      </p:sp>
    </p:spTree>
    <p:extLst>
      <p:ext uri="{BB962C8B-B14F-4D97-AF65-F5344CB8AC3E}">
        <p14:creationId xmlns:p14="http://schemas.microsoft.com/office/powerpoint/2010/main" val="2770784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3E4E84-C625-B543-A21E-BE1872850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36AE8D-C4BC-3D33-AC0A-8FB812CD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FD3D607-E214-CBE0-69F7-DE058C440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390019"/>
              </p:ext>
            </p:extLst>
          </p:nvPr>
        </p:nvGraphicFramePr>
        <p:xfrm>
          <a:off x="1343472" y="404664"/>
          <a:ext cx="64843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5 : after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317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40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FSI validation (comparison with a laser tracker)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01707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Alignment with adjustment system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26350"/>
                  </a:ext>
                </a:extLst>
              </a:tr>
            </a:tbl>
          </a:graphicData>
        </a:graphic>
      </p:graphicFrame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AC308EA7-04CB-FFB0-A62B-C0DF64A6E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39524" y="2854321"/>
            <a:ext cx="3899438" cy="2924579"/>
          </a:xfrm>
          <a:prstGeom prst="rect">
            <a:avLst/>
          </a:prstGeom>
        </p:spPr>
      </p:pic>
      <p:pic>
        <p:nvPicPr>
          <p:cNvPr id="12" name="Picture 11" descr="A person's hand touching a piece of metal&#10;&#10;Description automatically generated">
            <a:extLst>
              <a:ext uri="{FF2B5EF4-FFF2-40B4-BE49-F238E27FC236}">
                <a16:creationId xmlns:a16="http://schemas.microsoft.com/office/drawing/2014/main" id="{97F9375F-FD77-EE20-1A20-C09315160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7" y="2366890"/>
            <a:ext cx="2936048" cy="3899439"/>
          </a:xfrm>
          <a:prstGeom prst="rect">
            <a:avLst/>
          </a:prstGeom>
        </p:spPr>
      </p:pic>
      <p:sp>
        <p:nvSpPr>
          <p:cNvPr id="13" name="Sous-titre 2">
            <a:extLst>
              <a:ext uri="{FF2B5EF4-FFF2-40B4-BE49-F238E27FC236}">
                <a16:creationId xmlns:a16="http://schemas.microsoft.com/office/drawing/2014/main" id="{82DAFB2B-AAD0-B4B3-0543-1D7483D44585}"/>
              </a:ext>
            </a:extLst>
          </p:cNvPr>
          <p:cNvSpPr txBox="1">
            <a:spLocks/>
          </p:cNvSpPr>
          <p:nvPr/>
        </p:nvSpPr>
        <p:spPr>
          <a:xfrm>
            <a:off x="8688288" y="317527"/>
            <a:ext cx="2701933" cy="10034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EDMS : 3065249</a:t>
            </a:r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A266EE85-B491-E7F5-6142-503CF65E7B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25" t="7985" r="37630" b="13121"/>
          <a:stretch/>
        </p:blipFill>
        <p:spPr>
          <a:xfrm>
            <a:off x="6493676" y="2389201"/>
            <a:ext cx="5434971" cy="39485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45AFC7C-E7A0-CC86-D983-E991BE74F8EF}"/>
              </a:ext>
            </a:extLst>
          </p:cNvPr>
          <p:cNvSpPr txBox="1"/>
          <p:nvPr/>
        </p:nvSpPr>
        <p:spPr>
          <a:xfrm>
            <a:off x="8741946" y="1235265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Should be less inside :</a:t>
            </a:r>
          </a:p>
          <a:p>
            <a:pPr algn="ctr"/>
            <a:r>
              <a:rPr lang="en-US" dirty="0"/>
              <a:t>[-0.040 mm : 0.040 mm]</a:t>
            </a:r>
          </a:p>
        </p:txBody>
      </p:sp>
    </p:spTree>
    <p:extLst>
      <p:ext uri="{BB962C8B-B14F-4D97-AF65-F5344CB8AC3E}">
        <p14:creationId xmlns:p14="http://schemas.microsoft.com/office/powerpoint/2010/main" val="4277540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2F4367-AC0D-3827-CEB2-5B7D94C57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61B314-BB74-7948-D301-AFC66D34C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1373141-C261-9C0F-597B-6F0453CD38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119955"/>
              </p:ext>
            </p:extLst>
          </p:nvPr>
        </p:nvGraphicFramePr>
        <p:xfrm>
          <a:off x="1055440" y="404664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211475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6 : cold test at STFC or </a:t>
                      </a:r>
                      <a:r>
                        <a:rPr lang="en-US" sz="1200" b="0" u="none" dirty="0" err="1"/>
                        <a:t>Triumf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Measurement ambient pressure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894078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under vacuum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842253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at cold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139591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7BF065A1-4DCB-468D-1D4E-294A4D274E49}"/>
              </a:ext>
            </a:extLst>
          </p:cNvPr>
          <p:cNvGrpSpPr/>
          <p:nvPr/>
        </p:nvGrpSpPr>
        <p:grpSpPr>
          <a:xfrm rot="16200000">
            <a:off x="2497169" y="1651866"/>
            <a:ext cx="3116517" cy="6143991"/>
            <a:chOff x="1720944" y="616452"/>
            <a:chExt cx="3116517" cy="614399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F360F5B-2F12-5B81-0E8D-90278F4F39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0944" y="616452"/>
              <a:ext cx="3116517" cy="614399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F7AC2B2-823D-41DC-03EB-42E4E11F94D7}"/>
                </a:ext>
              </a:extLst>
            </p:cNvPr>
            <p:cNvSpPr/>
            <p:nvPr/>
          </p:nvSpPr>
          <p:spPr>
            <a:xfrm rot="5400000">
              <a:off x="2275384" y="3856856"/>
              <a:ext cx="1520552" cy="648072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DD93CC9-7F3E-2712-F564-BC9D7D53222D}"/>
                </a:ext>
              </a:extLst>
            </p:cNvPr>
            <p:cNvSpPr/>
            <p:nvPr/>
          </p:nvSpPr>
          <p:spPr>
            <a:xfrm>
              <a:off x="2762485" y="2105431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FDB4495-9795-51A7-85AA-7397DD256878}"/>
                </a:ext>
              </a:extLst>
            </p:cNvPr>
            <p:cNvSpPr/>
            <p:nvPr/>
          </p:nvSpPr>
          <p:spPr>
            <a:xfrm>
              <a:off x="2471025" y="277326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877C5EE-0285-8588-5475-F4BD04852B73}"/>
                </a:ext>
              </a:extLst>
            </p:cNvPr>
            <p:cNvSpPr/>
            <p:nvPr/>
          </p:nvSpPr>
          <p:spPr>
            <a:xfrm>
              <a:off x="2363425" y="299695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73F712F-D503-584F-73D1-D048C1867845}"/>
                </a:ext>
              </a:extLst>
            </p:cNvPr>
            <p:cNvSpPr/>
            <p:nvPr/>
          </p:nvSpPr>
          <p:spPr>
            <a:xfrm>
              <a:off x="2419700" y="3180017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161D45B-AA8C-2848-65AF-5F8B54EAE22C}"/>
                </a:ext>
              </a:extLst>
            </p:cNvPr>
            <p:cNvSpPr/>
            <p:nvPr/>
          </p:nvSpPr>
          <p:spPr>
            <a:xfrm>
              <a:off x="3719736" y="3017298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71AFBB8-0C66-46D9-2012-E86269754E7B}"/>
                </a:ext>
              </a:extLst>
            </p:cNvPr>
            <p:cNvSpPr/>
            <p:nvPr/>
          </p:nvSpPr>
          <p:spPr>
            <a:xfrm>
              <a:off x="3707033" y="3568149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0B8345E-6164-2FC7-7FB8-BB2CCC2BB48B}"/>
                </a:ext>
              </a:extLst>
            </p:cNvPr>
            <p:cNvSpPr/>
            <p:nvPr/>
          </p:nvSpPr>
          <p:spPr>
            <a:xfrm>
              <a:off x="3707032" y="4170799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80F95ED-BA67-CE1C-5192-16E62C9BDE8C}"/>
                </a:ext>
              </a:extLst>
            </p:cNvPr>
            <p:cNvSpPr/>
            <p:nvPr/>
          </p:nvSpPr>
          <p:spPr>
            <a:xfrm>
              <a:off x="3840035" y="4119000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44F4ACF-DD3D-6F18-21E2-7B5C1DAD2C98}"/>
                </a:ext>
              </a:extLst>
            </p:cNvPr>
            <p:cNvSpPr/>
            <p:nvPr/>
          </p:nvSpPr>
          <p:spPr>
            <a:xfrm>
              <a:off x="3628766" y="4671974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3C4F3CB-B7D4-D5B0-87F9-CD40950E0009}"/>
                </a:ext>
              </a:extLst>
            </p:cNvPr>
            <p:cNvSpPr/>
            <p:nvPr/>
          </p:nvSpPr>
          <p:spPr>
            <a:xfrm>
              <a:off x="3719736" y="5014600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FAD1368-F82D-4F91-D606-25A4611760BB}"/>
                </a:ext>
              </a:extLst>
            </p:cNvPr>
            <p:cNvSpPr/>
            <p:nvPr/>
          </p:nvSpPr>
          <p:spPr>
            <a:xfrm>
              <a:off x="2419699" y="523430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96C30AA-795D-1C67-DA3E-F28C1C8F1815}"/>
                </a:ext>
              </a:extLst>
            </p:cNvPr>
            <p:cNvSpPr/>
            <p:nvPr/>
          </p:nvSpPr>
          <p:spPr>
            <a:xfrm>
              <a:off x="3479137" y="591501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561FBFD-38EF-E818-2025-82517AA9956D}"/>
                </a:ext>
              </a:extLst>
            </p:cNvPr>
            <p:cNvSpPr/>
            <p:nvPr/>
          </p:nvSpPr>
          <p:spPr>
            <a:xfrm>
              <a:off x="2591324" y="5141906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71005C7-7C30-ADA4-3CDB-C16391DA3D5F}"/>
              </a:ext>
            </a:extLst>
          </p:cNvPr>
          <p:cNvSpPr txBox="1"/>
          <p:nvPr/>
        </p:nvSpPr>
        <p:spPr>
          <a:xfrm>
            <a:off x="8503959" y="2915616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Station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AE5D9A-9C47-5442-FE83-DAC20D7275B7}"/>
              </a:ext>
            </a:extLst>
          </p:cNvPr>
          <p:cNvSpPr txBox="1"/>
          <p:nvPr/>
        </p:nvSpPr>
        <p:spPr>
          <a:xfrm>
            <a:off x="8503959" y="3379849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en-US" sz="1400" dirty="0"/>
              <a:t>Cryomodule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AB59959-61A3-EDA1-02F6-72714B6AEE92}"/>
              </a:ext>
            </a:extLst>
          </p:cNvPr>
          <p:cNvSpPr/>
          <p:nvPr/>
        </p:nvSpPr>
        <p:spPr>
          <a:xfrm>
            <a:off x="7828892" y="2347753"/>
            <a:ext cx="3054909" cy="1597166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AFBB9A-BC4A-CA26-D6D4-3851899F2C80}"/>
              </a:ext>
            </a:extLst>
          </p:cNvPr>
          <p:cNvSpPr txBox="1"/>
          <p:nvPr/>
        </p:nvSpPr>
        <p:spPr>
          <a:xfrm>
            <a:off x="7977392" y="2445883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en-US" sz="1400" b="1" u="sng" dirty="0"/>
              <a:t>Legend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E7BEB41-30CA-D137-9546-E86176704D66}"/>
              </a:ext>
            </a:extLst>
          </p:cNvPr>
          <p:cNvSpPr/>
          <p:nvPr/>
        </p:nvSpPr>
        <p:spPr>
          <a:xfrm>
            <a:off x="8161955" y="2952372"/>
            <a:ext cx="240599" cy="24059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59A97D-501B-D650-A140-F22FA40A7D9D}"/>
              </a:ext>
            </a:extLst>
          </p:cNvPr>
          <p:cNvSpPr/>
          <p:nvPr/>
        </p:nvSpPr>
        <p:spPr>
          <a:xfrm rot="5400000">
            <a:off x="8119504" y="3315127"/>
            <a:ext cx="275361" cy="46963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4516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D7D59-C85A-E209-C01A-45DBEB17D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4C2898-CFAF-3E8E-4790-C0BF0B435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057AD0C-0D1F-F619-AE80-01FA216930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655058"/>
              </p:ext>
            </p:extLst>
          </p:nvPr>
        </p:nvGraphicFramePr>
        <p:xfrm>
          <a:off x="1055440" y="404664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211475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6 : cold test at STFC or </a:t>
                      </a:r>
                      <a:r>
                        <a:rPr lang="en-US" sz="1200" b="0" u="none" dirty="0" err="1"/>
                        <a:t>Triumf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ambient pressure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894078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Measurement under vacuum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842253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at cold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139591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8B578EDF-4960-8FB7-EE5E-8AF831679A53}"/>
              </a:ext>
            </a:extLst>
          </p:cNvPr>
          <p:cNvGrpSpPr/>
          <p:nvPr/>
        </p:nvGrpSpPr>
        <p:grpSpPr>
          <a:xfrm rot="16200000">
            <a:off x="2497169" y="1651866"/>
            <a:ext cx="3116517" cy="6143991"/>
            <a:chOff x="1720944" y="616452"/>
            <a:chExt cx="3116517" cy="614399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802B9B5-5DF6-B6FD-ADC0-094386D78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0944" y="616452"/>
              <a:ext cx="3116517" cy="614399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0B17EB-CA1B-06BC-36E1-BBA31E3AB438}"/>
                </a:ext>
              </a:extLst>
            </p:cNvPr>
            <p:cNvSpPr/>
            <p:nvPr/>
          </p:nvSpPr>
          <p:spPr>
            <a:xfrm rot="5400000">
              <a:off x="2275384" y="3856856"/>
              <a:ext cx="1520552" cy="648072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4621142-6C78-9EFA-FD79-8ECAE50C397A}"/>
                </a:ext>
              </a:extLst>
            </p:cNvPr>
            <p:cNvSpPr/>
            <p:nvPr/>
          </p:nvSpPr>
          <p:spPr>
            <a:xfrm>
              <a:off x="2762485" y="2105431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A3C2A27-D554-5E95-1BDF-F2775FB80945}"/>
                </a:ext>
              </a:extLst>
            </p:cNvPr>
            <p:cNvSpPr/>
            <p:nvPr/>
          </p:nvSpPr>
          <p:spPr>
            <a:xfrm>
              <a:off x="2471025" y="277326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E6911F4-EF55-8960-EF4B-A4594C9E6610}"/>
                </a:ext>
              </a:extLst>
            </p:cNvPr>
            <p:cNvSpPr/>
            <p:nvPr/>
          </p:nvSpPr>
          <p:spPr>
            <a:xfrm>
              <a:off x="2363425" y="299695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F6D2A4B-08DF-8E46-FFD7-5D1946FD5834}"/>
                </a:ext>
              </a:extLst>
            </p:cNvPr>
            <p:cNvSpPr/>
            <p:nvPr/>
          </p:nvSpPr>
          <p:spPr>
            <a:xfrm>
              <a:off x="2419700" y="3180017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7163877-6FE2-E681-A64A-9AC6653FB633}"/>
                </a:ext>
              </a:extLst>
            </p:cNvPr>
            <p:cNvSpPr/>
            <p:nvPr/>
          </p:nvSpPr>
          <p:spPr>
            <a:xfrm>
              <a:off x="3719736" y="3017298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066F456-2013-61DE-F45F-A8F8EBEAF206}"/>
                </a:ext>
              </a:extLst>
            </p:cNvPr>
            <p:cNvSpPr/>
            <p:nvPr/>
          </p:nvSpPr>
          <p:spPr>
            <a:xfrm>
              <a:off x="3707033" y="3568149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F9722C1-DF51-B850-7BD2-79778FC97B99}"/>
                </a:ext>
              </a:extLst>
            </p:cNvPr>
            <p:cNvSpPr/>
            <p:nvPr/>
          </p:nvSpPr>
          <p:spPr>
            <a:xfrm>
              <a:off x="3707032" y="4170799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E5283C0-EC37-567B-845A-8796BCBF7918}"/>
                </a:ext>
              </a:extLst>
            </p:cNvPr>
            <p:cNvSpPr/>
            <p:nvPr/>
          </p:nvSpPr>
          <p:spPr>
            <a:xfrm>
              <a:off x="3840035" y="4119000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483E31F-3656-E8CB-372A-04A278C50799}"/>
                </a:ext>
              </a:extLst>
            </p:cNvPr>
            <p:cNvSpPr/>
            <p:nvPr/>
          </p:nvSpPr>
          <p:spPr>
            <a:xfrm>
              <a:off x="3628766" y="4671974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FE548B6-4F56-5F4E-DF48-770CA22D0856}"/>
                </a:ext>
              </a:extLst>
            </p:cNvPr>
            <p:cNvSpPr/>
            <p:nvPr/>
          </p:nvSpPr>
          <p:spPr>
            <a:xfrm>
              <a:off x="3719736" y="5014600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6D723AD-59B7-0938-E54F-9827A955832F}"/>
                </a:ext>
              </a:extLst>
            </p:cNvPr>
            <p:cNvSpPr/>
            <p:nvPr/>
          </p:nvSpPr>
          <p:spPr>
            <a:xfrm>
              <a:off x="2419699" y="523430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1A16240-A778-ECFB-859B-267C208BBEDD}"/>
                </a:ext>
              </a:extLst>
            </p:cNvPr>
            <p:cNvSpPr/>
            <p:nvPr/>
          </p:nvSpPr>
          <p:spPr>
            <a:xfrm>
              <a:off x="3479137" y="591501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F2B5C11-B9DF-A2E1-1FFD-0D8F47CE3CE6}"/>
                </a:ext>
              </a:extLst>
            </p:cNvPr>
            <p:cNvSpPr/>
            <p:nvPr/>
          </p:nvSpPr>
          <p:spPr>
            <a:xfrm>
              <a:off x="2591324" y="5141906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A138451-C9FB-A97D-A21C-E6EB1E46ED2E}"/>
              </a:ext>
            </a:extLst>
          </p:cNvPr>
          <p:cNvSpPr txBox="1"/>
          <p:nvPr/>
        </p:nvSpPr>
        <p:spPr>
          <a:xfrm>
            <a:off x="8503959" y="2915616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Station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C2C6EF-EE33-EA85-260B-03D2170F2A1F}"/>
              </a:ext>
            </a:extLst>
          </p:cNvPr>
          <p:cNvSpPr txBox="1"/>
          <p:nvPr/>
        </p:nvSpPr>
        <p:spPr>
          <a:xfrm>
            <a:off x="8503959" y="3379849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en-US" sz="1400" dirty="0"/>
              <a:t>Cryomodule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F7DDD5-C1AF-CBF1-1BDE-28ED960A8535}"/>
              </a:ext>
            </a:extLst>
          </p:cNvPr>
          <p:cNvSpPr/>
          <p:nvPr/>
        </p:nvSpPr>
        <p:spPr>
          <a:xfrm>
            <a:off x="7828892" y="2347753"/>
            <a:ext cx="3054909" cy="1597166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CF16AE-F19A-C3B4-5EF5-802EA570B4E1}"/>
              </a:ext>
            </a:extLst>
          </p:cNvPr>
          <p:cNvSpPr txBox="1"/>
          <p:nvPr/>
        </p:nvSpPr>
        <p:spPr>
          <a:xfrm>
            <a:off x="7977392" y="2445883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en-US" sz="1400" b="1" u="sng" dirty="0"/>
              <a:t>Legend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95F1A2D-D53A-167A-C003-652F0E0013FD}"/>
              </a:ext>
            </a:extLst>
          </p:cNvPr>
          <p:cNvSpPr/>
          <p:nvPr/>
        </p:nvSpPr>
        <p:spPr>
          <a:xfrm>
            <a:off x="8161955" y="2952372"/>
            <a:ext cx="240599" cy="24059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6A0BC75-518B-D648-E2EF-5C2A1C03768D}"/>
              </a:ext>
            </a:extLst>
          </p:cNvPr>
          <p:cNvSpPr/>
          <p:nvPr/>
        </p:nvSpPr>
        <p:spPr>
          <a:xfrm rot="5400000">
            <a:off x="8119504" y="3315127"/>
            <a:ext cx="275361" cy="46963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02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FC36B0-1184-E7CB-384A-EC6E17904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D2C318-020E-47E5-1586-E4DF3BFB8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3C147B3-824C-0FB3-C50E-187B5C06DC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094747"/>
              </p:ext>
            </p:extLst>
          </p:nvPr>
        </p:nvGraphicFramePr>
        <p:xfrm>
          <a:off x="1055440" y="404664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211475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6 : cold test at STFC or </a:t>
                      </a:r>
                      <a:r>
                        <a:rPr lang="en-US" sz="1200" b="0" u="none" dirty="0" err="1"/>
                        <a:t>Triumf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ambient pressure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894078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under vacuum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842253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Measurement at cold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139591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367C9C0B-85DE-472D-C99B-21DF687698F1}"/>
              </a:ext>
            </a:extLst>
          </p:cNvPr>
          <p:cNvGrpSpPr/>
          <p:nvPr/>
        </p:nvGrpSpPr>
        <p:grpSpPr>
          <a:xfrm rot="16200000">
            <a:off x="2497169" y="1651866"/>
            <a:ext cx="3116517" cy="6143991"/>
            <a:chOff x="1720944" y="616452"/>
            <a:chExt cx="3116517" cy="614399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74BAEFC-5B65-9716-508D-D75182752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0944" y="616452"/>
              <a:ext cx="3116517" cy="614399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626FB43-1FE6-EACE-A215-FA63EA608979}"/>
                </a:ext>
              </a:extLst>
            </p:cNvPr>
            <p:cNvSpPr/>
            <p:nvPr/>
          </p:nvSpPr>
          <p:spPr>
            <a:xfrm rot="5400000">
              <a:off x="2275384" y="3856856"/>
              <a:ext cx="1520552" cy="648072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68F3F6E-4FC7-F48F-9039-71E22175AD5B}"/>
                </a:ext>
              </a:extLst>
            </p:cNvPr>
            <p:cNvSpPr/>
            <p:nvPr/>
          </p:nvSpPr>
          <p:spPr>
            <a:xfrm>
              <a:off x="2762485" y="2105431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78FFC5D-D15D-E458-B839-96F13C670C1A}"/>
                </a:ext>
              </a:extLst>
            </p:cNvPr>
            <p:cNvSpPr/>
            <p:nvPr/>
          </p:nvSpPr>
          <p:spPr>
            <a:xfrm>
              <a:off x="2471025" y="277326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9B08D4C-85C7-87E2-F2E5-A9BDF67F4C22}"/>
                </a:ext>
              </a:extLst>
            </p:cNvPr>
            <p:cNvSpPr/>
            <p:nvPr/>
          </p:nvSpPr>
          <p:spPr>
            <a:xfrm>
              <a:off x="2363425" y="299695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14F8269-5C16-23B2-C5F2-00B9E539708A}"/>
                </a:ext>
              </a:extLst>
            </p:cNvPr>
            <p:cNvSpPr/>
            <p:nvPr/>
          </p:nvSpPr>
          <p:spPr>
            <a:xfrm>
              <a:off x="2419700" y="3180017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E9710E2-29AA-9CC8-F78C-6A1E9C08ED93}"/>
                </a:ext>
              </a:extLst>
            </p:cNvPr>
            <p:cNvSpPr/>
            <p:nvPr/>
          </p:nvSpPr>
          <p:spPr>
            <a:xfrm>
              <a:off x="3719736" y="3017298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0803E7D-87A5-5F7E-D4C7-ACFB66D2EBA3}"/>
                </a:ext>
              </a:extLst>
            </p:cNvPr>
            <p:cNvSpPr/>
            <p:nvPr/>
          </p:nvSpPr>
          <p:spPr>
            <a:xfrm>
              <a:off x="3707033" y="3568149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EB51E78-0C73-8F62-FDD0-51865FBF605B}"/>
                </a:ext>
              </a:extLst>
            </p:cNvPr>
            <p:cNvSpPr/>
            <p:nvPr/>
          </p:nvSpPr>
          <p:spPr>
            <a:xfrm>
              <a:off x="3707032" y="4170799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B5265D4-1807-CD42-181D-B5F652FFC1B8}"/>
                </a:ext>
              </a:extLst>
            </p:cNvPr>
            <p:cNvSpPr/>
            <p:nvPr/>
          </p:nvSpPr>
          <p:spPr>
            <a:xfrm>
              <a:off x="3840035" y="4119000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B384286-0DFE-2D69-D808-AABABA13326E}"/>
                </a:ext>
              </a:extLst>
            </p:cNvPr>
            <p:cNvSpPr/>
            <p:nvPr/>
          </p:nvSpPr>
          <p:spPr>
            <a:xfrm>
              <a:off x="3628766" y="4671974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E626826-605A-CAF1-5D49-CB1FBFAB2D5F}"/>
                </a:ext>
              </a:extLst>
            </p:cNvPr>
            <p:cNvSpPr/>
            <p:nvPr/>
          </p:nvSpPr>
          <p:spPr>
            <a:xfrm>
              <a:off x="3719736" y="5014600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09D35D9-4785-3710-1CAC-B752B536FED8}"/>
                </a:ext>
              </a:extLst>
            </p:cNvPr>
            <p:cNvSpPr/>
            <p:nvPr/>
          </p:nvSpPr>
          <p:spPr>
            <a:xfrm>
              <a:off x="2419699" y="523430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8AFAB61-889A-15E0-CCAE-FB903962B1DE}"/>
                </a:ext>
              </a:extLst>
            </p:cNvPr>
            <p:cNvSpPr/>
            <p:nvPr/>
          </p:nvSpPr>
          <p:spPr>
            <a:xfrm>
              <a:off x="3479137" y="5915013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D17702E-8DD8-77FF-A25D-8960F162AF9E}"/>
                </a:ext>
              </a:extLst>
            </p:cNvPr>
            <p:cNvSpPr/>
            <p:nvPr/>
          </p:nvSpPr>
          <p:spPr>
            <a:xfrm>
              <a:off x="2591324" y="5141906"/>
              <a:ext cx="240599" cy="24059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3E083B8-9C68-81C9-F4B5-C04D3DB43875}"/>
              </a:ext>
            </a:extLst>
          </p:cNvPr>
          <p:cNvSpPr txBox="1"/>
          <p:nvPr/>
        </p:nvSpPr>
        <p:spPr>
          <a:xfrm>
            <a:off x="8503959" y="2915616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Station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7743E1-BA24-5292-4C5F-BFC4D987C490}"/>
              </a:ext>
            </a:extLst>
          </p:cNvPr>
          <p:cNvSpPr txBox="1"/>
          <p:nvPr/>
        </p:nvSpPr>
        <p:spPr>
          <a:xfrm>
            <a:off x="8503959" y="3379849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en-US" sz="1400" dirty="0"/>
              <a:t>Cryomodule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22A2255-D397-9F19-145D-1E899764D4FD}"/>
              </a:ext>
            </a:extLst>
          </p:cNvPr>
          <p:cNvSpPr/>
          <p:nvPr/>
        </p:nvSpPr>
        <p:spPr>
          <a:xfrm>
            <a:off x="7828892" y="2347753"/>
            <a:ext cx="3054909" cy="1597166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ADF9C3-22EE-B9ED-C871-3CB7823B3971}"/>
              </a:ext>
            </a:extLst>
          </p:cNvPr>
          <p:cNvSpPr txBox="1"/>
          <p:nvPr/>
        </p:nvSpPr>
        <p:spPr>
          <a:xfrm>
            <a:off x="7977392" y="2445883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en-US" sz="1400" b="1" u="sng" dirty="0"/>
              <a:t>Legend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A95EF52-1BFF-2637-ABE7-F93C8AE37ACD}"/>
              </a:ext>
            </a:extLst>
          </p:cNvPr>
          <p:cNvSpPr/>
          <p:nvPr/>
        </p:nvSpPr>
        <p:spPr>
          <a:xfrm>
            <a:off x="8161955" y="2952372"/>
            <a:ext cx="240599" cy="24059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2BF127C-3FDE-A141-661C-FAA041C820A5}"/>
              </a:ext>
            </a:extLst>
          </p:cNvPr>
          <p:cNvSpPr/>
          <p:nvPr/>
        </p:nvSpPr>
        <p:spPr>
          <a:xfrm rot="5400000">
            <a:off x="8119504" y="3315127"/>
            <a:ext cx="275361" cy="46963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8452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063552" y="2060848"/>
            <a:ext cx="876393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</a:rPr>
              <a:t>Thank you </a:t>
            </a:r>
          </a:p>
          <a:p>
            <a:pPr algn="ctr"/>
            <a:r>
              <a:rPr lang="en-US" sz="8000" b="1" dirty="0">
                <a:solidFill>
                  <a:schemeClr val="tx2"/>
                </a:solidFill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0944978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623966" y="2060848"/>
            <a:ext cx="36431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</a:rPr>
              <a:t>SPARE</a:t>
            </a:r>
          </a:p>
        </p:txBody>
      </p:sp>
    </p:spTree>
    <p:extLst>
      <p:ext uri="{BB962C8B-B14F-4D97-AF65-F5344CB8AC3E}">
        <p14:creationId xmlns:p14="http://schemas.microsoft.com/office/powerpoint/2010/main" val="16755597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141B85AD-72B5-DAA5-83EA-B55BF467AA48}"/>
              </a:ext>
            </a:extLst>
          </p:cNvPr>
          <p:cNvSpPr/>
          <p:nvPr/>
        </p:nvSpPr>
        <p:spPr>
          <a:xfrm>
            <a:off x="1013804" y="4196937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8E167C9-CD10-6A36-5BCB-3F80417F583C}"/>
              </a:ext>
            </a:extLst>
          </p:cNvPr>
          <p:cNvSpPr/>
          <p:nvPr/>
        </p:nvSpPr>
        <p:spPr>
          <a:xfrm>
            <a:off x="1365785" y="4092449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26D770A-5980-7BAE-484C-3E1E8C62CB87}"/>
              </a:ext>
            </a:extLst>
          </p:cNvPr>
          <p:cNvSpPr/>
          <p:nvPr/>
        </p:nvSpPr>
        <p:spPr>
          <a:xfrm>
            <a:off x="1279227" y="3671940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D35D8D-C69E-B50A-11D2-9D19B9ECFE8C}"/>
              </a:ext>
            </a:extLst>
          </p:cNvPr>
          <p:cNvSpPr/>
          <p:nvPr/>
        </p:nvSpPr>
        <p:spPr>
          <a:xfrm>
            <a:off x="987482" y="3844584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FB615-C1DD-AF89-8EC2-6FC58E3B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FB8CB-AE80-5D79-9D99-B1112F3B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BA09FAD-03B2-CB51-20EA-85BA9B3EBB97}"/>
              </a:ext>
            </a:extLst>
          </p:cNvPr>
          <p:cNvSpPr txBox="1"/>
          <p:nvPr/>
        </p:nvSpPr>
        <p:spPr>
          <a:xfrm>
            <a:off x="704548" y="21318"/>
            <a:ext cx="7159332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Alignment Objective n°1 : Fiducialisation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240C5D-B8C4-99CD-2CCE-80CC2E8B8D8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7481" y="1023620"/>
            <a:ext cx="2725037" cy="19042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410C96-A222-5EEE-E113-A6D1047732A3}"/>
              </a:ext>
            </a:extLst>
          </p:cNvPr>
          <p:cNvSpPr txBox="1"/>
          <p:nvPr/>
        </p:nvSpPr>
        <p:spPr>
          <a:xfrm>
            <a:off x="1886821" y="1152113"/>
            <a:ext cx="2482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Bare Cavity</a:t>
            </a:r>
          </a:p>
        </p:txBody>
      </p:sp>
      <p:pic>
        <p:nvPicPr>
          <p:cNvPr id="12" name="Picture 11" descr="A machine with a metal box&#10;&#10;Description automatically generated with medium confidence">
            <a:extLst>
              <a:ext uri="{FF2B5EF4-FFF2-40B4-BE49-F238E27FC236}">
                <a16:creationId xmlns:a16="http://schemas.microsoft.com/office/drawing/2014/main" id="{2A3C65AC-14E5-FB81-F507-D7C5EB62F6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89" t="15457" r="18125" b="8614"/>
          <a:stretch/>
        </p:blipFill>
        <p:spPr>
          <a:xfrm>
            <a:off x="5375920" y="1152113"/>
            <a:ext cx="6697716" cy="534142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5FA3202-5F69-FBD3-B46D-D491125AD6B4}"/>
              </a:ext>
            </a:extLst>
          </p:cNvPr>
          <p:cNvSpPr txBox="1"/>
          <p:nvPr/>
        </p:nvSpPr>
        <p:spPr>
          <a:xfrm>
            <a:off x="1775520" y="617708"/>
            <a:ext cx="701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Cavity radio frequency axis </a:t>
            </a:r>
            <a:r>
              <a:rPr lang="en-US" sz="1400" i="1" dirty="0">
                <a:sym typeface="Wingdings" panose="05000000000000000000" pitchFamily="2" charset="2"/>
              </a:rPr>
              <a:t> Approximated to mechanical axis of the capacitive plate</a:t>
            </a:r>
            <a:endParaRPr lang="en-US" sz="14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2C2E71-55F7-3B5E-4BE8-92E35AA989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</a:blip>
          <a:stretch>
            <a:fillRect/>
          </a:stretch>
        </p:blipFill>
        <p:spPr>
          <a:xfrm rot="198353">
            <a:off x="1107679" y="3220682"/>
            <a:ext cx="2823955" cy="19734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665838-3748-74C0-8BC1-664C9595080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0000"/>
          </a:blip>
          <a:stretch>
            <a:fillRect/>
          </a:stretch>
        </p:blipFill>
        <p:spPr>
          <a:xfrm>
            <a:off x="836622" y="2976967"/>
            <a:ext cx="3534626" cy="2664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3C8DDB5-D6A9-D808-68E7-3DDA94B355F6}"/>
              </a:ext>
            </a:extLst>
          </p:cNvPr>
          <p:cNvCxnSpPr>
            <a:cxnSpLocks/>
          </p:cNvCxnSpPr>
          <p:nvPr/>
        </p:nvCxnSpPr>
        <p:spPr>
          <a:xfrm>
            <a:off x="1968011" y="4275941"/>
            <a:ext cx="668811" cy="203324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4156D27-7CE7-D8D4-F20D-78F977D58504}"/>
              </a:ext>
            </a:extLst>
          </p:cNvPr>
          <p:cNvSpPr txBox="1"/>
          <p:nvPr/>
        </p:nvSpPr>
        <p:spPr>
          <a:xfrm>
            <a:off x="2223985" y="3433814"/>
            <a:ext cx="2482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Dressed Cavity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068B1A-7148-EFBB-9ACC-5815FB25EDC3}"/>
              </a:ext>
            </a:extLst>
          </p:cNvPr>
          <p:cNvCxnSpPr>
            <a:cxnSpLocks/>
          </p:cNvCxnSpPr>
          <p:nvPr/>
        </p:nvCxnSpPr>
        <p:spPr>
          <a:xfrm>
            <a:off x="2134807" y="2133069"/>
            <a:ext cx="502015" cy="114397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4E921186-56C9-2F98-8DA8-3278E8CDFE45}"/>
              </a:ext>
            </a:extLst>
          </p:cNvPr>
          <p:cNvSpPr/>
          <p:nvPr/>
        </p:nvSpPr>
        <p:spPr>
          <a:xfrm>
            <a:off x="7155780" y="2729511"/>
            <a:ext cx="888143" cy="8881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FFFDEBF-017C-C982-8F55-7661D8C88183}"/>
              </a:ext>
            </a:extLst>
          </p:cNvPr>
          <p:cNvSpPr/>
          <p:nvPr/>
        </p:nvSpPr>
        <p:spPr>
          <a:xfrm>
            <a:off x="7135440" y="4505805"/>
            <a:ext cx="888143" cy="8881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C73FD7-C778-81CC-7C41-F0EA4B6D2772}"/>
              </a:ext>
            </a:extLst>
          </p:cNvPr>
          <p:cNvSpPr txBox="1"/>
          <p:nvPr/>
        </p:nvSpPr>
        <p:spPr>
          <a:xfrm>
            <a:off x="7456930" y="3726671"/>
            <a:ext cx="2535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8 Alignment targets :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FSI targets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920C17E-4050-6D01-078C-825B4D69DB38}"/>
              </a:ext>
            </a:extLst>
          </p:cNvPr>
          <p:cNvSpPr/>
          <p:nvPr/>
        </p:nvSpPr>
        <p:spPr>
          <a:xfrm>
            <a:off x="3677023" y="4342376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9FE53A1-7E0A-401E-6B8A-178016CF05DA}"/>
              </a:ext>
            </a:extLst>
          </p:cNvPr>
          <p:cNvSpPr/>
          <p:nvPr/>
        </p:nvSpPr>
        <p:spPr>
          <a:xfrm>
            <a:off x="3385278" y="4515020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4B81F0F-0B6A-ED0B-4251-44E184103ABE}"/>
              </a:ext>
            </a:extLst>
          </p:cNvPr>
          <p:cNvSpPr/>
          <p:nvPr/>
        </p:nvSpPr>
        <p:spPr>
          <a:xfrm>
            <a:off x="3417386" y="4895749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BFF48C6-5EE0-1BBF-A7A2-69847C543CC3}"/>
              </a:ext>
            </a:extLst>
          </p:cNvPr>
          <p:cNvSpPr/>
          <p:nvPr/>
        </p:nvSpPr>
        <p:spPr>
          <a:xfrm>
            <a:off x="3725638" y="4764124"/>
            <a:ext cx="183492" cy="18349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croll: Horizontal 37">
            <a:extLst>
              <a:ext uri="{FF2B5EF4-FFF2-40B4-BE49-F238E27FC236}">
                <a16:creationId xmlns:a16="http://schemas.microsoft.com/office/drawing/2014/main" id="{F048CFA5-E8C8-34DF-E0E4-F3093A086C15}"/>
              </a:ext>
            </a:extLst>
          </p:cNvPr>
          <p:cNvSpPr/>
          <p:nvPr/>
        </p:nvSpPr>
        <p:spPr>
          <a:xfrm>
            <a:off x="1177481" y="5486846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50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  <a:p>
            <a:pPr algn="ctr"/>
            <a:r>
              <a:rPr lang="fr-FR" dirty="0">
                <a:sym typeface="Symbol" panose="05050102010706020507" pitchFamily="18" charset="2"/>
              </a:rPr>
              <a:t>Roll : 100 </a:t>
            </a:r>
            <a:r>
              <a:rPr lang="el-GR" dirty="0"/>
              <a:t>μ</a:t>
            </a:r>
            <a:r>
              <a:rPr lang="fr-FR" dirty="0"/>
              <a:t>rad (1</a:t>
            </a:r>
            <a:r>
              <a:rPr lang="fr-FR" dirty="0">
                <a:sym typeface="Symbol" panose="05050102010706020507" pitchFamily="18" charset="2"/>
              </a:rPr>
              <a:t>)</a:t>
            </a:r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304F51-AB1D-432E-D015-D5D5FD95A810}"/>
              </a:ext>
            </a:extLst>
          </p:cNvPr>
          <p:cNvCxnSpPr>
            <a:cxnSpLocks/>
          </p:cNvCxnSpPr>
          <p:nvPr/>
        </p:nvCxnSpPr>
        <p:spPr>
          <a:xfrm flipV="1">
            <a:off x="3909130" y="3429000"/>
            <a:ext cx="3226310" cy="967599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E3C2955-FE33-FC70-479D-7EC5C999879E}"/>
              </a:ext>
            </a:extLst>
          </p:cNvPr>
          <p:cNvSpPr txBox="1"/>
          <p:nvPr/>
        </p:nvSpPr>
        <p:spPr>
          <a:xfrm rot="976379">
            <a:off x="1602697" y="4111391"/>
            <a:ext cx="1418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solidFill>
                  <a:srgbClr val="FF0000"/>
                </a:solidFill>
              </a:rPr>
              <a:t>Axis of the </a:t>
            </a:r>
          </a:p>
          <a:p>
            <a:pPr algn="ctr"/>
            <a:r>
              <a:rPr lang="en-US" sz="1400" i="1" dirty="0">
                <a:solidFill>
                  <a:srgbClr val="FF0000"/>
                </a:solidFill>
              </a:rPr>
              <a:t>capacitive plate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393D29D-3F32-54D6-5E07-FF72F159C8A8}"/>
              </a:ext>
            </a:extLst>
          </p:cNvPr>
          <p:cNvSpPr txBox="1"/>
          <p:nvPr/>
        </p:nvSpPr>
        <p:spPr>
          <a:xfrm rot="719449">
            <a:off x="1681693" y="1908553"/>
            <a:ext cx="1418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solidFill>
                  <a:srgbClr val="FF0000"/>
                </a:solidFill>
              </a:rPr>
              <a:t>Axis of the </a:t>
            </a:r>
          </a:p>
          <a:p>
            <a:pPr algn="ctr"/>
            <a:r>
              <a:rPr lang="en-US" sz="1400" i="1" dirty="0">
                <a:solidFill>
                  <a:srgbClr val="FF0000"/>
                </a:solidFill>
              </a:rPr>
              <a:t>capacitive plate</a:t>
            </a:r>
          </a:p>
        </p:txBody>
      </p:sp>
    </p:spTree>
    <p:extLst>
      <p:ext uri="{BB962C8B-B14F-4D97-AF65-F5344CB8AC3E}">
        <p14:creationId xmlns:p14="http://schemas.microsoft.com/office/powerpoint/2010/main" val="299929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878BD-52C2-26F6-7CBF-C5F28F2BE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79C2A1-3DF7-4414-904D-4A5F230CC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CEF2BE2-C29A-741E-8B17-0EF68530E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128539"/>
              </p:ext>
            </p:extLst>
          </p:nvPr>
        </p:nvGraphicFramePr>
        <p:xfrm>
          <a:off x="2279576" y="548680"/>
          <a:ext cx="6687504" cy="544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6480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0 : CMM data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Validation of trolley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920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Position of the capacitive plates </a:t>
                      </a:r>
                      <a:r>
                        <a:rPr lang="en-US" sz="800" i="1" dirty="0" err="1"/>
                        <a:t>w.r.t.</a:t>
                      </a:r>
                      <a:r>
                        <a:rPr lang="en-US" sz="800" i="1" dirty="0"/>
                        <a:t> external references </a:t>
                      </a:r>
                      <a:r>
                        <a:rPr lang="en-US" sz="800" i="1" dirty="0">
                          <a:sym typeface="Wingdings" panose="05000000000000000000" pitchFamily="2" charset="2"/>
                        </a:rPr>
                        <a:t> CERN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1975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Valve plate measurement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206540"/>
                  </a:ext>
                </a:extLst>
              </a:tr>
              <a:tr h="172467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1 : in clean room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1-2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in ISO5 (before connection in ISO4)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990113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in ISO5 (after connection in ISO4)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832059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2 : before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4-5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of different equipment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10472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84792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94298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FSI targets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08589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3 : </a:t>
                      </a:r>
                      <a:r>
                        <a:rPr lang="en-US" sz="1200" b="0" u="none" dirty="0" err="1"/>
                        <a:t>cryostating</a:t>
                      </a:r>
                      <a:r>
                        <a:rPr lang="en-US" sz="1200" b="0" u="none" dirty="0"/>
                        <a:t> (top plate)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of the cavities before </a:t>
                      </a:r>
                      <a:r>
                        <a:rPr lang="en-US" sz="800" i="1" dirty="0" err="1"/>
                        <a:t>cryostating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27919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the top plate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33254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trolley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195989"/>
                  </a:ext>
                </a:extLst>
              </a:tr>
              <a:tr h="172467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4 : </a:t>
                      </a:r>
                      <a:r>
                        <a:rPr lang="en-US" sz="1200" b="0" u="none" dirty="0" err="1"/>
                        <a:t>cryostating</a:t>
                      </a:r>
                      <a:r>
                        <a:rPr lang="en-US" sz="1200" b="0" u="none" dirty="0"/>
                        <a:t> (OVC cryomodule)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the OVC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627576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top plate and OVC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34452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5 : after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317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40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FSI validation (comparison with a laser tracker)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01707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with adjustment system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26350"/>
                  </a:ext>
                </a:extLst>
              </a:tr>
              <a:tr h="211475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6 : cold test at STFC or </a:t>
                      </a:r>
                      <a:r>
                        <a:rPr lang="en-US" sz="1200" b="0" u="none" dirty="0" err="1"/>
                        <a:t>Triumf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ambient pressure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894078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under vacuum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842253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at cold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139591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7 : cold test at CERN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200" b="0" u="none" dirty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ambient pressure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04246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under vacuum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442515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at cold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329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5325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56D039-6317-7D87-6F90-E4531E6B60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7630" r="23060" b="5480"/>
          <a:stretch/>
        </p:blipFill>
        <p:spPr>
          <a:xfrm>
            <a:off x="2862833" y="1169169"/>
            <a:ext cx="6837024" cy="490409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951939-8CEF-8B36-E5FE-88E005056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F35FBD-BD8F-183A-E002-C20B0DA59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EE7867-34D2-DF59-4209-41ADE52682B7}"/>
              </a:ext>
            </a:extLst>
          </p:cNvPr>
          <p:cNvSpPr txBox="1"/>
          <p:nvPr/>
        </p:nvSpPr>
        <p:spPr>
          <a:xfrm>
            <a:off x="767408" y="-8244"/>
            <a:ext cx="7915950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Alignment Objective n°2 : Internal monitoring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966CF3E-0B8F-ABA8-E22F-7BADF288D211}"/>
              </a:ext>
            </a:extLst>
          </p:cNvPr>
          <p:cNvCxnSpPr>
            <a:cxnSpLocks/>
          </p:cNvCxnSpPr>
          <p:nvPr/>
        </p:nvCxnSpPr>
        <p:spPr>
          <a:xfrm flipH="1" flipV="1">
            <a:off x="7583605" y="3352574"/>
            <a:ext cx="844481" cy="155419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FF9B1A4-BC70-6E22-0FCD-862134A080C9}"/>
              </a:ext>
            </a:extLst>
          </p:cNvPr>
          <p:cNvCxnSpPr>
            <a:cxnSpLocks/>
          </p:cNvCxnSpPr>
          <p:nvPr/>
        </p:nvCxnSpPr>
        <p:spPr>
          <a:xfrm flipH="1" flipV="1">
            <a:off x="5574698" y="3797619"/>
            <a:ext cx="2653465" cy="135515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B4B8FF5-13B9-D2D3-D3B2-7C6EEF5A2904}"/>
              </a:ext>
            </a:extLst>
          </p:cNvPr>
          <p:cNvSpPr txBox="1"/>
          <p:nvPr/>
        </p:nvSpPr>
        <p:spPr>
          <a:xfrm>
            <a:off x="8461640" y="496810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Cavities RF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BEBA8F-F5DF-57D8-B3C9-95BDABECA4E1}"/>
              </a:ext>
            </a:extLst>
          </p:cNvPr>
          <p:cNvCxnSpPr>
            <a:cxnSpLocks/>
          </p:cNvCxnSpPr>
          <p:nvPr/>
        </p:nvCxnSpPr>
        <p:spPr>
          <a:xfrm>
            <a:off x="4525035" y="1229236"/>
            <a:ext cx="691615" cy="9021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B6E749B-836A-C580-DBAD-47584251835E}"/>
              </a:ext>
            </a:extLst>
          </p:cNvPr>
          <p:cNvSpPr txBox="1"/>
          <p:nvPr/>
        </p:nvSpPr>
        <p:spPr>
          <a:xfrm>
            <a:off x="3941382" y="819555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Cryomodule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55052D1-AC6B-087B-B3CB-70DF84F4E0D8}"/>
              </a:ext>
            </a:extLst>
          </p:cNvPr>
          <p:cNvCxnSpPr/>
          <p:nvPr/>
        </p:nvCxnSpPr>
        <p:spPr>
          <a:xfrm flipV="1">
            <a:off x="3683109" y="2745792"/>
            <a:ext cx="5256584" cy="108012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Cylinder 22">
            <a:extLst>
              <a:ext uri="{FF2B5EF4-FFF2-40B4-BE49-F238E27FC236}">
                <a16:creationId xmlns:a16="http://schemas.microsoft.com/office/drawing/2014/main" id="{20A3D25C-8CD8-DD6D-811B-8A8B0E77AE2B}"/>
              </a:ext>
            </a:extLst>
          </p:cNvPr>
          <p:cNvSpPr/>
          <p:nvPr/>
        </p:nvSpPr>
        <p:spPr>
          <a:xfrm rot="15504142">
            <a:off x="6138120" y="590775"/>
            <a:ext cx="286450" cy="5410904"/>
          </a:xfrm>
          <a:prstGeom prst="can">
            <a:avLst>
              <a:gd name="adj" fmla="val 40798"/>
            </a:avLst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8E8ECD2-A686-4CFE-D4D4-71B2E74F64E5}"/>
              </a:ext>
            </a:extLst>
          </p:cNvPr>
          <p:cNvCxnSpPr>
            <a:cxnSpLocks/>
          </p:cNvCxnSpPr>
          <p:nvPr/>
        </p:nvCxnSpPr>
        <p:spPr>
          <a:xfrm flipV="1">
            <a:off x="4655680" y="3352574"/>
            <a:ext cx="976298" cy="3591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B0F78DA-66B4-DE07-18B7-F0B1AB437B58}"/>
              </a:ext>
            </a:extLst>
          </p:cNvPr>
          <p:cNvCxnSpPr>
            <a:cxnSpLocks/>
          </p:cNvCxnSpPr>
          <p:nvPr/>
        </p:nvCxnSpPr>
        <p:spPr>
          <a:xfrm flipV="1">
            <a:off x="6980454" y="3022469"/>
            <a:ext cx="976298" cy="484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Scroll: Horizontal 29">
            <a:extLst>
              <a:ext uri="{FF2B5EF4-FFF2-40B4-BE49-F238E27FC236}">
                <a16:creationId xmlns:a16="http://schemas.microsoft.com/office/drawing/2014/main" id="{A900C18C-87E0-9248-FBF4-678477B25A5E}"/>
              </a:ext>
            </a:extLst>
          </p:cNvPr>
          <p:cNvSpPr/>
          <p:nvPr/>
        </p:nvSpPr>
        <p:spPr>
          <a:xfrm>
            <a:off x="447938" y="5032389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&lt; 100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  <a:p>
            <a:pPr algn="ctr"/>
            <a:r>
              <a:rPr lang="fr-FR" dirty="0">
                <a:sym typeface="Symbol" panose="05050102010706020507" pitchFamily="18" charset="2"/>
              </a:rPr>
              <a:t>Roll : &lt; 400 </a:t>
            </a:r>
            <a:r>
              <a:rPr lang="el-GR" dirty="0"/>
              <a:t>μ</a:t>
            </a:r>
            <a:r>
              <a:rPr lang="fr-FR" dirty="0"/>
              <a:t>rad (1</a:t>
            </a:r>
            <a:r>
              <a:rPr lang="fr-FR" dirty="0">
                <a:sym typeface="Symbol" panose="05050102010706020507" pitchFamily="18" charset="2"/>
              </a:rPr>
              <a:t>)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6022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572A794-30B2-9D86-0945-98ECFC74F719}"/>
              </a:ext>
            </a:extLst>
          </p:cNvPr>
          <p:cNvCxnSpPr>
            <a:cxnSpLocks/>
            <a:endCxn id="34" idx="0"/>
          </p:cNvCxnSpPr>
          <p:nvPr/>
        </p:nvCxnSpPr>
        <p:spPr>
          <a:xfrm>
            <a:off x="9642517" y="3393882"/>
            <a:ext cx="74315" cy="2931741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6899759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 : Configuration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7630" r="23060" b="5480"/>
          <a:stretch/>
        </p:blipFill>
        <p:spPr>
          <a:xfrm>
            <a:off x="156590" y="2688950"/>
            <a:ext cx="5166158" cy="3705606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165978" y="807783"/>
            <a:ext cx="11511016" cy="8433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200" b="1" dirty="0">
                <a:solidFill>
                  <a:schemeClr val="tx1"/>
                </a:solidFill>
              </a:rPr>
              <a:t>FSI : </a:t>
            </a:r>
            <a:r>
              <a:rPr lang="fr-FR" sz="2200" b="1" dirty="0" err="1">
                <a:solidFill>
                  <a:schemeClr val="tx1"/>
                </a:solidFill>
              </a:rPr>
              <a:t>Frequency</a:t>
            </a:r>
            <a:r>
              <a:rPr lang="fr-FR" sz="2200" b="1" dirty="0">
                <a:solidFill>
                  <a:schemeClr val="tx1"/>
                </a:solidFill>
              </a:rPr>
              <a:t> Scanning </a:t>
            </a:r>
            <a:r>
              <a:rPr lang="fr-FR" sz="2200" b="1" dirty="0" err="1">
                <a:solidFill>
                  <a:schemeClr val="tx1"/>
                </a:solidFill>
              </a:rPr>
              <a:t>interferometry</a:t>
            </a:r>
            <a:endParaRPr lang="fr-FR" sz="2200" b="1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fr-FR" sz="2200" b="1" dirty="0">
                <a:solidFill>
                  <a:schemeClr val="tx1"/>
                </a:solidFill>
              </a:rPr>
              <a:t>	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CH" sz="1800" dirty="0" err="1"/>
              <a:t>Absolute</a:t>
            </a:r>
            <a:r>
              <a:rPr lang="fr-CH" sz="1800" dirty="0"/>
              <a:t> distance </a:t>
            </a:r>
            <a:r>
              <a:rPr lang="fr-CH" sz="1800" dirty="0" err="1"/>
              <a:t>measuring</a:t>
            </a:r>
            <a:r>
              <a:rPr lang="fr-CH" sz="1800" dirty="0"/>
              <a:t> </a:t>
            </a:r>
            <a:r>
              <a:rPr lang="fr-CH" sz="1800" dirty="0" err="1"/>
              <a:t>interferometric</a:t>
            </a:r>
            <a:r>
              <a:rPr lang="fr-CH" sz="1800" dirty="0"/>
              <a:t> technique</a:t>
            </a:r>
            <a:endParaRPr lang="fr-CH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fr-CH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58E8489-2540-3855-245E-18B80250E381}"/>
              </a:ext>
            </a:extLst>
          </p:cNvPr>
          <p:cNvGraphicFramePr>
            <a:graphicFrameLocks noGrp="1"/>
          </p:cNvGraphicFramePr>
          <p:nvPr/>
        </p:nvGraphicFramePr>
        <p:xfrm>
          <a:off x="7230590" y="79837"/>
          <a:ext cx="4556929" cy="1431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6643">
                  <a:extLst>
                    <a:ext uri="{9D8B030D-6E8A-4147-A177-3AD203B41FA5}">
                      <a16:colId xmlns:a16="http://schemas.microsoft.com/office/drawing/2014/main" val="2424720245"/>
                    </a:ext>
                  </a:extLst>
                </a:gridCol>
                <a:gridCol w="1730286">
                  <a:extLst>
                    <a:ext uri="{9D8B030D-6E8A-4147-A177-3AD203B41FA5}">
                      <a16:colId xmlns:a16="http://schemas.microsoft.com/office/drawing/2014/main" val="2678858424"/>
                    </a:ext>
                  </a:extLst>
                </a:gridCol>
              </a:tblGrid>
              <a:tr h="395293">
                <a:tc>
                  <a:txBody>
                    <a:bodyPr/>
                    <a:lstStyle/>
                    <a:p>
                      <a:r>
                        <a:rPr lang="en-US" sz="1400" dirty="0"/>
                        <a:t>Largest</a:t>
                      </a:r>
                      <a:r>
                        <a:rPr lang="en-US" sz="1400" baseline="0" dirty="0"/>
                        <a:t> standard uncertainties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Uncertainty (1</a:t>
                      </a:r>
                      <a:r>
                        <a:rPr lang="en-US" sz="1400" dirty="0">
                          <a:sym typeface="Symbol" panose="05050102010706020507" pitchFamily="18" charset="2"/>
                        </a:rPr>
                        <a:t>)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7336016"/>
                  </a:ext>
                </a:extLst>
              </a:tr>
              <a:tr h="5114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Position of the FSI Sensor </a:t>
                      </a:r>
                      <a:r>
                        <a:rPr lang="en-US" sz="1400" baseline="0" dirty="0"/>
                        <a:t>in the framework of the </a:t>
                      </a:r>
                      <a:r>
                        <a:rPr lang="en-US" sz="1400" baseline="0" dirty="0" err="1"/>
                        <a:t>cr</a:t>
                      </a:r>
                      <a:r>
                        <a:rPr lang="fr-CH" sz="1400" baseline="0" dirty="0"/>
                        <a:t>y</a:t>
                      </a:r>
                      <a:r>
                        <a:rPr lang="en-US" sz="1400" baseline="0" dirty="0" err="1"/>
                        <a:t>omodule</a:t>
                      </a:r>
                      <a:endParaRPr lang="en-US" sz="1400" baseline="0" dirty="0"/>
                    </a:p>
                  </a:txBody>
                  <a:tcPr anchor="ctr">
                    <a:solidFill>
                      <a:srgbClr val="0093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baseline="0" dirty="0">
                          <a:solidFill>
                            <a:schemeClr val="tx1"/>
                          </a:solidFill>
                        </a:rPr>
                        <a:t>40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µm</a:t>
                      </a:r>
                    </a:p>
                  </a:txBody>
                  <a:tcPr anchor="ctr">
                    <a:solidFill>
                      <a:srgbClr val="0093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522343"/>
                  </a:ext>
                </a:extLst>
              </a:tr>
              <a:tr h="5114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Position of the FSI target </a:t>
                      </a:r>
                      <a:r>
                        <a:rPr lang="en-US" sz="1400" baseline="0" dirty="0"/>
                        <a:t>in the framework of the crab-cavity</a:t>
                      </a:r>
                      <a:endParaRPr lang="en-US" sz="1400" dirty="0"/>
                    </a:p>
                  </a:txBody>
                  <a:tcPr anchor="ctr">
                    <a:solidFill>
                      <a:srgbClr val="FA923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&lt;15 µm</a:t>
                      </a:r>
                    </a:p>
                  </a:txBody>
                  <a:tcPr anchor="ctr">
                    <a:solidFill>
                      <a:srgbClr val="FA92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605678"/>
                  </a:ext>
                </a:extLst>
              </a:tr>
            </a:tbl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63C1D3B3-73A9-7D86-989E-08B4F0BA8B60}"/>
              </a:ext>
            </a:extLst>
          </p:cNvPr>
          <p:cNvGrpSpPr/>
          <p:nvPr/>
        </p:nvGrpSpPr>
        <p:grpSpPr>
          <a:xfrm>
            <a:off x="2865753" y="3956934"/>
            <a:ext cx="9628663" cy="2800689"/>
            <a:chOff x="2865753" y="3956934"/>
            <a:chExt cx="9628663" cy="2800689"/>
          </a:xfrm>
        </p:grpSpPr>
        <p:pic>
          <p:nvPicPr>
            <p:cNvPr id="2" name="Picture 1" descr="A close up of a machine&#10;&#10;Description automatically generated">
              <a:extLst>
                <a:ext uri="{FF2B5EF4-FFF2-40B4-BE49-F238E27FC236}">
                  <a16:creationId xmlns:a16="http://schemas.microsoft.com/office/drawing/2014/main" id="{E15BA144-980D-9440-6417-DAFE90387A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568" t="3443" b="29270"/>
            <a:stretch/>
          </p:blipFill>
          <p:spPr>
            <a:xfrm>
              <a:off x="5697238" y="4704610"/>
              <a:ext cx="2007707" cy="2052054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>
              <a:off x="2865753" y="3956934"/>
              <a:ext cx="374063" cy="374063"/>
            </a:xfrm>
            <a:prstGeom prst="ellipse">
              <a:avLst/>
            </a:prstGeom>
            <a:noFill/>
            <a:ln w="38100"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26AE841-DB9D-C0B8-C719-D47605F37880}"/>
                </a:ext>
              </a:extLst>
            </p:cNvPr>
            <p:cNvSpPr txBox="1"/>
            <p:nvPr/>
          </p:nvSpPr>
          <p:spPr>
            <a:xfrm>
              <a:off x="5325665" y="4089847"/>
              <a:ext cx="318414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FSI target </a:t>
              </a:r>
            </a:p>
            <a:p>
              <a:r>
                <a:rPr lang="en-US" sz="1200" dirty="0">
                  <a:solidFill>
                    <a:schemeClr val="accent6"/>
                  </a:solidFill>
                </a:rPr>
                <a:t>on the flange of Helium TANK of the cavities</a:t>
              </a:r>
            </a:p>
          </p:txBody>
        </p:sp>
        <p:cxnSp>
          <p:nvCxnSpPr>
            <p:cNvPr id="15" name="Straight Arrow Connector 14"/>
            <p:cNvCxnSpPr>
              <a:cxnSpLocks/>
              <a:endCxn id="16" idx="5"/>
            </p:cNvCxnSpPr>
            <p:nvPr/>
          </p:nvCxnSpPr>
          <p:spPr>
            <a:xfrm flipH="1" flipV="1">
              <a:off x="3185036" y="4276217"/>
              <a:ext cx="3114459" cy="71760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A9A5FAC-CD5F-F009-63AD-60E886477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507282" y="5950262"/>
              <a:ext cx="399369" cy="374127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ED4C6CC-AD5A-692D-60AC-8CEACB922AD4}"/>
                </a:ext>
              </a:extLst>
            </p:cNvPr>
            <p:cNvSpPr/>
            <p:nvPr/>
          </p:nvSpPr>
          <p:spPr>
            <a:xfrm>
              <a:off x="9507282" y="6325623"/>
              <a:ext cx="419100" cy="123825"/>
            </a:xfrm>
            <a:prstGeom prst="rect">
              <a:avLst/>
            </a:prstGeom>
            <a:solidFill>
              <a:srgbClr val="5A5A5A">
                <a:lumMod val="20000"/>
                <a:lumOff val="80000"/>
              </a:srgbClr>
            </a:solidFill>
            <a:ln w="25400" cap="flat" cmpd="sng" algn="ctr">
              <a:solidFill>
                <a:srgbClr val="64BCD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93A2246-BB94-887B-E0F6-96FB6816F499}"/>
                </a:ext>
              </a:extLst>
            </p:cNvPr>
            <p:cNvGrpSpPr/>
            <p:nvPr/>
          </p:nvGrpSpPr>
          <p:grpSpPr>
            <a:xfrm flipH="1">
              <a:off x="9638937" y="5603167"/>
              <a:ext cx="45719" cy="530741"/>
              <a:chOff x="2349500" y="3491437"/>
              <a:chExt cx="0" cy="832558"/>
            </a:xfrm>
          </p:grpSpPr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2FA04AAB-DE47-2FC6-489D-ED65BB0855DB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363013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D1CC383-13BF-954F-AE8D-155D9DEA81BB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832558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40D7CF4-57FA-4B88-DEB3-C0CB8578AAD9}"/>
                </a:ext>
              </a:extLst>
            </p:cNvPr>
            <p:cNvGrpSpPr/>
            <p:nvPr/>
          </p:nvGrpSpPr>
          <p:grpSpPr>
            <a:xfrm rot="10800000" flipH="1">
              <a:off x="9733615" y="5603166"/>
              <a:ext cx="58093" cy="540217"/>
              <a:chOff x="2349500" y="3491437"/>
              <a:chExt cx="0" cy="832558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79FBAFB6-27A5-8AC9-C61A-BF1128E5866A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363013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86A9DB73-969B-211E-139F-0D644B71150E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832558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87CB020-1955-510B-76E3-95D4829589A1}"/>
                </a:ext>
              </a:extLst>
            </p:cNvPr>
            <p:cNvSpPr txBox="1"/>
            <p:nvPr/>
          </p:nvSpPr>
          <p:spPr>
            <a:xfrm>
              <a:off x="8879357" y="5696699"/>
              <a:ext cx="8066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defTabSz="457200"/>
              <a:r>
                <a:rPr lang="en-US" sz="1200" dirty="0">
                  <a:solidFill>
                    <a:prstClr val="black"/>
                  </a:solidFill>
                  <a:latin typeface="Arial"/>
                </a:rPr>
                <a:t>reflection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F40873F7-CF2D-CB8F-D9BF-BDDDE514FF16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 flipH="1">
              <a:off x="9906651" y="5456527"/>
              <a:ext cx="1024530" cy="68079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2B3F1880-3E06-4D15-57F2-B09C335E0C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59732" y="6225655"/>
              <a:ext cx="1019355" cy="136118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5DE4FE9-9FE1-A3FF-8149-8A02E7980601}"/>
                </a:ext>
              </a:extLst>
            </p:cNvPr>
            <p:cNvSpPr txBox="1"/>
            <p:nvPr/>
          </p:nvSpPr>
          <p:spPr>
            <a:xfrm>
              <a:off x="10544097" y="4800228"/>
              <a:ext cx="19320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Reflecting </a:t>
              </a:r>
            </a:p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glass sphere</a:t>
              </a:r>
            </a:p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(FSI target)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7FA2783-F467-F18F-D85E-739AD5C4185F}"/>
                </a:ext>
              </a:extLst>
            </p:cNvPr>
            <p:cNvCxnSpPr/>
            <p:nvPr/>
          </p:nvCxnSpPr>
          <p:spPr>
            <a:xfrm flipH="1">
              <a:off x="8272439" y="6450894"/>
              <a:ext cx="4221977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6B3A09D-889A-0B04-4DB1-3ECF996350C8}"/>
                </a:ext>
              </a:extLst>
            </p:cNvPr>
            <p:cNvSpPr txBox="1"/>
            <p:nvPr/>
          </p:nvSpPr>
          <p:spPr>
            <a:xfrm>
              <a:off x="7704899" y="6449846"/>
              <a:ext cx="3543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 defTabSz="457200"/>
              <a:r>
                <a:rPr lang="en-US" dirty="0">
                  <a:solidFill>
                    <a:prstClr val="black"/>
                  </a:solidFill>
                  <a:latin typeface="Arial"/>
                </a:rPr>
                <a:t>Flange of Helium Tank of RF Crab-cavities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84112F3-7C72-6F78-475E-F60322A6D48B}"/>
                </a:ext>
              </a:extLst>
            </p:cNvPr>
            <p:cNvSpPr txBox="1"/>
            <p:nvPr/>
          </p:nvSpPr>
          <p:spPr>
            <a:xfrm>
              <a:off x="11087048" y="5843403"/>
              <a:ext cx="9701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defTabSz="457200"/>
              <a:r>
                <a:rPr lang="en-US" dirty="0">
                  <a:solidFill>
                    <a:prstClr val="black"/>
                  </a:solidFill>
                  <a:latin typeface="Arial"/>
                </a:rPr>
                <a:t>Support </a:t>
              </a:r>
            </a:p>
            <a:p>
              <a:pPr defTabSz="457200"/>
              <a:r>
                <a:rPr lang="en-US" dirty="0">
                  <a:solidFill>
                    <a:prstClr val="black"/>
                  </a:solidFill>
                  <a:latin typeface="Arial"/>
                </a:rPr>
                <a:t>FSI target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03957F08-0599-282B-F31D-58D62D8D52EC}"/>
                </a:ext>
              </a:extLst>
            </p:cNvPr>
            <p:cNvCxnSpPr>
              <a:cxnSpLocks/>
              <a:endCxn id="33" idx="1"/>
            </p:cNvCxnSpPr>
            <p:nvPr/>
          </p:nvCxnSpPr>
          <p:spPr>
            <a:xfrm>
              <a:off x="6674863" y="5135865"/>
              <a:ext cx="2832419" cy="10014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208AD19-6D1D-94D3-D2A7-77F2AE38349C}"/>
              </a:ext>
            </a:extLst>
          </p:cNvPr>
          <p:cNvGrpSpPr/>
          <p:nvPr/>
        </p:nvGrpSpPr>
        <p:grpSpPr>
          <a:xfrm>
            <a:off x="2865753" y="1612038"/>
            <a:ext cx="8926361" cy="4333274"/>
            <a:chOff x="2865753" y="1612038"/>
            <a:chExt cx="8926361" cy="4333274"/>
          </a:xfrm>
        </p:grpSpPr>
        <p:pic>
          <p:nvPicPr>
            <p:cNvPr id="76" name="Picture 75" descr="A machine with yellow wires&#10;&#10;Description automatically generated">
              <a:extLst>
                <a:ext uri="{FF2B5EF4-FFF2-40B4-BE49-F238E27FC236}">
                  <a16:creationId xmlns:a16="http://schemas.microsoft.com/office/drawing/2014/main" id="{49D3F394-B5BB-1FE1-65FA-E969AC78FD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8" t="31402" r="49116" b="36447"/>
            <a:stretch/>
          </p:blipFill>
          <p:spPr>
            <a:xfrm>
              <a:off x="5623812" y="2117910"/>
              <a:ext cx="1944339" cy="1887666"/>
            </a:xfrm>
            <a:prstGeom prst="rect">
              <a:avLst/>
            </a:prstGeom>
          </p:spPr>
        </p:pic>
        <p:sp>
          <p:nvSpPr>
            <p:cNvPr id="18" name="Oval 17"/>
            <p:cNvSpPr/>
            <p:nvPr/>
          </p:nvSpPr>
          <p:spPr>
            <a:xfrm>
              <a:off x="2865753" y="2909031"/>
              <a:ext cx="573875" cy="523813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6925A5-599A-26D9-8083-97086561359F}"/>
                </a:ext>
              </a:extLst>
            </p:cNvPr>
            <p:cNvSpPr txBox="1"/>
            <p:nvPr/>
          </p:nvSpPr>
          <p:spPr>
            <a:xfrm>
              <a:off x="5102378" y="1612038"/>
              <a:ext cx="213391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</a:rPr>
                <a:t>FSI Head (sensor) </a:t>
              </a:r>
            </a:p>
            <a:p>
              <a:r>
                <a:rPr lang="en-US" sz="1200" dirty="0">
                  <a:solidFill>
                    <a:schemeClr val="bg2"/>
                  </a:solidFill>
                </a:rPr>
                <a:t>on the Cryomodule</a:t>
              </a:r>
            </a:p>
          </p:txBody>
        </p: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 flipH="1">
              <a:off x="3575720" y="2926473"/>
              <a:ext cx="2520280" cy="252720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cxn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0C5068E-4A12-7763-3662-929779959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08499" y="2745288"/>
              <a:ext cx="1787027" cy="807873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C8B8F99-81AC-60AA-2176-40159485A4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87951" y="3436743"/>
              <a:ext cx="740697" cy="2508569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E6AEE6F-E1C3-2E58-C846-BE1DF30182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54170" y="3453983"/>
              <a:ext cx="761207" cy="2491329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A9B3BAE-FCCA-145C-3C0E-B1A9FE36DD4F}"/>
                </a:ext>
              </a:extLst>
            </p:cNvPr>
            <p:cNvSpPr txBox="1"/>
            <p:nvPr/>
          </p:nvSpPr>
          <p:spPr>
            <a:xfrm>
              <a:off x="8524401" y="2253855"/>
              <a:ext cx="13853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b="1" dirty="0">
                  <a:solidFill>
                    <a:srgbClr val="FFC000"/>
                  </a:solidFill>
                  <a:latin typeface="Arial"/>
                </a:rPr>
                <a:t>Optical fibre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22DA8A2-A5DA-F56C-672E-47BEB9AB5633}"/>
                </a:ext>
              </a:extLst>
            </p:cNvPr>
            <p:cNvSpPr txBox="1"/>
            <p:nvPr/>
          </p:nvSpPr>
          <p:spPr>
            <a:xfrm>
              <a:off x="8214638" y="1870036"/>
              <a:ext cx="19877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FSI Acquisition system</a:t>
              </a:r>
            </a:p>
          </p:txBody>
        </p:sp>
        <p:sp>
          <p:nvSpPr>
            <p:cNvPr id="47" name="Freeform 56">
              <a:extLst>
                <a:ext uri="{FF2B5EF4-FFF2-40B4-BE49-F238E27FC236}">
                  <a16:creationId xmlns:a16="http://schemas.microsoft.com/office/drawing/2014/main" id="{1EB1052D-FD4B-F3D8-BA86-0A6F13526FFE}"/>
                </a:ext>
              </a:extLst>
            </p:cNvPr>
            <p:cNvSpPr/>
            <p:nvPr/>
          </p:nvSpPr>
          <p:spPr>
            <a:xfrm rot="21075330">
              <a:off x="9375815" y="2190336"/>
              <a:ext cx="277926" cy="909548"/>
            </a:xfrm>
            <a:custGeom>
              <a:avLst/>
              <a:gdLst>
                <a:gd name="connsiteX0" fmla="*/ 30245 w 360808"/>
                <a:gd name="connsiteY0" fmla="*/ 0 h 1562100"/>
                <a:gd name="connsiteX1" fmla="*/ 30245 w 360808"/>
                <a:gd name="connsiteY1" fmla="*/ 642937 h 1562100"/>
                <a:gd name="connsiteX2" fmla="*/ 344570 w 360808"/>
                <a:gd name="connsiteY2" fmla="*/ 828675 h 1562100"/>
                <a:gd name="connsiteX3" fmla="*/ 287420 w 360808"/>
                <a:gd name="connsiteY3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808" h="1562100">
                  <a:moveTo>
                    <a:pt x="30245" y="0"/>
                  </a:moveTo>
                  <a:cubicBezTo>
                    <a:pt x="4051" y="252412"/>
                    <a:pt x="-22142" y="504825"/>
                    <a:pt x="30245" y="642937"/>
                  </a:cubicBezTo>
                  <a:cubicBezTo>
                    <a:pt x="82632" y="781049"/>
                    <a:pt x="301708" y="675481"/>
                    <a:pt x="344570" y="828675"/>
                  </a:cubicBezTo>
                  <a:cubicBezTo>
                    <a:pt x="387432" y="981869"/>
                    <a:pt x="337426" y="1271984"/>
                    <a:pt x="287420" y="1562100"/>
                  </a:cubicBezTo>
                </a:path>
              </a:pathLst>
            </a:custGeom>
            <a:noFill/>
            <a:ln w="38100" cap="flat" cmpd="sng" algn="ctr">
              <a:solidFill>
                <a:srgbClr val="E5E14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1ED7B5A-BB6C-8BF1-046B-DA5D5FD6041B}"/>
                </a:ext>
              </a:extLst>
            </p:cNvPr>
            <p:cNvSpPr txBox="1"/>
            <p:nvPr/>
          </p:nvSpPr>
          <p:spPr>
            <a:xfrm>
              <a:off x="9939227" y="2341974"/>
              <a:ext cx="13260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Feedthrough </a:t>
              </a:r>
            </a:p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(FSI Head)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85BF9B4-955D-4FA1-381F-3DF2C460BFEC}"/>
                </a:ext>
              </a:extLst>
            </p:cNvPr>
            <p:cNvSpPr txBox="1"/>
            <p:nvPr/>
          </p:nvSpPr>
          <p:spPr>
            <a:xfrm>
              <a:off x="10312222" y="3656669"/>
              <a:ext cx="147989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500" dirty="0">
                  <a:solidFill>
                    <a:srgbClr val="64BCD9">
                      <a:lumMod val="75000"/>
                    </a:srgbClr>
                  </a:solidFill>
                  <a:latin typeface="Arial"/>
                </a:rPr>
                <a:t>Fiber ferrule tip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65A7A31E-A2D7-2102-41AC-B0B5C25D5A22}"/>
                </a:ext>
              </a:extLst>
            </p:cNvPr>
            <p:cNvCxnSpPr>
              <a:cxnSpLocks/>
              <a:stCxn id="53" idx="1"/>
            </p:cNvCxnSpPr>
            <p:nvPr/>
          </p:nvCxnSpPr>
          <p:spPr>
            <a:xfrm flipH="1" flipV="1">
              <a:off x="9733615" y="3413290"/>
              <a:ext cx="578607" cy="40496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AA5632BD-2A9E-5AA5-C9FC-79395EF1F79A}"/>
                </a:ext>
              </a:extLst>
            </p:cNvPr>
            <p:cNvCxnSpPr>
              <a:cxnSpLocks/>
            </p:cNvCxnSpPr>
            <p:nvPr/>
          </p:nvCxnSpPr>
          <p:spPr>
            <a:xfrm>
              <a:off x="7081301" y="2909031"/>
              <a:ext cx="1727198" cy="104646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174C9BE-32FB-2A0B-26BC-0615C2515CF8}"/>
              </a:ext>
            </a:extLst>
          </p:cNvPr>
          <p:cNvSpPr txBox="1"/>
          <p:nvPr/>
        </p:nvSpPr>
        <p:spPr>
          <a:xfrm rot="20892351">
            <a:off x="1234344" y="429910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8 FSI </a:t>
            </a:r>
            <a:r>
              <a:rPr lang="fr-CH" dirty="0" err="1">
                <a:solidFill>
                  <a:srgbClr val="FF0000"/>
                </a:solidFill>
              </a:rPr>
              <a:t>meas</a:t>
            </a:r>
            <a:r>
              <a:rPr lang="fr-CH" dirty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5AD5B9-80E4-BDE3-EEC7-0FB095ACD8FD}"/>
              </a:ext>
            </a:extLst>
          </p:cNvPr>
          <p:cNvSpPr txBox="1"/>
          <p:nvPr/>
        </p:nvSpPr>
        <p:spPr>
          <a:xfrm rot="20892351">
            <a:off x="3097716" y="3820909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92D050"/>
                </a:solidFill>
              </a:rPr>
              <a:t>8 FSI </a:t>
            </a:r>
            <a:r>
              <a:rPr lang="fr-CH" dirty="0" err="1">
                <a:solidFill>
                  <a:srgbClr val="92D050"/>
                </a:solidFill>
              </a:rPr>
              <a:t>meas</a:t>
            </a:r>
            <a:r>
              <a:rPr lang="fr-CH" dirty="0">
                <a:solidFill>
                  <a:srgbClr val="92D050"/>
                </a:solidFill>
              </a:rPr>
              <a:t>.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2E02FF-60FA-6B57-4335-53287AE9CA6F}"/>
              </a:ext>
            </a:extLst>
          </p:cNvPr>
          <p:cNvSpPr txBox="1"/>
          <p:nvPr/>
        </p:nvSpPr>
        <p:spPr>
          <a:xfrm rot="20630259">
            <a:off x="2170292" y="5458660"/>
            <a:ext cx="2557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/>
              <a:t>Total : 16 observations </a:t>
            </a:r>
          </a:p>
          <a:p>
            <a:pPr algn="ctr"/>
            <a:r>
              <a:rPr lang="fr-CH" dirty="0"/>
              <a:t>(3D distances)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96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52B8FCB-7220-60A5-0646-1A1073AECAD1}"/>
              </a:ext>
            </a:extLst>
          </p:cNvPr>
          <p:cNvSpPr/>
          <p:nvPr/>
        </p:nvSpPr>
        <p:spPr>
          <a:xfrm rot="20995843">
            <a:off x="4109696" y="4828576"/>
            <a:ext cx="1862138" cy="1283494"/>
          </a:xfrm>
          <a:custGeom>
            <a:avLst/>
            <a:gdLst>
              <a:gd name="connsiteX0" fmla="*/ 183356 w 1862138"/>
              <a:gd name="connsiteY0" fmla="*/ 0 h 1283494"/>
              <a:gd name="connsiteX1" fmla="*/ 376238 w 1862138"/>
              <a:gd name="connsiteY1" fmla="*/ 71438 h 1283494"/>
              <a:gd name="connsiteX2" fmla="*/ 552450 w 1862138"/>
              <a:gd name="connsiteY2" fmla="*/ 126207 h 1283494"/>
              <a:gd name="connsiteX3" fmla="*/ 752475 w 1862138"/>
              <a:gd name="connsiteY3" fmla="*/ 176213 h 1283494"/>
              <a:gd name="connsiteX4" fmla="*/ 912019 w 1862138"/>
              <a:gd name="connsiteY4" fmla="*/ 204788 h 1283494"/>
              <a:gd name="connsiteX5" fmla="*/ 1066800 w 1862138"/>
              <a:gd name="connsiteY5" fmla="*/ 228600 h 1283494"/>
              <a:gd name="connsiteX6" fmla="*/ 1312069 w 1862138"/>
              <a:gd name="connsiteY6" fmla="*/ 266700 h 1283494"/>
              <a:gd name="connsiteX7" fmla="*/ 1533525 w 1862138"/>
              <a:gd name="connsiteY7" fmla="*/ 300038 h 1283494"/>
              <a:gd name="connsiteX8" fmla="*/ 1776413 w 1862138"/>
              <a:gd name="connsiteY8" fmla="*/ 319088 h 1283494"/>
              <a:gd name="connsiteX9" fmla="*/ 1862138 w 1862138"/>
              <a:gd name="connsiteY9" fmla="*/ 307182 h 1283494"/>
              <a:gd name="connsiteX10" fmla="*/ 1800225 w 1862138"/>
              <a:gd name="connsiteY10" fmla="*/ 454819 h 1283494"/>
              <a:gd name="connsiteX11" fmla="*/ 1731169 w 1862138"/>
              <a:gd name="connsiteY11" fmla="*/ 769144 h 1283494"/>
              <a:gd name="connsiteX12" fmla="*/ 1676400 w 1862138"/>
              <a:gd name="connsiteY12" fmla="*/ 1054894 h 1283494"/>
              <a:gd name="connsiteX13" fmla="*/ 1666875 w 1862138"/>
              <a:gd name="connsiteY13" fmla="*/ 1283494 h 1283494"/>
              <a:gd name="connsiteX14" fmla="*/ 1433513 w 1862138"/>
              <a:gd name="connsiteY14" fmla="*/ 1207294 h 1283494"/>
              <a:gd name="connsiteX15" fmla="*/ 1147763 w 1862138"/>
              <a:gd name="connsiteY15" fmla="*/ 1128713 h 1283494"/>
              <a:gd name="connsiteX16" fmla="*/ 878681 w 1862138"/>
              <a:gd name="connsiteY16" fmla="*/ 1066800 h 1283494"/>
              <a:gd name="connsiteX17" fmla="*/ 621506 w 1862138"/>
              <a:gd name="connsiteY17" fmla="*/ 1016794 h 1283494"/>
              <a:gd name="connsiteX18" fmla="*/ 397669 w 1862138"/>
              <a:gd name="connsiteY18" fmla="*/ 978694 h 1283494"/>
              <a:gd name="connsiteX19" fmla="*/ 190500 w 1862138"/>
              <a:gd name="connsiteY19" fmla="*/ 966788 h 1283494"/>
              <a:gd name="connsiteX20" fmla="*/ 0 w 1862138"/>
              <a:gd name="connsiteY20" fmla="*/ 983457 h 1283494"/>
              <a:gd name="connsiteX21" fmla="*/ 76200 w 1862138"/>
              <a:gd name="connsiteY21" fmla="*/ 838200 h 1283494"/>
              <a:gd name="connsiteX22" fmla="*/ 126206 w 1862138"/>
              <a:gd name="connsiteY22" fmla="*/ 623888 h 1283494"/>
              <a:gd name="connsiteX23" fmla="*/ 161925 w 1862138"/>
              <a:gd name="connsiteY23" fmla="*/ 442913 h 1283494"/>
              <a:gd name="connsiteX24" fmla="*/ 195263 w 1862138"/>
              <a:gd name="connsiteY24" fmla="*/ 230982 h 1283494"/>
              <a:gd name="connsiteX25" fmla="*/ 197644 w 1862138"/>
              <a:gd name="connsiteY25" fmla="*/ 102394 h 1283494"/>
              <a:gd name="connsiteX26" fmla="*/ 183356 w 1862138"/>
              <a:gd name="connsiteY26" fmla="*/ 0 h 128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862138" h="1283494">
                <a:moveTo>
                  <a:pt x="183356" y="0"/>
                </a:moveTo>
                <a:lnTo>
                  <a:pt x="376238" y="71438"/>
                </a:lnTo>
                <a:lnTo>
                  <a:pt x="552450" y="126207"/>
                </a:lnTo>
                <a:lnTo>
                  <a:pt x="752475" y="176213"/>
                </a:lnTo>
                <a:lnTo>
                  <a:pt x="912019" y="204788"/>
                </a:lnTo>
                <a:lnTo>
                  <a:pt x="1066800" y="228600"/>
                </a:lnTo>
                <a:lnTo>
                  <a:pt x="1312069" y="266700"/>
                </a:lnTo>
                <a:lnTo>
                  <a:pt x="1533525" y="300038"/>
                </a:lnTo>
                <a:lnTo>
                  <a:pt x="1776413" y="319088"/>
                </a:lnTo>
                <a:lnTo>
                  <a:pt x="1862138" y="307182"/>
                </a:lnTo>
                <a:lnTo>
                  <a:pt x="1800225" y="454819"/>
                </a:lnTo>
                <a:lnTo>
                  <a:pt x="1731169" y="769144"/>
                </a:lnTo>
                <a:lnTo>
                  <a:pt x="1676400" y="1054894"/>
                </a:lnTo>
                <a:lnTo>
                  <a:pt x="1666875" y="1283494"/>
                </a:lnTo>
                <a:lnTo>
                  <a:pt x="1433513" y="1207294"/>
                </a:lnTo>
                <a:lnTo>
                  <a:pt x="1147763" y="1128713"/>
                </a:lnTo>
                <a:lnTo>
                  <a:pt x="878681" y="1066800"/>
                </a:lnTo>
                <a:lnTo>
                  <a:pt x="621506" y="1016794"/>
                </a:lnTo>
                <a:lnTo>
                  <a:pt x="397669" y="978694"/>
                </a:lnTo>
                <a:lnTo>
                  <a:pt x="190500" y="966788"/>
                </a:lnTo>
                <a:lnTo>
                  <a:pt x="0" y="983457"/>
                </a:lnTo>
                <a:lnTo>
                  <a:pt x="76200" y="838200"/>
                </a:lnTo>
                <a:lnTo>
                  <a:pt x="126206" y="623888"/>
                </a:lnTo>
                <a:lnTo>
                  <a:pt x="161925" y="442913"/>
                </a:lnTo>
                <a:lnTo>
                  <a:pt x="195263" y="230982"/>
                </a:lnTo>
                <a:cubicBezTo>
                  <a:pt x="196057" y="188119"/>
                  <a:pt x="196850" y="145257"/>
                  <a:pt x="197644" y="102394"/>
                </a:cubicBezTo>
                <a:lnTo>
                  <a:pt x="183356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F2B2FA74-5DA6-CA1C-15AA-4C7C401EC969}"/>
              </a:ext>
            </a:extLst>
          </p:cNvPr>
          <p:cNvGrpSpPr/>
          <p:nvPr/>
        </p:nvGrpSpPr>
        <p:grpSpPr>
          <a:xfrm>
            <a:off x="9389298" y="5051209"/>
            <a:ext cx="2707061" cy="371195"/>
            <a:chOff x="9389298" y="5022634"/>
            <a:chExt cx="2707061" cy="371195"/>
          </a:xfrm>
        </p:grpSpPr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C93BAA6D-E8BC-5D11-59A1-C25C66A3967A}"/>
                </a:ext>
              </a:extLst>
            </p:cNvPr>
            <p:cNvCxnSpPr>
              <a:cxnSpLocks/>
            </p:cNvCxnSpPr>
            <p:nvPr/>
          </p:nvCxnSpPr>
          <p:spPr>
            <a:xfrm>
              <a:off x="9538311" y="5393829"/>
              <a:ext cx="25580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1417AA5-A83E-430F-0DC3-BF4F1D8581AF}"/>
                </a:ext>
              </a:extLst>
            </p:cNvPr>
            <p:cNvSpPr txBox="1"/>
            <p:nvPr/>
          </p:nvSpPr>
          <p:spPr>
            <a:xfrm>
              <a:off x="9389298" y="5022634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Beam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7B15BB55-2CB6-5A13-031F-842C02A186F9}"/>
              </a:ext>
            </a:extLst>
          </p:cNvPr>
          <p:cNvGrpSpPr/>
          <p:nvPr/>
        </p:nvGrpSpPr>
        <p:grpSpPr>
          <a:xfrm>
            <a:off x="6779044" y="4847626"/>
            <a:ext cx="1862138" cy="1283494"/>
            <a:chOff x="6779044" y="4819051"/>
            <a:chExt cx="1862138" cy="1283494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77DA187-8126-5536-EC71-EDABB34ACE1C}"/>
                </a:ext>
              </a:extLst>
            </p:cNvPr>
            <p:cNvSpPr/>
            <p:nvPr/>
          </p:nvSpPr>
          <p:spPr>
            <a:xfrm rot="20875843">
              <a:off x="6779044" y="4819051"/>
              <a:ext cx="1862138" cy="1283494"/>
            </a:xfrm>
            <a:custGeom>
              <a:avLst/>
              <a:gdLst>
                <a:gd name="connsiteX0" fmla="*/ 183356 w 1862138"/>
                <a:gd name="connsiteY0" fmla="*/ 0 h 1283494"/>
                <a:gd name="connsiteX1" fmla="*/ 376238 w 1862138"/>
                <a:gd name="connsiteY1" fmla="*/ 71438 h 1283494"/>
                <a:gd name="connsiteX2" fmla="*/ 552450 w 1862138"/>
                <a:gd name="connsiteY2" fmla="*/ 126207 h 1283494"/>
                <a:gd name="connsiteX3" fmla="*/ 752475 w 1862138"/>
                <a:gd name="connsiteY3" fmla="*/ 176213 h 1283494"/>
                <a:gd name="connsiteX4" fmla="*/ 912019 w 1862138"/>
                <a:gd name="connsiteY4" fmla="*/ 204788 h 1283494"/>
                <a:gd name="connsiteX5" fmla="*/ 1066800 w 1862138"/>
                <a:gd name="connsiteY5" fmla="*/ 228600 h 1283494"/>
                <a:gd name="connsiteX6" fmla="*/ 1312069 w 1862138"/>
                <a:gd name="connsiteY6" fmla="*/ 266700 h 1283494"/>
                <a:gd name="connsiteX7" fmla="*/ 1533525 w 1862138"/>
                <a:gd name="connsiteY7" fmla="*/ 300038 h 1283494"/>
                <a:gd name="connsiteX8" fmla="*/ 1776413 w 1862138"/>
                <a:gd name="connsiteY8" fmla="*/ 319088 h 1283494"/>
                <a:gd name="connsiteX9" fmla="*/ 1862138 w 1862138"/>
                <a:gd name="connsiteY9" fmla="*/ 307182 h 1283494"/>
                <a:gd name="connsiteX10" fmla="*/ 1800225 w 1862138"/>
                <a:gd name="connsiteY10" fmla="*/ 454819 h 1283494"/>
                <a:gd name="connsiteX11" fmla="*/ 1731169 w 1862138"/>
                <a:gd name="connsiteY11" fmla="*/ 769144 h 1283494"/>
                <a:gd name="connsiteX12" fmla="*/ 1676400 w 1862138"/>
                <a:gd name="connsiteY12" fmla="*/ 1054894 h 1283494"/>
                <a:gd name="connsiteX13" fmla="*/ 1666875 w 1862138"/>
                <a:gd name="connsiteY13" fmla="*/ 1283494 h 1283494"/>
                <a:gd name="connsiteX14" fmla="*/ 1433513 w 1862138"/>
                <a:gd name="connsiteY14" fmla="*/ 1207294 h 1283494"/>
                <a:gd name="connsiteX15" fmla="*/ 1147763 w 1862138"/>
                <a:gd name="connsiteY15" fmla="*/ 1128713 h 1283494"/>
                <a:gd name="connsiteX16" fmla="*/ 878681 w 1862138"/>
                <a:gd name="connsiteY16" fmla="*/ 1066800 h 1283494"/>
                <a:gd name="connsiteX17" fmla="*/ 621506 w 1862138"/>
                <a:gd name="connsiteY17" fmla="*/ 1016794 h 1283494"/>
                <a:gd name="connsiteX18" fmla="*/ 397669 w 1862138"/>
                <a:gd name="connsiteY18" fmla="*/ 978694 h 1283494"/>
                <a:gd name="connsiteX19" fmla="*/ 190500 w 1862138"/>
                <a:gd name="connsiteY19" fmla="*/ 966788 h 1283494"/>
                <a:gd name="connsiteX20" fmla="*/ 0 w 1862138"/>
                <a:gd name="connsiteY20" fmla="*/ 983457 h 1283494"/>
                <a:gd name="connsiteX21" fmla="*/ 76200 w 1862138"/>
                <a:gd name="connsiteY21" fmla="*/ 838200 h 1283494"/>
                <a:gd name="connsiteX22" fmla="*/ 126206 w 1862138"/>
                <a:gd name="connsiteY22" fmla="*/ 623888 h 1283494"/>
                <a:gd name="connsiteX23" fmla="*/ 161925 w 1862138"/>
                <a:gd name="connsiteY23" fmla="*/ 442913 h 1283494"/>
                <a:gd name="connsiteX24" fmla="*/ 195263 w 1862138"/>
                <a:gd name="connsiteY24" fmla="*/ 230982 h 1283494"/>
                <a:gd name="connsiteX25" fmla="*/ 197644 w 1862138"/>
                <a:gd name="connsiteY25" fmla="*/ 102394 h 1283494"/>
                <a:gd name="connsiteX26" fmla="*/ 183356 w 1862138"/>
                <a:gd name="connsiteY26" fmla="*/ 0 h 1283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62138" h="1283494">
                  <a:moveTo>
                    <a:pt x="183356" y="0"/>
                  </a:moveTo>
                  <a:lnTo>
                    <a:pt x="376238" y="71438"/>
                  </a:lnTo>
                  <a:lnTo>
                    <a:pt x="552450" y="126207"/>
                  </a:lnTo>
                  <a:lnTo>
                    <a:pt x="752475" y="176213"/>
                  </a:lnTo>
                  <a:lnTo>
                    <a:pt x="912019" y="204788"/>
                  </a:lnTo>
                  <a:lnTo>
                    <a:pt x="1066800" y="228600"/>
                  </a:lnTo>
                  <a:lnTo>
                    <a:pt x="1312069" y="266700"/>
                  </a:lnTo>
                  <a:lnTo>
                    <a:pt x="1533525" y="300038"/>
                  </a:lnTo>
                  <a:lnTo>
                    <a:pt x="1776413" y="319088"/>
                  </a:lnTo>
                  <a:lnTo>
                    <a:pt x="1862138" y="307182"/>
                  </a:lnTo>
                  <a:lnTo>
                    <a:pt x="1800225" y="454819"/>
                  </a:lnTo>
                  <a:lnTo>
                    <a:pt x="1731169" y="769144"/>
                  </a:lnTo>
                  <a:lnTo>
                    <a:pt x="1676400" y="1054894"/>
                  </a:lnTo>
                  <a:lnTo>
                    <a:pt x="1666875" y="1283494"/>
                  </a:lnTo>
                  <a:lnTo>
                    <a:pt x="1433513" y="1207294"/>
                  </a:lnTo>
                  <a:lnTo>
                    <a:pt x="1147763" y="1128713"/>
                  </a:lnTo>
                  <a:lnTo>
                    <a:pt x="878681" y="1066800"/>
                  </a:lnTo>
                  <a:lnTo>
                    <a:pt x="621506" y="1016794"/>
                  </a:lnTo>
                  <a:lnTo>
                    <a:pt x="397669" y="978694"/>
                  </a:lnTo>
                  <a:lnTo>
                    <a:pt x="190500" y="966788"/>
                  </a:lnTo>
                  <a:lnTo>
                    <a:pt x="0" y="983457"/>
                  </a:lnTo>
                  <a:lnTo>
                    <a:pt x="76200" y="838200"/>
                  </a:lnTo>
                  <a:lnTo>
                    <a:pt x="126206" y="623888"/>
                  </a:lnTo>
                  <a:lnTo>
                    <a:pt x="161925" y="442913"/>
                  </a:lnTo>
                  <a:lnTo>
                    <a:pt x="195263" y="230982"/>
                  </a:lnTo>
                  <a:cubicBezTo>
                    <a:pt x="196057" y="188119"/>
                    <a:pt x="196850" y="145257"/>
                    <a:pt x="197644" y="102394"/>
                  </a:cubicBezTo>
                  <a:lnTo>
                    <a:pt x="183356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637D24B-84F2-5D58-7BFB-B24883CFE7BB}"/>
                </a:ext>
              </a:extLst>
            </p:cNvPr>
            <p:cNvCxnSpPr>
              <a:cxnSpLocks/>
            </p:cNvCxnSpPr>
            <p:nvPr/>
          </p:nvCxnSpPr>
          <p:spPr>
            <a:xfrm rot="20875843">
              <a:off x="6854532" y="5238496"/>
              <a:ext cx="1676593" cy="30564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0D4DFA11-AA9F-610A-F550-B16216DA9508}"/>
                </a:ext>
              </a:extLst>
            </p:cNvPr>
            <p:cNvSpPr/>
            <p:nvPr/>
          </p:nvSpPr>
          <p:spPr>
            <a:xfrm>
              <a:off x="7125818" y="4919065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5C9AA63A-A653-C1EC-9A3E-30C9F7F4C232}"/>
                </a:ext>
              </a:extLst>
            </p:cNvPr>
            <p:cNvSpPr/>
            <p:nvPr/>
          </p:nvSpPr>
          <p:spPr>
            <a:xfrm>
              <a:off x="7458382" y="4937317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6FFDB2CF-3B8A-1E1D-838D-2AFAC380C054}"/>
                </a:ext>
              </a:extLst>
            </p:cNvPr>
            <p:cNvSpPr/>
            <p:nvPr/>
          </p:nvSpPr>
          <p:spPr>
            <a:xfrm>
              <a:off x="7863235" y="4919065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3587E582-7A73-7BD4-7BB6-69D9C0C58956}"/>
                </a:ext>
              </a:extLst>
            </p:cNvPr>
            <p:cNvSpPr/>
            <p:nvPr/>
          </p:nvSpPr>
          <p:spPr>
            <a:xfrm>
              <a:off x="8195799" y="4901093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8528B30-994E-3DB3-D36C-E646F6337BE3}"/>
                </a:ext>
              </a:extLst>
            </p:cNvPr>
            <p:cNvSpPr/>
            <p:nvPr/>
          </p:nvSpPr>
          <p:spPr>
            <a:xfrm>
              <a:off x="7125818" y="5911155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DB63EE8-4192-C0AE-143D-CD1ADCC97939}"/>
                </a:ext>
              </a:extLst>
            </p:cNvPr>
            <p:cNvSpPr/>
            <p:nvPr/>
          </p:nvSpPr>
          <p:spPr>
            <a:xfrm>
              <a:off x="7458382" y="5883263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2C721619-01A9-563A-429E-7667C9BBA5BF}"/>
                </a:ext>
              </a:extLst>
            </p:cNvPr>
            <p:cNvSpPr/>
            <p:nvPr/>
          </p:nvSpPr>
          <p:spPr>
            <a:xfrm>
              <a:off x="7863235" y="5883258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82F5F220-CBBC-51E1-88ED-6D2CA7F90291}"/>
                </a:ext>
              </a:extLst>
            </p:cNvPr>
            <p:cNvSpPr/>
            <p:nvPr/>
          </p:nvSpPr>
          <p:spPr>
            <a:xfrm>
              <a:off x="8195799" y="5908651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263C06-B486-1B51-B12D-61276A38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9AAAC2-962B-8F92-6B29-C11776BFE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86646D-AF2D-8A0D-9877-4B5AF63E1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9636063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 : Challenges and prerequisites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7C449E-4871-2108-AAC2-2CE8C5F7FBE5}"/>
              </a:ext>
            </a:extLst>
          </p:cNvPr>
          <p:cNvSpPr/>
          <p:nvPr/>
        </p:nvSpPr>
        <p:spPr>
          <a:xfrm>
            <a:off x="805878" y="4968871"/>
            <a:ext cx="1704225" cy="1008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C9D3C2-3CD4-045F-D7FA-45BF758A7EF0}"/>
              </a:ext>
            </a:extLst>
          </p:cNvPr>
          <p:cNvCxnSpPr>
            <a:cxnSpLocks/>
            <a:stCxn id="6" idx="1"/>
            <a:endCxn id="6" idx="3"/>
          </p:cNvCxnSpPr>
          <p:nvPr/>
        </p:nvCxnSpPr>
        <p:spPr>
          <a:xfrm>
            <a:off x="805878" y="5472925"/>
            <a:ext cx="170422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BC3A14-0A60-C0C8-A8AF-2C5391A91234}"/>
              </a:ext>
            </a:extLst>
          </p:cNvPr>
          <p:cNvGrpSpPr/>
          <p:nvPr/>
        </p:nvGrpSpPr>
        <p:grpSpPr>
          <a:xfrm rot="19891220">
            <a:off x="1089334" y="5455844"/>
            <a:ext cx="466836" cy="492730"/>
            <a:chOff x="3575720" y="3231293"/>
            <a:chExt cx="466836" cy="49273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2666D48-CC7F-6DE2-239F-63D5128C9BC1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5C2D9C4-8F69-DE10-B584-AC2B6FB7F38B}"/>
                </a:ext>
              </a:extLst>
            </p:cNvPr>
            <p:cNvCxnSpPr>
              <a:cxnSpLocks/>
              <a:stCxn id="12" idx="1"/>
              <a:endCxn id="12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3599E9F-770E-757A-4507-B7474E7CD7DF}"/>
              </a:ext>
            </a:extLst>
          </p:cNvPr>
          <p:cNvSpPr txBox="1"/>
          <p:nvPr/>
        </p:nvSpPr>
        <p:spPr>
          <a:xfrm>
            <a:off x="335360" y="2340139"/>
            <a:ext cx="29359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All adjustments should be carried out at ambient pressure.</a:t>
            </a:r>
            <a:endParaRPr lang="en-US" sz="120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6F7810E-E0F3-D562-E98E-7503EEAEE321}"/>
              </a:ext>
            </a:extLst>
          </p:cNvPr>
          <p:cNvGrpSpPr/>
          <p:nvPr/>
        </p:nvGrpSpPr>
        <p:grpSpPr>
          <a:xfrm rot="21002965">
            <a:off x="7134629" y="5357482"/>
            <a:ext cx="466836" cy="492730"/>
            <a:chOff x="3575720" y="3231293"/>
            <a:chExt cx="466836" cy="49273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1845C21-64E5-62BD-C175-6197EE9F6A33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0FEA3D1-025D-C1D3-4B51-58E0CA4F1BD0}"/>
                </a:ext>
              </a:extLst>
            </p:cNvPr>
            <p:cNvCxnSpPr>
              <a:cxnSpLocks/>
              <a:stCxn id="61" idx="1"/>
              <a:endCxn id="61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52CE1C3-607D-3778-28FE-2DBC68BF15C9}"/>
              </a:ext>
            </a:extLst>
          </p:cNvPr>
          <p:cNvGrpSpPr/>
          <p:nvPr/>
        </p:nvGrpSpPr>
        <p:grpSpPr>
          <a:xfrm>
            <a:off x="7116378" y="5182843"/>
            <a:ext cx="483140" cy="492730"/>
            <a:chOff x="9177881" y="3365660"/>
            <a:chExt cx="483140" cy="49273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3253DD4-0B34-54B5-C28D-5FCA34C108D7}"/>
                </a:ext>
              </a:extLst>
            </p:cNvPr>
            <p:cNvSpPr/>
            <p:nvPr/>
          </p:nvSpPr>
          <p:spPr>
            <a:xfrm rot="10599">
              <a:off x="9193426" y="3365660"/>
              <a:ext cx="466836" cy="49273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4CC4EFB-BD7A-7D17-FADA-0C72369BE180}"/>
                </a:ext>
              </a:extLst>
            </p:cNvPr>
            <p:cNvCxnSpPr>
              <a:cxnSpLocks/>
            </p:cNvCxnSpPr>
            <p:nvPr/>
          </p:nvCxnSpPr>
          <p:spPr>
            <a:xfrm>
              <a:off x="9177881" y="3603358"/>
              <a:ext cx="48314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A957BC5-C48B-F48A-5E9E-4A378DD80120}"/>
              </a:ext>
            </a:extLst>
          </p:cNvPr>
          <p:cNvGrpSpPr/>
          <p:nvPr/>
        </p:nvGrpSpPr>
        <p:grpSpPr>
          <a:xfrm rot="21002965">
            <a:off x="7907708" y="5357482"/>
            <a:ext cx="466836" cy="492730"/>
            <a:chOff x="3575720" y="3231293"/>
            <a:chExt cx="466836" cy="492730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9E6D7E9-50D6-298A-D2F5-4852B7C7470B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A34E22F-FCC2-3FB0-C3DD-6707BA3B9479}"/>
                </a:ext>
              </a:extLst>
            </p:cNvPr>
            <p:cNvCxnSpPr>
              <a:cxnSpLocks/>
              <a:stCxn id="73" idx="1"/>
              <a:endCxn id="73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3876ADE-973F-F6C7-F82F-2EB2E4BB715B}"/>
              </a:ext>
            </a:extLst>
          </p:cNvPr>
          <p:cNvGrpSpPr/>
          <p:nvPr/>
        </p:nvGrpSpPr>
        <p:grpSpPr>
          <a:xfrm>
            <a:off x="7889457" y="5182843"/>
            <a:ext cx="483140" cy="492730"/>
            <a:chOff x="9177881" y="3365660"/>
            <a:chExt cx="483140" cy="492730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4D243FE-02B0-09A9-8707-98FDA92A9C06}"/>
                </a:ext>
              </a:extLst>
            </p:cNvPr>
            <p:cNvSpPr/>
            <p:nvPr/>
          </p:nvSpPr>
          <p:spPr>
            <a:xfrm rot="10599">
              <a:off x="9193426" y="3365660"/>
              <a:ext cx="466836" cy="49273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99DF4E2-3D94-2991-67B8-6934E34321C3}"/>
                </a:ext>
              </a:extLst>
            </p:cNvPr>
            <p:cNvCxnSpPr>
              <a:cxnSpLocks/>
            </p:cNvCxnSpPr>
            <p:nvPr/>
          </p:nvCxnSpPr>
          <p:spPr>
            <a:xfrm>
              <a:off x="9177881" y="3603358"/>
              <a:ext cx="48314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4EAFB166-4FA4-33C4-D543-D7AE310BCA42}"/>
              </a:ext>
            </a:extLst>
          </p:cNvPr>
          <p:cNvSpPr txBox="1"/>
          <p:nvPr/>
        </p:nvSpPr>
        <p:spPr>
          <a:xfrm>
            <a:off x="271696" y="727318"/>
            <a:ext cx="2999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Ambient pressure </a:t>
            </a:r>
          </a:p>
          <a:p>
            <a:pPr algn="ctr"/>
            <a:r>
              <a:rPr lang="en-US" dirty="0"/>
              <a:t>Measurement + Adjustment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022C8AA-3F3D-B340-F3A0-ECF382C92489}"/>
              </a:ext>
            </a:extLst>
          </p:cNvPr>
          <p:cNvSpPr/>
          <p:nvPr/>
        </p:nvSpPr>
        <p:spPr>
          <a:xfrm>
            <a:off x="1042101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4AC635B-5D7D-E3EC-9F56-338E78083641}"/>
              </a:ext>
            </a:extLst>
          </p:cNvPr>
          <p:cNvSpPr/>
          <p:nvPr/>
        </p:nvSpPr>
        <p:spPr>
          <a:xfrm>
            <a:off x="1374665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5A145E3-EA9E-26C0-B308-CF393F8280DC}"/>
              </a:ext>
            </a:extLst>
          </p:cNvPr>
          <p:cNvSpPr/>
          <p:nvPr/>
        </p:nvSpPr>
        <p:spPr>
          <a:xfrm>
            <a:off x="1779518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6629E61-5F65-35FF-9BBB-C37F1C97AD72}"/>
              </a:ext>
            </a:extLst>
          </p:cNvPr>
          <p:cNvSpPr/>
          <p:nvPr/>
        </p:nvSpPr>
        <p:spPr>
          <a:xfrm>
            <a:off x="2112082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E10080C-EA0A-D807-193B-D347B147BD5A}"/>
              </a:ext>
            </a:extLst>
          </p:cNvPr>
          <p:cNvSpPr/>
          <p:nvPr/>
        </p:nvSpPr>
        <p:spPr>
          <a:xfrm>
            <a:off x="1042101" y="5980562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C8CD378-357A-9BE2-A827-AA133F1A4316}"/>
              </a:ext>
            </a:extLst>
          </p:cNvPr>
          <p:cNvSpPr/>
          <p:nvPr/>
        </p:nvSpPr>
        <p:spPr>
          <a:xfrm>
            <a:off x="1374665" y="5980562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0A443075-103E-065C-1196-670590E3D086}"/>
              </a:ext>
            </a:extLst>
          </p:cNvPr>
          <p:cNvSpPr/>
          <p:nvPr/>
        </p:nvSpPr>
        <p:spPr>
          <a:xfrm>
            <a:off x="1779518" y="5980562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E9A983AD-DDF7-7578-60F3-429CD93B6BAA}"/>
              </a:ext>
            </a:extLst>
          </p:cNvPr>
          <p:cNvSpPr/>
          <p:nvPr/>
        </p:nvSpPr>
        <p:spPr>
          <a:xfrm>
            <a:off x="2112082" y="5980562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DC04007D-FC74-A586-5400-43E5489B84DA}"/>
              </a:ext>
            </a:extLst>
          </p:cNvPr>
          <p:cNvGrpSpPr/>
          <p:nvPr/>
        </p:nvGrpSpPr>
        <p:grpSpPr>
          <a:xfrm>
            <a:off x="10070486" y="4823383"/>
            <a:ext cx="1862138" cy="1283494"/>
            <a:chOff x="9796527" y="3068704"/>
            <a:chExt cx="1862138" cy="1283494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7C579E5-FA58-D588-F79F-241AC2E00735}"/>
                </a:ext>
              </a:extLst>
            </p:cNvPr>
            <p:cNvSpPr/>
            <p:nvPr/>
          </p:nvSpPr>
          <p:spPr>
            <a:xfrm rot="20875843">
              <a:off x="9796527" y="3068704"/>
              <a:ext cx="1862138" cy="1283494"/>
            </a:xfrm>
            <a:custGeom>
              <a:avLst/>
              <a:gdLst>
                <a:gd name="connsiteX0" fmla="*/ 183356 w 1862138"/>
                <a:gd name="connsiteY0" fmla="*/ 0 h 1283494"/>
                <a:gd name="connsiteX1" fmla="*/ 376238 w 1862138"/>
                <a:gd name="connsiteY1" fmla="*/ 71438 h 1283494"/>
                <a:gd name="connsiteX2" fmla="*/ 552450 w 1862138"/>
                <a:gd name="connsiteY2" fmla="*/ 126207 h 1283494"/>
                <a:gd name="connsiteX3" fmla="*/ 752475 w 1862138"/>
                <a:gd name="connsiteY3" fmla="*/ 176213 h 1283494"/>
                <a:gd name="connsiteX4" fmla="*/ 912019 w 1862138"/>
                <a:gd name="connsiteY4" fmla="*/ 204788 h 1283494"/>
                <a:gd name="connsiteX5" fmla="*/ 1066800 w 1862138"/>
                <a:gd name="connsiteY5" fmla="*/ 228600 h 1283494"/>
                <a:gd name="connsiteX6" fmla="*/ 1312069 w 1862138"/>
                <a:gd name="connsiteY6" fmla="*/ 266700 h 1283494"/>
                <a:gd name="connsiteX7" fmla="*/ 1533525 w 1862138"/>
                <a:gd name="connsiteY7" fmla="*/ 300038 h 1283494"/>
                <a:gd name="connsiteX8" fmla="*/ 1776413 w 1862138"/>
                <a:gd name="connsiteY8" fmla="*/ 319088 h 1283494"/>
                <a:gd name="connsiteX9" fmla="*/ 1862138 w 1862138"/>
                <a:gd name="connsiteY9" fmla="*/ 307182 h 1283494"/>
                <a:gd name="connsiteX10" fmla="*/ 1800225 w 1862138"/>
                <a:gd name="connsiteY10" fmla="*/ 454819 h 1283494"/>
                <a:gd name="connsiteX11" fmla="*/ 1731169 w 1862138"/>
                <a:gd name="connsiteY11" fmla="*/ 769144 h 1283494"/>
                <a:gd name="connsiteX12" fmla="*/ 1676400 w 1862138"/>
                <a:gd name="connsiteY12" fmla="*/ 1054894 h 1283494"/>
                <a:gd name="connsiteX13" fmla="*/ 1666875 w 1862138"/>
                <a:gd name="connsiteY13" fmla="*/ 1283494 h 1283494"/>
                <a:gd name="connsiteX14" fmla="*/ 1433513 w 1862138"/>
                <a:gd name="connsiteY14" fmla="*/ 1207294 h 1283494"/>
                <a:gd name="connsiteX15" fmla="*/ 1147763 w 1862138"/>
                <a:gd name="connsiteY15" fmla="*/ 1128713 h 1283494"/>
                <a:gd name="connsiteX16" fmla="*/ 878681 w 1862138"/>
                <a:gd name="connsiteY16" fmla="*/ 1066800 h 1283494"/>
                <a:gd name="connsiteX17" fmla="*/ 621506 w 1862138"/>
                <a:gd name="connsiteY17" fmla="*/ 1016794 h 1283494"/>
                <a:gd name="connsiteX18" fmla="*/ 397669 w 1862138"/>
                <a:gd name="connsiteY18" fmla="*/ 978694 h 1283494"/>
                <a:gd name="connsiteX19" fmla="*/ 190500 w 1862138"/>
                <a:gd name="connsiteY19" fmla="*/ 966788 h 1283494"/>
                <a:gd name="connsiteX20" fmla="*/ 0 w 1862138"/>
                <a:gd name="connsiteY20" fmla="*/ 983457 h 1283494"/>
                <a:gd name="connsiteX21" fmla="*/ 76200 w 1862138"/>
                <a:gd name="connsiteY21" fmla="*/ 838200 h 1283494"/>
                <a:gd name="connsiteX22" fmla="*/ 126206 w 1862138"/>
                <a:gd name="connsiteY22" fmla="*/ 623888 h 1283494"/>
                <a:gd name="connsiteX23" fmla="*/ 161925 w 1862138"/>
                <a:gd name="connsiteY23" fmla="*/ 442913 h 1283494"/>
                <a:gd name="connsiteX24" fmla="*/ 195263 w 1862138"/>
                <a:gd name="connsiteY24" fmla="*/ 230982 h 1283494"/>
                <a:gd name="connsiteX25" fmla="*/ 197644 w 1862138"/>
                <a:gd name="connsiteY25" fmla="*/ 102394 h 1283494"/>
                <a:gd name="connsiteX26" fmla="*/ 183356 w 1862138"/>
                <a:gd name="connsiteY26" fmla="*/ 0 h 1283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62138" h="1283494">
                  <a:moveTo>
                    <a:pt x="183356" y="0"/>
                  </a:moveTo>
                  <a:lnTo>
                    <a:pt x="376238" y="71438"/>
                  </a:lnTo>
                  <a:lnTo>
                    <a:pt x="552450" y="126207"/>
                  </a:lnTo>
                  <a:lnTo>
                    <a:pt x="752475" y="176213"/>
                  </a:lnTo>
                  <a:lnTo>
                    <a:pt x="912019" y="204788"/>
                  </a:lnTo>
                  <a:lnTo>
                    <a:pt x="1066800" y="228600"/>
                  </a:lnTo>
                  <a:lnTo>
                    <a:pt x="1312069" y="266700"/>
                  </a:lnTo>
                  <a:lnTo>
                    <a:pt x="1533525" y="300038"/>
                  </a:lnTo>
                  <a:lnTo>
                    <a:pt x="1776413" y="319088"/>
                  </a:lnTo>
                  <a:lnTo>
                    <a:pt x="1862138" y="307182"/>
                  </a:lnTo>
                  <a:lnTo>
                    <a:pt x="1800225" y="454819"/>
                  </a:lnTo>
                  <a:lnTo>
                    <a:pt x="1731169" y="769144"/>
                  </a:lnTo>
                  <a:lnTo>
                    <a:pt x="1676400" y="1054894"/>
                  </a:lnTo>
                  <a:lnTo>
                    <a:pt x="1666875" y="1283494"/>
                  </a:lnTo>
                  <a:lnTo>
                    <a:pt x="1433513" y="1207294"/>
                  </a:lnTo>
                  <a:lnTo>
                    <a:pt x="1147763" y="1128713"/>
                  </a:lnTo>
                  <a:lnTo>
                    <a:pt x="878681" y="1066800"/>
                  </a:lnTo>
                  <a:lnTo>
                    <a:pt x="621506" y="1016794"/>
                  </a:lnTo>
                  <a:lnTo>
                    <a:pt x="397669" y="978694"/>
                  </a:lnTo>
                  <a:lnTo>
                    <a:pt x="190500" y="966788"/>
                  </a:lnTo>
                  <a:lnTo>
                    <a:pt x="0" y="983457"/>
                  </a:lnTo>
                  <a:lnTo>
                    <a:pt x="76200" y="838200"/>
                  </a:lnTo>
                  <a:lnTo>
                    <a:pt x="126206" y="623888"/>
                  </a:lnTo>
                  <a:lnTo>
                    <a:pt x="161925" y="442913"/>
                  </a:lnTo>
                  <a:lnTo>
                    <a:pt x="195263" y="230982"/>
                  </a:lnTo>
                  <a:cubicBezTo>
                    <a:pt x="196057" y="188119"/>
                    <a:pt x="196850" y="145257"/>
                    <a:pt x="197644" y="102394"/>
                  </a:cubicBezTo>
                  <a:lnTo>
                    <a:pt x="183356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1D5D9B90-419E-5A97-69F6-EB83152441F5}"/>
                </a:ext>
              </a:extLst>
            </p:cNvPr>
            <p:cNvCxnSpPr>
              <a:cxnSpLocks/>
              <a:endCxn id="110" idx="11"/>
            </p:cNvCxnSpPr>
            <p:nvPr/>
          </p:nvCxnSpPr>
          <p:spPr>
            <a:xfrm>
              <a:off x="9858591" y="3666810"/>
              <a:ext cx="1678057" cy="926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5C84887D-898C-6863-9688-1E59D3834293}"/>
                </a:ext>
              </a:extLst>
            </p:cNvPr>
            <p:cNvGrpSpPr/>
            <p:nvPr/>
          </p:nvGrpSpPr>
          <p:grpSpPr>
            <a:xfrm rot="20476767">
              <a:off x="10142803" y="3432104"/>
              <a:ext cx="483140" cy="492730"/>
              <a:chOff x="9177881" y="3365660"/>
              <a:chExt cx="483140" cy="492730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0A7E1123-D80A-0424-96FD-8233AA77B7E9}"/>
                  </a:ext>
                </a:extLst>
              </p:cNvPr>
              <p:cNvSpPr/>
              <p:nvPr/>
            </p:nvSpPr>
            <p:spPr>
              <a:xfrm rot="10599">
                <a:off x="9193426" y="3365660"/>
                <a:ext cx="466836" cy="49273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7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D6DAAD6F-50C5-8265-EAE6-0D1FCC2646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77881" y="3603358"/>
                <a:ext cx="48314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3676AA21-79E6-E42C-668A-8E76818249B3}"/>
                </a:ext>
              </a:extLst>
            </p:cNvPr>
            <p:cNvGrpSpPr/>
            <p:nvPr/>
          </p:nvGrpSpPr>
          <p:grpSpPr>
            <a:xfrm rot="1492715">
              <a:off x="10871143" y="3429730"/>
              <a:ext cx="483140" cy="492730"/>
              <a:chOff x="9177881" y="3365660"/>
              <a:chExt cx="483140" cy="492730"/>
            </a:xfrm>
          </p:grpSpPr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E96A4DFB-FFB4-D442-F762-55307D01341D}"/>
                  </a:ext>
                </a:extLst>
              </p:cNvPr>
              <p:cNvSpPr/>
              <p:nvPr/>
            </p:nvSpPr>
            <p:spPr>
              <a:xfrm rot="10599">
                <a:off x="9193426" y="3365660"/>
                <a:ext cx="466836" cy="49273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7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A215FF90-4750-6B9C-CA35-8BC320A616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77881" y="3603358"/>
                <a:ext cx="48314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9D22058F-AC8D-A91C-0128-7525EEB5CD0E}"/>
                </a:ext>
              </a:extLst>
            </p:cNvPr>
            <p:cNvSpPr/>
            <p:nvPr/>
          </p:nvSpPr>
          <p:spPr>
            <a:xfrm>
              <a:off x="10143301" y="3168718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909E0E82-5BEB-3B75-FCA3-49570D9B51E2}"/>
                </a:ext>
              </a:extLst>
            </p:cNvPr>
            <p:cNvSpPr/>
            <p:nvPr/>
          </p:nvSpPr>
          <p:spPr>
            <a:xfrm>
              <a:off x="10475865" y="3186970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87BECB1-16C0-1186-D0A7-38834B6A0AC1}"/>
                </a:ext>
              </a:extLst>
            </p:cNvPr>
            <p:cNvSpPr/>
            <p:nvPr/>
          </p:nvSpPr>
          <p:spPr>
            <a:xfrm>
              <a:off x="10880718" y="3168718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C4E950E9-69E5-9F27-45A3-7F4B43F2F117}"/>
                </a:ext>
              </a:extLst>
            </p:cNvPr>
            <p:cNvSpPr/>
            <p:nvPr/>
          </p:nvSpPr>
          <p:spPr>
            <a:xfrm>
              <a:off x="11213282" y="3150746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49CC025F-15A7-B505-3B76-1162AB48C145}"/>
                </a:ext>
              </a:extLst>
            </p:cNvPr>
            <p:cNvSpPr/>
            <p:nvPr/>
          </p:nvSpPr>
          <p:spPr>
            <a:xfrm>
              <a:off x="10143301" y="4160808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13DAC4E3-64F6-A995-8233-A28CE07C52EE}"/>
                </a:ext>
              </a:extLst>
            </p:cNvPr>
            <p:cNvSpPr/>
            <p:nvPr/>
          </p:nvSpPr>
          <p:spPr>
            <a:xfrm>
              <a:off x="10475865" y="4132916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5C0B6C16-D88A-262A-C8C2-C007FC3ADBE6}"/>
                </a:ext>
              </a:extLst>
            </p:cNvPr>
            <p:cNvSpPr/>
            <p:nvPr/>
          </p:nvSpPr>
          <p:spPr>
            <a:xfrm>
              <a:off x="10880718" y="4132911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FCF861D5-4F17-C874-1F10-4CF8D91F0D85}"/>
                </a:ext>
              </a:extLst>
            </p:cNvPr>
            <p:cNvSpPr/>
            <p:nvPr/>
          </p:nvSpPr>
          <p:spPr>
            <a:xfrm>
              <a:off x="11213282" y="4158304"/>
              <a:ext cx="105902" cy="105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3DFECC4F-0B64-38AA-1968-6974D779A189}"/>
              </a:ext>
            </a:extLst>
          </p:cNvPr>
          <p:cNvSpPr txBox="1"/>
          <p:nvPr/>
        </p:nvSpPr>
        <p:spPr>
          <a:xfrm>
            <a:off x="9692469" y="1421337"/>
            <a:ext cx="241068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The position of two cavities should be determined </a:t>
            </a:r>
            <a:r>
              <a:rPr lang="en-US" sz="1200" b="1" dirty="0"/>
              <a:t>at cold </a:t>
            </a:r>
            <a:r>
              <a:rPr lang="en-US" sz="1200" dirty="0"/>
              <a:t>at less than 0.1 mm (1sigma)</a:t>
            </a:r>
          </a:p>
          <a:p>
            <a:endParaRPr lang="en-US" sz="1200" dirty="0"/>
          </a:p>
          <a:p>
            <a:r>
              <a:rPr lang="en-US" sz="1200" dirty="0"/>
              <a:t>The position of two cavities </a:t>
            </a:r>
            <a:r>
              <a:rPr lang="en-US" sz="1200" b="1" dirty="0"/>
              <a:t>at cold </a:t>
            </a:r>
            <a:r>
              <a:rPr lang="en-US" sz="1200" dirty="0"/>
              <a:t>should be aligned </a:t>
            </a:r>
            <a:r>
              <a:rPr lang="en-US" sz="1200" b="1" dirty="0"/>
              <a:t>at less than 0.1 mm </a:t>
            </a:r>
            <a:r>
              <a:rPr lang="en-US" sz="1200" dirty="0"/>
              <a:t>(1sigma)</a:t>
            </a:r>
          </a:p>
          <a:p>
            <a:endParaRPr lang="en-US" sz="1200" dirty="0"/>
          </a:p>
          <a:p>
            <a:r>
              <a:rPr lang="en-US" sz="1200" dirty="0"/>
              <a:t>Two inner components </a:t>
            </a:r>
          </a:p>
          <a:p>
            <a:endParaRPr lang="en-US" sz="1200" dirty="0"/>
          </a:p>
          <a:p>
            <a:r>
              <a:rPr lang="en-US" sz="1200" dirty="0"/>
              <a:t>Non compensable misalignment </a:t>
            </a:r>
          </a:p>
          <a:p>
            <a:r>
              <a:rPr lang="en-US" sz="1200" dirty="0"/>
              <a:t>on the external envelope</a:t>
            </a:r>
          </a:p>
          <a:p>
            <a:endParaRPr lang="en-US" sz="1200" dirty="0"/>
          </a:p>
          <a:p>
            <a:r>
              <a:rPr lang="en-US" sz="1200" dirty="0"/>
              <a:t>No possibility to adjust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B14BC1A-BD7C-3D6E-932F-EFFAEB70BEC3}"/>
              </a:ext>
            </a:extLst>
          </p:cNvPr>
          <p:cNvSpPr txBox="1"/>
          <p:nvPr/>
        </p:nvSpPr>
        <p:spPr>
          <a:xfrm>
            <a:off x="335360" y="3034717"/>
            <a:ext cx="29359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ANTICIPATION</a:t>
            </a:r>
            <a:r>
              <a:rPr lang="en-GB" sz="1200" dirty="0"/>
              <a:t> : The position of the cavities should be at their nominal position at warm with an accuracy of less than 40 microns.</a:t>
            </a:r>
            <a:endParaRPr lang="en-US" sz="1200" dirty="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7186844-ED7B-F945-DF04-D3E3CA639B45}"/>
              </a:ext>
            </a:extLst>
          </p:cNvPr>
          <p:cNvSpPr txBox="1"/>
          <p:nvPr/>
        </p:nvSpPr>
        <p:spPr>
          <a:xfrm>
            <a:off x="335360" y="1472853"/>
            <a:ext cx="29359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The position of the FSI sensors </a:t>
            </a:r>
            <a:r>
              <a:rPr lang="en-GB" sz="1200" dirty="0" err="1"/>
              <a:t>w.r.t.</a:t>
            </a:r>
            <a:r>
              <a:rPr lang="en-GB" sz="1200" dirty="0"/>
              <a:t> cryomodule must be measured with an accuracy of less than 40 microns.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7991F3AC-0FD9-B946-4F2C-E51A6A456213}"/>
              </a:ext>
            </a:extLst>
          </p:cNvPr>
          <p:cNvGrpSpPr/>
          <p:nvPr/>
        </p:nvGrpSpPr>
        <p:grpSpPr>
          <a:xfrm>
            <a:off x="6613775" y="769243"/>
            <a:ext cx="2894065" cy="2795949"/>
            <a:chOff x="6613775" y="769243"/>
            <a:chExt cx="2894065" cy="2795949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FA6EDC9-D2F8-A349-48D3-25BC5E419AED}"/>
                </a:ext>
              </a:extLst>
            </p:cNvPr>
            <p:cNvSpPr txBox="1"/>
            <p:nvPr/>
          </p:nvSpPr>
          <p:spPr>
            <a:xfrm>
              <a:off x="7269565" y="769243"/>
              <a:ext cx="15824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Cooling down</a:t>
              </a:r>
            </a:p>
            <a:p>
              <a:pPr algn="ctr"/>
              <a:r>
                <a:rPr lang="en-US" dirty="0"/>
                <a:t>Anticipation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3B5F755E-5F38-0E24-B6EF-E86FA844AFB4}"/>
                </a:ext>
              </a:extLst>
            </p:cNvPr>
            <p:cNvSpPr txBox="1"/>
            <p:nvPr/>
          </p:nvSpPr>
          <p:spPr>
            <a:xfrm>
              <a:off x="6613775" y="1441534"/>
              <a:ext cx="2894065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Anticipation of the Deformation of the outer envelope </a:t>
              </a:r>
              <a:r>
                <a:rPr lang="en-GB" sz="1200" dirty="0"/>
                <a:t>with an accuracy of less than 40 microns</a:t>
              </a:r>
              <a:endParaRPr lang="en-US" sz="1200" dirty="0"/>
            </a:p>
            <a:p>
              <a:r>
                <a:rPr lang="en-GB" sz="1200" dirty="0"/>
                <a:t>(deformation up to 0.1 mm)</a:t>
              </a:r>
              <a:endParaRPr lang="en-US" sz="1200" dirty="0"/>
            </a:p>
            <a:p>
              <a:endParaRPr lang="en-US" sz="1200" dirty="0"/>
            </a:p>
            <a:p>
              <a:r>
                <a:rPr lang="en-US" sz="1200" dirty="0"/>
                <a:t>Anticipation of the Movement of the cavities :</a:t>
              </a:r>
            </a:p>
            <a:p>
              <a:r>
                <a:rPr lang="en-US" sz="1200" dirty="0"/>
                <a:t>(Complex movement up to 1.2 mm</a:t>
              </a:r>
            </a:p>
            <a:p>
              <a:r>
                <a:rPr lang="en-US" sz="1200" dirty="0"/>
                <a:t>7 DOF)</a:t>
              </a:r>
            </a:p>
            <a:p>
              <a:endParaRPr lang="en-US" sz="1200" dirty="0"/>
            </a:p>
            <a:p>
              <a:endParaRPr lang="en-US" sz="1200" dirty="0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818EF8D3-70AF-17B0-0C3C-B6D8BF7A8097}"/>
              </a:ext>
            </a:extLst>
          </p:cNvPr>
          <p:cNvGrpSpPr/>
          <p:nvPr/>
        </p:nvGrpSpPr>
        <p:grpSpPr>
          <a:xfrm>
            <a:off x="3671984" y="713498"/>
            <a:ext cx="2993456" cy="2504344"/>
            <a:chOff x="3771374" y="713498"/>
            <a:chExt cx="2894065" cy="2504344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FDA5651-FF4E-5346-9B66-174334E25E0B}"/>
                </a:ext>
              </a:extLst>
            </p:cNvPr>
            <p:cNvSpPr txBox="1"/>
            <p:nvPr/>
          </p:nvSpPr>
          <p:spPr>
            <a:xfrm>
              <a:off x="3771374" y="1463516"/>
              <a:ext cx="289406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Anticipation of the Deformation of the outer envelope </a:t>
              </a:r>
              <a:r>
                <a:rPr lang="en-GB" sz="1200" dirty="0"/>
                <a:t>with an accuracy of less than 40 microns </a:t>
              </a:r>
            </a:p>
            <a:p>
              <a:r>
                <a:rPr lang="en-GB" sz="1200" dirty="0"/>
                <a:t>(deformation up to 1.2 mm)</a:t>
              </a:r>
              <a:endParaRPr lang="en-US" sz="1200" dirty="0"/>
            </a:p>
            <a:p>
              <a:endParaRPr lang="en-US" sz="1200" dirty="0"/>
            </a:p>
            <a:p>
              <a:r>
                <a:rPr lang="en-US" sz="1200" dirty="0"/>
                <a:t>Anticipation of the Movement of the cavities :</a:t>
              </a:r>
            </a:p>
            <a:p>
              <a:r>
                <a:rPr lang="en-US" sz="1200" dirty="0"/>
                <a:t>(Complex movement up to 0.4 mm</a:t>
              </a:r>
            </a:p>
            <a:p>
              <a:r>
                <a:rPr lang="en-US" sz="1200" dirty="0"/>
                <a:t>6 DOF)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7153CB4-3C41-2C5D-62EF-1B6F4D0ECFAE}"/>
                </a:ext>
              </a:extLst>
            </p:cNvPr>
            <p:cNvSpPr txBox="1"/>
            <p:nvPr/>
          </p:nvSpPr>
          <p:spPr>
            <a:xfrm>
              <a:off x="4403842" y="713498"/>
              <a:ext cx="16291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Under vacuum</a:t>
              </a:r>
            </a:p>
            <a:p>
              <a:pPr algn="ctr"/>
              <a:r>
                <a:rPr lang="en-US" dirty="0"/>
                <a:t>Anticipation</a:t>
              </a:r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746337EE-09D7-77A9-CB75-A36552C86A3A}"/>
              </a:ext>
            </a:extLst>
          </p:cNvPr>
          <p:cNvSpPr txBox="1"/>
          <p:nvPr/>
        </p:nvSpPr>
        <p:spPr>
          <a:xfrm>
            <a:off x="753198" y="4972016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Cryomodule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8040C6F2-3A89-3393-37E1-937E05176D29}"/>
              </a:ext>
            </a:extLst>
          </p:cNvPr>
          <p:cNvSpPr txBox="1"/>
          <p:nvPr/>
        </p:nvSpPr>
        <p:spPr>
          <a:xfrm>
            <a:off x="1686460" y="4666853"/>
            <a:ext cx="8226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FSI Sensor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789AD270-17BA-F886-64B2-5216DEA42BCD}"/>
              </a:ext>
            </a:extLst>
          </p:cNvPr>
          <p:cNvSpPr txBox="1"/>
          <p:nvPr/>
        </p:nvSpPr>
        <p:spPr>
          <a:xfrm rot="19801203">
            <a:off x="841208" y="5514908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RF cavity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DE9526A2-FDCD-1B0D-BE6A-E2CCBA199814}"/>
              </a:ext>
            </a:extLst>
          </p:cNvPr>
          <p:cNvGrpSpPr/>
          <p:nvPr/>
        </p:nvGrpSpPr>
        <p:grpSpPr>
          <a:xfrm rot="19891220">
            <a:off x="1860730" y="5455844"/>
            <a:ext cx="466836" cy="492730"/>
            <a:chOff x="3575720" y="3231293"/>
            <a:chExt cx="466836" cy="492730"/>
          </a:xfrm>
        </p:grpSpPr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83D791A6-76F2-F81C-7975-E150B4D72D2B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FD4B539-841A-D2A3-853A-B344DBC83C49}"/>
                </a:ext>
              </a:extLst>
            </p:cNvPr>
            <p:cNvCxnSpPr>
              <a:cxnSpLocks/>
              <a:stCxn id="158" idx="1"/>
              <a:endCxn id="158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D41DE2DB-59DB-D45D-3938-88E821DA174B}"/>
              </a:ext>
            </a:extLst>
          </p:cNvPr>
          <p:cNvSpPr txBox="1"/>
          <p:nvPr/>
        </p:nvSpPr>
        <p:spPr>
          <a:xfrm rot="19801203">
            <a:off x="1612604" y="5514908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RF cavity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7F431615-5479-B799-B10A-8552FBC486D6}"/>
              </a:ext>
            </a:extLst>
          </p:cNvPr>
          <p:cNvSpPr txBox="1"/>
          <p:nvPr/>
        </p:nvSpPr>
        <p:spPr>
          <a:xfrm>
            <a:off x="9692469" y="1987928"/>
            <a:ext cx="24106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200" dirty="0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1B031C7-8272-02DF-3D5A-273094F8C16E}"/>
              </a:ext>
            </a:extLst>
          </p:cNvPr>
          <p:cNvSpPr/>
          <p:nvPr/>
        </p:nvSpPr>
        <p:spPr>
          <a:xfrm>
            <a:off x="4418387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5ABE7EB3-5EB7-8DC6-A64F-411008C1F315}"/>
              </a:ext>
            </a:extLst>
          </p:cNvPr>
          <p:cNvSpPr/>
          <p:nvPr/>
        </p:nvSpPr>
        <p:spPr>
          <a:xfrm>
            <a:off x="4173321" y="4958376"/>
            <a:ext cx="1704225" cy="1008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90D9DEE3-5D0E-7078-F1D1-D773467BC1E7}"/>
              </a:ext>
            </a:extLst>
          </p:cNvPr>
          <p:cNvCxnSpPr>
            <a:cxnSpLocks/>
            <a:stCxn id="205" idx="1"/>
            <a:endCxn id="205" idx="3"/>
          </p:cNvCxnSpPr>
          <p:nvPr/>
        </p:nvCxnSpPr>
        <p:spPr>
          <a:xfrm>
            <a:off x="4173321" y="5462430"/>
            <a:ext cx="170422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BF962C2-2BD8-9226-66B4-F11E769FCFC7}"/>
              </a:ext>
            </a:extLst>
          </p:cNvPr>
          <p:cNvGrpSpPr/>
          <p:nvPr/>
        </p:nvGrpSpPr>
        <p:grpSpPr>
          <a:xfrm rot="19891220">
            <a:off x="4474316" y="5455844"/>
            <a:ext cx="466836" cy="492730"/>
            <a:chOff x="3575720" y="3231293"/>
            <a:chExt cx="466836" cy="492730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DDFBF96-BA5D-31E1-2793-5F1CD003A39B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460983AA-2D28-6952-D85A-504F3F19F326}"/>
                </a:ext>
              </a:extLst>
            </p:cNvPr>
            <p:cNvCxnSpPr>
              <a:cxnSpLocks/>
              <a:stCxn id="187" idx="1"/>
              <a:endCxn id="187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2B37DBE4-A280-EAD4-C9D4-06C6A0A050D0}"/>
              </a:ext>
            </a:extLst>
          </p:cNvPr>
          <p:cNvGrpSpPr/>
          <p:nvPr/>
        </p:nvGrpSpPr>
        <p:grpSpPr>
          <a:xfrm rot="19891220">
            <a:off x="5167403" y="5455844"/>
            <a:ext cx="466836" cy="492730"/>
            <a:chOff x="3575720" y="3231293"/>
            <a:chExt cx="466836" cy="492730"/>
          </a:xfrm>
        </p:grpSpPr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976B2618-A733-C196-8AFF-E73641E4C191}"/>
                </a:ext>
              </a:extLst>
            </p:cNvPr>
            <p:cNvSpPr/>
            <p:nvPr/>
          </p:nvSpPr>
          <p:spPr>
            <a:xfrm>
              <a:off x="3575720" y="3231293"/>
              <a:ext cx="466836" cy="49273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7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4ABAAF2-CE24-A82D-1D5F-07983C281DEA}"/>
                </a:ext>
              </a:extLst>
            </p:cNvPr>
            <p:cNvCxnSpPr>
              <a:cxnSpLocks/>
              <a:stCxn id="193" idx="1"/>
              <a:endCxn id="193" idx="3"/>
            </p:cNvCxnSpPr>
            <p:nvPr/>
          </p:nvCxnSpPr>
          <p:spPr>
            <a:xfrm>
              <a:off x="3575720" y="3477658"/>
              <a:ext cx="46683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11" name="Oval 210">
            <a:extLst>
              <a:ext uri="{FF2B5EF4-FFF2-40B4-BE49-F238E27FC236}">
                <a16:creationId xmlns:a16="http://schemas.microsoft.com/office/drawing/2014/main" id="{739FC245-AA16-8462-9AA1-1EBF02782212}"/>
              </a:ext>
            </a:extLst>
          </p:cNvPr>
          <p:cNvSpPr/>
          <p:nvPr/>
        </p:nvSpPr>
        <p:spPr>
          <a:xfrm>
            <a:off x="4770745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E3F3B464-2DA3-0ADB-2993-0CF29A2FCE27}"/>
              </a:ext>
            </a:extLst>
          </p:cNvPr>
          <p:cNvSpPr/>
          <p:nvPr/>
        </p:nvSpPr>
        <p:spPr>
          <a:xfrm>
            <a:off x="5189315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40A7924-B32D-3FA5-4E3D-02ABDBBEFBE2}"/>
              </a:ext>
            </a:extLst>
          </p:cNvPr>
          <p:cNvSpPr/>
          <p:nvPr/>
        </p:nvSpPr>
        <p:spPr>
          <a:xfrm>
            <a:off x="5583934" y="4858494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EA3832C3-FE2D-130F-7C0A-4DC4A47DBAC8}"/>
              </a:ext>
            </a:extLst>
          </p:cNvPr>
          <p:cNvSpPr/>
          <p:nvPr/>
        </p:nvSpPr>
        <p:spPr>
          <a:xfrm>
            <a:off x="4418387" y="5971529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A67EB7EB-DD91-CB5A-BEF7-73AA5FED85CF}"/>
              </a:ext>
            </a:extLst>
          </p:cNvPr>
          <p:cNvSpPr/>
          <p:nvPr/>
        </p:nvSpPr>
        <p:spPr>
          <a:xfrm>
            <a:off x="4770745" y="5971529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2214088-0A74-05BC-EC65-6721EF853E76}"/>
              </a:ext>
            </a:extLst>
          </p:cNvPr>
          <p:cNvSpPr/>
          <p:nvPr/>
        </p:nvSpPr>
        <p:spPr>
          <a:xfrm>
            <a:off x="5596373" y="5971529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DEB891BC-14EF-E677-A0A2-5D702E3DFF76}"/>
              </a:ext>
            </a:extLst>
          </p:cNvPr>
          <p:cNvSpPr/>
          <p:nvPr/>
        </p:nvSpPr>
        <p:spPr>
          <a:xfrm>
            <a:off x="5230769" y="5971529"/>
            <a:ext cx="105902" cy="10590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3.33333E-6 0.0069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22222E-6 L -2.91667E-6 0.0136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7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22222E-6 L -2.91667E-6 0.0136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7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2.22222E-6 L 4.16667E-7 0.0069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7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3.33333E-6 -0.0085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22222E-6 L -2.91667E-6 -0.0134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3.33333E-6 -0.0085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22222E-6 L -2.91667E-6 -0.0134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72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48148E-6 L 2.29167E-6 -0.0085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76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1.48148E-6 L 1.25E-6 -0.0083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7037E-7 L 3.125E-6 -0.0266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43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9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1.66667E-6 -0.02662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43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9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">
                                      <p:cBhvr>
                                        <p:cTn id="11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0695 L -3.75E-6 0.00764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25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7.40741E-7 L -3.75E-6 0.02616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">
                                      <p:cBhvr>
                                        <p:cTn id="131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7.40741E-7 L -3.125E-6 -1.11111E-6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36" grpId="0"/>
      <p:bldP spid="195" grpId="0" animBg="1"/>
      <p:bldP spid="195" grpId="1" animBg="1"/>
      <p:bldP spid="195" grpId="2" animBg="1"/>
      <p:bldP spid="205" grpId="0" animBg="1"/>
      <p:bldP spid="205" grpId="1" animBg="1"/>
      <p:bldP spid="211" grpId="0" animBg="1"/>
      <p:bldP spid="211" grpId="1" animBg="1"/>
      <p:bldP spid="211" grpId="2" animBg="1"/>
      <p:bldP spid="212" grpId="0" animBg="1"/>
      <p:bldP spid="212" grpId="1" animBg="1"/>
      <p:bldP spid="212" grpId="2" animBg="1"/>
      <p:bldP spid="213" grpId="0" animBg="1"/>
      <p:bldP spid="213" grpId="1" animBg="1"/>
      <p:bldP spid="213" grpId="2" animBg="1"/>
      <p:bldP spid="216" grpId="0" animBg="1"/>
      <p:bldP spid="216" grpId="1" animBg="1"/>
      <p:bldP spid="216" grpId="2" animBg="1"/>
      <p:bldP spid="217" grpId="0" animBg="1"/>
      <p:bldP spid="217" grpId="1" animBg="1"/>
      <p:bldP spid="217" grpId="2" animBg="1"/>
      <p:bldP spid="218" grpId="0" animBg="1"/>
      <p:bldP spid="218" grpId="1" animBg="1"/>
      <p:bldP spid="218" grpId="2" animBg="1"/>
      <p:bldP spid="219" grpId="0" animBg="1"/>
      <p:bldP spid="219" grpId="1" animBg="1"/>
      <p:bldP spid="219" grpId="2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B4843-0029-20DA-79A3-09601903C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08C3C-544D-A2A1-17EE-90B2938CC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AEC5B9-2D56-4E87-4CDC-9B498E1A5AF9}"/>
              </a:ext>
            </a:extLst>
          </p:cNvPr>
          <p:cNvSpPr txBox="1">
            <a:spLocks/>
          </p:cNvSpPr>
          <p:nvPr/>
        </p:nvSpPr>
        <p:spPr>
          <a:xfrm>
            <a:off x="983432" y="260648"/>
            <a:ext cx="10585176" cy="109144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Alignment analysis of the RFD prototype 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during cold test at CERN</a:t>
            </a:r>
            <a:endParaRPr lang="en-GB" sz="3200" b="0" i="1" dirty="0"/>
          </a:p>
        </p:txBody>
      </p:sp>
      <p:pic>
        <p:nvPicPr>
          <p:cNvPr id="7" name="Picture 6" descr="A large machine in a factory&#10;&#10;Description automatically generated">
            <a:extLst>
              <a:ext uri="{FF2B5EF4-FFF2-40B4-BE49-F238E27FC236}">
                <a16:creationId xmlns:a16="http://schemas.microsoft.com/office/drawing/2014/main" id="{9857C91A-42B7-0310-71B1-9E3BE696A1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" t="-13573" b="13573"/>
          <a:stretch/>
        </p:blipFill>
        <p:spPr>
          <a:xfrm>
            <a:off x="2528709" y="1052736"/>
            <a:ext cx="6649890" cy="516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246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D25F801-94B2-2A65-A1F4-BDFFF5D25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222" y="1448263"/>
            <a:ext cx="3657714" cy="210403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E199D4-7FCC-532F-795B-8D9774437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A6803-2D93-ADAE-7F7F-EBC17582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C09FC3-3405-6CB4-DE01-1E8C076DC863}"/>
              </a:ext>
            </a:extLst>
          </p:cNvPr>
          <p:cNvSpPr/>
          <p:nvPr/>
        </p:nvSpPr>
        <p:spPr>
          <a:xfrm>
            <a:off x="384933" y="3800317"/>
            <a:ext cx="2199517" cy="1296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Ambient pressure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F3C888-071D-DDE1-7485-F88E34FE420B}"/>
              </a:ext>
            </a:extLst>
          </p:cNvPr>
          <p:cNvSpPr/>
          <p:nvPr/>
        </p:nvSpPr>
        <p:spPr>
          <a:xfrm>
            <a:off x="4787108" y="3800317"/>
            <a:ext cx="2199517" cy="1296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Under vacuum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314D87-53EB-182B-0103-D03C126807FD}"/>
              </a:ext>
            </a:extLst>
          </p:cNvPr>
          <p:cNvSpPr txBox="1"/>
          <p:nvPr/>
        </p:nvSpPr>
        <p:spPr>
          <a:xfrm>
            <a:off x="55836" y="5154464"/>
            <a:ext cx="285443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Shape Repeatability</a:t>
            </a:r>
          </a:p>
          <a:p>
            <a:pPr algn="ctr"/>
            <a:r>
              <a:rPr lang="en-US" dirty="0"/>
              <a:t>For 3 cycles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dispersion : 67 </a:t>
            </a:r>
            <a:r>
              <a:rPr lang="el-GR" sz="1400" dirty="0"/>
              <a:t>μ</a:t>
            </a:r>
            <a:r>
              <a:rPr lang="fr-FR" sz="14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Average</a:t>
            </a:r>
            <a:r>
              <a:rPr lang="fr-FR" sz="1400" dirty="0"/>
              <a:t> dispersion : 18 </a:t>
            </a:r>
            <a:r>
              <a:rPr lang="el-GR" sz="1400" dirty="0"/>
              <a:t>μ</a:t>
            </a:r>
            <a:r>
              <a:rPr lang="fr-FR" sz="1400" dirty="0"/>
              <a:t>m </a:t>
            </a:r>
          </a:p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77C00FE-E512-9FBE-E169-519F3C523127}"/>
              </a:ext>
            </a:extLst>
          </p:cNvPr>
          <p:cNvSpPr txBox="1"/>
          <p:nvPr/>
        </p:nvSpPr>
        <p:spPr>
          <a:xfrm>
            <a:off x="4539364" y="5154464"/>
            <a:ext cx="276550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Shape Repeatability</a:t>
            </a:r>
          </a:p>
          <a:p>
            <a:pPr algn="ctr"/>
            <a:r>
              <a:rPr lang="en-US" dirty="0"/>
              <a:t>For 3 cycles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dispersion : 57 </a:t>
            </a:r>
            <a:r>
              <a:rPr lang="el-GR" sz="1400" dirty="0"/>
              <a:t>μ</a:t>
            </a:r>
            <a:r>
              <a:rPr lang="fr-FR" sz="14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Average</a:t>
            </a:r>
            <a:r>
              <a:rPr lang="fr-FR" sz="1400" dirty="0"/>
              <a:t> dispersion : 16 </a:t>
            </a:r>
            <a:r>
              <a:rPr lang="el-GR" sz="1400" dirty="0"/>
              <a:t>μ</a:t>
            </a:r>
            <a:r>
              <a:rPr lang="fr-FR" sz="1400" dirty="0"/>
              <a:t>m </a:t>
            </a:r>
          </a:p>
          <a:p>
            <a:pPr algn="ctr"/>
            <a:endParaRPr lang="en-US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DD6AA2A-F0FB-71B5-390F-66B148179762}"/>
              </a:ext>
            </a:extLst>
          </p:cNvPr>
          <p:cNvCxnSpPr/>
          <p:nvPr/>
        </p:nvCxnSpPr>
        <p:spPr>
          <a:xfrm>
            <a:off x="2711624" y="4448389"/>
            <a:ext cx="18277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E090F7-943A-3BEE-E6D9-9A4E8B5C5A7A}"/>
              </a:ext>
            </a:extLst>
          </p:cNvPr>
          <p:cNvSpPr txBox="1"/>
          <p:nvPr/>
        </p:nvSpPr>
        <p:spPr>
          <a:xfrm>
            <a:off x="2808103" y="3831931"/>
            <a:ext cx="17251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/>
              <a:t>Max deformation :</a:t>
            </a:r>
          </a:p>
          <a:p>
            <a:pPr algn="ctr"/>
            <a:r>
              <a:rPr lang="en-US" sz="1500" dirty="0"/>
              <a:t> 1.20 mm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FB8834D-694C-DB61-8004-228DA4A2C6BA}"/>
              </a:ext>
            </a:extLst>
          </p:cNvPr>
          <p:cNvSpPr txBox="1"/>
          <p:nvPr/>
        </p:nvSpPr>
        <p:spPr>
          <a:xfrm>
            <a:off x="384933" y="6101"/>
            <a:ext cx="12136164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Deformations of the cryomodule (due to pumping and cooling down)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3274F97-C20C-6927-FB58-81EEFF571019}"/>
              </a:ext>
            </a:extLst>
          </p:cNvPr>
          <p:cNvSpPr txBox="1"/>
          <p:nvPr/>
        </p:nvSpPr>
        <p:spPr>
          <a:xfrm>
            <a:off x="1483054" y="649302"/>
            <a:ext cx="39790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highlight>
                  <a:srgbClr val="00FF00"/>
                </a:highlight>
              </a:rPr>
              <a:t>No deformation was observed on the edge of the top plate during pumping.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2B6FC6-773F-17B5-192D-96E1BEA8D279}"/>
              </a:ext>
            </a:extLst>
          </p:cNvPr>
          <p:cNvSpPr txBox="1"/>
          <p:nvPr/>
        </p:nvSpPr>
        <p:spPr>
          <a:xfrm>
            <a:off x="3935760" y="6274740"/>
            <a:ext cx="38884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ighlight>
                  <a:srgbClr val="00FF00"/>
                </a:highlight>
              </a:rPr>
              <a:t>Shape of the cryomodule under vacuum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ighlight>
                  <a:srgbClr val="00FF00"/>
                </a:highlight>
              </a:rPr>
              <a:t>Repeatable at +/- 0.040 mm (RMS)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C13240E-8968-6071-5487-AAD1C48D362B}"/>
              </a:ext>
            </a:extLst>
          </p:cNvPr>
          <p:cNvSpPr txBox="1"/>
          <p:nvPr/>
        </p:nvSpPr>
        <p:spPr>
          <a:xfrm>
            <a:off x="-55872" y="6274740"/>
            <a:ext cx="32715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ighlight>
                  <a:srgbClr val="00FF00"/>
                </a:highlight>
              </a:rPr>
              <a:t>Shape of the cryomodule at ambient pressure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ighlight>
                  <a:srgbClr val="00FF00"/>
                </a:highlight>
              </a:rPr>
              <a:t>Repeatable at +/- 0.040 mm (RMS)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BCDE34-519C-CACD-6C0A-BFCA5613183E}"/>
              </a:ext>
            </a:extLst>
          </p:cNvPr>
          <p:cNvGrpSpPr/>
          <p:nvPr/>
        </p:nvGrpSpPr>
        <p:grpSpPr>
          <a:xfrm>
            <a:off x="5641574" y="541580"/>
            <a:ext cx="6725781" cy="6194825"/>
            <a:chOff x="5641574" y="541580"/>
            <a:chExt cx="6725781" cy="6194825"/>
          </a:xfrm>
        </p:grpSpPr>
        <p:pic>
          <p:nvPicPr>
            <p:cNvPr id="34" name="Picture 33" descr="A diagram of a rectangular object&#10;&#10;Description automatically generated">
              <a:extLst>
                <a:ext uri="{FF2B5EF4-FFF2-40B4-BE49-F238E27FC236}">
                  <a16:creationId xmlns:a16="http://schemas.microsoft.com/office/drawing/2014/main" id="{18671740-5EFB-9AF4-6C43-03CAEBD1A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4052" y="1295179"/>
              <a:ext cx="3989742" cy="241020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CFD9D7E-336D-E3A9-FA7A-B9A797FFFE63}"/>
                </a:ext>
              </a:extLst>
            </p:cNvPr>
            <p:cNvSpPr/>
            <p:nvPr/>
          </p:nvSpPr>
          <p:spPr>
            <a:xfrm>
              <a:off x="9194194" y="3800317"/>
              <a:ext cx="2199517" cy="12961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Cold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BC27CAC-2016-E969-DCA2-DB7033CFDC77}"/>
                </a:ext>
              </a:extLst>
            </p:cNvPr>
            <p:cNvSpPr txBox="1"/>
            <p:nvPr/>
          </p:nvSpPr>
          <p:spPr>
            <a:xfrm>
              <a:off x="8911201" y="5154464"/>
              <a:ext cx="2765501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Shape Repeatability</a:t>
              </a:r>
            </a:p>
            <a:p>
              <a:pPr algn="ctr"/>
              <a:r>
                <a:rPr lang="en-US" dirty="0"/>
                <a:t>For 3 cycles 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Maximum dispersion : 68 </a:t>
              </a:r>
              <a:r>
                <a:rPr lang="el-GR" sz="1400" dirty="0"/>
                <a:t>μ</a:t>
              </a:r>
              <a:r>
                <a:rPr lang="fr-FR" sz="1400" dirty="0"/>
                <a:t>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400" dirty="0" err="1"/>
                <a:t>Average</a:t>
              </a:r>
              <a:r>
                <a:rPr lang="fr-FR" sz="1400" dirty="0"/>
                <a:t> dispersion : 17 </a:t>
              </a:r>
              <a:r>
                <a:rPr lang="el-GR" sz="1400" dirty="0"/>
                <a:t>μ</a:t>
              </a:r>
              <a:r>
                <a:rPr lang="fr-FR" sz="1400" dirty="0"/>
                <a:t>m </a:t>
              </a:r>
            </a:p>
            <a:p>
              <a:pPr algn="ctr"/>
              <a:endParaRPr lang="en-US" dirty="0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5BCB327F-AD02-84AF-B23A-F16BD92A0719}"/>
                </a:ext>
              </a:extLst>
            </p:cNvPr>
            <p:cNvCxnSpPr/>
            <p:nvPr/>
          </p:nvCxnSpPr>
          <p:spPr>
            <a:xfrm>
              <a:off x="7219846" y="4448389"/>
              <a:ext cx="182774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B845959-DEEB-90E1-B71B-B159E73451E7}"/>
                </a:ext>
              </a:extLst>
            </p:cNvPr>
            <p:cNvSpPr txBox="1"/>
            <p:nvPr/>
          </p:nvSpPr>
          <p:spPr>
            <a:xfrm>
              <a:off x="7316325" y="3831931"/>
              <a:ext cx="172515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/>
                <a:t>Max deformation :</a:t>
              </a:r>
            </a:p>
            <a:p>
              <a:pPr algn="ctr"/>
              <a:r>
                <a:rPr lang="en-US" sz="1500" dirty="0"/>
                <a:t> 0.12 mm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21F1643-9CA0-C00B-B4F7-C13DA5146143}"/>
                </a:ext>
              </a:extLst>
            </p:cNvPr>
            <p:cNvSpPr txBox="1"/>
            <p:nvPr/>
          </p:nvSpPr>
          <p:spPr>
            <a:xfrm>
              <a:off x="5641574" y="541580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 algn="ctr">
                <a:defRPr sz="1400">
                  <a:highlight>
                    <a:srgbClr val="00FF00"/>
                  </a:highlight>
                </a:defRPr>
              </a:lvl1pPr>
            </a:lstStyle>
            <a:p>
              <a:r>
                <a:rPr lang="en-GB" dirty="0">
                  <a:highlight>
                    <a:srgbClr val="FFFF00"/>
                  </a:highlight>
                </a:rPr>
                <a:t>During cooldown, the top plate observed a thermal contraction due to thermal convection between the thermal screen and the top plate --&gt; not expected but repeatable--&gt; Can be anticipated</a:t>
              </a:r>
              <a:endParaRPr lang="en-US" dirty="0">
                <a:highlight>
                  <a:srgbClr val="FFFF00"/>
                </a:highlight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5662229-5FF5-9B0C-67FD-E35E69E8286C}"/>
                </a:ext>
              </a:extLst>
            </p:cNvPr>
            <p:cNvSpPr txBox="1"/>
            <p:nvPr/>
          </p:nvSpPr>
          <p:spPr>
            <a:xfrm>
              <a:off x="8478923" y="6274740"/>
              <a:ext cx="388843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highlight>
                    <a:srgbClr val="00FF00"/>
                  </a:highlight>
                </a:rPr>
                <a:t>Shape of the cryomodule at cold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highlight>
                    <a:srgbClr val="00FF00"/>
                  </a:highlight>
                </a:rPr>
                <a:t>Repeatable at +/- 0.040 mm (RMS)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377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DCE1B5DF-FF0D-145B-13CA-F55D60270A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0000"/>
          </a:blip>
          <a:stretch>
            <a:fillRect/>
          </a:stretch>
        </p:blipFill>
        <p:spPr>
          <a:xfrm>
            <a:off x="7073821" y="354418"/>
            <a:ext cx="4022635" cy="22974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D3C590-FE6C-D198-CE0D-7904C34B6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270CE0-D28E-DBEB-87F2-4078A720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A7FEE77-5F11-04B8-15A3-E8C00B9A14DC}"/>
              </a:ext>
            </a:extLst>
          </p:cNvPr>
          <p:cNvGraphicFramePr>
            <a:graphicFrameLocks/>
          </p:cNvGraphicFramePr>
          <p:nvPr/>
        </p:nvGraphicFramePr>
        <p:xfrm>
          <a:off x="313158" y="2555885"/>
          <a:ext cx="4456278" cy="4166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5E9309E-2A0A-A4DA-8DE2-F5AD711731A0}"/>
              </a:ext>
            </a:extLst>
          </p:cNvPr>
          <p:cNvSpPr txBox="1"/>
          <p:nvPr/>
        </p:nvSpPr>
        <p:spPr>
          <a:xfrm>
            <a:off x="1859540" y="3245939"/>
            <a:ext cx="333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E101B9-8071-0B53-8850-127D22B07D05}"/>
              </a:ext>
            </a:extLst>
          </p:cNvPr>
          <p:cNvSpPr txBox="1"/>
          <p:nvPr/>
        </p:nvSpPr>
        <p:spPr>
          <a:xfrm>
            <a:off x="3182643" y="3223855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D2C08E-5775-10DA-2B69-141376614990}"/>
              </a:ext>
            </a:extLst>
          </p:cNvPr>
          <p:cNvSpPr txBox="1"/>
          <p:nvPr/>
        </p:nvSpPr>
        <p:spPr>
          <a:xfrm>
            <a:off x="2605415" y="2897466"/>
            <a:ext cx="724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200" i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875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8E1C68-A171-8B03-86CC-B7CAB0BB58D2}"/>
              </a:ext>
            </a:extLst>
          </p:cNvPr>
          <p:cNvSpPr txBox="1"/>
          <p:nvPr/>
        </p:nvSpPr>
        <p:spPr>
          <a:xfrm>
            <a:off x="3295592" y="2641268"/>
            <a:ext cx="1810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3 :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cryomodule at cold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1EF357-33A0-6C0E-F54C-A2CFC3C571A7}"/>
              </a:ext>
            </a:extLst>
          </p:cNvPr>
          <p:cNvSpPr txBox="1"/>
          <p:nvPr/>
        </p:nvSpPr>
        <p:spPr>
          <a:xfrm>
            <a:off x="3154563" y="4230686"/>
            <a:ext cx="21251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1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cryomodule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at ambient pressure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6665B5-AC6D-EBCE-2F85-3DBBC9920AD2}"/>
              </a:ext>
            </a:extLst>
          </p:cNvPr>
          <p:cNvSpPr txBox="1"/>
          <p:nvPr/>
        </p:nvSpPr>
        <p:spPr>
          <a:xfrm>
            <a:off x="3191575" y="5926858"/>
            <a:ext cx="24084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2 :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cryomodule under vacuum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AF2DE06-BCA0-762F-3B26-FE25872D11BE}"/>
              </a:ext>
            </a:extLst>
          </p:cNvPr>
          <p:cNvCxnSpPr>
            <a:cxnSpLocks/>
          </p:cNvCxnSpPr>
          <p:nvPr/>
        </p:nvCxnSpPr>
        <p:spPr>
          <a:xfrm flipV="1">
            <a:off x="2977168" y="3211536"/>
            <a:ext cx="0" cy="2780947"/>
          </a:xfrm>
          <a:prstGeom prst="straightConnector1">
            <a:avLst/>
          </a:prstGeom>
          <a:ln w="57150">
            <a:solidFill>
              <a:schemeClr val="accent1"/>
            </a:solidFill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13C98FBF-6565-79FD-EE32-1C1945057DB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0000"/>
          </a:blip>
          <a:srcRect l="8064" t="15304" r="8873"/>
          <a:stretch/>
        </p:blipFill>
        <p:spPr>
          <a:xfrm>
            <a:off x="873154" y="801101"/>
            <a:ext cx="3896282" cy="161154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92CC1C6-E4B8-A643-E18B-7FFFAE988216}"/>
              </a:ext>
            </a:extLst>
          </p:cNvPr>
          <p:cNvCxnSpPr>
            <a:cxnSpLocks/>
          </p:cNvCxnSpPr>
          <p:nvPr/>
        </p:nvCxnSpPr>
        <p:spPr>
          <a:xfrm>
            <a:off x="1508405" y="1948727"/>
            <a:ext cx="1151015" cy="0"/>
          </a:xfrm>
          <a:prstGeom prst="line">
            <a:avLst/>
          </a:prstGeom>
          <a:ln w="38100">
            <a:solidFill>
              <a:srgbClr val="0F9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86B5EB5-8012-99D6-6A05-998ADD73D295}"/>
              </a:ext>
            </a:extLst>
          </p:cNvPr>
          <p:cNvCxnSpPr>
            <a:cxnSpLocks/>
          </p:cNvCxnSpPr>
          <p:nvPr/>
        </p:nvCxnSpPr>
        <p:spPr>
          <a:xfrm flipV="1">
            <a:off x="1508405" y="2192622"/>
            <a:ext cx="1151015" cy="89898"/>
          </a:xfrm>
          <a:prstGeom prst="line">
            <a:avLst/>
          </a:prstGeom>
          <a:ln w="38100">
            <a:solidFill>
              <a:srgbClr val="E9713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38EFD71-B228-61E8-5D16-6FBD954EB75C}"/>
              </a:ext>
            </a:extLst>
          </p:cNvPr>
          <p:cNvCxnSpPr>
            <a:cxnSpLocks/>
          </p:cNvCxnSpPr>
          <p:nvPr/>
        </p:nvCxnSpPr>
        <p:spPr>
          <a:xfrm flipV="1">
            <a:off x="1507292" y="2099439"/>
            <a:ext cx="1152128" cy="3600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4B1F72-FC7E-7FD3-D189-04CEAAE671DD}"/>
              </a:ext>
            </a:extLst>
          </p:cNvPr>
          <p:cNvCxnSpPr>
            <a:cxnSpLocks/>
          </p:cNvCxnSpPr>
          <p:nvPr/>
        </p:nvCxnSpPr>
        <p:spPr>
          <a:xfrm>
            <a:off x="2855640" y="5198220"/>
            <a:ext cx="0" cy="875621"/>
          </a:xfrm>
          <a:prstGeom prst="straightConnector1">
            <a:avLst/>
          </a:prstGeom>
          <a:ln w="57150">
            <a:solidFill>
              <a:schemeClr val="accent2"/>
            </a:solidFill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84">
            <a:extLst>
              <a:ext uri="{FF2B5EF4-FFF2-40B4-BE49-F238E27FC236}">
                <a16:creationId xmlns:a16="http://schemas.microsoft.com/office/drawing/2014/main" id="{6794BFFE-06B4-5393-A78A-05B730401A56}"/>
              </a:ext>
            </a:extLst>
          </p:cNvPr>
          <p:cNvCxnSpPr>
            <a:cxnSpLocks/>
          </p:cNvCxnSpPr>
          <p:nvPr/>
        </p:nvCxnSpPr>
        <p:spPr>
          <a:xfrm>
            <a:off x="7607544" y="2180262"/>
            <a:ext cx="288032" cy="310486"/>
          </a:xfrm>
          <a:prstGeom prst="straightConnector1">
            <a:avLst/>
          </a:prstGeom>
          <a:noFill/>
          <a:ln w="5715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0" name="Connecteur droit avec flèche 83">
            <a:extLst>
              <a:ext uri="{FF2B5EF4-FFF2-40B4-BE49-F238E27FC236}">
                <a16:creationId xmlns:a16="http://schemas.microsoft.com/office/drawing/2014/main" id="{5DB42EE7-8BC4-BC5D-A67B-4FE8B4CCB13B}"/>
              </a:ext>
            </a:extLst>
          </p:cNvPr>
          <p:cNvCxnSpPr>
            <a:cxnSpLocks/>
          </p:cNvCxnSpPr>
          <p:nvPr/>
        </p:nvCxnSpPr>
        <p:spPr>
          <a:xfrm flipV="1">
            <a:off x="7630717" y="2061334"/>
            <a:ext cx="403161" cy="85431"/>
          </a:xfrm>
          <a:prstGeom prst="straightConnector1">
            <a:avLst/>
          </a:prstGeom>
          <a:noFill/>
          <a:ln w="5715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53352FF4-624E-24A9-44D5-0D1AAC66AC4E}"/>
              </a:ext>
            </a:extLst>
          </p:cNvPr>
          <p:cNvGraphicFramePr>
            <a:graphicFrameLocks/>
          </p:cNvGraphicFramePr>
          <p:nvPr/>
        </p:nvGraphicFramePr>
        <p:xfrm>
          <a:off x="6769930" y="2710352"/>
          <a:ext cx="4008644" cy="4147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5D9BF2A7-4F01-0740-00DA-D1502F763D5C}"/>
              </a:ext>
            </a:extLst>
          </p:cNvPr>
          <p:cNvSpPr txBox="1"/>
          <p:nvPr/>
        </p:nvSpPr>
        <p:spPr>
          <a:xfrm>
            <a:off x="9133979" y="2855792"/>
            <a:ext cx="1810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3 :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cryomodule at cold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34E273-CE11-2990-CFD8-DC186A4D3C26}"/>
              </a:ext>
            </a:extLst>
          </p:cNvPr>
          <p:cNvSpPr txBox="1"/>
          <p:nvPr/>
        </p:nvSpPr>
        <p:spPr>
          <a:xfrm>
            <a:off x="9226846" y="4475234"/>
            <a:ext cx="21251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1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cryomodule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at ambient pressure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6B8010A-5B34-F621-C0CB-7AC90D33CF49}"/>
              </a:ext>
            </a:extLst>
          </p:cNvPr>
          <p:cNvSpPr txBox="1"/>
          <p:nvPr/>
        </p:nvSpPr>
        <p:spPr>
          <a:xfrm>
            <a:off x="9467247" y="3528441"/>
            <a:ext cx="24084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 2 :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cryomodule under vacuum</a:t>
            </a:r>
          </a:p>
        </p:txBody>
      </p:sp>
      <p:cxnSp>
        <p:nvCxnSpPr>
          <p:cNvPr id="36" name="Connecteur droit avec flèche 83">
            <a:extLst>
              <a:ext uri="{FF2B5EF4-FFF2-40B4-BE49-F238E27FC236}">
                <a16:creationId xmlns:a16="http://schemas.microsoft.com/office/drawing/2014/main" id="{9710BA86-5169-93FD-1A56-824CF62766D5}"/>
              </a:ext>
            </a:extLst>
          </p:cNvPr>
          <p:cNvCxnSpPr>
            <a:cxnSpLocks/>
          </p:cNvCxnSpPr>
          <p:nvPr/>
        </p:nvCxnSpPr>
        <p:spPr>
          <a:xfrm flipV="1">
            <a:off x="971357" y="1494691"/>
            <a:ext cx="0" cy="454036"/>
          </a:xfrm>
          <a:prstGeom prst="straightConnector1">
            <a:avLst/>
          </a:prstGeom>
          <a:noFill/>
          <a:ln w="5715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Connecteur droit avec flèche 83">
            <a:extLst>
              <a:ext uri="{FF2B5EF4-FFF2-40B4-BE49-F238E27FC236}">
                <a16:creationId xmlns:a16="http://schemas.microsoft.com/office/drawing/2014/main" id="{9F33C90C-4950-18B5-CF3A-8DC76A3B7491}"/>
              </a:ext>
            </a:extLst>
          </p:cNvPr>
          <p:cNvCxnSpPr>
            <a:cxnSpLocks/>
          </p:cNvCxnSpPr>
          <p:nvPr/>
        </p:nvCxnSpPr>
        <p:spPr>
          <a:xfrm>
            <a:off x="971357" y="1948727"/>
            <a:ext cx="535935" cy="0"/>
          </a:xfrm>
          <a:prstGeom prst="straightConnector1">
            <a:avLst/>
          </a:prstGeom>
          <a:noFill/>
          <a:ln w="5715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4BEC474-D881-7111-D83D-82BDDFB2DB77}"/>
              </a:ext>
            </a:extLst>
          </p:cNvPr>
          <p:cNvCxnSpPr>
            <a:cxnSpLocks/>
          </p:cNvCxnSpPr>
          <p:nvPr/>
        </p:nvCxnSpPr>
        <p:spPr>
          <a:xfrm>
            <a:off x="3108357" y="1948727"/>
            <a:ext cx="1151015" cy="0"/>
          </a:xfrm>
          <a:prstGeom prst="line">
            <a:avLst/>
          </a:prstGeom>
          <a:ln w="38100">
            <a:solidFill>
              <a:srgbClr val="0F9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376E17C-7A02-B166-5E5F-2FDB398D1CA5}"/>
              </a:ext>
            </a:extLst>
          </p:cNvPr>
          <p:cNvCxnSpPr>
            <a:cxnSpLocks/>
          </p:cNvCxnSpPr>
          <p:nvPr/>
        </p:nvCxnSpPr>
        <p:spPr>
          <a:xfrm flipV="1">
            <a:off x="3108357" y="2192622"/>
            <a:ext cx="1151015" cy="89898"/>
          </a:xfrm>
          <a:prstGeom prst="line">
            <a:avLst/>
          </a:prstGeom>
          <a:ln w="38100">
            <a:solidFill>
              <a:srgbClr val="E9713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AE806F5-738B-0CAB-54BC-3221F9536856}"/>
              </a:ext>
            </a:extLst>
          </p:cNvPr>
          <p:cNvCxnSpPr>
            <a:cxnSpLocks/>
          </p:cNvCxnSpPr>
          <p:nvPr/>
        </p:nvCxnSpPr>
        <p:spPr>
          <a:xfrm flipV="1">
            <a:off x="3107244" y="2099439"/>
            <a:ext cx="1152128" cy="3600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arallelogram 64">
            <a:extLst>
              <a:ext uri="{FF2B5EF4-FFF2-40B4-BE49-F238E27FC236}">
                <a16:creationId xmlns:a16="http://schemas.microsoft.com/office/drawing/2014/main" id="{06C809E5-974D-7DD3-EB0D-81EA2E55ABB9}"/>
              </a:ext>
            </a:extLst>
          </p:cNvPr>
          <p:cNvSpPr/>
          <p:nvPr/>
        </p:nvSpPr>
        <p:spPr>
          <a:xfrm rot="20984358" flipV="1">
            <a:off x="7709813" y="1855116"/>
            <a:ext cx="3678999" cy="497124"/>
          </a:xfrm>
          <a:prstGeom prst="parallelogram">
            <a:avLst>
              <a:gd name="adj" fmla="val 71004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0229D79-8D72-D0C4-8F68-C8F1A5D8EFD0}"/>
              </a:ext>
            </a:extLst>
          </p:cNvPr>
          <p:cNvCxnSpPr>
            <a:cxnSpLocks/>
          </p:cNvCxnSpPr>
          <p:nvPr/>
        </p:nvCxnSpPr>
        <p:spPr>
          <a:xfrm flipV="1">
            <a:off x="8288767" y="1880984"/>
            <a:ext cx="938079" cy="168714"/>
          </a:xfrm>
          <a:prstGeom prst="line">
            <a:avLst/>
          </a:prstGeom>
          <a:ln w="38100">
            <a:solidFill>
              <a:srgbClr val="0F9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B895395-32C8-2F93-FF81-8A6985B37818}"/>
              </a:ext>
            </a:extLst>
          </p:cNvPr>
          <p:cNvCxnSpPr>
            <a:cxnSpLocks/>
          </p:cNvCxnSpPr>
          <p:nvPr/>
        </p:nvCxnSpPr>
        <p:spPr>
          <a:xfrm flipV="1">
            <a:off x="8355973" y="1966149"/>
            <a:ext cx="850848" cy="222611"/>
          </a:xfrm>
          <a:prstGeom prst="line">
            <a:avLst/>
          </a:prstGeom>
          <a:ln w="38100">
            <a:solidFill>
              <a:srgbClr val="E9713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CE79A61-BFBF-E17A-D87E-2AD84157B603}"/>
              </a:ext>
            </a:extLst>
          </p:cNvPr>
          <p:cNvCxnSpPr>
            <a:cxnSpLocks/>
          </p:cNvCxnSpPr>
          <p:nvPr/>
        </p:nvCxnSpPr>
        <p:spPr>
          <a:xfrm flipV="1">
            <a:off x="8395247" y="2068956"/>
            <a:ext cx="850848" cy="222611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85A37B8-52C0-88E5-C8EE-E6D6F674327D}"/>
              </a:ext>
            </a:extLst>
          </p:cNvPr>
          <p:cNvCxnSpPr>
            <a:cxnSpLocks/>
          </p:cNvCxnSpPr>
          <p:nvPr/>
        </p:nvCxnSpPr>
        <p:spPr>
          <a:xfrm flipV="1">
            <a:off x="9586131" y="1658373"/>
            <a:ext cx="938079" cy="168714"/>
          </a:xfrm>
          <a:prstGeom prst="line">
            <a:avLst/>
          </a:prstGeom>
          <a:ln w="38100">
            <a:solidFill>
              <a:srgbClr val="0F9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826698B-7EA9-5007-889E-4F1376507445}"/>
              </a:ext>
            </a:extLst>
          </p:cNvPr>
          <p:cNvCxnSpPr>
            <a:cxnSpLocks/>
          </p:cNvCxnSpPr>
          <p:nvPr/>
        </p:nvCxnSpPr>
        <p:spPr>
          <a:xfrm flipV="1">
            <a:off x="9653337" y="1743538"/>
            <a:ext cx="850848" cy="222611"/>
          </a:xfrm>
          <a:prstGeom prst="line">
            <a:avLst/>
          </a:prstGeom>
          <a:ln w="38100">
            <a:solidFill>
              <a:srgbClr val="E9713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D7065C7-7E88-6EDC-1977-95630B407B32}"/>
              </a:ext>
            </a:extLst>
          </p:cNvPr>
          <p:cNvCxnSpPr>
            <a:cxnSpLocks/>
          </p:cNvCxnSpPr>
          <p:nvPr/>
        </p:nvCxnSpPr>
        <p:spPr>
          <a:xfrm flipV="1">
            <a:off x="9692611" y="1846345"/>
            <a:ext cx="850848" cy="222611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13C72150-BF3A-3430-7D46-3E6510006208}"/>
              </a:ext>
            </a:extLst>
          </p:cNvPr>
          <p:cNvSpPr txBox="1"/>
          <p:nvPr/>
        </p:nvSpPr>
        <p:spPr>
          <a:xfrm>
            <a:off x="781290" y="24091"/>
            <a:ext cx="7402942" cy="88921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Relative Motions of the cavities </a:t>
            </a:r>
          </a:p>
          <a:p>
            <a:pPr algn="l"/>
            <a:r>
              <a:rPr lang="en-US" dirty="0"/>
              <a:t>due to vacuum and cooling down (cycle 3)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89647947-4933-D251-3859-09E0B1E4139B}"/>
              </a:ext>
            </a:extLst>
          </p:cNvPr>
          <p:cNvCxnSpPr>
            <a:cxnSpLocks/>
          </p:cNvCxnSpPr>
          <p:nvPr/>
        </p:nvCxnSpPr>
        <p:spPr>
          <a:xfrm flipV="1">
            <a:off x="9133979" y="3861048"/>
            <a:ext cx="0" cy="899361"/>
          </a:xfrm>
          <a:prstGeom prst="straightConnector1">
            <a:avLst/>
          </a:prstGeom>
          <a:ln w="57150">
            <a:solidFill>
              <a:schemeClr val="accent2"/>
            </a:solidFill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80B3269-3885-CB46-C51B-CA641D649695}"/>
              </a:ext>
            </a:extLst>
          </p:cNvPr>
          <p:cNvCxnSpPr>
            <a:cxnSpLocks/>
          </p:cNvCxnSpPr>
          <p:nvPr/>
        </p:nvCxnSpPr>
        <p:spPr>
          <a:xfrm flipV="1">
            <a:off x="9133979" y="3365157"/>
            <a:ext cx="0" cy="486366"/>
          </a:xfrm>
          <a:prstGeom prst="straightConnector1">
            <a:avLst/>
          </a:prstGeom>
          <a:ln w="57150">
            <a:solidFill>
              <a:schemeClr val="accent1"/>
            </a:solidFill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906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596111-3C1F-35D5-60F6-204D956A6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839059-0C18-3169-97E7-905A662EF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B2F5DD-915D-B6C8-15F7-3FF37B3CF9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7630" r="23060" b="5480"/>
          <a:stretch/>
        </p:blipFill>
        <p:spPr>
          <a:xfrm>
            <a:off x="1703512" y="1193200"/>
            <a:ext cx="6033906" cy="4328028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F668D05-85A4-97E0-94C2-CCAB20355F23}"/>
              </a:ext>
            </a:extLst>
          </p:cNvPr>
          <p:cNvSpPr/>
          <p:nvPr/>
        </p:nvSpPr>
        <p:spPr>
          <a:xfrm>
            <a:off x="1990725" y="1323975"/>
            <a:ext cx="5400675" cy="1371600"/>
          </a:xfrm>
          <a:custGeom>
            <a:avLst/>
            <a:gdLst>
              <a:gd name="connsiteX0" fmla="*/ 0 w 5400675"/>
              <a:gd name="connsiteY0" fmla="*/ 581025 h 1371600"/>
              <a:gd name="connsiteX1" fmla="*/ 600075 w 5400675"/>
              <a:gd name="connsiteY1" fmla="*/ 1371600 h 1371600"/>
              <a:gd name="connsiteX2" fmla="*/ 5400675 w 5400675"/>
              <a:gd name="connsiteY2" fmla="*/ 514350 h 1371600"/>
              <a:gd name="connsiteX3" fmla="*/ 4152900 w 5400675"/>
              <a:gd name="connsiteY3" fmla="*/ 0 h 1371600"/>
              <a:gd name="connsiteX4" fmla="*/ 0 w 5400675"/>
              <a:gd name="connsiteY4" fmla="*/ 581025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675" h="1371600">
                <a:moveTo>
                  <a:pt x="0" y="581025"/>
                </a:moveTo>
                <a:lnTo>
                  <a:pt x="600075" y="1371600"/>
                </a:lnTo>
                <a:lnTo>
                  <a:pt x="5400675" y="514350"/>
                </a:lnTo>
                <a:lnTo>
                  <a:pt x="4152900" y="0"/>
                </a:lnTo>
                <a:lnTo>
                  <a:pt x="0" y="581025"/>
                </a:lnTo>
                <a:close/>
              </a:path>
            </a:pathLst>
          </a:cu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4257569-4844-2FFF-61D0-652DC7F45194}"/>
              </a:ext>
            </a:extLst>
          </p:cNvPr>
          <p:cNvSpPr/>
          <p:nvPr/>
        </p:nvSpPr>
        <p:spPr>
          <a:xfrm>
            <a:off x="1981200" y="1828800"/>
            <a:ext cx="5438775" cy="3409950"/>
          </a:xfrm>
          <a:custGeom>
            <a:avLst/>
            <a:gdLst>
              <a:gd name="connsiteX0" fmla="*/ 0 w 5438775"/>
              <a:gd name="connsiteY0" fmla="*/ 85725 h 3409950"/>
              <a:gd name="connsiteX1" fmla="*/ 304800 w 5438775"/>
              <a:gd name="connsiteY1" fmla="*/ 2247900 h 3409950"/>
              <a:gd name="connsiteX2" fmla="*/ 876300 w 5438775"/>
              <a:gd name="connsiteY2" fmla="*/ 3409950 h 3409950"/>
              <a:gd name="connsiteX3" fmla="*/ 5172075 w 5438775"/>
              <a:gd name="connsiteY3" fmla="*/ 2076450 h 3409950"/>
              <a:gd name="connsiteX4" fmla="*/ 5438775 w 5438775"/>
              <a:gd name="connsiteY4" fmla="*/ 0 h 3409950"/>
              <a:gd name="connsiteX5" fmla="*/ 609600 w 5438775"/>
              <a:gd name="connsiteY5" fmla="*/ 876300 h 3409950"/>
              <a:gd name="connsiteX6" fmla="*/ 0 w 5438775"/>
              <a:gd name="connsiteY6" fmla="*/ 85725 h 340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8775" h="3409950">
                <a:moveTo>
                  <a:pt x="0" y="85725"/>
                </a:moveTo>
                <a:lnTo>
                  <a:pt x="304800" y="2247900"/>
                </a:lnTo>
                <a:lnTo>
                  <a:pt x="876300" y="3409950"/>
                </a:lnTo>
                <a:lnTo>
                  <a:pt x="5172075" y="2076450"/>
                </a:lnTo>
                <a:lnTo>
                  <a:pt x="5438775" y="0"/>
                </a:lnTo>
                <a:lnTo>
                  <a:pt x="609600" y="876300"/>
                </a:lnTo>
                <a:lnTo>
                  <a:pt x="0" y="8572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0ACCDE-74FB-03EC-C194-164A6DB23023}"/>
              </a:ext>
            </a:extLst>
          </p:cNvPr>
          <p:cNvSpPr/>
          <p:nvPr/>
        </p:nvSpPr>
        <p:spPr>
          <a:xfrm>
            <a:off x="2876550" y="2305050"/>
            <a:ext cx="3381375" cy="1600200"/>
          </a:xfrm>
          <a:custGeom>
            <a:avLst/>
            <a:gdLst>
              <a:gd name="connsiteX0" fmla="*/ 0 w 3381375"/>
              <a:gd name="connsiteY0" fmla="*/ 571500 h 1600200"/>
              <a:gd name="connsiteX1" fmla="*/ 28575 w 3381375"/>
              <a:gd name="connsiteY1" fmla="*/ 1314450 h 1600200"/>
              <a:gd name="connsiteX2" fmla="*/ 276225 w 3381375"/>
              <a:gd name="connsiteY2" fmla="*/ 1600200 h 1600200"/>
              <a:gd name="connsiteX3" fmla="*/ 3381375 w 3381375"/>
              <a:gd name="connsiteY3" fmla="*/ 809625 h 1600200"/>
              <a:gd name="connsiteX4" fmla="*/ 3362325 w 3381375"/>
              <a:gd name="connsiteY4" fmla="*/ 190500 h 1600200"/>
              <a:gd name="connsiteX5" fmla="*/ 3048000 w 3381375"/>
              <a:gd name="connsiteY5" fmla="*/ 0 h 1600200"/>
              <a:gd name="connsiteX6" fmla="*/ 0 w 3381375"/>
              <a:gd name="connsiteY6" fmla="*/ 5715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1375" h="1600200">
                <a:moveTo>
                  <a:pt x="0" y="571500"/>
                </a:moveTo>
                <a:lnTo>
                  <a:pt x="28575" y="1314450"/>
                </a:lnTo>
                <a:lnTo>
                  <a:pt x="276225" y="1600200"/>
                </a:lnTo>
                <a:lnTo>
                  <a:pt x="3381375" y="809625"/>
                </a:lnTo>
                <a:lnTo>
                  <a:pt x="3362325" y="190500"/>
                </a:lnTo>
                <a:lnTo>
                  <a:pt x="3048000" y="0"/>
                </a:lnTo>
                <a:lnTo>
                  <a:pt x="0" y="571500"/>
                </a:lnTo>
                <a:close/>
              </a:path>
            </a:pathLst>
          </a:custGeom>
          <a:gradFill>
            <a:gsLst>
              <a:gs pos="0">
                <a:schemeClr val="accent5">
                  <a:tint val="100000"/>
                  <a:shade val="100000"/>
                  <a:satMod val="130000"/>
                  <a:alpha val="10000"/>
                </a:schemeClr>
              </a:gs>
              <a:gs pos="100000">
                <a:schemeClr val="accent5">
                  <a:tint val="50000"/>
                  <a:shade val="100000"/>
                  <a:satMod val="350000"/>
                </a:schemeClr>
              </a:gs>
            </a:gsLst>
          </a:gradFill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EF993F-FE63-A58A-1BA4-BCA4C74C046B}"/>
              </a:ext>
            </a:extLst>
          </p:cNvPr>
          <p:cNvSpPr txBox="1"/>
          <p:nvPr/>
        </p:nvSpPr>
        <p:spPr>
          <a:xfrm>
            <a:off x="1199456" y="260648"/>
            <a:ext cx="6309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General principle : 3 objects </a:t>
            </a:r>
            <a:r>
              <a:rPr lang="en-US" dirty="0">
                <a:sym typeface="Wingdings" panose="05000000000000000000" pitchFamily="2" charset="2"/>
              </a:rPr>
              <a:t> 3 coordinate systems similar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ACC383-1315-80B2-ADAC-195707061D97}"/>
              </a:ext>
            </a:extLst>
          </p:cNvPr>
          <p:cNvSpPr txBox="1"/>
          <p:nvPr/>
        </p:nvSpPr>
        <p:spPr>
          <a:xfrm rot="21066879">
            <a:off x="3791744" y="908720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Top plate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A811BD-A9E8-34F9-B25F-DC2DE39FB1E8}"/>
              </a:ext>
            </a:extLst>
          </p:cNvPr>
          <p:cNvSpPr txBox="1"/>
          <p:nvPr/>
        </p:nvSpPr>
        <p:spPr>
          <a:xfrm rot="21066879">
            <a:off x="7277494" y="346062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0000"/>
                </a:highlight>
              </a:rPr>
              <a:t>OVC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BB0DFA-7625-4497-A3FE-CE4E8E6CFB41}"/>
              </a:ext>
            </a:extLst>
          </p:cNvPr>
          <p:cNvSpPr txBox="1"/>
          <p:nvPr/>
        </p:nvSpPr>
        <p:spPr>
          <a:xfrm rot="20872100">
            <a:off x="4256775" y="2838793"/>
            <a:ext cx="86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808080"/>
                </a:highlight>
              </a:rPr>
              <a:t>Trolley</a:t>
            </a:r>
          </a:p>
        </p:txBody>
      </p:sp>
      <p:grpSp>
        <p:nvGrpSpPr>
          <p:cNvPr id="17" name="Groupe 15">
            <a:extLst>
              <a:ext uri="{FF2B5EF4-FFF2-40B4-BE49-F238E27FC236}">
                <a16:creationId xmlns:a16="http://schemas.microsoft.com/office/drawing/2014/main" id="{9AC32609-EE30-99B4-6600-01A98A7B60DA}"/>
              </a:ext>
            </a:extLst>
          </p:cNvPr>
          <p:cNvGrpSpPr/>
          <p:nvPr/>
        </p:nvGrpSpPr>
        <p:grpSpPr>
          <a:xfrm rot="5400000">
            <a:off x="1530835" y="2782033"/>
            <a:ext cx="1960303" cy="1715689"/>
            <a:chOff x="-2933724" y="13412879"/>
            <a:chExt cx="2780988" cy="2433981"/>
          </a:xfrm>
        </p:grpSpPr>
        <p:cxnSp>
          <p:nvCxnSpPr>
            <p:cNvPr id="18" name="Connecteur droit avec flèche 9">
              <a:extLst>
                <a:ext uri="{FF2B5EF4-FFF2-40B4-BE49-F238E27FC236}">
                  <a16:creationId xmlns:a16="http://schemas.microsoft.com/office/drawing/2014/main" id="{EA31756E-F752-60A1-5B88-4F04EF30A06D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-2219510" y="14111127"/>
              <a:ext cx="1068828" cy="208254"/>
            </a:xfrm>
            <a:prstGeom prst="straightConnector1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sp>
          <p:nvSpPr>
            <p:cNvPr id="19" name="ZoneTexte 12">
              <a:extLst>
                <a:ext uri="{FF2B5EF4-FFF2-40B4-BE49-F238E27FC236}">
                  <a16:creationId xmlns:a16="http://schemas.microsoft.com/office/drawing/2014/main" id="{B3635C0D-CFEB-9D1C-8936-97E3A6909623}"/>
                </a:ext>
              </a:extLst>
            </p:cNvPr>
            <p:cNvSpPr txBox="1"/>
            <p:nvPr/>
          </p:nvSpPr>
          <p:spPr>
            <a:xfrm rot="16200000">
              <a:off x="-773342" y="13735397"/>
              <a:ext cx="564437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20" name="ZoneTexte 13">
              <a:extLst>
                <a:ext uri="{FF2B5EF4-FFF2-40B4-BE49-F238E27FC236}">
                  <a16:creationId xmlns:a16="http://schemas.microsoft.com/office/drawing/2014/main" id="{1E88BA0E-3BDA-9DFF-83D0-93A413FE0039}"/>
                </a:ext>
              </a:extLst>
            </p:cNvPr>
            <p:cNvSpPr txBox="1"/>
            <p:nvPr/>
          </p:nvSpPr>
          <p:spPr>
            <a:xfrm rot="16200000">
              <a:off x="-2078426" y="13234353"/>
              <a:ext cx="319721" cy="676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Y</a:t>
              </a:r>
            </a:p>
          </p:txBody>
        </p:sp>
        <p:sp>
          <p:nvSpPr>
            <p:cNvPr id="21" name="ZoneTexte 14">
              <a:extLst>
                <a:ext uri="{FF2B5EF4-FFF2-40B4-BE49-F238E27FC236}">
                  <a16:creationId xmlns:a16="http://schemas.microsoft.com/office/drawing/2014/main" id="{670FD416-A651-B8D8-2A9D-EDEABAAB890F}"/>
                </a:ext>
              </a:extLst>
            </p:cNvPr>
            <p:cNvSpPr txBox="1"/>
            <p:nvPr/>
          </p:nvSpPr>
          <p:spPr>
            <a:xfrm rot="16200000">
              <a:off x="-2928723" y="15175088"/>
              <a:ext cx="666771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0093B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Z </a:t>
              </a:r>
            </a:p>
          </p:txBody>
        </p:sp>
        <p:cxnSp>
          <p:nvCxnSpPr>
            <p:cNvPr id="22" name="Connecteur droit avec flèche 9">
              <a:extLst>
                <a:ext uri="{FF2B5EF4-FFF2-40B4-BE49-F238E27FC236}">
                  <a16:creationId xmlns:a16="http://schemas.microsoft.com/office/drawing/2014/main" id="{2757B017-4A35-7B60-D0EA-961426BACABA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-2286629" y="14153432"/>
              <a:ext cx="109426" cy="1301896"/>
            </a:xfrm>
            <a:prstGeom prst="straightConnector1">
              <a:avLst/>
            </a:prstGeom>
            <a:noFill/>
            <a:ln w="57150" cap="flat" cmpd="sng" algn="ctr">
              <a:solidFill>
                <a:srgbClr val="0093BE"/>
              </a:solidFill>
              <a:prstDash val="solid"/>
              <a:tailEnd type="triangle"/>
            </a:ln>
            <a:effectLst/>
          </p:spPr>
        </p:cxnSp>
        <p:cxnSp>
          <p:nvCxnSpPr>
            <p:cNvPr id="23" name="Connecteur droit avec flèche 9">
              <a:extLst>
                <a:ext uri="{FF2B5EF4-FFF2-40B4-BE49-F238E27FC236}">
                  <a16:creationId xmlns:a16="http://schemas.microsoft.com/office/drawing/2014/main" id="{E97EAEDB-803A-7CAD-389B-C34038E69BF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1488208" y="14040238"/>
              <a:ext cx="635231" cy="777275"/>
            </a:xfrm>
            <a:prstGeom prst="straightConnector1">
              <a:avLst/>
            </a:prstGeom>
            <a:noFill/>
            <a:ln w="57150" cap="flat" cmpd="sng" algn="ctr">
              <a:solidFill>
                <a:srgbClr val="33CC33"/>
              </a:solidFill>
              <a:prstDash val="soli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26495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2C7CDF-9C3E-B345-B963-599713D7B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5B330-44B6-62D4-16EE-781E47294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FC9D68-2A90-F039-F74D-AE4DC71E48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0"/>
          <a:stretch/>
        </p:blipFill>
        <p:spPr>
          <a:xfrm>
            <a:off x="695400" y="2080383"/>
            <a:ext cx="4248472" cy="26972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45F7C3-4448-9604-527A-754C09450E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2080383"/>
            <a:ext cx="3593097" cy="2694823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D81FD16-154A-D738-2197-4861ACF1E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196094"/>
              </p:ext>
            </p:extLst>
          </p:nvPr>
        </p:nvGraphicFramePr>
        <p:xfrm>
          <a:off x="839416" y="141650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0 : CMM data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Validation of trolley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920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Position of the capacitive plates </a:t>
                      </a:r>
                      <a:r>
                        <a:rPr lang="en-US" sz="800" i="1" dirty="0" err="1"/>
                        <a:t>w.r.t.</a:t>
                      </a:r>
                      <a:r>
                        <a:rPr lang="en-US" sz="800" i="1" dirty="0"/>
                        <a:t> external references </a:t>
                      </a:r>
                      <a:r>
                        <a:rPr lang="en-US" sz="800" i="1" dirty="0">
                          <a:sym typeface="Wingdings" panose="05000000000000000000" pitchFamily="2" charset="2"/>
                        </a:rPr>
                        <a:t> CERN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1975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Valve plate measurement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206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61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D7CB72-DAA7-09E2-8E22-248AF8EC6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BD4E5-CC6B-1F5F-25FB-37B6D53A8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7AB588-30E6-89D8-75F3-4862E26641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739453"/>
              </p:ext>
            </p:extLst>
          </p:nvPr>
        </p:nvGraphicFramePr>
        <p:xfrm>
          <a:off x="839416" y="141650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0 : CMM data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Validation of trolley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920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Position of the capacitive plates </a:t>
                      </a:r>
                      <a:r>
                        <a:rPr lang="en-US" sz="800" i="1" dirty="0" err="1"/>
                        <a:t>w.r.t.</a:t>
                      </a:r>
                      <a:r>
                        <a:rPr lang="en-US" sz="800" i="1" dirty="0"/>
                        <a:t> external references </a:t>
                      </a:r>
                      <a:r>
                        <a:rPr lang="en-US" sz="800" i="1" dirty="0">
                          <a:sym typeface="Wingdings" panose="05000000000000000000" pitchFamily="2" charset="2"/>
                        </a:rPr>
                        <a:t> CERN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1975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Valve plate measurement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206540"/>
                  </a:ext>
                </a:extLst>
              </a:tr>
            </a:tbl>
          </a:graphicData>
        </a:graphic>
      </p:graphicFrame>
      <p:pic>
        <p:nvPicPr>
          <p:cNvPr id="7" name="Picture 6" descr="F:\ScreenShots\253-10835.jpg">
            <a:extLst>
              <a:ext uri="{FF2B5EF4-FFF2-40B4-BE49-F238E27FC236}">
                <a16:creationId xmlns:a16="http://schemas.microsoft.com/office/drawing/2014/main" id="{5DC3A273-0472-A749-6BC8-9A933F7BAF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" t="9689" r="8085" b="20461"/>
          <a:stretch/>
        </p:blipFill>
        <p:spPr bwMode="auto">
          <a:xfrm rot="164684">
            <a:off x="476283" y="1072645"/>
            <a:ext cx="9061694" cy="497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BFA16E26-DFB7-A9D2-FD9F-5BBDEB6511A5}"/>
              </a:ext>
            </a:extLst>
          </p:cNvPr>
          <p:cNvSpPr/>
          <p:nvPr/>
        </p:nvSpPr>
        <p:spPr>
          <a:xfrm rot="199825">
            <a:off x="1393471" y="1622096"/>
            <a:ext cx="7159144" cy="2484006"/>
          </a:xfrm>
          <a:custGeom>
            <a:avLst/>
            <a:gdLst>
              <a:gd name="connsiteX0" fmla="*/ 0 w 6286500"/>
              <a:gd name="connsiteY0" fmla="*/ 1762125 h 2181225"/>
              <a:gd name="connsiteX1" fmla="*/ 1047750 w 6286500"/>
              <a:gd name="connsiteY1" fmla="*/ 2181225 h 2181225"/>
              <a:gd name="connsiteX2" fmla="*/ 6286500 w 6286500"/>
              <a:gd name="connsiteY2" fmla="*/ 371475 h 2181225"/>
              <a:gd name="connsiteX3" fmla="*/ 5248275 w 6286500"/>
              <a:gd name="connsiteY3" fmla="*/ 0 h 2181225"/>
              <a:gd name="connsiteX4" fmla="*/ 0 w 6286500"/>
              <a:gd name="connsiteY4" fmla="*/ 1762125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6500" h="2181225">
                <a:moveTo>
                  <a:pt x="0" y="1762125"/>
                </a:moveTo>
                <a:lnTo>
                  <a:pt x="1047750" y="2181225"/>
                </a:lnTo>
                <a:lnTo>
                  <a:pt x="6286500" y="371475"/>
                </a:lnTo>
                <a:lnTo>
                  <a:pt x="5248275" y="0"/>
                </a:lnTo>
                <a:lnTo>
                  <a:pt x="0" y="1762125"/>
                </a:lnTo>
                <a:close/>
              </a:path>
            </a:pathLst>
          </a:custGeom>
          <a:solidFill>
            <a:srgbClr val="64BCD9">
              <a:alpha val="75000"/>
            </a:srgbClr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38B6A0-9F6D-8E6E-0028-BAFDEB5F9A32}"/>
              </a:ext>
            </a:extLst>
          </p:cNvPr>
          <p:cNvSpPr txBox="1"/>
          <p:nvPr/>
        </p:nvSpPr>
        <p:spPr>
          <a:xfrm>
            <a:off x="2908139" y="2283591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2D2B7B7-0F4B-4FF9-98B2-3BC8EBB1804B}"/>
              </a:ext>
            </a:extLst>
          </p:cNvPr>
          <p:cNvCxnSpPr>
            <a:cxnSpLocks/>
          </p:cNvCxnSpPr>
          <p:nvPr/>
        </p:nvCxnSpPr>
        <p:spPr>
          <a:xfrm flipV="1">
            <a:off x="1564962" y="843212"/>
            <a:ext cx="7735592" cy="219411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E9A1BF3-A352-FCA7-AF77-B51C132DDC70}"/>
              </a:ext>
            </a:extLst>
          </p:cNvPr>
          <p:cNvCxnSpPr>
            <a:cxnSpLocks/>
          </p:cNvCxnSpPr>
          <p:nvPr/>
        </p:nvCxnSpPr>
        <p:spPr>
          <a:xfrm flipV="1">
            <a:off x="2631590" y="2598967"/>
            <a:ext cx="496907" cy="140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B503AB5-B96C-2B53-38F1-C317EADEB478}"/>
              </a:ext>
            </a:extLst>
          </p:cNvPr>
          <p:cNvCxnSpPr>
            <a:cxnSpLocks/>
          </p:cNvCxnSpPr>
          <p:nvPr/>
        </p:nvCxnSpPr>
        <p:spPr>
          <a:xfrm flipV="1">
            <a:off x="2008086" y="2943524"/>
            <a:ext cx="0" cy="7950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997A69B-C47D-B5B5-3ACD-FCD8950B2084}"/>
              </a:ext>
            </a:extLst>
          </p:cNvPr>
          <p:cNvSpPr txBox="1"/>
          <p:nvPr/>
        </p:nvSpPr>
        <p:spPr>
          <a:xfrm>
            <a:off x="1124247" y="3156384"/>
            <a:ext cx="88357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V3 mm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C82B09A-340E-2BEE-838B-183C435587A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1198" y="3643300"/>
            <a:ext cx="228561" cy="23567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156D599-238E-C3A5-50D7-9B3182C815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5478" y="3226983"/>
            <a:ext cx="228561" cy="23567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4B6DBE3-6EC8-9EA5-D028-89DFB1EE77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6001" y="2801655"/>
            <a:ext cx="228561" cy="23567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ACF5B5F-04B7-F809-5B56-952C2EDF1B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6557" y="2410515"/>
            <a:ext cx="228561" cy="23567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DFAC4D4-B579-DCB8-5A36-EFB0296A54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8800" y="3760799"/>
            <a:ext cx="228561" cy="23567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9965838-C315-94E8-B39F-7659934D96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0590" y="4158159"/>
            <a:ext cx="228561" cy="23567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E13E321-E394-FCA6-7CD4-5D2AB031DE4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4107" y="4557306"/>
            <a:ext cx="228561" cy="23567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6F736D7-CE97-98FD-9DA2-60C62078B0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1197" y="5025898"/>
            <a:ext cx="228561" cy="235676"/>
          </a:xfrm>
          <a:prstGeom prst="rect">
            <a:avLst/>
          </a:pr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96065DA-96AE-A109-2B52-E04332ECC9A3}"/>
              </a:ext>
            </a:extLst>
          </p:cNvPr>
          <p:cNvSpPr/>
          <p:nvPr/>
        </p:nvSpPr>
        <p:spPr>
          <a:xfrm>
            <a:off x="2537289" y="2217973"/>
            <a:ext cx="6169981" cy="1837678"/>
          </a:xfrm>
          <a:custGeom>
            <a:avLst/>
            <a:gdLst>
              <a:gd name="connsiteX0" fmla="*/ 17755 w 6169981"/>
              <a:gd name="connsiteY0" fmla="*/ 1748901 h 1837678"/>
              <a:gd name="connsiteX1" fmla="*/ 6143348 w 6169981"/>
              <a:gd name="connsiteY1" fmla="*/ 0 h 1837678"/>
              <a:gd name="connsiteX2" fmla="*/ 6169981 w 6169981"/>
              <a:gd name="connsiteY2" fmla="*/ 97655 h 1837678"/>
              <a:gd name="connsiteX3" fmla="*/ 0 w 6169981"/>
              <a:gd name="connsiteY3" fmla="*/ 1837678 h 1837678"/>
              <a:gd name="connsiteX4" fmla="*/ 17755 w 6169981"/>
              <a:gd name="connsiteY4" fmla="*/ 1748901 h 183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9981" h="1837678">
                <a:moveTo>
                  <a:pt x="17755" y="1748901"/>
                </a:moveTo>
                <a:lnTo>
                  <a:pt x="6143348" y="0"/>
                </a:lnTo>
                <a:lnTo>
                  <a:pt x="6169981" y="97655"/>
                </a:lnTo>
                <a:lnTo>
                  <a:pt x="0" y="1837678"/>
                </a:lnTo>
                <a:lnTo>
                  <a:pt x="17755" y="1748901"/>
                </a:lnTo>
                <a:close/>
              </a:path>
            </a:pathLst>
          </a:custGeom>
          <a:solidFill>
            <a:srgbClr val="FF0000">
              <a:alpha val="3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BD4D522-F0F8-8C2E-7D3D-D7DE47993291}"/>
              </a:ext>
            </a:extLst>
          </p:cNvPr>
          <p:cNvSpPr txBox="1"/>
          <p:nvPr/>
        </p:nvSpPr>
        <p:spPr>
          <a:xfrm>
            <a:off x="1781602" y="3901744"/>
            <a:ext cx="88357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V1 mm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AF92EBF-7F50-1AAA-994C-90FB414B970D}"/>
              </a:ext>
            </a:extLst>
          </p:cNvPr>
          <p:cNvCxnSpPr>
            <a:cxnSpLocks/>
          </p:cNvCxnSpPr>
          <p:nvPr/>
        </p:nvCxnSpPr>
        <p:spPr>
          <a:xfrm>
            <a:off x="2008086" y="3739338"/>
            <a:ext cx="542906" cy="2168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B694BFF4-DA0C-A098-0EB6-2733EDE9AFF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578" y="4050777"/>
            <a:ext cx="228561" cy="23567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8537EFF-0ECB-4D54-40F1-1D4492EC31D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1590" y="5376845"/>
            <a:ext cx="228561" cy="235676"/>
          </a:xfrm>
          <a:prstGeom prst="rect">
            <a:avLst/>
          </a:prstGeom>
        </p:spPr>
      </p:pic>
      <p:grpSp>
        <p:nvGrpSpPr>
          <p:cNvPr id="56" name="Groupe 15">
            <a:extLst>
              <a:ext uri="{FF2B5EF4-FFF2-40B4-BE49-F238E27FC236}">
                <a16:creationId xmlns:a16="http://schemas.microsoft.com/office/drawing/2014/main" id="{921A6173-04BD-2878-7187-3796CDD937FB}"/>
              </a:ext>
            </a:extLst>
          </p:cNvPr>
          <p:cNvGrpSpPr/>
          <p:nvPr/>
        </p:nvGrpSpPr>
        <p:grpSpPr>
          <a:xfrm rot="5400000">
            <a:off x="2065283" y="1713102"/>
            <a:ext cx="1405205" cy="1692718"/>
            <a:chOff x="-2933724" y="13014056"/>
            <a:chExt cx="1993497" cy="2401393"/>
          </a:xfrm>
        </p:grpSpPr>
        <p:cxnSp>
          <p:nvCxnSpPr>
            <p:cNvPr id="57" name="Connecteur droit avec flèche 9">
              <a:extLst>
                <a:ext uri="{FF2B5EF4-FFF2-40B4-BE49-F238E27FC236}">
                  <a16:creationId xmlns:a16="http://schemas.microsoft.com/office/drawing/2014/main" id="{C37EB166-F150-A2A8-C7FC-8E5085E5162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-2450327" y="13880309"/>
              <a:ext cx="1351768" cy="386949"/>
            </a:xfrm>
            <a:prstGeom prst="straightConnector1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sp>
          <p:nvSpPr>
            <p:cNvPr id="58" name="ZoneTexte 12">
              <a:extLst>
                <a:ext uri="{FF2B5EF4-FFF2-40B4-BE49-F238E27FC236}">
                  <a16:creationId xmlns:a16="http://schemas.microsoft.com/office/drawing/2014/main" id="{613A0ACD-C00B-A5D0-98C9-90671E023C05}"/>
                </a:ext>
              </a:extLst>
            </p:cNvPr>
            <p:cNvSpPr txBox="1"/>
            <p:nvPr/>
          </p:nvSpPr>
          <p:spPr>
            <a:xfrm rot="16200000">
              <a:off x="-1560833" y="12957888"/>
              <a:ext cx="564437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59" name="ZoneTexte 13">
              <a:extLst>
                <a:ext uri="{FF2B5EF4-FFF2-40B4-BE49-F238E27FC236}">
                  <a16:creationId xmlns:a16="http://schemas.microsoft.com/office/drawing/2014/main" id="{74E5A29C-5709-CF01-6B48-E2BD077EC7E4}"/>
                </a:ext>
              </a:extLst>
            </p:cNvPr>
            <p:cNvSpPr txBox="1"/>
            <p:nvPr/>
          </p:nvSpPr>
          <p:spPr>
            <a:xfrm rot="16200000">
              <a:off x="-1900301" y="13109946"/>
              <a:ext cx="319721" cy="676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Y</a:t>
              </a:r>
            </a:p>
          </p:txBody>
        </p:sp>
        <p:sp>
          <p:nvSpPr>
            <p:cNvPr id="60" name="ZoneTexte 14">
              <a:extLst>
                <a:ext uri="{FF2B5EF4-FFF2-40B4-BE49-F238E27FC236}">
                  <a16:creationId xmlns:a16="http://schemas.microsoft.com/office/drawing/2014/main" id="{123DFBA5-53E1-3A39-084E-A2DDE893F9C3}"/>
                </a:ext>
              </a:extLst>
            </p:cNvPr>
            <p:cNvSpPr txBox="1"/>
            <p:nvPr/>
          </p:nvSpPr>
          <p:spPr>
            <a:xfrm rot="16200000">
              <a:off x="-2928723" y="14743677"/>
              <a:ext cx="666771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0093B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Z </a:t>
              </a:r>
            </a:p>
          </p:txBody>
        </p:sp>
        <p:cxnSp>
          <p:nvCxnSpPr>
            <p:cNvPr id="61" name="Connecteur droit avec flèche 9">
              <a:extLst>
                <a:ext uri="{FF2B5EF4-FFF2-40B4-BE49-F238E27FC236}">
                  <a16:creationId xmlns:a16="http://schemas.microsoft.com/office/drawing/2014/main" id="{FA6BD3FB-C061-B75A-E2DC-D54C60011473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-2221618" y="14109019"/>
              <a:ext cx="1" cy="1281300"/>
            </a:xfrm>
            <a:prstGeom prst="straightConnector1">
              <a:avLst/>
            </a:prstGeom>
            <a:noFill/>
            <a:ln w="57150" cap="flat" cmpd="sng" algn="ctr">
              <a:solidFill>
                <a:srgbClr val="0093BE"/>
              </a:solidFill>
              <a:prstDash val="solid"/>
              <a:tailEnd type="triangle"/>
            </a:ln>
            <a:effectLst/>
          </p:spPr>
        </p:cxnSp>
        <p:cxnSp>
          <p:nvCxnSpPr>
            <p:cNvPr id="62" name="Connecteur droit avec flèche 9">
              <a:extLst>
                <a:ext uri="{FF2B5EF4-FFF2-40B4-BE49-F238E27FC236}">
                  <a16:creationId xmlns:a16="http://schemas.microsoft.com/office/drawing/2014/main" id="{B7816459-84DD-45A9-18DE-F4FAD081E07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1887455" y="13906717"/>
              <a:ext cx="1167998" cy="511549"/>
            </a:xfrm>
            <a:prstGeom prst="straightConnector1">
              <a:avLst/>
            </a:prstGeom>
            <a:noFill/>
            <a:ln w="57150" cap="flat" cmpd="sng" algn="ctr">
              <a:solidFill>
                <a:srgbClr val="33CC33"/>
              </a:solidFill>
              <a:prstDash val="solid"/>
              <a:tailEnd type="triangle"/>
            </a:ln>
            <a:effectLst/>
          </p:spPr>
        </p:cxn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F42BF645-0D87-8B20-2D08-B83BC2989AD2}"/>
              </a:ext>
            </a:extLst>
          </p:cNvPr>
          <p:cNvSpPr txBox="1"/>
          <p:nvPr/>
        </p:nvSpPr>
        <p:spPr>
          <a:xfrm>
            <a:off x="2095746" y="3173560"/>
            <a:ext cx="88357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V2 mm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0627C74-B6D0-950C-BFEF-F04AA7C6916C}"/>
              </a:ext>
            </a:extLst>
          </p:cNvPr>
          <p:cNvCxnSpPr>
            <a:cxnSpLocks/>
          </p:cNvCxnSpPr>
          <p:nvPr/>
        </p:nvCxnSpPr>
        <p:spPr>
          <a:xfrm flipV="1">
            <a:off x="2016519" y="3140500"/>
            <a:ext cx="436418" cy="1086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id="{744BD63B-E467-7F29-0380-E6ED41135E3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2849" y="4158159"/>
            <a:ext cx="228561" cy="235676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DD4164B8-7F0E-EB5D-E424-0DD7FD58D5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3173" y="4337332"/>
            <a:ext cx="228561" cy="235676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5A8C83F0-F13C-0416-82FC-5310BFEAE42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1573" y="3386156"/>
            <a:ext cx="228561" cy="235676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B1B5BBE7-71E7-5689-019D-6B4659667A8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0979" y="4573008"/>
            <a:ext cx="228561" cy="235676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9B16A45A-E2FD-6D93-7AA5-B05A2F1494AB}"/>
              </a:ext>
            </a:extLst>
          </p:cNvPr>
          <p:cNvSpPr txBox="1"/>
          <p:nvPr/>
        </p:nvSpPr>
        <p:spPr>
          <a:xfrm>
            <a:off x="4910858" y="5590316"/>
            <a:ext cx="69188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Coordinate frame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Primary axis : Nominal axis (cavity line)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trajectory of the rails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Secondary axis : Normal vector to vertical plane of rails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Origin : Beginning of the rail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15EBFD4-4A58-3CEE-471D-AEC0436EED02}"/>
              </a:ext>
            </a:extLst>
          </p:cNvPr>
          <p:cNvSpPr txBox="1"/>
          <p:nvPr/>
        </p:nvSpPr>
        <p:spPr>
          <a:xfrm>
            <a:off x="9041873" y="2825731"/>
            <a:ext cx="28764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Advice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Install fiducial points on both sides of the trolley.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Test the trajectory of the component on the rails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Test the impact of load on the trolley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890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58EA54-F021-6AA2-700A-2BCBDE30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7F1B0D-4C5F-3741-7473-C06FE4C33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64DD32-9509-3E40-5E9E-64B5B47B265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24" y="1484850"/>
            <a:ext cx="6480720" cy="486448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1FADC68-44C7-2E2A-F618-8A9B13C7B4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623401"/>
              </p:ext>
            </p:extLst>
          </p:nvPr>
        </p:nvGraphicFramePr>
        <p:xfrm>
          <a:off x="839416" y="141650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0 : CMM data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Validation of trolley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920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Position of the capacitive plates </a:t>
                      </a:r>
                      <a:r>
                        <a:rPr lang="en-US" sz="800" i="1" dirty="0" err="1"/>
                        <a:t>w.r.t.</a:t>
                      </a:r>
                      <a:r>
                        <a:rPr lang="en-US" sz="800" i="1" dirty="0"/>
                        <a:t> external references </a:t>
                      </a:r>
                      <a:r>
                        <a:rPr lang="en-US" sz="800" i="1" dirty="0">
                          <a:sym typeface="Wingdings" panose="05000000000000000000" pitchFamily="2" charset="2"/>
                        </a:rPr>
                        <a:t> CERN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1975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Valve plate measurement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206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2414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119" descr="A blue box with many round holes&#10;&#10;Description automatically generated with medium confidence">
            <a:extLst>
              <a:ext uri="{FF2B5EF4-FFF2-40B4-BE49-F238E27FC236}">
                <a16:creationId xmlns:a16="http://schemas.microsoft.com/office/drawing/2014/main" id="{CFFBDA19-F7FF-3D0F-18AE-61A56B96C8A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7372" y="3106359"/>
            <a:ext cx="4290482" cy="310630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D7CB72-DAA7-09E2-8E22-248AF8EC6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BD4E5-CC6B-1F5F-25FB-37B6D53A8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7AB588-30E6-89D8-75F3-4862E26641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688963"/>
              </p:ext>
            </p:extLst>
          </p:nvPr>
        </p:nvGraphicFramePr>
        <p:xfrm>
          <a:off x="839416" y="141650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0 : CMM data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Validation of trolley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920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Position of the capacitive plates </a:t>
                      </a:r>
                      <a:r>
                        <a:rPr lang="en-US" sz="800" i="1" dirty="0" err="1">
                          <a:highlight>
                            <a:srgbClr val="FFFF00"/>
                          </a:highlight>
                        </a:rPr>
                        <a:t>w.r.t.</a:t>
                      </a: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 external references </a:t>
                      </a:r>
                      <a:r>
                        <a:rPr lang="en-US" sz="800" i="1" dirty="0">
                          <a:highlight>
                            <a:srgbClr val="FFFF00"/>
                          </a:highlight>
                          <a:sym typeface="Wingdings" panose="05000000000000000000" pitchFamily="2" charset="2"/>
                        </a:rPr>
                        <a:t> CERN</a:t>
                      </a:r>
                      <a:endParaRPr lang="en-US" sz="800" i="1" dirty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1975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Valve plate measurement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206540"/>
                  </a:ext>
                </a:extLst>
              </a:tr>
            </a:tbl>
          </a:graphicData>
        </a:graphic>
      </p:graphicFrame>
      <p:pic>
        <p:nvPicPr>
          <p:cNvPr id="77" name="Picture 76" descr="A blue box with many round holes&#10;&#10;Description automatically generated">
            <a:extLst>
              <a:ext uri="{FF2B5EF4-FFF2-40B4-BE49-F238E27FC236}">
                <a16:creationId xmlns:a16="http://schemas.microsoft.com/office/drawing/2014/main" id="{B497C410-61C9-E3C4-4633-58F61FC0F9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00828" y="2866501"/>
            <a:ext cx="3897701" cy="3201312"/>
          </a:xfrm>
          <a:prstGeom prst="rect">
            <a:avLst/>
          </a:prstGeom>
        </p:spPr>
      </p:pic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7C78F1B-D994-6DB8-FAC9-BC334F9DB265}"/>
              </a:ext>
            </a:extLst>
          </p:cNvPr>
          <p:cNvCxnSpPr>
            <a:cxnSpLocks/>
          </p:cNvCxnSpPr>
          <p:nvPr/>
        </p:nvCxnSpPr>
        <p:spPr>
          <a:xfrm flipV="1">
            <a:off x="2251526" y="3091450"/>
            <a:ext cx="0" cy="926399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A2A3A63F-97A9-DEA2-6C3F-8175C08C23DA}"/>
              </a:ext>
            </a:extLst>
          </p:cNvPr>
          <p:cNvCxnSpPr>
            <a:cxnSpLocks/>
          </p:cNvCxnSpPr>
          <p:nvPr/>
        </p:nvCxnSpPr>
        <p:spPr>
          <a:xfrm>
            <a:off x="2759544" y="5065306"/>
            <a:ext cx="721019" cy="427689"/>
          </a:xfrm>
          <a:prstGeom prst="straightConnector1">
            <a:avLst/>
          </a:prstGeom>
          <a:ln w="57150">
            <a:solidFill>
              <a:srgbClr val="00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34DD717A-7608-D28C-5F31-3D89BA900E9F}"/>
              </a:ext>
            </a:extLst>
          </p:cNvPr>
          <p:cNvSpPr txBox="1"/>
          <p:nvPr/>
        </p:nvSpPr>
        <p:spPr>
          <a:xfrm>
            <a:off x="2261654" y="2744926"/>
            <a:ext cx="293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Z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62C0A90-C751-D1E8-2E44-A3AFB81AFE31}"/>
              </a:ext>
            </a:extLst>
          </p:cNvPr>
          <p:cNvSpPr txBox="1"/>
          <p:nvPr/>
        </p:nvSpPr>
        <p:spPr>
          <a:xfrm>
            <a:off x="3213596" y="5591146"/>
            <a:ext cx="304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Y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2114FCA2-E27A-1F48-8BF8-9D06F015B12E}"/>
              </a:ext>
            </a:extLst>
          </p:cNvPr>
          <p:cNvCxnSpPr>
            <a:cxnSpLocks/>
          </p:cNvCxnSpPr>
          <p:nvPr/>
        </p:nvCxnSpPr>
        <p:spPr>
          <a:xfrm>
            <a:off x="2251526" y="3952419"/>
            <a:ext cx="0" cy="805537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51287DD-DDF2-3B08-F4C9-5A165A7BBDE1}"/>
              </a:ext>
            </a:extLst>
          </p:cNvPr>
          <p:cNvCxnSpPr>
            <a:cxnSpLocks/>
          </p:cNvCxnSpPr>
          <p:nvPr/>
        </p:nvCxnSpPr>
        <p:spPr>
          <a:xfrm>
            <a:off x="2251526" y="4757956"/>
            <a:ext cx="492589" cy="307350"/>
          </a:xfrm>
          <a:prstGeom prst="line">
            <a:avLst/>
          </a:prstGeom>
          <a:ln>
            <a:solidFill>
              <a:srgbClr val="008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7F88E039-F8A6-F1CF-9B28-D33C3AF7CB20}"/>
              </a:ext>
            </a:extLst>
          </p:cNvPr>
          <p:cNvCxnSpPr>
            <a:cxnSpLocks/>
          </p:cNvCxnSpPr>
          <p:nvPr/>
        </p:nvCxnSpPr>
        <p:spPr>
          <a:xfrm flipV="1">
            <a:off x="1567280" y="4770759"/>
            <a:ext cx="684246" cy="39269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3AE1818-9E47-6C46-BA74-B73DBB884CD9}"/>
              </a:ext>
            </a:extLst>
          </p:cNvPr>
          <p:cNvCxnSpPr>
            <a:cxnSpLocks/>
          </p:cNvCxnSpPr>
          <p:nvPr/>
        </p:nvCxnSpPr>
        <p:spPr>
          <a:xfrm flipH="1">
            <a:off x="964531" y="5163458"/>
            <a:ext cx="600962" cy="3254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A8D03398-F451-6D0B-6F64-B06F1FA9B9BE}"/>
              </a:ext>
            </a:extLst>
          </p:cNvPr>
          <p:cNvSpPr txBox="1"/>
          <p:nvPr/>
        </p:nvSpPr>
        <p:spPr>
          <a:xfrm>
            <a:off x="667830" y="5437258"/>
            <a:ext cx="304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B104E59-5396-264E-830A-57C1E4108153}"/>
              </a:ext>
            </a:extLst>
          </p:cNvPr>
          <p:cNvSpPr txBox="1"/>
          <p:nvPr/>
        </p:nvSpPr>
        <p:spPr>
          <a:xfrm>
            <a:off x="2337668" y="4805658"/>
            <a:ext cx="1050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Flange B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4BC125B-761A-95C2-1ECE-DE0B66A729F5}"/>
              </a:ext>
            </a:extLst>
          </p:cNvPr>
          <p:cNvSpPr txBox="1"/>
          <p:nvPr/>
        </p:nvSpPr>
        <p:spPr>
          <a:xfrm>
            <a:off x="2204563" y="3727904"/>
            <a:ext cx="1050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FPC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E9D1997-B7BE-BDE6-CE59-8D9BFD365903}"/>
              </a:ext>
            </a:extLst>
          </p:cNvPr>
          <p:cNvSpPr txBox="1"/>
          <p:nvPr/>
        </p:nvSpPr>
        <p:spPr>
          <a:xfrm>
            <a:off x="887219" y="3232272"/>
            <a:ext cx="1050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HOM-A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D1B6BBB-A53B-B5AE-6EC9-7531801A8496}"/>
              </a:ext>
            </a:extLst>
          </p:cNvPr>
          <p:cNvSpPr txBox="1"/>
          <p:nvPr/>
        </p:nvSpPr>
        <p:spPr>
          <a:xfrm>
            <a:off x="477676" y="1098025"/>
            <a:ext cx="719481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u="sng" dirty="0">
                <a:solidFill>
                  <a:schemeClr val="tx1"/>
                </a:solidFill>
              </a:rPr>
              <a:t>Final coordinate system (R-capacitive-plates):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tx1"/>
                </a:solidFill>
              </a:rPr>
              <a:t>Y-axis (primary axis): Defined by the </a:t>
            </a:r>
            <a:r>
              <a:rPr lang="en-GB" sz="1400" i="1">
                <a:solidFill>
                  <a:schemeClr val="tx1"/>
                </a:solidFill>
              </a:rPr>
              <a:t>capacitive plate axis</a:t>
            </a:r>
            <a:endParaRPr lang="en-GB" sz="1400" i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tx1"/>
                </a:solidFill>
              </a:rPr>
              <a:t>Z-axis (secondary axis): Defined from the projection of the </a:t>
            </a:r>
            <a:r>
              <a:rPr lang="en-GB" sz="1400" i="1" dirty="0" err="1">
                <a:solidFill>
                  <a:schemeClr val="tx1"/>
                </a:solidFill>
              </a:rPr>
              <a:t>center</a:t>
            </a:r>
            <a:r>
              <a:rPr lang="en-GB" sz="1400" i="1" dirty="0">
                <a:solidFill>
                  <a:schemeClr val="tx1"/>
                </a:solidFill>
              </a:rPr>
              <a:t> of circle FPC on line of the capacitive axis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tx1"/>
                </a:solidFill>
              </a:rPr>
              <a:t>Origin: projection of the </a:t>
            </a:r>
            <a:r>
              <a:rPr lang="en-GB" sz="1400" i="1" dirty="0" err="1">
                <a:solidFill>
                  <a:schemeClr val="tx1"/>
                </a:solidFill>
              </a:rPr>
              <a:t>center</a:t>
            </a:r>
            <a:r>
              <a:rPr lang="en-GB" sz="1400" i="1" dirty="0">
                <a:solidFill>
                  <a:schemeClr val="tx1"/>
                </a:solidFill>
              </a:rPr>
              <a:t> of circle FPC on line of the capacitive axis.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7A7EB6-3F2E-EB19-70FE-1B672ABC0F40}"/>
              </a:ext>
            </a:extLst>
          </p:cNvPr>
          <p:cNvSpPr txBox="1"/>
          <p:nvPr/>
        </p:nvSpPr>
        <p:spPr>
          <a:xfrm>
            <a:off x="1535986" y="4087291"/>
            <a:ext cx="464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8BFE880-FAFF-F6AE-6B5A-03AD5D8E0847}"/>
              </a:ext>
            </a:extLst>
          </p:cNvPr>
          <p:cNvSpPr txBox="1"/>
          <p:nvPr/>
        </p:nvSpPr>
        <p:spPr>
          <a:xfrm>
            <a:off x="1203078" y="2901959"/>
            <a:ext cx="473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C3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8F21E90-D12A-DE16-EE12-73F6D2850822}"/>
              </a:ext>
            </a:extLst>
          </p:cNvPr>
          <p:cNvSpPr txBox="1"/>
          <p:nvPr/>
        </p:nvSpPr>
        <p:spPr>
          <a:xfrm>
            <a:off x="587633" y="3642157"/>
            <a:ext cx="495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C2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C5238A1-9E7D-86E1-6196-09807498D811}"/>
              </a:ext>
            </a:extLst>
          </p:cNvPr>
          <p:cNvSpPr txBox="1"/>
          <p:nvPr/>
        </p:nvSpPr>
        <p:spPr>
          <a:xfrm>
            <a:off x="372342" y="3940174"/>
            <a:ext cx="426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C4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39046E4-E901-33FE-7DA4-34BF7E04B6C7}"/>
              </a:ext>
            </a:extLst>
          </p:cNvPr>
          <p:cNvSpPr txBox="1"/>
          <p:nvPr/>
        </p:nvSpPr>
        <p:spPr>
          <a:xfrm>
            <a:off x="1393753" y="4543455"/>
            <a:ext cx="500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C5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6498CBD-9744-4A19-36E4-16202E592CDB}"/>
              </a:ext>
            </a:extLst>
          </p:cNvPr>
          <p:cNvSpPr txBox="1"/>
          <p:nvPr/>
        </p:nvSpPr>
        <p:spPr>
          <a:xfrm>
            <a:off x="516940" y="4866907"/>
            <a:ext cx="455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C6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7FA6AD9-C34E-B8CD-A2A0-ADB78646BC2F}"/>
              </a:ext>
            </a:extLst>
          </p:cNvPr>
          <p:cNvSpPr txBox="1"/>
          <p:nvPr/>
        </p:nvSpPr>
        <p:spPr>
          <a:xfrm>
            <a:off x="1203078" y="5219714"/>
            <a:ext cx="473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C7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56A6D93-A3FC-9549-AB6E-69645797BF55}"/>
              </a:ext>
            </a:extLst>
          </p:cNvPr>
          <p:cNvSpPr txBox="1"/>
          <p:nvPr/>
        </p:nvSpPr>
        <p:spPr>
          <a:xfrm>
            <a:off x="2059868" y="4665162"/>
            <a:ext cx="429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3888A11-C275-8011-876D-6D8817D3FA53}"/>
              </a:ext>
            </a:extLst>
          </p:cNvPr>
          <p:cNvSpPr txBox="1"/>
          <p:nvPr/>
        </p:nvSpPr>
        <p:spPr>
          <a:xfrm>
            <a:off x="2599413" y="5203796"/>
            <a:ext cx="444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C9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D56A3D7-FC71-1DF3-36C0-6A85CD91A7E7}"/>
              </a:ext>
            </a:extLst>
          </p:cNvPr>
          <p:cNvSpPr txBox="1"/>
          <p:nvPr/>
        </p:nvSpPr>
        <p:spPr>
          <a:xfrm>
            <a:off x="2989014" y="4156929"/>
            <a:ext cx="529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C10</a:t>
            </a:r>
          </a:p>
        </p:txBody>
      </p:sp>
      <p:graphicFrame>
        <p:nvGraphicFramePr>
          <p:cNvPr id="101" name="Table 100">
            <a:extLst>
              <a:ext uri="{FF2B5EF4-FFF2-40B4-BE49-F238E27FC236}">
                <a16:creationId xmlns:a16="http://schemas.microsoft.com/office/drawing/2014/main" id="{463D6AE4-A4D4-FFFF-F637-7644B04C7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609426"/>
              </p:ext>
            </p:extLst>
          </p:nvPr>
        </p:nvGraphicFramePr>
        <p:xfrm>
          <a:off x="7775174" y="458573"/>
          <a:ext cx="4192539" cy="5824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580">
                  <a:extLst>
                    <a:ext uri="{9D8B030D-6E8A-4147-A177-3AD203B41FA5}">
                      <a16:colId xmlns:a16="http://schemas.microsoft.com/office/drawing/2014/main" val="617670098"/>
                    </a:ext>
                  </a:extLst>
                </a:gridCol>
                <a:gridCol w="866653">
                  <a:extLst>
                    <a:ext uri="{9D8B030D-6E8A-4147-A177-3AD203B41FA5}">
                      <a16:colId xmlns:a16="http://schemas.microsoft.com/office/drawing/2014/main" val="603983664"/>
                    </a:ext>
                  </a:extLst>
                </a:gridCol>
                <a:gridCol w="866653">
                  <a:extLst>
                    <a:ext uri="{9D8B030D-6E8A-4147-A177-3AD203B41FA5}">
                      <a16:colId xmlns:a16="http://schemas.microsoft.com/office/drawing/2014/main" val="128642707"/>
                    </a:ext>
                  </a:extLst>
                </a:gridCol>
                <a:gridCol w="866653">
                  <a:extLst>
                    <a:ext uri="{9D8B030D-6E8A-4147-A177-3AD203B41FA5}">
                      <a16:colId xmlns:a16="http://schemas.microsoft.com/office/drawing/2014/main" val="746050536"/>
                    </a:ext>
                  </a:extLst>
                </a:gridCol>
              </a:tblGrid>
              <a:tr h="15394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X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Y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Z (mm)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227559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Flange_A_Inox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-500.857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635771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Flange_B_Inox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179.144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4475925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Flange_FPC_Inox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234.834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3700331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Flange_HOM_A_Inox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-320.512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249.645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5597963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Flange_HOM_B_Inox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89.659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-274.265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-250.260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2448277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Flange_HOM_C_Inox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-90.249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-273.956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-249.957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7524781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Flange_pick_up_A_Inox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239.994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-385.315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4192689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Flange_pick_up_B_Inox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240.000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65.110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0040203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Line2 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-194.522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-508.330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318242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Line2 B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-194.489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187.668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300775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121.217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-0.148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214.856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6312474"/>
                  </a:ext>
                </a:extLst>
              </a:tr>
              <a:tr h="99113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156.375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-304.377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214.999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6392248"/>
                  </a:ext>
                </a:extLst>
              </a:tr>
              <a:tr h="153940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-184.520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-410.281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215.239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7610649"/>
                  </a:ext>
                </a:extLst>
              </a:tr>
              <a:tr h="153940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223.532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-342.117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134.529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1558906"/>
                  </a:ext>
                </a:extLst>
              </a:tr>
              <a:tr h="153940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223.371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134.695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4584229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223.138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-296.469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-135.616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9687722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223.011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-43.997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-135.468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4582912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142.837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166.124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4881013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-41.267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166.172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-144.759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7004497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-142.858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166.060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132.874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8521147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-305.115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135.617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3570614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-304.967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-374.040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135.433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9448984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-305.525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69.491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-109.469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2277117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-305.465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-316.935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-134.642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6699692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-41.117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-486.970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-145.082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4062210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-142.617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-487.408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132.577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892683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C17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143.050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-487.184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82.045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404271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Tunning_BOTTOM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-0.947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-160.451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-369.724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54461158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Tunning_TOP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0.599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-160.218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369.329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597428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Capacitive_plate_CENTER</a:t>
                      </a:r>
                      <a:endParaRPr lang="fr-FR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-160.238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92002281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Capacitive_plate_IN</a:t>
                      </a:r>
                      <a:endParaRPr lang="fr-FR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-250.538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2531528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Capacitive_plate_OUT</a:t>
                      </a:r>
                      <a:endParaRPr lang="fr-FR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-70.099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63777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Origine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158910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Axe_X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7970373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Axe_Y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9453536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Axe_Z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1510790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-500.857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4910804"/>
                  </a:ext>
                </a:extLst>
              </a:tr>
              <a:tr h="9236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179.144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5610941"/>
                  </a:ext>
                </a:extLst>
              </a:tr>
            </a:tbl>
          </a:graphicData>
        </a:graphic>
      </p:graphicFrame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0F2E338E-2F6B-30B9-41DF-591761E08467}"/>
              </a:ext>
            </a:extLst>
          </p:cNvPr>
          <p:cNvCxnSpPr>
            <a:cxnSpLocks/>
          </p:cNvCxnSpPr>
          <p:nvPr/>
        </p:nvCxnSpPr>
        <p:spPr>
          <a:xfrm flipV="1">
            <a:off x="5566351" y="2595456"/>
            <a:ext cx="0" cy="926399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0AB0ED62-8966-F3F1-BE5A-2D87EA7EA6C8}"/>
              </a:ext>
            </a:extLst>
          </p:cNvPr>
          <p:cNvCxnSpPr>
            <a:cxnSpLocks/>
          </p:cNvCxnSpPr>
          <p:nvPr/>
        </p:nvCxnSpPr>
        <p:spPr>
          <a:xfrm flipH="1" flipV="1">
            <a:off x="3829664" y="3982892"/>
            <a:ext cx="548514" cy="161093"/>
          </a:xfrm>
          <a:prstGeom prst="straightConnector1">
            <a:avLst/>
          </a:prstGeom>
          <a:ln w="57150">
            <a:solidFill>
              <a:srgbClr val="00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92B7254F-BBC2-955F-9875-67098E3F844C}"/>
              </a:ext>
            </a:extLst>
          </p:cNvPr>
          <p:cNvSpPr txBox="1"/>
          <p:nvPr/>
        </p:nvSpPr>
        <p:spPr>
          <a:xfrm>
            <a:off x="6941485" y="4778852"/>
            <a:ext cx="1050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Flange A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76FBD86-9914-F1A1-6E83-165B559CFAFB}"/>
              </a:ext>
            </a:extLst>
          </p:cNvPr>
          <p:cNvSpPr txBox="1"/>
          <p:nvPr/>
        </p:nvSpPr>
        <p:spPr>
          <a:xfrm>
            <a:off x="6461951" y="5095665"/>
            <a:ext cx="1050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Line2 A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335B3D3-C65D-41E2-5363-13E6EBA7FD06}"/>
              </a:ext>
            </a:extLst>
          </p:cNvPr>
          <p:cNvSpPr txBox="1"/>
          <p:nvPr/>
        </p:nvSpPr>
        <p:spPr>
          <a:xfrm>
            <a:off x="6375305" y="3552881"/>
            <a:ext cx="1050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HOM-A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ABD8B82-5C9F-E9B0-FD96-CC1834D59617}"/>
              </a:ext>
            </a:extLst>
          </p:cNvPr>
          <p:cNvSpPr txBox="1"/>
          <p:nvPr/>
        </p:nvSpPr>
        <p:spPr>
          <a:xfrm>
            <a:off x="5199849" y="3469805"/>
            <a:ext cx="1050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FPC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02D73E7-BA12-78C2-38CD-15C90F1E0B8D}"/>
              </a:ext>
            </a:extLst>
          </p:cNvPr>
          <p:cNvSpPr txBox="1"/>
          <p:nvPr/>
        </p:nvSpPr>
        <p:spPr>
          <a:xfrm>
            <a:off x="5656589" y="2533566"/>
            <a:ext cx="293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Z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31C88F2-06E5-510E-2DBC-01D0E950EB93}"/>
              </a:ext>
            </a:extLst>
          </p:cNvPr>
          <p:cNvSpPr txBox="1"/>
          <p:nvPr/>
        </p:nvSpPr>
        <p:spPr>
          <a:xfrm>
            <a:off x="3677218" y="3668832"/>
            <a:ext cx="304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Y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A10EE91-2BC8-7E35-D609-E2002B21AD34}"/>
              </a:ext>
            </a:extLst>
          </p:cNvPr>
          <p:cNvSpPr txBox="1"/>
          <p:nvPr/>
        </p:nvSpPr>
        <p:spPr>
          <a:xfrm>
            <a:off x="4542488" y="4320526"/>
            <a:ext cx="468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DA232C0-0F88-B306-8B5F-E1730FB73BDD}"/>
              </a:ext>
            </a:extLst>
          </p:cNvPr>
          <p:cNvSpPr txBox="1"/>
          <p:nvPr/>
        </p:nvSpPr>
        <p:spPr>
          <a:xfrm>
            <a:off x="5696587" y="4508567"/>
            <a:ext cx="468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C12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5572FDD-90DC-ACC5-EC45-402ABE640A0B}"/>
              </a:ext>
            </a:extLst>
          </p:cNvPr>
          <p:cNvSpPr txBox="1"/>
          <p:nvPr/>
        </p:nvSpPr>
        <p:spPr>
          <a:xfrm>
            <a:off x="4584874" y="5053859"/>
            <a:ext cx="468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C13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CA1ECA2-265F-4935-4942-833E458BBC96}"/>
              </a:ext>
            </a:extLst>
          </p:cNvPr>
          <p:cNvSpPr txBox="1"/>
          <p:nvPr/>
        </p:nvSpPr>
        <p:spPr>
          <a:xfrm>
            <a:off x="5649662" y="5358359"/>
            <a:ext cx="468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C14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8BBF5CD-4B97-637F-D31C-796E82F6D357}"/>
              </a:ext>
            </a:extLst>
          </p:cNvPr>
          <p:cNvSpPr txBox="1"/>
          <p:nvPr/>
        </p:nvSpPr>
        <p:spPr>
          <a:xfrm>
            <a:off x="7124704" y="5273369"/>
            <a:ext cx="468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C15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9586DDA-B421-0654-9F9D-5F27D68E7699}"/>
              </a:ext>
            </a:extLst>
          </p:cNvPr>
          <p:cNvSpPr txBox="1"/>
          <p:nvPr/>
        </p:nvSpPr>
        <p:spPr>
          <a:xfrm>
            <a:off x="6461951" y="4580318"/>
            <a:ext cx="468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C16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95B1D8F-41DD-7DA7-601B-1D62C95A0A48}"/>
              </a:ext>
            </a:extLst>
          </p:cNvPr>
          <p:cNvSpPr txBox="1"/>
          <p:nvPr/>
        </p:nvSpPr>
        <p:spPr>
          <a:xfrm>
            <a:off x="7210548" y="4059259"/>
            <a:ext cx="468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C17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F3E24DA-D8C8-ADEC-3861-424A9908EA61}"/>
              </a:ext>
            </a:extLst>
          </p:cNvPr>
          <p:cNvSpPr txBox="1"/>
          <p:nvPr/>
        </p:nvSpPr>
        <p:spPr>
          <a:xfrm>
            <a:off x="6524686" y="4100771"/>
            <a:ext cx="405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85816FC-9CC1-DDB9-984B-5EB24B26FC38}"/>
              </a:ext>
            </a:extLst>
          </p:cNvPr>
          <p:cNvSpPr txBox="1"/>
          <p:nvPr/>
        </p:nvSpPr>
        <p:spPr>
          <a:xfrm>
            <a:off x="7028446" y="3662963"/>
            <a:ext cx="405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E658DBA-4DAA-638F-672D-C631FF6235E9}"/>
              </a:ext>
            </a:extLst>
          </p:cNvPr>
          <p:cNvSpPr txBox="1"/>
          <p:nvPr/>
        </p:nvSpPr>
        <p:spPr>
          <a:xfrm>
            <a:off x="5651764" y="3214587"/>
            <a:ext cx="405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C1</a:t>
            </a:r>
          </a:p>
        </p:txBody>
      </p:sp>
    </p:spTree>
    <p:extLst>
      <p:ext uri="{BB962C8B-B14F-4D97-AF65-F5344CB8AC3E}">
        <p14:creationId xmlns:p14="http://schemas.microsoft.com/office/powerpoint/2010/main" val="1981378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78F63D-757D-B59E-58FB-B592E1642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417905-87C6-ED7C-0A59-F5539ACE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DC13FD4-9CE7-DA46-1BF6-E528B9FFE2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8097"/>
              </p:ext>
            </p:extLst>
          </p:nvPr>
        </p:nvGraphicFramePr>
        <p:xfrm>
          <a:off x="839416" y="141650"/>
          <a:ext cx="648430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0 : CMM data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>
                          <a:highlight>
                            <a:srgbClr val="FFFF00"/>
                          </a:highlight>
                        </a:rPr>
                        <a:t>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Validation of trolley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920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Position of the capacitive plates </a:t>
                      </a:r>
                      <a:r>
                        <a:rPr lang="en-US" sz="800" i="1" dirty="0" err="1"/>
                        <a:t>w.r.t.</a:t>
                      </a:r>
                      <a:r>
                        <a:rPr lang="en-US" sz="800" i="1" dirty="0"/>
                        <a:t> external references </a:t>
                      </a:r>
                      <a:r>
                        <a:rPr lang="en-US" sz="800" i="1" dirty="0">
                          <a:sym typeface="Wingdings" panose="05000000000000000000" pitchFamily="2" charset="2"/>
                        </a:rPr>
                        <a:t> CERN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1975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Valve plate measurement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206540"/>
                  </a:ext>
                </a:extLst>
              </a:tr>
            </a:tbl>
          </a:graphicData>
        </a:graphic>
      </p:graphicFrame>
      <p:pic>
        <p:nvPicPr>
          <p:cNvPr id="8" name="Picture 7" descr="A metal object with holes and screws&#10;&#10;Description automatically generated">
            <a:extLst>
              <a:ext uri="{FF2B5EF4-FFF2-40B4-BE49-F238E27FC236}">
                <a16:creationId xmlns:a16="http://schemas.microsoft.com/office/drawing/2014/main" id="{2304328A-F07B-0B68-88A9-F788A1EA4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870546" y="1974449"/>
            <a:ext cx="3758008" cy="28295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112A68-2207-BA1F-C3CC-A7EDE5B6AC54}"/>
              </a:ext>
            </a:extLst>
          </p:cNvPr>
          <p:cNvSpPr txBox="1"/>
          <p:nvPr/>
        </p:nvSpPr>
        <p:spPr>
          <a:xfrm>
            <a:off x="9162209" y="5330660"/>
            <a:ext cx="117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Valve Plate 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B3C738-9828-CB43-FCD2-83AC0C154082}"/>
              </a:ext>
            </a:extLst>
          </p:cNvPr>
          <p:cNvGrpSpPr/>
          <p:nvPr/>
        </p:nvGrpSpPr>
        <p:grpSpPr>
          <a:xfrm>
            <a:off x="1031176" y="1692228"/>
            <a:ext cx="6139470" cy="5165772"/>
            <a:chOff x="1031176" y="1196229"/>
            <a:chExt cx="6139470" cy="516577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EB6E4B8-01A2-CAD1-3F3B-306DA550140F}"/>
                </a:ext>
              </a:extLst>
            </p:cNvPr>
            <p:cNvGrpSpPr/>
            <p:nvPr/>
          </p:nvGrpSpPr>
          <p:grpSpPr>
            <a:xfrm>
              <a:off x="1031176" y="1196229"/>
              <a:ext cx="6139470" cy="5165772"/>
              <a:chOff x="1031176" y="1196229"/>
              <a:chExt cx="6139470" cy="5165772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44A84A11-9AF3-C8E0-9F83-E43CF2FE681C}"/>
                  </a:ext>
                </a:extLst>
              </p:cNvPr>
              <p:cNvGrpSpPr/>
              <p:nvPr/>
            </p:nvGrpSpPr>
            <p:grpSpPr>
              <a:xfrm>
                <a:off x="1031176" y="1196229"/>
                <a:ext cx="6139470" cy="5165772"/>
                <a:chOff x="1031176" y="1196229"/>
                <a:chExt cx="6139470" cy="5165772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F4E5B8B1-081B-A8EB-880D-D48A3181F3FD}"/>
                    </a:ext>
                  </a:extLst>
                </p:cNvPr>
                <p:cNvGrpSpPr/>
                <p:nvPr/>
              </p:nvGrpSpPr>
              <p:grpSpPr>
                <a:xfrm>
                  <a:off x="1031176" y="1196229"/>
                  <a:ext cx="6139470" cy="5165772"/>
                  <a:chOff x="1925263" y="2221252"/>
                  <a:chExt cx="4933032" cy="4258496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7F6A21D1-2192-5881-D9FF-069F34BDA2C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2063552" y="3571998"/>
                    <a:ext cx="2335347" cy="2747823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DB3A62A6-0176-7B3D-A991-91DE3C1A00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4583832" y="2524665"/>
                    <a:ext cx="2274463" cy="2670730"/>
                  </a:xfrm>
                  <a:prstGeom prst="rect">
                    <a:avLst/>
                  </a:prstGeom>
                </p:spPr>
              </p:pic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E071E50F-327C-9DDA-D489-558247E0D1BB}"/>
                      </a:ext>
                    </a:extLst>
                  </p:cNvPr>
                  <p:cNvSpPr txBox="1"/>
                  <p:nvPr/>
                </p:nvSpPr>
                <p:spPr>
                  <a:xfrm>
                    <a:off x="2796431" y="3435539"/>
                    <a:ext cx="658375" cy="184666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600" b="1" dirty="0"/>
                      <a:t>DQW_VP_A1</a:t>
                    </a:r>
                  </a:p>
                </p:txBody>
              </p:sp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D2DB9DC8-2E1F-120F-4251-D49CF1B38A29}"/>
                      </a:ext>
                    </a:extLst>
                  </p:cNvPr>
                  <p:cNvSpPr txBox="1"/>
                  <p:nvPr/>
                </p:nvSpPr>
                <p:spPr>
                  <a:xfrm>
                    <a:off x="2336312" y="4350845"/>
                    <a:ext cx="658375" cy="184666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600" b="1" dirty="0"/>
                      <a:t>DQW_VP_A2</a:t>
                    </a:r>
                  </a:p>
                </p:txBody>
              </p:sp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FB58BEDB-0C6D-829C-CCE5-E3A5B14D5361}"/>
                      </a:ext>
                    </a:extLst>
                  </p:cNvPr>
                  <p:cNvSpPr txBox="1"/>
                  <p:nvPr/>
                </p:nvSpPr>
                <p:spPr>
                  <a:xfrm>
                    <a:off x="2743324" y="5096684"/>
                    <a:ext cx="658375" cy="184666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600" b="1" dirty="0"/>
                      <a:t>DQW_VP_A4</a:t>
                    </a:r>
                  </a:p>
                </p:txBody>
              </p: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6A8DA826-FB53-8373-FD38-A4E03E16D1CD}"/>
                      </a:ext>
                    </a:extLst>
                  </p:cNvPr>
                  <p:cNvSpPr txBox="1"/>
                  <p:nvPr/>
                </p:nvSpPr>
                <p:spPr>
                  <a:xfrm>
                    <a:off x="3244834" y="4479759"/>
                    <a:ext cx="658375" cy="184666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600" b="1" dirty="0"/>
                      <a:t>DQW_VP_A3</a:t>
                    </a:r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B6ECA843-7905-6785-7062-EA6A1FC68A73}"/>
                      </a:ext>
                    </a:extLst>
                  </p:cNvPr>
                  <p:cNvSpPr txBox="1"/>
                  <p:nvPr/>
                </p:nvSpPr>
                <p:spPr>
                  <a:xfrm>
                    <a:off x="5221240" y="2553440"/>
                    <a:ext cx="658375" cy="184666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600" b="1" dirty="0"/>
                      <a:t>DQW_VP_B1</a:t>
                    </a:r>
                  </a:p>
                </p:txBody>
              </p:sp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849D997B-8611-B6C3-5A2F-7E07436D25D4}"/>
                      </a:ext>
                    </a:extLst>
                  </p:cNvPr>
                  <p:cNvSpPr txBox="1"/>
                  <p:nvPr/>
                </p:nvSpPr>
                <p:spPr>
                  <a:xfrm>
                    <a:off x="4761121" y="3374809"/>
                    <a:ext cx="658375" cy="184666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600" b="1" dirty="0"/>
                      <a:t>DQW_VP_B2</a:t>
                    </a: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6FF3E87A-DED2-6CD3-40C9-4A28EE43B7D5}"/>
                      </a:ext>
                    </a:extLst>
                  </p:cNvPr>
                  <p:cNvSpPr txBox="1"/>
                  <p:nvPr/>
                </p:nvSpPr>
                <p:spPr>
                  <a:xfrm>
                    <a:off x="5198737" y="4036397"/>
                    <a:ext cx="658375" cy="184666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600" b="1" dirty="0"/>
                      <a:t>DQW_VP_B3</a:t>
                    </a:r>
                  </a:p>
                </p:txBody>
              </p: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1050B44D-E194-57FA-C53F-6C0D4CFFC7A5}"/>
                      </a:ext>
                    </a:extLst>
                  </p:cNvPr>
                  <p:cNvSpPr txBox="1"/>
                  <p:nvPr/>
                </p:nvSpPr>
                <p:spPr>
                  <a:xfrm>
                    <a:off x="5669643" y="3435539"/>
                    <a:ext cx="658375" cy="184666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600" b="1" dirty="0"/>
                      <a:t>DQW_VP_B4</a:t>
                    </a:r>
                  </a:p>
                </p:txBody>
              </p:sp>
              <p:pic>
                <p:nvPicPr>
                  <p:cNvPr id="35" name="Picture 34">
                    <a:extLst>
                      <a:ext uri="{FF2B5EF4-FFF2-40B4-BE49-F238E27FC236}">
                        <a16:creationId xmlns:a16="http://schemas.microsoft.com/office/drawing/2014/main" id="{0849ABE6-8AF8-573E-8347-696D7B4B469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alphaModFix amt="20000"/>
                  </a:blip>
                  <a:srcRect l="-1" r="48374"/>
                  <a:stretch/>
                </p:blipFill>
                <p:spPr>
                  <a:xfrm flipH="1">
                    <a:off x="1925263" y="3095224"/>
                    <a:ext cx="2439715" cy="3384524"/>
                  </a:xfrm>
                  <a:prstGeom prst="rect">
                    <a:avLst/>
                  </a:prstGeom>
                </p:spPr>
              </p:pic>
              <p:pic>
                <p:nvPicPr>
                  <p:cNvPr id="36" name="Picture 35">
                    <a:extLst>
                      <a:ext uri="{FF2B5EF4-FFF2-40B4-BE49-F238E27FC236}">
                        <a16:creationId xmlns:a16="http://schemas.microsoft.com/office/drawing/2014/main" id="{E5C2628A-1158-C54F-48D6-0DF16C8DA73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alphaModFix amt="20000"/>
                  </a:blip>
                  <a:srcRect l="50408" r="346"/>
                  <a:stretch/>
                </p:blipFill>
                <p:spPr>
                  <a:xfrm flipH="1">
                    <a:off x="4515214" y="2221252"/>
                    <a:ext cx="2253380" cy="311069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0C401EF-76B3-0BE9-2968-D3801C50D87D}"/>
                    </a:ext>
                  </a:extLst>
                </p:cNvPr>
                <p:cNvSpPr txBox="1"/>
                <p:nvPr/>
              </p:nvSpPr>
              <p:spPr>
                <a:xfrm rot="448539">
                  <a:off x="1988154" y="2299651"/>
                  <a:ext cx="117468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Valve Plate A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483139A-A27D-D8E4-A1EE-EBE2B0884E7F}"/>
                    </a:ext>
                  </a:extLst>
                </p:cNvPr>
                <p:cNvSpPr txBox="1"/>
                <p:nvPr/>
              </p:nvSpPr>
              <p:spPr>
                <a:xfrm rot="306904">
                  <a:off x="5103952" y="1213740"/>
                  <a:ext cx="117468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Valve Plate B</a:t>
                  </a:r>
                </a:p>
              </p:txBody>
            </p: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3034C4-B119-684B-8A73-4B67511CDDEE}"/>
                  </a:ext>
                </a:extLst>
              </p:cNvPr>
              <p:cNvSpPr txBox="1"/>
              <p:nvPr/>
            </p:nvSpPr>
            <p:spPr>
              <a:xfrm>
                <a:off x="3895447" y="5589240"/>
                <a:ext cx="246037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B1EBF7-B26E-3343-8563-BDF3C5A5D294}"/>
                  </a:ext>
                </a:extLst>
              </p:cNvPr>
              <p:cNvSpPr txBox="1"/>
              <p:nvPr/>
            </p:nvSpPr>
            <p:spPr>
              <a:xfrm>
                <a:off x="3635096" y="5031351"/>
                <a:ext cx="246037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rgbClr val="00B050"/>
                    </a:solidFill>
                  </a:rPr>
                  <a:t>Y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5DA124A-8A0E-80B8-7DB1-71E59F8D3DAF}"/>
                  </a:ext>
                </a:extLst>
              </p:cNvPr>
              <p:cNvSpPr txBox="1"/>
              <p:nvPr/>
            </p:nvSpPr>
            <p:spPr>
              <a:xfrm>
                <a:off x="2948628" y="4078245"/>
                <a:ext cx="246037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chemeClr val="tx2"/>
                    </a:solidFill>
                  </a:rPr>
                  <a:t>Z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93B9236-7E2D-F0FE-13B9-17130EB5E625}"/>
                  </a:ext>
                </a:extLst>
              </p:cNvPr>
              <p:cNvSpPr txBox="1"/>
              <p:nvPr/>
            </p:nvSpPr>
            <p:spPr>
              <a:xfrm>
                <a:off x="6921723" y="4307662"/>
                <a:ext cx="246037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A2ADFC0-05E2-E5FB-6F26-AFB6CDA6BA33}"/>
                  </a:ext>
                </a:extLst>
              </p:cNvPr>
              <p:cNvSpPr txBox="1"/>
              <p:nvPr/>
            </p:nvSpPr>
            <p:spPr>
              <a:xfrm>
                <a:off x="6661372" y="3749773"/>
                <a:ext cx="246037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rgbClr val="00B050"/>
                    </a:solidFill>
                  </a:rPr>
                  <a:t>Y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F5BC492-6E9D-8088-6A0E-F65E493D176C}"/>
                  </a:ext>
                </a:extLst>
              </p:cNvPr>
              <p:cNvSpPr txBox="1"/>
              <p:nvPr/>
            </p:nvSpPr>
            <p:spPr>
              <a:xfrm>
                <a:off x="5974904" y="2796667"/>
                <a:ext cx="246037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chemeClr val="tx2"/>
                    </a:solidFill>
                  </a:rPr>
                  <a:t>Z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6F65064-0592-385C-6383-8C51E4238687}"/>
                </a:ext>
              </a:extLst>
            </p:cNvPr>
            <p:cNvSpPr txBox="1"/>
            <p:nvPr/>
          </p:nvSpPr>
          <p:spPr>
            <a:xfrm>
              <a:off x="3534912" y="5735116"/>
              <a:ext cx="12522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err="1"/>
                <a:t>R_ValvePlate_A</a:t>
              </a:r>
              <a:endParaRPr lang="en-GB" sz="11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5F8DDF7-FC44-01A9-0217-7EAA1D5F288C}"/>
                </a:ext>
              </a:extLst>
            </p:cNvPr>
            <p:cNvSpPr txBox="1"/>
            <p:nvPr/>
          </p:nvSpPr>
          <p:spPr>
            <a:xfrm>
              <a:off x="5792475" y="4218197"/>
              <a:ext cx="12522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err="1"/>
                <a:t>R_ValvePlate_B</a:t>
              </a:r>
              <a:endParaRPr lang="en-GB" sz="1100" b="1" dirty="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27CF219-B07D-17FA-AC3D-39CC035C9420}"/>
              </a:ext>
            </a:extLst>
          </p:cNvPr>
          <p:cNvSpPr txBox="1"/>
          <p:nvPr/>
        </p:nvSpPr>
        <p:spPr>
          <a:xfrm>
            <a:off x="648250" y="1261815"/>
            <a:ext cx="3606283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b="1" dirty="0"/>
              <a:t>Coordinate system</a:t>
            </a:r>
          </a:p>
          <a:p>
            <a:endParaRPr lang="en-GB" sz="400" dirty="0"/>
          </a:p>
          <a:p>
            <a:r>
              <a:rPr lang="en-GB" sz="1100" dirty="0"/>
              <a:t>For both Valve Plates,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rgbClr val="FF0000"/>
                </a:solidFill>
              </a:rPr>
              <a:t>X axis </a:t>
            </a:r>
            <a:r>
              <a:rPr lang="en-GB" sz="1100" dirty="0">
                <a:solidFill>
                  <a:srgbClr val="FF0000"/>
                </a:solidFill>
              </a:rPr>
              <a:t>– along the line passing through the centres of the two cylinders </a:t>
            </a:r>
            <a:r>
              <a:rPr lang="en-GB" sz="1100" b="1" dirty="0">
                <a:solidFill>
                  <a:srgbClr val="FF0000"/>
                </a:solidFill>
              </a:rPr>
              <a:t>(Secondary Axis)</a:t>
            </a:r>
            <a:endParaRPr lang="en-GB" sz="1100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rgbClr val="00B050"/>
                </a:solidFill>
              </a:rPr>
              <a:t>Y axis </a:t>
            </a:r>
            <a:r>
              <a:rPr lang="en-GB" sz="1100" dirty="0">
                <a:solidFill>
                  <a:srgbClr val="00B050"/>
                </a:solidFill>
              </a:rPr>
              <a:t>– Normal to the measured 7 planes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2"/>
                </a:solidFill>
              </a:rPr>
              <a:t>Z axis </a:t>
            </a:r>
            <a:r>
              <a:rPr lang="en-GB" sz="1100" dirty="0">
                <a:solidFill>
                  <a:schemeClr val="tx2"/>
                </a:solidFill>
              </a:rPr>
              <a:t>– Perpendicular to XY Plane </a:t>
            </a:r>
            <a:r>
              <a:rPr lang="en-GB" sz="1100" b="1" dirty="0">
                <a:solidFill>
                  <a:schemeClr val="tx2"/>
                </a:solidFill>
              </a:rPr>
              <a:t>(Primary Axis)</a:t>
            </a:r>
          </a:p>
        </p:txBody>
      </p:sp>
    </p:spTree>
    <p:extLst>
      <p:ext uri="{BB962C8B-B14F-4D97-AF65-F5344CB8AC3E}">
        <p14:creationId xmlns:p14="http://schemas.microsoft.com/office/powerpoint/2010/main" val="34494664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36069</TotalTime>
  <Words>2941</Words>
  <Application>Microsoft Office PowerPoint</Application>
  <PresentationFormat>Widescreen</PresentationFormat>
  <Paragraphs>965</Paragraphs>
  <Slides>35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Aptos</vt:lpstr>
      <vt:lpstr>Arial</vt:lpstr>
      <vt:lpstr>Calibri</vt:lpstr>
      <vt:lpstr>Symbol</vt:lpstr>
      <vt:lpstr>Wingdings</vt:lpstr>
      <vt:lpstr>Thème Office</vt:lpstr>
      <vt:lpstr>Internal monitoring for Crab-cavities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Internal monitoring  : Configuration</vt:lpstr>
      <vt:lpstr>Internal monitoring  : Challenges and prerequisites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Vivien Rude</cp:lastModifiedBy>
  <cp:revision>869</cp:revision>
  <cp:lastPrinted>2019-08-22T16:19:59Z</cp:lastPrinted>
  <dcterms:created xsi:type="dcterms:W3CDTF">2016-01-11T14:38:10Z</dcterms:created>
  <dcterms:modified xsi:type="dcterms:W3CDTF">2024-10-16T09:11:45Z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