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1add6162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1add6162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61add6162f_0_30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61add6162f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61add6162f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61add6162f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6207a3de36_0_11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6207a3de36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61add6162f_0_28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61add6162f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6207a3de36_0_12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6207a3de36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61add6162f_0_18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61add6162f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67babb7069_41_3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67babb7069_4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61add6162f_0_11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61add6162f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6207a3de36_0_15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36207a3de36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6207a3de36_0_15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6207a3de36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61add6162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61add616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6207a3de36_0_16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6207a3de36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36207a3de36_0_17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36207a3de36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67babb7069_41_2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67babb7069_4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67babb7069_41_9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367babb7069_4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207a3de36_0_20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6207a3de36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207a3de36_0_17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207a3de36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1add6162f_0_7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1add6162f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207a3de36_0_1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207a3de3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1add6162f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1add6162f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61add6162f_0_29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61add6162f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6207a3de36_0_8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6207a3de36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openreview.net/forum?id=YcUV5apdlq&amp;referrer=%5Bthe%20profile%20of%20Ankur%20Singha%5D(%2Fprofile%3Fid%3D~Ankur_Singha1)" TargetMode="External"/><Relationship Id="rId4" Type="http://schemas.openxmlformats.org/officeDocument/2006/relationships/hyperlink" Target="https://inspirehep.net/literature/2899342" TargetMode="External"/><Relationship Id="rId9" Type="http://schemas.openxmlformats.org/officeDocument/2006/relationships/hyperlink" Target="https://indico.cern.ch/event/1496341/contributions/6555596/" TargetMode="External"/><Relationship Id="rId5" Type="http://schemas.openxmlformats.org/officeDocument/2006/relationships/image" Target="../media/image14.jpg"/><Relationship Id="rId6" Type="http://schemas.openxmlformats.org/officeDocument/2006/relationships/image" Target="../media/image19.png"/><Relationship Id="rId7" Type="http://schemas.openxmlformats.org/officeDocument/2006/relationships/image" Target="../media/image43.png"/><Relationship Id="rId8" Type="http://schemas.openxmlformats.org/officeDocument/2006/relationships/image" Target="../media/image2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3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52.png"/><Relationship Id="rId7" Type="http://schemas.openxmlformats.org/officeDocument/2006/relationships/image" Target="../media/image3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2.png"/><Relationship Id="rId4" Type="http://schemas.openxmlformats.org/officeDocument/2006/relationships/image" Target="../media/image5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2.png"/><Relationship Id="rId4" Type="http://schemas.openxmlformats.org/officeDocument/2006/relationships/image" Target="../media/image3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8.pn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image" Target="../media/image47.png"/><Relationship Id="rId10" Type="http://schemas.openxmlformats.org/officeDocument/2006/relationships/image" Target="../media/image56.png"/><Relationship Id="rId1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openxmlformats.org/officeDocument/2006/relationships/image" Target="../media/image39.png"/><Relationship Id="rId5" Type="http://schemas.openxmlformats.org/officeDocument/2006/relationships/image" Target="../media/image9.png"/><Relationship Id="rId6" Type="http://schemas.openxmlformats.org/officeDocument/2006/relationships/image" Target="../media/image51.png"/><Relationship Id="rId7" Type="http://schemas.openxmlformats.org/officeDocument/2006/relationships/image" Target="../media/image48.png"/><Relationship Id="rId8" Type="http://schemas.openxmlformats.org/officeDocument/2006/relationships/image" Target="../media/image5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1.png"/><Relationship Id="rId4" Type="http://schemas.openxmlformats.org/officeDocument/2006/relationships/image" Target="../media/image5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spirehep.net/literature/2899342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inspirehep.net/authors/2662522" TargetMode="External"/><Relationship Id="rId4" Type="http://schemas.openxmlformats.org/officeDocument/2006/relationships/image" Target="../media/image6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3" Type="http://schemas.openxmlformats.org/officeDocument/2006/relationships/image" Target="../media/image2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1.png"/><Relationship Id="rId9" Type="http://schemas.openxmlformats.org/officeDocument/2006/relationships/image" Target="../media/image32.png"/><Relationship Id="rId1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22.png"/><Relationship Id="rId7" Type="http://schemas.openxmlformats.org/officeDocument/2006/relationships/image" Target="../media/image16.png"/><Relationship Id="rId8" Type="http://schemas.openxmlformats.org/officeDocument/2006/relationships/image" Target="../media/image35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0.png"/><Relationship Id="rId9" Type="http://schemas.openxmlformats.org/officeDocument/2006/relationships/image" Target="../media/image16.png"/><Relationship Id="rId5" Type="http://schemas.openxmlformats.org/officeDocument/2006/relationships/image" Target="../media/image35.png"/><Relationship Id="rId6" Type="http://schemas.openxmlformats.org/officeDocument/2006/relationships/image" Target="../media/image32.png"/><Relationship Id="rId7" Type="http://schemas.openxmlformats.org/officeDocument/2006/relationships/image" Target="../media/image9.png"/><Relationship Id="rId8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36.png"/><Relationship Id="rId5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9.png"/><Relationship Id="rId4" Type="http://schemas.openxmlformats.org/officeDocument/2006/relationships/image" Target="../media/image57.png"/><Relationship Id="rId5" Type="http://schemas.openxmlformats.org/officeDocument/2006/relationships/image" Target="../media/image2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image" Target="../media/image27.png"/><Relationship Id="rId5" Type="http://schemas.openxmlformats.org/officeDocument/2006/relationships/image" Target="../media/image33.png"/><Relationship Id="rId6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256950" y="2328332"/>
            <a:ext cx="8228700" cy="122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Work in Collaboration with: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Elia Cellini, Kim A. Nicoli, Stefan Kuhn, Karl Jansen, and Shinichi Nakajima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               Based on paper published </a:t>
            </a:r>
            <a:r>
              <a:rPr lang="en" sz="1600" u="sng">
                <a:solidFill>
                  <a:srgbClr val="99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ICLR 2025</a:t>
            </a:r>
            <a:r>
              <a:rPr lang="en" sz="1600">
                <a:solidFill>
                  <a:schemeClr val="dk1"/>
                </a:solidFill>
              </a:rPr>
              <a:t> :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arXiv:2503.08918 [cs.LG]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5">
            <a:alphaModFix/>
          </a:blip>
          <a:srcRect b="237599" l="0" r="0" t="-237599"/>
          <a:stretch/>
        </p:blipFill>
        <p:spPr>
          <a:xfrm>
            <a:off x="1043650" y="1856475"/>
            <a:ext cx="1121362" cy="4331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oogle Shape;56;p13"/>
          <p:cNvGrpSpPr/>
          <p:nvPr/>
        </p:nvGrpSpPr>
        <p:grpSpPr>
          <a:xfrm>
            <a:off x="1021388" y="4365275"/>
            <a:ext cx="6339225" cy="687075"/>
            <a:chOff x="1402388" y="4060475"/>
            <a:chExt cx="6339225" cy="687075"/>
          </a:xfrm>
        </p:grpSpPr>
        <p:pic>
          <p:nvPicPr>
            <p:cNvPr id="57" name="Google Shape;57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889588" y="4130625"/>
              <a:ext cx="852025" cy="616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1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402388" y="4270142"/>
              <a:ext cx="1121363" cy="223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513950" y="4130625"/>
              <a:ext cx="1121367" cy="4331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3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25538" y="4060475"/>
              <a:ext cx="485719" cy="4857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" name="Google Shape;61;p13"/>
          <p:cNvSpPr/>
          <p:nvPr/>
        </p:nvSpPr>
        <p:spPr>
          <a:xfrm>
            <a:off x="416150" y="264650"/>
            <a:ext cx="8411100" cy="14175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351C75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Efficient Multilevel Sampling of Lattice Field Theory Near Criticality</a:t>
            </a:r>
            <a:endParaRPr b="1" sz="4700">
              <a:solidFill>
                <a:srgbClr val="351C75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407750" y="1869000"/>
            <a:ext cx="2708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lang="en" sz="1700"/>
              <a:t>Ankur Singha, TU Berlin</a:t>
            </a:r>
            <a:endParaRPr sz="1700"/>
          </a:p>
        </p:txBody>
      </p:sp>
      <p:sp>
        <p:nvSpPr>
          <p:cNvPr id="63" name="Google Shape;6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2788500" y="3610850"/>
            <a:ext cx="3400800" cy="338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dk1"/>
                </a:solidFill>
              </a:rPr>
              <a:t>ML4LATTICE Workshop 2025, ETH Zurich</a:t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"/>
          <p:cNvSpPr txBox="1"/>
          <p:nvPr>
            <p:ph idx="1" type="body"/>
          </p:nvPr>
        </p:nvSpPr>
        <p:spPr>
          <a:xfrm>
            <a:off x="311700" y="666525"/>
            <a:ext cx="8520600" cy="43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.</a:t>
            </a:r>
            <a:endParaRPr/>
          </a:p>
        </p:txBody>
      </p:sp>
      <p:grpSp>
        <p:nvGrpSpPr>
          <p:cNvPr id="246" name="Google Shape;246;p22"/>
          <p:cNvGrpSpPr/>
          <p:nvPr/>
        </p:nvGrpSpPr>
        <p:grpSpPr>
          <a:xfrm>
            <a:off x="377466" y="1318545"/>
            <a:ext cx="7513574" cy="1495054"/>
            <a:chOff x="681400" y="2041353"/>
            <a:chExt cx="7569589" cy="1520910"/>
          </a:xfrm>
        </p:grpSpPr>
        <p:grpSp>
          <p:nvGrpSpPr>
            <p:cNvPr id="247" name="Google Shape;247;p22"/>
            <p:cNvGrpSpPr/>
            <p:nvPr/>
          </p:nvGrpSpPr>
          <p:grpSpPr>
            <a:xfrm>
              <a:off x="3199245" y="2041353"/>
              <a:ext cx="5051743" cy="1520910"/>
              <a:chOff x="2497845" y="2230261"/>
              <a:chExt cx="4133658" cy="1272408"/>
            </a:xfrm>
          </p:grpSpPr>
          <p:pic>
            <p:nvPicPr>
              <p:cNvPr id="248" name="Google Shape;248;p22" title="[0,0,0,&quot;https://www.codecogs.com/eqnedit.php?latex=q_%7B%5Cboldsymbol%7B%5Ctheta%7D%7D(%5Cboldsymbol%7Bs%7D)%3Dp(%5Cboldsymbol%7Bs%7D_L%5Cvert%20%5Cboldsymbol%7Bs%7D_%7B%5Cleq%20L-1%7D)%20%5Cprod_%7Bl%3D1%7D%5E%7BL-1%7D%20q_%7B%5Ctheta_l%7D(%5Cboldsymbol%7Bs%7D_l%20%5Cvert%20%5Cboldsymbol%7Bs%7D_%7B%5Cleq%20l-1%7D)%5C%2C%20q_%7B%5Ctheta_0%7D(%5Cboldsymbol%7Bs%7D_0)#0&quot;]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97845" y="2297889"/>
                <a:ext cx="3532848" cy="5486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49" name="Google Shape;249;p22"/>
              <p:cNvSpPr txBox="1"/>
              <p:nvPr/>
            </p:nvSpPr>
            <p:spPr>
              <a:xfrm>
                <a:off x="2958920" y="2995653"/>
                <a:ext cx="12753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rgbClr val="6AA84F"/>
                    </a:solidFill>
                  </a:rPr>
                  <a:t>Heatbath (finer lattice)</a:t>
                </a:r>
                <a:endParaRPr sz="1100">
                  <a:solidFill>
                    <a:srgbClr val="6AA84F"/>
                  </a:solidFill>
                </a:endParaRPr>
              </a:p>
            </p:txBody>
          </p:sp>
          <p:sp>
            <p:nvSpPr>
              <p:cNvPr id="250" name="Google Shape;250;p22"/>
              <p:cNvSpPr txBox="1"/>
              <p:nvPr/>
            </p:nvSpPr>
            <p:spPr>
              <a:xfrm>
                <a:off x="3678767" y="3239870"/>
                <a:ext cx="2260500" cy="26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rgbClr val="CC0000"/>
                    </a:solidFill>
                  </a:rPr>
                  <a:t>Conditional VANs (intermediate lattices)</a:t>
                </a:r>
                <a:endParaRPr sz="1100">
                  <a:solidFill>
                    <a:srgbClr val="CC0000"/>
                  </a:solidFill>
                </a:endParaRPr>
              </a:p>
            </p:txBody>
          </p:sp>
          <p:sp>
            <p:nvSpPr>
              <p:cNvPr id="251" name="Google Shape;251;p22"/>
              <p:cNvSpPr txBox="1"/>
              <p:nvPr/>
            </p:nvSpPr>
            <p:spPr>
              <a:xfrm>
                <a:off x="5049003" y="3018150"/>
                <a:ext cx="1582500" cy="2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2"/>
                    </a:solidFill>
                  </a:rPr>
                  <a:t>Plain VAN (coarser lattice)</a:t>
                </a:r>
                <a:endParaRPr sz="1100">
                  <a:solidFill>
                    <a:schemeClr val="dk2"/>
                  </a:solidFill>
                </a:endParaRPr>
              </a:p>
            </p:txBody>
          </p:sp>
          <p:cxnSp>
            <p:nvCxnSpPr>
              <p:cNvPr id="252" name="Google Shape;252;p22"/>
              <p:cNvCxnSpPr/>
              <p:nvPr/>
            </p:nvCxnSpPr>
            <p:spPr>
              <a:xfrm flipH="1">
                <a:off x="3577500" y="2713673"/>
                <a:ext cx="1500" cy="277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6AA84F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253" name="Google Shape;253;p22"/>
              <p:cNvCxnSpPr/>
              <p:nvPr/>
            </p:nvCxnSpPr>
            <p:spPr>
              <a:xfrm flipH="1">
                <a:off x="4808721" y="2867264"/>
                <a:ext cx="600" cy="424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E06666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254" name="Google Shape;254;p22"/>
              <p:cNvCxnSpPr/>
              <p:nvPr/>
            </p:nvCxnSpPr>
            <p:spPr>
              <a:xfrm flipH="1">
                <a:off x="5839350" y="2713664"/>
                <a:ext cx="1800" cy="304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55" name="Google Shape;255;p22"/>
              <p:cNvSpPr/>
              <p:nvPr/>
            </p:nvSpPr>
            <p:spPr>
              <a:xfrm>
                <a:off x="3153810" y="2428682"/>
                <a:ext cx="983400" cy="285000"/>
              </a:xfrm>
              <a:prstGeom prst="rect">
                <a:avLst/>
              </a:prstGeom>
              <a:noFill/>
              <a:ln cap="flat" cmpd="sng" w="19050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22"/>
              <p:cNvSpPr/>
              <p:nvPr/>
            </p:nvSpPr>
            <p:spPr>
              <a:xfrm>
                <a:off x="4147517" y="2230261"/>
                <a:ext cx="1323000" cy="635400"/>
              </a:xfrm>
              <a:prstGeom prst="rect">
                <a:avLst/>
              </a:prstGeom>
              <a:noFill/>
              <a:ln cap="flat" cmpd="sng" w="19050">
                <a:solidFill>
                  <a:srgbClr val="E0666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22"/>
              <p:cNvSpPr/>
              <p:nvPr/>
            </p:nvSpPr>
            <p:spPr>
              <a:xfrm>
                <a:off x="5480809" y="2440081"/>
                <a:ext cx="584400" cy="273600"/>
              </a:xfrm>
              <a:prstGeom prst="rect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8" name="Google Shape;258;p22"/>
            <p:cNvSpPr txBox="1"/>
            <p:nvPr/>
          </p:nvSpPr>
          <p:spPr>
            <a:xfrm>
              <a:off x="681400" y="2281982"/>
              <a:ext cx="1791900" cy="43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600" u="sng">
                  <a:solidFill>
                    <a:schemeClr val="dk1"/>
                  </a:solidFill>
                </a:rPr>
                <a:t>RiGCS model</a:t>
              </a:r>
              <a:endParaRPr sz="1600" u="sng">
                <a:solidFill>
                  <a:schemeClr val="dk1"/>
                </a:solidFill>
              </a:endParaRPr>
            </a:p>
          </p:txBody>
        </p:sp>
      </p:grpSp>
      <p:sp>
        <p:nvSpPr>
          <p:cNvPr id="259" name="Google Shape;259;p22"/>
          <p:cNvSpPr txBox="1"/>
          <p:nvPr>
            <p:ph type="title"/>
          </p:nvPr>
        </p:nvSpPr>
        <p:spPr>
          <a:xfrm>
            <a:off x="336900" y="236925"/>
            <a:ext cx="8470200" cy="359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220"/>
              <a:t>RiGCS</a:t>
            </a:r>
            <a:r>
              <a:rPr lang="en" sz="2220"/>
              <a:t>: </a:t>
            </a:r>
            <a:r>
              <a:rPr lang="en" sz="2220"/>
              <a:t>Renormalization-Informed Generative Critical Sampler</a:t>
            </a:r>
            <a:endParaRPr sz="2220"/>
          </a:p>
        </p:txBody>
      </p:sp>
      <p:pic>
        <p:nvPicPr>
          <p:cNvPr id="260" name="Google Shape;260;p22" title="Screenshot from 2025-06-06 23-17-1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150" y="3358775"/>
            <a:ext cx="4137799" cy="175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2" title="[0,0,0,&quot;https://www.codecogs.com/eqnedit.php?latex=%5Cphi%5Crightarrow%20%5Cmathbf%7Bs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18838" y="862030"/>
            <a:ext cx="530273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 title="Screenshot from 2025-06-10 23-53-2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34125" y="4312975"/>
            <a:ext cx="3388273" cy="35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2" title="Screenshot from 2025-06-10 23-56-3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45770" y="3282575"/>
            <a:ext cx="3045275" cy="68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2"/>
          <p:cNvSpPr txBox="1"/>
          <p:nvPr/>
        </p:nvSpPr>
        <p:spPr>
          <a:xfrm>
            <a:off x="301274" y="2774275"/>
            <a:ext cx="4008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600" u="sng">
                <a:solidFill>
                  <a:schemeClr val="dk1"/>
                </a:solidFill>
              </a:rPr>
              <a:t>Variational Autoregressive network:</a:t>
            </a:r>
            <a:endParaRPr sz="1600" u="sng">
              <a:solidFill>
                <a:schemeClr val="dk1"/>
              </a:solidFill>
            </a:endParaRPr>
          </a:p>
        </p:txBody>
      </p:sp>
      <p:sp>
        <p:nvSpPr>
          <p:cNvPr id="265" name="Google Shape;265;p22"/>
          <p:cNvSpPr/>
          <p:nvPr/>
        </p:nvSpPr>
        <p:spPr>
          <a:xfrm>
            <a:off x="6413075" y="853950"/>
            <a:ext cx="2419200" cy="35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/>
              <a:t>A. Singha et al., ICLR (2025)</a:t>
            </a:r>
            <a:endParaRPr i="1" sz="1100"/>
          </a:p>
        </p:txBody>
      </p:sp>
      <p:sp>
        <p:nvSpPr>
          <p:cNvPr id="266" name="Google Shape;266;p22"/>
          <p:cNvSpPr/>
          <p:nvPr/>
        </p:nvSpPr>
        <p:spPr>
          <a:xfrm>
            <a:off x="317075" y="3139950"/>
            <a:ext cx="1846800" cy="294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solidFill>
                  <a:schemeClr val="dk2"/>
                </a:solidFill>
              </a:rPr>
              <a:t>D. Wu et al., PRL(2019)</a:t>
            </a:r>
            <a:endParaRPr i="1" sz="1100"/>
          </a:p>
        </p:txBody>
      </p:sp>
      <p:sp>
        <p:nvSpPr>
          <p:cNvPr id="267" name="Google Shape;26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/>
          <p:cNvSpPr txBox="1"/>
          <p:nvPr>
            <p:ph type="title"/>
          </p:nvPr>
        </p:nvSpPr>
        <p:spPr>
          <a:xfrm>
            <a:off x="336900" y="236925"/>
            <a:ext cx="8470200" cy="359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220"/>
              <a:t>RiGCS</a:t>
            </a:r>
            <a:r>
              <a:rPr lang="en" sz="2220"/>
              <a:t>: Renormalization-Informed Generative Critical Sampler</a:t>
            </a:r>
            <a:endParaRPr sz="2220"/>
          </a:p>
        </p:txBody>
      </p:sp>
      <p:pic>
        <p:nvPicPr>
          <p:cNvPr id="273" name="Google Shape;273;p23" title="Screenshot from 2025-04-06 17-34-43.png"/>
          <p:cNvPicPr preferRelativeResize="0"/>
          <p:nvPr/>
        </p:nvPicPr>
        <p:blipFill rotWithShape="1">
          <a:blip r:embed="rId3">
            <a:alphaModFix/>
          </a:blip>
          <a:srcRect b="7484" l="70113" r="0" t="0"/>
          <a:stretch/>
        </p:blipFill>
        <p:spPr>
          <a:xfrm>
            <a:off x="36800850" y="10776549"/>
            <a:ext cx="5830001" cy="4855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4" name="Google Shape;274;p23"/>
          <p:cNvGrpSpPr/>
          <p:nvPr/>
        </p:nvGrpSpPr>
        <p:grpSpPr>
          <a:xfrm>
            <a:off x="1483113" y="1194200"/>
            <a:ext cx="5386677" cy="1451800"/>
            <a:chOff x="1434825" y="2876450"/>
            <a:chExt cx="5386677" cy="1451800"/>
          </a:xfrm>
        </p:grpSpPr>
        <p:pic>
          <p:nvPicPr>
            <p:cNvPr id="275" name="Google Shape;275;p23" title="Screenshot from 2025-04-06 17-34-43.png"/>
            <p:cNvPicPr preferRelativeResize="0"/>
            <p:nvPr/>
          </p:nvPicPr>
          <p:blipFill rotWithShape="1">
            <a:blip r:embed="rId3">
              <a:alphaModFix/>
            </a:blip>
            <a:srcRect b="0" l="0" r="32953" t="0"/>
            <a:stretch/>
          </p:blipFill>
          <p:spPr>
            <a:xfrm>
              <a:off x="1434825" y="2876450"/>
              <a:ext cx="3626849" cy="14341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23" title="Screenshot from 2025-04-06 17-34-43.png"/>
            <p:cNvPicPr preferRelativeResize="0"/>
            <p:nvPr/>
          </p:nvPicPr>
          <p:blipFill rotWithShape="1">
            <a:blip r:embed="rId3">
              <a:alphaModFix/>
            </a:blip>
            <a:srcRect b="7484" l="70113" r="0" t="0"/>
            <a:stretch/>
          </p:blipFill>
          <p:spPr>
            <a:xfrm>
              <a:off x="5204785" y="3001394"/>
              <a:ext cx="1616717" cy="13268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7" name="Google Shape;277;p23"/>
          <p:cNvSpPr txBox="1"/>
          <p:nvPr/>
        </p:nvSpPr>
        <p:spPr>
          <a:xfrm>
            <a:off x="688600" y="3078063"/>
            <a:ext cx="7896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20825" lIns="6600" spcFirstLastPara="1" rIns="6600" wrap="square" tIns="10425">
            <a:spAutoFit/>
          </a:bodyPr>
          <a:lstStyle/>
          <a:p>
            <a:pPr indent="-139700" lvl="0" marL="63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➔"/>
            </a:pPr>
            <a:r>
              <a:rPr b="1" lang="en" sz="1800" u="sng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Cond. VANs: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The Receptive Field in the </a:t>
            </a:r>
            <a:r>
              <a:rPr b="1" lang="en" sz="1800">
                <a:latin typeface="Calibri"/>
                <a:ea typeface="Calibri"/>
                <a:cs typeface="Calibri"/>
                <a:sym typeface="Calibri"/>
              </a:rPr>
              <a:t>conditional VAN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is chosen  such that it capture the </a:t>
            </a:r>
            <a:r>
              <a:rPr b="1" lang="en" sz="1800">
                <a:latin typeface="Calibri"/>
                <a:ea typeface="Calibri"/>
                <a:cs typeface="Calibri"/>
                <a:sym typeface="Calibri"/>
              </a:rPr>
              <a:t>higher order interactions.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63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63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➔"/>
            </a:pPr>
            <a:r>
              <a:rPr b="1" lang="en" sz="1800" u="sng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HeatBath</a:t>
            </a:r>
            <a:r>
              <a:rPr b="1" lang="en" sz="1800" u="sng">
                <a:solidFill>
                  <a:srgbClr val="EEFF4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At the finest level, leverage </a:t>
            </a:r>
            <a:r>
              <a:rPr b="1" lang="en" sz="1800">
                <a:latin typeface="Calibri"/>
                <a:ea typeface="Calibri"/>
                <a:cs typeface="Calibri"/>
                <a:sym typeface="Calibri"/>
              </a:rPr>
              <a:t>locality of interactions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to sample using HB.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4"/>
          <p:cNvSpPr txBox="1"/>
          <p:nvPr>
            <p:ph type="title"/>
          </p:nvPr>
        </p:nvSpPr>
        <p:spPr>
          <a:xfrm>
            <a:off x="311700" y="231350"/>
            <a:ext cx="8520600" cy="36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Sequential</a:t>
            </a:r>
            <a:r>
              <a:rPr lang="en" sz="2420"/>
              <a:t> Training</a:t>
            </a:r>
            <a:endParaRPr sz="2420"/>
          </a:p>
        </p:txBody>
      </p:sp>
      <p:sp>
        <p:nvSpPr>
          <p:cNvPr id="284" name="Google Shape;284;p24"/>
          <p:cNvSpPr txBox="1"/>
          <p:nvPr>
            <p:ph idx="1" type="body"/>
          </p:nvPr>
        </p:nvSpPr>
        <p:spPr>
          <a:xfrm>
            <a:off x="311700" y="815775"/>
            <a:ext cx="8520600" cy="3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Warm Start for Large Lattices:</a:t>
            </a:r>
            <a:endParaRPr/>
          </a:p>
        </p:txBody>
      </p:sp>
      <p:pic>
        <p:nvPicPr>
          <p:cNvPr id="285" name="Google Shape;285;p24" title="rigcs.png"/>
          <p:cNvPicPr preferRelativeResize="0"/>
          <p:nvPr/>
        </p:nvPicPr>
        <p:blipFill rotWithShape="1">
          <a:blip r:embed="rId3">
            <a:alphaModFix/>
          </a:blip>
          <a:srcRect b="-5916" l="13980" r="-4062" t="-5927"/>
          <a:stretch/>
        </p:blipFill>
        <p:spPr>
          <a:xfrm>
            <a:off x="441441" y="1451898"/>
            <a:ext cx="3907428" cy="2031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4" title="Screenshot from 2025-06-11 00-04-4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1899" y="1375850"/>
            <a:ext cx="3435602" cy="2031501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5"/>
          <p:cNvSpPr txBox="1"/>
          <p:nvPr>
            <p:ph type="title"/>
          </p:nvPr>
        </p:nvSpPr>
        <p:spPr>
          <a:xfrm>
            <a:off x="372500" y="68075"/>
            <a:ext cx="8459700" cy="47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RIGCS Results</a:t>
            </a:r>
            <a:endParaRPr sz="2220"/>
          </a:p>
        </p:txBody>
      </p:sp>
      <p:sp>
        <p:nvSpPr>
          <p:cNvPr id="293" name="Google Shape;293;p25"/>
          <p:cNvSpPr txBox="1"/>
          <p:nvPr>
            <p:ph idx="1" type="body"/>
          </p:nvPr>
        </p:nvSpPr>
        <p:spPr>
          <a:xfrm>
            <a:off x="311700" y="608800"/>
            <a:ext cx="8588700" cy="43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75">
                <a:solidFill>
                  <a:srgbClr val="000000"/>
                </a:solidFill>
              </a:rPr>
              <a:t>                </a:t>
            </a:r>
            <a:endParaRPr b="1" sz="1375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75">
              <a:solidFill>
                <a:srgbClr val="000000"/>
              </a:solidFill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375">
                <a:solidFill>
                  <a:srgbClr val="000000"/>
                </a:solidFill>
              </a:rPr>
              <a:t>Spin  System: Ising 2D</a:t>
            </a:r>
            <a:endParaRPr b="1" sz="1375">
              <a:solidFill>
                <a:srgbClr val="000000"/>
              </a:solidFill>
            </a:endParaRPr>
          </a:p>
          <a:p>
            <a:pPr indent="-309562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75"/>
              <a:buChar char="➔"/>
            </a:pPr>
            <a:r>
              <a:rPr lang="en" sz="1275">
                <a:solidFill>
                  <a:srgbClr val="000000"/>
                </a:solidFill>
              </a:rPr>
              <a:t>RiGCS achieves </a:t>
            </a:r>
            <a:r>
              <a:rPr b="1" lang="en" sz="1275">
                <a:solidFill>
                  <a:srgbClr val="000000"/>
                </a:solidFill>
              </a:rPr>
              <a:t>performance compatible</a:t>
            </a:r>
            <a:r>
              <a:rPr lang="en" sz="1275">
                <a:solidFill>
                  <a:srgbClr val="000000"/>
                </a:solidFill>
              </a:rPr>
              <a:t> to Cluster.</a:t>
            </a:r>
            <a:endParaRPr sz="1275">
              <a:solidFill>
                <a:srgbClr val="000000"/>
              </a:solidFill>
            </a:endParaRPr>
          </a:p>
          <a:p>
            <a:pPr indent="-30956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75"/>
              <a:buChar char="➔"/>
            </a:pPr>
            <a:r>
              <a:rPr lang="en" sz="1275">
                <a:solidFill>
                  <a:schemeClr val="dk1"/>
                </a:solidFill>
              </a:rPr>
              <a:t>Is unbiased, even for largest lattices. </a:t>
            </a:r>
            <a:endParaRPr sz="1275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75"/>
              <a:buChar char="➔"/>
            </a:pPr>
            <a:r>
              <a:rPr lang="en" sz="1275">
                <a:solidFill>
                  <a:schemeClr val="dk1"/>
                </a:solidFill>
              </a:rPr>
              <a:t>Outperforms both generative models and MLMC-HB.</a:t>
            </a:r>
            <a:endParaRPr sz="1275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4" name="Google Shape;29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3825" y="623800"/>
            <a:ext cx="3192176" cy="205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5"/>
          <p:cNvPicPr preferRelativeResize="0"/>
          <p:nvPr/>
        </p:nvPicPr>
        <p:blipFill rotWithShape="1">
          <a:blip r:embed="rId4">
            <a:alphaModFix/>
          </a:blip>
          <a:srcRect b="-2954" l="0" r="0" t="0"/>
          <a:stretch/>
        </p:blipFill>
        <p:spPr>
          <a:xfrm>
            <a:off x="5397625" y="2751725"/>
            <a:ext cx="3387402" cy="2116776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6"/>
          <p:cNvSpPr txBox="1"/>
          <p:nvPr>
            <p:ph type="title"/>
          </p:nvPr>
        </p:nvSpPr>
        <p:spPr>
          <a:xfrm>
            <a:off x="311700" y="140225"/>
            <a:ext cx="8520600" cy="5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RiGCS for Phi4 with VAN</a:t>
            </a:r>
            <a:endParaRPr/>
          </a:p>
        </p:txBody>
      </p:sp>
      <p:sp>
        <p:nvSpPr>
          <p:cNvPr id="302" name="Google Shape;302;p26"/>
          <p:cNvSpPr txBox="1"/>
          <p:nvPr>
            <p:ph idx="1" type="body"/>
          </p:nvPr>
        </p:nvSpPr>
        <p:spPr>
          <a:xfrm>
            <a:off x="311700" y="608800"/>
            <a:ext cx="8601000" cy="39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6"/>
          <p:cNvSpPr txBox="1"/>
          <p:nvPr/>
        </p:nvSpPr>
        <p:spPr>
          <a:xfrm>
            <a:off x="393700" y="1914450"/>
            <a:ext cx="5055300" cy="16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75"/>
              <a:t>                Continuous case :  Phi4 2D</a:t>
            </a:r>
            <a:endParaRPr b="1" sz="1375"/>
          </a:p>
          <a:p>
            <a:pPr indent="-309562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75"/>
              <a:buChar char="➔"/>
            </a:pPr>
            <a:r>
              <a:rPr lang="en" sz="1275"/>
              <a:t>Much Better performance than VAN.</a:t>
            </a:r>
            <a:endParaRPr sz="1275"/>
          </a:p>
          <a:p>
            <a:pPr indent="-30956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75"/>
              <a:buChar char="➔"/>
            </a:pPr>
            <a:r>
              <a:rPr lang="en" sz="1275">
                <a:solidFill>
                  <a:schemeClr val="dk1"/>
                </a:solidFill>
              </a:rPr>
              <a:t>A</a:t>
            </a:r>
            <a:r>
              <a:rPr lang="en" sz="1275">
                <a:solidFill>
                  <a:schemeClr val="dk1"/>
                </a:solidFill>
              </a:rPr>
              <a:t>utoregressive model slower.</a:t>
            </a:r>
            <a:endParaRPr sz="1275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75"/>
              <a:buChar char="➔"/>
            </a:pPr>
            <a:r>
              <a:rPr lang="en" sz="1275"/>
              <a:t>Normalizing Flow for </a:t>
            </a:r>
            <a:r>
              <a:rPr lang="en" sz="1275"/>
              <a:t>multilevel</a:t>
            </a:r>
            <a:r>
              <a:rPr lang="en" sz="1275"/>
              <a:t> modelling</a:t>
            </a:r>
            <a:endParaRPr sz="1275"/>
          </a:p>
        </p:txBody>
      </p:sp>
      <p:pic>
        <p:nvPicPr>
          <p:cNvPr id="304" name="Google Shape;30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9000" y="2041700"/>
            <a:ext cx="2880851" cy="17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6"/>
          <p:cNvSpPr txBox="1"/>
          <p:nvPr/>
        </p:nvSpPr>
        <p:spPr>
          <a:xfrm>
            <a:off x="373900" y="1000075"/>
            <a:ext cx="86532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FF"/>
                </a:solidFill>
              </a:rPr>
              <a:t>In Autoregressive setting, distributions are conditioned </a:t>
            </a:r>
            <a:r>
              <a:rPr b="1" lang="en">
                <a:solidFill>
                  <a:srgbClr val="0000FF"/>
                </a:solidFill>
              </a:rPr>
              <a:t>Gaussian</a:t>
            </a:r>
            <a:r>
              <a:rPr b="1" lang="en">
                <a:solidFill>
                  <a:srgbClr val="0000FF"/>
                </a:solidFill>
              </a:rPr>
              <a:t> Mixture Model (GMM)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306" name="Google Shape;306;p26"/>
          <p:cNvSpPr/>
          <p:nvPr/>
        </p:nvSpPr>
        <p:spPr>
          <a:xfrm>
            <a:off x="896350" y="3519225"/>
            <a:ext cx="3414300" cy="975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2"/>
                </a:solidFill>
              </a:rPr>
              <a:t>R. Abbott et al., PoS LATTICE 2023 -  Gauge Theory</a:t>
            </a:r>
            <a:endParaRPr i="1" sz="1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solidFill>
                  <a:schemeClr val="dk2"/>
                </a:solidFill>
              </a:rPr>
              <a:t>M. Bauer et al., SciPost Phys.(2025)-  Phi4 theory</a:t>
            </a:r>
            <a:endParaRPr i="1" sz="1000">
              <a:solidFill>
                <a:schemeClr val="dk2"/>
              </a:solidFill>
            </a:endParaRPr>
          </a:p>
        </p:txBody>
      </p:sp>
      <p:sp>
        <p:nvSpPr>
          <p:cNvPr id="307" name="Google Shape;30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7"/>
          <p:cNvSpPr txBox="1"/>
          <p:nvPr>
            <p:ph type="title"/>
          </p:nvPr>
        </p:nvSpPr>
        <p:spPr>
          <a:xfrm>
            <a:off x="165400" y="112575"/>
            <a:ext cx="8520600" cy="26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             GMM and </a:t>
            </a:r>
            <a:r>
              <a:rPr lang="en" sz="2220"/>
              <a:t>NF</a:t>
            </a:r>
            <a:r>
              <a:rPr lang="en" sz="2220"/>
              <a:t> based Multilevel Method: Phi4</a:t>
            </a:r>
            <a:endParaRPr sz="2220"/>
          </a:p>
        </p:txBody>
      </p:sp>
      <p:sp>
        <p:nvSpPr>
          <p:cNvPr id="313" name="Google Shape;313;p27"/>
          <p:cNvSpPr txBox="1"/>
          <p:nvPr>
            <p:ph idx="1" type="body"/>
          </p:nvPr>
        </p:nvSpPr>
        <p:spPr>
          <a:xfrm>
            <a:off x="165400" y="682875"/>
            <a:ext cx="8520600" cy="438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1"/>
                </a:solidFill>
              </a:rPr>
              <a:t>     </a:t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  <p:pic>
        <p:nvPicPr>
          <p:cNvPr id="314" name="Google Shape;314;p27" title="Screenshot from 2025-06-06 17-23-2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450" y="1068950"/>
            <a:ext cx="1794818" cy="141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7" title="Screenshot from 2025-06-06 17-35-4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4153" y="1120267"/>
            <a:ext cx="1688275" cy="1366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27" title="Screenshot from 2025-06-06 17-39-16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33437" y="1120267"/>
            <a:ext cx="1639688" cy="1326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7" title="Screenshot from 2025-06-06 23-34-5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4275" y="3221250"/>
            <a:ext cx="1794824" cy="1489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8" name="Google Shape;318;p27"/>
          <p:cNvCxnSpPr>
            <a:stCxn id="319" idx="2"/>
            <a:endCxn id="317" idx="3"/>
          </p:cNvCxnSpPr>
          <p:nvPr/>
        </p:nvCxnSpPr>
        <p:spPr>
          <a:xfrm rot="5400000">
            <a:off x="5020975" y="3193600"/>
            <a:ext cx="1210800" cy="334500"/>
          </a:xfrm>
          <a:prstGeom prst="bentConnector2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0" name="Google Shape;320;p27"/>
          <p:cNvSpPr/>
          <p:nvPr/>
        </p:nvSpPr>
        <p:spPr>
          <a:xfrm>
            <a:off x="7615375" y="2610550"/>
            <a:ext cx="996300" cy="31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7"/>
          <p:cNvSpPr/>
          <p:nvPr/>
        </p:nvSpPr>
        <p:spPr>
          <a:xfrm>
            <a:off x="5354900" y="3062275"/>
            <a:ext cx="996300" cy="31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2" name="Google Shape;322;p27"/>
          <p:cNvCxnSpPr/>
          <p:nvPr/>
        </p:nvCxnSpPr>
        <p:spPr>
          <a:xfrm flipH="1">
            <a:off x="5338537" y="1555044"/>
            <a:ext cx="1871100" cy="19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3" name="Google Shape;323;p27"/>
          <p:cNvCxnSpPr/>
          <p:nvPr/>
        </p:nvCxnSpPr>
        <p:spPr>
          <a:xfrm rot="10800000">
            <a:off x="1183025" y="2459400"/>
            <a:ext cx="10200" cy="810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24" name="Google Shape;324;p27" title="[0,0,0,&quot;https://www.codecogs.com/eqnedit.php?latex=T(%5Cphi%5Eg_i%7C%5Cphi_c)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21888" y="3144792"/>
            <a:ext cx="509924" cy="148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27" title="[0,0,0,&quot;https://www.codecogs.com/eqnedit.php?latex=q(%5Cphi_c)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20483" y="2671892"/>
            <a:ext cx="386080" cy="190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6" name="Google Shape;326;p27"/>
          <p:cNvGrpSpPr/>
          <p:nvPr/>
        </p:nvGrpSpPr>
        <p:grpSpPr>
          <a:xfrm>
            <a:off x="5319650" y="1679025"/>
            <a:ext cx="1559700" cy="373200"/>
            <a:chOff x="5319650" y="1374225"/>
            <a:chExt cx="1559700" cy="373200"/>
          </a:xfrm>
        </p:grpSpPr>
        <p:sp>
          <p:nvSpPr>
            <p:cNvPr id="327" name="Google Shape;327;p27"/>
            <p:cNvSpPr/>
            <p:nvPr/>
          </p:nvSpPr>
          <p:spPr>
            <a:xfrm>
              <a:off x="5319650" y="1374225"/>
              <a:ext cx="1559700" cy="373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            : </a:t>
              </a:r>
              <a:r>
                <a:rPr lang="en" sz="1000">
                  <a:solidFill>
                    <a:schemeClr val="dk1"/>
                  </a:solidFill>
                </a:rPr>
                <a:t>GMM</a:t>
              </a:r>
              <a:endParaRPr sz="1200"/>
            </a:p>
          </p:txBody>
        </p:sp>
        <p:pic>
          <p:nvPicPr>
            <p:cNvPr id="328" name="Google Shape;328;p27" title="[0,0,0,&quot;https://www.codecogs.com/eqnedit.php?latex=q(%5Cphi%5Eg_i%7C%5Cphi_c)#0&quot;]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489326" y="1472517"/>
              <a:ext cx="608610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9" name="Google Shape;319;p27"/>
          <p:cNvSpPr/>
          <p:nvPr/>
        </p:nvSpPr>
        <p:spPr>
          <a:xfrm>
            <a:off x="5295475" y="2442250"/>
            <a:ext cx="996300" cy="31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prior</a:t>
            </a:r>
            <a:endParaRPr/>
          </a:p>
        </p:txBody>
      </p:sp>
      <p:pic>
        <p:nvPicPr>
          <p:cNvPr id="329" name="Google Shape;329;p27" title="Screenshot from 2025-06-07 00-03-36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9800" y="3147238"/>
            <a:ext cx="1871100" cy="16379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0" name="Google Shape;330;p27"/>
          <p:cNvGrpSpPr/>
          <p:nvPr/>
        </p:nvGrpSpPr>
        <p:grpSpPr>
          <a:xfrm>
            <a:off x="1380350" y="2699725"/>
            <a:ext cx="996300" cy="313200"/>
            <a:chOff x="923150" y="2394925"/>
            <a:chExt cx="996300" cy="313200"/>
          </a:xfrm>
        </p:grpSpPr>
        <p:sp>
          <p:nvSpPr>
            <p:cNvPr id="331" name="Google Shape;331;p27"/>
            <p:cNvSpPr/>
            <p:nvPr/>
          </p:nvSpPr>
          <p:spPr>
            <a:xfrm>
              <a:off x="923150" y="2394925"/>
              <a:ext cx="996300" cy="313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/>
            </a:p>
          </p:txBody>
        </p:sp>
        <p:pic>
          <p:nvPicPr>
            <p:cNvPr id="332" name="Google Shape;332;p27" title="[0,0,0,&quot;https://www.codecogs.com/eqnedit.php?latex=T(%5Cphi%5Eg_f%7C%5Cphi_i%5Cphi_c)#0&quot;]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1013938" y="2486129"/>
              <a:ext cx="716796" cy="19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3" name="Google Shape;333;p27"/>
          <p:cNvGrpSpPr/>
          <p:nvPr/>
        </p:nvGrpSpPr>
        <p:grpSpPr>
          <a:xfrm>
            <a:off x="2246225" y="3829550"/>
            <a:ext cx="1299600" cy="313200"/>
            <a:chOff x="2246225" y="3524750"/>
            <a:chExt cx="1299600" cy="313200"/>
          </a:xfrm>
        </p:grpSpPr>
        <p:sp>
          <p:nvSpPr>
            <p:cNvPr id="334" name="Google Shape;334;p27"/>
            <p:cNvSpPr/>
            <p:nvPr/>
          </p:nvSpPr>
          <p:spPr>
            <a:xfrm>
              <a:off x="2246225" y="3524750"/>
              <a:ext cx="1299600" cy="313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/>
                <a:t>               : </a:t>
              </a:r>
              <a:r>
                <a:rPr lang="en" sz="1000"/>
                <a:t>GMM</a:t>
              </a:r>
              <a:endParaRPr sz="1000"/>
            </a:p>
          </p:txBody>
        </p:sp>
        <p:pic>
          <p:nvPicPr>
            <p:cNvPr id="335" name="Google Shape;335;p27" title="[0,0,0,&quot;https://www.codecogs.com/eqnedit.php?latex=q(%5Cphi%5Eg_f%7C%5Cphi_i%2C%5Cphi_c)#0&quot;]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2261226" y="3586092"/>
              <a:ext cx="746931" cy="1905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36" name="Google Shape;336;p27"/>
          <p:cNvCxnSpPr>
            <a:stCxn id="325" idx="2"/>
          </p:cNvCxnSpPr>
          <p:nvPr/>
        </p:nvCxnSpPr>
        <p:spPr>
          <a:xfrm>
            <a:off x="8113523" y="2862392"/>
            <a:ext cx="7800" cy="42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7" name="Google Shape;337;p27"/>
          <p:cNvSpPr txBox="1"/>
          <p:nvPr/>
        </p:nvSpPr>
        <p:spPr>
          <a:xfrm>
            <a:off x="7412750" y="3287800"/>
            <a:ext cx="15597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Normalizing Flow</a:t>
            </a:r>
            <a:endParaRPr>
              <a:solidFill>
                <a:schemeClr val="dk2"/>
              </a:solidFill>
            </a:endParaRPr>
          </a:p>
        </p:txBody>
      </p:sp>
      <p:cxnSp>
        <p:nvCxnSpPr>
          <p:cNvPr id="338" name="Google Shape;338;p27"/>
          <p:cNvCxnSpPr>
            <a:endCxn id="319" idx="0"/>
          </p:cNvCxnSpPr>
          <p:nvPr/>
        </p:nvCxnSpPr>
        <p:spPr>
          <a:xfrm flipH="1">
            <a:off x="5793625" y="2143450"/>
            <a:ext cx="233400" cy="29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9" name="Google Shape;339;p27"/>
          <p:cNvSpPr txBox="1"/>
          <p:nvPr/>
        </p:nvSpPr>
        <p:spPr>
          <a:xfrm>
            <a:off x="5880075" y="3469100"/>
            <a:ext cx="1299600" cy="2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C. Flow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40" name="Google Shape;340;p27"/>
          <p:cNvSpPr txBox="1"/>
          <p:nvPr/>
        </p:nvSpPr>
        <p:spPr>
          <a:xfrm>
            <a:off x="2419825" y="2636250"/>
            <a:ext cx="1299600" cy="1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C. Flow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41" name="Google Shape;341;p27"/>
          <p:cNvSpPr/>
          <p:nvPr/>
        </p:nvSpPr>
        <p:spPr>
          <a:xfrm>
            <a:off x="466700" y="730875"/>
            <a:ext cx="1871100" cy="31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lattice</a:t>
            </a:r>
            <a:endParaRPr/>
          </a:p>
        </p:txBody>
      </p:sp>
      <p:sp>
        <p:nvSpPr>
          <p:cNvPr id="342" name="Google Shape;342;p27"/>
          <p:cNvSpPr/>
          <p:nvPr/>
        </p:nvSpPr>
        <p:spPr>
          <a:xfrm>
            <a:off x="7096100" y="730875"/>
            <a:ext cx="1871100" cy="313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coarsest lattice</a:t>
            </a:r>
            <a:endParaRPr/>
          </a:p>
        </p:txBody>
      </p:sp>
      <p:cxnSp>
        <p:nvCxnSpPr>
          <p:cNvPr id="343" name="Google Shape;343;p27"/>
          <p:cNvCxnSpPr/>
          <p:nvPr/>
        </p:nvCxnSpPr>
        <p:spPr>
          <a:xfrm flipH="1">
            <a:off x="2061937" y="3764844"/>
            <a:ext cx="1871100" cy="19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4" name="Google Shape;34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Baselines</a:t>
            </a:r>
            <a:endParaRPr/>
          </a:p>
        </p:txBody>
      </p:sp>
      <p:sp>
        <p:nvSpPr>
          <p:cNvPr id="350" name="Google Shape;350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1" name="Google Shape;351;p28" title="Screenshot from 2025-06-12 01-51-1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800" y="1551126"/>
            <a:ext cx="8423127" cy="245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28" title="Screenshot from 2025-06-12 01-53-2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525" y="957999"/>
            <a:ext cx="6890548" cy="1113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8"/>
          <p:cNvSpPr/>
          <p:nvPr/>
        </p:nvSpPr>
        <p:spPr>
          <a:xfrm>
            <a:off x="895425" y="4039825"/>
            <a:ext cx="4893600" cy="385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solidFill>
                  <a:schemeClr val="dk2"/>
                </a:solidFill>
              </a:rPr>
              <a:t>R. Abbott et al., PoS LATTICE 2023 -  Gauge Theory</a:t>
            </a:r>
            <a:endParaRPr i="1" sz="1000">
              <a:solidFill>
                <a:schemeClr val="dk2"/>
              </a:solidFill>
            </a:endParaRPr>
          </a:p>
        </p:txBody>
      </p:sp>
      <p:sp>
        <p:nvSpPr>
          <p:cNvPr id="354" name="Google Shape;35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Results</a:t>
            </a:r>
            <a:endParaRPr/>
          </a:p>
        </p:txBody>
      </p:sp>
      <p:sp>
        <p:nvSpPr>
          <p:cNvPr id="360" name="Google Shape;360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1" name="Google Shape;361;p29" title="ess_plot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600" y="1568675"/>
            <a:ext cx="5905101" cy="3034951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29"/>
          <p:cNvSpPr txBox="1"/>
          <p:nvPr/>
        </p:nvSpPr>
        <p:spPr>
          <a:xfrm>
            <a:off x="3131600" y="815425"/>
            <a:ext cx="5424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LxL=8x8, coupling layers: 4, kernel=5, hl= [32,32]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63" name="Google Shape;36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Results: </a:t>
            </a:r>
            <a:endParaRPr/>
          </a:p>
        </p:txBody>
      </p:sp>
      <p:sp>
        <p:nvSpPr>
          <p:cNvPr id="369" name="Google Shape;36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0" name="Google Shape;370;p30" title="ess_plo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2798" y="1487625"/>
            <a:ext cx="6139802" cy="36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0"/>
          <p:cNvSpPr txBox="1"/>
          <p:nvPr/>
        </p:nvSpPr>
        <p:spPr>
          <a:xfrm>
            <a:off x="3076800" y="968300"/>
            <a:ext cx="57555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LxL=16x16, coupling layers: 4, kernel=5, hl= [32,32]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72" name="Google Shape;37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Preliminary Results: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 start: At 16x16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/>
              <a:t>Pre-training time: 5000 epoch</a:t>
            </a:r>
            <a:endParaRPr sz="1300"/>
          </a:p>
        </p:txBody>
      </p:sp>
      <p:pic>
        <p:nvPicPr>
          <p:cNvPr id="379" name="Google Shape;379;p31" title="ess_plo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4323" y="1262700"/>
            <a:ext cx="5967974" cy="3558049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2698225" y="54025"/>
            <a:ext cx="3422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/>
              <a:t>Scope Clarification</a:t>
            </a:r>
            <a:endParaRPr sz="2400"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76500" y="3172025"/>
            <a:ext cx="8697900" cy="15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Multilevel sampling:  ii) Autoregressive Model. (</a:t>
            </a:r>
            <a:r>
              <a:rPr lang="en" sz="1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arXiv:2503.08918 [cs.LG]</a:t>
            </a:r>
            <a:r>
              <a:rPr lang="en">
                <a:solidFill>
                  <a:schemeClr val="dk1"/>
                </a:solidFill>
              </a:rPr>
              <a:t>)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                                ii) Normalizing Flow (preliminary)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498550" y="1495625"/>
            <a:ext cx="6481200" cy="48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346150" y="864950"/>
            <a:ext cx="7970100" cy="656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This talk is not about gauge theories — we focus on sampling </a:t>
            </a:r>
            <a:r>
              <a:rPr b="1" lang="en" sz="1800">
                <a:solidFill>
                  <a:schemeClr val="dk1"/>
                </a:solidFill>
              </a:rPr>
              <a:t>spin system and lattice scalar field theory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346150" y="2360075"/>
            <a:ext cx="7970100" cy="780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The goal is to build a </a:t>
            </a:r>
            <a:r>
              <a:rPr b="1" lang="en" sz="1800">
                <a:solidFill>
                  <a:schemeClr val="dk1"/>
                </a:solidFill>
              </a:rPr>
              <a:t>generative model</a:t>
            </a:r>
            <a:r>
              <a:rPr lang="en" sz="1800">
                <a:solidFill>
                  <a:schemeClr val="dk1"/>
                </a:solidFill>
              </a:rPr>
              <a:t> that can </a:t>
            </a:r>
            <a:r>
              <a:rPr b="1" lang="en" sz="1800">
                <a:solidFill>
                  <a:schemeClr val="dk1"/>
                </a:solidFill>
              </a:rPr>
              <a:t>efficiently capture long-range correlations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346150" y="1800425"/>
            <a:ext cx="8445300" cy="48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We focus on systems where </a:t>
            </a:r>
            <a:r>
              <a:rPr b="1" lang="en" sz="1800">
                <a:solidFill>
                  <a:schemeClr val="dk1"/>
                </a:solidFill>
              </a:rPr>
              <a:t>long-range correlations important</a:t>
            </a:r>
            <a:r>
              <a:rPr lang="en" sz="1800">
                <a:solidFill>
                  <a:schemeClr val="dk1"/>
                </a:solidFill>
              </a:rPr>
              <a:t>,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such as in the </a:t>
            </a:r>
            <a:r>
              <a:rPr b="1" lang="en" sz="1800">
                <a:solidFill>
                  <a:schemeClr val="dk1"/>
                </a:solidFill>
              </a:rPr>
              <a:t>critical region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/>
          </a:p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2"/>
          <p:cNvSpPr txBox="1"/>
          <p:nvPr>
            <p:ph type="title"/>
          </p:nvPr>
        </p:nvSpPr>
        <p:spPr>
          <a:xfrm>
            <a:off x="159300" y="-12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</a:t>
            </a:r>
            <a:endParaRPr/>
          </a:p>
        </p:txBody>
      </p:sp>
      <p:sp>
        <p:nvSpPr>
          <p:cNvPr id="386" name="Google Shape;386;p32"/>
          <p:cNvSpPr txBox="1"/>
          <p:nvPr>
            <p:ph idx="1" type="body"/>
          </p:nvPr>
        </p:nvSpPr>
        <p:spPr>
          <a:xfrm>
            <a:off x="464100" y="763625"/>
            <a:ext cx="8443200" cy="30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3512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492"/>
              <a:t>Based on RG we build a Multiscale Autoregressive based sampler, RiGCS inspired by RG. </a:t>
            </a:r>
            <a:endParaRPr sz="2492"/>
          </a:p>
          <a:p>
            <a:pPr indent="-3512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492"/>
              <a:t>Based on scale invariance we developed a </a:t>
            </a:r>
            <a:r>
              <a:rPr lang="en" sz="2492"/>
              <a:t>sequential</a:t>
            </a:r>
            <a:r>
              <a:rPr lang="en" sz="2492"/>
              <a:t> training scheme.</a:t>
            </a:r>
            <a:endParaRPr sz="2492"/>
          </a:p>
          <a:p>
            <a:pPr indent="-3512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492"/>
              <a:t>Conditional-GMM for upsampling and NF to learn the remaining correlations.</a:t>
            </a:r>
            <a:endParaRPr sz="2492"/>
          </a:p>
          <a:p>
            <a:pPr indent="-3512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492"/>
              <a:t> A</a:t>
            </a:r>
            <a:r>
              <a:rPr lang="en" sz="2492"/>
              <a:t>ddressing</a:t>
            </a:r>
            <a:r>
              <a:rPr lang="en" sz="2492"/>
              <a:t> </a:t>
            </a:r>
            <a:r>
              <a:rPr lang="en" sz="2492"/>
              <a:t>scalability in Gauge Theory could be really exciting.</a:t>
            </a:r>
            <a:r>
              <a:rPr lang="en" sz="2492"/>
              <a:t> </a:t>
            </a:r>
            <a:endParaRPr sz="2492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32"/>
          <p:cNvSpPr/>
          <p:nvPr/>
        </p:nvSpPr>
        <p:spPr>
          <a:xfrm>
            <a:off x="1520750" y="3993200"/>
            <a:ext cx="5313900" cy="98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                 </a:t>
            </a:r>
            <a:r>
              <a:rPr lang="en" sz="2800">
                <a:solidFill>
                  <a:schemeClr val="dk1"/>
                </a:solidFill>
              </a:rPr>
              <a:t>THANK YOU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388" name="Google Shape;38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    THANK YOU</a:t>
            </a:r>
            <a:endParaRPr/>
          </a:p>
        </p:txBody>
      </p:sp>
      <p:sp>
        <p:nvSpPr>
          <p:cNvPr id="394" name="Google Shape;39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4"/>
          <p:cNvSpPr txBox="1"/>
          <p:nvPr>
            <p:ph type="title"/>
          </p:nvPr>
        </p:nvSpPr>
        <p:spPr>
          <a:xfrm>
            <a:off x="311700" y="445025"/>
            <a:ext cx="6060300" cy="78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rPr b="1" lang="en" sz="1700"/>
              <a:t>Multiscale Normalizing Flows for Gauge Theories</a:t>
            </a:r>
            <a:endParaRPr b="1" sz="1700"/>
          </a:p>
          <a:p>
            <a:pPr indent="-29146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Ryan Abbott</a:t>
            </a:r>
            <a:r>
              <a:rPr lang="en" sz="1100" u="sng">
                <a:solidFill>
                  <a:schemeClr val="hlink"/>
                </a:solidFill>
              </a:rPr>
              <a:t> et al. POSLATTICE(2023)</a:t>
            </a:r>
            <a:endParaRPr sz="1100" u="sng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Google Shape;401;p34" title="Screenshot from 2025-06-12 10-57-4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479760"/>
            <a:ext cx="9143998" cy="309838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Upsampling Gauge Theory</a:t>
            </a:r>
            <a:endParaRPr/>
          </a:p>
        </p:txBody>
      </p:sp>
      <p:sp>
        <p:nvSpPr>
          <p:cNvPr id="408" name="Google Shape;408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0" name="Google Shape;410;p35" title="Screenshot from 2025-06-12 14-07-5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725" y="1495625"/>
            <a:ext cx="8134274" cy="245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64025"/>
            <a:ext cx="8477700" cy="500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44594"/>
              <a:buNone/>
            </a:pPr>
            <a:r>
              <a:rPr lang="en" sz="2220"/>
              <a:t>Critical Slowing Down/ Scaling Issue of Generative Models</a:t>
            </a:r>
            <a:endParaRPr sz="2220"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240575" y="722575"/>
            <a:ext cx="7817700" cy="809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5600">
                <a:solidFill>
                  <a:schemeClr val="dk1"/>
                </a:solidFill>
              </a:rPr>
              <a:t>Near criticality— fluctuations exist at many scales.  A good sampler should captures long range correlations.  </a:t>
            </a:r>
            <a:endParaRPr sz="5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588575" y="2571200"/>
            <a:ext cx="8200800" cy="19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</a:rPr>
              <a:t>Receptive Field</a:t>
            </a:r>
            <a:r>
              <a:rPr lang="en" sz="1200">
                <a:solidFill>
                  <a:schemeClr val="dk1"/>
                </a:solidFill>
              </a:rPr>
              <a:t>: Depth and kernel size of a CNN decide the kind of correlations it can capture.</a:t>
            </a:r>
            <a:br>
              <a:rPr lang="en" sz="1200">
                <a:solidFill>
                  <a:schemeClr val="dk1"/>
                </a:solidFill>
              </a:rPr>
            </a:b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</a:rPr>
              <a:t>Aggregation Style</a:t>
            </a:r>
            <a:r>
              <a:rPr lang="en" sz="1200">
                <a:solidFill>
                  <a:schemeClr val="dk1"/>
                </a:solidFill>
              </a:rPr>
              <a:t>: CNNs aggregate information in a bottom-up, local-to-global manner.</a:t>
            </a:r>
            <a:br>
              <a:rPr lang="en" sz="1200">
                <a:solidFill>
                  <a:schemeClr val="dk1"/>
                </a:solidFill>
              </a:rPr>
            </a:b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</a:rPr>
              <a:t>Critical Systems</a:t>
            </a:r>
            <a:r>
              <a:rPr lang="en" sz="1200">
                <a:solidFill>
                  <a:schemeClr val="dk1"/>
                </a:solidFill>
              </a:rPr>
              <a:t>: These require hierarchical, scale-separated representations — beyond local aggregation.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261025" y="1879150"/>
            <a:ext cx="7490400" cy="1076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Generative Model: e.g      Flow model:   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84" name="Google Shape;84;p15"/>
          <p:cNvGrpSpPr/>
          <p:nvPr/>
        </p:nvGrpSpPr>
        <p:grpSpPr>
          <a:xfrm>
            <a:off x="4448500" y="2266175"/>
            <a:ext cx="2430600" cy="341700"/>
            <a:chOff x="2543500" y="2799575"/>
            <a:chExt cx="2430600" cy="341700"/>
          </a:xfrm>
        </p:grpSpPr>
        <p:sp>
          <p:nvSpPr>
            <p:cNvPr id="85" name="Google Shape;85;p15"/>
            <p:cNvSpPr txBox="1"/>
            <p:nvPr/>
          </p:nvSpPr>
          <p:spPr>
            <a:xfrm>
              <a:off x="2543500" y="2799575"/>
              <a:ext cx="2430600" cy="34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2"/>
                  </a:solidFill>
                </a:rPr>
                <a:t>          </a:t>
              </a:r>
              <a:r>
                <a:rPr lang="en">
                  <a:solidFill>
                    <a:schemeClr val="dk2"/>
                  </a:solidFill>
                </a:rPr>
                <a:t>CNN Layers</a:t>
              </a:r>
              <a:endParaRPr>
                <a:solidFill>
                  <a:schemeClr val="dk2"/>
                </a:solidFill>
              </a:endParaRPr>
            </a:p>
          </p:txBody>
        </p:sp>
        <p:pic>
          <p:nvPicPr>
            <p:cNvPr id="86" name="Google Shape;86;p15" title="[89,89,89,&quot;https://www.codecogs.com/eqnedit.php?latex=f%5Crightarrow#0&quot;]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648600" y="2950775"/>
              <a:ext cx="371122" cy="190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7" name="Google Shape;87;p15" title="Screenshot from 2025-06-12 00-32-3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9325" y="2234125"/>
            <a:ext cx="3043480" cy="5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4569700" y="1955338"/>
            <a:ext cx="3559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/>
              <a:t>[Albergo et al., Phys. Rev. D (2019)]</a:t>
            </a:r>
            <a:endParaRPr i="1" sz="1100"/>
          </a:p>
        </p:txBody>
      </p:sp>
      <p:sp>
        <p:nvSpPr>
          <p:cNvPr id="89" name="Google Shape;89;p15"/>
          <p:cNvSpPr/>
          <p:nvPr/>
        </p:nvSpPr>
        <p:spPr>
          <a:xfrm>
            <a:off x="261025" y="1531975"/>
            <a:ext cx="8883000" cy="35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MCMC struggles: High autocorrelations;  lots of effort goes in to the search for good algorithms.</a:t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145925" y="4270575"/>
            <a:ext cx="4997700" cy="66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D. Bachtis et al., PRL (2022)</a:t>
            </a:r>
            <a:endParaRPr b="1" sz="1100">
              <a:solidFill>
                <a:schemeClr val="dk1"/>
              </a:solidFill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P. Białas et al., Comput. Phys. Commun. (2022)</a:t>
            </a: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5313725" y="4216125"/>
            <a:ext cx="3615000" cy="729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</a:rPr>
              <a:t>R. Abbott et al., PoS LATTICE 2023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</a:rPr>
              <a:t>M. Bauer et al., SciPost Phys. (2025)</a:t>
            </a:r>
            <a:endParaRPr/>
          </a:p>
        </p:txBody>
      </p:sp>
      <p:sp>
        <p:nvSpPr>
          <p:cNvPr id="92" name="Google Shape;9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3608150" y="4792500"/>
            <a:ext cx="2881800" cy="341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155CC"/>
                </a:solidFill>
              </a:rPr>
              <a:t>Urs Wenger</a:t>
            </a:r>
            <a:r>
              <a:rPr lang="en" sz="1200">
                <a:solidFill>
                  <a:srgbClr val="1155CC"/>
                </a:solidFill>
              </a:rPr>
              <a:t>,</a:t>
            </a:r>
            <a:r>
              <a:rPr lang="en" sz="1200">
                <a:solidFill>
                  <a:srgbClr val="1155CC"/>
                </a:solidFill>
              </a:rPr>
              <a:t>Kieran Holland,</a:t>
            </a:r>
            <a:endParaRPr sz="1200">
              <a:solidFill>
                <a:srgbClr val="1155CC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311700" y="90300"/>
            <a:ext cx="8832300" cy="422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Generative Model </a:t>
            </a:r>
            <a:r>
              <a:rPr lang="en" sz="2220"/>
              <a:t>struggles at Criticality</a:t>
            </a:r>
            <a:endParaRPr sz="2220"/>
          </a:p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311700" y="1082850"/>
            <a:ext cx="8715600" cy="37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  <p:grpSp>
        <p:nvGrpSpPr>
          <p:cNvPr id="100" name="Google Shape;100;p16"/>
          <p:cNvGrpSpPr/>
          <p:nvPr/>
        </p:nvGrpSpPr>
        <p:grpSpPr>
          <a:xfrm>
            <a:off x="683175" y="643750"/>
            <a:ext cx="8278500" cy="367800"/>
            <a:chOff x="683175" y="1405750"/>
            <a:chExt cx="8278500" cy="367800"/>
          </a:xfrm>
        </p:grpSpPr>
        <p:sp>
          <p:nvSpPr>
            <p:cNvPr id="101" name="Google Shape;101;p16"/>
            <p:cNvSpPr txBox="1"/>
            <p:nvPr/>
          </p:nvSpPr>
          <p:spPr>
            <a:xfrm>
              <a:off x="683175" y="1405750"/>
              <a:ext cx="8278500" cy="36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2"/>
                  </a:solidFill>
                </a:rPr>
                <a:t>Example:        2D : Flow-based sampling at critical and non-critical.regions</a:t>
              </a:r>
              <a:endParaRPr sz="1800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</a:endParaRPr>
            </a:p>
          </p:txBody>
        </p:sp>
        <p:pic>
          <p:nvPicPr>
            <p:cNvPr id="102" name="Google Shape;102;p16" title="[89,89,89,&quot;https://www.codecogs.com/eqnedit.php?latex=%5Cphi%5E4#0&quot;]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40750" y="1438563"/>
              <a:ext cx="248650" cy="302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3" name="Google Shape;103;p16"/>
          <p:cNvSpPr txBox="1"/>
          <p:nvPr/>
        </p:nvSpPr>
        <p:spPr>
          <a:xfrm>
            <a:off x="6705300" y="2591425"/>
            <a:ext cx="2322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/>
              <a:t>Similar parameters: Albergo et al., arXiv:2101.08176 [hep-lat] (2021)</a:t>
            </a:r>
            <a:endParaRPr i="1" sz="1100"/>
          </a:p>
        </p:txBody>
      </p:sp>
      <p:pic>
        <p:nvPicPr>
          <p:cNvPr id="104" name="Google Shape;104;p16" title="ess_plot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6575" y="1707900"/>
            <a:ext cx="5506975" cy="328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790375" y="1215950"/>
            <a:ext cx="8001000" cy="302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Training ESS curve:  Performance of flow model decreases near critical point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>
            <p:ph type="title"/>
          </p:nvPr>
        </p:nvSpPr>
        <p:spPr>
          <a:xfrm>
            <a:off x="112425" y="-5950"/>
            <a:ext cx="8944200" cy="3495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Introduction to Multilevel Sampling</a:t>
            </a:r>
            <a:endParaRPr sz="2220"/>
          </a:p>
        </p:txBody>
      </p:sp>
      <p:sp>
        <p:nvSpPr>
          <p:cNvPr id="112" name="Google Shape;112;p17"/>
          <p:cNvSpPr txBox="1"/>
          <p:nvPr>
            <p:ph idx="1" type="body"/>
          </p:nvPr>
        </p:nvSpPr>
        <p:spPr>
          <a:xfrm>
            <a:off x="112425" y="416475"/>
            <a:ext cx="8873400" cy="471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7" title="[0,0,0,&quot;https://www.codecogs.com/eqnedit.php?latex=%5Cphi%5Crightarrow%20%5B%5Cphi_f%2C%5Cphi_i%2C%5Cphi_c%5D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2080" y="1571092"/>
            <a:ext cx="1141771" cy="190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p17"/>
          <p:cNvGrpSpPr/>
          <p:nvPr/>
        </p:nvGrpSpPr>
        <p:grpSpPr>
          <a:xfrm>
            <a:off x="6500725" y="4270950"/>
            <a:ext cx="1011900" cy="246900"/>
            <a:chOff x="6653125" y="3280350"/>
            <a:chExt cx="1011900" cy="246900"/>
          </a:xfrm>
        </p:grpSpPr>
        <p:sp>
          <p:nvSpPr>
            <p:cNvPr id="115" name="Google Shape;115;p17"/>
            <p:cNvSpPr/>
            <p:nvPr/>
          </p:nvSpPr>
          <p:spPr>
            <a:xfrm>
              <a:off x="6653125" y="3280350"/>
              <a:ext cx="1011900" cy="24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6" name="Google Shape;116;p17" title="[0,0,0,&quot;https://www.codecogs.com/eqnedit.php?latex=p(%5Cphi_c)#0&quot;]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02512" y="3329717"/>
              <a:ext cx="313125" cy="1481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7" name="Google Shape;117;p17"/>
          <p:cNvGrpSpPr/>
          <p:nvPr/>
        </p:nvGrpSpPr>
        <p:grpSpPr>
          <a:xfrm>
            <a:off x="1179250" y="4283525"/>
            <a:ext cx="1011900" cy="246900"/>
            <a:chOff x="874450" y="3369125"/>
            <a:chExt cx="1011900" cy="246900"/>
          </a:xfrm>
        </p:grpSpPr>
        <p:sp>
          <p:nvSpPr>
            <p:cNvPr id="118" name="Google Shape;118;p17"/>
            <p:cNvSpPr/>
            <p:nvPr/>
          </p:nvSpPr>
          <p:spPr>
            <a:xfrm>
              <a:off x="874450" y="3369125"/>
              <a:ext cx="1011900" cy="24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9" name="Google Shape;119;p17" title="[0,0,0,&quot;https://www.codecogs.com/eqnedit.php?latex=p(%5Cphi_f%7C%5Cphi_i%2C%5Cphi_c)#0&quot;]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42006" y="3418492"/>
              <a:ext cx="676788" cy="1481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0" name="Google Shape;120;p17"/>
          <p:cNvGrpSpPr/>
          <p:nvPr/>
        </p:nvGrpSpPr>
        <p:grpSpPr>
          <a:xfrm>
            <a:off x="3860450" y="4283525"/>
            <a:ext cx="1011900" cy="246900"/>
            <a:chOff x="3860450" y="3369125"/>
            <a:chExt cx="1011900" cy="246900"/>
          </a:xfrm>
        </p:grpSpPr>
        <p:sp>
          <p:nvSpPr>
            <p:cNvPr id="121" name="Google Shape;121;p17"/>
            <p:cNvSpPr/>
            <p:nvPr/>
          </p:nvSpPr>
          <p:spPr>
            <a:xfrm>
              <a:off x="3860450" y="3369125"/>
              <a:ext cx="1011900" cy="24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22" name="Google Shape;122;p17" title="[0,0,0,&quot;https://www.codecogs.com/eqnedit.php?latex=p(%5Cphi_i%7C%5Cphi_c)#0&quot;]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125876" y="3418492"/>
              <a:ext cx="481048" cy="1481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Google Shape;123;p17"/>
          <p:cNvSpPr/>
          <p:nvPr/>
        </p:nvSpPr>
        <p:spPr>
          <a:xfrm>
            <a:off x="6626900" y="998663"/>
            <a:ext cx="1011900" cy="246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608700" y="846275"/>
            <a:ext cx="2251500" cy="548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17" title="[0,0,0,&quot;https://www.codecogs.com/eqnedit.php?latex=p(%5Cphi)%5Cpropto%20%5Cexp(-H(%5Cphi))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2029" y="1054372"/>
            <a:ext cx="1590040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/>
          <p:nvPr/>
        </p:nvSpPr>
        <p:spPr>
          <a:xfrm>
            <a:off x="3955063" y="998650"/>
            <a:ext cx="1011900" cy="246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7" name="Google Shape;127;p17"/>
          <p:cNvCxnSpPr>
            <a:stCxn id="124" idx="3"/>
            <a:endCxn id="126" idx="1"/>
          </p:cNvCxnSpPr>
          <p:nvPr/>
        </p:nvCxnSpPr>
        <p:spPr>
          <a:xfrm>
            <a:off x="2860200" y="1120325"/>
            <a:ext cx="1095000" cy="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8" name="Google Shape;128;p17"/>
          <p:cNvCxnSpPr>
            <a:stCxn id="126" idx="3"/>
            <a:endCxn id="123" idx="1"/>
          </p:cNvCxnSpPr>
          <p:nvPr/>
        </p:nvCxnSpPr>
        <p:spPr>
          <a:xfrm>
            <a:off x="4966963" y="1122100"/>
            <a:ext cx="1659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9" name="Google Shape;129;p17"/>
          <p:cNvSpPr/>
          <p:nvPr/>
        </p:nvSpPr>
        <p:spPr>
          <a:xfrm>
            <a:off x="4317950" y="3645000"/>
            <a:ext cx="1095000" cy="5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cond. sampling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5290975" y="723675"/>
            <a:ext cx="1011900" cy="349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RGT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17" title="Screenshot from 2025-06-06 17-23-20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7637" y="1820863"/>
            <a:ext cx="1937952" cy="171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 title="Screenshot from 2025-06-06 17-35-46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457635" y="1854613"/>
            <a:ext cx="1822911" cy="1652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 title="Screenshot from 2025-06-06 17-39-16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01474" y="1829242"/>
            <a:ext cx="1770449" cy="16046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17"/>
          <p:cNvCxnSpPr/>
          <p:nvPr/>
        </p:nvCxnSpPr>
        <p:spPr>
          <a:xfrm rot="10800000">
            <a:off x="5416975" y="2527250"/>
            <a:ext cx="516900" cy="14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5" name="Google Shape;135;p17"/>
          <p:cNvCxnSpPr/>
          <p:nvPr/>
        </p:nvCxnSpPr>
        <p:spPr>
          <a:xfrm flipH="1">
            <a:off x="2753653" y="2565835"/>
            <a:ext cx="677400" cy="12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6" name="Google Shape;136;p17"/>
          <p:cNvCxnSpPr>
            <a:stCxn id="123" idx="3"/>
            <a:endCxn id="115" idx="3"/>
          </p:cNvCxnSpPr>
          <p:nvPr/>
        </p:nvCxnSpPr>
        <p:spPr>
          <a:xfrm flipH="1">
            <a:off x="7512500" y="1122113"/>
            <a:ext cx="126300" cy="3272400"/>
          </a:xfrm>
          <a:prstGeom prst="curvedConnector3">
            <a:avLst>
              <a:gd fmla="val -34340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7" name="Google Shape;137;p17"/>
          <p:cNvCxnSpPr/>
          <p:nvPr/>
        </p:nvCxnSpPr>
        <p:spPr>
          <a:xfrm rot="10800000">
            <a:off x="6986575" y="3357617"/>
            <a:ext cx="20100" cy="88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17"/>
          <p:cNvCxnSpPr/>
          <p:nvPr/>
        </p:nvCxnSpPr>
        <p:spPr>
          <a:xfrm flipH="1" rot="10800000">
            <a:off x="4366400" y="3430492"/>
            <a:ext cx="2700" cy="82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7"/>
          <p:cNvCxnSpPr>
            <a:stCxn id="119" idx="0"/>
          </p:cNvCxnSpPr>
          <p:nvPr/>
        </p:nvCxnSpPr>
        <p:spPr>
          <a:xfrm flipH="1" rot="10800000">
            <a:off x="1685200" y="3458992"/>
            <a:ext cx="31500" cy="87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0" name="Google Shape;140;p17"/>
          <p:cNvSpPr/>
          <p:nvPr/>
        </p:nvSpPr>
        <p:spPr>
          <a:xfrm>
            <a:off x="1737175" y="3615025"/>
            <a:ext cx="930900" cy="5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</a:t>
            </a:r>
            <a:r>
              <a:rPr lang="en">
                <a:solidFill>
                  <a:schemeClr val="dk1"/>
                </a:solidFill>
              </a:rPr>
              <a:t>ond. 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sampling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1" name="Google Shape;141;p17"/>
          <p:cNvGrpSpPr/>
          <p:nvPr/>
        </p:nvGrpSpPr>
        <p:grpSpPr>
          <a:xfrm>
            <a:off x="2949238" y="4681713"/>
            <a:ext cx="3129900" cy="429300"/>
            <a:chOff x="2644438" y="4529313"/>
            <a:chExt cx="3129900" cy="429300"/>
          </a:xfrm>
        </p:grpSpPr>
        <p:sp>
          <p:nvSpPr>
            <p:cNvPr id="142" name="Google Shape;142;p17"/>
            <p:cNvSpPr/>
            <p:nvPr/>
          </p:nvSpPr>
          <p:spPr>
            <a:xfrm>
              <a:off x="2644438" y="4529313"/>
              <a:ext cx="3129900" cy="4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43" name="Google Shape;143;p17" title="[0,0,0,&quot;https://www.codecogs.com/eqnedit.php?latex=p(%5Cphi_f%7C%5Cphi_i%2C%5Cphi_c)p(%5Cphi_i%7C%5Cphi_c)p(%5Cphi_c)#0&quot;]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2885725" y="4631462"/>
              <a:ext cx="188042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17" title="[0,0,0,&quot;https://www.codecogs.com/eqnedit.php?latex=%3Dp(%5Cphi)#0&quot;]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4861287" y="4631442"/>
              <a:ext cx="516890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5" name="Google Shape;145;p17"/>
          <p:cNvSpPr/>
          <p:nvPr/>
        </p:nvSpPr>
        <p:spPr>
          <a:xfrm>
            <a:off x="2901688" y="696425"/>
            <a:ext cx="1011900" cy="349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RGT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7"/>
          <p:cNvSpPr/>
          <p:nvPr/>
        </p:nvSpPr>
        <p:spPr>
          <a:xfrm>
            <a:off x="6562375" y="447125"/>
            <a:ext cx="2558100" cy="34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Schmidt K. E. et al., PRL. 51 (1983)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Jansen K. et al., Phys. Rev. D (2020).</a:t>
            </a:r>
            <a:endParaRPr sz="1000"/>
          </a:p>
        </p:txBody>
      </p:sp>
      <p:sp>
        <p:nvSpPr>
          <p:cNvPr id="147" name="Google Shape;14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" name="Google Shape;148;p17"/>
          <p:cNvSpPr txBox="1"/>
          <p:nvPr/>
        </p:nvSpPr>
        <p:spPr>
          <a:xfrm>
            <a:off x="705250" y="394775"/>
            <a:ext cx="2558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Target Distribution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49" name="Google Shape;149;p17" title="[0,0,0,&quot;https://www.codecogs.com/eqnedit.php?latex=H_%7Beff%7D(%5Cphi_i%2C%5Cphi_c)#0&quot;]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033088" y="1026863"/>
            <a:ext cx="893507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7" title="[0,0,0,&quot;https://www.codecogs.com/eqnedit.php?latex=H_%7Beff%7D(%5Cphi_c)#0&quot;]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747687" y="1048029"/>
            <a:ext cx="655074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/>
          <p:nvPr>
            <p:ph type="title"/>
          </p:nvPr>
        </p:nvSpPr>
        <p:spPr>
          <a:xfrm>
            <a:off x="311700" y="64025"/>
            <a:ext cx="8520600" cy="383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594"/>
              <a:buFont typeface="Arial"/>
              <a:buNone/>
            </a:pPr>
            <a:r>
              <a:rPr lang="en" sz="2220"/>
              <a:t>Multilevel Sampling: MCMC setting</a:t>
            </a:r>
            <a:endParaRPr sz="22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 txBox="1"/>
          <p:nvPr>
            <p:ph idx="1" type="body"/>
          </p:nvPr>
        </p:nvSpPr>
        <p:spPr>
          <a:xfrm>
            <a:off x="311700" y="523550"/>
            <a:ext cx="8520600" cy="45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pSp>
        <p:nvGrpSpPr>
          <p:cNvPr id="157" name="Google Shape;157;p18"/>
          <p:cNvGrpSpPr/>
          <p:nvPr/>
        </p:nvGrpSpPr>
        <p:grpSpPr>
          <a:xfrm>
            <a:off x="7224305" y="1858844"/>
            <a:ext cx="1469627" cy="268395"/>
            <a:chOff x="2291175" y="3836150"/>
            <a:chExt cx="2613600" cy="349200"/>
          </a:xfrm>
        </p:grpSpPr>
        <p:sp>
          <p:nvSpPr>
            <p:cNvPr id="158" name="Google Shape;158;p18"/>
            <p:cNvSpPr/>
            <p:nvPr/>
          </p:nvSpPr>
          <p:spPr>
            <a:xfrm>
              <a:off x="2291175" y="3836150"/>
              <a:ext cx="2613600" cy="3492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59" name="Google Shape;159;p18" title="[0,0,0,&quot;https://www.codecogs.com/eqnedit.php?latex=p(%5Cphi_c)%5Cpropto%20%5Cexp(-H(%5Cphi_c))#0&quot;]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626475" y="3910738"/>
              <a:ext cx="1806848" cy="2000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0" name="Google Shape;160;p18" title="[0,0,0,&quot;https://www.codecogs.com/eqnedit.php?latex=%5C%7B%5Cphi%5E1_c%2C%5Cphi%5E2_c%2C...%5Cphi%5EN_c%5C%7D#0&quot;]"/>
          <p:cNvPicPr preferRelativeResize="0"/>
          <p:nvPr/>
        </p:nvPicPr>
        <p:blipFill rotWithShape="1">
          <a:blip r:embed="rId4">
            <a:alphaModFix/>
          </a:blip>
          <a:srcRect b="0" l="0" r="-6112" t="0"/>
          <a:stretch/>
        </p:blipFill>
        <p:spPr>
          <a:xfrm>
            <a:off x="7220025" y="2285150"/>
            <a:ext cx="1557550" cy="2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8"/>
          <p:cNvSpPr/>
          <p:nvPr/>
        </p:nvSpPr>
        <p:spPr>
          <a:xfrm>
            <a:off x="3455150" y="1302513"/>
            <a:ext cx="1469700" cy="44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Heatbath </a:t>
            </a:r>
            <a:r>
              <a:rPr lang="en"/>
              <a:t>update</a:t>
            </a: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1482050" y="1302475"/>
            <a:ext cx="1158300" cy="44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Heatbath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update</a:t>
            </a: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5733050" y="1391075"/>
            <a:ext cx="1158300" cy="26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MCMC data</a:t>
            </a:r>
            <a:endParaRPr/>
          </a:p>
        </p:txBody>
      </p:sp>
      <p:pic>
        <p:nvPicPr>
          <p:cNvPr id="164" name="Google Shape;164;p18" title="Screenshot from 2025-06-06 17-23-2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77241" y="1838774"/>
            <a:ext cx="1716394" cy="1599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8" title="Screenshot from 2025-06-06 17-35-46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74952" y="1870267"/>
            <a:ext cx="1614506" cy="1541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8" title="Screenshot from 2025-06-06 17-39-16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46578" y="1846593"/>
            <a:ext cx="1568042" cy="14972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8"/>
          <p:cNvCxnSpPr/>
          <p:nvPr/>
        </p:nvCxnSpPr>
        <p:spPr>
          <a:xfrm flipH="1">
            <a:off x="5081132" y="2537309"/>
            <a:ext cx="249272" cy="684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8" name="Google Shape;168;p18"/>
          <p:cNvCxnSpPr/>
          <p:nvPr/>
        </p:nvCxnSpPr>
        <p:spPr>
          <a:xfrm flipH="1">
            <a:off x="2967159" y="2533899"/>
            <a:ext cx="249272" cy="684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9" name="Google Shape;169;p18"/>
          <p:cNvCxnSpPr>
            <a:endCxn id="160" idx="2"/>
          </p:cNvCxnSpPr>
          <p:nvPr/>
        </p:nvCxnSpPr>
        <p:spPr>
          <a:xfrm flipH="1" rot="10800000">
            <a:off x="6845900" y="2553550"/>
            <a:ext cx="1152900" cy="218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none"/>
          </a:ln>
        </p:spPr>
      </p:cxnSp>
      <p:grpSp>
        <p:nvGrpSpPr>
          <p:cNvPr id="170" name="Google Shape;170;p18"/>
          <p:cNvGrpSpPr/>
          <p:nvPr/>
        </p:nvGrpSpPr>
        <p:grpSpPr>
          <a:xfrm>
            <a:off x="523548" y="3741137"/>
            <a:ext cx="2556815" cy="383064"/>
            <a:chOff x="1364368" y="4556175"/>
            <a:chExt cx="3129900" cy="429300"/>
          </a:xfrm>
        </p:grpSpPr>
        <p:sp>
          <p:nvSpPr>
            <p:cNvPr id="171" name="Google Shape;171;p18"/>
            <p:cNvSpPr/>
            <p:nvPr/>
          </p:nvSpPr>
          <p:spPr>
            <a:xfrm>
              <a:off x="1364368" y="4556175"/>
              <a:ext cx="3129900" cy="4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72" name="Google Shape;172;p18" title="[0,0,0,&quot;https://www.codecogs.com/eqnedit.php?latex=q(%5Cphi)%3Dq(%5Cphi_f%7C%5Cphi_i%2C%5Cphi_c)q(%5Cphi_i%7C%5Cphi_c)q(%5Cphi_c)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738666" y="4647498"/>
              <a:ext cx="2650999" cy="1902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3" name="Google Shape;173;p18"/>
          <p:cNvGrpSpPr/>
          <p:nvPr/>
        </p:nvGrpSpPr>
        <p:grpSpPr>
          <a:xfrm>
            <a:off x="523561" y="4274634"/>
            <a:ext cx="1932688" cy="442207"/>
            <a:chOff x="684900" y="693875"/>
            <a:chExt cx="2251500" cy="548100"/>
          </a:xfrm>
        </p:grpSpPr>
        <p:sp>
          <p:nvSpPr>
            <p:cNvPr id="174" name="Google Shape;174;p18"/>
            <p:cNvSpPr/>
            <p:nvPr/>
          </p:nvSpPr>
          <p:spPr>
            <a:xfrm>
              <a:off x="684900" y="693875"/>
              <a:ext cx="2251500" cy="548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75" name="Google Shape;175;p18" title="[0,0,0,&quot;https://www.codecogs.com/eqnedit.php?latex=p(%5Cphi)%5Cpropto%20%5Cexp(-H(%5Cphi))#0&quot;]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908229" y="901972"/>
              <a:ext cx="1590040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6" name="Google Shape;176;p18"/>
          <p:cNvSpPr/>
          <p:nvPr/>
        </p:nvSpPr>
        <p:spPr>
          <a:xfrm>
            <a:off x="5971625" y="3954575"/>
            <a:ext cx="2374500" cy="63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gives measure of efficient sampler</a:t>
            </a:r>
            <a:endParaRPr/>
          </a:p>
        </p:txBody>
      </p:sp>
      <p:pic>
        <p:nvPicPr>
          <p:cNvPr id="177" name="Google Shape;177;p18" title="[0,0,0,&quot;https://www.codecogs.com/eqnedit.php?latex=(p%7C%7Cq)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43441" y="3979727"/>
            <a:ext cx="456369" cy="218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18"/>
          <p:cNvGrpSpPr/>
          <p:nvPr/>
        </p:nvGrpSpPr>
        <p:grpSpPr>
          <a:xfrm>
            <a:off x="3574079" y="922450"/>
            <a:ext cx="1329300" cy="246900"/>
            <a:chOff x="3955079" y="770050"/>
            <a:chExt cx="1329300" cy="246900"/>
          </a:xfrm>
        </p:grpSpPr>
        <p:sp>
          <p:nvSpPr>
            <p:cNvPr id="179" name="Google Shape;179;p18"/>
            <p:cNvSpPr/>
            <p:nvPr/>
          </p:nvSpPr>
          <p:spPr>
            <a:xfrm>
              <a:off x="3955079" y="770050"/>
              <a:ext cx="1329300" cy="24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80" name="Google Shape;180;p18" title="[0,0,0,&quot;https://www.codecogs.com/eqnedit.php?latex=%5Capprox%20H_%7Beff%7D(%5Cphi_i%2C%5Cphi_c)#0&quot;]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4033088" y="798263"/>
              <a:ext cx="1085236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1" name="Google Shape;181;p18"/>
          <p:cNvSpPr/>
          <p:nvPr/>
        </p:nvSpPr>
        <p:spPr>
          <a:xfrm>
            <a:off x="3486000" y="4001025"/>
            <a:ext cx="1737300" cy="63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Metropolis-Hasting    accept/reject</a:t>
            </a:r>
            <a:endParaRPr/>
          </a:p>
        </p:txBody>
      </p:sp>
      <p:sp>
        <p:nvSpPr>
          <p:cNvPr id="182" name="Google Shape;18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18"/>
          <p:cNvSpPr/>
          <p:nvPr/>
        </p:nvSpPr>
        <p:spPr>
          <a:xfrm>
            <a:off x="7222200" y="1246125"/>
            <a:ext cx="1469700" cy="383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Coarse level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9"/>
          <p:cNvSpPr txBox="1"/>
          <p:nvPr>
            <p:ph idx="1" type="body"/>
          </p:nvPr>
        </p:nvSpPr>
        <p:spPr>
          <a:xfrm>
            <a:off x="158025" y="1120850"/>
            <a:ext cx="8649000" cy="56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25000" lnSpcReduction="20000"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4800" u="sng">
                <a:solidFill>
                  <a:srgbClr val="000000"/>
                </a:solidFill>
              </a:rPr>
              <a:t>1D Ising:</a:t>
            </a:r>
            <a:r>
              <a:rPr lang="en" sz="4800">
                <a:solidFill>
                  <a:srgbClr val="000000"/>
                </a:solidFill>
              </a:rPr>
              <a:t>: Heatbath (HB) samples larger lattices conditioning new sites onto previously sampled </a:t>
            </a:r>
            <a:r>
              <a:rPr lang="en" sz="4800">
                <a:solidFill>
                  <a:schemeClr val="dk1"/>
                </a:solidFill>
              </a:rPr>
              <a:t>nearest-neighbors (trivial, i.e., can be performed exactly).</a:t>
            </a:r>
            <a:endParaRPr sz="1400"/>
          </a:p>
        </p:txBody>
      </p:sp>
      <p:sp>
        <p:nvSpPr>
          <p:cNvPr id="189" name="Google Shape;189;p19"/>
          <p:cNvSpPr txBox="1"/>
          <p:nvPr>
            <p:ph type="title"/>
          </p:nvPr>
        </p:nvSpPr>
        <p:spPr>
          <a:xfrm>
            <a:off x="336900" y="236925"/>
            <a:ext cx="8470200" cy="3591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Example: Exact RGT</a:t>
            </a:r>
            <a:endParaRPr sz="2220">
              <a:highlight>
                <a:srgbClr val="FFFF00"/>
              </a:highlight>
            </a:endParaRPr>
          </a:p>
        </p:txBody>
      </p:sp>
      <p:grpSp>
        <p:nvGrpSpPr>
          <p:cNvPr id="190" name="Google Shape;190;p19"/>
          <p:cNvGrpSpPr/>
          <p:nvPr/>
        </p:nvGrpSpPr>
        <p:grpSpPr>
          <a:xfrm>
            <a:off x="937625" y="2369746"/>
            <a:ext cx="7268751" cy="674304"/>
            <a:chOff x="462825" y="1416596"/>
            <a:chExt cx="7268751" cy="674304"/>
          </a:xfrm>
        </p:grpSpPr>
        <p:pic>
          <p:nvPicPr>
            <p:cNvPr id="191" name="Google Shape;191;p19" title="Screenshot from 2025-03-17 12-31-45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2825" y="1416596"/>
              <a:ext cx="7268751" cy="3123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2" name="Google Shape;192;p19"/>
            <p:cNvSpPr txBox="1"/>
            <p:nvPr/>
          </p:nvSpPr>
          <p:spPr>
            <a:xfrm>
              <a:off x="606525" y="1826600"/>
              <a:ext cx="985500" cy="2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FF0000"/>
                  </a:solidFill>
                </a:rPr>
                <a:t>Sampled site</a:t>
              </a:r>
              <a:endParaRPr b="1" sz="800">
                <a:solidFill>
                  <a:srgbClr val="FF0000"/>
                </a:solidFill>
              </a:endParaRPr>
            </a:p>
          </p:txBody>
        </p:sp>
        <p:cxnSp>
          <p:nvCxnSpPr>
            <p:cNvPr id="193" name="Google Shape;193;p19"/>
            <p:cNvCxnSpPr/>
            <p:nvPr/>
          </p:nvCxnSpPr>
          <p:spPr>
            <a:xfrm>
              <a:off x="1558850" y="1642000"/>
              <a:ext cx="472500" cy="3159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194" name="Google Shape;194;p19"/>
            <p:cNvCxnSpPr/>
            <p:nvPr/>
          </p:nvCxnSpPr>
          <p:spPr>
            <a:xfrm rot="5400000">
              <a:off x="1894400" y="1769350"/>
              <a:ext cx="325500" cy="516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195" name="Google Shape;195;p19"/>
            <p:cNvCxnSpPr/>
            <p:nvPr/>
          </p:nvCxnSpPr>
          <p:spPr>
            <a:xfrm flipH="1" rot="10800000">
              <a:off x="1513350" y="1688225"/>
              <a:ext cx="294000" cy="276300"/>
            </a:xfrm>
            <a:prstGeom prst="curvedConnector3">
              <a:avLst>
                <a:gd fmla="val 9272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96" name="Google Shape;196;p19"/>
            <p:cNvSpPr txBox="1"/>
            <p:nvPr/>
          </p:nvSpPr>
          <p:spPr>
            <a:xfrm>
              <a:off x="1973275" y="1783100"/>
              <a:ext cx="1094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/>
                <a:t>Conditioning sites</a:t>
              </a:r>
              <a:endParaRPr b="1" sz="1800"/>
            </a:p>
          </p:txBody>
        </p:sp>
      </p:grpSp>
      <p:sp>
        <p:nvSpPr>
          <p:cNvPr id="197" name="Google Shape;197;p19"/>
          <p:cNvSpPr/>
          <p:nvPr/>
        </p:nvSpPr>
        <p:spPr>
          <a:xfrm>
            <a:off x="4369550" y="2827925"/>
            <a:ext cx="966900" cy="35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Heatbath update</a:t>
            </a:r>
            <a:endParaRPr sz="1200"/>
          </a:p>
        </p:txBody>
      </p:sp>
      <p:sp>
        <p:nvSpPr>
          <p:cNvPr id="198" name="Google Shape;198;p19"/>
          <p:cNvSpPr/>
          <p:nvPr/>
        </p:nvSpPr>
        <p:spPr>
          <a:xfrm>
            <a:off x="2276875" y="2149078"/>
            <a:ext cx="2337750" cy="359123"/>
          </a:xfrm>
          <a:custGeom>
            <a:rect b="b" l="l" r="r" t="t"/>
            <a:pathLst>
              <a:path extrusionOk="0" h="21469" w="93510">
                <a:moveTo>
                  <a:pt x="0" y="19522"/>
                </a:moveTo>
                <a:cubicBezTo>
                  <a:pt x="6656" y="16275"/>
                  <a:pt x="24351" y="-284"/>
                  <a:pt x="39936" y="41"/>
                </a:cubicBezTo>
                <a:cubicBezTo>
                  <a:pt x="55521" y="366"/>
                  <a:pt x="84581" y="17899"/>
                  <a:pt x="93510" y="2147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9" name="Google Shape;199;p19"/>
          <p:cNvSpPr/>
          <p:nvPr/>
        </p:nvSpPr>
        <p:spPr>
          <a:xfrm>
            <a:off x="4626800" y="2082049"/>
            <a:ext cx="2447325" cy="450529"/>
          </a:xfrm>
          <a:custGeom>
            <a:rect b="b" l="l" r="r" t="t"/>
            <a:pathLst>
              <a:path extrusionOk="0" h="25822" w="97893">
                <a:moveTo>
                  <a:pt x="0" y="25822"/>
                </a:moveTo>
                <a:cubicBezTo>
                  <a:pt x="9578" y="21520"/>
                  <a:pt x="41154" y="91"/>
                  <a:pt x="57469" y="10"/>
                </a:cubicBezTo>
                <a:cubicBezTo>
                  <a:pt x="73785" y="-71"/>
                  <a:pt x="91156" y="21114"/>
                  <a:pt x="97893" y="253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0" name="Google Shape;200;p19"/>
          <p:cNvSpPr/>
          <p:nvPr/>
        </p:nvSpPr>
        <p:spPr>
          <a:xfrm>
            <a:off x="6654529" y="1835150"/>
            <a:ext cx="1329300" cy="246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9"/>
          <p:cNvSpPr/>
          <p:nvPr/>
        </p:nvSpPr>
        <p:spPr>
          <a:xfrm>
            <a:off x="3466904" y="1875188"/>
            <a:ext cx="1329300" cy="246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19" title="[0,0,0,&quot;https://www.codecogs.com/eqnedit.php?latex=H%5E%7BNN%7D_%7Beff%7D(%5Cphi_i%2C%5Cphi_c)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4913" y="1903400"/>
            <a:ext cx="77326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9" title="[0,0,0,&quot;https://www.codecogs.com/eqnedit.php?latex=H%5E%7BNN%7D_%7Beff%7D(%5Cphi_c)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2538" y="1863363"/>
            <a:ext cx="574572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0"/>
          <p:cNvSpPr txBox="1"/>
          <p:nvPr>
            <p:ph type="title"/>
          </p:nvPr>
        </p:nvSpPr>
        <p:spPr>
          <a:xfrm>
            <a:off x="311700" y="217250"/>
            <a:ext cx="8520600" cy="395100"/>
          </a:xfrm>
          <a:prstGeom prst="rect">
            <a:avLst/>
          </a:prstGeom>
          <a:solidFill>
            <a:srgbClr val="D9D2E9"/>
          </a:solidFill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		Example: Inexact RG</a:t>
            </a:r>
            <a:endParaRPr/>
          </a:p>
        </p:txBody>
      </p:sp>
      <p:sp>
        <p:nvSpPr>
          <p:cNvPr id="210" name="Google Shape;210;p20"/>
          <p:cNvSpPr txBox="1"/>
          <p:nvPr>
            <p:ph idx="1" type="body"/>
          </p:nvPr>
        </p:nvSpPr>
        <p:spPr>
          <a:xfrm>
            <a:off x="262800" y="1053375"/>
            <a:ext cx="8618400" cy="28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 </a:t>
            </a:r>
            <a:endParaRPr/>
          </a:p>
        </p:txBody>
      </p:sp>
      <p:grpSp>
        <p:nvGrpSpPr>
          <p:cNvPr id="211" name="Google Shape;211;p20"/>
          <p:cNvGrpSpPr/>
          <p:nvPr/>
        </p:nvGrpSpPr>
        <p:grpSpPr>
          <a:xfrm>
            <a:off x="1881438" y="2376850"/>
            <a:ext cx="5381118" cy="1377200"/>
            <a:chOff x="1881438" y="2757850"/>
            <a:chExt cx="5381118" cy="1377200"/>
          </a:xfrm>
        </p:grpSpPr>
        <p:pic>
          <p:nvPicPr>
            <p:cNvPr id="212" name="Google Shape;212;p20" title="Screenshot from 2025-03-17 12-30-58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81438" y="2837200"/>
              <a:ext cx="3427273" cy="1297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" name="Google Shape;213;p20" title="Screenshot from 2025-03-17 12-31-14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765913" y="2757850"/>
              <a:ext cx="1496643" cy="1377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4" name="Google Shape;214;p20"/>
          <p:cNvSpPr txBox="1"/>
          <p:nvPr>
            <p:ph idx="1" type="body"/>
          </p:nvPr>
        </p:nvSpPr>
        <p:spPr>
          <a:xfrm>
            <a:off x="158025" y="1161775"/>
            <a:ext cx="8533500" cy="3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 u="sng">
                <a:solidFill>
                  <a:srgbClr val="000000"/>
                </a:solidFill>
              </a:rPr>
              <a:t>2D </a:t>
            </a:r>
            <a:r>
              <a:rPr lang="en" sz="1200" u="sng">
                <a:solidFill>
                  <a:schemeClr val="dk1"/>
                </a:solidFill>
              </a:rPr>
              <a:t>Ising</a:t>
            </a:r>
            <a:r>
              <a:rPr lang="en" sz="1200">
                <a:solidFill>
                  <a:schemeClr val="dk1"/>
                </a:solidFill>
              </a:rPr>
              <a:t>: In two dimensions (and above) </a:t>
            </a:r>
            <a:r>
              <a:rPr lang="en" sz="1200">
                <a:solidFill>
                  <a:srgbClr val="000000"/>
                </a:solidFill>
              </a:rPr>
              <a:t>modelling higher-order interactions becomes difficult due to the true Markov Blanket extending beyond nearest neighbors.</a:t>
            </a:r>
            <a:endParaRPr sz="1200"/>
          </a:p>
        </p:txBody>
      </p:sp>
      <p:pic>
        <p:nvPicPr>
          <p:cNvPr id="215" name="Google Shape;215;p20" title="Screenshot from 2025-03-17 12-32-24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39125" y="1996150"/>
            <a:ext cx="4313350" cy="3123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0"/>
          <p:cNvSpPr/>
          <p:nvPr/>
        </p:nvSpPr>
        <p:spPr>
          <a:xfrm>
            <a:off x="3607550" y="3970925"/>
            <a:ext cx="1499700" cy="3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1. </a:t>
            </a:r>
            <a:r>
              <a:rPr lang="en" sz="1200"/>
              <a:t>Heatbath update is not suitable</a:t>
            </a:r>
            <a:endParaRPr sz="1200"/>
          </a:p>
        </p:txBody>
      </p:sp>
      <p:sp>
        <p:nvSpPr>
          <p:cNvPr id="217" name="Google Shape;217;p20"/>
          <p:cNvSpPr/>
          <p:nvPr/>
        </p:nvSpPr>
        <p:spPr>
          <a:xfrm>
            <a:off x="5893550" y="3894725"/>
            <a:ext cx="2459100" cy="54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2. Coarse distribution deviates from true marginal </a:t>
            </a:r>
            <a:r>
              <a:rPr lang="en" sz="1200"/>
              <a:t>distribution</a:t>
            </a:r>
            <a:endParaRPr sz="1200"/>
          </a:p>
        </p:txBody>
      </p:sp>
      <p:sp>
        <p:nvSpPr>
          <p:cNvPr id="218" name="Google Shape;218;p20"/>
          <p:cNvSpPr/>
          <p:nvPr/>
        </p:nvSpPr>
        <p:spPr>
          <a:xfrm>
            <a:off x="4000425" y="4584700"/>
            <a:ext cx="2459100" cy="468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As levels increases these leads to a poor sampler</a:t>
            </a:r>
            <a:endParaRPr sz="1200"/>
          </a:p>
        </p:txBody>
      </p:sp>
      <p:sp>
        <p:nvSpPr>
          <p:cNvPr id="219" name="Google Shape;21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 txBox="1"/>
          <p:nvPr>
            <p:ph type="title"/>
          </p:nvPr>
        </p:nvSpPr>
        <p:spPr>
          <a:xfrm>
            <a:off x="193450" y="79050"/>
            <a:ext cx="8520600" cy="572700"/>
          </a:xfrm>
          <a:prstGeom prst="rect">
            <a:avLst/>
          </a:prstGeom>
          <a:solidFill>
            <a:srgbClr val="D9D2E9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A Generative Model in Multilevel setting</a:t>
            </a:r>
            <a:endParaRPr/>
          </a:p>
        </p:txBody>
      </p:sp>
      <p:sp>
        <p:nvSpPr>
          <p:cNvPr id="225" name="Google Shape;22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26" name="Google Shape;226;p21"/>
          <p:cNvSpPr/>
          <p:nvPr/>
        </p:nvSpPr>
        <p:spPr>
          <a:xfrm>
            <a:off x="1364826" y="1375724"/>
            <a:ext cx="37257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7" name="Google Shape;227;p21"/>
          <p:cNvGrpSpPr/>
          <p:nvPr/>
        </p:nvGrpSpPr>
        <p:grpSpPr>
          <a:xfrm>
            <a:off x="2026441" y="2202847"/>
            <a:ext cx="2100111" cy="329068"/>
            <a:chOff x="1873925" y="2888800"/>
            <a:chExt cx="1778700" cy="246900"/>
          </a:xfrm>
        </p:grpSpPr>
        <p:sp>
          <p:nvSpPr>
            <p:cNvPr id="228" name="Google Shape;228;p21"/>
            <p:cNvSpPr/>
            <p:nvPr/>
          </p:nvSpPr>
          <p:spPr>
            <a:xfrm>
              <a:off x="1873925" y="2888800"/>
              <a:ext cx="1778700" cy="24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29" name="Google Shape;229;p21" title="[0,0,0,&quot;https://www.codecogs.com/eqnedit.php?latex=q(%5Cphi_c)%5Crightarrow%20q_%5Ctheta(%5Cphi_c)#0&quot;]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23312" y="2938167"/>
              <a:ext cx="1158240" cy="19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0" name="Google Shape;230;p21"/>
          <p:cNvGrpSpPr/>
          <p:nvPr/>
        </p:nvGrpSpPr>
        <p:grpSpPr>
          <a:xfrm>
            <a:off x="2019525" y="2823875"/>
            <a:ext cx="2356800" cy="329100"/>
            <a:chOff x="4838925" y="3128675"/>
            <a:chExt cx="2356800" cy="329100"/>
          </a:xfrm>
        </p:grpSpPr>
        <p:sp>
          <p:nvSpPr>
            <p:cNvPr id="231" name="Google Shape;231;p21"/>
            <p:cNvSpPr/>
            <p:nvPr/>
          </p:nvSpPr>
          <p:spPr>
            <a:xfrm>
              <a:off x="4838925" y="3128675"/>
              <a:ext cx="2356800" cy="329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2" name="Google Shape;232;p21" title="[0,0,0,&quot;https://www.codecogs.com/eqnedit.php?latex=q(%5Cphi_i%7C%5Cphi_c)%5Crightarrow%20q_%5Ctheta(%5Cphi_i%7C%5Cphi_c)#0&quot;]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33248" y="3156877"/>
              <a:ext cx="1860300" cy="22287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3" name="Google Shape;233;p21"/>
          <p:cNvSpPr txBox="1"/>
          <p:nvPr/>
        </p:nvSpPr>
        <p:spPr>
          <a:xfrm>
            <a:off x="5268550" y="2151975"/>
            <a:ext cx="29100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Generative Model (GM)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4" name="Google Shape;234;p21"/>
          <p:cNvSpPr txBox="1"/>
          <p:nvPr/>
        </p:nvSpPr>
        <p:spPr>
          <a:xfrm>
            <a:off x="5259125" y="2672375"/>
            <a:ext cx="23568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Conditional GM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5" name="Google Shape;235;p21"/>
          <p:cNvSpPr txBox="1"/>
          <p:nvPr/>
        </p:nvSpPr>
        <p:spPr>
          <a:xfrm>
            <a:off x="3336150" y="3579675"/>
            <a:ext cx="14247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36" name="Google Shape;236;p21" title="[0,0,0,&quot;https://www.codecogs.com/eqnedit.php?latex=D_%7BKL%7D(p%7C%7Cq)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9103" y="4137374"/>
            <a:ext cx="1035775" cy="252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1"/>
          <p:cNvSpPr txBox="1"/>
          <p:nvPr/>
        </p:nvSpPr>
        <p:spPr>
          <a:xfrm>
            <a:off x="1130725" y="3617025"/>
            <a:ext cx="55887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Minimize dist. between the distribution at </a:t>
            </a:r>
            <a:r>
              <a:rPr b="1" lang="en" sz="1800">
                <a:solidFill>
                  <a:schemeClr val="dk2"/>
                </a:solidFill>
              </a:rPr>
              <a:t>finest level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38" name="Google Shape;23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9" name="Google Shape;239;p21" title="[0,0,0,&quot;https://www.codecogs.com/eqnedit.php?latex=p(%5Cphi)%3Dp(%5Cphi_f%7C%5Cphi_i%2C%5Cphi_c)p(%5Cphi_i%7C%5Cphi_c)p(%5Cphi_c)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86590" y="1497549"/>
            <a:ext cx="245806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1"/>
          <p:cNvSpPr/>
          <p:nvPr/>
        </p:nvSpPr>
        <p:spPr>
          <a:xfrm>
            <a:off x="318900" y="727400"/>
            <a:ext cx="7548900" cy="32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Modelling for a factorized distribution at different scales.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