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294" r:id="rId3"/>
    <p:sldId id="295" r:id="rId4"/>
    <p:sldId id="326" r:id="rId5"/>
    <p:sldId id="327" r:id="rId6"/>
    <p:sldId id="308" r:id="rId7"/>
    <p:sldId id="309" r:id="rId8"/>
    <p:sldId id="296" r:id="rId9"/>
    <p:sldId id="328" r:id="rId10"/>
    <p:sldId id="329" r:id="rId11"/>
    <p:sldId id="330" r:id="rId12"/>
    <p:sldId id="331" r:id="rId13"/>
    <p:sldId id="332" r:id="rId14"/>
    <p:sldId id="333" r:id="rId15"/>
    <p:sldId id="334" r:id="rId16"/>
    <p:sldId id="335" r:id="rId17"/>
    <p:sldId id="336" r:id="rId18"/>
    <p:sldId id="337" r:id="rId19"/>
    <p:sldId id="338" r:id="rId20"/>
    <p:sldId id="339" r:id="rId21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Világos stílus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Világos stílus 1 – 1. jelölőszín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Világos stílus 2 – 1. jelölőszín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9" autoAdjust="0"/>
    <p:restoredTop sz="94660"/>
  </p:normalViewPr>
  <p:slideViewPr>
    <p:cSldViewPr snapToGrid="0">
      <p:cViewPr varScale="1">
        <p:scale>
          <a:sx n="76" d="100"/>
          <a:sy n="76" d="100"/>
        </p:scale>
        <p:origin x="23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3A9C84-FB74-4D2B-A3CE-6FEBF662C53A}" type="datetimeFigureOut">
              <a:rPr lang="hu-HU" smtClean="0"/>
              <a:t>2025. 01. 10.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43F215-E5D3-4A6D-99BC-F5AC734E0A6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67308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924E1674-14AE-4654-9155-00A61041514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8FEE6D-4E6F-4F0F-9F02-89AB4506BAE5}" type="slidenum">
              <a:rPr lang="hu-HU" altLang="hu-HU"/>
              <a:pPr/>
              <a:t>4</a:t>
            </a:fld>
            <a:endParaRPr lang="hu-HU" altLang="hu-HU"/>
          </a:p>
        </p:txBody>
      </p:sp>
      <p:sp>
        <p:nvSpPr>
          <p:cNvPr id="167938" name="Rectangle 2">
            <a:extLst>
              <a:ext uri="{FF2B5EF4-FFF2-40B4-BE49-F238E27FC236}">
                <a16:creationId xmlns:a16="http://schemas.microsoft.com/office/drawing/2014/main" id="{A6B23DEA-A828-476C-94D7-E095B7C675F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7939" name="Rectangle 3">
            <a:extLst>
              <a:ext uri="{FF2B5EF4-FFF2-40B4-BE49-F238E27FC236}">
                <a16:creationId xmlns:a16="http://schemas.microsoft.com/office/drawing/2014/main" id="{12218A5B-0589-4653-9A2B-6B336F60BF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u-HU" altLang="hu-H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F351C8D1-D647-4BDA-999D-C38AB6B31F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0DC3B5-7212-41B1-909E-E65693316031}" type="slidenum">
              <a:rPr lang="hu-HU" altLang="hu-HU"/>
              <a:pPr/>
              <a:t>5</a:t>
            </a:fld>
            <a:endParaRPr lang="hu-HU" altLang="hu-HU"/>
          </a:p>
        </p:txBody>
      </p:sp>
      <p:sp>
        <p:nvSpPr>
          <p:cNvPr id="168962" name="Rectangle 2">
            <a:extLst>
              <a:ext uri="{FF2B5EF4-FFF2-40B4-BE49-F238E27FC236}">
                <a16:creationId xmlns:a16="http://schemas.microsoft.com/office/drawing/2014/main" id="{1CFD2C6A-A93F-4BA6-9357-6E24DA1692F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3" name="Rectangle 3">
            <a:extLst>
              <a:ext uri="{FF2B5EF4-FFF2-40B4-BE49-F238E27FC236}">
                <a16:creationId xmlns:a16="http://schemas.microsoft.com/office/drawing/2014/main" id="{68722243-8300-41F1-BF12-313F8538818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u-HU" alt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0AE74-AB5A-4B04-83C8-592F714ABB58}" type="datetime1">
              <a:rPr lang="en-US" smtClean="0"/>
              <a:t>1/10/2025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63816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FF024-5611-4D63-BD92-7A944A8AD470}" type="datetime1">
              <a:rPr lang="en-US" smtClean="0"/>
              <a:t>1/10/2025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31935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E0F16-1CDC-4557-8921-24BDF88CFCFF}" type="datetime1">
              <a:rPr lang="en-US" smtClean="0"/>
              <a:t>1/10/2025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91800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>
            <a:lvl1pPr>
              <a:defRPr b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B42F-67E9-4C8D-913C-F379B1B2F576}" type="datetime1">
              <a:rPr lang="en-US" smtClean="0"/>
              <a:t>1/10/2025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34882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A19A7-E5F9-401A-A463-ED02FB39C142}" type="datetime1">
              <a:rPr lang="en-US" smtClean="0"/>
              <a:t>1/10/2025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50106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FF"/>
                </a:solidFill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FD1B7-FD40-48DB-B841-AAAC8C7A36AF}" type="datetime1">
              <a:rPr lang="en-US" smtClean="0"/>
              <a:t>1/10/2025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17176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D3A54-EC5C-498D-8A79-920207A89AA0}" type="datetime1">
              <a:rPr lang="en-US" smtClean="0"/>
              <a:t>1/10/2025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9504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33D87-7FFF-468C-B70E-FE1575D49E5C}" type="datetime1">
              <a:rPr lang="en-US" smtClean="0"/>
              <a:t>1/10/2025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11910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CED42-CBF6-4CB4-ADD0-94C2351FEFC1}" type="datetime1">
              <a:rPr lang="en-US" smtClean="0"/>
              <a:t>1/10/2025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37788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1A375-DC91-4199-AA7E-5A9636DBC597}" type="datetime1">
              <a:rPr lang="en-US" smtClean="0"/>
              <a:t>1/10/2025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77391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8D164-3A55-48A8-BA9B-451ADA4F5D48}" type="datetime1">
              <a:rPr lang="en-US" smtClean="0"/>
              <a:t>1/10/2025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20116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C37DF5-DA5D-4ADC-9A5E-F46CD51BD486}" type="datetime1">
              <a:rPr lang="en-US" smtClean="0"/>
              <a:t>1/10/2025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hu-HU"/>
              <a:t>Cross-checking the Odderon-effect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3295CD-58E7-4CDB-AFA7-F3E3062099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66093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wmf"/><Relationship Id="rId5" Type="http://schemas.openxmlformats.org/officeDocument/2006/relationships/image" Target="../media/image7.wmf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oleObject" Target="../embeddings/oleObject3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emf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20011" y="646722"/>
            <a:ext cx="7665720" cy="2387600"/>
          </a:xfrm>
        </p:spPr>
        <p:txBody>
          <a:bodyPr>
            <a:normAutofit fontScale="90000"/>
          </a:bodyPr>
          <a:lstStyle/>
          <a:p>
            <a:r>
              <a:rPr lang="hu-HU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Options</a:t>
            </a:r>
            <a:br>
              <a:rPr lang="hu-H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hu-H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</a:t>
            </a:r>
            <a:br>
              <a:rPr lang="hu-H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hu-HU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real</a:t>
            </a:r>
            <a:r>
              <a:rPr lang="hu-H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markets</a:t>
            </a:r>
            <a:endParaRPr lang="hu-H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2236845" y="3894992"/>
            <a:ext cx="3232052" cy="1397977"/>
          </a:xfrm>
        </p:spPr>
        <p:txBody>
          <a:bodyPr/>
          <a:lstStyle/>
          <a:p>
            <a:r>
              <a:rPr lang="hu-HU" sz="2600" b="1" dirty="0">
                <a:latin typeface="CenturyGothic-Bold"/>
              </a:rPr>
              <a:t>Novák Tamás </a:t>
            </a:r>
          </a:p>
          <a:p>
            <a:r>
              <a:rPr lang="hu-HU" sz="1800" b="1" dirty="0">
                <a:latin typeface="CenturyGothic-Bold"/>
                <a:sym typeface="Arial"/>
              </a:rPr>
              <a:t>MATE KRC, Gyöngyös, Hungary</a:t>
            </a:r>
          </a:p>
          <a:p>
            <a:r>
              <a:rPr lang="hu-HU" sz="1800" dirty="0">
                <a:sym typeface="Arial"/>
              </a:rPr>
              <a:t>2025.01.10.</a:t>
            </a:r>
          </a:p>
          <a:p>
            <a:pPr algn="l"/>
            <a:endParaRPr lang="hu-HU" sz="1800" dirty="0">
              <a:sym typeface="Arial"/>
            </a:endParaRPr>
          </a:p>
        </p:txBody>
      </p:sp>
      <p:sp>
        <p:nvSpPr>
          <p:cNvPr id="9" name="AutoShape 2" descr="SZI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4" descr="SZIU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6" name="Picture 2" descr="Magyar Agrár- és Élettudományi Egyetem (MATE) logók | Magyar Agrár- és  Élettudományi Egyetem">
            <a:extLst>
              <a:ext uri="{FF2B5EF4-FFF2-40B4-BE49-F238E27FC236}">
                <a16:creationId xmlns:a16="http://schemas.microsoft.com/office/drawing/2014/main" id="{7B866584-192E-6AA1-CF3B-A944269DBD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1246" y="-325725"/>
            <a:ext cx="3940792" cy="2013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Kép 10">
            <a:extLst>
              <a:ext uri="{FF2B5EF4-FFF2-40B4-BE49-F238E27FC236}">
                <a16:creationId xmlns:a16="http://schemas.microsoft.com/office/drawing/2014/main" id="{97E22700-3A6C-4307-803F-DE94ED87C4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6601" y="2488416"/>
            <a:ext cx="5705399" cy="4211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798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BE2197-F1C6-45CA-B26B-117F191CAC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B42F-67E9-4C8D-913C-F379B1B2F576}" type="datetime1">
              <a:rPr lang="en-US" smtClean="0"/>
              <a:t>1/10/2025</a:t>
            </a:fld>
            <a:endParaRPr lang="hu-H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EB9366-6BD0-4F4E-9F43-545D37B26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10</a:t>
            </a:fld>
            <a:endParaRPr lang="hu-HU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BBA9209-1AC7-4C3C-A050-11E68A5666D6}"/>
              </a:ext>
            </a:extLst>
          </p:cNvPr>
          <p:cNvSpPr/>
          <p:nvPr/>
        </p:nvSpPr>
        <p:spPr>
          <a:xfrm>
            <a:off x="838200" y="221064"/>
            <a:ext cx="10515600" cy="6500411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ABB22B82-21BF-468F-B33D-4A77242E43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0969" y="385487"/>
            <a:ext cx="9790060" cy="639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190500" indent="-190500">
              <a:lnSpc>
                <a:spcPct val="95000"/>
              </a:lnSpc>
              <a:spcBef>
                <a:spcPct val="5000"/>
              </a:spcBef>
              <a:buChar char="•"/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571500" indent="-190500">
              <a:lnSpc>
                <a:spcPct val="95000"/>
              </a:lnSpc>
              <a:spcBef>
                <a:spcPct val="5000"/>
              </a:spcBef>
              <a:buChar char="–"/>
              <a:defRPr sz="28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952500" indent="-190500">
              <a:lnSpc>
                <a:spcPct val="95000"/>
              </a:lnSpc>
              <a:spcBef>
                <a:spcPct val="5000"/>
              </a:spcBef>
              <a:buChar char="•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333500" indent="-190500">
              <a:lnSpc>
                <a:spcPct val="95000"/>
              </a:lnSpc>
              <a:spcBef>
                <a:spcPct val="5000"/>
              </a:spcBef>
              <a:buChar char="–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1627188" indent="-103188">
              <a:lnSpc>
                <a:spcPct val="95000"/>
              </a:lnSpc>
              <a:spcBef>
                <a:spcPct val="5000"/>
              </a:spcBef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0843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5415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29987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4559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marL="0" indent="0" algn="ctr">
              <a:lnSpc>
                <a:spcPct val="85000"/>
              </a:lnSpc>
              <a:buNone/>
            </a:pPr>
            <a:r>
              <a:rPr lang="hu-HU" altLang="hu-HU" dirty="0"/>
              <a:t>A Black-</a:t>
            </a:r>
            <a:r>
              <a:rPr lang="hu-HU" altLang="hu-HU" dirty="0" err="1"/>
              <a:t>Scholes</a:t>
            </a:r>
            <a:r>
              <a:rPr lang="hu-HU" altLang="hu-HU" dirty="0"/>
              <a:t> formula szerinti </a:t>
            </a:r>
            <a:r>
              <a:rPr lang="hu-HU" altLang="hu-HU" i="1" dirty="0"/>
              <a:t>c</a:t>
            </a:r>
            <a:r>
              <a:rPr lang="hu-HU" altLang="hu-HU" dirty="0"/>
              <a:t>-függvény képlete:</a:t>
            </a:r>
          </a:p>
        </p:txBody>
      </p:sp>
      <p:pic>
        <p:nvPicPr>
          <p:cNvPr id="9" name="Picture 3">
            <a:extLst>
              <a:ext uri="{FF2B5EF4-FFF2-40B4-BE49-F238E27FC236}">
                <a16:creationId xmlns:a16="http://schemas.microsoft.com/office/drawing/2014/main" id="{8C5A73AA-5922-4725-B8DC-7CD1A6986C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100000" contrast="-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3605" y="1025451"/>
            <a:ext cx="3908425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4">
            <a:extLst>
              <a:ext uri="{FF2B5EF4-FFF2-40B4-BE49-F238E27FC236}">
                <a16:creationId xmlns:a16="http://schemas.microsoft.com/office/drawing/2014/main" id="{190AD50F-612B-4E21-B11F-1AB37296AD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2448" y="1808233"/>
            <a:ext cx="9930737" cy="2396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190500" indent="-190500">
              <a:lnSpc>
                <a:spcPct val="95000"/>
              </a:lnSpc>
              <a:spcBef>
                <a:spcPct val="5000"/>
              </a:spcBef>
              <a:buChar char="•"/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571500" indent="-190500">
              <a:lnSpc>
                <a:spcPct val="95000"/>
              </a:lnSpc>
              <a:spcBef>
                <a:spcPct val="5000"/>
              </a:spcBef>
              <a:buChar char="–"/>
              <a:defRPr sz="28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952500" indent="-190500">
              <a:lnSpc>
                <a:spcPct val="95000"/>
              </a:lnSpc>
              <a:spcBef>
                <a:spcPct val="5000"/>
              </a:spcBef>
              <a:buChar char="•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333500" indent="-190500">
              <a:lnSpc>
                <a:spcPct val="95000"/>
              </a:lnSpc>
              <a:spcBef>
                <a:spcPct val="5000"/>
              </a:spcBef>
              <a:buChar char="–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1627188" indent="-103188">
              <a:lnSpc>
                <a:spcPct val="95000"/>
              </a:lnSpc>
              <a:spcBef>
                <a:spcPct val="5000"/>
              </a:spcBef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0843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5415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29987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4559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10000"/>
              </a:spcBef>
            </a:pPr>
            <a:r>
              <a:rPr lang="hu-HU" altLang="hu-HU" i="1" dirty="0"/>
              <a:t>P</a:t>
            </a:r>
            <a:r>
              <a:rPr lang="hu-HU" altLang="hu-HU" i="1" baseline="-25000" dirty="0"/>
              <a:t>0</a:t>
            </a:r>
            <a:r>
              <a:rPr lang="hu-HU" altLang="hu-HU" dirty="0"/>
              <a:t> a részvény jelenlegi árfolyama</a:t>
            </a:r>
          </a:p>
          <a:p>
            <a:pPr>
              <a:spcBef>
                <a:spcPct val="10000"/>
              </a:spcBef>
            </a:pPr>
            <a:r>
              <a:rPr lang="hu-HU" altLang="hu-HU" i="1" dirty="0"/>
              <a:t>K</a:t>
            </a:r>
            <a:r>
              <a:rPr lang="hu-HU" altLang="hu-HU" i="1" baseline="-25000" dirty="0"/>
              <a:t>0</a:t>
            </a:r>
            <a:r>
              <a:rPr lang="hu-HU" altLang="hu-HU" dirty="0"/>
              <a:t> az opció </a:t>
            </a:r>
            <a:r>
              <a:rPr lang="hu-HU" altLang="hu-HU" i="1" dirty="0"/>
              <a:t>K</a:t>
            </a:r>
            <a:r>
              <a:rPr lang="hu-HU" altLang="hu-HU" i="1" baseline="-25000" dirty="0"/>
              <a:t>T</a:t>
            </a:r>
            <a:r>
              <a:rPr lang="hu-HU" altLang="hu-HU" dirty="0"/>
              <a:t> kötési árfolyamának jelenértéke </a:t>
            </a:r>
            <a:r>
              <a:rPr lang="hu-HU" altLang="hu-HU" i="1" dirty="0"/>
              <a:t>r</a:t>
            </a:r>
            <a:r>
              <a:rPr lang="hu-HU" altLang="hu-HU" i="1" baseline="-25000" dirty="0"/>
              <a:t>f</a:t>
            </a:r>
            <a:r>
              <a:rPr lang="hu-HU" altLang="hu-HU" dirty="0"/>
              <a:t> kockázatmentes kamatlábbal diszkontálva </a:t>
            </a:r>
            <a:br>
              <a:rPr lang="hu-HU" altLang="hu-HU" dirty="0"/>
            </a:br>
            <a:br>
              <a:rPr lang="hu-HU" altLang="hu-HU" sz="2800" dirty="0"/>
            </a:br>
            <a:endParaRPr lang="hu-HU" altLang="hu-HU" sz="2800" dirty="0"/>
          </a:p>
          <a:p>
            <a:pPr>
              <a:spcBef>
                <a:spcPct val="10000"/>
              </a:spcBef>
            </a:pPr>
            <a:r>
              <a:rPr lang="hu-HU" altLang="hu-HU" i="1" dirty="0"/>
              <a:t>N</a:t>
            </a:r>
            <a:r>
              <a:rPr lang="hu-HU" altLang="hu-HU" dirty="0"/>
              <a:t>(</a:t>
            </a:r>
            <a:r>
              <a:rPr lang="hu-HU" altLang="hu-HU" i="1" dirty="0"/>
              <a:t>d</a:t>
            </a:r>
            <a:r>
              <a:rPr lang="hu-HU" altLang="hu-HU" dirty="0"/>
              <a:t>) a normális eloszlású valószínűségi változó eloszlásfüggvény-értéke </a:t>
            </a:r>
            <a:r>
              <a:rPr lang="hu-HU" altLang="hu-HU" i="1" dirty="0"/>
              <a:t>d</a:t>
            </a:r>
            <a:r>
              <a:rPr lang="hu-HU" altLang="hu-HU" dirty="0"/>
              <a:t>-nél</a:t>
            </a:r>
          </a:p>
        </p:txBody>
      </p:sp>
      <p:graphicFrame>
        <p:nvGraphicFramePr>
          <p:cNvPr id="11" name="Object 6">
            <a:extLst>
              <a:ext uri="{FF2B5EF4-FFF2-40B4-BE49-F238E27FC236}">
                <a16:creationId xmlns:a16="http://schemas.microsoft.com/office/drawing/2014/main" id="{A5788F3C-A64F-46CE-80F0-4B47E9F6816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5506129"/>
              </p:ext>
            </p:extLst>
          </p:nvPr>
        </p:nvGraphicFramePr>
        <p:xfrm>
          <a:off x="5191124" y="3287394"/>
          <a:ext cx="1809750" cy="91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Egyenlet" r:id="rId4" imgW="888840" imgH="444240" progId="Equation.3">
                  <p:embed/>
                </p:oleObj>
              </mc:Choice>
              <mc:Fallback>
                <p:oleObj name="Egyenlet" r:id="rId4" imgW="888840" imgH="444240" progId="Equation.3">
                  <p:embed/>
                  <p:pic>
                    <p:nvPicPr>
                      <p:cNvPr id="287750" name="Object 6">
                        <a:extLst>
                          <a:ext uri="{FF2B5EF4-FFF2-40B4-BE49-F238E27FC236}">
                            <a16:creationId xmlns:a16="http://schemas.microsoft.com/office/drawing/2014/main" id="{C091128C-B50F-4D45-8764-BDF4ED04F98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lum bright="100000" contrast="-10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1124" y="3287394"/>
                        <a:ext cx="1809750" cy="917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2" name="Group 7">
            <a:extLst>
              <a:ext uri="{FF2B5EF4-FFF2-40B4-BE49-F238E27FC236}">
                <a16:creationId xmlns:a16="http://schemas.microsoft.com/office/drawing/2014/main" id="{22DC9E17-A064-4F61-9273-FE3194686261}"/>
              </a:ext>
            </a:extLst>
          </p:cNvPr>
          <p:cNvGrpSpPr>
            <a:grpSpLocks/>
          </p:cNvGrpSpPr>
          <p:nvPr/>
        </p:nvGrpSpPr>
        <p:grpSpPr bwMode="auto">
          <a:xfrm>
            <a:off x="3447257" y="5135650"/>
            <a:ext cx="5297487" cy="1549400"/>
            <a:chOff x="752" y="2951"/>
            <a:chExt cx="3337" cy="976"/>
          </a:xfrm>
        </p:grpSpPr>
        <p:pic>
          <p:nvPicPr>
            <p:cNvPr id="13" name="Picture 8">
              <a:extLst>
                <a:ext uri="{FF2B5EF4-FFF2-40B4-BE49-F238E27FC236}">
                  <a16:creationId xmlns:a16="http://schemas.microsoft.com/office/drawing/2014/main" id="{50C5E56D-B822-4F00-93DA-21F006740E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lum bright="100000" contrast="-10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2" y="2951"/>
              <a:ext cx="1432" cy="9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9">
              <a:extLst>
                <a:ext uri="{FF2B5EF4-FFF2-40B4-BE49-F238E27FC236}">
                  <a16:creationId xmlns:a16="http://schemas.microsoft.com/office/drawing/2014/main" id="{413CDFE6-B5FA-4603-B3D2-3BFFB07F2CF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lum bright="100000" contrast="-10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65" y="3273"/>
              <a:ext cx="1224" cy="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07872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bldLvl="5" autoUpdateAnimBg="0"/>
      <p:bldP spid="10" grpId="0" uiExpand="1" build="p" bldLvl="5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BE2197-F1C6-45CA-B26B-117F191CAC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B42F-67E9-4C8D-913C-F379B1B2F576}" type="datetime1">
              <a:rPr lang="en-US" smtClean="0"/>
              <a:t>1/10/2025</a:t>
            </a:fld>
            <a:endParaRPr lang="hu-H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EB9366-6BD0-4F4E-9F43-545D37B26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11</a:t>
            </a:fld>
            <a:endParaRPr lang="hu-HU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BBA9209-1AC7-4C3C-A050-11E68A5666D6}"/>
              </a:ext>
            </a:extLst>
          </p:cNvPr>
          <p:cNvSpPr/>
          <p:nvPr/>
        </p:nvSpPr>
        <p:spPr>
          <a:xfrm>
            <a:off x="838200" y="221064"/>
            <a:ext cx="10515600" cy="6500411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ABB22B82-21BF-468F-B33D-4A77242E43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0969" y="385487"/>
            <a:ext cx="9790060" cy="639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190500" indent="-190500">
              <a:lnSpc>
                <a:spcPct val="95000"/>
              </a:lnSpc>
              <a:spcBef>
                <a:spcPct val="5000"/>
              </a:spcBef>
              <a:buChar char="•"/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571500" indent="-190500">
              <a:lnSpc>
                <a:spcPct val="95000"/>
              </a:lnSpc>
              <a:spcBef>
                <a:spcPct val="5000"/>
              </a:spcBef>
              <a:buChar char="–"/>
              <a:defRPr sz="28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952500" indent="-190500">
              <a:lnSpc>
                <a:spcPct val="95000"/>
              </a:lnSpc>
              <a:spcBef>
                <a:spcPct val="5000"/>
              </a:spcBef>
              <a:buChar char="•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333500" indent="-190500">
              <a:lnSpc>
                <a:spcPct val="95000"/>
              </a:lnSpc>
              <a:spcBef>
                <a:spcPct val="5000"/>
              </a:spcBef>
              <a:buChar char="–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1627188" indent="-103188">
              <a:lnSpc>
                <a:spcPct val="95000"/>
              </a:lnSpc>
              <a:spcBef>
                <a:spcPct val="5000"/>
              </a:spcBef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0843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5415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29987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4559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marL="0" indent="0" algn="ctr">
              <a:lnSpc>
                <a:spcPct val="85000"/>
              </a:lnSpc>
              <a:buNone/>
            </a:pPr>
            <a:r>
              <a:rPr lang="hu-HU" altLang="hu-HU" dirty="0"/>
              <a:t>A Black-</a:t>
            </a:r>
            <a:r>
              <a:rPr lang="hu-HU" altLang="hu-HU" dirty="0" err="1"/>
              <a:t>Scholes</a:t>
            </a:r>
            <a:r>
              <a:rPr lang="hu-HU" altLang="hu-HU" dirty="0"/>
              <a:t> formula szerinti </a:t>
            </a:r>
            <a:r>
              <a:rPr lang="hu-HU" altLang="hu-HU" i="1" dirty="0"/>
              <a:t>c</a:t>
            </a:r>
            <a:r>
              <a:rPr lang="hu-HU" altLang="hu-HU" dirty="0"/>
              <a:t>-függvény képlete:</a:t>
            </a:r>
          </a:p>
        </p:txBody>
      </p:sp>
      <p:pic>
        <p:nvPicPr>
          <p:cNvPr id="9" name="Picture 3">
            <a:extLst>
              <a:ext uri="{FF2B5EF4-FFF2-40B4-BE49-F238E27FC236}">
                <a16:creationId xmlns:a16="http://schemas.microsoft.com/office/drawing/2014/main" id="{8C5A73AA-5922-4725-B8DC-7CD1A6986C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100000" contrast="-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3605" y="1025451"/>
            <a:ext cx="3908425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4">
            <a:extLst>
              <a:ext uri="{FF2B5EF4-FFF2-40B4-BE49-F238E27FC236}">
                <a16:creationId xmlns:a16="http://schemas.microsoft.com/office/drawing/2014/main" id="{190AD50F-612B-4E21-B11F-1AB37296AD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2448" y="1808233"/>
            <a:ext cx="9930737" cy="2396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190500" indent="-190500">
              <a:lnSpc>
                <a:spcPct val="95000"/>
              </a:lnSpc>
              <a:spcBef>
                <a:spcPct val="5000"/>
              </a:spcBef>
              <a:buChar char="•"/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571500" indent="-190500">
              <a:lnSpc>
                <a:spcPct val="95000"/>
              </a:lnSpc>
              <a:spcBef>
                <a:spcPct val="5000"/>
              </a:spcBef>
              <a:buChar char="–"/>
              <a:defRPr sz="28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952500" indent="-190500">
              <a:lnSpc>
                <a:spcPct val="95000"/>
              </a:lnSpc>
              <a:spcBef>
                <a:spcPct val="5000"/>
              </a:spcBef>
              <a:buChar char="•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333500" indent="-190500">
              <a:lnSpc>
                <a:spcPct val="95000"/>
              </a:lnSpc>
              <a:spcBef>
                <a:spcPct val="5000"/>
              </a:spcBef>
              <a:buChar char="–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1627188" indent="-103188">
              <a:lnSpc>
                <a:spcPct val="95000"/>
              </a:lnSpc>
              <a:spcBef>
                <a:spcPct val="5000"/>
              </a:spcBef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0843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5415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29987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4559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10000"/>
              </a:spcBef>
            </a:pPr>
            <a:endParaRPr lang="hu-HU" altLang="hu-HU" dirty="0"/>
          </a:p>
        </p:txBody>
      </p:sp>
      <p:graphicFrame>
        <p:nvGraphicFramePr>
          <p:cNvPr id="15" name="Object 2">
            <a:extLst>
              <a:ext uri="{FF2B5EF4-FFF2-40B4-BE49-F238E27FC236}">
                <a16:creationId xmlns:a16="http://schemas.microsoft.com/office/drawing/2014/main" id="{5DF9BBBA-89D8-49C6-8F7E-BE04ADD58B7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679817"/>
              </p:ext>
            </p:extLst>
          </p:nvPr>
        </p:nvGraphicFramePr>
        <p:xfrm>
          <a:off x="1342990" y="1852697"/>
          <a:ext cx="3397250" cy="862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Egyenlet" r:id="rId4" imgW="1803400" imgH="457200" progId="Equation.3">
                  <p:embed/>
                </p:oleObj>
              </mc:Choice>
              <mc:Fallback>
                <p:oleObj name="Egyenlet" r:id="rId4" imgW="1803400" imgH="457200" progId="Equation.3">
                  <p:embed/>
                  <p:pic>
                    <p:nvPicPr>
                      <p:cNvPr id="289794" name="Object 2">
                        <a:extLst>
                          <a:ext uri="{FF2B5EF4-FFF2-40B4-BE49-F238E27FC236}">
                            <a16:creationId xmlns:a16="http://schemas.microsoft.com/office/drawing/2014/main" id="{FF3B0EA6-3613-46B3-91CB-9943DE230EC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lum bright="100000" contrast="-10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2990" y="1852697"/>
                        <a:ext cx="3397250" cy="862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Picture 3">
            <a:extLst>
              <a:ext uri="{FF2B5EF4-FFF2-40B4-BE49-F238E27FC236}">
                <a16:creationId xmlns:a16="http://schemas.microsoft.com/office/drawing/2014/main" id="{F91347F0-12EE-46EE-9A6B-E55561E8D9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lum bright="100000" contrast="-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8150" y="1808233"/>
            <a:ext cx="4937125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5">
            <a:extLst>
              <a:ext uri="{FF2B5EF4-FFF2-40B4-BE49-F238E27FC236}">
                <a16:creationId xmlns:a16="http://schemas.microsoft.com/office/drawing/2014/main" id="{D01D71A9-7D09-4FA3-AFF4-C1F27E736F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6509" y="3008451"/>
            <a:ext cx="10178980" cy="173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190500" indent="-190500">
              <a:lnSpc>
                <a:spcPct val="95000"/>
              </a:lnSpc>
              <a:spcBef>
                <a:spcPct val="5000"/>
              </a:spcBef>
              <a:buChar char="•"/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571500" indent="-190500">
              <a:lnSpc>
                <a:spcPct val="95000"/>
              </a:lnSpc>
              <a:spcBef>
                <a:spcPct val="5000"/>
              </a:spcBef>
              <a:buChar char="–"/>
              <a:defRPr sz="28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952500" indent="-190500">
              <a:lnSpc>
                <a:spcPct val="95000"/>
              </a:lnSpc>
              <a:spcBef>
                <a:spcPct val="5000"/>
              </a:spcBef>
              <a:buChar char="•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333500" indent="-190500">
              <a:lnSpc>
                <a:spcPct val="95000"/>
              </a:lnSpc>
              <a:spcBef>
                <a:spcPct val="5000"/>
              </a:spcBef>
              <a:buChar char="–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1627188" indent="-103188">
              <a:lnSpc>
                <a:spcPct val="95000"/>
              </a:lnSpc>
              <a:spcBef>
                <a:spcPct val="5000"/>
              </a:spcBef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0843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5415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29987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4559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hu-HU" altLang="hu-HU" i="1" dirty="0">
                <a:sym typeface="Symbol" panose="05050102010706020507" pitchFamily="18" charset="2"/>
              </a:rPr>
              <a:t></a:t>
            </a:r>
            <a:r>
              <a:rPr lang="hu-HU" altLang="hu-HU" dirty="0"/>
              <a:t> a részvény (az alaptermék) volatilitása, azaz a részvény időegység alatti relatív szórása, ami megegyezik az időegységre vonatkozó hozam szórásával.</a:t>
            </a:r>
          </a:p>
          <a:p>
            <a:endParaRPr lang="hu-HU" altLang="hu-HU" i="1" dirty="0"/>
          </a:p>
          <a:p>
            <a:r>
              <a:rPr lang="hu-HU" altLang="hu-HU" i="1" dirty="0"/>
              <a:t>N</a:t>
            </a:r>
            <a:r>
              <a:rPr lang="hu-HU" altLang="hu-HU" dirty="0"/>
              <a:t>(</a:t>
            </a:r>
            <a:r>
              <a:rPr lang="hu-HU" altLang="hu-HU" i="1" dirty="0"/>
              <a:t>d</a:t>
            </a:r>
            <a:r>
              <a:rPr lang="hu-HU" altLang="hu-HU" dirty="0"/>
              <a:t>)-k hozzávetőleg annak a valószínűségét adják, hogy </a:t>
            </a:r>
            <a:r>
              <a:rPr lang="hu-HU" altLang="hu-HU" i="1" dirty="0"/>
              <a:t>P</a:t>
            </a:r>
            <a:r>
              <a:rPr lang="hu-HU" altLang="hu-HU" i="1" baseline="-25000" dirty="0"/>
              <a:t>T</a:t>
            </a:r>
            <a:r>
              <a:rPr lang="hu-HU" altLang="hu-HU" i="1" dirty="0"/>
              <a:t> </a:t>
            </a:r>
            <a:r>
              <a:rPr lang="hu-HU" altLang="hu-HU" dirty="0"/>
              <a:t>nagyobb lesz </a:t>
            </a:r>
            <a:r>
              <a:rPr lang="hu-HU" altLang="hu-HU" i="1" dirty="0"/>
              <a:t>K</a:t>
            </a:r>
            <a:r>
              <a:rPr lang="hu-HU" altLang="hu-HU" i="1" baseline="-25000" dirty="0"/>
              <a:t>T</a:t>
            </a:r>
            <a:r>
              <a:rPr lang="hu-HU" altLang="hu-HU" dirty="0"/>
              <a:t> -nél és az opciót lehívják. </a:t>
            </a:r>
          </a:p>
        </p:txBody>
      </p:sp>
      <p:grpSp>
        <p:nvGrpSpPr>
          <p:cNvPr id="18" name="Group 8">
            <a:extLst>
              <a:ext uri="{FF2B5EF4-FFF2-40B4-BE49-F238E27FC236}">
                <a16:creationId xmlns:a16="http://schemas.microsoft.com/office/drawing/2014/main" id="{6DCAD2A4-7167-4065-ACFA-13BD92557CE9}"/>
              </a:ext>
            </a:extLst>
          </p:cNvPr>
          <p:cNvGrpSpPr>
            <a:grpSpLocks/>
          </p:cNvGrpSpPr>
          <p:nvPr/>
        </p:nvGrpSpPr>
        <p:grpSpPr bwMode="auto">
          <a:xfrm>
            <a:off x="1826725" y="860301"/>
            <a:ext cx="8766175" cy="2146300"/>
            <a:chOff x="238" y="520"/>
            <a:chExt cx="5522" cy="1352"/>
          </a:xfrm>
        </p:grpSpPr>
        <p:sp>
          <p:nvSpPr>
            <p:cNvPr id="19" name="Rectangle 9">
              <a:extLst>
                <a:ext uri="{FF2B5EF4-FFF2-40B4-BE49-F238E27FC236}">
                  <a16:creationId xmlns:a16="http://schemas.microsoft.com/office/drawing/2014/main" id="{5254F494-545E-47F8-A41E-FD280FA477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" y="1008"/>
              <a:ext cx="5504" cy="8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66FF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endParaRPr lang="hu-HU"/>
            </a:p>
          </p:txBody>
        </p:sp>
        <p:sp>
          <p:nvSpPr>
            <p:cNvPr id="20" name="AutoShape 10">
              <a:extLst>
                <a:ext uri="{FF2B5EF4-FFF2-40B4-BE49-F238E27FC236}">
                  <a16:creationId xmlns:a16="http://schemas.microsoft.com/office/drawing/2014/main" id="{F244FA20-AEA5-487F-AD8F-73CF0822114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064" y="520"/>
              <a:ext cx="1072" cy="608"/>
            </a:xfrm>
            <a:prstGeom prst="cloudCallout">
              <a:avLst>
                <a:gd name="adj1" fmla="val -83773"/>
                <a:gd name="adj2" fmla="val 38648"/>
              </a:avLst>
            </a:prstGeom>
            <a:solidFill>
              <a:srgbClr val="605A5D">
                <a:alpha val="50000"/>
              </a:srgb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 anchor="ctr"/>
            <a:lstStyle/>
            <a:p>
              <a:pPr algn="ctr" eaLnBrk="0" hangingPunct="0"/>
              <a:endParaRPr lang="hu-HU" altLang="hu-HU" sz="3600" b="1">
                <a:solidFill>
                  <a:srgbClr val="EEDCCA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1" name="AutoShape 11">
              <a:extLst>
                <a:ext uri="{FF2B5EF4-FFF2-40B4-BE49-F238E27FC236}">
                  <a16:creationId xmlns:a16="http://schemas.microsoft.com/office/drawing/2014/main" id="{7B80536C-539A-4DC6-89C6-46313CE6BF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" y="528"/>
              <a:ext cx="984" cy="608"/>
            </a:xfrm>
            <a:prstGeom prst="cloudCallout">
              <a:avLst>
                <a:gd name="adj1" fmla="val -86787"/>
                <a:gd name="adj2" fmla="val 32565"/>
              </a:avLst>
            </a:prstGeom>
            <a:solidFill>
              <a:srgbClr val="605A5D">
                <a:alpha val="50000"/>
              </a:srgb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 anchor="ctr"/>
            <a:lstStyle/>
            <a:p>
              <a:pPr algn="ctr" eaLnBrk="0" hangingPunct="0"/>
              <a:endParaRPr lang="hu-HU" altLang="hu-HU" sz="3600" b="1">
                <a:solidFill>
                  <a:srgbClr val="EEDCCA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2" name="Text Box 12">
              <a:extLst>
                <a:ext uri="{FF2B5EF4-FFF2-40B4-BE49-F238E27FC236}">
                  <a16:creationId xmlns:a16="http://schemas.microsoft.com/office/drawing/2014/main" id="{B4E7929D-6275-45B6-88C4-4BED20A484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8" y="1058"/>
              <a:ext cx="2979" cy="751"/>
            </a:xfrm>
            <a:prstGeom prst="rect">
              <a:avLst/>
            </a:prstGeom>
            <a:solidFill>
              <a:srgbClr val="605A5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algn="ctr" eaLnBrk="0" hangingPunct="0">
                <a:lnSpc>
                  <a:spcPct val="85000"/>
                </a:lnSpc>
              </a:pPr>
              <a:r>
                <a:rPr lang="hu-HU" altLang="hu-HU" sz="2800" b="1">
                  <a:solidFill>
                    <a:schemeClr val="bg1"/>
                  </a:solidFill>
                  <a:latin typeface="Times New Roman" panose="02020603050405020304" pitchFamily="18" charset="0"/>
                </a:rPr>
                <a:t>Valamekkora valószínűséggel rendelkezünk </a:t>
              </a:r>
              <a:r>
                <a:rPr lang="hu-HU" altLang="hu-HU" sz="2800" b="1" i="1">
                  <a:solidFill>
                    <a:schemeClr val="bg1"/>
                  </a:solidFill>
                  <a:latin typeface="Times New Roman" panose="02020603050405020304" pitchFamily="18" charset="0"/>
                </a:rPr>
                <a:t>P</a:t>
              </a:r>
              <a:r>
                <a:rPr lang="hu-HU" altLang="hu-HU" sz="2800" b="1" i="1" baseline="-25000">
                  <a:solidFill>
                    <a:schemeClr val="bg1"/>
                  </a:solidFill>
                  <a:latin typeface="Times New Roman" panose="02020603050405020304" pitchFamily="18" charset="0"/>
                </a:rPr>
                <a:t>0</a:t>
              </a:r>
              <a:r>
                <a:rPr lang="hu-HU" altLang="hu-HU" sz="2800" b="1" i="1">
                  <a:solidFill>
                    <a:schemeClr val="bg1"/>
                  </a:solidFill>
                  <a:latin typeface="Times New Roman" panose="02020603050405020304" pitchFamily="18" charset="0"/>
                </a:rPr>
                <a:t> </a:t>
              </a:r>
              <a:r>
                <a:rPr lang="hu-HU" altLang="hu-HU" sz="2800" b="1">
                  <a:solidFill>
                    <a:schemeClr val="bg1"/>
                  </a:solidFill>
                  <a:latin typeface="Times New Roman" panose="02020603050405020304" pitchFamily="18" charset="0"/>
                </a:rPr>
                <a:t>értékű részvénnyel </a:t>
              </a:r>
            </a:p>
          </p:txBody>
        </p:sp>
        <p:sp>
          <p:nvSpPr>
            <p:cNvPr id="23" name="Text Box 13">
              <a:extLst>
                <a:ext uri="{FF2B5EF4-FFF2-40B4-BE49-F238E27FC236}">
                  <a16:creationId xmlns:a16="http://schemas.microsoft.com/office/drawing/2014/main" id="{A0C45BF8-206C-4E14-8E40-93CA9DC8FA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57" y="1058"/>
              <a:ext cx="2291" cy="751"/>
            </a:xfrm>
            <a:prstGeom prst="rect">
              <a:avLst/>
            </a:prstGeom>
            <a:solidFill>
              <a:srgbClr val="605A5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algn="ctr" eaLnBrk="0" hangingPunct="0">
                <a:lnSpc>
                  <a:spcPct val="85000"/>
                </a:lnSpc>
              </a:pPr>
              <a:r>
                <a:rPr lang="hu-HU" altLang="hu-HU" sz="2800" b="1">
                  <a:solidFill>
                    <a:schemeClr val="bg1"/>
                  </a:solidFill>
                  <a:latin typeface="Times New Roman" panose="02020603050405020304" pitchFamily="18" charset="0"/>
                </a:rPr>
                <a:t>Valamekkora valószínűséggel fizetünk </a:t>
              </a:r>
              <a:r>
                <a:rPr lang="hu-HU" altLang="hu-HU" sz="2800" b="1" i="1">
                  <a:solidFill>
                    <a:schemeClr val="bg1"/>
                  </a:solidFill>
                  <a:latin typeface="Times New Roman" panose="02020603050405020304" pitchFamily="18" charset="0"/>
                </a:rPr>
                <a:t>K</a:t>
              </a:r>
              <a:r>
                <a:rPr lang="hu-HU" altLang="hu-HU" sz="2800" b="1" i="1" baseline="-25000">
                  <a:solidFill>
                    <a:schemeClr val="bg1"/>
                  </a:solidFill>
                  <a:latin typeface="Times New Roman" panose="02020603050405020304" pitchFamily="18" charset="0"/>
                </a:rPr>
                <a:t>0</a:t>
              </a:r>
              <a:r>
                <a:rPr lang="hu-HU" altLang="hu-HU" sz="2800" b="1">
                  <a:solidFill>
                    <a:schemeClr val="bg1"/>
                  </a:solidFill>
                  <a:latin typeface="Times New Roman" panose="02020603050405020304" pitchFamily="18" charset="0"/>
                </a:rPr>
                <a:t> –t érte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59489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 bldLvl="5" autoUpdateAnimBg="0"/>
      <p:bldP spid="17" grpId="0" build="p" bldLvl="5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BE2197-F1C6-45CA-B26B-117F191CAC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B42F-67E9-4C8D-913C-F379B1B2F576}" type="datetime1">
              <a:rPr lang="en-US" smtClean="0"/>
              <a:t>1/10/2025</a:t>
            </a:fld>
            <a:endParaRPr lang="hu-H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EB9366-6BD0-4F4E-9F43-545D37B26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12</a:t>
            </a:fld>
            <a:endParaRPr lang="hu-HU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BBA9209-1AC7-4C3C-A050-11E68A5666D6}"/>
              </a:ext>
            </a:extLst>
          </p:cNvPr>
          <p:cNvSpPr/>
          <p:nvPr/>
        </p:nvSpPr>
        <p:spPr>
          <a:xfrm>
            <a:off x="838200" y="221064"/>
            <a:ext cx="10515600" cy="6500411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9" name="Picture 3">
            <a:extLst>
              <a:ext uri="{FF2B5EF4-FFF2-40B4-BE49-F238E27FC236}">
                <a16:creationId xmlns:a16="http://schemas.microsoft.com/office/drawing/2014/main" id="{8C5A73AA-5922-4725-B8DC-7CD1A6986C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100000" contrast="-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3605" y="1025451"/>
            <a:ext cx="3908425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4">
            <a:extLst>
              <a:ext uri="{FF2B5EF4-FFF2-40B4-BE49-F238E27FC236}">
                <a16:creationId xmlns:a16="http://schemas.microsoft.com/office/drawing/2014/main" id="{190AD50F-612B-4E21-B11F-1AB37296AD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2448" y="1808233"/>
            <a:ext cx="9930737" cy="2396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190500" indent="-190500">
              <a:lnSpc>
                <a:spcPct val="95000"/>
              </a:lnSpc>
              <a:spcBef>
                <a:spcPct val="5000"/>
              </a:spcBef>
              <a:buChar char="•"/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571500" indent="-190500">
              <a:lnSpc>
                <a:spcPct val="95000"/>
              </a:lnSpc>
              <a:spcBef>
                <a:spcPct val="5000"/>
              </a:spcBef>
              <a:buChar char="–"/>
              <a:defRPr sz="28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952500" indent="-190500">
              <a:lnSpc>
                <a:spcPct val="95000"/>
              </a:lnSpc>
              <a:spcBef>
                <a:spcPct val="5000"/>
              </a:spcBef>
              <a:buChar char="•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333500" indent="-190500">
              <a:lnSpc>
                <a:spcPct val="95000"/>
              </a:lnSpc>
              <a:spcBef>
                <a:spcPct val="5000"/>
              </a:spcBef>
              <a:buChar char="–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1627188" indent="-103188">
              <a:lnSpc>
                <a:spcPct val="95000"/>
              </a:lnSpc>
              <a:spcBef>
                <a:spcPct val="5000"/>
              </a:spcBef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0843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5415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29987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4559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10000"/>
              </a:spcBef>
            </a:pPr>
            <a:endParaRPr lang="hu-HU" altLang="hu-HU" dirty="0"/>
          </a:p>
        </p:txBody>
      </p:sp>
      <p:graphicFrame>
        <p:nvGraphicFramePr>
          <p:cNvPr id="15" name="Object 2">
            <a:extLst>
              <a:ext uri="{FF2B5EF4-FFF2-40B4-BE49-F238E27FC236}">
                <a16:creationId xmlns:a16="http://schemas.microsoft.com/office/drawing/2014/main" id="{5DF9BBBA-89D8-49C6-8F7E-BE04ADD58B7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8883456"/>
              </p:ext>
            </p:extLst>
          </p:nvPr>
        </p:nvGraphicFramePr>
        <p:xfrm>
          <a:off x="1342990" y="1852697"/>
          <a:ext cx="3397250" cy="862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5" name="Egyenlet" r:id="rId4" imgW="1803400" imgH="457200" progId="Equation.3">
                  <p:embed/>
                </p:oleObj>
              </mc:Choice>
              <mc:Fallback>
                <p:oleObj name="Egyenlet" r:id="rId4" imgW="1803400" imgH="457200" progId="Equation.3">
                  <p:embed/>
                  <p:pic>
                    <p:nvPicPr>
                      <p:cNvPr id="15" name="Object 2">
                        <a:extLst>
                          <a:ext uri="{FF2B5EF4-FFF2-40B4-BE49-F238E27FC236}">
                            <a16:creationId xmlns:a16="http://schemas.microsoft.com/office/drawing/2014/main" id="{5DF9BBBA-89D8-49C6-8F7E-BE04ADD58B7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lum bright="100000" contrast="-10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2990" y="1852697"/>
                        <a:ext cx="3397250" cy="862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Picture 3">
            <a:extLst>
              <a:ext uri="{FF2B5EF4-FFF2-40B4-BE49-F238E27FC236}">
                <a16:creationId xmlns:a16="http://schemas.microsoft.com/office/drawing/2014/main" id="{F91347F0-12EE-46EE-9A6B-E55561E8D9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lum bright="100000" contrast="-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8150" y="1808233"/>
            <a:ext cx="4937125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2">
            <a:extLst>
              <a:ext uri="{FF2B5EF4-FFF2-40B4-BE49-F238E27FC236}">
                <a16:creationId xmlns:a16="http://schemas.microsoft.com/office/drawing/2014/main" id="{E20042E9-947B-446E-A504-04B61B7581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0824" y="407988"/>
            <a:ext cx="9290767" cy="594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190500" indent="-190500">
              <a:lnSpc>
                <a:spcPct val="95000"/>
              </a:lnSpc>
              <a:spcBef>
                <a:spcPct val="5000"/>
              </a:spcBef>
              <a:buChar char="•"/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571500" indent="-190500">
              <a:lnSpc>
                <a:spcPct val="95000"/>
              </a:lnSpc>
              <a:spcBef>
                <a:spcPct val="5000"/>
              </a:spcBef>
              <a:buChar char="–"/>
              <a:defRPr sz="28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952500" indent="-190500">
              <a:lnSpc>
                <a:spcPct val="95000"/>
              </a:lnSpc>
              <a:spcBef>
                <a:spcPct val="5000"/>
              </a:spcBef>
              <a:buChar char="•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333500" indent="-190500">
              <a:lnSpc>
                <a:spcPct val="95000"/>
              </a:lnSpc>
              <a:spcBef>
                <a:spcPct val="5000"/>
              </a:spcBef>
              <a:buChar char="–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1627188" indent="-103188">
              <a:lnSpc>
                <a:spcPct val="95000"/>
              </a:lnSpc>
              <a:spcBef>
                <a:spcPct val="5000"/>
              </a:spcBef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0843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5415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29987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4559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85000"/>
              </a:lnSpc>
            </a:pPr>
            <a:r>
              <a:rPr lang="hu-HU" altLang="hu-HU" dirty="0"/>
              <a:t>Mitől függ </a:t>
            </a:r>
            <a:r>
              <a:rPr lang="hu-HU" altLang="hu-HU" i="1" dirty="0"/>
              <a:t>c</a:t>
            </a:r>
            <a:r>
              <a:rPr lang="hu-HU" altLang="hu-HU" dirty="0"/>
              <a:t> értéke? Nézzük meg a képlet változóit!</a:t>
            </a:r>
          </a:p>
        </p:txBody>
      </p:sp>
      <p:sp>
        <p:nvSpPr>
          <p:cNvPr id="25" name="Text Box 6">
            <a:extLst>
              <a:ext uri="{FF2B5EF4-FFF2-40B4-BE49-F238E27FC236}">
                <a16:creationId xmlns:a16="http://schemas.microsoft.com/office/drawing/2014/main" id="{C5C4E80A-1E9E-4D05-AD17-141D4DAC10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6194" y="4426223"/>
            <a:ext cx="4537075" cy="5286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hu-HU" altLang="hu-HU" sz="2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Kötési árfolyam (</a:t>
            </a:r>
            <a:r>
              <a:rPr lang="hu-HU" altLang="hu-HU" sz="2800" b="1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hu-HU" altLang="hu-HU" sz="2800" b="1" i="1" baseline="-30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hu-HU" altLang="hu-HU" sz="2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26" name="Text Box 7">
            <a:extLst>
              <a:ext uri="{FF2B5EF4-FFF2-40B4-BE49-F238E27FC236}">
                <a16:creationId xmlns:a16="http://schemas.microsoft.com/office/drawing/2014/main" id="{C0353346-A1A2-4148-B7EA-1E55FAF480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6194" y="3892823"/>
            <a:ext cx="4537075" cy="5286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hu-HU" altLang="hu-HU" sz="2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Részvényárfolyam (</a:t>
            </a:r>
            <a:r>
              <a:rPr lang="hu-HU" altLang="hu-HU" sz="2800" b="1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hu-HU" altLang="hu-HU" sz="2800" b="1" i="1" baseline="-30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hu-HU" altLang="hu-HU" sz="2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27" name="Text Box 8">
            <a:extLst>
              <a:ext uri="{FF2B5EF4-FFF2-40B4-BE49-F238E27FC236}">
                <a16:creationId xmlns:a16="http://schemas.microsoft.com/office/drawing/2014/main" id="{48F9BFF9-142A-405A-ACA1-F6D44AE5FB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6194" y="4946923"/>
            <a:ext cx="4537075" cy="5286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hu-HU" altLang="hu-HU" sz="2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Kamatláb (</a:t>
            </a:r>
            <a:r>
              <a:rPr lang="hu-HU" altLang="hu-HU" sz="2800" b="1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hu-HU" altLang="hu-HU" sz="2800" b="1" i="1" baseline="-30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hu-HU" altLang="hu-HU" sz="2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28" name="Text Box 9">
            <a:extLst>
              <a:ext uri="{FF2B5EF4-FFF2-40B4-BE49-F238E27FC236}">
                <a16:creationId xmlns:a16="http://schemas.microsoft.com/office/drawing/2014/main" id="{19B2873D-351A-4C1C-9A44-1BFBEC24E0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6194" y="5478736"/>
            <a:ext cx="4537075" cy="52863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hu-HU" altLang="hu-HU" sz="2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Lejáratig hátralévő idő (</a:t>
            </a:r>
            <a:r>
              <a:rPr lang="hu-HU" altLang="hu-HU" sz="2800" b="1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hu-HU" altLang="hu-HU" sz="2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29" name="Text Box 10">
            <a:extLst>
              <a:ext uri="{FF2B5EF4-FFF2-40B4-BE49-F238E27FC236}">
                <a16:creationId xmlns:a16="http://schemas.microsoft.com/office/drawing/2014/main" id="{A4110010-8FA3-42C0-AF84-8CB09549F0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6194" y="5997848"/>
            <a:ext cx="4537075" cy="5286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hu-HU" altLang="hu-HU" sz="2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Részvény volatilitása (</a:t>
            </a:r>
            <a:r>
              <a:rPr lang="hu-HU" altLang="hu-HU" sz="2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</a:t>
            </a:r>
            <a:r>
              <a:rPr lang="hu-HU" altLang="hu-HU" sz="2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30" name="Text Box 11">
            <a:extLst>
              <a:ext uri="{FF2B5EF4-FFF2-40B4-BE49-F238E27FC236}">
                <a16:creationId xmlns:a16="http://schemas.microsoft.com/office/drawing/2014/main" id="{3E5CF4F3-2E2C-4D02-AB91-7889B9C5D8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6194" y="3373711"/>
            <a:ext cx="4537075" cy="52863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hu-HU" altLang="hu-HU" sz="2800" b="1" u="sng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 nő a</a:t>
            </a:r>
          </a:p>
        </p:txBody>
      </p:sp>
      <p:sp>
        <p:nvSpPr>
          <p:cNvPr id="31" name="Text Box 12">
            <a:extLst>
              <a:ext uri="{FF2B5EF4-FFF2-40B4-BE49-F238E27FC236}">
                <a16:creationId xmlns:a16="http://schemas.microsoft.com/office/drawing/2014/main" id="{57A8F616-189A-444F-9CF8-EF380241F9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04857" y="3373711"/>
            <a:ext cx="2520950" cy="52863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hu-HU" altLang="hu-HU" sz="2800" b="1" u="sng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akkor </a:t>
            </a:r>
            <a:r>
              <a:rPr lang="hu-HU" altLang="hu-HU" sz="2800" b="1" i="1" u="sng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hu-HU" altLang="hu-HU" sz="2800" b="1" u="sng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értéke</a:t>
            </a:r>
          </a:p>
        </p:txBody>
      </p:sp>
      <p:sp>
        <p:nvSpPr>
          <p:cNvPr id="32" name="Text Box 13">
            <a:extLst>
              <a:ext uri="{FF2B5EF4-FFF2-40B4-BE49-F238E27FC236}">
                <a16:creationId xmlns:a16="http://schemas.microsoft.com/office/drawing/2014/main" id="{00EC0BA7-F697-4182-BAE1-62CC658E2D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04857" y="3892823"/>
            <a:ext cx="2520950" cy="5286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hu-HU" altLang="hu-HU" sz="2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nő</a:t>
            </a:r>
            <a:endParaRPr lang="hu-HU" altLang="hu-HU" sz="2800" b="1" u="sng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 Box 14">
            <a:extLst>
              <a:ext uri="{FF2B5EF4-FFF2-40B4-BE49-F238E27FC236}">
                <a16:creationId xmlns:a16="http://schemas.microsoft.com/office/drawing/2014/main" id="{7F6B0A58-BDC4-46BF-8FF5-538F59019E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04857" y="4426223"/>
            <a:ext cx="2520950" cy="5286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hu-HU" altLang="hu-HU" sz="2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csökken</a:t>
            </a:r>
            <a:endParaRPr lang="hu-HU" altLang="hu-HU" sz="2800" b="1" u="sng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 Box 15">
            <a:extLst>
              <a:ext uri="{FF2B5EF4-FFF2-40B4-BE49-F238E27FC236}">
                <a16:creationId xmlns:a16="http://schemas.microsoft.com/office/drawing/2014/main" id="{6A4869D5-8A75-481A-8247-D970DA9193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04857" y="5478736"/>
            <a:ext cx="2520950" cy="52863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hu-HU" altLang="hu-HU" sz="2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nő</a:t>
            </a:r>
            <a:endParaRPr lang="hu-HU" altLang="hu-HU" sz="2800" b="1" u="sng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 Box 16">
            <a:extLst>
              <a:ext uri="{FF2B5EF4-FFF2-40B4-BE49-F238E27FC236}">
                <a16:creationId xmlns:a16="http://schemas.microsoft.com/office/drawing/2014/main" id="{4F71C440-6EF6-4E6D-8100-EE1EE6F15A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04857" y="4946923"/>
            <a:ext cx="2520950" cy="5286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hu-HU" altLang="hu-HU" sz="2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nő</a:t>
            </a:r>
            <a:endParaRPr lang="hu-HU" altLang="hu-HU" sz="2800" b="1" u="sng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Text Box 17">
            <a:extLst>
              <a:ext uri="{FF2B5EF4-FFF2-40B4-BE49-F238E27FC236}">
                <a16:creationId xmlns:a16="http://schemas.microsoft.com/office/drawing/2014/main" id="{476D7E1C-DE67-42C7-99A3-D5C17E186D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04857" y="5997848"/>
            <a:ext cx="2520950" cy="5286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hu-HU" altLang="hu-HU" sz="2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nő</a:t>
            </a:r>
            <a:endParaRPr lang="hu-HU" altLang="hu-HU" sz="2800" b="1" u="sng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0067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BE2197-F1C6-45CA-B26B-117F191CAC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B42F-67E9-4C8D-913C-F379B1B2F576}" type="datetime1">
              <a:rPr lang="en-US" smtClean="0"/>
              <a:t>1/10/2025</a:t>
            </a:fld>
            <a:endParaRPr lang="hu-H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EB9366-6BD0-4F4E-9F43-545D37B26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13</a:t>
            </a:fld>
            <a:endParaRPr lang="hu-HU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BBA9209-1AC7-4C3C-A050-11E68A5666D6}"/>
              </a:ext>
            </a:extLst>
          </p:cNvPr>
          <p:cNvSpPr/>
          <p:nvPr/>
        </p:nvSpPr>
        <p:spPr>
          <a:xfrm>
            <a:off x="838200" y="178794"/>
            <a:ext cx="10515600" cy="6500411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190AD50F-612B-4E21-B11F-1AB37296AD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2448" y="1808233"/>
            <a:ext cx="9930737" cy="2396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190500" indent="-190500">
              <a:lnSpc>
                <a:spcPct val="95000"/>
              </a:lnSpc>
              <a:spcBef>
                <a:spcPct val="5000"/>
              </a:spcBef>
              <a:buChar char="•"/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571500" indent="-190500">
              <a:lnSpc>
                <a:spcPct val="95000"/>
              </a:lnSpc>
              <a:spcBef>
                <a:spcPct val="5000"/>
              </a:spcBef>
              <a:buChar char="–"/>
              <a:defRPr sz="28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952500" indent="-190500">
              <a:lnSpc>
                <a:spcPct val="95000"/>
              </a:lnSpc>
              <a:spcBef>
                <a:spcPct val="5000"/>
              </a:spcBef>
              <a:buChar char="•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333500" indent="-190500">
              <a:lnSpc>
                <a:spcPct val="95000"/>
              </a:lnSpc>
              <a:spcBef>
                <a:spcPct val="5000"/>
              </a:spcBef>
              <a:buChar char="–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1627188" indent="-103188">
              <a:lnSpc>
                <a:spcPct val="95000"/>
              </a:lnSpc>
              <a:spcBef>
                <a:spcPct val="5000"/>
              </a:spcBef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0843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5415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29987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4559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10000"/>
              </a:spcBef>
            </a:pPr>
            <a:endParaRPr lang="hu-HU" altLang="hu-HU" dirty="0"/>
          </a:p>
        </p:txBody>
      </p:sp>
      <p:sp>
        <p:nvSpPr>
          <p:cNvPr id="22" name="Rectangle 2">
            <a:extLst>
              <a:ext uri="{FF2B5EF4-FFF2-40B4-BE49-F238E27FC236}">
                <a16:creationId xmlns:a16="http://schemas.microsoft.com/office/drawing/2014/main" id="{9725CD4B-6CCC-4667-AA01-ACFE7CA609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4674" y="641487"/>
            <a:ext cx="8607425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190500" indent="-190500">
              <a:lnSpc>
                <a:spcPct val="95000"/>
              </a:lnSpc>
              <a:spcBef>
                <a:spcPct val="5000"/>
              </a:spcBef>
              <a:buChar char="•"/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571500" indent="-190500">
              <a:lnSpc>
                <a:spcPct val="95000"/>
              </a:lnSpc>
              <a:spcBef>
                <a:spcPct val="5000"/>
              </a:spcBef>
              <a:buChar char="–"/>
              <a:defRPr sz="28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952500" indent="-190500">
              <a:lnSpc>
                <a:spcPct val="95000"/>
              </a:lnSpc>
              <a:spcBef>
                <a:spcPct val="5000"/>
              </a:spcBef>
              <a:buChar char="•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333500" indent="-190500">
              <a:lnSpc>
                <a:spcPct val="95000"/>
              </a:lnSpc>
              <a:spcBef>
                <a:spcPct val="5000"/>
              </a:spcBef>
              <a:buChar char="–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1627188" indent="-103188">
              <a:lnSpc>
                <a:spcPct val="95000"/>
              </a:lnSpc>
              <a:spcBef>
                <a:spcPct val="5000"/>
              </a:spcBef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0843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5415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29987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4559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hu-HU" altLang="hu-HU" dirty="0"/>
              <a:t>Indokoljuk meg az egyes változók </a:t>
            </a:r>
            <a:br>
              <a:rPr lang="hu-HU" altLang="hu-HU" dirty="0"/>
            </a:br>
            <a:r>
              <a:rPr lang="hu-HU" altLang="hu-HU" dirty="0"/>
              <a:t>hatásának okait!</a:t>
            </a:r>
          </a:p>
          <a:p>
            <a:r>
              <a:rPr lang="hu-HU" altLang="hu-HU" dirty="0"/>
              <a:t>A kötési árfolyam hatása szinte nyilvánvaló, </a:t>
            </a:r>
          </a:p>
          <a:p>
            <a:pPr>
              <a:buFontTx/>
              <a:buNone/>
            </a:pPr>
            <a:r>
              <a:rPr lang="hu-HU" altLang="hu-HU" dirty="0"/>
              <a:t>	a többi tényező szerepének megértéséhez az opció értékét részértékekre bontjuk szét.</a:t>
            </a:r>
          </a:p>
          <a:p>
            <a:pPr lvl="1"/>
            <a:r>
              <a:rPr lang="hu-HU" altLang="hu-HU" dirty="0"/>
              <a:t>Belső érték</a:t>
            </a:r>
          </a:p>
          <a:p>
            <a:pPr lvl="1"/>
            <a:r>
              <a:rPr lang="hu-HU" altLang="hu-HU" dirty="0"/>
              <a:t>Ingadozási érték</a:t>
            </a:r>
          </a:p>
          <a:p>
            <a:pPr lvl="1"/>
            <a:r>
              <a:rPr lang="hu-HU" altLang="hu-HU" dirty="0"/>
              <a:t>Részletfizetési érték</a:t>
            </a:r>
          </a:p>
        </p:txBody>
      </p:sp>
      <p:sp>
        <p:nvSpPr>
          <p:cNvPr id="23" name="AutoShape 3">
            <a:extLst>
              <a:ext uri="{FF2B5EF4-FFF2-40B4-BE49-F238E27FC236}">
                <a16:creationId xmlns:a16="http://schemas.microsoft.com/office/drawing/2014/main" id="{EEE8C03E-474E-4F6B-8208-0509270EC9B8}"/>
              </a:ext>
            </a:extLst>
          </p:cNvPr>
          <p:cNvSpPr>
            <a:spLocks/>
          </p:cNvSpPr>
          <p:nvPr/>
        </p:nvSpPr>
        <p:spPr bwMode="auto">
          <a:xfrm>
            <a:off x="5446486" y="3658468"/>
            <a:ext cx="288925" cy="646112"/>
          </a:xfrm>
          <a:prstGeom prst="rightBrace">
            <a:avLst>
              <a:gd name="adj1" fmla="val 18636"/>
              <a:gd name="adj2" fmla="val 50000"/>
            </a:avLst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37" name="Text Box 4">
            <a:extLst>
              <a:ext uri="{FF2B5EF4-FFF2-40B4-BE49-F238E27FC236}">
                <a16:creationId xmlns:a16="http://schemas.microsoft.com/office/drawing/2014/main" id="{C84F4FF6-C5A4-41ED-BDC3-85D1A7179B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97765" y="3721967"/>
            <a:ext cx="1584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u-HU" altLang="hu-HU" sz="28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Időérték</a:t>
            </a:r>
          </a:p>
        </p:txBody>
      </p:sp>
    </p:spTree>
    <p:extLst>
      <p:ext uri="{BB962C8B-B14F-4D97-AF65-F5344CB8AC3E}">
        <p14:creationId xmlns:p14="http://schemas.microsoft.com/office/powerpoint/2010/main" val="3000930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BE2197-F1C6-45CA-B26B-117F191CAC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B42F-67E9-4C8D-913C-F379B1B2F576}" type="datetime1">
              <a:rPr lang="en-US" smtClean="0"/>
              <a:t>1/10/2025</a:t>
            </a:fld>
            <a:endParaRPr lang="hu-H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EB9366-6BD0-4F4E-9F43-545D37B26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14</a:t>
            </a:fld>
            <a:endParaRPr lang="hu-HU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BBA9209-1AC7-4C3C-A050-11E68A5666D6}"/>
              </a:ext>
            </a:extLst>
          </p:cNvPr>
          <p:cNvSpPr/>
          <p:nvPr/>
        </p:nvSpPr>
        <p:spPr>
          <a:xfrm>
            <a:off x="838200" y="148649"/>
            <a:ext cx="10515600" cy="6500411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190AD50F-612B-4E21-B11F-1AB37296AD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2448" y="1808233"/>
            <a:ext cx="9930737" cy="2396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190500" indent="-190500">
              <a:lnSpc>
                <a:spcPct val="95000"/>
              </a:lnSpc>
              <a:spcBef>
                <a:spcPct val="5000"/>
              </a:spcBef>
              <a:buChar char="•"/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571500" indent="-190500">
              <a:lnSpc>
                <a:spcPct val="95000"/>
              </a:lnSpc>
              <a:spcBef>
                <a:spcPct val="5000"/>
              </a:spcBef>
              <a:buChar char="–"/>
              <a:defRPr sz="28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952500" indent="-190500">
              <a:lnSpc>
                <a:spcPct val="95000"/>
              </a:lnSpc>
              <a:spcBef>
                <a:spcPct val="5000"/>
              </a:spcBef>
              <a:buChar char="•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333500" indent="-190500">
              <a:lnSpc>
                <a:spcPct val="95000"/>
              </a:lnSpc>
              <a:spcBef>
                <a:spcPct val="5000"/>
              </a:spcBef>
              <a:buChar char="–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1627188" indent="-103188">
              <a:lnSpc>
                <a:spcPct val="95000"/>
              </a:lnSpc>
              <a:spcBef>
                <a:spcPct val="5000"/>
              </a:spcBef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0843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5415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29987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4559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10000"/>
              </a:spcBef>
            </a:pPr>
            <a:endParaRPr lang="hu-HU" altLang="hu-HU" dirty="0"/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E762C804-4873-4833-BB36-49CD861350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2287" y="629183"/>
            <a:ext cx="8607425" cy="728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190500" indent="-190500">
              <a:lnSpc>
                <a:spcPct val="95000"/>
              </a:lnSpc>
              <a:spcBef>
                <a:spcPct val="5000"/>
              </a:spcBef>
              <a:buChar char="•"/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571500" indent="-190500">
              <a:lnSpc>
                <a:spcPct val="95000"/>
              </a:lnSpc>
              <a:spcBef>
                <a:spcPct val="5000"/>
              </a:spcBef>
              <a:buChar char="–"/>
              <a:defRPr sz="28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952500" indent="-190500">
              <a:lnSpc>
                <a:spcPct val="95000"/>
              </a:lnSpc>
              <a:spcBef>
                <a:spcPct val="5000"/>
              </a:spcBef>
              <a:buChar char="•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333500" indent="-190500">
              <a:lnSpc>
                <a:spcPct val="95000"/>
              </a:lnSpc>
              <a:spcBef>
                <a:spcPct val="5000"/>
              </a:spcBef>
              <a:buChar char="–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1627188" indent="-103188">
              <a:lnSpc>
                <a:spcPct val="95000"/>
              </a:lnSpc>
              <a:spcBef>
                <a:spcPct val="5000"/>
              </a:spcBef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0843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5415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29987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4559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marL="0" indent="0" algn="ctr">
              <a:lnSpc>
                <a:spcPct val="85000"/>
              </a:lnSpc>
              <a:buNone/>
            </a:pPr>
            <a:r>
              <a:rPr lang="hu-HU" altLang="hu-HU" dirty="0"/>
              <a:t>Összegezzük a három értékforrást!</a:t>
            </a:r>
            <a:endParaRPr lang="el-GR" altLang="hu-HU" dirty="0">
              <a:cs typeface="Times New Roman" panose="02020603050405020304" pitchFamily="18" charset="0"/>
            </a:endParaRP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B78C6DB1-42D3-431F-93D6-7F13E0909A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6900" y="5528251"/>
            <a:ext cx="6127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hu-HU" altLang="hu-HU" sz="2800" b="1" i="1">
                <a:solidFill>
                  <a:schemeClr val="bg1"/>
                </a:solidFill>
                <a:latin typeface="Times New Roman" panose="02020603050405020304" pitchFamily="18" charset="0"/>
              </a:rPr>
              <a:t>K</a:t>
            </a:r>
            <a:r>
              <a:rPr lang="hu-HU" altLang="hu-HU" sz="2800" b="1" i="1" baseline="-25000">
                <a:solidFill>
                  <a:schemeClr val="bg1"/>
                </a:solidFill>
                <a:latin typeface="Times New Roman" panose="02020603050405020304" pitchFamily="18" charset="0"/>
              </a:rPr>
              <a:t>T</a:t>
            </a:r>
            <a:endParaRPr lang="hu-HU" altLang="hu-HU" sz="2800" b="1" baseline="-2500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" name="Freeform 4">
            <a:extLst>
              <a:ext uri="{FF2B5EF4-FFF2-40B4-BE49-F238E27FC236}">
                <a16:creationId xmlns:a16="http://schemas.microsoft.com/office/drawing/2014/main" id="{CD6D8CE9-795C-4EAD-B30E-AADBD1073291}"/>
              </a:ext>
            </a:extLst>
          </p:cNvPr>
          <p:cNvSpPr>
            <a:spLocks/>
          </p:cNvSpPr>
          <p:nvPr/>
        </p:nvSpPr>
        <p:spPr bwMode="auto">
          <a:xfrm>
            <a:off x="5837237" y="2659638"/>
            <a:ext cx="3059113" cy="2932113"/>
          </a:xfrm>
          <a:custGeom>
            <a:avLst/>
            <a:gdLst>
              <a:gd name="T0" fmla="*/ 83 w 1798"/>
              <a:gd name="T1" fmla="*/ 1703 h 1723"/>
              <a:gd name="T2" fmla="*/ 99 w 1798"/>
              <a:gd name="T3" fmla="*/ 1687 h 1723"/>
              <a:gd name="T4" fmla="*/ 299 w 1798"/>
              <a:gd name="T5" fmla="*/ 1487 h 1723"/>
              <a:gd name="T6" fmla="*/ 507 w 1798"/>
              <a:gd name="T7" fmla="*/ 1271 h 1723"/>
              <a:gd name="T8" fmla="*/ 1027 w 1798"/>
              <a:gd name="T9" fmla="*/ 751 h 1723"/>
              <a:gd name="T10" fmla="*/ 1683 w 1798"/>
              <a:gd name="T11" fmla="*/ 95 h 1723"/>
              <a:gd name="T12" fmla="*/ 1691 w 1798"/>
              <a:gd name="T13" fmla="*/ 183 h 1723"/>
              <a:gd name="T14" fmla="*/ 1755 w 1798"/>
              <a:gd name="T15" fmla="*/ 223 h 1723"/>
              <a:gd name="T16" fmla="*/ 1691 w 1798"/>
              <a:gd name="T17" fmla="*/ 335 h 1723"/>
              <a:gd name="T18" fmla="*/ 1723 w 1798"/>
              <a:gd name="T19" fmla="*/ 407 h 1723"/>
              <a:gd name="T20" fmla="*/ 1659 w 1798"/>
              <a:gd name="T21" fmla="*/ 607 h 1723"/>
              <a:gd name="T22" fmla="*/ 1707 w 1798"/>
              <a:gd name="T23" fmla="*/ 807 h 1723"/>
              <a:gd name="T24" fmla="*/ 1619 w 1798"/>
              <a:gd name="T25" fmla="*/ 1039 h 1723"/>
              <a:gd name="T26" fmla="*/ 1691 w 1798"/>
              <a:gd name="T27" fmla="*/ 1047 h 1723"/>
              <a:gd name="T28" fmla="*/ 1611 w 1798"/>
              <a:gd name="T29" fmla="*/ 1199 h 1723"/>
              <a:gd name="T30" fmla="*/ 1667 w 1798"/>
              <a:gd name="T31" fmla="*/ 1423 h 1723"/>
              <a:gd name="T32" fmla="*/ 1603 w 1798"/>
              <a:gd name="T33" fmla="*/ 1495 h 1723"/>
              <a:gd name="T34" fmla="*/ 1659 w 1798"/>
              <a:gd name="T35" fmla="*/ 1615 h 1723"/>
              <a:gd name="T36" fmla="*/ 1643 w 1798"/>
              <a:gd name="T37" fmla="*/ 1703 h 1723"/>
              <a:gd name="T38" fmla="*/ 1563 w 1798"/>
              <a:gd name="T39" fmla="*/ 1703 h 1723"/>
              <a:gd name="T40" fmla="*/ 235 w 1798"/>
              <a:gd name="T41" fmla="*/ 1695 h 1723"/>
              <a:gd name="T42" fmla="*/ 155 w 1798"/>
              <a:gd name="T43" fmla="*/ 1703 h 1723"/>
              <a:gd name="T44" fmla="*/ 83 w 1798"/>
              <a:gd name="T45" fmla="*/ 1703 h 1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98" h="1723">
                <a:moveTo>
                  <a:pt x="83" y="1703"/>
                </a:moveTo>
                <a:cubicBezTo>
                  <a:pt x="63" y="1700"/>
                  <a:pt x="63" y="1723"/>
                  <a:pt x="99" y="1687"/>
                </a:cubicBezTo>
                <a:cubicBezTo>
                  <a:pt x="135" y="1651"/>
                  <a:pt x="231" y="1556"/>
                  <a:pt x="299" y="1487"/>
                </a:cubicBezTo>
                <a:cubicBezTo>
                  <a:pt x="367" y="1418"/>
                  <a:pt x="386" y="1394"/>
                  <a:pt x="507" y="1271"/>
                </a:cubicBezTo>
                <a:cubicBezTo>
                  <a:pt x="628" y="1148"/>
                  <a:pt x="831" y="947"/>
                  <a:pt x="1027" y="751"/>
                </a:cubicBezTo>
                <a:cubicBezTo>
                  <a:pt x="1223" y="555"/>
                  <a:pt x="1572" y="190"/>
                  <a:pt x="1683" y="95"/>
                </a:cubicBezTo>
                <a:cubicBezTo>
                  <a:pt x="1794" y="0"/>
                  <a:pt x="1679" y="162"/>
                  <a:pt x="1691" y="183"/>
                </a:cubicBezTo>
                <a:cubicBezTo>
                  <a:pt x="1703" y="204"/>
                  <a:pt x="1755" y="198"/>
                  <a:pt x="1755" y="223"/>
                </a:cubicBezTo>
                <a:cubicBezTo>
                  <a:pt x="1755" y="248"/>
                  <a:pt x="1696" y="304"/>
                  <a:pt x="1691" y="335"/>
                </a:cubicBezTo>
                <a:cubicBezTo>
                  <a:pt x="1686" y="366"/>
                  <a:pt x="1728" y="362"/>
                  <a:pt x="1723" y="407"/>
                </a:cubicBezTo>
                <a:cubicBezTo>
                  <a:pt x="1718" y="452"/>
                  <a:pt x="1662" y="540"/>
                  <a:pt x="1659" y="607"/>
                </a:cubicBezTo>
                <a:cubicBezTo>
                  <a:pt x="1656" y="674"/>
                  <a:pt x="1714" y="735"/>
                  <a:pt x="1707" y="807"/>
                </a:cubicBezTo>
                <a:cubicBezTo>
                  <a:pt x="1700" y="879"/>
                  <a:pt x="1622" y="999"/>
                  <a:pt x="1619" y="1039"/>
                </a:cubicBezTo>
                <a:cubicBezTo>
                  <a:pt x="1616" y="1079"/>
                  <a:pt x="1692" y="1020"/>
                  <a:pt x="1691" y="1047"/>
                </a:cubicBezTo>
                <a:cubicBezTo>
                  <a:pt x="1690" y="1074"/>
                  <a:pt x="1615" y="1136"/>
                  <a:pt x="1611" y="1199"/>
                </a:cubicBezTo>
                <a:cubicBezTo>
                  <a:pt x="1607" y="1262"/>
                  <a:pt x="1668" y="1374"/>
                  <a:pt x="1667" y="1423"/>
                </a:cubicBezTo>
                <a:cubicBezTo>
                  <a:pt x="1666" y="1472"/>
                  <a:pt x="1604" y="1463"/>
                  <a:pt x="1603" y="1495"/>
                </a:cubicBezTo>
                <a:cubicBezTo>
                  <a:pt x="1602" y="1527"/>
                  <a:pt x="1652" y="1580"/>
                  <a:pt x="1659" y="1615"/>
                </a:cubicBezTo>
                <a:cubicBezTo>
                  <a:pt x="1666" y="1650"/>
                  <a:pt x="1659" y="1688"/>
                  <a:pt x="1643" y="1703"/>
                </a:cubicBezTo>
                <a:cubicBezTo>
                  <a:pt x="1627" y="1718"/>
                  <a:pt x="1798" y="1704"/>
                  <a:pt x="1563" y="1703"/>
                </a:cubicBezTo>
                <a:cubicBezTo>
                  <a:pt x="1328" y="1702"/>
                  <a:pt x="470" y="1695"/>
                  <a:pt x="235" y="1695"/>
                </a:cubicBezTo>
                <a:cubicBezTo>
                  <a:pt x="0" y="1695"/>
                  <a:pt x="180" y="1702"/>
                  <a:pt x="155" y="1703"/>
                </a:cubicBezTo>
                <a:cubicBezTo>
                  <a:pt x="130" y="1704"/>
                  <a:pt x="98" y="1703"/>
                  <a:pt x="83" y="1703"/>
                </a:cubicBezTo>
                <a:close/>
              </a:path>
            </a:pathLst>
          </a:custGeom>
          <a:pattFill prst="ltUpDiag">
            <a:fgClr>
              <a:srgbClr val="996600"/>
            </a:fgClr>
            <a:bgClr>
              <a:schemeClr val="tx1"/>
            </a:bgClr>
          </a:patt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endParaRPr lang="hu-HU"/>
          </a:p>
        </p:txBody>
      </p:sp>
      <p:sp>
        <p:nvSpPr>
          <p:cNvPr id="13" name="Rectangle 5">
            <a:extLst>
              <a:ext uri="{FF2B5EF4-FFF2-40B4-BE49-F238E27FC236}">
                <a16:creationId xmlns:a16="http://schemas.microsoft.com/office/drawing/2014/main" id="{4F2A3C48-6B19-4A1A-8952-B810D8805D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5037" y="4155063"/>
            <a:ext cx="11763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hu-HU" altLang="hu-HU" sz="2400" b="1" i="1">
                <a:solidFill>
                  <a:schemeClr val="bg1"/>
                </a:solidFill>
                <a:latin typeface="Times New Roman" panose="02020603050405020304" pitchFamily="18" charset="0"/>
              </a:rPr>
              <a:t>P</a:t>
            </a:r>
            <a:r>
              <a:rPr lang="hu-HU" altLang="hu-HU" sz="2400" b="1" i="1" baseline="-25000">
                <a:solidFill>
                  <a:schemeClr val="bg1"/>
                </a:solidFill>
                <a:latin typeface="Times New Roman" panose="02020603050405020304" pitchFamily="18" charset="0"/>
              </a:rPr>
              <a:t>0</a:t>
            </a:r>
            <a:r>
              <a:rPr lang="hu-HU" altLang="hu-HU" sz="2400" b="1" i="1">
                <a:solidFill>
                  <a:schemeClr val="bg1"/>
                </a:solidFill>
                <a:latin typeface="Times New Roman" panose="02020603050405020304" pitchFamily="18" charset="0"/>
              </a:rPr>
              <a:t>-K</a:t>
            </a:r>
            <a:r>
              <a:rPr lang="hu-HU" altLang="hu-HU" sz="2400" b="1" i="1" baseline="-25000">
                <a:solidFill>
                  <a:schemeClr val="bg1"/>
                </a:solidFill>
                <a:latin typeface="Times New Roman" panose="02020603050405020304" pitchFamily="18" charset="0"/>
              </a:rPr>
              <a:t>T</a:t>
            </a:r>
            <a:endParaRPr lang="hu-HU" altLang="hu-HU" sz="2400" b="1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4" name="Rectangle 6">
            <a:extLst>
              <a:ext uri="{FF2B5EF4-FFF2-40B4-BE49-F238E27FC236}">
                <a16:creationId xmlns:a16="http://schemas.microsoft.com/office/drawing/2014/main" id="{ECBE75B8-78E3-4717-9248-2FB4D10F51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4637" y="4501138"/>
            <a:ext cx="24018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hu-HU" altLang="hu-HU" sz="2000" b="1" i="1">
                <a:solidFill>
                  <a:schemeClr val="bg1"/>
                </a:solidFill>
                <a:latin typeface="Times New Roman" panose="02020603050405020304" pitchFamily="18" charset="0"/>
              </a:rPr>
              <a:t>Belső érték</a:t>
            </a:r>
            <a:endParaRPr lang="hu-HU" altLang="hu-HU" sz="2000" b="1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" name="Freeform 7">
            <a:extLst>
              <a:ext uri="{FF2B5EF4-FFF2-40B4-BE49-F238E27FC236}">
                <a16:creationId xmlns:a16="http://schemas.microsoft.com/office/drawing/2014/main" id="{48E290BB-930A-4192-B553-3436CB8EE5C2}"/>
              </a:ext>
            </a:extLst>
          </p:cNvPr>
          <p:cNvSpPr>
            <a:spLocks/>
          </p:cNvSpPr>
          <p:nvPr/>
        </p:nvSpPr>
        <p:spPr bwMode="auto">
          <a:xfrm>
            <a:off x="3465512" y="2175451"/>
            <a:ext cx="5399088" cy="3398837"/>
          </a:xfrm>
          <a:custGeom>
            <a:avLst/>
            <a:gdLst>
              <a:gd name="T0" fmla="*/ 1482 w 3173"/>
              <a:gd name="T1" fmla="*/ 1782 h 1998"/>
              <a:gd name="T2" fmla="*/ 1198 w 3173"/>
              <a:gd name="T3" fmla="*/ 1938 h 1998"/>
              <a:gd name="T4" fmla="*/ 586 w 3173"/>
              <a:gd name="T5" fmla="*/ 1990 h 1998"/>
              <a:gd name="T6" fmla="*/ 58 w 3173"/>
              <a:gd name="T7" fmla="*/ 1986 h 1998"/>
              <a:gd name="T8" fmla="*/ 238 w 3173"/>
              <a:gd name="T9" fmla="*/ 1982 h 1998"/>
              <a:gd name="T10" fmla="*/ 706 w 3173"/>
              <a:gd name="T11" fmla="*/ 1930 h 1998"/>
              <a:gd name="T12" fmla="*/ 1222 w 3173"/>
              <a:gd name="T13" fmla="*/ 1706 h 1998"/>
              <a:gd name="T14" fmla="*/ 2054 w 3173"/>
              <a:gd name="T15" fmla="*/ 1058 h 1998"/>
              <a:gd name="T16" fmla="*/ 3054 w 3173"/>
              <a:gd name="T17" fmla="*/ 110 h 1998"/>
              <a:gd name="T18" fmla="*/ 2766 w 3173"/>
              <a:gd name="T19" fmla="*/ 398 h 1998"/>
              <a:gd name="T20" fmla="*/ 2378 w 3173"/>
              <a:gd name="T21" fmla="*/ 798 h 1998"/>
              <a:gd name="T22" fmla="*/ 1750 w 3173"/>
              <a:gd name="T23" fmla="*/ 1402 h 1998"/>
              <a:gd name="T24" fmla="*/ 1558 w 3173"/>
              <a:gd name="T25" fmla="*/ 1642 h 1998"/>
              <a:gd name="T26" fmla="*/ 1482 w 3173"/>
              <a:gd name="T27" fmla="*/ 1778 h 1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173" h="1998">
                <a:moveTo>
                  <a:pt x="1482" y="1782"/>
                </a:moveTo>
                <a:cubicBezTo>
                  <a:pt x="1435" y="1809"/>
                  <a:pt x="1347" y="1903"/>
                  <a:pt x="1198" y="1938"/>
                </a:cubicBezTo>
                <a:cubicBezTo>
                  <a:pt x="1049" y="1973"/>
                  <a:pt x="776" y="1982"/>
                  <a:pt x="586" y="1990"/>
                </a:cubicBezTo>
                <a:cubicBezTo>
                  <a:pt x="396" y="1998"/>
                  <a:pt x="116" y="1987"/>
                  <a:pt x="58" y="1986"/>
                </a:cubicBezTo>
                <a:cubicBezTo>
                  <a:pt x="0" y="1985"/>
                  <a:pt x="130" y="1991"/>
                  <a:pt x="238" y="1982"/>
                </a:cubicBezTo>
                <a:cubicBezTo>
                  <a:pt x="346" y="1973"/>
                  <a:pt x="542" y="1976"/>
                  <a:pt x="706" y="1930"/>
                </a:cubicBezTo>
                <a:cubicBezTo>
                  <a:pt x="870" y="1884"/>
                  <a:pt x="997" y="1851"/>
                  <a:pt x="1222" y="1706"/>
                </a:cubicBezTo>
                <a:cubicBezTo>
                  <a:pt x="1447" y="1561"/>
                  <a:pt x="1749" y="1324"/>
                  <a:pt x="2054" y="1058"/>
                </a:cubicBezTo>
                <a:cubicBezTo>
                  <a:pt x="2359" y="792"/>
                  <a:pt x="2935" y="220"/>
                  <a:pt x="3054" y="110"/>
                </a:cubicBezTo>
                <a:cubicBezTo>
                  <a:pt x="3173" y="0"/>
                  <a:pt x="2879" y="283"/>
                  <a:pt x="2766" y="398"/>
                </a:cubicBezTo>
                <a:cubicBezTo>
                  <a:pt x="2653" y="513"/>
                  <a:pt x="2547" y="631"/>
                  <a:pt x="2378" y="798"/>
                </a:cubicBezTo>
                <a:cubicBezTo>
                  <a:pt x="2209" y="965"/>
                  <a:pt x="1887" y="1261"/>
                  <a:pt x="1750" y="1402"/>
                </a:cubicBezTo>
                <a:cubicBezTo>
                  <a:pt x="1613" y="1543"/>
                  <a:pt x="1603" y="1579"/>
                  <a:pt x="1558" y="1642"/>
                </a:cubicBezTo>
                <a:cubicBezTo>
                  <a:pt x="1513" y="1705"/>
                  <a:pt x="1498" y="1750"/>
                  <a:pt x="1482" y="1778"/>
                </a:cubicBezTo>
              </a:path>
            </a:pathLst>
          </a:custGeom>
          <a:pattFill prst="ltHorz">
            <a:fgClr>
              <a:schemeClr val="bg1"/>
            </a:fgClr>
            <a:bgClr>
              <a:srgbClr val="993366"/>
            </a:bgClr>
          </a:patt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endParaRPr lang="hu-HU"/>
          </a:p>
        </p:txBody>
      </p:sp>
      <p:sp>
        <p:nvSpPr>
          <p:cNvPr id="16" name="Freeform 8">
            <a:extLst>
              <a:ext uri="{FF2B5EF4-FFF2-40B4-BE49-F238E27FC236}">
                <a16:creationId xmlns:a16="http://schemas.microsoft.com/office/drawing/2014/main" id="{4104E49E-9D69-4993-B147-01ADD9351F2A}"/>
              </a:ext>
            </a:extLst>
          </p:cNvPr>
          <p:cNvSpPr>
            <a:spLocks/>
          </p:cNvSpPr>
          <p:nvPr/>
        </p:nvSpPr>
        <p:spPr bwMode="auto">
          <a:xfrm>
            <a:off x="3506787" y="2269113"/>
            <a:ext cx="5268913" cy="3313113"/>
          </a:xfrm>
          <a:custGeom>
            <a:avLst/>
            <a:gdLst>
              <a:gd name="T0" fmla="*/ 1468 w 3096"/>
              <a:gd name="T1" fmla="*/ 1713 h 1948"/>
              <a:gd name="T2" fmla="*/ 1184 w 3096"/>
              <a:gd name="T3" fmla="*/ 1869 h 1948"/>
              <a:gd name="T4" fmla="*/ 572 w 3096"/>
              <a:gd name="T5" fmla="*/ 1921 h 1948"/>
              <a:gd name="T6" fmla="*/ 44 w 3096"/>
              <a:gd name="T7" fmla="*/ 1937 h 1948"/>
              <a:gd name="T8" fmla="*/ 836 w 3096"/>
              <a:gd name="T9" fmla="*/ 1937 h 1948"/>
              <a:gd name="T10" fmla="*/ 1320 w 3096"/>
              <a:gd name="T11" fmla="*/ 1937 h 1948"/>
              <a:gd name="T12" fmla="*/ 1452 w 3096"/>
              <a:gd name="T13" fmla="*/ 1925 h 1948"/>
              <a:gd name="T14" fmla="*/ 1584 w 3096"/>
              <a:gd name="T15" fmla="*/ 1797 h 1948"/>
              <a:gd name="T16" fmla="*/ 1976 w 3096"/>
              <a:gd name="T17" fmla="*/ 1409 h 1948"/>
              <a:gd name="T18" fmla="*/ 2892 w 3096"/>
              <a:gd name="T19" fmla="*/ 493 h 1948"/>
              <a:gd name="T20" fmla="*/ 3064 w 3096"/>
              <a:gd name="T21" fmla="*/ 309 h 1948"/>
              <a:gd name="T22" fmla="*/ 3084 w 3096"/>
              <a:gd name="T23" fmla="*/ 253 h 1948"/>
              <a:gd name="T24" fmla="*/ 3088 w 3096"/>
              <a:gd name="T25" fmla="*/ 201 h 1948"/>
              <a:gd name="T26" fmla="*/ 3044 w 3096"/>
              <a:gd name="T27" fmla="*/ 137 h 1948"/>
              <a:gd name="T28" fmla="*/ 3084 w 3096"/>
              <a:gd name="T29" fmla="*/ 81 h 1948"/>
              <a:gd name="T30" fmla="*/ 3040 w 3096"/>
              <a:gd name="T31" fmla="*/ 41 h 1948"/>
              <a:gd name="T32" fmla="*/ 2752 w 3096"/>
              <a:gd name="T33" fmla="*/ 329 h 1948"/>
              <a:gd name="T34" fmla="*/ 2364 w 3096"/>
              <a:gd name="T35" fmla="*/ 729 h 1948"/>
              <a:gd name="T36" fmla="*/ 1736 w 3096"/>
              <a:gd name="T37" fmla="*/ 1333 h 1948"/>
              <a:gd name="T38" fmla="*/ 1544 w 3096"/>
              <a:gd name="T39" fmla="*/ 1573 h 1948"/>
              <a:gd name="T40" fmla="*/ 1468 w 3096"/>
              <a:gd name="T41" fmla="*/ 1709 h 1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096" h="1948">
                <a:moveTo>
                  <a:pt x="1468" y="1713"/>
                </a:moveTo>
                <a:cubicBezTo>
                  <a:pt x="1421" y="1740"/>
                  <a:pt x="1333" y="1834"/>
                  <a:pt x="1184" y="1869"/>
                </a:cubicBezTo>
                <a:cubicBezTo>
                  <a:pt x="1035" y="1904"/>
                  <a:pt x="762" y="1910"/>
                  <a:pt x="572" y="1921"/>
                </a:cubicBezTo>
                <a:cubicBezTo>
                  <a:pt x="382" y="1932"/>
                  <a:pt x="0" y="1934"/>
                  <a:pt x="44" y="1937"/>
                </a:cubicBezTo>
                <a:cubicBezTo>
                  <a:pt x="88" y="1940"/>
                  <a:pt x="623" y="1937"/>
                  <a:pt x="836" y="1937"/>
                </a:cubicBezTo>
                <a:cubicBezTo>
                  <a:pt x="1049" y="1937"/>
                  <a:pt x="1217" y="1939"/>
                  <a:pt x="1320" y="1937"/>
                </a:cubicBezTo>
                <a:cubicBezTo>
                  <a:pt x="1423" y="1935"/>
                  <a:pt x="1408" y="1948"/>
                  <a:pt x="1452" y="1925"/>
                </a:cubicBezTo>
                <a:cubicBezTo>
                  <a:pt x="1496" y="1902"/>
                  <a:pt x="1497" y="1883"/>
                  <a:pt x="1584" y="1797"/>
                </a:cubicBezTo>
                <a:cubicBezTo>
                  <a:pt x="1671" y="1711"/>
                  <a:pt x="1758" y="1626"/>
                  <a:pt x="1976" y="1409"/>
                </a:cubicBezTo>
                <a:cubicBezTo>
                  <a:pt x="2194" y="1192"/>
                  <a:pt x="2711" y="676"/>
                  <a:pt x="2892" y="493"/>
                </a:cubicBezTo>
                <a:cubicBezTo>
                  <a:pt x="3073" y="310"/>
                  <a:pt x="3032" y="349"/>
                  <a:pt x="3064" y="309"/>
                </a:cubicBezTo>
                <a:cubicBezTo>
                  <a:pt x="3096" y="269"/>
                  <a:pt x="3080" y="271"/>
                  <a:pt x="3084" y="253"/>
                </a:cubicBezTo>
                <a:cubicBezTo>
                  <a:pt x="3088" y="235"/>
                  <a:pt x="3095" y="220"/>
                  <a:pt x="3088" y="201"/>
                </a:cubicBezTo>
                <a:cubicBezTo>
                  <a:pt x="3081" y="182"/>
                  <a:pt x="3045" y="157"/>
                  <a:pt x="3044" y="137"/>
                </a:cubicBezTo>
                <a:cubicBezTo>
                  <a:pt x="3043" y="117"/>
                  <a:pt x="3085" y="97"/>
                  <a:pt x="3084" y="81"/>
                </a:cubicBezTo>
                <a:cubicBezTo>
                  <a:pt x="3083" y="65"/>
                  <a:pt x="3095" y="0"/>
                  <a:pt x="3040" y="41"/>
                </a:cubicBezTo>
                <a:cubicBezTo>
                  <a:pt x="2985" y="82"/>
                  <a:pt x="2865" y="214"/>
                  <a:pt x="2752" y="329"/>
                </a:cubicBezTo>
                <a:cubicBezTo>
                  <a:pt x="2639" y="444"/>
                  <a:pt x="2533" y="562"/>
                  <a:pt x="2364" y="729"/>
                </a:cubicBezTo>
                <a:cubicBezTo>
                  <a:pt x="2195" y="896"/>
                  <a:pt x="1873" y="1192"/>
                  <a:pt x="1736" y="1333"/>
                </a:cubicBezTo>
                <a:cubicBezTo>
                  <a:pt x="1599" y="1474"/>
                  <a:pt x="1589" y="1510"/>
                  <a:pt x="1544" y="1573"/>
                </a:cubicBezTo>
                <a:cubicBezTo>
                  <a:pt x="1499" y="1636"/>
                  <a:pt x="1484" y="1681"/>
                  <a:pt x="1468" y="1709"/>
                </a:cubicBezTo>
              </a:path>
            </a:pathLst>
          </a:custGeom>
          <a:pattFill prst="ltVert">
            <a:fgClr>
              <a:schemeClr val="bg1"/>
            </a:fgClr>
            <a:bgClr>
              <a:srgbClr val="3366FF"/>
            </a:bgClr>
          </a:pattFill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endParaRPr lang="hu-HU"/>
          </a:p>
        </p:txBody>
      </p:sp>
      <p:sp>
        <p:nvSpPr>
          <p:cNvPr id="17" name="Freeform 9">
            <a:extLst>
              <a:ext uri="{FF2B5EF4-FFF2-40B4-BE49-F238E27FC236}">
                <a16:creationId xmlns:a16="http://schemas.microsoft.com/office/drawing/2014/main" id="{4F33F2F5-3BBB-4A44-AA5C-A2F9D83A9C53}"/>
              </a:ext>
            </a:extLst>
          </p:cNvPr>
          <p:cNvSpPr>
            <a:spLocks/>
          </p:cNvSpPr>
          <p:nvPr/>
        </p:nvSpPr>
        <p:spPr bwMode="auto">
          <a:xfrm>
            <a:off x="3724275" y="2210376"/>
            <a:ext cx="5129212" cy="3354387"/>
          </a:xfrm>
          <a:custGeom>
            <a:avLst/>
            <a:gdLst>
              <a:gd name="T0" fmla="*/ 0 w 3231"/>
              <a:gd name="T1" fmla="*/ 2105 h 2113"/>
              <a:gd name="T2" fmla="*/ 792 w 3231"/>
              <a:gd name="T3" fmla="*/ 2105 h 2113"/>
              <a:gd name="T4" fmla="*/ 1276 w 3231"/>
              <a:gd name="T5" fmla="*/ 2105 h 2113"/>
              <a:gd name="T6" fmla="*/ 1399 w 3231"/>
              <a:gd name="T7" fmla="*/ 2113 h 2113"/>
              <a:gd name="T8" fmla="*/ 2943 w 3231"/>
              <a:gd name="T9" fmla="*/ 573 h 2113"/>
              <a:gd name="T10" fmla="*/ 3127 w 3231"/>
              <a:gd name="T11" fmla="*/ 369 h 2113"/>
              <a:gd name="T12" fmla="*/ 3183 w 3231"/>
              <a:gd name="T13" fmla="*/ 301 h 2113"/>
              <a:gd name="T14" fmla="*/ 3159 w 3231"/>
              <a:gd name="T15" fmla="*/ 257 h 2113"/>
              <a:gd name="T16" fmla="*/ 3171 w 3231"/>
              <a:gd name="T17" fmla="*/ 217 h 2113"/>
              <a:gd name="T18" fmla="*/ 3163 w 3231"/>
              <a:gd name="T19" fmla="*/ 133 h 2113"/>
              <a:gd name="T20" fmla="*/ 3131 w 3231"/>
              <a:gd name="T21" fmla="*/ 61 h 2113"/>
              <a:gd name="T22" fmla="*/ 2708 w 3231"/>
              <a:gd name="T23" fmla="*/ 497 h 2113"/>
              <a:gd name="T24" fmla="*/ 2280 w 3231"/>
              <a:gd name="T25" fmla="*/ 909 h 2113"/>
              <a:gd name="T26" fmla="*/ 1639 w 3231"/>
              <a:gd name="T27" fmla="*/ 1453 h 2113"/>
              <a:gd name="T28" fmla="*/ 1384 w 3231"/>
              <a:gd name="T29" fmla="*/ 1645 h 2113"/>
              <a:gd name="T30" fmla="*/ 1096 w 3231"/>
              <a:gd name="T31" fmla="*/ 1829 h 2113"/>
              <a:gd name="T32" fmla="*/ 867 w 3231"/>
              <a:gd name="T33" fmla="*/ 1949 h 2113"/>
              <a:gd name="T34" fmla="*/ 519 w 3231"/>
              <a:gd name="T35" fmla="*/ 2065 h 2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231" h="2113">
                <a:moveTo>
                  <a:pt x="0" y="2105"/>
                </a:moveTo>
                <a:cubicBezTo>
                  <a:pt x="132" y="2105"/>
                  <a:pt x="579" y="2105"/>
                  <a:pt x="792" y="2105"/>
                </a:cubicBezTo>
                <a:cubicBezTo>
                  <a:pt x="1005" y="2105"/>
                  <a:pt x="1175" y="2104"/>
                  <a:pt x="1276" y="2105"/>
                </a:cubicBezTo>
                <a:lnTo>
                  <a:pt x="1399" y="2113"/>
                </a:lnTo>
                <a:lnTo>
                  <a:pt x="2943" y="573"/>
                </a:lnTo>
                <a:cubicBezTo>
                  <a:pt x="3231" y="282"/>
                  <a:pt x="3087" y="414"/>
                  <a:pt x="3127" y="369"/>
                </a:cubicBezTo>
                <a:cubicBezTo>
                  <a:pt x="3167" y="324"/>
                  <a:pt x="3178" y="320"/>
                  <a:pt x="3183" y="301"/>
                </a:cubicBezTo>
                <a:cubicBezTo>
                  <a:pt x="3188" y="282"/>
                  <a:pt x="3161" y="271"/>
                  <a:pt x="3159" y="257"/>
                </a:cubicBezTo>
                <a:cubicBezTo>
                  <a:pt x="3157" y="243"/>
                  <a:pt x="3170" y="238"/>
                  <a:pt x="3171" y="217"/>
                </a:cubicBezTo>
                <a:cubicBezTo>
                  <a:pt x="3172" y="196"/>
                  <a:pt x="3170" y="159"/>
                  <a:pt x="3163" y="133"/>
                </a:cubicBezTo>
                <a:cubicBezTo>
                  <a:pt x="3156" y="107"/>
                  <a:pt x="3207" y="0"/>
                  <a:pt x="3131" y="61"/>
                </a:cubicBezTo>
                <a:lnTo>
                  <a:pt x="2708" y="497"/>
                </a:lnTo>
                <a:cubicBezTo>
                  <a:pt x="2566" y="638"/>
                  <a:pt x="2458" y="750"/>
                  <a:pt x="2280" y="909"/>
                </a:cubicBezTo>
                <a:cubicBezTo>
                  <a:pt x="2102" y="1068"/>
                  <a:pt x="1788" y="1330"/>
                  <a:pt x="1639" y="1453"/>
                </a:cubicBezTo>
                <a:cubicBezTo>
                  <a:pt x="1490" y="1576"/>
                  <a:pt x="1474" y="1582"/>
                  <a:pt x="1384" y="1645"/>
                </a:cubicBezTo>
                <a:cubicBezTo>
                  <a:pt x="1294" y="1708"/>
                  <a:pt x="1182" y="1778"/>
                  <a:pt x="1096" y="1829"/>
                </a:cubicBezTo>
                <a:cubicBezTo>
                  <a:pt x="1010" y="1880"/>
                  <a:pt x="963" y="1910"/>
                  <a:pt x="867" y="1949"/>
                </a:cubicBezTo>
                <a:cubicBezTo>
                  <a:pt x="771" y="1988"/>
                  <a:pt x="591" y="2041"/>
                  <a:pt x="519" y="2065"/>
                </a:cubicBezTo>
              </a:path>
            </a:pathLst>
          </a:custGeom>
          <a:pattFill prst="smGrid">
            <a:fgClr>
              <a:srgbClr val="3366FF"/>
            </a:fgClr>
            <a:bgClr>
              <a:srgbClr val="FF9999"/>
            </a:bgClr>
          </a:patt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endParaRPr lang="hu-HU"/>
          </a:p>
        </p:txBody>
      </p:sp>
      <p:grpSp>
        <p:nvGrpSpPr>
          <p:cNvPr id="18" name="Group 10">
            <a:extLst>
              <a:ext uri="{FF2B5EF4-FFF2-40B4-BE49-F238E27FC236}">
                <a16:creationId xmlns:a16="http://schemas.microsoft.com/office/drawing/2014/main" id="{6DB74ACA-4318-48D1-B379-63CDC9A61CB3}"/>
              </a:ext>
            </a:extLst>
          </p:cNvPr>
          <p:cNvGrpSpPr>
            <a:grpSpLocks/>
          </p:cNvGrpSpPr>
          <p:nvPr/>
        </p:nvGrpSpPr>
        <p:grpSpPr bwMode="auto">
          <a:xfrm>
            <a:off x="3017837" y="1596013"/>
            <a:ext cx="6156325" cy="4511675"/>
            <a:chOff x="784" y="480"/>
            <a:chExt cx="3878" cy="2842"/>
          </a:xfrm>
        </p:grpSpPr>
        <p:sp>
          <p:nvSpPr>
            <p:cNvPr id="19" name="Rectangle 11">
              <a:extLst>
                <a:ext uri="{FF2B5EF4-FFF2-40B4-BE49-F238E27FC236}">
                  <a16:creationId xmlns:a16="http://schemas.microsoft.com/office/drawing/2014/main" id="{51532D29-9F53-4B15-8187-D8CC2559B3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" y="480"/>
              <a:ext cx="329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hu-HU" altLang="hu-HU" sz="3600" b="1" i="1">
                  <a:solidFill>
                    <a:schemeClr val="bg1"/>
                  </a:solidFill>
                  <a:latin typeface="Times New Roman" panose="02020603050405020304" pitchFamily="18" charset="0"/>
                </a:rPr>
                <a:t>c</a:t>
              </a:r>
              <a:endParaRPr lang="hu-HU" altLang="hu-HU" sz="3600" b="1">
                <a:solidFill>
                  <a:schemeClr val="bg1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0" name="Line 12">
              <a:extLst>
                <a:ext uri="{FF2B5EF4-FFF2-40B4-BE49-F238E27FC236}">
                  <a16:creationId xmlns:a16="http://schemas.microsoft.com/office/drawing/2014/main" id="{DF9113CB-5A45-4DDB-930E-9499BF5F6E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38" y="655"/>
              <a:ext cx="0" cy="2323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21" name="Line 13">
              <a:extLst>
                <a:ext uri="{FF2B5EF4-FFF2-40B4-BE49-F238E27FC236}">
                  <a16:creationId xmlns:a16="http://schemas.microsoft.com/office/drawing/2014/main" id="{324BFD95-F8D7-4269-A07D-7EC5EF79B2E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42" y="2977"/>
              <a:ext cx="3242" cy="1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24" name="Rectangle 14">
              <a:extLst>
                <a:ext uri="{FF2B5EF4-FFF2-40B4-BE49-F238E27FC236}">
                  <a16:creationId xmlns:a16="http://schemas.microsoft.com/office/drawing/2014/main" id="{CD09B68F-2DE8-4FEB-846D-AA647BEFB1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6" y="2957"/>
              <a:ext cx="636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hu-HU" altLang="hu-HU" sz="3200" b="1" i="1">
                  <a:solidFill>
                    <a:schemeClr val="bg1"/>
                  </a:solidFill>
                  <a:latin typeface="Times New Roman" panose="02020603050405020304" pitchFamily="18" charset="0"/>
                </a:rPr>
                <a:t>P</a:t>
              </a:r>
              <a:r>
                <a:rPr lang="hu-HU" altLang="hu-HU" sz="3200" b="1" i="1" baseline="-25000">
                  <a:solidFill>
                    <a:schemeClr val="bg1"/>
                  </a:solidFill>
                  <a:latin typeface="Times New Roman" panose="02020603050405020304" pitchFamily="18" charset="0"/>
                </a:rPr>
                <a:t>0</a:t>
              </a:r>
              <a:endParaRPr lang="hu-HU" altLang="hu-HU" sz="3200" b="1">
                <a:solidFill>
                  <a:schemeClr val="bg1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25" name="Freeform 15">
            <a:extLst>
              <a:ext uri="{FF2B5EF4-FFF2-40B4-BE49-F238E27FC236}">
                <a16:creationId xmlns:a16="http://schemas.microsoft.com/office/drawing/2014/main" id="{BD05F61F-380D-4932-B10B-B12286C859DD}"/>
              </a:ext>
            </a:extLst>
          </p:cNvPr>
          <p:cNvSpPr>
            <a:spLocks/>
          </p:cNvSpPr>
          <p:nvPr/>
        </p:nvSpPr>
        <p:spPr bwMode="auto">
          <a:xfrm>
            <a:off x="3592512" y="2256413"/>
            <a:ext cx="5141913" cy="3294063"/>
          </a:xfrm>
          <a:custGeom>
            <a:avLst/>
            <a:gdLst>
              <a:gd name="T0" fmla="*/ 0 w 3022"/>
              <a:gd name="T1" fmla="*/ 1936 h 1936"/>
              <a:gd name="T2" fmla="*/ 154 w 3022"/>
              <a:gd name="T3" fmla="*/ 1928 h 1936"/>
              <a:gd name="T4" fmla="*/ 310 w 3022"/>
              <a:gd name="T5" fmla="*/ 1916 h 1936"/>
              <a:gd name="T6" fmla="*/ 434 w 3022"/>
              <a:gd name="T7" fmla="*/ 1904 h 1936"/>
              <a:gd name="T8" fmla="*/ 570 w 3022"/>
              <a:gd name="T9" fmla="*/ 1884 h 1936"/>
              <a:gd name="T10" fmla="*/ 682 w 3022"/>
              <a:gd name="T11" fmla="*/ 1860 h 1936"/>
              <a:gd name="T12" fmla="*/ 790 w 3022"/>
              <a:gd name="T13" fmla="*/ 1827 h 1936"/>
              <a:gd name="T14" fmla="*/ 866 w 3022"/>
              <a:gd name="T15" fmla="*/ 1794 h 1936"/>
              <a:gd name="T16" fmla="*/ 943 w 3022"/>
              <a:gd name="T17" fmla="*/ 1756 h 1936"/>
              <a:gd name="T18" fmla="*/ 1030 w 3022"/>
              <a:gd name="T19" fmla="*/ 1714 h 1936"/>
              <a:gd name="T20" fmla="*/ 1117 w 3022"/>
              <a:gd name="T21" fmla="*/ 1665 h 1936"/>
              <a:gd name="T22" fmla="*/ 1204 w 3022"/>
              <a:gd name="T23" fmla="*/ 1610 h 1936"/>
              <a:gd name="T24" fmla="*/ 1300 w 3022"/>
              <a:gd name="T25" fmla="*/ 1548 h 1936"/>
              <a:gd name="T26" fmla="*/ 1474 w 3022"/>
              <a:gd name="T27" fmla="*/ 1423 h 1936"/>
              <a:gd name="T28" fmla="*/ 1705 w 3022"/>
              <a:gd name="T29" fmla="*/ 1247 h 1936"/>
              <a:gd name="T30" fmla="*/ 1914 w 3022"/>
              <a:gd name="T31" fmla="*/ 1076 h 1936"/>
              <a:gd name="T32" fmla="*/ 2142 w 3022"/>
              <a:gd name="T33" fmla="*/ 864 h 1936"/>
              <a:gd name="T34" fmla="*/ 2386 w 3022"/>
              <a:gd name="T35" fmla="*/ 632 h 1936"/>
              <a:gd name="T36" fmla="*/ 2702 w 3022"/>
              <a:gd name="T37" fmla="*/ 316 h 1936"/>
              <a:gd name="T38" fmla="*/ 3022 w 3022"/>
              <a:gd name="T39" fmla="*/ 0 h 1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022" h="1936">
                <a:moveTo>
                  <a:pt x="0" y="1936"/>
                </a:moveTo>
                <a:lnTo>
                  <a:pt x="154" y="1928"/>
                </a:lnTo>
                <a:lnTo>
                  <a:pt x="310" y="1916"/>
                </a:lnTo>
                <a:lnTo>
                  <a:pt x="434" y="1904"/>
                </a:lnTo>
                <a:lnTo>
                  <a:pt x="570" y="1884"/>
                </a:lnTo>
                <a:lnTo>
                  <a:pt x="682" y="1860"/>
                </a:lnTo>
                <a:lnTo>
                  <a:pt x="790" y="1827"/>
                </a:lnTo>
                <a:lnTo>
                  <a:pt x="866" y="1794"/>
                </a:lnTo>
                <a:lnTo>
                  <a:pt x="943" y="1756"/>
                </a:lnTo>
                <a:lnTo>
                  <a:pt x="1030" y="1714"/>
                </a:lnTo>
                <a:lnTo>
                  <a:pt x="1117" y="1665"/>
                </a:lnTo>
                <a:lnTo>
                  <a:pt x="1204" y="1610"/>
                </a:lnTo>
                <a:lnTo>
                  <a:pt x="1300" y="1548"/>
                </a:lnTo>
                <a:lnTo>
                  <a:pt x="1474" y="1423"/>
                </a:lnTo>
                <a:lnTo>
                  <a:pt x="1705" y="1247"/>
                </a:lnTo>
                <a:lnTo>
                  <a:pt x="1914" y="1076"/>
                </a:lnTo>
                <a:lnTo>
                  <a:pt x="2142" y="864"/>
                </a:lnTo>
                <a:lnTo>
                  <a:pt x="2386" y="632"/>
                </a:lnTo>
                <a:lnTo>
                  <a:pt x="2702" y="316"/>
                </a:lnTo>
                <a:lnTo>
                  <a:pt x="3022" y="0"/>
                </a:lnTo>
              </a:path>
            </a:pathLst>
          </a:custGeom>
          <a:noFill/>
          <a:ln w="57150" cap="flat" cmpd="sng">
            <a:solidFill>
              <a:srgbClr val="DDDDDD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u-HU"/>
          </a:p>
        </p:txBody>
      </p:sp>
      <p:grpSp>
        <p:nvGrpSpPr>
          <p:cNvPr id="26" name="Group 16">
            <a:extLst>
              <a:ext uri="{FF2B5EF4-FFF2-40B4-BE49-F238E27FC236}">
                <a16:creationId xmlns:a16="http://schemas.microsoft.com/office/drawing/2014/main" id="{A7C15C80-E228-4EEB-8AAD-91562772BA1A}"/>
              </a:ext>
            </a:extLst>
          </p:cNvPr>
          <p:cNvGrpSpPr>
            <a:grpSpLocks/>
          </p:cNvGrpSpPr>
          <p:nvPr/>
        </p:nvGrpSpPr>
        <p:grpSpPr bwMode="auto">
          <a:xfrm>
            <a:off x="7258050" y="2113538"/>
            <a:ext cx="912812" cy="681038"/>
            <a:chOff x="3455" y="806"/>
            <a:chExt cx="575" cy="429"/>
          </a:xfrm>
        </p:grpSpPr>
        <p:sp>
          <p:nvSpPr>
            <p:cNvPr id="27" name="Rectangle 17">
              <a:extLst>
                <a:ext uri="{FF2B5EF4-FFF2-40B4-BE49-F238E27FC236}">
                  <a16:creationId xmlns:a16="http://schemas.microsoft.com/office/drawing/2014/main" id="{A389E837-199A-4007-B0F0-0AA6E421CD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5" y="806"/>
              <a:ext cx="329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hu-HU" altLang="hu-HU" sz="3600" b="1" i="1">
                  <a:solidFill>
                    <a:schemeClr val="bg1"/>
                  </a:solidFill>
                  <a:latin typeface="Times New Roman" panose="02020603050405020304" pitchFamily="18" charset="0"/>
                </a:rPr>
                <a:t>c</a:t>
              </a:r>
              <a:endParaRPr lang="hu-HU" altLang="hu-HU" sz="3600" b="1">
                <a:solidFill>
                  <a:schemeClr val="bg1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8" name="Line 18">
              <a:extLst>
                <a:ext uri="{FF2B5EF4-FFF2-40B4-BE49-F238E27FC236}">
                  <a16:creationId xmlns:a16="http://schemas.microsoft.com/office/drawing/2014/main" id="{DAA70F64-BDF0-4F9B-87C2-6DB53985278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712" y="1063"/>
              <a:ext cx="318" cy="17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 anchor="ctr"/>
            <a:lstStyle/>
            <a:p>
              <a:endParaRPr lang="hu-HU"/>
            </a:p>
          </p:txBody>
        </p:sp>
      </p:grpSp>
      <p:grpSp>
        <p:nvGrpSpPr>
          <p:cNvPr id="29" name="Group 19">
            <a:extLst>
              <a:ext uri="{FF2B5EF4-FFF2-40B4-BE49-F238E27FC236}">
                <a16:creationId xmlns:a16="http://schemas.microsoft.com/office/drawing/2014/main" id="{5D4139BC-CCD6-4B68-AC11-A3B005CE864F}"/>
              </a:ext>
            </a:extLst>
          </p:cNvPr>
          <p:cNvGrpSpPr>
            <a:grpSpLocks/>
          </p:cNvGrpSpPr>
          <p:nvPr/>
        </p:nvGrpSpPr>
        <p:grpSpPr bwMode="auto">
          <a:xfrm>
            <a:off x="4740275" y="3458151"/>
            <a:ext cx="2217737" cy="827087"/>
            <a:chOff x="1869" y="1653"/>
            <a:chExt cx="1397" cy="521"/>
          </a:xfrm>
        </p:grpSpPr>
        <p:sp>
          <p:nvSpPr>
            <p:cNvPr id="30" name="Line 20">
              <a:extLst>
                <a:ext uri="{FF2B5EF4-FFF2-40B4-BE49-F238E27FC236}">
                  <a16:creationId xmlns:a16="http://schemas.microsoft.com/office/drawing/2014/main" id="{C6E95CFC-E178-4C41-93A0-5160A21C177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572" y="1912"/>
              <a:ext cx="694" cy="262"/>
            </a:xfrm>
            <a:prstGeom prst="line">
              <a:avLst/>
            </a:prstGeom>
            <a:noFill/>
            <a:ln w="9525">
              <a:solidFill>
                <a:srgbClr val="3366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 anchor="ctr"/>
            <a:lstStyle/>
            <a:p>
              <a:endParaRPr lang="hu-HU"/>
            </a:p>
          </p:txBody>
        </p:sp>
        <p:sp>
          <p:nvSpPr>
            <p:cNvPr id="31" name="Text Box 21">
              <a:extLst>
                <a:ext uri="{FF2B5EF4-FFF2-40B4-BE49-F238E27FC236}">
                  <a16:creationId xmlns:a16="http://schemas.microsoft.com/office/drawing/2014/main" id="{498826FB-CE06-4794-98F6-5C90EAEE54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69" y="1653"/>
              <a:ext cx="1396" cy="2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ctr" eaLnBrk="0" hangingPunct="0"/>
              <a:r>
                <a:rPr lang="hu-HU" altLang="hu-HU" sz="2000" b="1" i="1">
                  <a:solidFill>
                    <a:srgbClr val="3366FF"/>
                  </a:solidFill>
                  <a:latin typeface="Times New Roman" panose="02020603050405020304" pitchFamily="18" charset="0"/>
                </a:rPr>
                <a:t>Részletfizetési érték</a:t>
              </a:r>
            </a:p>
          </p:txBody>
        </p:sp>
      </p:grpSp>
      <p:grpSp>
        <p:nvGrpSpPr>
          <p:cNvPr id="32" name="Group 22">
            <a:extLst>
              <a:ext uri="{FF2B5EF4-FFF2-40B4-BE49-F238E27FC236}">
                <a16:creationId xmlns:a16="http://schemas.microsoft.com/office/drawing/2014/main" id="{8B6D70DB-6DBB-460A-948A-3CDFADB534F2}"/>
              </a:ext>
            </a:extLst>
          </p:cNvPr>
          <p:cNvGrpSpPr>
            <a:grpSpLocks/>
          </p:cNvGrpSpPr>
          <p:nvPr/>
        </p:nvGrpSpPr>
        <p:grpSpPr bwMode="auto">
          <a:xfrm>
            <a:off x="3695700" y="4151888"/>
            <a:ext cx="2146300" cy="922338"/>
            <a:chOff x="1211" y="2090"/>
            <a:chExt cx="1352" cy="581"/>
          </a:xfrm>
        </p:grpSpPr>
        <p:sp>
          <p:nvSpPr>
            <p:cNvPr id="33" name="Line 23">
              <a:extLst>
                <a:ext uri="{FF2B5EF4-FFF2-40B4-BE49-F238E27FC236}">
                  <a16:creationId xmlns:a16="http://schemas.microsoft.com/office/drawing/2014/main" id="{F58C82C8-59B2-45E3-ABFB-E884135F336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821" y="2324"/>
              <a:ext cx="742" cy="347"/>
            </a:xfrm>
            <a:prstGeom prst="line">
              <a:avLst/>
            </a:prstGeom>
            <a:noFill/>
            <a:ln w="9525">
              <a:solidFill>
                <a:srgbClr val="99336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 anchor="ctr"/>
            <a:lstStyle/>
            <a:p>
              <a:endParaRPr lang="hu-HU"/>
            </a:p>
          </p:txBody>
        </p:sp>
        <p:sp>
          <p:nvSpPr>
            <p:cNvPr id="34" name="Text Box 24">
              <a:extLst>
                <a:ext uri="{FF2B5EF4-FFF2-40B4-BE49-F238E27FC236}">
                  <a16:creationId xmlns:a16="http://schemas.microsoft.com/office/drawing/2014/main" id="{8CDA9CCD-8481-4146-8D0A-98F9B6C8AE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11" y="2090"/>
              <a:ext cx="120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99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ctr" eaLnBrk="0" hangingPunct="0"/>
              <a:r>
                <a:rPr lang="hu-HU" altLang="hu-HU" sz="2000" b="1" i="1">
                  <a:solidFill>
                    <a:srgbClr val="FF9999"/>
                  </a:solidFill>
                  <a:latin typeface="Times New Roman" panose="02020603050405020304" pitchFamily="18" charset="0"/>
                </a:rPr>
                <a:t>Ingadozási érték</a:t>
              </a:r>
            </a:p>
          </p:txBody>
        </p:sp>
      </p:grpSp>
      <p:sp>
        <p:nvSpPr>
          <p:cNvPr id="35" name="AutoShape 25">
            <a:extLst>
              <a:ext uri="{FF2B5EF4-FFF2-40B4-BE49-F238E27FC236}">
                <a16:creationId xmlns:a16="http://schemas.microsoft.com/office/drawing/2014/main" id="{81486705-D0D3-4FED-AA43-CC5F40F1A988}"/>
              </a:ext>
            </a:extLst>
          </p:cNvPr>
          <p:cNvSpPr>
            <a:spLocks/>
          </p:cNvSpPr>
          <p:nvPr/>
        </p:nvSpPr>
        <p:spPr bwMode="auto">
          <a:xfrm flipH="1">
            <a:off x="7945437" y="2985076"/>
            <a:ext cx="115888" cy="496887"/>
          </a:xfrm>
          <a:prstGeom prst="rightBrace">
            <a:avLst>
              <a:gd name="adj1" fmla="val 35730"/>
              <a:gd name="adj2" fmla="val 50000"/>
            </a:avLst>
          </a:prstGeom>
          <a:noFill/>
          <a:ln w="381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endParaRPr lang="hu-HU"/>
          </a:p>
        </p:txBody>
      </p:sp>
      <p:grpSp>
        <p:nvGrpSpPr>
          <p:cNvPr id="36" name="Group 26">
            <a:extLst>
              <a:ext uri="{FF2B5EF4-FFF2-40B4-BE49-F238E27FC236}">
                <a16:creationId xmlns:a16="http://schemas.microsoft.com/office/drawing/2014/main" id="{00865D4F-E736-4BA4-B2EF-14B02F4CB9E3}"/>
              </a:ext>
            </a:extLst>
          </p:cNvPr>
          <p:cNvGrpSpPr>
            <a:grpSpLocks/>
          </p:cNvGrpSpPr>
          <p:nvPr/>
        </p:nvGrpSpPr>
        <p:grpSpPr bwMode="auto">
          <a:xfrm>
            <a:off x="6094412" y="2759651"/>
            <a:ext cx="1824038" cy="473075"/>
            <a:chOff x="2722" y="1213"/>
            <a:chExt cx="1149" cy="298"/>
          </a:xfrm>
        </p:grpSpPr>
        <p:sp>
          <p:nvSpPr>
            <p:cNvPr id="38" name="Rectangle 27">
              <a:extLst>
                <a:ext uri="{FF2B5EF4-FFF2-40B4-BE49-F238E27FC236}">
                  <a16:creationId xmlns:a16="http://schemas.microsoft.com/office/drawing/2014/main" id="{3C4FD3F2-7912-44D6-91EC-00C30F7BA5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2" y="1213"/>
              <a:ext cx="74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hu-HU" altLang="hu-HU" sz="2400" b="1" i="1">
                  <a:solidFill>
                    <a:srgbClr val="FFFF00"/>
                  </a:solidFill>
                  <a:latin typeface="Times New Roman" panose="02020603050405020304" pitchFamily="18" charset="0"/>
                </a:rPr>
                <a:t>K</a:t>
              </a:r>
              <a:r>
                <a:rPr lang="hu-HU" altLang="hu-HU" sz="2400" b="1" i="1" baseline="-25000">
                  <a:solidFill>
                    <a:srgbClr val="FFFF00"/>
                  </a:solidFill>
                  <a:latin typeface="Times New Roman" panose="02020603050405020304" pitchFamily="18" charset="0"/>
                </a:rPr>
                <a:t>T</a:t>
              </a:r>
              <a:r>
                <a:rPr lang="hu-HU" altLang="hu-HU" sz="2400" b="1" i="1">
                  <a:solidFill>
                    <a:srgbClr val="FFFF00"/>
                  </a:solidFill>
                  <a:latin typeface="Times New Roman" panose="02020603050405020304" pitchFamily="18" charset="0"/>
                </a:rPr>
                <a:t>-K</a:t>
              </a:r>
              <a:r>
                <a:rPr lang="hu-HU" altLang="hu-HU" sz="2400" b="1" i="1" baseline="-25000">
                  <a:solidFill>
                    <a:srgbClr val="FFFF00"/>
                  </a:solidFill>
                  <a:latin typeface="Times New Roman" panose="02020603050405020304" pitchFamily="18" charset="0"/>
                </a:rPr>
                <a:t>0</a:t>
              </a:r>
              <a:endParaRPr lang="hu-HU" altLang="hu-HU" sz="2400" b="1">
                <a:solidFill>
                  <a:srgbClr val="FFFF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9" name="Line 28">
              <a:extLst>
                <a:ext uri="{FF2B5EF4-FFF2-40B4-BE49-F238E27FC236}">
                  <a16:creationId xmlns:a16="http://schemas.microsoft.com/office/drawing/2014/main" id="{B65601A8-3999-4580-B314-FF8EABC6D00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316" y="1355"/>
              <a:ext cx="555" cy="156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 anchor="ctr"/>
            <a:lstStyle/>
            <a:p>
              <a:endParaRPr lang="hu-HU"/>
            </a:p>
          </p:txBody>
        </p:sp>
      </p:grpSp>
      <p:grpSp>
        <p:nvGrpSpPr>
          <p:cNvPr id="40" name="Group 29">
            <a:extLst>
              <a:ext uri="{FF2B5EF4-FFF2-40B4-BE49-F238E27FC236}">
                <a16:creationId xmlns:a16="http://schemas.microsoft.com/office/drawing/2014/main" id="{CD71DABB-7F10-43B0-8F13-06557B32C255}"/>
              </a:ext>
            </a:extLst>
          </p:cNvPr>
          <p:cNvGrpSpPr>
            <a:grpSpLocks/>
          </p:cNvGrpSpPr>
          <p:nvPr/>
        </p:nvGrpSpPr>
        <p:grpSpPr bwMode="auto">
          <a:xfrm>
            <a:off x="3568700" y="2750126"/>
            <a:ext cx="5224462" cy="2822575"/>
            <a:chOff x="1131" y="1207"/>
            <a:chExt cx="3291" cy="1778"/>
          </a:xfrm>
        </p:grpSpPr>
        <p:sp>
          <p:nvSpPr>
            <p:cNvPr id="41" name="Line 30">
              <a:extLst>
                <a:ext uri="{FF2B5EF4-FFF2-40B4-BE49-F238E27FC236}">
                  <a16:creationId xmlns:a16="http://schemas.microsoft.com/office/drawing/2014/main" id="{17BFF4B6-2FFF-4CE6-B729-B203F786CA7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632" y="1207"/>
              <a:ext cx="1790" cy="1778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42" name="Line 31">
              <a:extLst>
                <a:ext uri="{FF2B5EF4-FFF2-40B4-BE49-F238E27FC236}">
                  <a16:creationId xmlns:a16="http://schemas.microsoft.com/office/drawing/2014/main" id="{A4848E5E-BBF8-4C6B-9CE8-69824B4819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31" y="2984"/>
              <a:ext cx="1509" cy="0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 anchor="ctr"/>
            <a:lstStyle/>
            <a:p>
              <a:endParaRPr lang="hu-HU"/>
            </a:p>
          </p:txBody>
        </p:sp>
      </p:grpSp>
      <p:grpSp>
        <p:nvGrpSpPr>
          <p:cNvPr id="43" name="Group 32">
            <a:extLst>
              <a:ext uri="{FF2B5EF4-FFF2-40B4-BE49-F238E27FC236}">
                <a16:creationId xmlns:a16="http://schemas.microsoft.com/office/drawing/2014/main" id="{184F7C88-73A1-4A33-8665-04112EA0F5EA}"/>
              </a:ext>
            </a:extLst>
          </p:cNvPr>
          <p:cNvGrpSpPr>
            <a:grpSpLocks/>
          </p:cNvGrpSpPr>
          <p:nvPr/>
        </p:nvGrpSpPr>
        <p:grpSpPr bwMode="auto">
          <a:xfrm>
            <a:off x="4697412" y="3686751"/>
            <a:ext cx="1719263" cy="922337"/>
            <a:chOff x="1480" y="2090"/>
            <a:chExt cx="1083" cy="581"/>
          </a:xfrm>
        </p:grpSpPr>
        <p:sp>
          <p:nvSpPr>
            <p:cNvPr id="44" name="Line 33">
              <a:extLst>
                <a:ext uri="{FF2B5EF4-FFF2-40B4-BE49-F238E27FC236}">
                  <a16:creationId xmlns:a16="http://schemas.microsoft.com/office/drawing/2014/main" id="{00DFBB93-5D2D-441A-86A9-77483C07D70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821" y="2324"/>
              <a:ext cx="742" cy="347"/>
            </a:xfrm>
            <a:prstGeom prst="line">
              <a:avLst/>
            </a:prstGeom>
            <a:noFill/>
            <a:ln w="9525">
              <a:solidFill>
                <a:srgbClr val="99CC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 anchor="ctr"/>
            <a:lstStyle/>
            <a:p>
              <a:endParaRPr lang="hu-HU"/>
            </a:p>
          </p:txBody>
        </p:sp>
        <p:sp>
          <p:nvSpPr>
            <p:cNvPr id="45" name="Text Box 34">
              <a:extLst>
                <a:ext uri="{FF2B5EF4-FFF2-40B4-BE49-F238E27FC236}">
                  <a16:creationId xmlns:a16="http://schemas.microsoft.com/office/drawing/2014/main" id="{69A825B7-44F5-45F6-91F4-50FD8D1350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80" y="2090"/>
              <a:ext cx="66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ctr" eaLnBrk="0" hangingPunct="0"/>
              <a:r>
                <a:rPr lang="hu-HU" altLang="hu-HU" sz="2000" b="1" i="1">
                  <a:solidFill>
                    <a:schemeClr val="accent1"/>
                  </a:solidFill>
                  <a:latin typeface="Times New Roman" panose="02020603050405020304" pitchFamily="18" charset="0"/>
                </a:rPr>
                <a:t>Időérték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45705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bldLvl="5" autoUpdateAnimBg="0"/>
      <p:bldP spid="11" grpId="0"/>
      <p:bldP spid="13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BE2197-F1C6-45CA-B26B-117F191CAC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B42F-67E9-4C8D-913C-F379B1B2F576}" type="datetime1">
              <a:rPr lang="en-US" smtClean="0"/>
              <a:t>1/10/2025</a:t>
            </a:fld>
            <a:endParaRPr lang="hu-H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EB9366-6BD0-4F4E-9F43-545D37B26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15</a:t>
            </a:fld>
            <a:endParaRPr lang="hu-HU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BBA9209-1AC7-4C3C-A050-11E68A5666D6}"/>
              </a:ext>
            </a:extLst>
          </p:cNvPr>
          <p:cNvSpPr/>
          <p:nvPr/>
        </p:nvSpPr>
        <p:spPr>
          <a:xfrm>
            <a:off x="838200" y="178794"/>
            <a:ext cx="10515600" cy="6500411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190AD50F-612B-4E21-B11F-1AB37296AD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2448" y="1808233"/>
            <a:ext cx="9930737" cy="2396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190500" indent="-190500">
              <a:lnSpc>
                <a:spcPct val="95000"/>
              </a:lnSpc>
              <a:spcBef>
                <a:spcPct val="5000"/>
              </a:spcBef>
              <a:buChar char="•"/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571500" indent="-190500">
              <a:lnSpc>
                <a:spcPct val="95000"/>
              </a:lnSpc>
              <a:spcBef>
                <a:spcPct val="5000"/>
              </a:spcBef>
              <a:buChar char="–"/>
              <a:defRPr sz="28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952500" indent="-190500">
              <a:lnSpc>
                <a:spcPct val="95000"/>
              </a:lnSpc>
              <a:spcBef>
                <a:spcPct val="5000"/>
              </a:spcBef>
              <a:buChar char="•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333500" indent="-190500">
              <a:lnSpc>
                <a:spcPct val="95000"/>
              </a:lnSpc>
              <a:spcBef>
                <a:spcPct val="5000"/>
              </a:spcBef>
              <a:buChar char="–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1627188" indent="-103188">
              <a:lnSpc>
                <a:spcPct val="95000"/>
              </a:lnSpc>
              <a:spcBef>
                <a:spcPct val="5000"/>
              </a:spcBef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0843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5415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29987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4559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10000"/>
              </a:spcBef>
            </a:pPr>
            <a:endParaRPr lang="hu-HU" altLang="hu-HU" dirty="0"/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82BE0D31-0E93-4CA0-AB1B-2EA8A68225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2287" y="629183"/>
            <a:ext cx="8607425" cy="728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190500" indent="-190500">
              <a:lnSpc>
                <a:spcPct val="95000"/>
              </a:lnSpc>
              <a:spcBef>
                <a:spcPct val="5000"/>
              </a:spcBef>
              <a:buChar char="•"/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571500" indent="-190500">
              <a:lnSpc>
                <a:spcPct val="95000"/>
              </a:lnSpc>
              <a:spcBef>
                <a:spcPct val="5000"/>
              </a:spcBef>
              <a:buChar char="–"/>
              <a:defRPr sz="28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952500" indent="-190500">
              <a:lnSpc>
                <a:spcPct val="95000"/>
              </a:lnSpc>
              <a:spcBef>
                <a:spcPct val="5000"/>
              </a:spcBef>
              <a:buChar char="•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333500" indent="-190500">
              <a:lnSpc>
                <a:spcPct val="95000"/>
              </a:lnSpc>
              <a:spcBef>
                <a:spcPct val="5000"/>
              </a:spcBef>
              <a:buChar char="–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1627188" indent="-103188">
              <a:lnSpc>
                <a:spcPct val="95000"/>
              </a:lnSpc>
              <a:spcBef>
                <a:spcPct val="5000"/>
              </a:spcBef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0843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5415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29987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455988" indent="-103188" fontAlgn="base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0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marL="0" indent="0" algn="ctr">
              <a:lnSpc>
                <a:spcPct val="85000"/>
              </a:lnSpc>
              <a:buNone/>
            </a:pPr>
            <a:r>
              <a:rPr lang="hu-HU" altLang="hu-HU" i="1" dirty="0"/>
              <a:t>c</a:t>
            </a:r>
            <a:r>
              <a:rPr lang="hu-HU" altLang="hu-HU" dirty="0"/>
              <a:t> értéke „ráérzésre”:</a:t>
            </a:r>
            <a:endParaRPr lang="el-GR" altLang="hu-HU" i="1" dirty="0">
              <a:cs typeface="Times New Roman" panose="02020603050405020304" pitchFamily="18" charset="0"/>
            </a:endParaRPr>
          </a:p>
        </p:txBody>
      </p:sp>
      <p:pic>
        <p:nvPicPr>
          <p:cNvPr id="19" name="Picture 3">
            <a:extLst>
              <a:ext uri="{FF2B5EF4-FFF2-40B4-BE49-F238E27FC236}">
                <a16:creationId xmlns:a16="http://schemas.microsoft.com/office/drawing/2014/main" id="{77AE6B2E-02B5-4E0B-8463-B57D10C0313E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2" cstate="print">
            <a:lum bright="100000" contrast="-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0637" y="1668149"/>
            <a:ext cx="2554287" cy="183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4">
            <a:extLst>
              <a:ext uri="{FF2B5EF4-FFF2-40B4-BE49-F238E27FC236}">
                <a16:creationId xmlns:a16="http://schemas.microsoft.com/office/drawing/2014/main" id="{4A924395-22FE-4781-89FD-C4028CFAE210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3" cstate="print">
            <a:lum bright="100000" contrast="-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8249" y="1668149"/>
            <a:ext cx="2554288" cy="183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 Box 5">
            <a:extLst>
              <a:ext uri="{FF2B5EF4-FFF2-40B4-BE49-F238E27FC236}">
                <a16:creationId xmlns:a16="http://schemas.microsoft.com/office/drawing/2014/main" id="{3FE6CB32-A7F9-4226-BEEA-A0A3E9E9E5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8599" y="3344549"/>
            <a:ext cx="2028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ctr" eaLnBrk="0" hangingPunct="0"/>
            <a:r>
              <a:rPr lang="hu-HU" altLang="hu-HU" sz="2000" b="1">
                <a:solidFill>
                  <a:schemeClr val="bg1"/>
                </a:solidFill>
                <a:latin typeface="Times New Roman" panose="02020603050405020304" pitchFamily="18" charset="0"/>
              </a:rPr>
              <a:t>Nagy </a:t>
            </a:r>
            <a:r>
              <a:rPr lang="hu-HU" altLang="hu-HU" sz="2000" b="1" i="1">
                <a:solidFill>
                  <a:schemeClr val="bg1"/>
                </a:solidFill>
                <a:latin typeface="Times New Roman" panose="02020603050405020304" pitchFamily="18" charset="0"/>
              </a:rPr>
              <a:t>T</a:t>
            </a:r>
            <a:r>
              <a:rPr lang="hu-HU" altLang="hu-HU" sz="2000" b="1">
                <a:solidFill>
                  <a:schemeClr val="bg1"/>
                </a:solidFill>
                <a:latin typeface="Times New Roman" panose="02020603050405020304" pitchFamily="18" charset="0"/>
              </a:rPr>
              <a:t> és nagy </a:t>
            </a:r>
            <a:r>
              <a:rPr lang="el-GR" altLang="hu-HU" sz="2000" b="1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</a:p>
        </p:txBody>
      </p:sp>
      <p:sp>
        <p:nvSpPr>
          <p:cNvPr id="24" name="Text Box 6">
            <a:extLst>
              <a:ext uri="{FF2B5EF4-FFF2-40B4-BE49-F238E27FC236}">
                <a16:creationId xmlns:a16="http://schemas.microsoft.com/office/drawing/2014/main" id="{684F086C-C4C8-4AA4-8BDD-AC3B5C0962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5924" y="5735324"/>
            <a:ext cx="18161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ctr" eaLnBrk="0" hangingPunct="0"/>
            <a:r>
              <a:rPr lang="hu-HU" altLang="hu-HU" sz="2000" b="1">
                <a:solidFill>
                  <a:schemeClr val="bg1"/>
                </a:solidFill>
                <a:latin typeface="Times New Roman" panose="02020603050405020304" pitchFamily="18" charset="0"/>
              </a:rPr>
              <a:t>Nagy </a:t>
            </a:r>
            <a:r>
              <a:rPr lang="hu-HU" altLang="hu-HU" sz="2000" b="1" i="1">
                <a:solidFill>
                  <a:schemeClr val="bg1"/>
                </a:solidFill>
                <a:latin typeface="Times New Roman" panose="02020603050405020304" pitchFamily="18" charset="0"/>
              </a:rPr>
              <a:t>T</a:t>
            </a:r>
            <a:r>
              <a:rPr lang="hu-HU" altLang="hu-HU" sz="2000" b="1">
                <a:solidFill>
                  <a:schemeClr val="bg1"/>
                </a:solidFill>
                <a:latin typeface="Times New Roman" panose="02020603050405020304" pitchFamily="18" charset="0"/>
              </a:rPr>
              <a:t> és kis </a:t>
            </a:r>
            <a:r>
              <a:rPr lang="el-GR" altLang="hu-HU" sz="2000" b="1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</a:p>
        </p:txBody>
      </p:sp>
      <p:sp>
        <p:nvSpPr>
          <p:cNvPr id="25" name="Text Box 7">
            <a:extLst>
              <a:ext uri="{FF2B5EF4-FFF2-40B4-BE49-F238E27FC236}">
                <a16:creationId xmlns:a16="http://schemas.microsoft.com/office/drawing/2014/main" id="{AE956A84-B6D9-4842-9BCA-3398DF808F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5749" y="3344549"/>
            <a:ext cx="1828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ctr" eaLnBrk="0" hangingPunct="0"/>
            <a:r>
              <a:rPr lang="hu-HU" altLang="hu-HU" sz="2000" b="1">
                <a:solidFill>
                  <a:schemeClr val="bg1"/>
                </a:solidFill>
                <a:latin typeface="Times New Roman" panose="02020603050405020304" pitchFamily="18" charset="0"/>
              </a:rPr>
              <a:t>Kis </a:t>
            </a:r>
            <a:r>
              <a:rPr lang="hu-HU" altLang="hu-HU" sz="2000" b="1" i="1">
                <a:solidFill>
                  <a:schemeClr val="bg1"/>
                </a:solidFill>
                <a:latin typeface="Times New Roman" panose="02020603050405020304" pitchFamily="18" charset="0"/>
              </a:rPr>
              <a:t>T</a:t>
            </a:r>
            <a:r>
              <a:rPr lang="hu-HU" altLang="hu-HU" sz="2000" b="1">
                <a:solidFill>
                  <a:schemeClr val="bg1"/>
                </a:solidFill>
                <a:latin typeface="Times New Roman" panose="02020603050405020304" pitchFamily="18" charset="0"/>
              </a:rPr>
              <a:t> és nagy </a:t>
            </a:r>
            <a:r>
              <a:rPr lang="el-GR" altLang="hu-HU" sz="2000" b="1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</a:p>
        </p:txBody>
      </p:sp>
      <p:pic>
        <p:nvPicPr>
          <p:cNvPr id="26" name="Picture 8">
            <a:extLst>
              <a:ext uri="{FF2B5EF4-FFF2-40B4-BE49-F238E27FC236}">
                <a16:creationId xmlns:a16="http://schemas.microsoft.com/office/drawing/2014/main" id="{89CA1F75-05CD-455F-8D62-56B127326EB4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4" cstate="print">
            <a:lum bright="100000" contrast="-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2074" y="4062099"/>
            <a:ext cx="2554288" cy="183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9">
            <a:extLst>
              <a:ext uri="{FF2B5EF4-FFF2-40B4-BE49-F238E27FC236}">
                <a16:creationId xmlns:a16="http://schemas.microsoft.com/office/drawing/2014/main" id="{A7E742BD-C30D-4854-979C-D1B381B50363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5" cstate="print">
            <a:lum bright="100000" contrast="-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587" y="4043049"/>
            <a:ext cx="2554287" cy="183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 Box 10">
            <a:extLst>
              <a:ext uri="{FF2B5EF4-FFF2-40B4-BE49-F238E27FC236}">
                <a16:creationId xmlns:a16="http://schemas.microsoft.com/office/drawing/2014/main" id="{246FFB31-7C17-4E47-848A-726710F17C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3387" y="5681349"/>
            <a:ext cx="16160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ctr" eaLnBrk="0" hangingPunct="0"/>
            <a:r>
              <a:rPr lang="hu-HU" altLang="hu-HU" sz="2000" b="1">
                <a:solidFill>
                  <a:schemeClr val="bg1"/>
                </a:solidFill>
                <a:latin typeface="Times New Roman" panose="02020603050405020304" pitchFamily="18" charset="0"/>
              </a:rPr>
              <a:t>Kis </a:t>
            </a:r>
            <a:r>
              <a:rPr lang="hu-HU" altLang="hu-HU" sz="2000" b="1" i="1">
                <a:solidFill>
                  <a:schemeClr val="bg1"/>
                </a:solidFill>
                <a:latin typeface="Times New Roman" panose="02020603050405020304" pitchFamily="18" charset="0"/>
              </a:rPr>
              <a:t>T</a:t>
            </a:r>
            <a:r>
              <a:rPr lang="hu-HU" altLang="hu-HU" sz="2000" b="1">
                <a:solidFill>
                  <a:schemeClr val="bg1"/>
                </a:solidFill>
                <a:latin typeface="Times New Roman" panose="02020603050405020304" pitchFamily="18" charset="0"/>
              </a:rPr>
              <a:t> és kis </a:t>
            </a:r>
            <a:r>
              <a:rPr lang="el-GR" altLang="hu-HU" sz="2000" b="1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</a:p>
        </p:txBody>
      </p:sp>
    </p:spTree>
    <p:extLst>
      <p:ext uri="{BB962C8B-B14F-4D97-AF65-F5344CB8AC3E}">
        <p14:creationId xmlns:p14="http://schemas.microsoft.com/office/powerpoint/2010/main" val="2463832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bldLvl="5" autoUpdateAnimBg="0"/>
      <p:bldP spid="21" grpId="0"/>
      <p:bldP spid="24" grpId="0"/>
      <p:bldP spid="25" grpId="0"/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BDCD2AC-024B-41DE-8E2C-B9D8B8702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Az opció árát befolyásoló 7 tényező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9F7E13BE-0144-4F6F-B5DF-36678CBAC5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7"/>
            <a:ext cx="10515600" cy="5127321"/>
          </a:xfrm>
        </p:spPr>
        <p:txBody>
          <a:bodyPr>
            <a:normAutofit fontScale="92500" lnSpcReduction="20000"/>
          </a:bodyPr>
          <a:lstStyle/>
          <a:p>
            <a:pPr>
              <a:spcAft>
                <a:spcPts val="600"/>
              </a:spcAft>
            </a:pPr>
            <a:r>
              <a:rPr lang="hu-HU" b="1" dirty="0">
                <a:solidFill>
                  <a:srgbClr val="002060"/>
                </a:solidFill>
                <a:latin typeface="CenturyGothic-Bold"/>
              </a:rPr>
              <a:t>Opció típusa: 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Call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 vagy 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Put</a:t>
            </a:r>
            <a:endParaRPr lang="hu-HU" b="1" dirty="0">
              <a:solidFill>
                <a:srgbClr val="002060"/>
              </a:solidFill>
              <a:latin typeface="CenturyGothic-Bold"/>
            </a:endParaRPr>
          </a:p>
          <a:p>
            <a:pPr>
              <a:spcAft>
                <a:spcPts val="600"/>
              </a:spcAft>
            </a:pPr>
            <a:r>
              <a:rPr lang="hu-HU" b="1" dirty="0">
                <a:solidFill>
                  <a:srgbClr val="002060"/>
                </a:solidFill>
                <a:latin typeface="CenturyGothic-Bold"/>
              </a:rPr>
              <a:t>Opció célára: (IAOTM)</a:t>
            </a:r>
          </a:p>
          <a:p>
            <a:pPr lvl="1">
              <a:spcAft>
                <a:spcPts val="600"/>
              </a:spcAft>
            </a:pPr>
            <a:r>
              <a:rPr lang="hu-HU" b="1" dirty="0">
                <a:solidFill>
                  <a:srgbClr val="002060"/>
                </a:solidFill>
                <a:latin typeface="CenturyGothic-Bold"/>
              </a:rPr>
              <a:t>ITM &gt;ATM&gt;OTM</a:t>
            </a:r>
          </a:p>
          <a:p>
            <a:pPr lvl="1">
              <a:spcAft>
                <a:spcPts val="600"/>
              </a:spcAft>
            </a:pPr>
            <a:r>
              <a:rPr lang="hu-HU" b="1" dirty="0">
                <a:solidFill>
                  <a:srgbClr val="002060"/>
                </a:solidFill>
                <a:latin typeface="CenturyGothic-Bold"/>
              </a:rPr>
              <a:t>Minél több valós értékkel rendelkezik, annál drágább</a:t>
            </a:r>
          </a:p>
          <a:p>
            <a:pPr>
              <a:spcAft>
                <a:spcPts val="600"/>
              </a:spcAft>
            </a:pPr>
            <a:r>
              <a:rPr lang="hu-HU" b="1" dirty="0">
                <a:solidFill>
                  <a:srgbClr val="002060"/>
                </a:solidFill>
                <a:latin typeface="CenturyGothic-Bold"/>
              </a:rPr>
              <a:t>Alaptermék árfolyamának változása</a:t>
            </a:r>
          </a:p>
          <a:p>
            <a:pPr>
              <a:spcAft>
                <a:spcPts val="600"/>
              </a:spcAft>
            </a:pPr>
            <a:r>
              <a:rPr lang="hu-HU" b="1" dirty="0">
                <a:solidFill>
                  <a:srgbClr val="002060"/>
                </a:solidFill>
                <a:latin typeface="CenturyGothic-Bold"/>
              </a:rPr>
              <a:t>Lejáratig hátralévő idő</a:t>
            </a:r>
          </a:p>
          <a:p>
            <a:pPr>
              <a:spcAft>
                <a:spcPts val="600"/>
              </a:spcAft>
            </a:pPr>
            <a:r>
              <a:rPr lang="hu-HU" b="1" dirty="0">
                <a:solidFill>
                  <a:srgbClr val="002060"/>
                </a:solidFill>
                <a:latin typeface="CenturyGothic-Bold"/>
              </a:rPr>
              <a:t>Volatilitás</a:t>
            </a:r>
          </a:p>
          <a:p>
            <a:pPr lvl="1">
              <a:spcAft>
                <a:spcPts val="600"/>
              </a:spcAft>
            </a:pPr>
            <a:r>
              <a:rPr lang="hu-HU" b="1" dirty="0">
                <a:solidFill>
                  <a:srgbClr val="002060"/>
                </a:solidFill>
                <a:latin typeface="CenturyGothic-Bold"/>
              </a:rPr>
              <a:t>Múltbéli volatilitás (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Historical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volatility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)</a:t>
            </a:r>
          </a:p>
          <a:p>
            <a:pPr lvl="1">
              <a:spcAft>
                <a:spcPts val="600"/>
              </a:spcAft>
            </a:pPr>
            <a:r>
              <a:rPr lang="hu-HU" b="1" dirty="0">
                <a:solidFill>
                  <a:srgbClr val="002060"/>
                </a:solidFill>
                <a:latin typeface="CenturyGothic-Bold"/>
              </a:rPr>
              <a:t>Jövőbéli, várható volatilitás (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Implied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volatility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)</a:t>
            </a:r>
          </a:p>
          <a:p>
            <a:pPr>
              <a:spcAft>
                <a:spcPts val="600"/>
              </a:spcAft>
            </a:pPr>
            <a:r>
              <a:rPr lang="hu-HU" b="1" dirty="0">
                <a:solidFill>
                  <a:srgbClr val="002060"/>
                </a:solidFill>
                <a:latin typeface="CenturyGothic-Bold"/>
              </a:rPr>
              <a:t>Jegybanki alapkamat</a:t>
            </a:r>
          </a:p>
          <a:p>
            <a:pPr>
              <a:spcAft>
                <a:spcPts val="600"/>
              </a:spcAft>
            </a:pPr>
            <a:r>
              <a:rPr lang="hu-HU" b="1" dirty="0">
                <a:solidFill>
                  <a:srgbClr val="002060"/>
                </a:solidFill>
                <a:latin typeface="CenturyGothic-Bold"/>
              </a:rPr>
              <a:t>Osztalék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D82E16D-EF52-4661-9E9B-B0F6A7DCB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B42F-67E9-4C8D-913C-F379B1B2F576}" type="datetime1">
              <a:rPr lang="en-US" smtClean="0"/>
              <a:t>1/10/2025</a:t>
            </a:fld>
            <a:endParaRPr lang="hu-HU" dirty="0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A025EBDC-24D7-4A41-B4F3-588AB55A0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16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2773530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BDCD2AC-024B-41DE-8E2C-B9D8B8702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Mi a volatilitás?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9F7E13BE-0144-4F6F-B5DF-36678CBAC5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7"/>
            <a:ext cx="10515600" cy="5127321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hu-HU" b="1" dirty="0">
                <a:solidFill>
                  <a:srgbClr val="002060"/>
                </a:solidFill>
                <a:latin typeface="CenturyGothic-Bold"/>
              </a:rPr>
              <a:t>Az alaptermék mozgásának mértéke (%)</a:t>
            </a:r>
          </a:p>
          <a:p>
            <a:pPr>
              <a:spcAft>
                <a:spcPts val="600"/>
              </a:spcAft>
            </a:pPr>
            <a:r>
              <a:rPr lang="hu-HU" b="1" dirty="0">
                <a:solidFill>
                  <a:srgbClr val="002060"/>
                </a:solidFill>
                <a:latin typeface="CenturyGothic-Bold"/>
              </a:rPr>
              <a:t>Folyamatos változásban van</a:t>
            </a:r>
          </a:p>
          <a:p>
            <a:pPr>
              <a:spcAft>
                <a:spcPts val="600"/>
              </a:spcAft>
            </a:pPr>
            <a:r>
              <a:rPr lang="hu-HU" b="1" dirty="0">
                <a:solidFill>
                  <a:srgbClr val="002060"/>
                </a:solidFill>
                <a:latin typeface="CenturyGothic-Bold"/>
              </a:rPr>
              <a:t>Opciós piacon kétféle létezik</a:t>
            </a:r>
          </a:p>
          <a:p>
            <a:pPr lvl="1">
              <a:spcAft>
                <a:spcPts val="600"/>
              </a:spcAft>
            </a:pP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Historical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 (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statistical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) 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volatility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 (HV)</a:t>
            </a:r>
          </a:p>
          <a:p>
            <a:pPr lvl="2">
              <a:spcAft>
                <a:spcPts val="600"/>
              </a:spcAft>
            </a:pPr>
            <a:r>
              <a:rPr lang="hu-HU" b="1" dirty="0">
                <a:solidFill>
                  <a:srgbClr val="002060"/>
                </a:solidFill>
                <a:latin typeface="CenturyGothic-Bold"/>
              </a:rPr>
              <a:t>Megtörtént, múltbéli mozgás mértéke</a:t>
            </a:r>
          </a:p>
          <a:p>
            <a:pPr lvl="2">
              <a:spcAft>
                <a:spcPts val="600"/>
              </a:spcAft>
            </a:pPr>
            <a:r>
              <a:rPr lang="hu-HU" b="1" dirty="0">
                <a:solidFill>
                  <a:srgbClr val="002060"/>
                </a:solidFill>
                <a:latin typeface="CenturyGothic-Bold"/>
              </a:rPr>
              <a:t>Folyamatosan változik, általában évesített</a:t>
            </a:r>
          </a:p>
          <a:p>
            <a:pPr lvl="1">
              <a:spcAft>
                <a:spcPts val="600"/>
              </a:spcAft>
            </a:pP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Implied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volatility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 (IV)</a:t>
            </a:r>
          </a:p>
          <a:p>
            <a:pPr lvl="2">
              <a:spcAft>
                <a:spcPts val="600"/>
              </a:spcAft>
            </a:pPr>
            <a:r>
              <a:rPr lang="hu-HU" b="1" dirty="0">
                <a:solidFill>
                  <a:srgbClr val="002060"/>
                </a:solidFill>
                <a:latin typeface="CenturyGothic-Bold"/>
              </a:rPr>
              <a:t>Jövőben, elvárt volatilitás mértéke (beárazott)</a:t>
            </a:r>
          </a:p>
          <a:p>
            <a:pPr lvl="2">
              <a:spcAft>
                <a:spcPts val="600"/>
              </a:spcAft>
            </a:pPr>
            <a:r>
              <a:rPr lang="hu-HU" b="1" dirty="0">
                <a:solidFill>
                  <a:srgbClr val="002060"/>
                </a:solidFill>
                <a:latin typeface="CenturyGothic-Bold"/>
              </a:rPr>
              <a:t>Kereslet, kínálat is befolyásolja</a:t>
            </a:r>
          </a:p>
          <a:p>
            <a:pPr lvl="2">
              <a:spcAft>
                <a:spcPts val="600"/>
              </a:spcAft>
            </a:pPr>
            <a:r>
              <a:rPr lang="hu-HU" b="1" dirty="0">
                <a:solidFill>
                  <a:srgbClr val="002060"/>
                </a:solidFill>
                <a:latin typeface="CenturyGothic-Bold"/>
              </a:rPr>
              <a:t>Pl. Black-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Scholes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 algoritmusból számítható (Nobel díj, 1997-ben)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D82E16D-EF52-4661-9E9B-B0F6A7DCB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B42F-67E9-4C8D-913C-F379B1B2F576}" type="datetime1">
              <a:rPr lang="en-US" smtClean="0"/>
              <a:t>1/10/2025</a:t>
            </a:fld>
            <a:endParaRPr lang="hu-HU" dirty="0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A025EBDC-24D7-4A41-B4F3-588AB55A0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17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1207525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BDCD2AC-024B-41DE-8E2C-B9D8B8702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Implied</a:t>
            </a:r>
            <a:r>
              <a:rPr lang="hu-HU" dirty="0"/>
              <a:t> </a:t>
            </a:r>
            <a:r>
              <a:rPr lang="hu-HU" dirty="0" err="1"/>
              <a:t>volatility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9F7E13BE-0144-4F6F-B5DF-36678CBAC5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7"/>
            <a:ext cx="10586776" cy="5127321"/>
          </a:xfrm>
        </p:spPr>
        <p:txBody>
          <a:bodyPr>
            <a:normAutofit lnSpcReduction="10000"/>
          </a:bodyPr>
          <a:lstStyle/>
          <a:p>
            <a:pPr>
              <a:spcAft>
                <a:spcPts val="600"/>
              </a:spcAft>
            </a:pPr>
            <a:r>
              <a:rPr lang="hu-HU" b="1" dirty="0">
                <a:solidFill>
                  <a:srgbClr val="002060"/>
                </a:solidFill>
                <a:latin typeface="CenturyGothic-Bold"/>
              </a:rPr>
              <a:t>Az opció árából származtatott %-os érték..</a:t>
            </a:r>
          </a:p>
          <a:p>
            <a:pPr>
              <a:spcAft>
                <a:spcPts val="600"/>
              </a:spcAft>
            </a:pPr>
            <a:r>
              <a:rPr lang="hu-HU" b="1" dirty="0">
                <a:solidFill>
                  <a:srgbClr val="002060"/>
                </a:solidFill>
                <a:latin typeface="CenturyGothic-Bold"/>
              </a:rPr>
              <a:t>A 7 paraméterből 6 értéke fix, ismert.</a:t>
            </a:r>
          </a:p>
          <a:p>
            <a:pPr>
              <a:spcAft>
                <a:spcPts val="600"/>
              </a:spcAft>
            </a:pPr>
            <a:r>
              <a:rPr lang="hu-HU" b="1" dirty="0">
                <a:solidFill>
                  <a:srgbClr val="002060"/>
                </a:solidFill>
                <a:latin typeface="CenturyGothic-Bold"/>
              </a:rPr>
              <a:t>Egyedül a volatilitás értéke bizonytalan.</a:t>
            </a:r>
          </a:p>
          <a:p>
            <a:pPr>
              <a:spcAft>
                <a:spcPts val="600"/>
              </a:spcAft>
            </a:pPr>
            <a:r>
              <a:rPr lang="hu-HU" b="1" dirty="0">
                <a:solidFill>
                  <a:srgbClr val="002060"/>
                </a:solidFill>
                <a:latin typeface="CenturyGothic-Bold"/>
              </a:rPr>
              <a:t>Black-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Scholes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 algoritmusba betáplálva a 6 fix értéket és a jelenlegi piaci árat, megkapjuk az IV értékét.</a:t>
            </a:r>
          </a:p>
          <a:p>
            <a:pPr>
              <a:spcAft>
                <a:spcPts val="600"/>
              </a:spcAft>
            </a:pPr>
            <a:r>
              <a:rPr lang="hu-HU" b="1" dirty="0">
                <a:solidFill>
                  <a:srgbClr val="002060"/>
                </a:solidFill>
                <a:latin typeface="CenturyGothic-Bold"/>
              </a:rPr>
              <a:t>Az alaptermék jövőbeni volatilitásának várakozását is mutathatja</a:t>
            </a:r>
          </a:p>
          <a:p>
            <a:pPr>
              <a:spcAft>
                <a:spcPts val="600"/>
              </a:spcAft>
            </a:pPr>
            <a:r>
              <a:rPr lang="hu-HU" b="1" dirty="0">
                <a:solidFill>
                  <a:srgbClr val="002060"/>
                </a:solidFill>
                <a:latin typeface="CenturyGothic-Bold"/>
              </a:rPr>
              <a:t>Önmagában keveset mond, össze kell hasonlítani a HV-vel és önmagával a múltban; IV/HV arány fontos.</a:t>
            </a:r>
          </a:p>
          <a:p>
            <a:pPr>
              <a:spcAft>
                <a:spcPts val="600"/>
              </a:spcAft>
            </a:pPr>
            <a:r>
              <a:rPr lang="hu-HU" b="1" dirty="0">
                <a:solidFill>
                  <a:srgbClr val="002060"/>
                </a:solidFill>
                <a:latin typeface="CenturyGothic-Bold"/>
              </a:rPr>
              <a:t>Soha nem az elmozdulás irányát adja, hanem annak nagyságát feltételezi.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D82E16D-EF52-4661-9E9B-B0F6A7DCB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B42F-67E9-4C8D-913C-F379B1B2F576}" type="datetime1">
              <a:rPr lang="en-US" smtClean="0"/>
              <a:t>1/10/2025</a:t>
            </a:fld>
            <a:endParaRPr lang="hu-HU" dirty="0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A025EBDC-24D7-4A41-B4F3-588AB55A0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18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7962507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BDCD2AC-024B-41DE-8E2C-B9D8B8702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Implied</a:t>
            </a:r>
            <a:r>
              <a:rPr lang="hu-HU" dirty="0"/>
              <a:t> </a:t>
            </a:r>
            <a:r>
              <a:rPr lang="hu-HU" dirty="0" err="1"/>
              <a:t>volatility</a:t>
            </a:r>
            <a:endParaRPr lang="hu-HU" dirty="0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D82E16D-EF52-4661-9E9B-B0F6A7DCB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B42F-67E9-4C8D-913C-F379B1B2F576}" type="datetime1">
              <a:rPr lang="en-US" smtClean="0"/>
              <a:t>1/10/2025</a:t>
            </a:fld>
            <a:endParaRPr lang="hu-HU" dirty="0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A025EBDC-24D7-4A41-B4F3-588AB55A0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19</a:t>
            </a:fld>
            <a:endParaRPr lang="hu-HU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CEF6698-976B-4F28-8AB9-91C0BF0100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768" y="1426533"/>
            <a:ext cx="11038920" cy="17802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AE206C4-4418-47D8-A919-A3F55BCE2A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345" y="3429000"/>
            <a:ext cx="10931310" cy="292735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5525A10-EE9A-483F-930D-98780C7165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3327" y="2143336"/>
            <a:ext cx="5745346" cy="4101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069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BD7455D-FDFD-4F94-878F-3E24F3C698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Mi az opció és milyen fajtái vannak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C87A193A-511C-4B64-90AE-2CDE0F896E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9332" y="1034979"/>
            <a:ext cx="11124468" cy="5804765"/>
          </a:xfrm>
        </p:spPr>
        <p:txBody>
          <a:bodyPr>
            <a:normAutofit lnSpcReduction="10000"/>
          </a:bodyPr>
          <a:lstStyle/>
          <a:p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Az opció egy származtatott termék, ami az alaptermék „kontrollálására” alkalmas</a:t>
            </a:r>
          </a:p>
          <a:p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Az alaptermék szinte bármi lehet: részvény, index, ETF, árutermék (olaj, arany, …)</a:t>
            </a:r>
          </a:p>
          <a:p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Lehívás szempontjából kétfajta opció létezik:</a:t>
            </a:r>
          </a:p>
          <a:p>
            <a:pPr lvl="1"/>
            <a:r>
              <a:rPr lang="hu-HU" sz="2000" b="1" dirty="0">
                <a:solidFill>
                  <a:srgbClr val="002060"/>
                </a:solidFill>
                <a:latin typeface="CenturyGothic-Bold"/>
              </a:rPr>
              <a:t>Amerikai: lejárat előtt bármikor lehívható</a:t>
            </a:r>
          </a:p>
          <a:p>
            <a:pPr lvl="1"/>
            <a:r>
              <a:rPr lang="hu-HU" sz="2000" b="1" dirty="0">
                <a:solidFill>
                  <a:srgbClr val="002060"/>
                </a:solidFill>
                <a:latin typeface="CenturyGothic-Bold"/>
              </a:rPr>
              <a:t>Európai: csak lejáratkor hívható le</a:t>
            </a:r>
          </a:p>
          <a:p>
            <a:pPr marL="0" indent="0">
              <a:buNone/>
            </a:pP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Mit kontrollál az opció?</a:t>
            </a:r>
          </a:p>
          <a:p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Opció vétel</a:t>
            </a:r>
          </a:p>
          <a:p>
            <a:pPr lvl="1"/>
            <a:r>
              <a:rPr lang="hu-HU" sz="2000" b="1" u="sng" dirty="0">
                <a:solidFill>
                  <a:srgbClr val="002060"/>
                </a:solidFill>
                <a:latin typeface="CenturyGothic-Bold"/>
              </a:rPr>
              <a:t>Jogosultság</a:t>
            </a:r>
            <a:r>
              <a:rPr lang="hu-HU" sz="2000" b="1" dirty="0">
                <a:solidFill>
                  <a:srgbClr val="002060"/>
                </a:solidFill>
                <a:latin typeface="CenturyGothic-Bold"/>
              </a:rPr>
              <a:t> az alaptermék vételére vagy eladására egy meghatározott időn belül egy meghatározott áron</a:t>
            </a:r>
          </a:p>
          <a:p>
            <a:pPr lvl="1"/>
            <a:r>
              <a:rPr lang="hu-HU" sz="2000" b="1" dirty="0">
                <a:solidFill>
                  <a:srgbClr val="002060"/>
                </a:solidFill>
                <a:latin typeface="CenturyGothic-Bold"/>
              </a:rPr>
              <a:t>Opciós prémiumot fizetünk érte</a:t>
            </a:r>
          </a:p>
          <a:p>
            <a:pPr lvl="1"/>
            <a:r>
              <a:rPr lang="hu-HU" sz="2000" b="1" dirty="0">
                <a:solidFill>
                  <a:srgbClr val="002060"/>
                </a:solidFill>
                <a:latin typeface="CenturyGothic-Bold"/>
              </a:rPr>
              <a:t>Pl. biztosítás házra, autóra -&gt; lehívható, élhetsz a jogoddal</a:t>
            </a:r>
          </a:p>
          <a:p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Opció kiírás</a:t>
            </a:r>
          </a:p>
          <a:p>
            <a:pPr lvl="1"/>
            <a:r>
              <a:rPr lang="hu-HU" sz="2000" b="1" u="sng" dirty="0">
                <a:solidFill>
                  <a:srgbClr val="002060"/>
                </a:solidFill>
                <a:latin typeface="CenturyGothic-Bold"/>
              </a:rPr>
              <a:t>Kötelezettségvállalás</a:t>
            </a:r>
            <a:r>
              <a:rPr lang="hu-HU" sz="2000" b="1" dirty="0">
                <a:solidFill>
                  <a:srgbClr val="002060"/>
                </a:solidFill>
                <a:latin typeface="CenturyGothic-Bold"/>
              </a:rPr>
              <a:t> az alaptermék megvételére vagy eladására egy meghatározott időn belül egy meghatározott áron</a:t>
            </a:r>
          </a:p>
          <a:p>
            <a:pPr lvl="1"/>
            <a:r>
              <a:rPr lang="hu-HU" sz="2000" b="1" dirty="0">
                <a:solidFill>
                  <a:srgbClr val="002060"/>
                </a:solidFill>
                <a:latin typeface="CenturyGothic-Bold"/>
              </a:rPr>
              <a:t>Opciós prémiumot kapunk érte</a:t>
            </a:r>
          </a:p>
          <a:p>
            <a:pPr lvl="1"/>
            <a:r>
              <a:rPr lang="hu-HU" sz="2000" b="1" dirty="0" err="1">
                <a:solidFill>
                  <a:srgbClr val="002060"/>
                </a:solidFill>
                <a:latin typeface="CenturyGothic-Bold"/>
              </a:rPr>
              <a:t>Pl</a:t>
            </a:r>
            <a:r>
              <a:rPr lang="hu-HU" sz="2000" b="1" dirty="0">
                <a:solidFill>
                  <a:srgbClr val="002060"/>
                </a:solidFill>
                <a:latin typeface="CenturyGothic-Bold"/>
              </a:rPr>
              <a:t>: biztosító, aki eladja a biztosítást -&gt; ha lehívod kötelezettséget vállal</a:t>
            </a:r>
          </a:p>
          <a:p>
            <a:endParaRPr lang="hu-HU" dirty="0"/>
          </a:p>
          <a:p>
            <a:endParaRPr lang="hu-HU" dirty="0"/>
          </a:p>
          <a:p>
            <a:endParaRPr lang="hu-HU" dirty="0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3D112659-6B0C-49E4-8975-CAC10FAB0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B42F-67E9-4C8D-913C-F379B1B2F576}" type="datetime1">
              <a:rPr lang="en-US" smtClean="0"/>
              <a:t>1/10/2025</a:t>
            </a:fld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75C39049-F2E7-4259-BC07-A3A50C033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299902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BDCD2AC-024B-41DE-8E2C-B9D8B8702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Extension</a:t>
            </a:r>
            <a:r>
              <a:rPr lang="hu-HU" dirty="0"/>
              <a:t> of </a:t>
            </a:r>
            <a:r>
              <a:rPr lang="hu-HU" dirty="0" err="1"/>
              <a:t>the</a:t>
            </a:r>
            <a:r>
              <a:rPr lang="hu-HU" dirty="0"/>
              <a:t> Black-</a:t>
            </a:r>
            <a:r>
              <a:rPr lang="hu-HU" dirty="0" err="1"/>
              <a:t>Scholes</a:t>
            </a:r>
            <a:r>
              <a:rPr lang="hu-HU" dirty="0"/>
              <a:t> </a:t>
            </a:r>
            <a:r>
              <a:rPr lang="hu-HU" dirty="0" err="1"/>
              <a:t>model</a:t>
            </a:r>
            <a:endParaRPr lang="hu-HU" dirty="0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D82E16D-EF52-4661-9E9B-B0F6A7DCB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B42F-67E9-4C8D-913C-F379B1B2F576}" type="datetime1">
              <a:rPr lang="en-US" smtClean="0"/>
              <a:t>1/10/2025</a:t>
            </a:fld>
            <a:endParaRPr lang="hu-HU" dirty="0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A025EBDC-24D7-4A41-B4F3-588AB55A0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20</a:t>
            </a:fld>
            <a:endParaRPr lang="hu-HU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435E823-531E-46E9-9F39-DFC70AC460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749" y="1133681"/>
            <a:ext cx="6737302" cy="16478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716397C-9722-4CD0-A203-AB5BBA139F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7667" y="3064671"/>
            <a:ext cx="7388474" cy="728657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D302C1E-D84D-4971-9DFC-6B17387055FA}"/>
              </a:ext>
            </a:extLst>
          </p:cNvPr>
          <p:cNvCxnSpPr>
            <a:cxnSpLocks/>
          </p:cNvCxnSpPr>
          <p:nvPr/>
        </p:nvCxnSpPr>
        <p:spPr>
          <a:xfrm>
            <a:off x="3581400" y="2781487"/>
            <a:ext cx="1046267" cy="433986"/>
          </a:xfrm>
          <a:prstGeom prst="straightConnector1">
            <a:avLst/>
          </a:prstGeom>
          <a:ln w="15875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0555DD7F-5A9C-4E44-ABC8-6ED574BC5A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749" y="4020633"/>
            <a:ext cx="7557774" cy="103488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66AB96C-1679-4C66-9FBC-0A04791DCD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2749" y="5413034"/>
            <a:ext cx="6734808" cy="74670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56A1EB9-1697-4FB6-9697-E63FEBF6F4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6564" y="5449292"/>
            <a:ext cx="7109414" cy="728656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641AC80-D827-41C6-80B0-B4CBBAB5EB9F}"/>
              </a:ext>
            </a:extLst>
          </p:cNvPr>
          <p:cNvCxnSpPr>
            <a:cxnSpLocks/>
          </p:cNvCxnSpPr>
          <p:nvPr/>
        </p:nvCxnSpPr>
        <p:spPr>
          <a:xfrm flipH="1">
            <a:off x="3991636" y="3572994"/>
            <a:ext cx="861718" cy="562624"/>
          </a:xfrm>
          <a:prstGeom prst="straightConnector1">
            <a:avLst/>
          </a:prstGeom>
          <a:ln w="15875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AA0F946-D5D7-450B-9A16-FF8C9751922C}"/>
              </a:ext>
            </a:extLst>
          </p:cNvPr>
          <p:cNvCxnSpPr>
            <a:cxnSpLocks/>
          </p:cNvCxnSpPr>
          <p:nvPr/>
        </p:nvCxnSpPr>
        <p:spPr>
          <a:xfrm>
            <a:off x="838200" y="2781487"/>
            <a:ext cx="248780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4479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547822D-7889-4288-9785-BF1C28004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Call</a:t>
            </a:r>
            <a:r>
              <a:rPr lang="hu-HU" dirty="0"/>
              <a:t> </a:t>
            </a:r>
            <a:r>
              <a:rPr lang="hu-HU" dirty="0" err="1"/>
              <a:t>vs</a:t>
            </a:r>
            <a:r>
              <a:rPr lang="hu-HU" dirty="0"/>
              <a:t>. </a:t>
            </a:r>
            <a:r>
              <a:rPr lang="hu-HU" dirty="0" err="1"/>
              <a:t>Put</a:t>
            </a:r>
            <a:r>
              <a:rPr lang="hu-HU" dirty="0"/>
              <a:t> opció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6170B3A-6C09-4846-AA81-7DF0520131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767" y="2201916"/>
            <a:ext cx="6215743" cy="3421173"/>
          </a:xfrm>
        </p:spPr>
        <p:txBody>
          <a:bodyPr>
            <a:normAutofit/>
          </a:bodyPr>
          <a:lstStyle/>
          <a:p>
            <a:r>
              <a:rPr lang="hu-HU" sz="2400" b="1" dirty="0" err="1">
                <a:solidFill>
                  <a:srgbClr val="002060"/>
                </a:solidFill>
                <a:latin typeface="CenturyGothic-Bold"/>
              </a:rPr>
              <a:t>Call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 opció – vételi opció</a:t>
            </a:r>
          </a:p>
          <a:p>
            <a:pPr lvl="1"/>
            <a:r>
              <a:rPr lang="hu-HU" sz="2000" b="1" dirty="0">
                <a:solidFill>
                  <a:srgbClr val="002060"/>
                </a:solidFill>
                <a:latin typeface="CenturyGothic-Bold"/>
              </a:rPr>
              <a:t>Vételi jog (</a:t>
            </a:r>
            <a:r>
              <a:rPr lang="hu-HU" sz="2000" b="1" dirty="0" err="1">
                <a:solidFill>
                  <a:srgbClr val="002060"/>
                </a:solidFill>
                <a:latin typeface="CenturyGothic-Bold"/>
              </a:rPr>
              <a:t>long</a:t>
            </a:r>
            <a:r>
              <a:rPr lang="hu-HU" sz="2000" b="1" dirty="0">
                <a:solidFill>
                  <a:srgbClr val="002060"/>
                </a:solidFill>
                <a:latin typeface="CenturyGothic-Bold"/>
              </a:rPr>
              <a:t>) / eladási kötelezettség (</a:t>
            </a:r>
            <a:r>
              <a:rPr lang="hu-HU" sz="2000" b="1" dirty="0" err="1">
                <a:solidFill>
                  <a:srgbClr val="002060"/>
                </a:solidFill>
                <a:latin typeface="CenturyGothic-Bold"/>
              </a:rPr>
              <a:t>short</a:t>
            </a:r>
            <a:r>
              <a:rPr lang="hu-HU" sz="2000" b="1" dirty="0">
                <a:solidFill>
                  <a:srgbClr val="002060"/>
                </a:solidFill>
                <a:latin typeface="CenturyGothic-Bold"/>
              </a:rPr>
              <a:t>)</a:t>
            </a:r>
          </a:p>
          <a:p>
            <a:pPr lvl="1"/>
            <a:r>
              <a:rPr lang="hu-HU" sz="2000" b="1" dirty="0">
                <a:solidFill>
                  <a:srgbClr val="002060"/>
                </a:solidFill>
                <a:latin typeface="CenturyGothic-Bold"/>
              </a:rPr>
              <a:t>Alaptermék emelkedésére / esésére játszik</a:t>
            </a:r>
          </a:p>
          <a:p>
            <a:pPr lvl="1"/>
            <a:r>
              <a:rPr lang="hu-HU" sz="2000" b="1" dirty="0">
                <a:solidFill>
                  <a:srgbClr val="002060"/>
                </a:solidFill>
                <a:latin typeface="CenturyGothic-Bold"/>
              </a:rPr>
              <a:t>Mint pl. a részvény vásárlása</a:t>
            </a:r>
          </a:p>
          <a:p>
            <a:pPr lvl="1"/>
            <a:endParaRPr lang="hu-HU" sz="2000" b="1" dirty="0">
              <a:solidFill>
                <a:srgbClr val="002060"/>
              </a:solidFill>
              <a:latin typeface="CenturyGothic-Bold"/>
            </a:endParaRPr>
          </a:p>
          <a:p>
            <a:r>
              <a:rPr lang="hu-HU" sz="2400" b="1" dirty="0" err="1">
                <a:solidFill>
                  <a:srgbClr val="002060"/>
                </a:solidFill>
                <a:latin typeface="CenturyGothic-Bold"/>
              </a:rPr>
              <a:t>Put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 opció – eladási opció</a:t>
            </a:r>
          </a:p>
          <a:p>
            <a:pPr lvl="1"/>
            <a:r>
              <a:rPr lang="hu-HU" sz="2000" b="1" dirty="0">
                <a:solidFill>
                  <a:srgbClr val="002060"/>
                </a:solidFill>
                <a:latin typeface="CenturyGothic-Bold"/>
              </a:rPr>
              <a:t>Eladási jog (</a:t>
            </a:r>
            <a:r>
              <a:rPr lang="hu-HU" sz="2000" b="1" dirty="0" err="1">
                <a:solidFill>
                  <a:srgbClr val="002060"/>
                </a:solidFill>
                <a:latin typeface="CenturyGothic-Bold"/>
              </a:rPr>
              <a:t>long</a:t>
            </a:r>
            <a:r>
              <a:rPr lang="hu-HU" sz="2000" b="1" dirty="0">
                <a:solidFill>
                  <a:srgbClr val="002060"/>
                </a:solidFill>
                <a:latin typeface="CenturyGothic-Bold"/>
              </a:rPr>
              <a:t>) / vételi kötelezettség (</a:t>
            </a:r>
            <a:r>
              <a:rPr lang="hu-HU" sz="2000" b="1" dirty="0" err="1">
                <a:solidFill>
                  <a:srgbClr val="002060"/>
                </a:solidFill>
                <a:latin typeface="CenturyGothic-Bold"/>
              </a:rPr>
              <a:t>short</a:t>
            </a:r>
            <a:r>
              <a:rPr lang="hu-HU" sz="2000" b="1" dirty="0">
                <a:solidFill>
                  <a:srgbClr val="002060"/>
                </a:solidFill>
                <a:latin typeface="CenturyGothic-Bold"/>
              </a:rPr>
              <a:t>)</a:t>
            </a:r>
          </a:p>
          <a:p>
            <a:pPr lvl="1"/>
            <a:r>
              <a:rPr lang="hu-HU" sz="2000" b="1" dirty="0">
                <a:solidFill>
                  <a:srgbClr val="002060"/>
                </a:solidFill>
                <a:latin typeface="CenturyGothic-Bold"/>
              </a:rPr>
              <a:t>Alaptermék esésére / emelkedésére játszik</a:t>
            </a:r>
          </a:p>
          <a:p>
            <a:pPr lvl="1"/>
            <a:r>
              <a:rPr lang="hu-HU" sz="2000" b="1" dirty="0">
                <a:solidFill>
                  <a:srgbClr val="002060"/>
                </a:solidFill>
                <a:latin typeface="CenturyGothic-Bold"/>
              </a:rPr>
              <a:t>Mint pl. a </a:t>
            </a:r>
            <a:r>
              <a:rPr lang="hu-HU" sz="2000" b="1" dirty="0" err="1">
                <a:solidFill>
                  <a:srgbClr val="002060"/>
                </a:solidFill>
                <a:latin typeface="CenturyGothic-Bold"/>
              </a:rPr>
              <a:t>részvényshortolása</a:t>
            </a:r>
            <a:endParaRPr lang="hu-HU" sz="2000" b="1" dirty="0">
              <a:solidFill>
                <a:srgbClr val="002060"/>
              </a:solidFill>
              <a:latin typeface="CenturyGothic-Bold"/>
            </a:endParaRPr>
          </a:p>
          <a:p>
            <a:endParaRPr lang="hu-HU" sz="2400" b="1" dirty="0">
              <a:solidFill>
                <a:srgbClr val="002060"/>
              </a:solidFill>
              <a:latin typeface="CenturyGothic-Bold"/>
            </a:endParaRP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D187320-20A4-4FD3-9FBC-3B141DAACD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B42F-67E9-4C8D-913C-F379B1B2F576}" type="datetime1">
              <a:rPr lang="en-US" smtClean="0"/>
              <a:t>1/10/2025</a:t>
            </a:fld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8B22020A-91E3-4360-94D5-94AEE6619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3</a:t>
            </a:fld>
            <a:endParaRPr lang="hu-HU"/>
          </a:p>
        </p:txBody>
      </p:sp>
      <p:sp>
        <p:nvSpPr>
          <p:cNvPr id="12" name="Tartalom helye 2">
            <a:extLst>
              <a:ext uri="{FF2B5EF4-FFF2-40B4-BE49-F238E27FC236}">
                <a16:creationId xmlns:a16="http://schemas.microsoft.com/office/drawing/2014/main" id="{0A1786A8-623B-4534-92B8-CC52C68CE1E1}"/>
              </a:ext>
            </a:extLst>
          </p:cNvPr>
          <p:cNvSpPr txBox="1">
            <a:spLocks/>
          </p:cNvSpPr>
          <p:nvPr/>
        </p:nvSpPr>
        <p:spPr>
          <a:xfrm>
            <a:off x="5976257" y="1343818"/>
            <a:ext cx="6215743" cy="513736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2400" b="1" dirty="0">
                <a:solidFill>
                  <a:srgbClr val="00B050"/>
                </a:solidFill>
                <a:latin typeface="CenturyGothic-Bold"/>
              </a:rPr>
              <a:t>Long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2400" b="1" dirty="0" err="1">
                <a:solidFill>
                  <a:srgbClr val="002060"/>
                </a:solidFill>
                <a:latin typeface="CenturyGothic-Bold"/>
              </a:rPr>
              <a:t>Call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 = vehetek</a:t>
            </a:r>
          </a:p>
          <a:p>
            <a:pPr lvl="1"/>
            <a:r>
              <a:rPr lang="hu-HU" sz="2000" b="1" dirty="0">
                <a:solidFill>
                  <a:srgbClr val="00B050"/>
                </a:solidFill>
                <a:latin typeface="CenturyGothic-Bold"/>
              </a:rPr>
              <a:t>Jogosultság</a:t>
            </a:r>
            <a:r>
              <a:rPr lang="hu-HU" sz="2000" b="1" dirty="0">
                <a:solidFill>
                  <a:srgbClr val="002060"/>
                </a:solidFill>
                <a:latin typeface="CenturyGothic-Bold"/>
              </a:rPr>
              <a:t> az alaptermék adott áron (</a:t>
            </a:r>
            <a:r>
              <a:rPr lang="hu-HU" sz="2000" b="1" dirty="0" err="1">
                <a:solidFill>
                  <a:srgbClr val="002060"/>
                </a:solidFill>
                <a:latin typeface="CenturyGothic-Bold"/>
              </a:rPr>
              <a:t>strike</a:t>
            </a:r>
            <a:r>
              <a:rPr lang="hu-HU" sz="20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2000" b="1" dirty="0" err="1">
                <a:solidFill>
                  <a:srgbClr val="002060"/>
                </a:solidFill>
                <a:latin typeface="CenturyGothic-Bold"/>
              </a:rPr>
              <a:t>price</a:t>
            </a:r>
            <a:r>
              <a:rPr lang="hu-HU" sz="2000" b="1" dirty="0">
                <a:solidFill>
                  <a:srgbClr val="002060"/>
                </a:solidFill>
                <a:latin typeface="CenturyGothic-Bold"/>
              </a:rPr>
              <a:t>) történő megvételére meghatározott időn belül</a:t>
            </a:r>
          </a:p>
          <a:p>
            <a:pPr lvl="1"/>
            <a:r>
              <a:rPr lang="hu-HU" sz="2000" b="1" dirty="0">
                <a:solidFill>
                  <a:srgbClr val="002060"/>
                </a:solidFill>
                <a:latin typeface="CenturyGothic-Bold"/>
              </a:rPr>
              <a:t>Alaptermék emelkedésére játszik</a:t>
            </a:r>
          </a:p>
          <a:p>
            <a:r>
              <a:rPr lang="hu-HU" sz="2400" b="1" dirty="0">
                <a:solidFill>
                  <a:srgbClr val="00B050"/>
                </a:solidFill>
                <a:latin typeface="CenturyGothic-Bold"/>
              </a:rPr>
              <a:t>Long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2400" b="1" dirty="0" err="1">
                <a:solidFill>
                  <a:srgbClr val="002060"/>
                </a:solidFill>
                <a:latin typeface="CenturyGothic-Bold"/>
              </a:rPr>
              <a:t>Put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 = eladhatok</a:t>
            </a:r>
          </a:p>
          <a:p>
            <a:pPr lvl="1"/>
            <a:r>
              <a:rPr lang="hu-HU" sz="2000" b="1" dirty="0">
                <a:solidFill>
                  <a:srgbClr val="00B050"/>
                </a:solidFill>
                <a:latin typeface="CenturyGothic-Bold"/>
              </a:rPr>
              <a:t>Jogosultság</a:t>
            </a:r>
            <a:r>
              <a:rPr lang="hu-HU" sz="2000" b="1" dirty="0">
                <a:solidFill>
                  <a:srgbClr val="002060"/>
                </a:solidFill>
                <a:latin typeface="CenturyGothic-Bold"/>
              </a:rPr>
              <a:t> az alaptermék adott áron történő eladására meghatározott időn belül</a:t>
            </a:r>
          </a:p>
          <a:p>
            <a:pPr lvl="1"/>
            <a:r>
              <a:rPr lang="hu-HU" sz="2000" b="1" dirty="0">
                <a:solidFill>
                  <a:srgbClr val="002060"/>
                </a:solidFill>
                <a:latin typeface="CenturyGothic-Bold"/>
              </a:rPr>
              <a:t>Esésre játszik</a:t>
            </a:r>
          </a:p>
          <a:p>
            <a:r>
              <a:rPr lang="hu-HU" sz="2400" b="1" dirty="0" err="1">
                <a:solidFill>
                  <a:srgbClr val="FF0000"/>
                </a:solidFill>
                <a:latin typeface="CenturyGothic-Bold"/>
              </a:rPr>
              <a:t>Short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2400" b="1" dirty="0" err="1">
                <a:solidFill>
                  <a:srgbClr val="002060"/>
                </a:solidFill>
                <a:latin typeface="CenturyGothic-Bold"/>
              </a:rPr>
              <a:t>Call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 = el kell adnom</a:t>
            </a:r>
          </a:p>
          <a:p>
            <a:pPr lvl="1"/>
            <a:r>
              <a:rPr lang="hu-HU" sz="2000" b="1" dirty="0">
                <a:solidFill>
                  <a:srgbClr val="FF0000"/>
                </a:solidFill>
                <a:latin typeface="CenturyGothic-Bold"/>
              </a:rPr>
              <a:t>Kötelezettség</a:t>
            </a:r>
            <a:r>
              <a:rPr lang="hu-HU" sz="2000" b="1" dirty="0">
                <a:solidFill>
                  <a:srgbClr val="002060"/>
                </a:solidFill>
                <a:latin typeface="CenturyGothic-Bold"/>
              </a:rPr>
              <a:t> az alaptermék adott áron történő eladására meghatározott időn belül</a:t>
            </a:r>
          </a:p>
          <a:p>
            <a:pPr lvl="1"/>
            <a:r>
              <a:rPr lang="hu-HU" sz="2000" b="1" dirty="0">
                <a:solidFill>
                  <a:srgbClr val="002060"/>
                </a:solidFill>
                <a:latin typeface="CenturyGothic-Bold"/>
              </a:rPr>
              <a:t>Esésre vagy oldalazásra játszik</a:t>
            </a:r>
          </a:p>
          <a:p>
            <a:r>
              <a:rPr lang="hu-HU" sz="2400" b="1" dirty="0" err="1">
                <a:solidFill>
                  <a:srgbClr val="FF0000"/>
                </a:solidFill>
                <a:latin typeface="CenturyGothic-Bold"/>
              </a:rPr>
              <a:t>Short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2400" b="1" dirty="0" err="1">
                <a:solidFill>
                  <a:srgbClr val="002060"/>
                </a:solidFill>
                <a:latin typeface="CenturyGothic-Bold"/>
              </a:rPr>
              <a:t>Put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 = vennem kell</a:t>
            </a:r>
          </a:p>
          <a:p>
            <a:pPr lvl="1"/>
            <a:r>
              <a:rPr lang="hu-HU" sz="2000" b="1" dirty="0">
                <a:solidFill>
                  <a:srgbClr val="FF0000"/>
                </a:solidFill>
                <a:latin typeface="CenturyGothic-Bold"/>
              </a:rPr>
              <a:t>Kötelezettség</a:t>
            </a:r>
            <a:r>
              <a:rPr lang="hu-HU" sz="2000" b="1" dirty="0">
                <a:solidFill>
                  <a:srgbClr val="002060"/>
                </a:solidFill>
                <a:latin typeface="CenturyGothic-Bold"/>
              </a:rPr>
              <a:t> az alaptermék adott áron történő megvásárlására meghatározott időn belül</a:t>
            </a:r>
          </a:p>
          <a:p>
            <a:pPr lvl="1"/>
            <a:r>
              <a:rPr lang="hu-HU" sz="2000" b="1" dirty="0">
                <a:solidFill>
                  <a:srgbClr val="002060"/>
                </a:solidFill>
                <a:latin typeface="CenturyGothic-Bold"/>
              </a:rPr>
              <a:t>Emelkedésre vagy oldalazásra játszik</a:t>
            </a:r>
          </a:p>
          <a:p>
            <a:endParaRPr lang="hu-HU" sz="2400" b="1" dirty="0">
              <a:solidFill>
                <a:srgbClr val="002060"/>
              </a:solidFill>
              <a:latin typeface="CenturyGothic-Bold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3F05BFA-2951-4D3B-BDD6-B9CF01C37577}"/>
              </a:ext>
            </a:extLst>
          </p:cNvPr>
          <p:cNvSpPr/>
          <p:nvPr/>
        </p:nvSpPr>
        <p:spPr>
          <a:xfrm>
            <a:off x="5976257" y="879998"/>
            <a:ext cx="5961185" cy="547635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91816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810" name="Group 2">
            <a:extLst>
              <a:ext uri="{FF2B5EF4-FFF2-40B4-BE49-F238E27FC236}">
                <a16:creationId xmlns:a16="http://schemas.microsoft.com/office/drawing/2014/main" id="{47BA2065-A8BA-489C-B1EF-126E61E40FA1}"/>
              </a:ext>
            </a:extLst>
          </p:cNvPr>
          <p:cNvGrpSpPr>
            <a:grpSpLocks/>
          </p:cNvGrpSpPr>
          <p:nvPr/>
        </p:nvGrpSpPr>
        <p:grpSpPr bwMode="auto">
          <a:xfrm>
            <a:off x="2894013" y="1225550"/>
            <a:ext cx="2673350" cy="1936750"/>
            <a:chOff x="863" y="772"/>
            <a:chExt cx="1684" cy="1220"/>
          </a:xfrm>
        </p:grpSpPr>
        <p:sp>
          <p:nvSpPr>
            <p:cNvPr id="119811" name="Line 3">
              <a:extLst>
                <a:ext uri="{FF2B5EF4-FFF2-40B4-BE49-F238E27FC236}">
                  <a16:creationId xmlns:a16="http://schemas.microsoft.com/office/drawing/2014/main" id="{637B7048-8F96-4C53-8737-7C9A924233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3" y="772"/>
              <a:ext cx="0" cy="1220"/>
            </a:xfrm>
            <a:prstGeom prst="line">
              <a:avLst/>
            </a:prstGeom>
            <a:noFill/>
            <a:ln w="12699">
              <a:solidFill>
                <a:srgbClr val="EAEAEA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19812" name="Line 4">
              <a:extLst>
                <a:ext uri="{FF2B5EF4-FFF2-40B4-BE49-F238E27FC236}">
                  <a16:creationId xmlns:a16="http://schemas.microsoft.com/office/drawing/2014/main" id="{3C87D526-739D-47BA-99F9-EA4AACCF3A9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5" y="1992"/>
              <a:ext cx="1682" cy="0"/>
            </a:xfrm>
            <a:prstGeom prst="line">
              <a:avLst/>
            </a:prstGeom>
            <a:noFill/>
            <a:ln w="12699">
              <a:solidFill>
                <a:srgbClr val="EAEAEA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</p:grpSp>
      <p:sp>
        <p:nvSpPr>
          <p:cNvPr id="119813" name="Rectangle 5">
            <a:extLst>
              <a:ext uri="{FF2B5EF4-FFF2-40B4-BE49-F238E27FC236}">
                <a16:creationId xmlns:a16="http://schemas.microsoft.com/office/drawing/2014/main" id="{C1A700D9-DEDC-4861-8B87-82F9E4465E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25676" y="590550"/>
            <a:ext cx="1336675" cy="708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99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EAEAEA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hu-HU" altLang="hu-HU" sz="2000" b="1" i="1">
                <a:solidFill>
                  <a:schemeClr val="bg1"/>
                </a:solidFill>
                <a:latin typeface="Times New Roman" panose="02020603050405020304" pitchFamily="18" charset="0"/>
              </a:rPr>
              <a:t>LC értéke lejáratkor</a:t>
            </a:r>
            <a:endParaRPr lang="hu-HU" altLang="hu-HU" sz="2000" b="1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9814" name="Rectangle 6">
            <a:extLst>
              <a:ext uri="{FF2B5EF4-FFF2-40B4-BE49-F238E27FC236}">
                <a16:creationId xmlns:a16="http://schemas.microsoft.com/office/drawing/2014/main" id="{D472481B-28CE-46F2-96BA-D0D307B34C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67326" y="3130550"/>
            <a:ext cx="468313" cy="40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99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EAEAEA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hu-HU" altLang="hu-HU" sz="2000" b="1" i="1">
                <a:solidFill>
                  <a:schemeClr val="bg1"/>
                </a:solidFill>
                <a:latin typeface="Times New Roman" panose="02020603050405020304" pitchFamily="18" charset="0"/>
              </a:rPr>
              <a:t>P</a:t>
            </a:r>
            <a:r>
              <a:rPr lang="hu-HU" altLang="hu-HU" sz="2000" b="1" i="1" baseline="-25000">
                <a:solidFill>
                  <a:schemeClr val="bg1"/>
                </a:solidFill>
                <a:latin typeface="Times New Roman" panose="02020603050405020304" pitchFamily="18" charset="0"/>
              </a:rPr>
              <a:t>T</a:t>
            </a:r>
            <a:endParaRPr lang="hu-HU" altLang="hu-HU" sz="2000" b="1" i="1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119815" name="Group 7">
            <a:extLst>
              <a:ext uri="{FF2B5EF4-FFF2-40B4-BE49-F238E27FC236}">
                <a16:creationId xmlns:a16="http://schemas.microsoft.com/office/drawing/2014/main" id="{B48A84F7-67D7-4533-9EEF-30B3E2B40506}"/>
              </a:ext>
            </a:extLst>
          </p:cNvPr>
          <p:cNvGrpSpPr>
            <a:grpSpLocks/>
          </p:cNvGrpSpPr>
          <p:nvPr/>
        </p:nvGrpSpPr>
        <p:grpSpPr bwMode="auto">
          <a:xfrm>
            <a:off x="3629026" y="3101976"/>
            <a:ext cx="461963" cy="447675"/>
            <a:chOff x="1326" y="1954"/>
            <a:chExt cx="291" cy="282"/>
          </a:xfrm>
        </p:grpSpPr>
        <p:sp>
          <p:nvSpPr>
            <p:cNvPr id="119816" name="Line 8">
              <a:extLst>
                <a:ext uri="{FF2B5EF4-FFF2-40B4-BE49-F238E27FC236}">
                  <a16:creationId xmlns:a16="http://schemas.microsoft.com/office/drawing/2014/main" id="{66542C69-7E93-479A-960D-E60323A7246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52" y="1954"/>
              <a:ext cx="1" cy="78"/>
            </a:xfrm>
            <a:prstGeom prst="line">
              <a:avLst/>
            </a:prstGeom>
            <a:noFill/>
            <a:ln w="12699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19817" name="Rectangle 9">
              <a:extLst>
                <a:ext uri="{FF2B5EF4-FFF2-40B4-BE49-F238E27FC236}">
                  <a16:creationId xmlns:a16="http://schemas.microsoft.com/office/drawing/2014/main" id="{4C327403-DFC3-4CA5-BCB7-A1C6239EF7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6" y="1984"/>
              <a:ext cx="291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99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EAEAEA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hu-HU" altLang="hu-HU" sz="2000" b="1" i="1">
                  <a:solidFill>
                    <a:schemeClr val="bg1"/>
                  </a:solidFill>
                  <a:latin typeface="Times New Roman" panose="02020603050405020304" pitchFamily="18" charset="0"/>
                </a:rPr>
                <a:t>K</a:t>
              </a:r>
              <a:r>
                <a:rPr lang="hu-HU" altLang="hu-HU" sz="2000" b="1" i="1" baseline="-25000">
                  <a:solidFill>
                    <a:schemeClr val="bg1"/>
                  </a:solidFill>
                  <a:latin typeface="Times New Roman" panose="02020603050405020304" pitchFamily="18" charset="0"/>
                </a:rPr>
                <a:t>T</a:t>
              </a:r>
            </a:p>
          </p:txBody>
        </p:sp>
      </p:grpSp>
      <p:sp>
        <p:nvSpPr>
          <p:cNvPr id="119818" name="Line 10">
            <a:extLst>
              <a:ext uri="{FF2B5EF4-FFF2-40B4-BE49-F238E27FC236}">
                <a16:creationId xmlns:a16="http://schemas.microsoft.com/office/drawing/2014/main" id="{BB1DB5D3-300B-4D7E-981C-8A91F820CF0D}"/>
              </a:ext>
            </a:extLst>
          </p:cNvPr>
          <p:cNvSpPr>
            <a:spLocks noChangeShapeType="1"/>
          </p:cNvSpPr>
          <p:nvPr/>
        </p:nvSpPr>
        <p:spPr bwMode="auto">
          <a:xfrm>
            <a:off x="2897188" y="3162300"/>
            <a:ext cx="931862" cy="0"/>
          </a:xfrm>
          <a:prstGeom prst="line">
            <a:avLst/>
          </a:prstGeom>
          <a:noFill/>
          <a:ln w="50799">
            <a:solidFill>
              <a:srgbClr val="DDDDDD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119819" name="Line 11">
            <a:extLst>
              <a:ext uri="{FF2B5EF4-FFF2-40B4-BE49-F238E27FC236}">
                <a16:creationId xmlns:a16="http://schemas.microsoft.com/office/drawing/2014/main" id="{0DFB82A3-CACE-4CFA-8E90-4109206BCDB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35401" y="1831975"/>
            <a:ext cx="1400175" cy="1328738"/>
          </a:xfrm>
          <a:prstGeom prst="line">
            <a:avLst/>
          </a:prstGeom>
          <a:noFill/>
          <a:ln w="50800">
            <a:solidFill>
              <a:srgbClr val="DDDDDD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u-HU"/>
          </a:p>
        </p:txBody>
      </p:sp>
      <p:grpSp>
        <p:nvGrpSpPr>
          <p:cNvPr id="119820" name="Group 12">
            <a:extLst>
              <a:ext uri="{FF2B5EF4-FFF2-40B4-BE49-F238E27FC236}">
                <a16:creationId xmlns:a16="http://schemas.microsoft.com/office/drawing/2014/main" id="{CC432881-0983-4DD3-AF93-EA2A13E70302}"/>
              </a:ext>
            </a:extLst>
          </p:cNvPr>
          <p:cNvGrpSpPr>
            <a:grpSpLocks/>
          </p:cNvGrpSpPr>
          <p:nvPr/>
        </p:nvGrpSpPr>
        <p:grpSpPr bwMode="auto">
          <a:xfrm>
            <a:off x="6672264" y="601664"/>
            <a:ext cx="3355975" cy="2947987"/>
            <a:chOff x="3243" y="379"/>
            <a:chExt cx="2114" cy="1857"/>
          </a:xfrm>
        </p:grpSpPr>
        <p:sp>
          <p:nvSpPr>
            <p:cNvPr id="119821" name="Line 13">
              <a:extLst>
                <a:ext uri="{FF2B5EF4-FFF2-40B4-BE49-F238E27FC236}">
                  <a16:creationId xmlns:a16="http://schemas.microsoft.com/office/drawing/2014/main" id="{91C94188-B0DC-47FC-9649-6F4931CB6B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23" y="1421"/>
              <a:ext cx="83" cy="0"/>
            </a:xfrm>
            <a:prstGeom prst="line">
              <a:avLst/>
            </a:prstGeom>
            <a:noFill/>
            <a:ln w="12699">
              <a:solidFill>
                <a:srgbClr val="EAEAEA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19822" name="Line 14">
              <a:extLst>
                <a:ext uri="{FF2B5EF4-FFF2-40B4-BE49-F238E27FC236}">
                  <a16:creationId xmlns:a16="http://schemas.microsoft.com/office/drawing/2014/main" id="{F9EB6857-8824-43C1-99B4-27BD3321491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74" y="1954"/>
              <a:ext cx="0" cy="78"/>
            </a:xfrm>
            <a:prstGeom prst="line">
              <a:avLst/>
            </a:prstGeom>
            <a:noFill/>
            <a:ln w="12699">
              <a:solidFill>
                <a:srgbClr val="EAEAEA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19823" name="Rectangle 15">
              <a:extLst>
                <a:ext uri="{FF2B5EF4-FFF2-40B4-BE49-F238E27FC236}">
                  <a16:creationId xmlns:a16="http://schemas.microsoft.com/office/drawing/2014/main" id="{F9E178EC-4930-4A11-9F5C-CF9F441C2D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3" y="1295"/>
              <a:ext cx="291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99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EAEAEA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hu-HU" altLang="hu-HU" sz="2000" b="1" i="1">
                  <a:solidFill>
                    <a:schemeClr val="bg1"/>
                  </a:solidFill>
                  <a:latin typeface="Times New Roman" panose="02020603050405020304" pitchFamily="18" charset="0"/>
                </a:rPr>
                <a:t>K</a:t>
              </a:r>
              <a:r>
                <a:rPr lang="hu-HU" altLang="hu-HU" sz="2000" b="1" i="1" baseline="-25000">
                  <a:solidFill>
                    <a:schemeClr val="bg1"/>
                  </a:solidFill>
                  <a:latin typeface="Times New Roman" panose="02020603050405020304" pitchFamily="18" charset="0"/>
                </a:rPr>
                <a:t>T</a:t>
              </a:r>
              <a:endParaRPr lang="hu-HU" altLang="hu-HU" sz="2000" b="1" baseline="-25000">
                <a:solidFill>
                  <a:schemeClr val="bg1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19824" name="Rectangle 16">
              <a:extLst>
                <a:ext uri="{FF2B5EF4-FFF2-40B4-BE49-F238E27FC236}">
                  <a16:creationId xmlns:a16="http://schemas.microsoft.com/office/drawing/2014/main" id="{903840E5-F8B1-4C91-A8C6-C5D91D4D0D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8" y="1984"/>
              <a:ext cx="291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99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EAEAEA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hu-HU" altLang="hu-HU" sz="2000" b="1" i="1">
                  <a:solidFill>
                    <a:schemeClr val="bg1"/>
                  </a:solidFill>
                  <a:latin typeface="Times New Roman" panose="02020603050405020304" pitchFamily="18" charset="0"/>
                </a:rPr>
                <a:t>K</a:t>
              </a:r>
              <a:r>
                <a:rPr lang="hu-HU" altLang="hu-HU" sz="2000" b="1" i="1" baseline="-25000">
                  <a:solidFill>
                    <a:schemeClr val="bg1"/>
                  </a:solidFill>
                  <a:latin typeface="Times New Roman" panose="02020603050405020304" pitchFamily="18" charset="0"/>
                </a:rPr>
                <a:t>T</a:t>
              </a:r>
              <a:endParaRPr lang="hu-HU" altLang="hu-HU" sz="2000" b="1" baseline="-25000">
                <a:solidFill>
                  <a:schemeClr val="bg1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19825" name="Line 17">
              <a:extLst>
                <a:ext uri="{FF2B5EF4-FFF2-40B4-BE49-F238E27FC236}">
                  <a16:creationId xmlns:a16="http://schemas.microsoft.com/office/drawing/2014/main" id="{D2C325DC-5101-4232-B7B3-7F3215130E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63" y="772"/>
              <a:ext cx="0" cy="1220"/>
            </a:xfrm>
            <a:prstGeom prst="line">
              <a:avLst/>
            </a:prstGeom>
            <a:noFill/>
            <a:ln w="12699">
              <a:solidFill>
                <a:srgbClr val="EAEAEA"/>
              </a:solidFill>
              <a:round/>
              <a:headEnd type="triangle" w="med" len="med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19826" name="Line 18">
              <a:extLst>
                <a:ext uri="{FF2B5EF4-FFF2-40B4-BE49-F238E27FC236}">
                  <a16:creationId xmlns:a16="http://schemas.microsoft.com/office/drawing/2014/main" id="{455FFA12-93F0-4D95-9DA4-CEF8BE1012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65" y="1992"/>
              <a:ext cx="1682" cy="0"/>
            </a:xfrm>
            <a:prstGeom prst="line">
              <a:avLst/>
            </a:prstGeom>
            <a:noFill/>
            <a:ln w="12699">
              <a:solidFill>
                <a:srgbClr val="EAEAEA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19827" name="Rectangle 19">
              <a:extLst>
                <a:ext uri="{FF2B5EF4-FFF2-40B4-BE49-F238E27FC236}">
                  <a16:creationId xmlns:a16="http://schemas.microsoft.com/office/drawing/2014/main" id="{51873805-01FE-48CD-9D62-B9952D0FFD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3" y="379"/>
              <a:ext cx="842" cy="4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99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EAEAEA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hu-HU" altLang="hu-HU" sz="2000" b="1" i="1">
                  <a:solidFill>
                    <a:schemeClr val="bg1"/>
                  </a:solidFill>
                  <a:latin typeface="Times New Roman" panose="02020603050405020304" pitchFamily="18" charset="0"/>
                </a:rPr>
                <a:t>LP értéke lejáratkor</a:t>
              </a:r>
            </a:p>
          </p:txBody>
        </p:sp>
        <p:sp>
          <p:nvSpPr>
            <p:cNvPr id="119828" name="Rectangle 20">
              <a:extLst>
                <a:ext uri="{FF2B5EF4-FFF2-40B4-BE49-F238E27FC236}">
                  <a16:creationId xmlns:a16="http://schemas.microsoft.com/office/drawing/2014/main" id="{294162AA-CD7D-42EA-8A51-32CCA26396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3" y="1972"/>
              <a:ext cx="294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99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EAEAEA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hu-HU" altLang="hu-HU" sz="2000" b="1" i="1">
                  <a:solidFill>
                    <a:schemeClr val="bg1"/>
                  </a:solidFill>
                  <a:latin typeface="Times New Roman" panose="02020603050405020304" pitchFamily="18" charset="0"/>
                </a:rPr>
                <a:t>P</a:t>
              </a:r>
              <a:r>
                <a:rPr lang="hu-HU" altLang="hu-HU" sz="2000" b="1" i="1" baseline="-25000">
                  <a:solidFill>
                    <a:schemeClr val="bg1"/>
                  </a:solidFill>
                  <a:latin typeface="Times New Roman" panose="02020603050405020304" pitchFamily="18" charset="0"/>
                </a:rPr>
                <a:t>T</a:t>
              </a:r>
              <a:endParaRPr lang="hu-HU" altLang="hu-HU" sz="2000" b="1" i="1">
                <a:solidFill>
                  <a:schemeClr val="bg1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19829" name="Group 21">
            <a:extLst>
              <a:ext uri="{FF2B5EF4-FFF2-40B4-BE49-F238E27FC236}">
                <a16:creationId xmlns:a16="http://schemas.microsoft.com/office/drawing/2014/main" id="{31D46D37-6180-4CB0-8248-FBE604F182A9}"/>
              </a:ext>
            </a:extLst>
          </p:cNvPr>
          <p:cNvGrpSpPr>
            <a:grpSpLocks/>
          </p:cNvGrpSpPr>
          <p:nvPr/>
        </p:nvGrpSpPr>
        <p:grpSpPr bwMode="auto">
          <a:xfrm>
            <a:off x="6146800" y="3676651"/>
            <a:ext cx="3898900" cy="2492375"/>
            <a:chOff x="2912" y="2316"/>
            <a:chExt cx="2456" cy="1570"/>
          </a:xfrm>
        </p:grpSpPr>
        <p:sp>
          <p:nvSpPr>
            <p:cNvPr id="119830" name="Line 22">
              <a:extLst>
                <a:ext uri="{FF2B5EF4-FFF2-40B4-BE49-F238E27FC236}">
                  <a16:creationId xmlns:a16="http://schemas.microsoft.com/office/drawing/2014/main" id="{F44E46C3-9A8F-47F0-930F-6D357658DE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23" y="3522"/>
              <a:ext cx="83" cy="0"/>
            </a:xfrm>
            <a:prstGeom prst="line">
              <a:avLst/>
            </a:prstGeom>
            <a:noFill/>
            <a:ln w="12699">
              <a:solidFill>
                <a:srgbClr val="EAEAEA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19831" name="Line 23">
              <a:extLst>
                <a:ext uri="{FF2B5EF4-FFF2-40B4-BE49-F238E27FC236}">
                  <a16:creationId xmlns:a16="http://schemas.microsoft.com/office/drawing/2014/main" id="{DECEA56E-BFEA-4343-917F-E6038510448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74" y="2910"/>
              <a:ext cx="0" cy="74"/>
            </a:xfrm>
            <a:prstGeom prst="line">
              <a:avLst/>
            </a:prstGeom>
            <a:noFill/>
            <a:ln w="12699">
              <a:solidFill>
                <a:srgbClr val="EAEAEA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19832" name="Rectangle 24">
              <a:extLst>
                <a:ext uri="{FF2B5EF4-FFF2-40B4-BE49-F238E27FC236}">
                  <a16:creationId xmlns:a16="http://schemas.microsoft.com/office/drawing/2014/main" id="{525D1622-43C9-4212-B49A-6A587C37FC4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H="1" flipV="1">
              <a:off x="3386" y="3421"/>
              <a:ext cx="291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99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EAEAEA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hu-HU" altLang="hu-HU" sz="2000" b="1" i="1">
                  <a:solidFill>
                    <a:schemeClr val="bg1"/>
                  </a:solidFill>
                  <a:latin typeface="Times New Roman" panose="02020603050405020304" pitchFamily="18" charset="0"/>
                </a:rPr>
                <a:t>K</a:t>
              </a:r>
              <a:r>
                <a:rPr lang="hu-HU" altLang="hu-HU" sz="2000" b="1" i="1" baseline="-25000">
                  <a:solidFill>
                    <a:schemeClr val="bg1"/>
                  </a:solidFill>
                  <a:latin typeface="Times New Roman" panose="02020603050405020304" pitchFamily="18" charset="0"/>
                </a:rPr>
                <a:t>T</a:t>
              </a:r>
              <a:endParaRPr lang="hu-HU" altLang="hu-HU" sz="2000" b="1" baseline="-25000">
                <a:solidFill>
                  <a:schemeClr val="bg1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19833" name="Rectangle 25">
              <a:extLst>
                <a:ext uri="{FF2B5EF4-FFF2-40B4-BE49-F238E27FC236}">
                  <a16:creationId xmlns:a16="http://schemas.microsoft.com/office/drawing/2014/main" id="{C53A6A93-70DE-438B-976F-DDDCABCBD89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H="1" flipV="1">
              <a:off x="4150" y="2701"/>
              <a:ext cx="291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99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EAEAEA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hu-HU" altLang="hu-HU" sz="2000" b="1" i="1">
                  <a:solidFill>
                    <a:schemeClr val="bg1"/>
                  </a:solidFill>
                  <a:latin typeface="Times New Roman" panose="02020603050405020304" pitchFamily="18" charset="0"/>
                </a:rPr>
                <a:t>K</a:t>
              </a:r>
              <a:r>
                <a:rPr lang="hu-HU" altLang="hu-HU" sz="2000" b="1" i="1" baseline="-25000">
                  <a:solidFill>
                    <a:schemeClr val="bg1"/>
                  </a:solidFill>
                  <a:latin typeface="Times New Roman" panose="02020603050405020304" pitchFamily="18" charset="0"/>
                </a:rPr>
                <a:t>T</a:t>
              </a:r>
            </a:p>
          </p:txBody>
        </p:sp>
        <p:sp>
          <p:nvSpPr>
            <p:cNvPr id="119834" name="Line 26">
              <a:extLst>
                <a:ext uri="{FF2B5EF4-FFF2-40B4-BE49-F238E27FC236}">
                  <a16:creationId xmlns:a16="http://schemas.microsoft.com/office/drawing/2014/main" id="{5F7545CF-CBB3-4EE1-8271-9BF95EB02D8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63" y="2721"/>
              <a:ext cx="0" cy="1165"/>
            </a:xfrm>
            <a:prstGeom prst="line">
              <a:avLst/>
            </a:prstGeom>
            <a:noFill/>
            <a:ln w="12699">
              <a:solidFill>
                <a:srgbClr val="EAEAEA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19835" name="Line 27">
              <a:extLst>
                <a:ext uri="{FF2B5EF4-FFF2-40B4-BE49-F238E27FC236}">
                  <a16:creationId xmlns:a16="http://schemas.microsoft.com/office/drawing/2014/main" id="{82435F93-6843-4B2B-ABA5-5054D8FC9F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65" y="2947"/>
              <a:ext cx="1682" cy="0"/>
            </a:xfrm>
            <a:prstGeom prst="line">
              <a:avLst/>
            </a:prstGeom>
            <a:noFill/>
            <a:ln w="12699">
              <a:solidFill>
                <a:srgbClr val="EAEAEA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19836" name="Rectangle 28">
              <a:extLst>
                <a:ext uri="{FF2B5EF4-FFF2-40B4-BE49-F238E27FC236}">
                  <a16:creationId xmlns:a16="http://schemas.microsoft.com/office/drawing/2014/main" id="{E8CB1217-CA36-467D-AF7A-96DC7D5F756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H="1" flipV="1">
              <a:off x="2912" y="2316"/>
              <a:ext cx="1493" cy="4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99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EAEAEA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hu-HU" altLang="hu-HU" sz="2000" b="1" i="1">
                  <a:solidFill>
                    <a:schemeClr val="bg1"/>
                  </a:solidFill>
                  <a:latin typeface="Times New Roman" panose="02020603050405020304" pitchFamily="18" charset="0"/>
                </a:rPr>
                <a:t>SP értéke </a:t>
              </a:r>
              <a:br>
                <a:rPr lang="hu-HU" altLang="hu-HU" sz="2000" b="1" i="1">
                  <a:solidFill>
                    <a:schemeClr val="bg1"/>
                  </a:solidFill>
                  <a:latin typeface="Times New Roman" panose="02020603050405020304" pitchFamily="18" charset="0"/>
                </a:rPr>
              </a:br>
              <a:r>
                <a:rPr lang="hu-HU" altLang="hu-HU" sz="2000" b="1" i="1">
                  <a:solidFill>
                    <a:schemeClr val="bg1"/>
                  </a:solidFill>
                  <a:latin typeface="Times New Roman" panose="02020603050405020304" pitchFamily="18" charset="0"/>
                </a:rPr>
                <a:t>lejáratkor</a:t>
              </a:r>
            </a:p>
          </p:txBody>
        </p:sp>
        <p:sp>
          <p:nvSpPr>
            <p:cNvPr id="119837" name="Rectangle 29">
              <a:extLst>
                <a:ext uri="{FF2B5EF4-FFF2-40B4-BE49-F238E27FC236}">
                  <a16:creationId xmlns:a16="http://schemas.microsoft.com/office/drawing/2014/main" id="{126D5323-2088-4BD5-B776-A931B9A47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4" y="2928"/>
              <a:ext cx="294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99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EAEAEA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hu-HU" altLang="hu-HU" sz="2000" b="1" i="1">
                  <a:solidFill>
                    <a:schemeClr val="bg1"/>
                  </a:solidFill>
                  <a:latin typeface="Times New Roman" panose="02020603050405020304" pitchFamily="18" charset="0"/>
                </a:rPr>
                <a:t>P</a:t>
              </a:r>
              <a:r>
                <a:rPr lang="hu-HU" altLang="hu-HU" sz="2000" b="1" i="1" baseline="-25000">
                  <a:solidFill>
                    <a:schemeClr val="bg1"/>
                  </a:solidFill>
                  <a:latin typeface="Times New Roman" panose="02020603050405020304" pitchFamily="18" charset="0"/>
                </a:rPr>
                <a:t>T</a:t>
              </a:r>
            </a:p>
          </p:txBody>
        </p:sp>
      </p:grpSp>
      <p:grpSp>
        <p:nvGrpSpPr>
          <p:cNvPr id="119838" name="Group 30">
            <a:extLst>
              <a:ext uri="{FF2B5EF4-FFF2-40B4-BE49-F238E27FC236}">
                <a16:creationId xmlns:a16="http://schemas.microsoft.com/office/drawing/2014/main" id="{4B43E998-9250-4D65-87B9-8E5030DE87E8}"/>
              </a:ext>
            </a:extLst>
          </p:cNvPr>
          <p:cNvGrpSpPr>
            <a:grpSpLocks/>
          </p:cNvGrpSpPr>
          <p:nvPr/>
        </p:nvGrpSpPr>
        <p:grpSpPr bwMode="auto">
          <a:xfrm>
            <a:off x="1706564" y="3665538"/>
            <a:ext cx="4029075" cy="2487612"/>
            <a:chOff x="115" y="2309"/>
            <a:chExt cx="2538" cy="1567"/>
          </a:xfrm>
        </p:grpSpPr>
        <p:sp>
          <p:nvSpPr>
            <p:cNvPr id="119839" name="Line 31">
              <a:extLst>
                <a:ext uri="{FF2B5EF4-FFF2-40B4-BE49-F238E27FC236}">
                  <a16:creationId xmlns:a16="http://schemas.microsoft.com/office/drawing/2014/main" id="{329089A4-46C9-47C6-833A-2363D3ACD3B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452" y="2910"/>
              <a:ext cx="0" cy="74"/>
            </a:xfrm>
            <a:prstGeom prst="line">
              <a:avLst/>
            </a:prstGeom>
            <a:noFill/>
            <a:ln w="12699">
              <a:solidFill>
                <a:srgbClr val="EAEAEA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19840" name="Rectangle 32">
              <a:extLst>
                <a:ext uri="{FF2B5EF4-FFF2-40B4-BE49-F238E27FC236}">
                  <a16:creationId xmlns:a16="http://schemas.microsoft.com/office/drawing/2014/main" id="{96D0A7F4-C3A6-4C08-9788-F6577931889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H="1" flipV="1">
              <a:off x="1335" y="2702"/>
              <a:ext cx="291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99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EAEAEA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hu-HU" altLang="hu-HU" sz="2000" b="1" i="1">
                  <a:solidFill>
                    <a:schemeClr val="bg1"/>
                  </a:solidFill>
                  <a:latin typeface="Times New Roman" panose="02020603050405020304" pitchFamily="18" charset="0"/>
                </a:rPr>
                <a:t>K</a:t>
              </a:r>
              <a:r>
                <a:rPr lang="hu-HU" altLang="hu-HU" sz="2000" b="1" i="1" baseline="-25000">
                  <a:solidFill>
                    <a:schemeClr val="bg1"/>
                  </a:solidFill>
                  <a:latin typeface="Times New Roman" panose="02020603050405020304" pitchFamily="18" charset="0"/>
                </a:rPr>
                <a:t>T</a:t>
              </a:r>
            </a:p>
          </p:txBody>
        </p:sp>
        <p:sp>
          <p:nvSpPr>
            <p:cNvPr id="119841" name="Rectangle 33">
              <a:extLst>
                <a:ext uri="{FF2B5EF4-FFF2-40B4-BE49-F238E27FC236}">
                  <a16:creationId xmlns:a16="http://schemas.microsoft.com/office/drawing/2014/main" id="{B741C0D4-5514-4A5F-A96D-2F486DF4FDD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H="1" flipV="1">
              <a:off x="115" y="2309"/>
              <a:ext cx="1518" cy="4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99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EAEAEA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hu-HU" altLang="hu-HU" sz="2000" b="1" i="1">
                  <a:solidFill>
                    <a:schemeClr val="bg1"/>
                  </a:solidFill>
                  <a:latin typeface="Times New Roman" panose="02020603050405020304" pitchFamily="18" charset="0"/>
                </a:rPr>
                <a:t>SC értéke </a:t>
              </a:r>
              <a:br>
                <a:rPr lang="hu-HU" altLang="hu-HU" sz="2000" b="1" i="1">
                  <a:solidFill>
                    <a:schemeClr val="bg1"/>
                  </a:solidFill>
                  <a:latin typeface="Times New Roman" panose="02020603050405020304" pitchFamily="18" charset="0"/>
                </a:rPr>
              </a:br>
              <a:r>
                <a:rPr lang="hu-HU" altLang="hu-HU" sz="2000" b="1" i="1">
                  <a:solidFill>
                    <a:schemeClr val="bg1"/>
                  </a:solidFill>
                  <a:latin typeface="Times New Roman" panose="02020603050405020304" pitchFamily="18" charset="0"/>
                </a:rPr>
                <a:t>lejáratkor</a:t>
              </a:r>
            </a:p>
          </p:txBody>
        </p:sp>
        <p:sp>
          <p:nvSpPr>
            <p:cNvPr id="119842" name="Line 34">
              <a:extLst>
                <a:ext uri="{FF2B5EF4-FFF2-40B4-BE49-F238E27FC236}">
                  <a16:creationId xmlns:a16="http://schemas.microsoft.com/office/drawing/2014/main" id="{89DE04BA-E02D-4C1F-8980-ADBEC383DF5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63" y="2711"/>
              <a:ext cx="0" cy="1165"/>
            </a:xfrm>
            <a:prstGeom prst="line">
              <a:avLst/>
            </a:prstGeom>
            <a:noFill/>
            <a:ln w="12699">
              <a:solidFill>
                <a:srgbClr val="EAEAEA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19843" name="Line 35">
              <a:extLst>
                <a:ext uri="{FF2B5EF4-FFF2-40B4-BE49-F238E27FC236}">
                  <a16:creationId xmlns:a16="http://schemas.microsoft.com/office/drawing/2014/main" id="{062512FB-7729-46C0-8A0B-3E56E2D80A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5" y="2947"/>
              <a:ext cx="1682" cy="0"/>
            </a:xfrm>
            <a:prstGeom prst="line">
              <a:avLst/>
            </a:prstGeom>
            <a:noFill/>
            <a:ln w="12699">
              <a:solidFill>
                <a:srgbClr val="EAEAEA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19844" name="Rectangle 36">
              <a:extLst>
                <a:ext uri="{FF2B5EF4-FFF2-40B4-BE49-F238E27FC236}">
                  <a16:creationId xmlns:a16="http://schemas.microsoft.com/office/drawing/2014/main" id="{0D28CBA3-D34C-4B85-AA81-1F716FD951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8" y="2919"/>
              <a:ext cx="295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99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EAEAEA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hu-HU" altLang="hu-HU" sz="2000" b="1" i="1">
                  <a:solidFill>
                    <a:schemeClr val="bg1"/>
                  </a:solidFill>
                  <a:latin typeface="Times New Roman" panose="02020603050405020304" pitchFamily="18" charset="0"/>
                </a:rPr>
                <a:t>P</a:t>
              </a:r>
              <a:r>
                <a:rPr lang="hu-HU" altLang="hu-HU" sz="2000" b="1" i="1" baseline="-25000">
                  <a:solidFill>
                    <a:schemeClr val="bg1"/>
                  </a:solidFill>
                  <a:latin typeface="Times New Roman" panose="02020603050405020304" pitchFamily="18" charset="0"/>
                </a:rPr>
                <a:t>T</a:t>
              </a:r>
              <a:endParaRPr lang="hu-HU" altLang="hu-HU" sz="2000" b="1" i="1">
                <a:solidFill>
                  <a:schemeClr val="bg1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119845" name="Line 37">
            <a:extLst>
              <a:ext uri="{FF2B5EF4-FFF2-40B4-BE49-F238E27FC236}">
                <a16:creationId xmlns:a16="http://schemas.microsoft.com/office/drawing/2014/main" id="{85CC890E-2B33-4B31-8D61-C9EA7E97B8AA}"/>
              </a:ext>
            </a:extLst>
          </p:cNvPr>
          <p:cNvSpPr>
            <a:spLocks noChangeShapeType="1"/>
          </p:cNvSpPr>
          <p:nvPr/>
        </p:nvSpPr>
        <p:spPr bwMode="auto">
          <a:xfrm>
            <a:off x="7326313" y="2241550"/>
            <a:ext cx="982662" cy="920750"/>
          </a:xfrm>
          <a:prstGeom prst="line">
            <a:avLst/>
          </a:prstGeom>
          <a:noFill/>
          <a:ln w="57150">
            <a:solidFill>
              <a:srgbClr val="B2B2B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119846" name="Line 38">
            <a:extLst>
              <a:ext uri="{FF2B5EF4-FFF2-40B4-BE49-F238E27FC236}">
                <a16:creationId xmlns:a16="http://schemas.microsoft.com/office/drawing/2014/main" id="{6516B305-EA9B-4C68-A261-C9DEF7D5F959}"/>
              </a:ext>
            </a:extLst>
          </p:cNvPr>
          <p:cNvSpPr>
            <a:spLocks noChangeShapeType="1"/>
          </p:cNvSpPr>
          <p:nvPr/>
        </p:nvSpPr>
        <p:spPr bwMode="auto">
          <a:xfrm>
            <a:off x="8294689" y="3162300"/>
            <a:ext cx="1500187" cy="0"/>
          </a:xfrm>
          <a:prstGeom prst="line">
            <a:avLst/>
          </a:prstGeom>
          <a:noFill/>
          <a:ln w="57150">
            <a:solidFill>
              <a:srgbClr val="B2B2B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u-HU"/>
          </a:p>
        </p:txBody>
      </p:sp>
      <p:grpSp>
        <p:nvGrpSpPr>
          <p:cNvPr id="119847" name="Group 39">
            <a:extLst>
              <a:ext uri="{FF2B5EF4-FFF2-40B4-BE49-F238E27FC236}">
                <a16:creationId xmlns:a16="http://schemas.microsoft.com/office/drawing/2014/main" id="{6E886063-5F99-4916-8968-426290C4267A}"/>
              </a:ext>
            </a:extLst>
          </p:cNvPr>
          <p:cNvGrpSpPr>
            <a:grpSpLocks/>
          </p:cNvGrpSpPr>
          <p:nvPr/>
        </p:nvGrpSpPr>
        <p:grpSpPr bwMode="auto">
          <a:xfrm>
            <a:off x="7345363" y="4678364"/>
            <a:ext cx="2449512" cy="928687"/>
            <a:chOff x="3667" y="2947"/>
            <a:chExt cx="1543" cy="585"/>
          </a:xfrm>
        </p:grpSpPr>
        <p:sp>
          <p:nvSpPr>
            <p:cNvPr id="119848" name="Line 40">
              <a:extLst>
                <a:ext uri="{FF2B5EF4-FFF2-40B4-BE49-F238E27FC236}">
                  <a16:creationId xmlns:a16="http://schemas.microsoft.com/office/drawing/2014/main" id="{9895FD9A-FFE6-4A93-A32E-68DF15C161C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67" y="2948"/>
              <a:ext cx="619" cy="584"/>
            </a:xfrm>
            <a:prstGeom prst="line">
              <a:avLst/>
            </a:prstGeom>
            <a:noFill/>
            <a:ln w="57150">
              <a:solidFill>
                <a:srgbClr val="B2B2B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19849" name="Line 41">
              <a:extLst>
                <a:ext uri="{FF2B5EF4-FFF2-40B4-BE49-F238E27FC236}">
                  <a16:creationId xmlns:a16="http://schemas.microsoft.com/office/drawing/2014/main" id="{78562DE5-4CBD-44D6-BD3F-D1A43E0E38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75" y="2947"/>
              <a:ext cx="935" cy="0"/>
            </a:xfrm>
            <a:prstGeom prst="line">
              <a:avLst/>
            </a:prstGeom>
            <a:noFill/>
            <a:ln w="57150">
              <a:solidFill>
                <a:srgbClr val="B2B2B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</p:grpSp>
      <p:grpSp>
        <p:nvGrpSpPr>
          <p:cNvPr id="119850" name="Group 42">
            <a:extLst>
              <a:ext uri="{FF2B5EF4-FFF2-40B4-BE49-F238E27FC236}">
                <a16:creationId xmlns:a16="http://schemas.microsoft.com/office/drawing/2014/main" id="{F0E3B0A4-1DA9-4546-B7EC-F4C18272FFB1}"/>
              </a:ext>
            </a:extLst>
          </p:cNvPr>
          <p:cNvGrpSpPr>
            <a:grpSpLocks/>
          </p:cNvGrpSpPr>
          <p:nvPr/>
        </p:nvGrpSpPr>
        <p:grpSpPr bwMode="auto">
          <a:xfrm>
            <a:off x="2897188" y="4668839"/>
            <a:ext cx="2241550" cy="1222375"/>
            <a:chOff x="865" y="2941"/>
            <a:chExt cx="1412" cy="770"/>
          </a:xfrm>
        </p:grpSpPr>
        <p:sp>
          <p:nvSpPr>
            <p:cNvPr id="119851" name="Line 43">
              <a:extLst>
                <a:ext uri="{FF2B5EF4-FFF2-40B4-BE49-F238E27FC236}">
                  <a16:creationId xmlns:a16="http://schemas.microsoft.com/office/drawing/2014/main" id="{63276F91-4D15-4F72-A1A7-0956CEA3BB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5" y="2947"/>
              <a:ext cx="587" cy="0"/>
            </a:xfrm>
            <a:prstGeom prst="line">
              <a:avLst/>
            </a:prstGeom>
            <a:noFill/>
            <a:ln w="57150">
              <a:solidFill>
                <a:srgbClr val="B2B2B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19852" name="Line 44">
              <a:extLst>
                <a:ext uri="{FF2B5EF4-FFF2-40B4-BE49-F238E27FC236}">
                  <a16:creationId xmlns:a16="http://schemas.microsoft.com/office/drawing/2014/main" id="{6BA5EB9A-B69A-439B-BA1C-784A6F7BC1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46" y="2941"/>
              <a:ext cx="831" cy="770"/>
            </a:xfrm>
            <a:prstGeom prst="line">
              <a:avLst/>
            </a:prstGeom>
            <a:noFill/>
            <a:ln w="57150">
              <a:solidFill>
                <a:srgbClr val="B2B2B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</p:grpSp>
      <p:sp>
        <p:nvSpPr>
          <p:cNvPr id="119862" name="Text Box 54">
            <a:extLst>
              <a:ext uri="{FF2B5EF4-FFF2-40B4-BE49-F238E27FC236}">
                <a16:creationId xmlns:a16="http://schemas.microsoft.com/office/drawing/2014/main" id="{3DF190FC-6ABF-4AE8-8DBF-74C73346A4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04400" y="92075"/>
            <a:ext cx="971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u-HU" altLang="hu-HU" sz="2400" b="1" i="1"/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98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98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98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98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9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19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9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9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19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19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98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98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19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98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98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19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3" grpId="0"/>
      <p:bldP spid="1198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0834" name="Group 2">
            <a:extLst>
              <a:ext uri="{FF2B5EF4-FFF2-40B4-BE49-F238E27FC236}">
                <a16:creationId xmlns:a16="http://schemas.microsoft.com/office/drawing/2014/main" id="{D8F6307C-40CB-4E2A-9B6E-FD343DED0641}"/>
              </a:ext>
            </a:extLst>
          </p:cNvPr>
          <p:cNvGrpSpPr>
            <a:grpSpLocks/>
          </p:cNvGrpSpPr>
          <p:nvPr/>
        </p:nvGrpSpPr>
        <p:grpSpPr bwMode="auto">
          <a:xfrm>
            <a:off x="1974850" y="439738"/>
            <a:ext cx="4019550" cy="2805112"/>
            <a:chOff x="57" y="277"/>
            <a:chExt cx="2532" cy="1767"/>
          </a:xfrm>
        </p:grpSpPr>
        <p:sp>
          <p:nvSpPr>
            <p:cNvPr id="120835" name="Line 3">
              <a:extLst>
                <a:ext uri="{FF2B5EF4-FFF2-40B4-BE49-F238E27FC236}">
                  <a16:creationId xmlns:a16="http://schemas.microsoft.com/office/drawing/2014/main" id="{B9D67445-AFFB-494A-82D7-5F726AE62A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9" y="558"/>
              <a:ext cx="0" cy="1486"/>
            </a:xfrm>
            <a:prstGeom prst="line">
              <a:avLst/>
            </a:prstGeom>
            <a:noFill/>
            <a:ln w="12699">
              <a:solidFill>
                <a:schemeClr val="bg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20836" name="Line 4">
              <a:extLst>
                <a:ext uri="{FF2B5EF4-FFF2-40B4-BE49-F238E27FC236}">
                  <a16:creationId xmlns:a16="http://schemas.microsoft.com/office/drawing/2014/main" id="{FA377506-38F2-4271-95FE-0D987D18CCE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1" y="1744"/>
              <a:ext cx="1918" cy="0"/>
            </a:xfrm>
            <a:prstGeom prst="line">
              <a:avLst/>
            </a:prstGeom>
            <a:noFill/>
            <a:ln w="12699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20837" name="Rectangle 5">
              <a:extLst>
                <a:ext uri="{FF2B5EF4-FFF2-40B4-BE49-F238E27FC236}">
                  <a16:creationId xmlns:a16="http://schemas.microsoft.com/office/drawing/2014/main" id="{637E6544-888B-45D5-9A56-C2DAFA8B2B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" y="277"/>
              <a:ext cx="1212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hu-HU" altLang="hu-HU" sz="2000" b="1" i="1">
                  <a:solidFill>
                    <a:srgbClr val="FFFFFF"/>
                  </a:solidFill>
                  <a:latin typeface="Times New Roman" panose="02020603050405020304" pitchFamily="18" charset="0"/>
                </a:rPr>
                <a:t>LC nyeresége</a:t>
              </a:r>
              <a:endParaRPr lang="hu-HU" altLang="hu-HU" sz="2000" b="1">
                <a:solidFill>
                  <a:srgbClr val="FFFFFF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20838" name="Rectangle 6">
              <a:extLst>
                <a:ext uri="{FF2B5EF4-FFF2-40B4-BE49-F238E27FC236}">
                  <a16:creationId xmlns:a16="http://schemas.microsoft.com/office/drawing/2014/main" id="{62FE156A-5FD9-48E5-A02B-DA86C62908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3" y="1720"/>
              <a:ext cx="336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hu-HU" altLang="hu-HU" sz="2000" b="1" i="1">
                  <a:solidFill>
                    <a:srgbClr val="FFFFFF"/>
                  </a:solidFill>
                  <a:latin typeface="Times New Roman" panose="02020603050405020304" pitchFamily="18" charset="0"/>
                </a:rPr>
                <a:t>P</a:t>
              </a:r>
              <a:r>
                <a:rPr lang="hu-HU" altLang="hu-HU" sz="2000" b="1" i="1" baseline="-25000">
                  <a:solidFill>
                    <a:srgbClr val="FFFFFF"/>
                  </a:solidFill>
                  <a:latin typeface="Times New Roman" panose="02020603050405020304" pitchFamily="18" charset="0"/>
                </a:rPr>
                <a:t>T</a:t>
              </a:r>
            </a:p>
          </p:txBody>
        </p:sp>
        <p:sp>
          <p:nvSpPr>
            <p:cNvPr id="120839" name="Line 7">
              <a:extLst>
                <a:ext uri="{FF2B5EF4-FFF2-40B4-BE49-F238E27FC236}">
                  <a16:creationId xmlns:a16="http://schemas.microsoft.com/office/drawing/2014/main" id="{2D65A0FA-D853-43E6-84E5-FA30043CA4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41" y="1698"/>
              <a:ext cx="1" cy="94"/>
            </a:xfrm>
            <a:prstGeom prst="line">
              <a:avLst/>
            </a:prstGeom>
            <a:noFill/>
            <a:ln w="12699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20840" name="Rectangle 8">
              <a:extLst>
                <a:ext uri="{FF2B5EF4-FFF2-40B4-BE49-F238E27FC236}">
                  <a16:creationId xmlns:a16="http://schemas.microsoft.com/office/drawing/2014/main" id="{54EE63B8-5BD0-4D9E-AD09-811AD1F9AB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7" y="1456"/>
              <a:ext cx="291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hu-HU" altLang="hu-HU" sz="2000" b="1" i="1">
                  <a:solidFill>
                    <a:srgbClr val="FFFFFF"/>
                  </a:solidFill>
                  <a:latin typeface="Times New Roman" panose="02020603050405020304" pitchFamily="18" charset="0"/>
                </a:rPr>
                <a:t>K</a:t>
              </a:r>
              <a:r>
                <a:rPr lang="hu-HU" altLang="hu-HU" sz="2000" b="1" i="1" baseline="-25000">
                  <a:solidFill>
                    <a:srgbClr val="FFFFFF"/>
                  </a:solidFill>
                  <a:latin typeface="Times New Roman" panose="02020603050405020304" pitchFamily="18" charset="0"/>
                </a:rPr>
                <a:t>T</a:t>
              </a:r>
              <a:endParaRPr lang="hu-HU" altLang="hu-HU" sz="2000" b="1" baseline="-25000">
                <a:solidFill>
                  <a:srgbClr val="FFFFFF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20841" name="Group 9">
            <a:extLst>
              <a:ext uri="{FF2B5EF4-FFF2-40B4-BE49-F238E27FC236}">
                <a16:creationId xmlns:a16="http://schemas.microsoft.com/office/drawing/2014/main" id="{87660FF8-D4BC-48CD-9095-2F708FC8D7EB}"/>
              </a:ext>
            </a:extLst>
          </p:cNvPr>
          <p:cNvGrpSpPr>
            <a:grpSpLocks/>
          </p:cNvGrpSpPr>
          <p:nvPr/>
        </p:nvGrpSpPr>
        <p:grpSpPr bwMode="auto">
          <a:xfrm>
            <a:off x="2949575" y="1512888"/>
            <a:ext cx="2681288" cy="1598612"/>
            <a:chOff x="671" y="953"/>
            <a:chExt cx="1689" cy="1007"/>
          </a:xfrm>
        </p:grpSpPr>
        <p:sp>
          <p:nvSpPr>
            <p:cNvPr id="120842" name="Line 10">
              <a:extLst>
                <a:ext uri="{FF2B5EF4-FFF2-40B4-BE49-F238E27FC236}">
                  <a16:creationId xmlns:a16="http://schemas.microsoft.com/office/drawing/2014/main" id="{BE0126CD-1874-4830-BCDA-AA411A4CB4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1" y="1960"/>
              <a:ext cx="694" cy="0"/>
            </a:xfrm>
            <a:prstGeom prst="line">
              <a:avLst/>
            </a:prstGeom>
            <a:noFill/>
            <a:ln w="50799">
              <a:solidFill>
                <a:srgbClr val="DDDDDD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20843" name="Line 11">
              <a:extLst>
                <a:ext uri="{FF2B5EF4-FFF2-40B4-BE49-F238E27FC236}">
                  <a16:creationId xmlns:a16="http://schemas.microsoft.com/office/drawing/2014/main" id="{8BFA80DE-856E-46F4-9CB2-4A175540CB9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54" y="953"/>
              <a:ext cx="1006" cy="1006"/>
            </a:xfrm>
            <a:prstGeom prst="line">
              <a:avLst/>
            </a:prstGeom>
            <a:noFill/>
            <a:ln w="50799">
              <a:solidFill>
                <a:srgbClr val="DDDDDD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</p:grpSp>
      <p:grpSp>
        <p:nvGrpSpPr>
          <p:cNvPr id="120844" name="Group 12">
            <a:extLst>
              <a:ext uri="{FF2B5EF4-FFF2-40B4-BE49-F238E27FC236}">
                <a16:creationId xmlns:a16="http://schemas.microsoft.com/office/drawing/2014/main" id="{BCAAB88F-312C-4FD4-946E-D59520716726}"/>
              </a:ext>
            </a:extLst>
          </p:cNvPr>
          <p:cNvGrpSpPr>
            <a:grpSpLocks/>
          </p:cNvGrpSpPr>
          <p:nvPr/>
        </p:nvGrpSpPr>
        <p:grpSpPr bwMode="auto">
          <a:xfrm>
            <a:off x="2073276" y="2725739"/>
            <a:ext cx="873125" cy="396875"/>
            <a:chOff x="119" y="1717"/>
            <a:chExt cx="550" cy="250"/>
          </a:xfrm>
        </p:grpSpPr>
        <p:sp>
          <p:nvSpPr>
            <p:cNvPr id="120845" name="AutoShape 13">
              <a:extLst>
                <a:ext uri="{FF2B5EF4-FFF2-40B4-BE49-F238E27FC236}">
                  <a16:creationId xmlns:a16="http://schemas.microsoft.com/office/drawing/2014/main" id="{36392722-2B83-4464-99F7-70155963E4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" y="1744"/>
              <a:ext cx="84" cy="216"/>
            </a:xfrm>
            <a:prstGeom prst="leftBrace">
              <a:avLst>
                <a:gd name="adj1" fmla="val 21429"/>
                <a:gd name="adj2" fmla="val 50000"/>
              </a:avLst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20846" name="Text Box 14">
              <a:extLst>
                <a:ext uri="{FF2B5EF4-FFF2-40B4-BE49-F238E27FC236}">
                  <a16:creationId xmlns:a16="http://schemas.microsoft.com/office/drawing/2014/main" id="{BF038A04-7AAE-45DB-9A16-701E55F364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9" y="1717"/>
              <a:ext cx="507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hu-HU" altLang="hu-HU" sz="2000" b="1" i="1">
                  <a:solidFill>
                    <a:srgbClr val="FFFFFF"/>
                  </a:solidFill>
                  <a:latin typeface="Times New Roman" panose="02020603050405020304" pitchFamily="18" charset="0"/>
                </a:rPr>
                <a:t>FV(c)</a:t>
              </a:r>
            </a:p>
          </p:txBody>
        </p:sp>
      </p:grpSp>
      <p:grpSp>
        <p:nvGrpSpPr>
          <p:cNvPr id="120847" name="Group 15">
            <a:extLst>
              <a:ext uri="{FF2B5EF4-FFF2-40B4-BE49-F238E27FC236}">
                <a16:creationId xmlns:a16="http://schemas.microsoft.com/office/drawing/2014/main" id="{F19A9222-CFA7-447D-B699-05C7C3792F44}"/>
              </a:ext>
            </a:extLst>
          </p:cNvPr>
          <p:cNvGrpSpPr>
            <a:grpSpLocks/>
          </p:cNvGrpSpPr>
          <p:nvPr/>
        </p:nvGrpSpPr>
        <p:grpSpPr bwMode="auto">
          <a:xfrm>
            <a:off x="2941639" y="1182688"/>
            <a:ext cx="2681287" cy="1598612"/>
            <a:chOff x="684" y="745"/>
            <a:chExt cx="1689" cy="1007"/>
          </a:xfrm>
        </p:grpSpPr>
        <p:sp>
          <p:nvSpPr>
            <p:cNvPr id="120848" name="Line 16">
              <a:extLst>
                <a:ext uri="{FF2B5EF4-FFF2-40B4-BE49-F238E27FC236}">
                  <a16:creationId xmlns:a16="http://schemas.microsoft.com/office/drawing/2014/main" id="{519FC7EF-2B02-4CFD-9252-E7A4B9FC3DE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4" y="1752"/>
              <a:ext cx="694" cy="0"/>
            </a:xfrm>
            <a:prstGeom prst="line">
              <a:avLst/>
            </a:prstGeom>
            <a:noFill/>
            <a:ln w="50799">
              <a:solidFill>
                <a:srgbClr val="DDDDDD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20849" name="Line 17">
              <a:extLst>
                <a:ext uri="{FF2B5EF4-FFF2-40B4-BE49-F238E27FC236}">
                  <a16:creationId xmlns:a16="http://schemas.microsoft.com/office/drawing/2014/main" id="{98A885FE-5F63-44B9-A2F1-82ED2533C0C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7" y="745"/>
              <a:ext cx="1006" cy="1006"/>
            </a:xfrm>
            <a:prstGeom prst="line">
              <a:avLst/>
            </a:prstGeom>
            <a:noFill/>
            <a:ln w="50799">
              <a:solidFill>
                <a:srgbClr val="DDDDDD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</p:grpSp>
      <p:grpSp>
        <p:nvGrpSpPr>
          <p:cNvPr id="120850" name="Group 18">
            <a:extLst>
              <a:ext uri="{FF2B5EF4-FFF2-40B4-BE49-F238E27FC236}">
                <a16:creationId xmlns:a16="http://schemas.microsoft.com/office/drawing/2014/main" id="{A1887C6D-FE7C-4848-A6B3-6097C4D498C1}"/>
              </a:ext>
            </a:extLst>
          </p:cNvPr>
          <p:cNvGrpSpPr>
            <a:grpSpLocks/>
          </p:cNvGrpSpPr>
          <p:nvPr/>
        </p:nvGrpSpPr>
        <p:grpSpPr bwMode="auto">
          <a:xfrm>
            <a:off x="1868488" y="3751264"/>
            <a:ext cx="4125912" cy="2679701"/>
            <a:chOff x="-10" y="2363"/>
            <a:chExt cx="2599" cy="1688"/>
          </a:xfrm>
        </p:grpSpPr>
        <p:sp>
          <p:nvSpPr>
            <p:cNvPr id="120851" name="Line 19">
              <a:extLst>
                <a:ext uri="{FF2B5EF4-FFF2-40B4-BE49-F238E27FC236}">
                  <a16:creationId xmlns:a16="http://schemas.microsoft.com/office/drawing/2014/main" id="{1156A29C-8B18-4C10-A066-9359AB1CA66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69" y="2620"/>
              <a:ext cx="0" cy="1418"/>
            </a:xfrm>
            <a:prstGeom prst="line">
              <a:avLst/>
            </a:prstGeom>
            <a:noFill/>
            <a:ln w="12699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20852" name="Line 20">
              <a:extLst>
                <a:ext uri="{FF2B5EF4-FFF2-40B4-BE49-F238E27FC236}">
                  <a16:creationId xmlns:a16="http://schemas.microsoft.com/office/drawing/2014/main" id="{CF999063-F6A6-430F-9C85-90C3DE2BD1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1" y="3111"/>
              <a:ext cx="1918" cy="0"/>
            </a:xfrm>
            <a:prstGeom prst="line">
              <a:avLst/>
            </a:prstGeom>
            <a:noFill/>
            <a:ln w="12699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20853" name="Rectangle 21">
              <a:extLst>
                <a:ext uri="{FF2B5EF4-FFF2-40B4-BE49-F238E27FC236}">
                  <a16:creationId xmlns:a16="http://schemas.microsoft.com/office/drawing/2014/main" id="{45436444-BBE4-45BA-A780-5C1728A96F6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H="1" flipV="1">
              <a:off x="-10" y="2363"/>
              <a:ext cx="1620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hu-HU" altLang="hu-HU" sz="2000" b="1" i="1">
                  <a:solidFill>
                    <a:srgbClr val="FFFFFF"/>
                  </a:solidFill>
                  <a:latin typeface="Times New Roman" panose="02020603050405020304" pitchFamily="18" charset="0"/>
                </a:rPr>
                <a:t>SC nyeresége</a:t>
              </a:r>
            </a:p>
          </p:txBody>
        </p:sp>
        <p:sp>
          <p:nvSpPr>
            <p:cNvPr id="120854" name="Line 22">
              <a:extLst>
                <a:ext uri="{FF2B5EF4-FFF2-40B4-BE49-F238E27FC236}">
                  <a16:creationId xmlns:a16="http://schemas.microsoft.com/office/drawing/2014/main" id="{894A789A-DD44-449D-9FF5-E698303FEF2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41" y="3066"/>
              <a:ext cx="0" cy="90"/>
            </a:xfrm>
            <a:prstGeom prst="line">
              <a:avLst/>
            </a:prstGeom>
            <a:noFill/>
            <a:ln w="12699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20855" name="Rectangle 23">
              <a:extLst>
                <a:ext uri="{FF2B5EF4-FFF2-40B4-BE49-F238E27FC236}">
                  <a16:creationId xmlns:a16="http://schemas.microsoft.com/office/drawing/2014/main" id="{6086E481-F3DD-42EC-9287-54471C201EE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H="1" flipV="1">
              <a:off x="1219" y="3107"/>
              <a:ext cx="291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hu-HU" altLang="hu-HU" sz="2000" b="1" i="1">
                  <a:solidFill>
                    <a:srgbClr val="FFFFFF"/>
                  </a:solidFill>
                  <a:latin typeface="Times New Roman" panose="02020603050405020304" pitchFamily="18" charset="0"/>
                </a:rPr>
                <a:t>K</a:t>
              </a:r>
              <a:r>
                <a:rPr lang="hu-HU" altLang="hu-HU" sz="2000" b="1" i="1" baseline="-25000">
                  <a:solidFill>
                    <a:srgbClr val="FFFFFF"/>
                  </a:solidFill>
                  <a:latin typeface="Times New Roman" panose="02020603050405020304" pitchFamily="18" charset="0"/>
                </a:rPr>
                <a:t>T</a:t>
              </a:r>
              <a:endParaRPr lang="hu-HU" altLang="hu-HU" sz="2000" b="1" baseline="-25000">
                <a:solidFill>
                  <a:srgbClr val="FFFFFF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20856" name="Rectangle 24">
              <a:extLst>
                <a:ext uri="{FF2B5EF4-FFF2-40B4-BE49-F238E27FC236}">
                  <a16:creationId xmlns:a16="http://schemas.microsoft.com/office/drawing/2014/main" id="{46B12E5C-4B76-4DF5-907E-0CCEA5855E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3" y="3076"/>
              <a:ext cx="336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hu-HU" altLang="hu-HU" sz="2000" b="1" i="1">
                  <a:solidFill>
                    <a:srgbClr val="FFFFFF"/>
                  </a:solidFill>
                  <a:latin typeface="Times New Roman" panose="02020603050405020304" pitchFamily="18" charset="0"/>
                </a:rPr>
                <a:t>P</a:t>
              </a:r>
              <a:r>
                <a:rPr lang="hu-HU" altLang="hu-HU" sz="2000" b="1" i="1" baseline="-25000">
                  <a:solidFill>
                    <a:srgbClr val="FFFFFF"/>
                  </a:solidFill>
                  <a:latin typeface="Times New Roman" panose="02020603050405020304" pitchFamily="18" charset="0"/>
                </a:rPr>
                <a:t>T</a:t>
              </a:r>
            </a:p>
          </p:txBody>
        </p:sp>
        <p:sp>
          <p:nvSpPr>
            <p:cNvPr id="120857" name="Line 25">
              <a:extLst>
                <a:ext uri="{FF2B5EF4-FFF2-40B4-BE49-F238E27FC236}">
                  <a16:creationId xmlns:a16="http://schemas.microsoft.com/office/drawing/2014/main" id="{D254212B-CE6B-443D-BA22-3BEEF44D07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1" y="2907"/>
              <a:ext cx="670" cy="0"/>
            </a:xfrm>
            <a:prstGeom prst="line">
              <a:avLst/>
            </a:prstGeom>
            <a:noFill/>
            <a:ln w="57150">
              <a:solidFill>
                <a:srgbClr val="DDDDDD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20858" name="Line 26">
              <a:extLst>
                <a:ext uri="{FF2B5EF4-FFF2-40B4-BE49-F238E27FC236}">
                  <a16:creationId xmlns:a16="http://schemas.microsoft.com/office/drawing/2014/main" id="{F6C0E01C-7A6A-4AC8-9DCA-C694393F44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43" y="2909"/>
              <a:ext cx="934" cy="936"/>
            </a:xfrm>
            <a:prstGeom prst="line">
              <a:avLst/>
            </a:prstGeom>
            <a:noFill/>
            <a:ln w="57150">
              <a:solidFill>
                <a:srgbClr val="DDDDDD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20859" name="AutoShape 27">
              <a:extLst>
                <a:ext uri="{FF2B5EF4-FFF2-40B4-BE49-F238E27FC236}">
                  <a16:creationId xmlns:a16="http://schemas.microsoft.com/office/drawing/2014/main" id="{D69E24B9-54DA-47D3-A750-9DFA40D101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" y="2908"/>
              <a:ext cx="84" cy="216"/>
            </a:xfrm>
            <a:prstGeom prst="leftBrace">
              <a:avLst>
                <a:gd name="adj1" fmla="val 21429"/>
                <a:gd name="adj2" fmla="val 50000"/>
              </a:avLst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20860" name="Text Box 28">
              <a:extLst>
                <a:ext uri="{FF2B5EF4-FFF2-40B4-BE49-F238E27FC236}">
                  <a16:creationId xmlns:a16="http://schemas.microsoft.com/office/drawing/2014/main" id="{5CDBE1A3-23F9-46CD-A2DF-9A261BC447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7" y="2881"/>
              <a:ext cx="507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hu-HU" altLang="hu-HU" sz="2000" b="1" i="1">
                  <a:solidFill>
                    <a:srgbClr val="FFFFFF"/>
                  </a:solidFill>
                  <a:latin typeface="Times New Roman" panose="02020603050405020304" pitchFamily="18" charset="0"/>
                </a:rPr>
                <a:t>FV(c)</a:t>
              </a:r>
            </a:p>
          </p:txBody>
        </p:sp>
        <p:sp>
          <p:nvSpPr>
            <p:cNvPr id="120861" name="Line 29">
              <a:extLst>
                <a:ext uri="{FF2B5EF4-FFF2-40B4-BE49-F238E27FC236}">
                  <a16:creationId xmlns:a16="http://schemas.microsoft.com/office/drawing/2014/main" id="{6C03FB0C-77CE-404B-AA96-780DEBEFAE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6" y="3113"/>
              <a:ext cx="670" cy="0"/>
            </a:xfrm>
            <a:prstGeom prst="line">
              <a:avLst/>
            </a:prstGeom>
            <a:noFill/>
            <a:ln w="57150">
              <a:solidFill>
                <a:srgbClr val="DDDDDD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20862" name="Line 30">
              <a:extLst>
                <a:ext uri="{FF2B5EF4-FFF2-40B4-BE49-F238E27FC236}">
                  <a16:creationId xmlns:a16="http://schemas.microsoft.com/office/drawing/2014/main" id="{192BEBAB-D98A-4CA3-8326-31513C1B8D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38" y="3115"/>
              <a:ext cx="934" cy="936"/>
            </a:xfrm>
            <a:prstGeom prst="line">
              <a:avLst/>
            </a:prstGeom>
            <a:noFill/>
            <a:ln w="57150">
              <a:solidFill>
                <a:srgbClr val="DDDDDD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</p:grpSp>
      <p:grpSp>
        <p:nvGrpSpPr>
          <p:cNvPr id="120863" name="Group 31">
            <a:extLst>
              <a:ext uri="{FF2B5EF4-FFF2-40B4-BE49-F238E27FC236}">
                <a16:creationId xmlns:a16="http://schemas.microsoft.com/office/drawing/2014/main" id="{7AFAC618-16C7-4009-B98E-CD03A1FE0C79}"/>
              </a:ext>
            </a:extLst>
          </p:cNvPr>
          <p:cNvGrpSpPr>
            <a:grpSpLocks/>
          </p:cNvGrpSpPr>
          <p:nvPr/>
        </p:nvGrpSpPr>
        <p:grpSpPr bwMode="auto">
          <a:xfrm>
            <a:off x="6413501" y="439738"/>
            <a:ext cx="4271963" cy="2747962"/>
            <a:chOff x="2853" y="277"/>
            <a:chExt cx="2691" cy="1731"/>
          </a:xfrm>
        </p:grpSpPr>
        <p:sp>
          <p:nvSpPr>
            <p:cNvPr id="120864" name="Line 32">
              <a:extLst>
                <a:ext uri="{FF2B5EF4-FFF2-40B4-BE49-F238E27FC236}">
                  <a16:creationId xmlns:a16="http://schemas.microsoft.com/office/drawing/2014/main" id="{944E6509-3D5C-4611-A026-BD820B5F83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53" y="522"/>
              <a:ext cx="0" cy="1486"/>
            </a:xfrm>
            <a:prstGeom prst="line">
              <a:avLst/>
            </a:prstGeom>
            <a:noFill/>
            <a:ln w="12699">
              <a:solidFill>
                <a:schemeClr val="bg1"/>
              </a:solidFill>
              <a:round/>
              <a:headEnd type="triangle" w="med" len="med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20865" name="Line 33">
              <a:extLst>
                <a:ext uri="{FF2B5EF4-FFF2-40B4-BE49-F238E27FC236}">
                  <a16:creationId xmlns:a16="http://schemas.microsoft.com/office/drawing/2014/main" id="{18448B93-1D17-44EE-959E-AAE7BC09C0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55" y="1744"/>
              <a:ext cx="1918" cy="0"/>
            </a:xfrm>
            <a:prstGeom prst="line">
              <a:avLst/>
            </a:prstGeom>
            <a:noFill/>
            <a:ln w="12699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20866" name="Rectangle 34">
              <a:extLst>
                <a:ext uri="{FF2B5EF4-FFF2-40B4-BE49-F238E27FC236}">
                  <a16:creationId xmlns:a16="http://schemas.microsoft.com/office/drawing/2014/main" id="{8CC11727-69DC-43F0-8F61-C1B1E7194F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3" y="277"/>
              <a:ext cx="1297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hu-HU" altLang="hu-HU" sz="2000" b="1" i="1">
                  <a:solidFill>
                    <a:srgbClr val="FFFFFF"/>
                  </a:solidFill>
                  <a:latin typeface="Times New Roman" panose="02020603050405020304" pitchFamily="18" charset="0"/>
                </a:rPr>
                <a:t>LP  nyeresége</a:t>
              </a:r>
            </a:p>
          </p:txBody>
        </p:sp>
        <p:sp>
          <p:nvSpPr>
            <p:cNvPr id="120867" name="Line 35">
              <a:extLst>
                <a:ext uri="{FF2B5EF4-FFF2-40B4-BE49-F238E27FC236}">
                  <a16:creationId xmlns:a16="http://schemas.microsoft.com/office/drawing/2014/main" id="{38AF7E8D-6D2F-470D-919B-7628BFB23E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07" y="1048"/>
              <a:ext cx="94" cy="1"/>
            </a:xfrm>
            <a:prstGeom prst="line">
              <a:avLst/>
            </a:prstGeom>
            <a:noFill/>
            <a:ln w="12699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20868" name="Line 36">
              <a:extLst>
                <a:ext uri="{FF2B5EF4-FFF2-40B4-BE49-F238E27FC236}">
                  <a16:creationId xmlns:a16="http://schemas.microsoft.com/office/drawing/2014/main" id="{AB50E2B9-99B6-4AD5-B083-96363FC9CC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49" y="1698"/>
              <a:ext cx="1" cy="94"/>
            </a:xfrm>
            <a:prstGeom prst="line">
              <a:avLst/>
            </a:prstGeom>
            <a:noFill/>
            <a:ln w="12699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20869" name="Rectangle 37">
              <a:extLst>
                <a:ext uri="{FF2B5EF4-FFF2-40B4-BE49-F238E27FC236}">
                  <a16:creationId xmlns:a16="http://schemas.microsoft.com/office/drawing/2014/main" id="{3A8F50B6-9435-4E99-A437-E86027F35E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904"/>
              <a:ext cx="291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hu-HU" altLang="hu-HU" sz="2000" b="1" i="1">
                  <a:solidFill>
                    <a:srgbClr val="FFFFFF"/>
                  </a:solidFill>
                  <a:latin typeface="Times New Roman" panose="02020603050405020304" pitchFamily="18" charset="0"/>
                </a:rPr>
                <a:t>K</a:t>
              </a:r>
              <a:r>
                <a:rPr lang="hu-HU" altLang="hu-HU" sz="2000" b="1" i="1" baseline="-25000">
                  <a:solidFill>
                    <a:srgbClr val="FFFFFF"/>
                  </a:solidFill>
                  <a:latin typeface="Times New Roman" panose="02020603050405020304" pitchFamily="18" charset="0"/>
                </a:rPr>
                <a:t>T</a:t>
              </a:r>
              <a:endParaRPr lang="hu-HU" altLang="hu-HU" sz="2000" b="1" baseline="-25000">
                <a:solidFill>
                  <a:srgbClr val="FFFFFF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20870" name="Rectangle 38">
              <a:extLst>
                <a:ext uri="{FF2B5EF4-FFF2-40B4-BE49-F238E27FC236}">
                  <a16:creationId xmlns:a16="http://schemas.microsoft.com/office/drawing/2014/main" id="{2EABD7B7-01E4-4B09-956C-A7E84AB8B5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5" y="1434"/>
              <a:ext cx="291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hu-HU" altLang="hu-HU" sz="2000" b="1" i="1">
                  <a:solidFill>
                    <a:srgbClr val="FFFFFF"/>
                  </a:solidFill>
                  <a:latin typeface="Times New Roman" panose="02020603050405020304" pitchFamily="18" charset="0"/>
                </a:rPr>
                <a:t>K</a:t>
              </a:r>
              <a:r>
                <a:rPr lang="hu-HU" altLang="hu-HU" sz="2000" b="1" i="1" baseline="-25000">
                  <a:solidFill>
                    <a:srgbClr val="FFFFFF"/>
                  </a:solidFill>
                  <a:latin typeface="Times New Roman" panose="02020603050405020304" pitchFamily="18" charset="0"/>
                </a:rPr>
                <a:t>T</a:t>
              </a:r>
              <a:endParaRPr lang="hu-HU" altLang="hu-HU" sz="2000" b="1" baseline="-25000">
                <a:solidFill>
                  <a:srgbClr val="FFFFFF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20871" name="Rectangle 39">
              <a:extLst>
                <a:ext uri="{FF2B5EF4-FFF2-40B4-BE49-F238E27FC236}">
                  <a16:creationId xmlns:a16="http://schemas.microsoft.com/office/drawing/2014/main" id="{390133C9-5772-4B84-8430-1FCDC97E6A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8" y="1720"/>
              <a:ext cx="336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hu-HU" altLang="hu-HU" sz="2000" b="1" i="1">
                  <a:solidFill>
                    <a:srgbClr val="FFFFFF"/>
                  </a:solidFill>
                  <a:latin typeface="Times New Roman" panose="02020603050405020304" pitchFamily="18" charset="0"/>
                </a:rPr>
                <a:t>P</a:t>
              </a:r>
              <a:r>
                <a:rPr lang="hu-HU" altLang="hu-HU" sz="2000" b="1" i="1" baseline="-25000">
                  <a:solidFill>
                    <a:srgbClr val="FFFFFF"/>
                  </a:solidFill>
                  <a:latin typeface="Times New Roman" panose="02020603050405020304" pitchFamily="18" charset="0"/>
                </a:rPr>
                <a:t>T</a:t>
              </a:r>
            </a:p>
          </p:txBody>
        </p:sp>
        <p:sp>
          <p:nvSpPr>
            <p:cNvPr id="120872" name="Line 40">
              <a:extLst>
                <a:ext uri="{FF2B5EF4-FFF2-40B4-BE49-F238E27FC236}">
                  <a16:creationId xmlns:a16="http://schemas.microsoft.com/office/drawing/2014/main" id="{04AB3F84-E024-4E94-902D-195BCC6D4C3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453" y="1972"/>
              <a:ext cx="768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20873" name="Line 41">
              <a:extLst>
                <a:ext uri="{FF2B5EF4-FFF2-40B4-BE49-F238E27FC236}">
                  <a16:creationId xmlns:a16="http://schemas.microsoft.com/office/drawing/2014/main" id="{9C509AAF-15AD-4213-8F5D-C2337BA72C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55" y="1278"/>
              <a:ext cx="694" cy="694"/>
            </a:xfrm>
            <a:prstGeom prst="line">
              <a:avLst/>
            </a:prstGeom>
            <a:noFill/>
            <a:ln w="57150">
              <a:solidFill>
                <a:srgbClr val="DDDDDD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20874" name="Line 42">
              <a:extLst>
                <a:ext uri="{FF2B5EF4-FFF2-40B4-BE49-F238E27FC236}">
                  <a16:creationId xmlns:a16="http://schemas.microsoft.com/office/drawing/2014/main" id="{606CAD28-B77C-4659-9EED-11FDE3FCDC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39" y="1972"/>
              <a:ext cx="1078" cy="0"/>
            </a:xfrm>
            <a:prstGeom prst="line">
              <a:avLst/>
            </a:prstGeom>
            <a:noFill/>
            <a:ln w="57150">
              <a:solidFill>
                <a:srgbClr val="DDDDDD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20875" name="AutoShape 43">
              <a:extLst>
                <a:ext uri="{FF2B5EF4-FFF2-40B4-BE49-F238E27FC236}">
                  <a16:creationId xmlns:a16="http://schemas.microsoft.com/office/drawing/2014/main" id="{2B101A09-681E-46BB-8EF7-8CA80D6E5DC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7" y="1756"/>
              <a:ext cx="84" cy="216"/>
            </a:xfrm>
            <a:prstGeom prst="leftBrace">
              <a:avLst>
                <a:gd name="adj1" fmla="val 21429"/>
                <a:gd name="adj2" fmla="val 50000"/>
              </a:avLst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20876" name="Text Box 44">
              <a:extLst>
                <a:ext uri="{FF2B5EF4-FFF2-40B4-BE49-F238E27FC236}">
                  <a16:creationId xmlns:a16="http://schemas.microsoft.com/office/drawing/2014/main" id="{757D8B09-A646-4EDF-A5B5-5FC3BC5DF8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77" y="1741"/>
              <a:ext cx="51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hu-HU" altLang="hu-HU" sz="2000" b="1" i="1">
                  <a:solidFill>
                    <a:srgbClr val="FFFFFF"/>
                  </a:solidFill>
                  <a:latin typeface="Times New Roman" panose="02020603050405020304" pitchFamily="18" charset="0"/>
                </a:rPr>
                <a:t>FV(p)</a:t>
              </a:r>
            </a:p>
          </p:txBody>
        </p:sp>
        <p:sp>
          <p:nvSpPr>
            <p:cNvPr id="120877" name="Line 45">
              <a:extLst>
                <a:ext uri="{FF2B5EF4-FFF2-40B4-BE49-F238E27FC236}">
                  <a16:creationId xmlns:a16="http://schemas.microsoft.com/office/drawing/2014/main" id="{A6F3C3CE-B5EF-48E9-9C7A-584103AB31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51" y="1058"/>
              <a:ext cx="694" cy="694"/>
            </a:xfrm>
            <a:prstGeom prst="line">
              <a:avLst/>
            </a:prstGeom>
            <a:noFill/>
            <a:ln w="57150">
              <a:solidFill>
                <a:srgbClr val="DDDDDD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20878" name="Line 46">
              <a:extLst>
                <a:ext uri="{FF2B5EF4-FFF2-40B4-BE49-F238E27FC236}">
                  <a16:creationId xmlns:a16="http://schemas.microsoft.com/office/drawing/2014/main" id="{9B1E096B-233D-4986-9CE1-17F896DF9C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35" y="1752"/>
              <a:ext cx="1078" cy="0"/>
            </a:xfrm>
            <a:prstGeom prst="line">
              <a:avLst/>
            </a:prstGeom>
            <a:noFill/>
            <a:ln w="57150">
              <a:solidFill>
                <a:srgbClr val="DDDDDD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</p:grpSp>
      <p:grpSp>
        <p:nvGrpSpPr>
          <p:cNvPr id="120879" name="Group 47">
            <a:extLst>
              <a:ext uri="{FF2B5EF4-FFF2-40B4-BE49-F238E27FC236}">
                <a16:creationId xmlns:a16="http://schemas.microsoft.com/office/drawing/2014/main" id="{2A75163A-F6A1-459F-B672-5822617BA9F6}"/>
              </a:ext>
            </a:extLst>
          </p:cNvPr>
          <p:cNvGrpSpPr>
            <a:grpSpLocks/>
          </p:cNvGrpSpPr>
          <p:nvPr/>
        </p:nvGrpSpPr>
        <p:grpSpPr bwMode="auto">
          <a:xfrm>
            <a:off x="6108701" y="3751264"/>
            <a:ext cx="4595813" cy="2678113"/>
            <a:chOff x="2661" y="2363"/>
            <a:chExt cx="2895" cy="1687"/>
          </a:xfrm>
        </p:grpSpPr>
        <p:sp>
          <p:nvSpPr>
            <p:cNvPr id="120880" name="Line 48">
              <a:extLst>
                <a:ext uri="{FF2B5EF4-FFF2-40B4-BE49-F238E27FC236}">
                  <a16:creationId xmlns:a16="http://schemas.microsoft.com/office/drawing/2014/main" id="{59064569-98EA-40EA-8A77-141928CCDD0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453" y="2632"/>
              <a:ext cx="0" cy="1418"/>
            </a:xfrm>
            <a:prstGeom prst="line">
              <a:avLst/>
            </a:prstGeom>
            <a:noFill/>
            <a:ln w="12699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20881" name="Line 49">
              <a:extLst>
                <a:ext uri="{FF2B5EF4-FFF2-40B4-BE49-F238E27FC236}">
                  <a16:creationId xmlns:a16="http://schemas.microsoft.com/office/drawing/2014/main" id="{B38CD412-B70D-4EAE-851E-CA34AD1EA9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55" y="3123"/>
              <a:ext cx="1918" cy="0"/>
            </a:xfrm>
            <a:prstGeom prst="line">
              <a:avLst/>
            </a:prstGeom>
            <a:noFill/>
            <a:ln w="12699">
              <a:solidFill>
                <a:schemeClr val="bg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20882" name="Rectangle 50">
              <a:extLst>
                <a:ext uri="{FF2B5EF4-FFF2-40B4-BE49-F238E27FC236}">
                  <a16:creationId xmlns:a16="http://schemas.microsoft.com/office/drawing/2014/main" id="{87B90BBC-2F32-4EEB-A6A1-3CFE0339D6C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H="1" flipV="1">
              <a:off x="2661" y="2363"/>
              <a:ext cx="1572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hu-HU" altLang="hu-HU" sz="2000" b="1" i="1">
                  <a:solidFill>
                    <a:srgbClr val="FFFFFF"/>
                  </a:solidFill>
                  <a:latin typeface="Times New Roman" panose="02020603050405020304" pitchFamily="18" charset="0"/>
                </a:rPr>
                <a:t>SP</a:t>
              </a:r>
              <a:r>
                <a:rPr lang="hu-HU" altLang="hu-HU" sz="2000" b="1">
                  <a:solidFill>
                    <a:srgbClr val="FFFFFF"/>
                  </a:solidFill>
                  <a:latin typeface="Times New Roman" panose="02020603050405020304" pitchFamily="18" charset="0"/>
                </a:rPr>
                <a:t> </a:t>
              </a:r>
              <a:r>
                <a:rPr lang="hu-HU" altLang="hu-HU" sz="2000" b="1" i="1">
                  <a:solidFill>
                    <a:srgbClr val="FFFFFF"/>
                  </a:solidFill>
                  <a:latin typeface="Times New Roman" panose="02020603050405020304" pitchFamily="18" charset="0"/>
                </a:rPr>
                <a:t>nyeresége</a:t>
              </a:r>
            </a:p>
          </p:txBody>
        </p:sp>
        <p:sp>
          <p:nvSpPr>
            <p:cNvPr id="120883" name="Line 51">
              <a:extLst>
                <a:ext uri="{FF2B5EF4-FFF2-40B4-BE49-F238E27FC236}">
                  <a16:creationId xmlns:a16="http://schemas.microsoft.com/office/drawing/2014/main" id="{6554D7C2-010E-4438-B055-5328998317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07" y="3840"/>
              <a:ext cx="94" cy="0"/>
            </a:xfrm>
            <a:prstGeom prst="line">
              <a:avLst/>
            </a:prstGeom>
            <a:noFill/>
            <a:ln w="12699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20884" name="Line 52">
              <a:extLst>
                <a:ext uri="{FF2B5EF4-FFF2-40B4-BE49-F238E27FC236}">
                  <a16:creationId xmlns:a16="http://schemas.microsoft.com/office/drawing/2014/main" id="{4751DC79-0A60-46BB-A338-76507CC7237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49" y="3078"/>
              <a:ext cx="0" cy="90"/>
            </a:xfrm>
            <a:prstGeom prst="line">
              <a:avLst/>
            </a:prstGeom>
            <a:noFill/>
            <a:ln w="12699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20885" name="Rectangle 53">
              <a:extLst>
                <a:ext uri="{FF2B5EF4-FFF2-40B4-BE49-F238E27FC236}">
                  <a16:creationId xmlns:a16="http://schemas.microsoft.com/office/drawing/2014/main" id="{CBF956A8-5D95-4416-8D51-20F3208DA30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H="1" flipV="1">
              <a:off x="3163" y="3734"/>
              <a:ext cx="291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hu-HU" altLang="hu-HU" sz="2000" b="1" i="1">
                  <a:solidFill>
                    <a:srgbClr val="FFFFFF"/>
                  </a:solidFill>
                  <a:latin typeface="Times New Roman" panose="02020603050405020304" pitchFamily="18" charset="0"/>
                </a:rPr>
                <a:t>K</a:t>
              </a:r>
              <a:r>
                <a:rPr lang="hu-HU" altLang="hu-HU" sz="2000" b="1" i="1" baseline="-25000">
                  <a:solidFill>
                    <a:srgbClr val="FFFFFF"/>
                  </a:solidFill>
                  <a:latin typeface="Times New Roman" panose="02020603050405020304" pitchFamily="18" charset="0"/>
                </a:rPr>
                <a:t>T</a:t>
              </a:r>
              <a:endParaRPr lang="hu-HU" altLang="hu-HU" sz="2000" b="1" baseline="-25000">
                <a:solidFill>
                  <a:srgbClr val="FFFFFF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20886" name="Rectangle 54">
              <a:extLst>
                <a:ext uri="{FF2B5EF4-FFF2-40B4-BE49-F238E27FC236}">
                  <a16:creationId xmlns:a16="http://schemas.microsoft.com/office/drawing/2014/main" id="{DB972FF3-1336-4398-85D8-1AE25C7449B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H="1" flipV="1">
              <a:off x="4043" y="3179"/>
              <a:ext cx="291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hu-HU" altLang="hu-HU" sz="2000" b="1" i="1">
                  <a:solidFill>
                    <a:srgbClr val="FFFFFF"/>
                  </a:solidFill>
                  <a:latin typeface="Times New Roman" panose="02020603050405020304" pitchFamily="18" charset="0"/>
                </a:rPr>
                <a:t>K</a:t>
              </a:r>
              <a:r>
                <a:rPr lang="hu-HU" altLang="hu-HU" sz="2000" b="1" i="1" baseline="-25000">
                  <a:solidFill>
                    <a:srgbClr val="FFFFFF"/>
                  </a:solidFill>
                  <a:latin typeface="Times New Roman" panose="02020603050405020304" pitchFamily="18" charset="0"/>
                </a:rPr>
                <a:t>T</a:t>
              </a:r>
              <a:endParaRPr lang="hu-HU" altLang="hu-HU" sz="2000" b="1" baseline="-25000">
                <a:solidFill>
                  <a:srgbClr val="FFFFFF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20887" name="Rectangle 55">
              <a:extLst>
                <a:ext uri="{FF2B5EF4-FFF2-40B4-BE49-F238E27FC236}">
                  <a16:creationId xmlns:a16="http://schemas.microsoft.com/office/drawing/2014/main" id="{9345B6CC-0C7F-423F-A159-01A5B067C8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0" y="3100"/>
              <a:ext cx="336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hu-HU" altLang="hu-HU" sz="2000" b="1" i="1">
                  <a:solidFill>
                    <a:srgbClr val="FFFFFF"/>
                  </a:solidFill>
                  <a:latin typeface="Times New Roman" panose="02020603050405020304" pitchFamily="18" charset="0"/>
                </a:rPr>
                <a:t>P</a:t>
              </a:r>
              <a:r>
                <a:rPr lang="hu-HU" altLang="hu-HU" sz="2000" b="1" i="1" baseline="-25000">
                  <a:solidFill>
                    <a:srgbClr val="FFFFFF"/>
                  </a:solidFill>
                  <a:latin typeface="Times New Roman" panose="02020603050405020304" pitchFamily="18" charset="0"/>
                </a:rPr>
                <a:t>T</a:t>
              </a:r>
            </a:p>
          </p:txBody>
        </p:sp>
        <p:sp>
          <p:nvSpPr>
            <p:cNvPr id="120888" name="Line 56">
              <a:extLst>
                <a:ext uri="{FF2B5EF4-FFF2-40B4-BE49-F238E27FC236}">
                  <a16:creationId xmlns:a16="http://schemas.microsoft.com/office/drawing/2014/main" id="{6A6FFB4C-B57D-4AE8-B37D-116B094FC8F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466" y="2908"/>
              <a:ext cx="706" cy="711"/>
            </a:xfrm>
            <a:prstGeom prst="line">
              <a:avLst/>
            </a:prstGeom>
            <a:noFill/>
            <a:ln w="57150">
              <a:solidFill>
                <a:srgbClr val="DDDDDD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20889" name="AutoShape 57">
              <a:extLst>
                <a:ext uri="{FF2B5EF4-FFF2-40B4-BE49-F238E27FC236}">
                  <a16:creationId xmlns:a16="http://schemas.microsoft.com/office/drawing/2014/main" id="{8DFA1597-3199-4673-90EB-5E27208686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7" y="2908"/>
              <a:ext cx="84" cy="216"/>
            </a:xfrm>
            <a:prstGeom prst="leftBrace">
              <a:avLst>
                <a:gd name="adj1" fmla="val 21429"/>
                <a:gd name="adj2" fmla="val 50000"/>
              </a:avLst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20890" name="Text Box 58">
              <a:extLst>
                <a:ext uri="{FF2B5EF4-FFF2-40B4-BE49-F238E27FC236}">
                  <a16:creationId xmlns:a16="http://schemas.microsoft.com/office/drawing/2014/main" id="{D9F3D5D4-2C0E-4F81-BA1D-61221FE9FA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77" y="2881"/>
              <a:ext cx="51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hu-HU" altLang="hu-HU" sz="2000" b="1" i="1">
                  <a:solidFill>
                    <a:srgbClr val="FFFFFF"/>
                  </a:solidFill>
                  <a:latin typeface="Times New Roman" panose="02020603050405020304" pitchFamily="18" charset="0"/>
                </a:rPr>
                <a:t>FV(p)</a:t>
              </a:r>
            </a:p>
          </p:txBody>
        </p:sp>
        <p:sp>
          <p:nvSpPr>
            <p:cNvPr id="120891" name="Line 59">
              <a:extLst>
                <a:ext uri="{FF2B5EF4-FFF2-40B4-BE49-F238E27FC236}">
                  <a16:creationId xmlns:a16="http://schemas.microsoft.com/office/drawing/2014/main" id="{BEED2D4E-0E9C-49A5-B464-97F169700B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465" y="2908"/>
              <a:ext cx="768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20892" name="Line 60">
              <a:extLst>
                <a:ext uri="{FF2B5EF4-FFF2-40B4-BE49-F238E27FC236}">
                  <a16:creationId xmlns:a16="http://schemas.microsoft.com/office/drawing/2014/main" id="{165738C9-9AAE-42AD-8B17-1F29CAB608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3" y="2907"/>
              <a:ext cx="1066" cy="0"/>
            </a:xfrm>
            <a:prstGeom prst="line">
              <a:avLst/>
            </a:prstGeom>
            <a:noFill/>
            <a:ln w="57150">
              <a:solidFill>
                <a:srgbClr val="DDDDDD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20893" name="Line 61">
              <a:extLst>
                <a:ext uri="{FF2B5EF4-FFF2-40B4-BE49-F238E27FC236}">
                  <a16:creationId xmlns:a16="http://schemas.microsoft.com/office/drawing/2014/main" id="{8430104F-B6F1-43EF-A395-06D84B3E491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451" y="3127"/>
              <a:ext cx="706" cy="711"/>
            </a:xfrm>
            <a:prstGeom prst="line">
              <a:avLst/>
            </a:prstGeom>
            <a:noFill/>
            <a:ln w="57150">
              <a:solidFill>
                <a:srgbClr val="DDDDDD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20894" name="Line 62">
              <a:extLst>
                <a:ext uri="{FF2B5EF4-FFF2-40B4-BE49-F238E27FC236}">
                  <a16:creationId xmlns:a16="http://schemas.microsoft.com/office/drawing/2014/main" id="{2EE32DED-B485-4864-B555-FE1750B304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48" y="3126"/>
              <a:ext cx="1066" cy="0"/>
            </a:xfrm>
            <a:prstGeom prst="line">
              <a:avLst/>
            </a:prstGeom>
            <a:noFill/>
            <a:ln w="57150">
              <a:solidFill>
                <a:srgbClr val="DDDDDD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</p:grpSp>
      <p:sp>
        <p:nvSpPr>
          <p:cNvPr id="120895" name="Text Box 63">
            <a:extLst>
              <a:ext uri="{FF2B5EF4-FFF2-40B4-BE49-F238E27FC236}">
                <a16:creationId xmlns:a16="http://schemas.microsoft.com/office/drawing/2014/main" id="{2EB84EA8-B64A-4F2B-83CE-680AC4FD81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04400" y="92075"/>
            <a:ext cx="971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u-HU" altLang="hu-HU" sz="2400" b="1" i="1"/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08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08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0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20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0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20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20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20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547822D-7889-4288-9785-BF1C28004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Long </a:t>
            </a:r>
            <a:r>
              <a:rPr lang="hu-HU" dirty="0" err="1"/>
              <a:t>Call</a:t>
            </a:r>
            <a:r>
              <a:rPr lang="hu-HU" dirty="0"/>
              <a:t> 				Long </a:t>
            </a:r>
            <a:r>
              <a:rPr lang="hu-HU" dirty="0" err="1"/>
              <a:t>Put</a:t>
            </a:r>
            <a:r>
              <a:rPr lang="hu-HU" dirty="0"/>
              <a:t> 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6170B3A-6C09-4846-AA81-7DF0520131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9436" y="4953536"/>
            <a:ext cx="4949650" cy="1767939"/>
          </a:xfrm>
        </p:spPr>
        <p:txBody>
          <a:bodyPr>
            <a:normAutofit/>
          </a:bodyPr>
          <a:lstStyle/>
          <a:p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Long </a:t>
            </a:r>
            <a:r>
              <a:rPr lang="hu-HU" sz="2400" b="1" dirty="0" err="1">
                <a:solidFill>
                  <a:srgbClr val="002060"/>
                </a:solidFill>
                <a:latin typeface="CenturyGothic-Bold"/>
              </a:rPr>
              <a:t>Call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 opció</a:t>
            </a:r>
          </a:p>
          <a:p>
            <a:pPr lvl="1"/>
            <a:r>
              <a:rPr lang="hu-HU" sz="2000" b="1" dirty="0">
                <a:solidFill>
                  <a:srgbClr val="002060"/>
                </a:solidFill>
                <a:latin typeface="CenturyGothic-Bold"/>
              </a:rPr>
              <a:t>Mikor: alaptermék emelkedése</a:t>
            </a:r>
          </a:p>
          <a:p>
            <a:pPr lvl="1"/>
            <a:r>
              <a:rPr lang="hu-HU" sz="2000" b="1" dirty="0">
                <a:solidFill>
                  <a:srgbClr val="002060"/>
                </a:solidFill>
                <a:latin typeface="CenturyGothic-Bold"/>
              </a:rPr>
              <a:t>Max. kockázat: a kifizetett prémium</a:t>
            </a:r>
          </a:p>
          <a:p>
            <a:pPr lvl="1"/>
            <a:r>
              <a:rPr lang="hu-HU" sz="2000" b="1" dirty="0">
                <a:solidFill>
                  <a:srgbClr val="002060"/>
                </a:solidFill>
                <a:latin typeface="CenturyGothic-Bold"/>
              </a:rPr>
              <a:t>Max. profit: korlátlan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D187320-20A4-4FD3-9FBC-3B141DAACD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B42F-67E9-4C8D-913C-F379B1B2F576}" type="datetime1">
              <a:rPr lang="en-US" smtClean="0"/>
              <a:t>1/10/2025</a:t>
            </a:fld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8B22020A-91E3-4360-94D5-94AEE6619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6</a:t>
            </a:fld>
            <a:endParaRPr lang="hu-HU"/>
          </a:p>
        </p:txBody>
      </p:sp>
      <p:pic>
        <p:nvPicPr>
          <p:cNvPr id="1028" name="Picture 4" descr="long-call-options-trading-strategy">
            <a:extLst>
              <a:ext uri="{FF2B5EF4-FFF2-40B4-BE49-F238E27FC236}">
                <a16:creationId xmlns:a16="http://schemas.microsoft.com/office/drawing/2014/main" id="{01AF0DCB-8D25-4EFA-9B23-84F295BEFC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394" y="1199728"/>
            <a:ext cx="5468333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artalom helye 2">
            <a:extLst>
              <a:ext uri="{FF2B5EF4-FFF2-40B4-BE49-F238E27FC236}">
                <a16:creationId xmlns:a16="http://schemas.microsoft.com/office/drawing/2014/main" id="{06897ADE-53B5-499F-84F5-C729425670D4}"/>
              </a:ext>
            </a:extLst>
          </p:cNvPr>
          <p:cNvSpPr txBox="1">
            <a:spLocks/>
          </p:cNvSpPr>
          <p:nvPr/>
        </p:nvSpPr>
        <p:spPr>
          <a:xfrm>
            <a:off x="6653681" y="4953536"/>
            <a:ext cx="4949650" cy="17679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Long </a:t>
            </a:r>
            <a:r>
              <a:rPr lang="hu-HU" sz="2400" b="1" dirty="0" err="1">
                <a:solidFill>
                  <a:srgbClr val="002060"/>
                </a:solidFill>
                <a:latin typeface="CenturyGothic-Bold"/>
              </a:rPr>
              <a:t>Put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 opció</a:t>
            </a:r>
          </a:p>
          <a:p>
            <a:pPr lvl="1"/>
            <a:r>
              <a:rPr lang="hu-HU" sz="2000" b="1" dirty="0">
                <a:solidFill>
                  <a:srgbClr val="002060"/>
                </a:solidFill>
                <a:latin typeface="CenturyGothic-Bold"/>
              </a:rPr>
              <a:t>Mikor: alaptermék esése</a:t>
            </a:r>
          </a:p>
          <a:p>
            <a:pPr lvl="1"/>
            <a:r>
              <a:rPr lang="hu-HU" sz="2000" b="1" dirty="0">
                <a:solidFill>
                  <a:srgbClr val="002060"/>
                </a:solidFill>
                <a:latin typeface="CenturyGothic-Bold"/>
              </a:rPr>
              <a:t>Max. kockázat: a kifizetett prémium</a:t>
            </a:r>
          </a:p>
          <a:p>
            <a:pPr lvl="1"/>
            <a:r>
              <a:rPr lang="hu-HU" sz="2000" b="1" dirty="0">
                <a:solidFill>
                  <a:srgbClr val="002060"/>
                </a:solidFill>
                <a:latin typeface="CenturyGothic-Bold"/>
              </a:rPr>
              <a:t>Max. profit: korlátozott, mivel „csak” 0-ig mehet</a:t>
            </a:r>
          </a:p>
        </p:txBody>
      </p:sp>
      <p:pic>
        <p:nvPicPr>
          <p:cNvPr id="1030" name="Picture 6" descr="long_put_options_strategy_explained_by_dronakul">
            <a:extLst>
              <a:ext uri="{FF2B5EF4-FFF2-40B4-BE49-F238E27FC236}">
                <a16:creationId xmlns:a16="http://schemas.microsoft.com/office/drawing/2014/main" id="{6F7C8DBD-1C70-47DF-95A9-7A3EF015C7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3681" y="1199728"/>
            <a:ext cx="50400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artalom helye 2">
            <a:extLst>
              <a:ext uri="{FF2B5EF4-FFF2-40B4-BE49-F238E27FC236}">
                <a16:creationId xmlns:a16="http://schemas.microsoft.com/office/drawing/2014/main" id="{7B760A33-A317-4BE9-8173-0D6084C96A21}"/>
              </a:ext>
            </a:extLst>
          </p:cNvPr>
          <p:cNvSpPr txBox="1">
            <a:spLocks/>
          </p:cNvSpPr>
          <p:nvPr/>
        </p:nvSpPr>
        <p:spPr>
          <a:xfrm>
            <a:off x="1619460" y="4819224"/>
            <a:ext cx="8953080" cy="202052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Az opciós jog birtokosa három dolgot tehet opciós jogával:</a:t>
            </a:r>
          </a:p>
          <a:p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Lejáratkor élhet a jogával (lehívhatja az opciót); </a:t>
            </a:r>
          </a:p>
          <a:p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Eladhatja az éppen érvényes opciós díjnak megfelelő árfolyamon; </a:t>
            </a:r>
          </a:p>
          <a:p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Hagyhatja érvényesítetlenül lejárni jogosultságát.</a:t>
            </a:r>
          </a:p>
          <a:p>
            <a:pPr marL="0" indent="0">
              <a:buNone/>
            </a:pPr>
            <a:endParaRPr lang="hu-HU" sz="2400" b="1" dirty="0">
              <a:solidFill>
                <a:srgbClr val="002060"/>
              </a:solidFill>
              <a:latin typeface="CenturyGothic-Bold"/>
            </a:endParaRPr>
          </a:p>
        </p:txBody>
      </p:sp>
    </p:spTree>
    <p:extLst>
      <p:ext uri="{BB962C8B-B14F-4D97-AF65-F5344CB8AC3E}">
        <p14:creationId xmlns:p14="http://schemas.microsoft.com/office/powerpoint/2010/main" val="385901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547822D-7889-4288-9785-BF1C28004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Short</a:t>
            </a:r>
            <a:r>
              <a:rPr lang="hu-HU" dirty="0"/>
              <a:t> </a:t>
            </a:r>
            <a:r>
              <a:rPr lang="hu-HU" dirty="0" err="1"/>
              <a:t>Call</a:t>
            </a:r>
            <a:r>
              <a:rPr lang="hu-HU" dirty="0"/>
              <a:t> 				</a:t>
            </a:r>
            <a:r>
              <a:rPr lang="hu-HU" dirty="0" err="1"/>
              <a:t>Short</a:t>
            </a:r>
            <a:r>
              <a:rPr lang="hu-HU" dirty="0"/>
              <a:t> </a:t>
            </a:r>
            <a:r>
              <a:rPr lang="hu-HU" dirty="0" err="1"/>
              <a:t>Put</a:t>
            </a:r>
            <a:r>
              <a:rPr lang="hu-HU" dirty="0"/>
              <a:t> 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6170B3A-6C09-4846-AA81-7DF0520131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890" y="4953535"/>
            <a:ext cx="5370429" cy="1767939"/>
          </a:xfrm>
        </p:spPr>
        <p:txBody>
          <a:bodyPr>
            <a:normAutofit/>
          </a:bodyPr>
          <a:lstStyle/>
          <a:p>
            <a:r>
              <a:rPr lang="hu-HU" sz="2400" b="1" dirty="0" err="1">
                <a:solidFill>
                  <a:srgbClr val="002060"/>
                </a:solidFill>
                <a:latin typeface="CenturyGothic-Bold"/>
              </a:rPr>
              <a:t>Short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2400" b="1" dirty="0" err="1">
                <a:solidFill>
                  <a:srgbClr val="002060"/>
                </a:solidFill>
                <a:latin typeface="CenturyGothic-Bold"/>
              </a:rPr>
              <a:t>Call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 opció</a:t>
            </a:r>
          </a:p>
          <a:p>
            <a:pPr lvl="1"/>
            <a:r>
              <a:rPr lang="hu-HU" sz="2000" b="1" dirty="0">
                <a:solidFill>
                  <a:srgbClr val="002060"/>
                </a:solidFill>
                <a:latin typeface="CenturyGothic-Bold"/>
              </a:rPr>
              <a:t>Mikor: alaptermék esése</a:t>
            </a:r>
          </a:p>
          <a:p>
            <a:pPr lvl="1"/>
            <a:r>
              <a:rPr lang="hu-HU" sz="2000" b="1" dirty="0">
                <a:solidFill>
                  <a:srgbClr val="002060"/>
                </a:solidFill>
                <a:latin typeface="CenturyGothic-Bold"/>
              </a:rPr>
              <a:t>Max. kockázat: korlátlan</a:t>
            </a:r>
          </a:p>
          <a:p>
            <a:pPr lvl="1"/>
            <a:r>
              <a:rPr lang="hu-HU" sz="2000" b="1" dirty="0">
                <a:solidFill>
                  <a:srgbClr val="002060"/>
                </a:solidFill>
                <a:latin typeface="CenturyGothic-Bold"/>
              </a:rPr>
              <a:t>Max. profit: korlátozott, kapott prémium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D187320-20A4-4FD3-9FBC-3B141DAACD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B42F-67E9-4C8D-913C-F379B1B2F576}" type="datetime1">
              <a:rPr lang="en-US" smtClean="0"/>
              <a:t>1/10/2025</a:t>
            </a:fld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8B22020A-91E3-4360-94D5-94AEE6619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7</a:t>
            </a:fld>
            <a:endParaRPr lang="hu-HU"/>
          </a:p>
        </p:txBody>
      </p:sp>
      <p:sp>
        <p:nvSpPr>
          <p:cNvPr id="10" name="Tartalom helye 2">
            <a:extLst>
              <a:ext uri="{FF2B5EF4-FFF2-40B4-BE49-F238E27FC236}">
                <a16:creationId xmlns:a16="http://schemas.microsoft.com/office/drawing/2014/main" id="{06897ADE-53B5-499F-84F5-C729425670D4}"/>
              </a:ext>
            </a:extLst>
          </p:cNvPr>
          <p:cNvSpPr txBox="1">
            <a:spLocks/>
          </p:cNvSpPr>
          <p:nvPr/>
        </p:nvSpPr>
        <p:spPr>
          <a:xfrm>
            <a:off x="6653680" y="4953536"/>
            <a:ext cx="5370429" cy="17679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2400" b="1" dirty="0" err="1">
                <a:solidFill>
                  <a:srgbClr val="002060"/>
                </a:solidFill>
                <a:latin typeface="CenturyGothic-Bold"/>
              </a:rPr>
              <a:t>Short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2400" b="1" dirty="0" err="1">
                <a:solidFill>
                  <a:srgbClr val="002060"/>
                </a:solidFill>
                <a:latin typeface="CenturyGothic-Bold"/>
              </a:rPr>
              <a:t>Put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 opció</a:t>
            </a:r>
          </a:p>
          <a:p>
            <a:pPr lvl="1"/>
            <a:r>
              <a:rPr lang="hu-HU" sz="2000" b="1" dirty="0">
                <a:solidFill>
                  <a:srgbClr val="002060"/>
                </a:solidFill>
                <a:latin typeface="CenturyGothic-Bold"/>
              </a:rPr>
              <a:t>Mikor: alaptermék emelkedése, oldalazás</a:t>
            </a:r>
          </a:p>
          <a:p>
            <a:pPr lvl="1"/>
            <a:r>
              <a:rPr lang="hu-HU" sz="2000" b="1" dirty="0">
                <a:solidFill>
                  <a:srgbClr val="002060"/>
                </a:solidFill>
                <a:latin typeface="CenturyGothic-Bold"/>
              </a:rPr>
              <a:t>Max. kockázat: korlátlan 0-ig</a:t>
            </a:r>
          </a:p>
          <a:p>
            <a:pPr lvl="1"/>
            <a:r>
              <a:rPr lang="hu-HU" sz="2000" b="1" dirty="0">
                <a:solidFill>
                  <a:srgbClr val="002060"/>
                </a:solidFill>
                <a:latin typeface="CenturyGothic-Bold"/>
              </a:rPr>
              <a:t>Max. profit: korlátozott, kapott prémium</a:t>
            </a:r>
          </a:p>
        </p:txBody>
      </p:sp>
      <p:pic>
        <p:nvPicPr>
          <p:cNvPr id="2054" name="Picture 6" descr="short-call-options-trading-strategy">
            <a:extLst>
              <a:ext uri="{FF2B5EF4-FFF2-40B4-BE49-F238E27FC236}">
                <a16:creationId xmlns:a16="http://schemas.microsoft.com/office/drawing/2014/main" id="{23183803-2329-4B16-AA66-02CDCF4FAA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891" y="1209931"/>
            <a:ext cx="54075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short_put_options_strategy_explained_by_dronakul">
            <a:extLst>
              <a:ext uri="{FF2B5EF4-FFF2-40B4-BE49-F238E27FC236}">
                <a16:creationId xmlns:a16="http://schemas.microsoft.com/office/drawing/2014/main" id="{53F9F10A-4632-4E3A-A534-BD6788E267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4339" y="1209931"/>
            <a:ext cx="5268333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26954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BDCD2AC-024B-41DE-8E2C-B9D8B8702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Opciók értéke lejárat előtt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9F7E13BE-0144-4F6F-B5DF-36678CBAC5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7"/>
            <a:ext cx="10515600" cy="4749251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A lejáratkori opcióértékek egyszerűen megadhatók, de a fő kérdés a lejárat előtti érték, árfolyam.</a:t>
            </a:r>
          </a:p>
          <a:p>
            <a:pPr>
              <a:spcAft>
                <a:spcPts val="600"/>
              </a:spcAft>
            </a:pP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Ez csak bonyolult összefüggésekkel adható meg, így a témát leegyszerűsítve tárgyaljuk.</a:t>
            </a:r>
          </a:p>
          <a:p>
            <a:pPr>
              <a:spcAft>
                <a:spcPts val="600"/>
              </a:spcAft>
            </a:pP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Miért bonyolult?</a:t>
            </a:r>
          </a:p>
          <a:p>
            <a:pPr lvl="1">
              <a:spcAft>
                <a:spcPts val="600"/>
              </a:spcAft>
            </a:pPr>
            <a:r>
              <a:rPr lang="hu-HU" sz="2000" b="1" dirty="0">
                <a:solidFill>
                  <a:srgbClr val="002060"/>
                </a:solidFill>
                <a:latin typeface="CenturyGothic-Bold"/>
              </a:rPr>
              <a:t>Az opció kockázata (volatilitás) folyamatosan változik.</a:t>
            </a:r>
          </a:p>
          <a:p>
            <a:pPr>
              <a:spcAft>
                <a:spcPts val="600"/>
              </a:spcAft>
            </a:pPr>
            <a:r>
              <a:rPr lang="hu-HU" b="1" dirty="0">
                <a:solidFill>
                  <a:srgbClr val="002060"/>
                </a:solidFill>
                <a:latin typeface="CenturyGothic-Bold"/>
              </a:rPr>
              <a:t>Megoldás: Black-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Scholes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-formula</a:t>
            </a:r>
          </a:p>
          <a:p>
            <a:pPr lvl="1">
              <a:spcAft>
                <a:spcPts val="600"/>
              </a:spcAft>
            </a:pPr>
            <a:r>
              <a:rPr lang="hu-HU" b="1" dirty="0">
                <a:solidFill>
                  <a:srgbClr val="002060"/>
                </a:solidFill>
                <a:latin typeface="CenturyGothic-Bold"/>
              </a:rPr>
              <a:t>Az alap-formula a lejáratig osztalékot nem fizető részvényre vonatkozó európai vételi opció értékét (</a:t>
            </a:r>
            <a:r>
              <a:rPr lang="hu-HU" b="1" i="1" dirty="0" err="1">
                <a:solidFill>
                  <a:srgbClr val="002060"/>
                </a:solidFill>
                <a:latin typeface="CenturyGothic-Bold"/>
              </a:rPr>
              <a:t>c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-t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) adja meg, a többi opciós pozíció értékére ebből következtetünk majd.</a:t>
            </a:r>
          </a:p>
          <a:p>
            <a:pPr>
              <a:spcAft>
                <a:spcPts val="600"/>
              </a:spcAft>
            </a:pPr>
            <a:endParaRPr lang="hu-HU" sz="2400" b="1" dirty="0">
              <a:solidFill>
                <a:srgbClr val="002060"/>
              </a:solidFill>
              <a:latin typeface="CenturyGothic-Bold"/>
            </a:endParaRP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D82E16D-EF52-4661-9E9B-B0F6A7DCB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B42F-67E9-4C8D-913C-F379B1B2F576}" type="datetime1">
              <a:rPr lang="en-US" smtClean="0"/>
              <a:t>1/10/2025</a:t>
            </a:fld>
            <a:endParaRPr lang="hu-HU" dirty="0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A025EBDC-24D7-4A41-B4F3-588AB55A0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8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055557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387D3960-3473-44D1-BDC7-85E98D287806}"/>
              </a:ext>
            </a:extLst>
          </p:cNvPr>
          <p:cNvSpPr/>
          <p:nvPr/>
        </p:nvSpPr>
        <p:spPr>
          <a:xfrm>
            <a:off x="3366198" y="1617785"/>
            <a:ext cx="6089301" cy="437103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D69B409-522A-46FD-A3F7-32D018731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1644" y="18255"/>
            <a:ext cx="11475218" cy="1325563"/>
          </a:xfrm>
        </p:spPr>
        <p:txBody>
          <a:bodyPr>
            <a:normAutofit/>
          </a:bodyPr>
          <a:lstStyle/>
          <a:p>
            <a:r>
              <a:rPr lang="en-US" dirty="0"/>
              <a:t>A Black-Scholes formula </a:t>
            </a:r>
            <a:r>
              <a:rPr lang="en-US" dirty="0" err="1"/>
              <a:t>szerinti</a:t>
            </a:r>
            <a:r>
              <a:rPr lang="en-US" dirty="0"/>
              <a:t> c-</a:t>
            </a:r>
            <a:r>
              <a:rPr lang="en-US" dirty="0" err="1"/>
              <a:t>függvény</a:t>
            </a:r>
            <a:r>
              <a:rPr lang="en-US" dirty="0"/>
              <a:t> </a:t>
            </a:r>
            <a:r>
              <a:rPr lang="en-US" dirty="0" err="1"/>
              <a:t>jellege</a:t>
            </a:r>
            <a:r>
              <a:rPr lang="en-US" dirty="0"/>
              <a:t>:</a:t>
            </a:r>
            <a:endParaRPr lang="hu-H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BA556D-739C-4774-A2D3-634711BFB2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B42F-67E9-4C8D-913C-F379B1B2F576}" type="datetime1">
              <a:rPr lang="en-US" smtClean="0"/>
              <a:t>1/10/2025</a:t>
            </a:fld>
            <a:endParaRPr lang="hu-H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81B6DE-30FC-458C-BDF3-D35CCE583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9</a:t>
            </a:fld>
            <a:endParaRPr lang="hu-HU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70AA4283-2D21-4DA2-820A-19CEB640DC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0371" y="5360255"/>
            <a:ext cx="5159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hu-HU" altLang="hu-HU" sz="2400" b="1" i="1">
                <a:solidFill>
                  <a:schemeClr val="bg1"/>
                </a:solidFill>
                <a:latin typeface="Times New Roman" panose="02020603050405020304" pitchFamily="18" charset="0"/>
              </a:rPr>
              <a:t>K</a:t>
            </a:r>
            <a:r>
              <a:rPr lang="hu-HU" altLang="hu-HU" sz="2400" b="1" i="1" baseline="-25000">
                <a:solidFill>
                  <a:schemeClr val="bg1"/>
                </a:solidFill>
                <a:latin typeface="Times New Roman" panose="02020603050405020304" pitchFamily="18" charset="0"/>
              </a:rPr>
              <a:t>T</a:t>
            </a:r>
            <a:endParaRPr lang="hu-HU" altLang="hu-HU" sz="2400" b="1" baseline="-2500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7" name="Group 4">
            <a:extLst>
              <a:ext uri="{FF2B5EF4-FFF2-40B4-BE49-F238E27FC236}">
                <a16:creationId xmlns:a16="http://schemas.microsoft.com/office/drawing/2014/main" id="{5A3EA254-4B6C-4A05-99AA-2BF71D4222A1}"/>
              </a:ext>
            </a:extLst>
          </p:cNvPr>
          <p:cNvGrpSpPr>
            <a:grpSpLocks/>
          </p:cNvGrpSpPr>
          <p:nvPr/>
        </p:nvGrpSpPr>
        <p:grpSpPr bwMode="auto">
          <a:xfrm>
            <a:off x="3785646" y="2042380"/>
            <a:ext cx="5194300" cy="3836987"/>
            <a:chOff x="1220" y="1641"/>
            <a:chExt cx="3272" cy="2417"/>
          </a:xfrm>
        </p:grpSpPr>
        <p:sp>
          <p:nvSpPr>
            <p:cNvPr id="8" name="Line 5">
              <a:extLst>
                <a:ext uri="{FF2B5EF4-FFF2-40B4-BE49-F238E27FC236}">
                  <a16:creationId xmlns:a16="http://schemas.microsoft.com/office/drawing/2014/main" id="{7857B01D-B8DC-417C-A818-E5B0DA0F57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19" y="1788"/>
              <a:ext cx="0" cy="1961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9" name="Line 6">
              <a:extLst>
                <a:ext uri="{FF2B5EF4-FFF2-40B4-BE49-F238E27FC236}">
                  <a16:creationId xmlns:a16="http://schemas.microsoft.com/office/drawing/2014/main" id="{E03E6EAA-4A27-431F-A12B-6D377EEAA66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22" y="3748"/>
              <a:ext cx="2736" cy="1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0" name="Rectangle 7">
              <a:extLst>
                <a:ext uri="{FF2B5EF4-FFF2-40B4-BE49-F238E27FC236}">
                  <a16:creationId xmlns:a16="http://schemas.microsoft.com/office/drawing/2014/main" id="{09D25C8E-BB11-4CD1-8F35-B6C680F9A8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0" y="1641"/>
              <a:ext cx="27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hu-HU" altLang="hu-HU" sz="3200" b="1" i="1">
                  <a:solidFill>
                    <a:schemeClr val="bg1"/>
                  </a:solidFill>
                  <a:latin typeface="Times New Roman" panose="02020603050405020304" pitchFamily="18" charset="0"/>
                </a:rPr>
                <a:t>c</a:t>
              </a:r>
              <a:endParaRPr lang="hu-HU" altLang="hu-HU" sz="3200" b="1">
                <a:solidFill>
                  <a:schemeClr val="bg1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1" name="Rectangle 8">
              <a:extLst>
                <a:ext uri="{FF2B5EF4-FFF2-40B4-BE49-F238E27FC236}">
                  <a16:creationId xmlns:a16="http://schemas.microsoft.com/office/drawing/2014/main" id="{285AAAB1-FC9A-4497-9B4D-5C2ECA02BC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6" y="3731"/>
              <a:ext cx="53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hu-HU" altLang="hu-HU" sz="2800" b="1" i="1">
                  <a:solidFill>
                    <a:schemeClr val="bg1"/>
                  </a:solidFill>
                  <a:latin typeface="Times New Roman" panose="02020603050405020304" pitchFamily="18" charset="0"/>
                </a:rPr>
                <a:t>P</a:t>
              </a:r>
              <a:r>
                <a:rPr lang="hu-HU" altLang="hu-HU" sz="2800" b="1" i="1" baseline="-25000">
                  <a:solidFill>
                    <a:schemeClr val="bg1"/>
                  </a:solidFill>
                  <a:latin typeface="Times New Roman" panose="02020603050405020304" pitchFamily="18" charset="0"/>
                </a:rPr>
                <a:t>0</a:t>
              </a:r>
              <a:endParaRPr lang="hu-HU" altLang="hu-HU" sz="2800" b="1">
                <a:solidFill>
                  <a:schemeClr val="bg1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2" name="Group 9">
            <a:extLst>
              <a:ext uri="{FF2B5EF4-FFF2-40B4-BE49-F238E27FC236}">
                <a16:creationId xmlns:a16="http://schemas.microsoft.com/office/drawing/2014/main" id="{D2A089F1-0174-4CE4-B68D-6F3915A5B10D}"/>
              </a:ext>
            </a:extLst>
          </p:cNvPr>
          <p:cNvGrpSpPr>
            <a:grpSpLocks/>
          </p:cNvGrpSpPr>
          <p:nvPr/>
        </p:nvGrpSpPr>
        <p:grpSpPr bwMode="auto">
          <a:xfrm>
            <a:off x="4265071" y="3074255"/>
            <a:ext cx="4330700" cy="2316162"/>
            <a:chOff x="1522" y="2291"/>
            <a:chExt cx="2728" cy="1459"/>
          </a:xfrm>
        </p:grpSpPr>
        <p:sp>
          <p:nvSpPr>
            <p:cNvPr id="13" name="Line 10">
              <a:extLst>
                <a:ext uri="{FF2B5EF4-FFF2-40B4-BE49-F238E27FC236}">
                  <a16:creationId xmlns:a16="http://schemas.microsoft.com/office/drawing/2014/main" id="{03BA57D1-B023-47D3-BE1B-DA670D468D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22" y="3749"/>
              <a:ext cx="1280" cy="1"/>
            </a:xfrm>
            <a:prstGeom prst="line">
              <a:avLst/>
            </a:prstGeom>
            <a:noFill/>
            <a:ln w="28575">
              <a:solidFill>
                <a:srgbClr val="FF9933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4" name="Line 11">
              <a:extLst>
                <a:ext uri="{FF2B5EF4-FFF2-40B4-BE49-F238E27FC236}">
                  <a16:creationId xmlns:a16="http://schemas.microsoft.com/office/drawing/2014/main" id="{574308BB-B373-4C97-906D-10E2197CCFD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793" y="2291"/>
              <a:ext cx="1457" cy="1457"/>
            </a:xfrm>
            <a:prstGeom prst="line">
              <a:avLst/>
            </a:prstGeom>
            <a:noFill/>
            <a:ln w="28575">
              <a:solidFill>
                <a:srgbClr val="FF9933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</p:grpSp>
      <p:sp>
        <p:nvSpPr>
          <p:cNvPr id="15" name="Freeform 12">
            <a:extLst>
              <a:ext uri="{FF2B5EF4-FFF2-40B4-BE49-F238E27FC236}">
                <a16:creationId xmlns:a16="http://schemas.microsoft.com/office/drawing/2014/main" id="{8443D140-EF65-4AC4-8192-B27C3CBB6472}"/>
              </a:ext>
            </a:extLst>
          </p:cNvPr>
          <p:cNvSpPr>
            <a:spLocks/>
          </p:cNvSpPr>
          <p:nvPr/>
        </p:nvSpPr>
        <p:spPr bwMode="auto">
          <a:xfrm>
            <a:off x="4271421" y="2599592"/>
            <a:ext cx="4338638" cy="2779713"/>
          </a:xfrm>
          <a:custGeom>
            <a:avLst/>
            <a:gdLst>
              <a:gd name="T0" fmla="*/ 0 w 3022"/>
              <a:gd name="T1" fmla="*/ 1936 h 1936"/>
              <a:gd name="T2" fmla="*/ 125 w 3022"/>
              <a:gd name="T3" fmla="*/ 1936 h 1936"/>
              <a:gd name="T4" fmla="*/ 250 w 3022"/>
              <a:gd name="T5" fmla="*/ 1936 h 1936"/>
              <a:gd name="T6" fmla="*/ 375 w 3022"/>
              <a:gd name="T7" fmla="*/ 1927 h 1936"/>
              <a:gd name="T8" fmla="*/ 500 w 3022"/>
              <a:gd name="T9" fmla="*/ 1907 h 1936"/>
              <a:gd name="T10" fmla="*/ 645 w 3022"/>
              <a:gd name="T11" fmla="*/ 1873 h 1936"/>
              <a:gd name="T12" fmla="*/ 713 w 3022"/>
              <a:gd name="T13" fmla="*/ 1852 h 1936"/>
              <a:gd name="T14" fmla="*/ 790 w 3022"/>
              <a:gd name="T15" fmla="*/ 1827 h 1936"/>
              <a:gd name="T16" fmla="*/ 866 w 3022"/>
              <a:gd name="T17" fmla="*/ 1794 h 1936"/>
              <a:gd name="T18" fmla="*/ 943 w 3022"/>
              <a:gd name="T19" fmla="*/ 1756 h 1936"/>
              <a:gd name="T20" fmla="*/ 1030 w 3022"/>
              <a:gd name="T21" fmla="*/ 1714 h 1936"/>
              <a:gd name="T22" fmla="*/ 1117 w 3022"/>
              <a:gd name="T23" fmla="*/ 1665 h 1936"/>
              <a:gd name="T24" fmla="*/ 1204 w 3022"/>
              <a:gd name="T25" fmla="*/ 1610 h 1936"/>
              <a:gd name="T26" fmla="*/ 1300 w 3022"/>
              <a:gd name="T27" fmla="*/ 1548 h 1936"/>
              <a:gd name="T28" fmla="*/ 1474 w 3022"/>
              <a:gd name="T29" fmla="*/ 1423 h 1936"/>
              <a:gd name="T30" fmla="*/ 1705 w 3022"/>
              <a:gd name="T31" fmla="*/ 1247 h 1936"/>
              <a:gd name="T32" fmla="*/ 1914 w 3022"/>
              <a:gd name="T33" fmla="*/ 1076 h 1936"/>
              <a:gd name="T34" fmla="*/ 2142 w 3022"/>
              <a:gd name="T35" fmla="*/ 864 h 1936"/>
              <a:gd name="T36" fmla="*/ 2386 w 3022"/>
              <a:gd name="T37" fmla="*/ 632 h 1936"/>
              <a:gd name="T38" fmla="*/ 2702 w 3022"/>
              <a:gd name="T39" fmla="*/ 316 h 1936"/>
              <a:gd name="T40" fmla="*/ 3022 w 3022"/>
              <a:gd name="T41" fmla="*/ 0 h 1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022" h="1936">
                <a:moveTo>
                  <a:pt x="0" y="1936"/>
                </a:moveTo>
                <a:lnTo>
                  <a:pt x="125" y="1936"/>
                </a:lnTo>
                <a:lnTo>
                  <a:pt x="250" y="1936"/>
                </a:lnTo>
                <a:lnTo>
                  <a:pt x="375" y="1927"/>
                </a:lnTo>
                <a:lnTo>
                  <a:pt x="500" y="1907"/>
                </a:lnTo>
                <a:lnTo>
                  <a:pt x="645" y="1873"/>
                </a:lnTo>
                <a:lnTo>
                  <a:pt x="713" y="1852"/>
                </a:lnTo>
                <a:lnTo>
                  <a:pt x="790" y="1827"/>
                </a:lnTo>
                <a:lnTo>
                  <a:pt x="866" y="1794"/>
                </a:lnTo>
                <a:lnTo>
                  <a:pt x="943" y="1756"/>
                </a:lnTo>
                <a:lnTo>
                  <a:pt x="1030" y="1714"/>
                </a:lnTo>
                <a:lnTo>
                  <a:pt x="1117" y="1665"/>
                </a:lnTo>
                <a:lnTo>
                  <a:pt x="1204" y="1610"/>
                </a:lnTo>
                <a:lnTo>
                  <a:pt x="1300" y="1548"/>
                </a:lnTo>
                <a:lnTo>
                  <a:pt x="1474" y="1423"/>
                </a:lnTo>
                <a:lnTo>
                  <a:pt x="1705" y="1247"/>
                </a:lnTo>
                <a:lnTo>
                  <a:pt x="1914" y="1076"/>
                </a:lnTo>
                <a:lnTo>
                  <a:pt x="2142" y="864"/>
                </a:lnTo>
                <a:lnTo>
                  <a:pt x="2386" y="632"/>
                </a:lnTo>
                <a:lnTo>
                  <a:pt x="2702" y="316"/>
                </a:lnTo>
                <a:lnTo>
                  <a:pt x="3022" y="0"/>
                </a:lnTo>
              </a:path>
            </a:pathLst>
          </a:custGeom>
          <a:noFill/>
          <a:ln w="57150" cap="flat" cmpd="sng">
            <a:solidFill>
              <a:srgbClr val="DDDDDD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16" name="Rectangle 13">
            <a:extLst>
              <a:ext uri="{FF2B5EF4-FFF2-40B4-BE49-F238E27FC236}">
                <a16:creationId xmlns:a16="http://schemas.microsoft.com/office/drawing/2014/main" id="{8925D255-0598-4852-834F-BA2D2BA6AD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63871" y="2478942"/>
            <a:ext cx="4397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hu-HU" altLang="hu-HU" sz="2800" b="1" i="1">
                <a:solidFill>
                  <a:schemeClr val="bg1"/>
                </a:solidFill>
                <a:latin typeface="Times New Roman" panose="02020603050405020304" pitchFamily="18" charset="0"/>
              </a:rPr>
              <a:t>c</a:t>
            </a:r>
            <a:endParaRPr lang="hu-HU" altLang="hu-HU" sz="2800" b="1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" name="Line 14">
            <a:extLst>
              <a:ext uri="{FF2B5EF4-FFF2-40B4-BE49-F238E27FC236}">
                <a16:creationId xmlns:a16="http://schemas.microsoft.com/office/drawing/2014/main" id="{239F6D23-CC4A-4998-A65F-AE5BF662FE6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708359" y="2823430"/>
            <a:ext cx="423862" cy="230187"/>
          </a:xfrm>
          <a:prstGeom prst="line">
            <a:avLst/>
          </a:prstGeom>
          <a:noFill/>
          <a:ln w="9525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endParaRPr lang="hu-HU"/>
          </a:p>
        </p:txBody>
      </p:sp>
      <p:sp>
        <p:nvSpPr>
          <p:cNvPr id="18" name="Rectangle 15">
            <a:extLst>
              <a:ext uri="{FF2B5EF4-FFF2-40B4-BE49-F238E27FC236}">
                <a16:creationId xmlns:a16="http://schemas.microsoft.com/office/drawing/2014/main" id="{38B145DA-9184-47E0-A6F2-5C07A0A46D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87709" y="4356955"/>
            <a:ext cx="9921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hu-HU" altLang="hu-HU" sz="2400" b="1" i="1">
                <a:solidFill>
                  <a:schemeClr val="bg1"/>
                </a:solidFill>
                <a:latin typeface="Times New Roman" panose="02020603050405020304" pitchFamily="18" charset="0"/>
              </a:rPr>
              <a:t>P</a:t>
            </a:r>
            <a:r>
              <a:rPr lang="hu-HU" altLang="hu-HU" sz="2400" b="1" i="1" baseline="-25000">
                <a:solidFill>
                  <a:schemeClr val="bg1"/>
                </a:solidFill>
                <a:latin typeface="Times New Roman" panose="02020603050405020304" pitchFamily="18" charset="0"/>
              </a:rPr>
              <a:t>0</a:t>
            </a:r>
            <a:r>
              <a:rPr lang="hu-HU" altLang="hu-HU" sz="2400" b="1" i="1">
                <a:solidFill>
                  <a:schemeClr val="bg1"/>
                </a:solidFill>
                <a:latin typeface="Times New Roman" panose="02020603050405020304" pitchFamily="18" charset="0"/>
              </a:rPr>
              <a:t>-K</a:t>
            </a:r>
            <a:r>
              <a:rPr lang="hu-HU" altLang="hu-HU" sz="2400" b="1" i="1" baseline="-25000">
                <a:solidFill>
                  <a:schemeClr val="bg1"/>
                </a:solidFill>
                <a:latin typeface="Times New Roman" panose="02020603050405020304" pitchFamily="18" charset="0"/>
              </a:rPr>
              <a:t>T</a:t>
            </a:r>
            <a:endParaRPr lang="hu-HU" altLang="hu-HU" sz="2400" b="1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" name="Line 16">
            <a:extLst>
              <a:ext uri="{FF2B5EF4-FFF2-40B4-BE49-F238E27FC236}">
                <a16:creationId xmlns:a16="http://schemas.microsoft.com/office/drawing/2014/main" id="{BDC19ABB-C876-415B-B8D3-4BCA81CCFC5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317834" y="4339492"/>
            <a:ext cx="423862" cy="230188"/>
          </a:xfrm>
          <a:prstGeom prst="line">
            <a:avLst/>
          </a:prstGeom>
          <a:noFill/>
          <a:ln w="9525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82775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" grpId="0"/>
      <p:bldP spid="18" grpId="0"/>
    </p:bld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1782</TotalTime>
  <Words>1033</Words>
  <Application>Microsoft Office PowerPoint</Application>
  <PresentationFormat>Widescreen</PresentationFormat>
  <Paragraphs>226</Paragraphs>
  <Slides>20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Calibri</vt:lpstr>
      <vt:lpstr>Calibri Light</vt:lpstr>
      <vt:lpstr>CenturyGothic-Bold</vt:lpstr>
      <vt:lpstr>Times New Roman</vt:lpstr>
      <vt:lpstr>Office-téma</vt:lpstr>
      <vt:lpstr>Egyenlet</vt:lpstr>
      <vt:lpstr>Options in real markets</vt:lpstr>
      <vt:lpstr>Mi az opció és milyen fajtái vannak</vt:lpstr>
      <vt:lpstr>Call vs. Put opció</vt:lpstr>
      <vt:lpstr>PowerPoint Presentation</vt:lpstr>
      <vt:lpstr>PowerPoint Presentation</vt:lpstr>
      <vt:lpstr>Long Call     Long Put </vt:lpstr>
      <vt:lpstr>Short Call     Short Put </vt:lpstr>
      <vt:lpstr>Opciók értéke lejárat előtt</vt:lpstr>
      <vt:lpstr>A Black-Scholes formula szerinti c-függvény jellege: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Az opció árát befolyásoló 7 tényező</vt:lpstr>
      <vt:lpstr>Mi a volatilitás?</vt:lpstr>
      <vt:lpstr>Implied volatility</vt:lpstr>
      <vt:lpstr>Implied volatility</vt:lpstr>
      <vt:lpstr>Extension of the Black-Scholes model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Cross-checking the  Odderon-effect</dc:title>
  <dc:creator>Dr. Novák Tamás</dc:creator>
  <cp:lastModifiedBy>Dr. Novák Tamás</cp:lastModifiedBy>
  <cp:revision>148</cp:revision>
  <dcterms:created xsi:type="dcterms:W3CDTF">2019-10-30T09:41:11Z</dcterms:created>
  <dcterms:modified xsi:type="dcterms:W3CDTF">2025-01-10T09:15:54Z</dcterms:modified>
</cp:coreProperties>
</file>