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sldIdLst>
    <p:sldId id="278" r:id="rId2"/>
    <p:sldId id="288" r:id="rId3"/>
    <p:sldId id="385" r:id="rId4"/>
    <p:sldId id="355" r:id="rId5"/>
    <p:sldId id="357" r:id="rId6"/>
    <p:sldId id="358" r:id="rId7"/>
    <p:sldId id="359" r:id="rId8"/>
    <p:sldId id="360" r:id="rId9"/>
    <p:sldId id="361" r:id="rId10"/>
    <p:sldId id="362" r:id="rId11"/>
    <p:sldId id="363" r:id="rId12"/>
    <p:sldId id="364" r:id="rId13"/>
    <p:sldId id="365" r:id="rId14"/>
    <p:sldId id="366" r:id="rId15"/>
    <p:sldId id="367" r:id="rId16"/>
    <p:sldId id="368" r:id="rId17"/>
    <p:sldId id="369" r:id="rId18"/>
    <p:sldId id="370" r:id="rId19"/>
    <p:sldId id="371" r:id="rId20"/>
    <p:sldId id="372" r:id="rId21"/>
    <p:sldId id="373" r:id="rId22"/>
    <p:sldId id="401" r:id="rId23"/>
    <p:sldId id="374" r:id="rId24"/>
    <p:sldId id="383" r:id="rId25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125"/>
    <p:restoredTop sz="94521"/>
  </p:normalViewPr>
  <p:slideViewPr>
    <p:cSldViewPr snapToGrid="0">
      <p:cViewPr varScale="1">
        <p:scale>
          <a:sx n="120" d="100"/>
          <a:sy n="120" d="100"/>
        </p:scale>
        <p:origin x="114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A9E4BE-314D-BB4C-A05A-1D4ED1CE6DE7}" type="datetimeFigureOut">
              <a:rPr lang="en-US" smtClean="0"/>
              <a:t>1/8/25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81DA6E-8A9B-9143-9D29-F5434C9582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2395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81DA6E-8A9B-9143-9D29-F5434C95824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7033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414480-197B-E053-CDC1-487E7D7622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007FC87-495C-6249-3E26-07AA4EB20C4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F119755-7437-559A-018B-B39D8F8CE0A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338530-C704-38D3-635A-50F428AE072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81DA6E-8A9B-9143-9D29-F5434C95824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2891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D24FEC-D01E-C20C-DD0F-626D6360CB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97D1499-9846-52C7-292D-440487835B2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D9F89DB-DE80-DC23-8E54-12E53589294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E94BBF-988B-5EDB-F74F-F7B077F8B7E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81DA6E-8A9B-9143-9D29-F5434C95824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4729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C244AE-890D-2BC6-0021-91F7A09EBD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DF827FA-A048-851B-074B-77E4A585BDD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7CCA8F8-D3B4-05E8-AEE5-0DE067EF228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B7799B-0406-6611-6534-4279A4CE405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81DA6E-8A9B-9143-9D29-F5434C95824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37528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EA235B-1C61-309B-8687-C888C699C6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6C2EDAB-41FD-659F-27FC-60E1FDDE0E4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2375CA1-9343-D172-0481-8E99B7744EE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160CCC-D776-C219-F7B1-F591A794851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81DA6E-8A9B-9143-9D29-F5434C95824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8796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8C9A6E-E199-7871-E5A1-7E18D6509C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5A7F0B3-7B16-F894-3E16-0410F639774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C08549A-DAD3-A45D-0FB3-9E66F45E852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044317-B724-C48C-B88A-FD4081D8008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81DA6E-8A9B-9143-9D29-F5434C95824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7550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E83268-5BAE-68CB-9598-DEDFE2B259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4DFA9D5-F752-794D-4FB3-CF66977ACA1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A1F2B24-25F5-B726-8C76-9024AD4E1A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A4F312-D3F2-C73A-AE56-F9518B10374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81DA6E-8A9B-9143-9D29-F5434C95824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7382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0A4734-1092-6377-5368-C0FD5773C3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9797BEE-2E44-9D27-DC43-828EB55F126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198D33C-BDF3-3B3C-4BB8-A8FE63C5E09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A61EAF-EFE3-64FE-C897-9FFFB4DEF7D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81DA6E-8A9B-9143-9D29-F5434C95824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25867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E8559A-3F0D-A263-7EFD-818C14C7A6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1FA44C8-1E58-5125-EC77-6DA8123DF4B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7B6A9B2-1177-A684-ABB1-9914AD652FB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7E618F-5427-4A3C-4BC8-EB23F1CB51C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81DA6E-8A9B-9143-9D29-F5434C95824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32918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07480B-7B90-7A51-FE0D-FB9EEF3721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135A173-723F-38C2-CC86-12AA8F77298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8AF03FB-E848-BD2C-E4B0-B8E3051369B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CE76D1-0007-55F2-CF25-D939198FD12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81DA6E-8A9B-9143-9D29-F5434C958241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94607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7C5155-96C8-6399-29F4-FBE6B862B2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3167A64-EFDE-3CAD-42E0-CC917BD00DE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4348FA6-07EE-98FC-7489-E12AD6DFBAC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5EECF5-E265-FBAB-392C-025A10CD235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81DA6E-8A9B-9143-9D29-F5434C958241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0050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81DA6E-8A9B-9143-9D29-F5434C95824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31937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961FC1-2235-1F97-E5EA-829357CBD0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76256DF-980C-9BB8-1B1E-14F38048644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AF26FF3-1931-35C1-3979-70487165FA9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B7AFAF-74DF-1817-374B-30067370F17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81DA6E-8A9B-9143-9D29-F5434C958241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38729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F9A2E9-FFEF-8D92-735E-9C06888545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39FD073-9D06-6500-F303-4DE1D2A8C30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F86EA35-82D8-2FB6-09D5-8E96098CA0E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CA709B-9DBD-9DBC-6161-FC8FD04E0CF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81DA6E-8A9B-9143-9D29-F5434C958241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62229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5BDD8F-CBA2-D04D-2F4D-1F7FE47311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3A8EDCE-AB9F-1C3C-3360-43BC00F0F30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7783463-AEB5-873E-DD17-35D71E53153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12F4DF-7B61-182C-458B-1A653734A73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81DA6E-8A9B-9143-9D29-F5434C958241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03814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3222FB-2CA2-D8B1-540D-932031CC54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344EFED-A0BE-0F25-17E1-3EE620C92E6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243E753-BC74-391E-4628-829C52F39DE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483AE4-F0FD-9FD2-520E-B8DBD558EF9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81DA6E-8A9B-9143-9D29-F5434C958241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55062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D0162A-0D99-9260-0120-D890F44FFE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F589A08-2939-E829-A9C2-47DD99A76EE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8155481-FB6E-E039-135B-F1145AC2EE8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6B19D5-4253-A3FA-5E47-6A89CDB059C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81DA6E-8A9B-9143-9D29-F5434C958241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4639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34D463-BD6B-561F-3CA1-A86E7EA8FE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B67E913-2B86-131B-2005-8DD08F3EFD1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754C643-7695-6064-CF40-136BEBD8F15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045154-7A63-5DB3-974F-46A9EB15216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81DA6E-8A9B-9143-9D29-F5434C95824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4571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8F92B3-6902-D654-738E-C5ABF2D7F4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ABA5526-DC03-B7C0-BA9E-B5FC9067C10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1171E3E-9CE0-B6F1-7AEA-2B636B6770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C29D05-BF4B-0CE1-A645-C43E013E42E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81DA6E-8A9B-9143-9D29-F5434C95824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3401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7149FA-3477-7F9E-993D-568EA65B4B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1ED603F-B069-A305-DEB2-6DE581CC4FC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2E1367A-0DEA-99E0-9FAC-B8B6CA5E707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96BB97-2C7E-FDC3-E283-A7A94E055C9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81DA6E-8A9B-9143-9D29-F5434C95824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3615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E43E73-5C63-5FEB-7681-1A405116B3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BA7E0FD-D341-A331-CDA0-D850B37B3BE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81178D6-8FDE-851A-C27C-013CA0C7DC6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09C558-DF3E-ED66-2289-BF86979DC20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81DA6E-8A9B-9143-9D29-F5434C95824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0171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0688FD-92CA-84D9-C24C-8C2297CE9C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24210E5-3D35-F219-E95D-D32FAF17D9F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41A0453-8724-E8CC-13B0-38D15D6E753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184C66-29EC-B837-7860-5D41A653085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81DA6E-8A9B-9143-9D29-F5434C95824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9590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0EBB38-7C18-8210-5439-C09AB02E91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9E75FFE-F562-E2BE-733C-CD748C80DEC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D6F4B4D-DC27-1B9E-5807-610BAC223CD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118688-8807-E368-4D38-358A7016884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81DA6E-8A9B-9143-9D29-F5434C95824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7290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644B21-29EE-FA11-D748-099CBA4725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5304E3F-D7C0-1B90-7D75-07D36C90909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268B306-C1C9-EE7E-AF66-2EED29DF4C5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973285-9CCD-5092-8936-09CC725B37D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81DA6E-8A9B-9143-9D29-F5434C95824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3646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B3E384-BD55-CC80-D28D-CFB148FFC2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7F548F5-8235-9274-50E6-87183A2EA1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4636DF-62AF-8E2B-3D41-7BB772CF87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B6BAF-14E4-1240-8A72-7DCB5670633E}" type="datetimeFigureOut">
              <a:rPr lang="en-US" smtClean="0"/>
              <a:t>1/8/25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2F596-882B-6DB5-AC39-E709BF7A91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8307AC-629B-DAD7-CA05-BD5C03F987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71374-E0BF-5D42-A421-0A98586A91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0433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91C4C7-0E65-4EBB-9DA7-9BA0E3FB35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DBE9F82-C981-9AAB-E8FE-A0CE0B7F1D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5D6DE8-32BD-C275-2D95-BBC3FA0BD3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B6BAF-14E4-1240-8A72-7DCB5670633E}" type="datetimeFigureOut">
              <a:rPr lang="en-US" smtClean="0"/>
              <a:t>1/8/25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48004E-D9A1-324B-7AF1-429E26DC10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BB2690-7D15-B185-BAF3-1621995A6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71374-E0BF-5D42-A421-0A98586A91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06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8F19721-808B-0ABF-97B6-17AF90413EE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5AA3BE1-100C-A63D-7660-2B5849ACA5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28A49C-051B-03D1-66AA-01804184B7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B6BAF-14E4-1240-8A72-7DCB5670633E}" type="datetimeFigureOut">
              <a:rPr lang="en-US" smtClean="0"/>
              <a:t>1/8/25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48BE67-0E9F-731D-A969-B75BBD1D36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0F290A-CCEA-7EF1-C4B7-02CA14D99F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71374-E0BF-5D42-A421-0A98586A91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7530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C9F210-2C4C-63F8-048D-2C79AC63E4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295376-5310-3EB4-B3AE-AA8FB7BC53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5DF831-D3D6-0736-0D8A-FE23AEF865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B6BAF-14E4-1240-8A72-7DCB5670633E}" type="datetimeFigureOut">
              <a:rPr lang="en-US" smtClean="0"/>
              <a:t>1/8/25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E6AE94-9A1B-A944-C074-D753C03D33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A659BE-5755-0DF6-BD7A-F19D510CFC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71374-E0BF-5D42-A421-0A98586A91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419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017075-2229-D16A-4EE7-A0588205A9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12B4D6-CADD-B111-A9D9-C93EAC080D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1E0D6A-F501-B704-769D-4BF9D8A3BF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B6BAF-14E4-1240-8A72-7DCB5670633E}" type="datetimeFigureOut">
              <a:rPr lang="en-US" smtClean="0"/>
              <a:t>1/8/25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EE9574-DDB1-091F-97A1-BD5B4EE084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E2BE66-CF1E-19BE-3250-E9057B141A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71374-E0BF-5D42-A421-0A98586A91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703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D175F2-42F0-06E8-968C-F86F711411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306A3A-4B88-BFD1-7A57-B368270BD46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22CD2A-227E-D879-0BF2-060AE98A5D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CBFEB5-20A3-68DE-3646-BAFA8540B0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B6BAF-14E4-1240-8A72-7DCB5670633E}" type="datetimeFigureOut">
              <a:rPr lang="en-US" smtClean="0"/>
              <a:t>1/8/25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022C4D-2EDC-4D3A-9218-9D7B39FAC8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3CE834-0F58-2351-A1A1-E94F5AE685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71374-E0BF-5D42-A421-0A98586A91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0392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D39EF5-B5B2-122E-3DD6-B1C88A57B3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E233FA-ECFE-472C-731B-AE7D0FB5D9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686B41-12B7-F1F8-B468-F83EA27D68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73512C7-4BE7-0A9F-82AF-DD7365E5D50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D7CBCA1-BA94-6843-6796-D2F8E077629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74CB22A-D1BC-A837-CDF2-BEDCC93A0E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B6BAF-14E4-1240-8A72-7DCB5670633E}" type="datetimeFigureOut">
              <a:rPr lang="en-US" smtClean="0"/>
              <a:t>1/8/25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55D2734-FEDC-331C-8AF2-AC3D9718B5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31EDED0-BDC8-79E4-D799-76F5DD10C7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71374-E0BF-5D42-A421-0A98586A91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4809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124F47-16C8-2F78-6F1E-6446842E87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C831BE-54D6-CA62-4BC1-C213226EC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B6BAF-14E4-1240-8A72-7DCB5670633E}" type="datetimeFigureOut">
              <a:rPr lang="en-US" smtClean="0"/>
              <a:t>1/8/25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43B253A-D08A-425C-BF29-BBD7586297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C2221B-FAFE-BD45-9D82-A2F974C164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71374-E0BF-5D42-A421-0A98586A91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7470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C945C3C-BADA-7957-61D9-69DE5C265D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B6BAF-14E4-1240-8A72-7DCB5670633E}" type="datetimeFigureOut">
              <a:rPr lang="en-US" smtClean="0"/>
              <a:t>1/8/25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624621C-8E79-A7B5-FDA6-14C9DA55D5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56F1F8-F354-DCE9-2411-A13739AA60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71374-E0BF-5D42-A421-0A98586A91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7080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2A5A49-3AA6-C9BB-4DE9-E3B121B7AC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7D4120-E53B-A5CE-3A79-5072189241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9AF2D5-97F5-E533-14E9-FFCF81C11C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7516C9B-7E4F-8624-6943-4174DEE343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B6BAF-14E4-1240-8A72-7DCB5670633E}" type="datetimeFigureOut">
              <a:rPr lang="en-US" smtClean="0"/>
              <a:t>1/8/25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55D772-DE85-2859-31E6-06AFDF414F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58BC40-A6AB-3A44-B7BD-62E7A99638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71374-E0BF-5D42-A421-0A98586A91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669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24EAB1-4663-F6E5-92E5-4608D1DAEC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D6B26DE-72D2-1C56-F664-4C8D3F48E1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83D4A7-3735-A16C-3B2C-419C46C3F8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6DD7A6-1D2C-4C66-4F40-F28A6F400B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B6BAF-14E4-1240-8A72-7DCB5670633E}" type="datetimeFigureOut">
              <a:rPr lang="en-US" smtClean="0"/>
              <a:t>1/8/25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9EBF9B-A781-B676-0CA4-2BC3329E22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62DFC14-FDD9-A579-258C-CC6BDC3646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71374-E0BF-5D42-A421-0A98586A91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469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B22ECE-1459-0A8B-06B8-1A2F98E8C2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BD2E19-E442-5041-B22C-199F0BDEE2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A73C33-A647-B8B8-1C30-F905208F587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85B6BAF-14E4-1240-8A72-7DCB5670633E}" type="datetimeFigureOut">
              <a:rPr lang="en-US" smtClean="0"/>
              <a:t>1/8/25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9ADCD8-245C-8BA7-BF14-DBD72A4A27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7F8685-DB12-A562-9E3B-11D6187E36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EE71374-E0BF-5D42-A421-0A98586A91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744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3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gif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collage of different colored squares&#10;&#10;Description automatically generated">
            <a:extLst>
              <a:ext uri="{FF2B5EF4-FFF2-40B4-BE49-F238E27FC236}">
                <a16:creationId xmlns:a16="http://schemas.microsoft.com/office/drawing/2014/main" id="{C5646B7A-596C-6465-54DF-7A11FF7C73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12" y="936762"/>
            <a:ext cx="7109085" cy="582120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9D3AC81-BEF8-0EE6-DE87-B5A3CAC91C00}"/>
              </a:ext>
            </a:extLst>
          </p:cNvPr>
          <p:cNvSpPr txBox="1">
            <a:spLocks/>
          </p:cNvSpPr>
          <p:nvPr/>
        </p:nvSpPr>
        <p:spPr bwMode="auto">
          <a:xfrm>
            <a:off x="0" y="7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A moderator for the NEAR Station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87BB986-29EB-7AAA-43FF-52A5A7D06CA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0541" y="5909313"/>
            <a:ext cx="856259" cy="8424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73120AC-E83B-A8E1-1569-19A1A3CADA8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39023" y="5815577"/>
            <a:ext cx="1449696" cy="1012707"/>
          </a:xfrm>
          <a:prstGeom prst="rect">
            <a:avLst/>
          </a:prstGeom>
        </p:spPr>
      </p:pic>
      <p:sp>
        <p:nvSpPr>
          <p:cNvPr id="3" name="AutoShape 2" descr="moderator-1.pdf">
            <a:extLst>
              <a:ext uri="{FF2B5EF4-FFF2-40B4-BE49-F238E27FC236}">
                <a16:creationId xmlns:a16="http://schemas.microsoft.com/office/drawing/2014/main" id="{03FF0868-A261-E7C4-EC8F-EA5BA1B909E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29B9D1D-32DE-6DBC-D3B9-30D3CB05BD33}"/>
              </a:ext>
            </a:extLst>
          </p:cNvPr>
          <p:cNvSpPr txBox="1"/>
          <p:nvPr/>
        </p:nvSpPr>
        <p:spPr>
          <a:xfrm>
            <a:off x="7239721" y="1333444"/>
            <a:ext cx="4771114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Neutron spectra simulations</a:t>
            </a:r>
          </a:p>
          <a:p>
            <a:r>
              <a:rPr lang="en-US" dirty="0"/>
              <a:t>by Gediminas </a:t>
            </a:r>
            <a:r>
              <a:rPr lang="en-US" dirty="0" err="1"/>
              <a:t>Stankunas</a:t>
            </a:r>
            <a:endParaRPr lang="en-US" dirty="0"/>
          </a:p>
          <a:p>
            <a:endParaRPr lang="en-US" dirty="0"/>
          </a:p>
          <a:p>
            <a:r>
              <a:rPr lang="en-US" dirty="0"/>
              <a:t>All input files (geometry, etc.)</a:t>
            </a:r>
          </a:p>
          <a:p>
            <a:r>
              <a:rPr lang="en-US" dirty="0"/>
              <a:t>by Vasilis </a:t>
            </a:r>
            <a:r>
              <a:rPr lang="en-US" dirty="0" err="1"/>
              <a:t>Vlachoudis</a:t>
            </a:r>
            <a:r>
              <a:rPr lang="en-US" dirty="0"/>
              <a:t>, Matteo </a:t>
            </a:r>
            <a:r>
              <a:rPr lang="en-US" dirty="0" err="1"/>
              <a:t>Cecchetto</a:t>
            </a:r>
            <a:r>
              <a:rPr lang="en-US" dirty="0"/>
              <a:t>, et al.</a:t>
            </a:r>
          </a:p>
          <a:p>
            <a:endParaRPr lang="en-US" dirty="0"/>
          </a:p>
          <a:p>
            <a:r>
              <a:rPr lang="en-US" dirty="0"/>
              <a:t>Results elaborated by AM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311FAF6-557F-EA0D-FB27-B671AEC2C605}"/>
              </a:ext>
            </a:extLst>
          </p:cNvPr>
          <p:cNvSpPr/>
          <p:nvPr/>
        </p:nvSpPr>
        <p:spPr>
          <a:xfrm>
            <a:off x="40512" y="1079292"/>
            <a:ext cx="3436496" cy="3222885"/>
          </a:xfrm>
          <a:prstGeom prst="rect">
            <a:avLst/>
          </a:prstGeom>
          <a:noFill/>
          <a:ln w="1016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F42620F-C9EE-02E8-04F9-C4BD59B7EF61}"/>
              </a:ext>
            </a:extLst>
          </p:cNvPr>
          <p:cNvSpPr txBox="1"/>
          <p:nvPr/>
        </p:nvSpPr>
        <p:spPr>
          <a:xfrm>
            <a:off x="7946107" y="6382428"/>
            <a:ext cx="27807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alberto.mengoni@cern.ch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1004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C2283FB-30C5-A38C-9CF8-B98455E51B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91A04378-3D2F-D66D-5E47-A8950D17AB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467" y="2065866"/>
            <a:ext cx="10905066" cy="27262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ED2485C-11A1-E58E-F01F-CF2668E1832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0541" y="5909313"/>
            <a:ext cx="856259" cy="8424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C899778-A0BD-6088-A0BB-891E4979ECE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39023" y="5815577"/>
            <a:ext cx="1449696" cy="1012707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78304750-1074-6946-F662-C3725B53F417}"/>
              </a:ext>
            </a:extLst>
          </p:cNvPr>
          <p:cNvSpPr txBox="1">
            <a:spLocks/>
          </p:cNvSpPr>
          <p:nvPr/>
        </p:nvSpPr>
        <p:spPr bwMode="auto">
          <a:xfrm>
            <a:off x="0" y="7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NEAR moderator(s)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29FB8D1-E1E0-2AC4-C806-B142296CCA77}"/>
              </a:ext>
            </a:extLst>
          </p:cNvPr>
          <p:cNvSpPr txBox="1"/>
          <p:nvPr/>
        </p:nvSpPr>
        <p:spPr>
          <a:xfrm>
            <a:off x="1338943" y="1660500"/>
            <a:ext cx="15660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 moderator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17BCFE4-B0FF-56A9-D6B8-DF941B08BABD}"/>
              </a:ext>
            </a:extLst>
          </p:cNvPr>
          <p:cNvSpPr txBox="1"/>
          <p:nvPr/>
        </p:nvSpPr>
        <p:spPr>
          <a:xfrm>
            <a:off x="9399589" y="1655486"/>
            <a:ext cx="1239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 (10 cm)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7C90DFD-AB54-48FD-C96C-EE73777A6706}"/>
              </a:ext>
            </a:extLst>
          </p:cNvPr>
          <p:cNvSpPr txBox="1"/>
          <p:nvPr/>
        </p:nvSpPr>
        <p:spPr>
          <a:xfrm>
            <a:off x="5363267" y="1655486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Al</a:t>
            </a:r>
            <a:r>
              <a:rPr lang="en-US" baseline="-25000" dirty="0"/>
              <a:t>2</a:t>
            </a:r>
            <a:r>
              <a:rPr lang="en-US" dirty="0"/>
              <a:t>O</a:t>
            </a:r>
            <a:r>
              <a:rPr lang="en-US" baseline="-25000" dirty="0"/>
              <a:t>3</a:t>
            </a:r>
            <a:r>
              <a:rPr lang="en-US" dirty="0"/>
              <a:t> (10 cm)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437674F-5A03-6463-BF2A-D7D386BA6B60}"/>
              </a:ext>
            </a:extLst>
          </p:cNvPr>
          <p:cNvSpPr txBox="1"/>
          <p:nvPr/>
        </p:nvSpPr>
        <p:spPr>
          <a:xfrm>
            <a:off x="4388193" y="5028078"/>
            <a:ext cx="244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filter thickness: 1.1 cm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72E5AEF-0E0C-BA6B-6AFB-C5A15F888C92}"/>
              </a:ext>
            </a:extLst>
          </p:cNvPr>
          <p:cNvSpPr txBox="1"/>
          <p:nvPr/>
        </p:nvSpPr>
        <p:spPr>
          <a:xfrm rot="16200000">
            <a:off x="-376973" y="3290499"/>
            <a:ext cx="17638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nflux</a:t>
            </a:r>
            <a:r>
              <a:rPr lang="en-US" sz="1200" dirty="0"/>
              <a:t> [n/cm2/eV/</a:t>
            </a:r>
            <a:r>
              <a:rPr lang="en-US" sz="1200" dirty="0" err="1"/>
              <a:t>ppulse</a:t>
            </a:r>
            <a:r>
              <a:rPr lang="en-US" sz="1200" dirty="0"/>
              <a:t>]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A84A075D-87A7-CAF4-549E-E66996D068E7}"/>
              </a:ext>
            </a:extLst>
          </p:cNvPr>
          <p:cNvCxnSpPr>
            <a:cxnSpLocks/>
          </p:cNvCxnSpPr>
          <p:nvPr/>
        </p:nvCxnSpPr>
        <p:spPr>
          <a:xfrm>
            <a:off x="1961147" y="6063916"/>
            <a:ext cx="502920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Cube 12">
            <a:extLst>
              <a:ext uri="{FF2B5EF4-FFF2-40B4-BE49-F238E27FC236}">
                <a16:creationId xmlns:a16="http://schemas.microsoft.com/office/drawing/2014/main" id="{2CA0963F-E0D4-7BA4-7BC4-FABF36DA93EA}"/>
              </a:ext>
            </a:extLst>
          </p:cNvPr>
          <p:cNvSpPr/>
          <p:nvPr/>
        </p:nvSpPr>
        <p:spPr>
          <a:xfrm>
            <a:off x="1338943" y="5434159"/>
            <a:ext cx="679737" cy="1317601"/>
          </a:xfrm>
          <a:prstGeom prst="cube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an 13">
            <a:extLst>
              <a:ext uri="{FF2B5EF4-FFF2-40B4-BE49-F238E27FC236}">
                <a16:creationId xmlns:a16="http://schemas.microsoft.com/office/drawing/2014/main" id="{78627CE2-51B2-EDF9-1757-3B96CDA69B78}"/>
              </a:ext>
            </a:extLst>
          </p:cNvPr>
          <p:cNvSpPr/>
          <p:nvPr/>
        </p:nvSpPr>
        <p:spPr>
          <a:xfrm rot="16200000">
            <a:off x="4247663" y="5894960"/>
            <a:ext cx="1317600" cy="396000"/>
          </a:xfrm>
          <a:prstGeom prst="ca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51115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16DC6DC-8213-F9BA-D46C-2BEE3B34F2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0759C350-7D66-FCFA-5AF0-DF73CA40AF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467" y="2065866"/>
            <a:ext cx="10905066" cy="27262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C2595B2-8883-1B2C-4CBF-B31ADEEB0BE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0541" y="5909313"/>
            <a:ext cx="856259" cy="8424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9C07501-C573-3556-22FC-5B236DEEA8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39023" y="5815577"/>
            <a:ext cx="1449696" cy="1012707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31402459-5867-B0FD-6E34-23D524894382}"/>
              </a:ext>
            </a:extLst>
          </p:cNvPr>
          <p:cNvSpPr txBox="1">
            <a:spLocks/>
          </p:cNvSpPr>
          <p:nvPr/>
        </p:nvSpPr>
        <p:spPr bwMode="auto">
          <a:xfrm>
            <a:off x="0" y="7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NEAR moderator(s)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67CEA64-08A5-39C1-A995-F0EDE2CA22F6}"/>
              </a:ext>
            </a:extLst>
          </p:cNvPr>
          <p:cNvSpPr txBox="1"/>
          <p:nvPr/>
        </p:nvSpPr>
        <p:spPr>
          <a:xfrm>
            <a:off x="1338943" y="1660500"/>
            <a:ext cx="15660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 moderator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29ADB1C-B335-1BA2-D696-B4D2E4C4B932}"/>
              </a:ext>
            </a:extLst>
          </p:cNvPr>
          <p:cNvSpPr txBox="1"/>
          <p:nvPr/>
        </p:nvSpPr>
        <p:spPr>
          <a:xfrm>
            <a:off x="9399589" y="1655486"/>
            <a:ext cx="1239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 (10 cm)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06C0DF4-8941-C781-9F13-E839F4046F4E}"/>
              </a:ext>
            </a:extLst>
          </p:cNvPr>
          <p:cNvSpPr txBox="1"/>
          <p:nvPr/>
        </p:nvSpPr>
        <p:spPr>
          <a:xfrm>
            <a:off x="5363267" y="1655486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Al</a:t>
            </a:r>
            <a:r>
              <a:rPr lang="en-US" baseline="-25000" dirty="0"/>
              <a:t>2</a:t>
            </a:r>
            <a:r>
              <a:rPr lang="en-US" dirty="0"/>
              <a:t>O</a:t>
            </a:r>
            <a:r>
              <a:rPr lang="en-US" baseline="-25000" dirty="0"/>
              <a:t>3</a:t>
            </a:r>
            <a:r>
              <a:rPr lang="en-US" dirty="0"/>
              <a:t> (10 cm)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E762477-AF43-7C99-0D7F-8A00E759D9F6}"/>
              </a:ext>
            </a:extLst>
          </p:cNvPr>
          <p:cNvSpPr txBox="1"/>
          <p:nvPr/>
        </p:nvSpPr>
        <p:spPr>
          <a:xfrm>
            <a:off x="4388193" y="5028078"/>
            <a:ext cx="244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filter thickness: 1.2 cm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B49D219-BE07-BFE1-E0FC-145FCAF6E9ED}"/>
              </a:ext>
            </a:extLst>
          </p:cNvPr>
          <p:cNvSpPr txBox="1"/>
          <p:nvPr/>
        </p:nvSpPr>
        <p:spPr>
          <a:xfrm rot="16200000">
            <a:off x="-376973" y="3290499"/>
            <a:ext cx="17638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nflux</a:t>
            </a:r>
            <a:r>
              <a:rPr lang="en-US" sz="1200" dirty="0"/>
              <a:t> [n/cm2/eV/</a:t>
            </a:r>
            <a:r>
              <a:rPr lang="en-US" sz="1200" dirty="0" err="1"/>
              <a:t>ppulse</a:t>
            </a:r>
            <a:r>
              <a:rPr lang="en-US" sz="1200" dirty="0"/>
              <a:t>]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7148616-2EAC-A704-20C8-E8E01BBE4955}"/>
              </a:ext>
            </a:extLst>
          </p:cNvPr>
          <p:cNvCxnSpPr>
            <a:cxnSpLocks/>
          </p:cNvCxnSpPr>
          <p:nvPr/>
        </p:nvCxnSpPr>
        <p:spPr>
          <a:xfrm>
            <a:off x="1961147" y="6063916"/>
            <a:ext cx="502920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Cube 12">
            <a:extLst>
              <a:ext uri="{FF2B5EF4-FFF2-40B4-BE49-F238E27FC236}">
                <a16:creationId xmlns:a16="http://schemas.microsoft.com/office/drawing/2014/main" id="{F78A4A73-C0AC-3D0D-BD2D-82932B97D5F7}"/>
              </a:ext>
            </a:extLst>
          </p:cNvPr>
          <p:cNvSpPr/>
          <p:nvPr/>
        </p:nvSpPr>
        <p:spPr>
          <a:xfrm>
            <a:off x="1338943" y="5434159"/>
            <a:ext cx="679737" cy="1317601"/>
          </a:xfrm>
          <a:prstGeom prst="cube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an 13">
            <a:extLst>
              <a:ext uri="{FF2B5EF4-FFF2-40B4-BE49-F238E27FC236}">
                <a16:creationId xmlns:a16="http://schemas.microsoft.com/office/drawing/2014/main" id="{5150E296-7F56-1EB2-8A05-E6C01C959C63}"/>
              </a:ext>
            </a:extLst>
          </p:cNvPr>
          <p:cNvSpPr/>
          <p:nvPr/>
        </p:nvSpPr>
        <p:spPr>
          <a:xfrm rot="16200000">
            <a:off x="4265663" y="5876960"/>
            <a:ext cx="1317600" cy="432000"/>
          </a:xfrm>
          <a:prstGeom prst="ca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07562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F5B8876-D326-D114-EB7E-5AAC034EDA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aph of a number of different colored lines&#10;&#10;Description automatically generated">
            <a:extLst>
              <a:ext uri="{FF2B5EF4-FFF2-40B4-BE49-F238E27FC236}">
                <a16:creationId xmlns:a16="http://schemas.microsoft.com/office/drawing/2014/main" id="{8395D4CB-87E9-2F34-A6CA-B8E0EFC98B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467" y="2065866"/>
            <a:ext cx="10905066" cy="27262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6A7888C-86AB-CC8F-5644-47CB4BB9988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0541" y="5909313"/>
            <a:ext cx="856259" cy="8424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4FB135E-B26A-8C20-18AE-476502D9FF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39023" y="5815577"/>
            <a:ext cx="1449696" cy="1012707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7E39DC06-1D10-E91F-9187-85ED04C2B2C3}"/>
              </a:ext>
            </a:extLst>
          </p:cNvPr>
          <p:cNvSpPr txBox="1">
            <a:spLocks/>
          </p:cNvSpPr>
          <p:nvPr/>
        </p:nvSpPr>
        <p:spPr bwMode="auto">
          <a:xfrm>
            <a:off x="0" y="7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NEAR moderator(s)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60E960D-AE58-9E5F-CA4B-632D2C9BE567}"/>
              </a:ext>
            </a:extLst>
          </p:cNvPr>
          <p:cNvSpPr txBox="1"/>
          <p:nvPr/>
        </p:nvSpPr>
        <p:spPr>
          <a:xfrm>
            <a:off x="1338943" y="1660500"/>
            <a:ext cx="15660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 moderator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B01C9A3-9442-CB4D-E3CF-FB63C4276BFE}"/>
              </a:ext>
            </a:extLst>
          </p:cNvPr>
          <p:cNvSpPr txBox="1"/>
          <p:nvPr/>
        </p:nvSpPr>
        <p:spPr>
          <a:xfrm>
            <a:off x="9399589" y="1655486"/>
            <a:ext cx="1239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 (10 cm)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A8F3A79-85C3-66B0-EDCD-188A327A4E80}"/>
              </a:ext>
            </a:extLst>
          </p:cNvPr>
          <p:cNvSpPr txBox="1"/>
          <p:nvPr/>
        </p:nvSpPr>
        <p:spPr>
          <a:xfrm>
            <a:off x="5363267" y="1655486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Al</a:t>
            </a:r>
            <a:r>
              <a:rPr lang="en-US" baseline="-25000" dirty="0"/>
              <a:t>2</a:t>
            </a:r>
            <a:r>
              <a:rPr lang="en-US" dirty="0"/>
              <a:t>O</a:t>
            </a:r>
            <a:r>
              <a:rPr lang="en-US" baseline="-25000" dirty="0"/>
              <a:t>3</a:t>
            </a:r>
            <a:r>
              <a:rPr lang="en-US" dirty="0"/>
              <a:t> (10 cm)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1781E79-3B8B-998B-5748-384A2AC488FA}"/>
              </a:ext>
            </a:extLst>
          </p:cNvPr>
          <p:cNvSpPr txBox="1"/>
          <p:nvPr/>
        </p:nvSpPr>
        <p:spPr>
          <a:xfrm>
            <a:off x="4388193" y="5028078"/>
            <a:ext cx="244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filter thickness: 1.3 cm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62CA42C-B34F-D15F-F55B-C36AE794A1C0}"/>
              </a:ext>
            </a:extLst>
          </p:cNvPr>
          <p:cNvSpPr txBox="1"/>
          <p:nvPr/>
        </p:nvSpPr>
        <p:spPr>
          <a:xfrm rot="16200000">
            <a:off x="-376973" y="3290499"/>
            <a:ext cx="17638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nflux</a:t>
            </a:r>
            <a:r>
              <a:rPr lang="en-US" sz="1200" dirty="0"/>
              <a:t> [n/cm2/eV/</a:t>
            </a:r>
            <a:r>
              <a:rPr lang="en-US" sz="1200" dirty="0" err="1"/>
              <a:t>ppulse</a:t>
            </a:r>
            <a:r>
              <a:rPr lang="en-US" sz="1200" dirty="0"/>
              <a:t>]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8DBC890-8E0A-B5AD-F4C5-8D8A1BA8844D}"/>
              </a:ext>
            </a:extLst>
          </p:cNvPr>
          <p:cNvCxnSpPr>
            <a:cxnSpLocks/>
          </p:cNvCxnSpPr>
          <p:nvPr/>
        </p:nvCxnSpPr>
        <p:spPr>
          <a:xfrm>
            <a:off x="1961147" y="6063916"/>
            <a:ext cx="502920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Cube 12">
            <a:extLst>
              <a:ext uri="{FF2B5EF4-FFF2-40B4-BE49-F238E27FC236}">
                <a16:creationId xmlns:a16="http://schemas.microsoft.com/office/drawing/2014/main" id="{6DE4D3F5-0AB6-FF42-AA54-9E1162E4526C}"/>
              </a:ext>
            </a:extLst>
          </p:cNvPr>
          <p:cNvSpPr/>
          <p:nvPr/>
        </p:nvSpPr>
        <p:spPr>
          <a:xfrm>
            <a:off x="1338943" y="5434159"/>
            <a:ext cx="679737" cy="1317601"/>
          </a:xfrm>
          <a:prstGeom prst="cube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an 13">
            <a:extLst>
              <a:ext uri="{FF2B5EF4-FFF2-40B4-BE49-F238E27FC236}">
                <a16:creationId xmlns:a16="http://schemas.microsoft.com/office/drawing/2014/main" id="{80FAF80F-9489-1FCB-11A5-A914FCB24FD1}"/>
              </a:ext>
            </a:extLst>
          </p:cNvPr>
          <p:cNvSpPr/>
          <p:nvPr/>
        </p:nvSpPr>
        <p:spPr>
          <a:xfrm rot="16200000">
            <a:off x="4283663" y="5858960"/>
            <a:ext cx="1317600" cy="468000"/>
          </a:xfrm>
          <a:prstGeom prst="ca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11986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A577533-D1B1-A322-F3BF-F432D040DA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1434060F-0907-B66D-0336-82CB370964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467" y="2065866"/>
            <a:ext cx="10905066" cy="27262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8F29B0D-9F47-945F-BE50-EF4A02438C1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0541" y="5909313"/>
            <a:ext cx="856259" cy="8424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B7F8675-32EB-F07F-A7FB-4DD1CF0778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39023" y="5815577"/>
            <a:ext cx="1449696" cy="1012707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AA008DAF-0199-FAE0-7092-2DA00384959F}"/>
              </a:ext>
            </a:extLst>
          </p:cNvPr>
          <p:cNvSpPr txBox="1">
            <a:spLocks/>
          </p:cNvSpPr>
          <p:nvPr/>
        </p:nvSpPr>
        <p:spPr bwMode="auto">
          <a:xfrm>
            <a:off x="0" y="7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NEAR moderator(s)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9E071FE-06D8-78FE-87AD-84F7C0A5BBBB}"/>
              </a:ext>
            </a:extLst>
          </p:cNvPr>
          <p:cNvSpPr txBox="1"/>
          <p:nvPr/>
        </p:nvSpPr>
        <p:spPr>
          <a:xfrm>
            <a:off x="1338943" y="1660500"/>
            <a:ext cx="15660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 moderator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8B99D22-5934-CE73-CA0D-5A19644165F5}"/>
              </a:ext>
            </a:extLst>
          </p:cNvPr>
          <p:cNvSpPr txBox="1"/>
          <p:nvPr/>
        </p:nvSpPr>
        <p:spPr>
          <a:xfrm>
            <a:off x="9399589" y="1655486"/>
            <a:ext cx="1239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 (10 cm)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ABD91F2-AE67-8941-A422-D05D9F8B5FE3}"/>
              </a:ext>
            </a:extLst>
          </p:cNvPr>
          <p:cNvSpPr txBox="1"/>
          <p:nvPr/>
        </p:nvSpPr>
        <p:spPr>
          <a:xfrm>
            <a:off x="5363267" y="1655486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Al</a:t>
            </a:r>
            <a:r>
              <a:rPr lang="en-US" baseline="-25000" dirty="0"/>
              <a:t>2</a:t>
            </a:r>
            <a:r>
              <a:rPr lang="en-US" dirty="0"/>
              <a:t>O</a:t>
            </a:r>
            <a:r>
              <a:rPr lang="en-US" baseline="-25000" dirty="0"/>
              <a:t>3</a:t>
            </a:r>
            <a:r>
              <a:rPr lang="en-US" dirty="0"/>
              <a:t> (10 cm)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FD32607-05FB-54FA-3BA0-4DA840AD3C49}"/>
              </a:ext>
            </a:extLst>
          </p:cNvPr>
          <p:cNvSpPr txBox="1"/>
          <p:nvPr/>
        </p:nvSpPr>
        <p:spPr>
          <a:xfrm>
            <a:off x="4388193" y="5028078"/>
            <a:ext cx="244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filter thickness: 1.4 cm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53B679D-F9FE-D9FE-B8DA-CDB6D8C4DC0D}"/>
              </a:ext>
            </a:extLst>
          </p:cNvPr>
          <p:cNvSpPr txBox="1"/>
          <p:nvPr/>
        </p:nvSpPr>
        <p:spPr>
          <a:xfrm rot="16200000">
            <a:off x="-376973" y="3290499"/>
            <a:ext cx="17638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nflux</a:t>
            </a:r>
            <a:r>
              <a:rPr lang="en-US" sz="1200" dirty="0"/>
              <a:t> [n/cm2/eV/</a:t>
            </a:r>
            <a:r>
              <a:rPr lang="en-US" sz="1200" dirty="0" err="1"/>
              <a:t>ppulse</a:t>
            </a:r>
            <a:r>
              <a:rPr lang="en-US" sz="1200" dirty="0"/>
              <a:t>]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C869906-D3F7-DEF0-3AF5-74591E4EB93F}"/>
              </a:ext>
            </a:extLst>
          </p:cNvPr>
          <p:cNvCxnSpPr>
            <a:cxnSpLocks/>
          </p:cNvCxnSpPr>
          <p:nvPr/>
        </p:nvCxnSpPr>
        <p:spPr>
          <a:xfrm>
            <a:off x="1961147" y="6063916"/>
            <a:ext cx="502920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Cube 12">
            <a:extLst>
              <a:ext uri="{FF2B5EF4-FFF2-40B4-BE49-F238E27FC236}">
                <a16:creationId xmlns:a16="http://schemas.microsoft.com/office/drawing/2014/main" id="{1E5790FC-BFA8-D547-51F1-79AAE97B21EC}"/>
              </a:ext>
            </a:extLst>
          </p:cNvPr>
          <p:cNvSpPr/>
          <p:nvPr/>
        </p:nvSpPr>
        <p:spPr>
          <a:xfrm>
            <a:off x="1338943" y="5434159"/>
            <a:ext cx="679737" cy="1317601"/>
          </a:xfrm>
          <a:prstGeom prst="cube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an 13">
            <a:extLst>
              <a:ext uri="{FF2B5EF4-FFF2-40B4-BE49-F238E27FC236}">
                <a16:creationId xmlns:a16="http://schemas.microsoft.com/office/drawing/2014/main" id="{80FED7BE-02BC-C7E8-11EE-A89D95E70054}"/>
              </a:ext>
            </a:extLst>
          </p:cNvPr>
          <p:cNvSpPr/>
          <p:nvPr/>
        </p:nvSpPr>
        <p:spPr>
          <a:xfrm rot="16200000">
            <a:off x="4301662" y="5840961"/>
            <a:ext cx="1317600" cy="503999"/>
          </a:xfrm>
          <a:prstGeom prst="ca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9263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86FD492-A1E5-A3AB-78DC-2E049F9A03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aph of a number of different colored lines&#10;&#10;Description automatically generated">
            <a:extLst>
              <a:ext uri="{FF2B5EF4-FFF2-40B4-BE49-F238E27FC236}">
                <a16:creationId xmlns:a16="http://schemas.microsoft.com/office/drawing/2014/main" id="{895E3249-D6FE-0C5F-F4D0-12DDDA328C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467" y="2065866"/>
            <a:ext cx="10905066" cy="27262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60CAD20-FDCF-85C8-8816-58D2B275E4E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0541" y="5909313"/>
            <a:ext cx="856259" cy="8424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56B913C-4E1F-A590-F98E-387468150F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39023" y="5815577"/>
            <a:ext cx="1449696" cy="1012707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08A6E28F-B0DA-D234-E707-78EA0FE35AA2}"/>
              </a:ext>
            </a:extLst>
          </p:cNvPr>
          <p:cNvSpPr txBox="1">
            <a:spLocks/>
          </p:cNvSpPr>
          <p:nvPr/>
        </p:nvSpPr>
        <p:spPr bwMode="auto">
          <a:xfrm>
            <a:off x="0" y="7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NEAR moderator(s)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A20E75A-46CE-6FAF-D8EF-4A8F549601E8}"/>
              </a:ext>
            </a:extLst>
          </p:cNvPr>
          <p:cNvSpPr txBox="1"/>
          <p:nvPr/>
        </p:nvSpPr>
        <p:spPr>
          <a:xfrm>
            <a:off x="1338943" y="1660500"/>
            <a:ext cx="15660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 moderator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C444B87-125D-DC54-4EDE-FA3A646272AE}"/>
              </a:ext>
            </a:extLst>
          </p:cNvPr>
          <p:cNvSpPr txBox="1"/>
          <p:nvPr/>
        </p:nvSpPr>
        <p:spPr>
          <a:xfrm>
            <a:off x="9399589" y="1655486"/>
            <a:ext cx="1239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 (10 cm)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F2DFAE7-F5CC-384B-C2BA-ED311132B036}"/>
              </a:ext>
            </a:extLst>
          </p:cNvPr>
          <p:cNvSpPr txBox="1"/>
          <p:nvPr/>
        </p:nvSpPr>
        <p:spPr>
          <a:xfrm>
            <a:off x="5363267" y="1655486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Al</a:t>
            </a:r>
            <a:r>
              <a:rPr lang="en-US" baseline="-25000" dirty="0"/>
              <a:t>2</a:t>
            </a:r>
            <a:r>
              <a:rPr lang="en-US" dirty="0"/>
              <a:t>O</a:t>
            </a:r>
            <a:r>
              <a:rPr lang="en-US" baseline="-25000" dirty="0"/>
              <a:t>3</a:t>
            </a:r>
            <a:r>
              <a:rPr lang="en-US" dirty="0"/>
              <a:t> (10 cm)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CC0199F-6EEA-C36B-D8D3-5174586FB336}"/>
              </a:ext>
            </a:extLst>
          </p:cNvPr>
          <p:cNvSpPr txBox="1"/>
          <p:nvPr/>
        </p:nvSpPr>
        <p:spPr>
          <a:xfrm>
            <a:off x="4388193" y="5028078"/>
            <a:ext cx="244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filter thickness: 1.5 cm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AE74CB6-DE93-E42D-F302-734B63386D18}"/>
              </a:ext>
            </a:extLst>
          </p:cNvPr>
          <p:cNvSpPr txBox="1"/>
          <p:nvPr/>
        </p:nvSpPr>
        <p:spPr>
          <a:xfrm rot="16200000">
            <a:off x="-376973" y="3290499"/>
            <a:ext cx="17638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nflux</a:t>
            </a:r>
            <a:r>
              <a:rPr lang="en-US" sz="1200" dirty="0"/>
              <a:t> [n/cm2/eV/</a:t>
            </a:r>
            <a:r>
              <a:rPr lang="en-US" sz="1200" dirty="0" err="1"/>
              <a:t>ppulse</a:t>
            </a:r>
            <a:r>
              <a:rPr lang="en-US" sz="1200" dirty="0"/>
              <a:t>]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8A61AE5-29C0-A068-02A0-835E52F8283A}"/>
              </a:ext>
            </a:extLst>
          </p:cNvPr>
          <p:cNvCxnSpPr>
            <a:cxnSpLocks/>
          </p:cNvCxnSpPr>
          <p:nvPr/>
        </p:nvCxnSpPr>
        <p:spPr>
          <a:xfrm>
            <a:off x="1961147" y="6063916"/>
            <a:ext cx="502920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Cube 12">
            <a:extLst>
              <a:ext uri="{FF2B5EF4-FFF2-40B4-BE49-F238E27FC236}">
                <a16:creationId xmlns:a16="http://schemas.microsoft.com/office/drawing/2014/main" id="{1CA5BBDE-3CB7-8C50-3A74-850C31AC7539}"/>
              </a:ext>
            </a:extLst>
          </p:cNvPr>
          <p:cNvSpPr/>
          <p:nvPr/>
        </p:nvSpPr>
        <p:spPr>
          <a:xfrm>
            <a:off x="1338943" y="5434159"/>
            <a:ext cx="679737" cy="1317601"/>
          </a:xfrm>
          <a:prstGeom prst="cube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an 13">
            <a:extLst>
              <a:ext uri="{FF2B5EF4-FFF2-40B4-BE49-F238E27FC236}">
                <a16:creationId xmlns:a16="http://schemas.microsoft.com/office/drawing/2014/main" id="{C64940F8-835A-A309-817C-C0F60ADD74D5}"/>
              </a:ext>
            </a:extLst>
          </p:cNvPr>
          <p:cNvSpPr/>
          <p:nvPr/>
        </p:nvSpPr>
        <p:spPr>
          <a:xfrm rot="16200000">
            <a:off x="4319663" y="5822960"/>
            <a:ext cx="1317600" cy="540000"/>
          </a:xfrm>
          <a:prstGeom prst="ca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9088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B8AF8E0-DFDD-2294-905D-23E7912EF9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aph of a graph&#10;&#10;Description automatically generated">
            <a:extLst>
              <a:ext uri="{FF2B5EF4-FFF2-40B4-BE49-F238E27FC236}">
                <a16:creationId xmlns:a16="http://schemas.microsoft.com/office/drawing/2014/main" id="{12D66259-5715-87A6-C60A-5E6ADCC618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467" y="2065866"/>
            <a:ext cx="10905066" cy="27262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EE9D7F3-264F-092C-A4C7-E1B8642F2B4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0541" y="5909313"/>
            <a:ext cx="856259" cy="8424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B841E03-E0FB-56F9-4D52-5BEF4903299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39023" y="5815577"/>
            <a:ext cx="1449696" cy="1012707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DD9E652E-0D10-ADF3-33F2-2ECCB60B9AC1}"/>
              </a:ext>
            </a:extLst>
          </p:cNvPr>
          <p:cNvSpPr txBox="1">
            <a:spLocks/>
          </p:cNvSpPr>
          <p:nvPr/>
        </p:nvSpPr>
        <p:spPr bwMode="auto">
          <a:xfrm>
            <a:off x="0" y="7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NEAR moderator(s)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CF601D9-041A-8904-4B24-201D7391AEF7}"/>
              </a:ext>
            </a:extLst>
          </p:cNvPr>
          <p:cNvSpPr txBox="1"/>
          <p:nvPr/>
        </p:nvSpPr>
        <p:spPr>
          <a:xfrm>
            <a:off x="1338943" y="1660500"/>
            <a:ext cx="15660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 moderator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10F3692-FD43-BEB1-FB30-2BBC0C4A28D0}"/>
              </a:ext>
            </a:extLst>
          </p:cNvPr>
          <p:cNvSpPr txBox="1"/>
          <p:nvPr/>
        </p:nvSpPr>
        <p:spPr>
          <a:xfrm>
            <a:off x="9399589" y="1655486"/>
            <a:ext cx="1239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 (10 cm)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384C57C-9A1B-8E24-25B8-6F76BD5F3281}"/>
              </a:ext>
            </a:extLst>
          </p:cNvPr>
          <p:cNvSpPr txBox="1"/>
          <p:nvPr/>
        </p:nvSpPr>
        <p:spPr>
          <a:xfrm>
            <a:off x="5363267" y="1655486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Al</a:t>
            </a:r>
            <a:r>
              <a:rPr lang="en-US" baseline="-25000" dirty="0"/>
              <a:t>2</a:t>
            </a:r>
            <a:r>
              <a:rPr lang="en-US" dirty="0"/>
              <a:t>O</a:t>
            </a:r>
            <a:r>
              <a:rPr lang="en-US" baseline="-25000" dirty="0"/>
              <a:t>3</a:t>
            </a:r>
            <a:r>
              <a:rPr lang="en-US" dirty="0"/>
              <a:t> (10 cm)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5ACAA8C-38C2-3A69-2610-21737AFCE134}"/>
              </a:ext>
            </a:extLst>
          </p:cNvPr>
          <p:cNvSpPr txBox="1"/>
          <p:nvPr/>
        </p:nvSpPr>
        <p:spPr>
          <a:xfrm>
            <a:off x="4388193" y="5028078"/>
            <a:ext cx="244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filter thickness: 2.0 cm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0505040-8E78-13A0-237E-E58E04120F5B}"/>
              </a:ext>
            </a:extLst>
          </p:cNvPr>
          <p:cNvSpPr txBox="1"/>
          <p:nvPr/>
        </p:nvSpPr>
        <p:spPr>
          <a:xfrm rot="16200000">
            <a:off x="-376973" y="3290499"/>
            <a:ext cx="17638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nflux</a:t>
            </a:r>
            <a:r>
              <a:rPr lang="en-US" sz="1200" dirty="0"/>
              <a:t> [n/cm2/eV/</a:t>
            </a:r>
            <a:r>
              <a:rPr lang="en-US" sz="1200" dirty="0" err="1"/>
              <a:t>ppulse</a:t>
            </a:r>
            <a:r>
              <a:rPr lang="en-US" sz="1200" dirty="0"/>
              <a:t>]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336D025-C1B2-6785-A8D3-44129E328424}"/>
              </a:ext>
            </a:extLst>
          </p:cNvPr>
          <p:cNvCxnSpPr>
            <a:cxnSpLocks/>
          </p:cNvCxnSpPr>
          <p:nvPr/>
        </p:nvCxnSpPr>
        <p:spPr>
          <a:xfrm>
            <a:off x="1961147" y="6063916"/>
            <a:ext cx="502920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Cube 12">
            <a:extLst>
              <a:ext uri="{FF2B5EF4-FFF2-40B4-BE49-F238E27FC236}">
                <a16:creationId xmlns:a16="http://schemas.microsoft.com/office/drawing/2014/main" id="{BBBA25BD-20EF-29C8-6813-00F88B36E5E3}"/>
              </a:ext>
            </a:extLst>
          </p:cNvPr>
          <p:cNvSpPr/>
          <p:nvPr/>
        </p:nvSpPr>
        <p:spPr>
          <a:xfrm>
            <a:off x="1338943" y="5434159"/>
            <a:ext cx="679737" cy="1317601"/>
          </a:xfrm>
          <a:prstGeom prst="cube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an 13">
            <a:extLst>
              <a:ext uri="{FF2B5EF4-FFF2-40B4-BE49-F238E27FC236}">
                <a16:creationId xmlns:a16="http://schemas.microsoft.com/office/drawing/2014/main" id="{D4313F4B-4426-2954-43E4-308ED95718CC}"/>
              </a:ext>
            </a:extLst>
          </p:cNvPr>
          <p:cNvSpPr/>
          <p:nvPr/>
        </p:nvSpPr>
        <p:spPr>
          <a:xfrm rot="16200000">
            <a:off x="4409663" y="5732960"/>
            <a:ext cx="1317600" cy="720000"/>
          </a:xfrm>
          <a:prstGeom prst="ca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77553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524F5D0-593F-EAB5-0E51-544331C12F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EDDC95C7-7BFD-75BA-156D-91568DD75D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467" y="2065866"/>
            <a:ext cx="10905066" cy="27262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8B59EC3-C1C6-57A6-C8CE-05F2933AECE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0541" y="5909313"/>
            <a:ext cx="856259" cy="8424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D5B1C03-D3F2-58A9-4ACB-0DEE8516D5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39023" y="5815577"/>
            <a:ext cx="1449696" cy="1012707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0085AFC2-86C1-AE4E-5357-B12252025A76}"/>
              </a:ext>
            </a:extLst>
          </p:cNvPr>
          <p:cNvSpPr txBox="1">
            <a:spLocks/>
          </p:cNvSpPr>
          <p:nvPr/>
        </p:nvSpPr>
        <p:spPr bwMode="auto">
          <a:xfrm>
            <a:off x="0" y="7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NEAR moderator(s)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EC129D-4AC3-6DBF-B905-DB39C1C17130}"/>
              </a:ext>
            </a:extLst>
          </p:cNvPr>
          <p:cNvSpPr txBox="1"/>
          <p:nvPr/>
        </p:nvSpPr>
        <p:spPr>
          <a:xfrm>
            <a:off x="1338943" y="1660500"/>
            <a:ext cx="15660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 moderator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A9ACC4C-15F1-D0E2-7CE5-8D521F2B0591}"/>
              </a:ext>
            </a:extLst>
          </p:cNvPr>
          <p:cNvSpPr txBox="1"/>
          <p:nvPr/>
        </p:nvSpPr>
        <p:spPr>
          <a:xfrm>
            <a:off x="9399589" y="1655486"/>
            <a:ext cx="1239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 (10 cm)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A3C76D5-DE6B-E0AC-7405-E5528F4B62D0}"/>
              </a:ext>
            </a:extLst>
          </p:cNvPr>
          <p:cNvSpPr txBox="1"/>
          <p:nvPr/>
        </p:nvSpPr>
        <p:spPr>
          <a:xfrm>
            <a:off x="5363267" y="1655486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Al</a:t>
            </a:r>
            <a:r>
              <a:rPr lang="en-US" baseline="-25000" dirty="0"/>
              <a:t>2</a:t>
            </a:r>
            <a:r>
              <a:rPr lang="en-US" dirty="0"/>
              <a:t>O</a:t>
            </a:r>
            <a:r>
              <a:rPr lang="en-US" baseline="-25000" dirty="0"/>
              <a:t>3</a:t>
            </a:r>
            <a:r>
              <a:rPr lang="en-US" dirty="0"/>
              <a:t> (10 cm)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9197915-6042-E9DF-2126-419F258A0EB6}"/>
              </a:ext>
            </a:extLst>
          </p:cNvPr>
          <p:cNvSpPr txBox="1"/>
          <p:nvPr/>
        </p:nvSpPr>
        <p:spPr>
          <a:xfrm>
            <a:off x="4388193" y="5028078"/>
            <a:ext cx="244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filter thickness: 2.5 cm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4D3B11E-DDC7-2452-AC6B-262FFD4D9EB2}"/>
              </a:ext>
            </a:extLst>
          </p:cNvPr>
          <p:cNvSpPr txBox="1"/>
          <p:nvPr/>
        </p:nvSpPr>
        <p:spPr>
          <a:xfrm rot="16200000">
            <a:off x="-376973" y="3290499"/>
            <a:ext cx="17638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nflux</a:t>
            </a:r>
            <a:r>
              <a:rPr lang="en-US" sz="1200" dirty="0"/>
              <a:t> [n/cm2/eV/</a:t>
            </a:r>
            <a:r>
              <a:rPr lang="en-US" sz="1200" dirty="0" err="1"/>
              <a:t>ppulse</a:t>
            </a:r>
            <a:r>
              <a:rPr lang="en-US" sz="1200" dirty="0"/>
              <a:t>]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59F4BAE-477E-F331-2291-4B64477D3386}"/>
              </a:ext>
            </a:extLst>
          </p:cNvPr>
          <p:cNvCxnSpPr>
            <a:cxnSpLocks/>
          </p:cNvCxnSpPr>
          <p:nvPr/>
        </p:nvCxnSpPr>
        <p:spPr>
          <a:xfrm>
            <a:off x="1961147" y="6063916"/>
            <a:ext cx="502920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Cube 12">
            <a:extLst>
              <a:ext uri="{FF2B5EF4-FFF2-40B4-BE49-F238E27FC236}">
                <a16:creationId xmlns:a16="http://schemas.microsoft.com/office/drawing/2014/main" id="{3A6F0897-785D-C6E1-2EC9-320AEA129120}"/>
              </a:ext>
            </a:extLst>
          </p:cNvPr>
          <p:cNvSpPr/>
          <p:nvPr/>
        </p:nvSpPr>
        <p:spPr>
          <a:xfrm>
            <a:off x="1338943" y="5434159"/>
            <a:ext cx="679737" cy="1317601"/>
          </a:xfrm>
          <a:prstGeom prst="cube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an 13">
            <a:extLst>
              <a:ext uri="{FF2B5EF4-FFF2-40B4-BE49-F238E27FC236}">
                <a16:creationId xmlns:a16="http://schemas.microsoft.com/office/drawing/2014/main" id="{FFEC656E-D026-EE44-E583-EAB4515C7623}"/>
              </a:ext>
            </a:extLst>
          </p:cNvPr>
          <p:cNvSpPr/>
          <p:nvPr/>
        </p:nvSpPr>
        <p:spPr>
          <a:xfrm rot="16200000">
            <a:off x="4499663" y="5642960"/>
            <a:ext cx="1317600" cy="900000"/>
          </a:xfrm>
          <a:prstGeom prst="ca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79345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C4DDB9B-4414-258A-540F-B9F727B115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aph of a number of different colored lines&#10;&#10;Description automatically generated">
            <a:extLst>
              <a:ext uri="{FF2B5EF4-FFF2-40B4-BE49-F238E27FC236}">
                <a16:creationId xmlns:a16="http://schemas.microsoft.com/office/drawing/2014/main" id="{E83BBE50-9FA7-163B-4D9D-4FE3CF44A5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467" y="2065866"/>
            <a:ext cx="10905066" cy="27262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3A34A95-436A-EDBE-EC57-4E2C2B62FE0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0541" y="5909313"/>
            <a:ext cx="856259" cy="8424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2D4D3BF-62C9-2869-6714-2EFD4A01C0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39023" y="5815577"/>
            <a:ext cx="1449696" cy="1012707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7EBB8B00-4111-45D9-1478-89DFD6461EBA}"/>
              </a:ext>
            </a:extLst>
          </p:cNvPr>
          <p:cNvSpPr txBox="1">
            <a:spLocks/>
          </p:cNvSpPr>
          <p:nvPr/>
        </p:nvSpPr>
        <p:spPr bwMode="auto">
          <a:xfrm>
            <a:off x="0" y="7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NEAR moderator(s)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FD2B46A-95C1-7DD5-CED8-0318A354572A}"/>
              </a:ext>
            </a:extLst>
          </p:cNvPr>
          <p:cNvSpPr txBox="1"/>
          <p:nvPr/>
        </p:nvSpPr>
        <p:spPr>
          <a:xfrm>
            <a:off x="1338943" y="1660500"/>
            <a:ext cx="15660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 moderator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E74170-243B-32B7-FAFC-66245857482E}"/>
              </a:ext>
            </a:extLst>
          </p:cNvPr>
          <p:cNvSpPr txBox="1"/>
          <p:nvPr/>
        </p:nvSpPr>
        <p:spPr>
          <a:xfrm>
            <a:off x="9399589" y="1655486"/>
            <a:ext cx="1239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 (10 cm)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B553A0E-DD75-71D9-2A08-70C9D3F9C253}"/>
              </a:ext>
            </a:extLst>
          </p:cNvPr>
          <p:cNvSpPr txBox="1"/>
          <p:nvPr/>
        </p:nvSpPr>
        <p:spPr>
          <a:xfrm>
            <a:off x="5363267" y="1655486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Al</a:t>
            </a:r>
            <a:r>
              <a:rPr lang="en-US" baseline="-25000" dirty="0"/>
              <a:t>2</a:t>
            </a:r>
            <a:r>
              <a:rPr lang="en-US" dirty="0"/>
              <a:t>O</a:t>
            </a:r>
            <a:r>
              <a:rPr lang="en-US" baseline="-25000" dirty="0"/>
              <a:t>3</a:t>
            </a:r>
            <a:r>
              <a:rPr lang="en-US" dirty="0"/>
              <a:t> (10 cm)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A5ADAAE-E641-A92B-66B8-22C21F94DD5A}"/>
              </a:ext>
            </a:extLst>
          </p:cNvPr>
          <p:cNvSpPr txBox="1"/>
          <p:nvPr/>
        </p:nvSpPr>
        <p:spPr>
          <a:xfrm>
            <a:off x="4388193" y="5028078"/>
            <a:ext cx="244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filter thickness: 3.0 cm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4A9541C-5770-9DE8-BC48-8E4FAE416C02}"/>
              </a:ext>
            </a:extLst>
          </p:cNvPr>
          <p:cNvSpPr txBox="1"/>
          <p:nvPr/>
        </p:nvSpPr>
        <p:spPr>
          <a:xfrm rot="16200000">
            <a:off x="-376973" y="3290499"/>
            <a:ext cx="17638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nflux</a:t>
            </a:r>
            <a:r>
              <a:rPr lang="en-US" sz="1200" dirty="0"/>
              <a:t> [n/cm2/eV/</a:t>
            </a:r>
            <a:r>
              <a:rPr lang="en-US" sz="1200" dirty="0" err="1"/>
              <a:t>ppulse</a:t>
            </a:r>
            <a:r>
              <a:rPr lang="en-US" sz="1200" dirty="0"/>
              <a:t>]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72444A3-E82F-CD6E-5518-916FFF9077ED}"/>
              </a:ext>
            </a:extLst>
          </p:cNvPr>
          <p:cNvCxnSpPr>
            <a:cxnSpLocks/>
          </p:cNvCxnSpPr>
          <p:nvPr/>
        </p:nvCxnSpPr>
        <p:spPr>
          <a:xfrm>
            <a:off x="1961147" y="6063916"/>
            <a:ext cx="502920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Cube 12">
            <a:extLst>
              <a:ext uri="{FF2B5EF4-FFF2-40B4-BE49-F238E27FC236}">
                <a16:creationId xmlns:a16="http://schemas.microsoft.com/office/drawing/2014/main" id="{C5E1FE4B-3F3B-6D01-A9F5-C110D78C28A4}"/>
              </a:ext>
            </a:extLst>
          </p:cNvPr>
          <p:cNvSpPr/>
          <p:nvPr/>
        </p:nvSpPr>
        <p:spPr>
          <a:xfrm>
            <a:off x="1338943" y="5434159"/>
            <a:ext cx="679737" cy="1317601"/>
          </a:xfrm>
          <a:prstGeom prst="cube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an 13">
            <a:extLst>
              <a:ext uri="{FF2B5EF4-FFF2-40B4-BE49-F238E27FC236}">
                <a16:creationId xmlns:a16="http://schemas.microsoft.com/office/drawing/2014/main" id="{9F105605-F1C8-3100-114B-2228F41E2891}"/>
              </a:ext>
            </a:extLst>
          </p:cNvPr>
          <p:cNvSpPr/>
          <p:nvPr/>
        </p:nvSpPr>
        <p:spPr>
          <a:xfrm rot="16200000">
            <a:off x="4589663" y="5552960"/>
            <a:ext cx="1317600" cy="1080000"/>
          </a:xfrm>
          <a:prstGeom prst="ca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83910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6F1C59C-09DB-1A60-0189-CA414FA448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CDD6C52D-54F2-A46D-F0BC-1438382309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467" y="2065866"/>
            <a:ext cx="10905066" cy="27262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4697A7F-1235-3C7D-22B2-E58B1CDCD02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0541" y="5909313"/>
            <a:ext cx="856259" cy="8424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7166328-DCA4-989C-6F51-BD251282BC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39023" y="5815577"/>
            <a:ext cx="1449696" cy="1012707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E684BE7C-33B5-D28A-26A0-30FC7FD64B0F}"/>
              </a:ext>
            </a:extLst>
          </p:cNvPr>
          <p:cNvSpPr txBox="1">
            <a:spLocks/>
          </p:cNvSpPr>
          <p:nvPr/>
        </p:nvSpPr>
        <p:spPr bwMode="auto">
          <a:xfrm>
            <a:off x="0" y="7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NEAR moderator(s)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9C4987E-9615-44C9-9C48-13C459193EE8}"/>
              </a:ext>
            </a:extLst>
          </p:cNvPr>
          <p:cNvSpPr txBox="1"/>
          <p:nvPr/>
        </p:nvSpPr>
        <p:spPr>
          <a:xfrm>
            <a:off x="1338943" y="1660500"/>
            <a:ext cx="15660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 moderator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C58F70E-C4D4-3291-34F4-2DC904E58CB4}"/>
              </a:ext>
            </a:extLst>
          </p:cNvPr>
          <p:cNvSpPr txBox="1"/>
          <p:nvPr/>
        </p:nvSpPr>
        <p:spPr>
          <a:xfrm>
            <a:off x="9399589" y="1655486"/>
            <a:ext cx="1239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 (10 cm)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39FF349-94A3-BB0E-EFFD-20C987B811D1}"/>
              </a:ext>
            </a:extLst>
          </p:cNvPr>
          <p:cNvSpPr txBox="1"/>
          <p:nvPr/>
        </p:nvSpPr>
        <p:spPr>
          <a:xfrm>
            <a:off x="5363267" y="1655486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Al</a:t>
            </a:r>
            <a:r>
              <a:rPr lang="en-US" baseline="-25000" dirty="0"/>
              <a:t>2</a:t>
            </a:r>
            <a:r>
              <a:rPr lang="en-US" dirty="0"/>
              <a:t>O</a:t>
            </a:r>
            <a:r>
              <a:rPr lang="en-US" baseline="-25000" dirty="0"/>
              <a:t>3</a:t>
            </a:r>
            <a:r>
              <a:rPr lang="en-US" dirty="0"/>
              <a:t> (10 cm)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73270E6-E7A1-DA36-4EC9-A881B15596EA}"/>
              </a:ext>
            </a:extLst>
          </p:cNvPr>
          <p:cNvSpPr txBox="1"/>
          <p:nvPr/>
        </p:nvSpPr>
        <p:spPr>
          <a:xfrm>
            <a:off x="4388193" y="5028078"/>
            <a:ext cx="244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filter thickness: 3.5 cm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C04CE60-D4D7-2412-8ED3-19FCAE142802}"/>
              </a:ext>
            </a:extLst>
          </p:cNvPr>
          <p:cNvSpPr txBox="1"/>
          <p:nvPr/>
        </p:nvSpPr>
        <p:spPr>
          <a:xfrm rot="16200000">
            <a:off x="-376973" y="3290499"/>
            <a:ext cx="17638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nflux</a:t>
            </a:r>
            <a:r>
              <a:rPr lang="en-US" sz="1200" dirty="0"/>
              <a:t> [n/cm2/eV/</a:t>
            </a:r>
            <a:r>
              <a:rPr lang="en-US" sz="1200" dirty="0" err="1"/>
              <a:t>ppulse</a:t>
            </a:r>
            <a:r>
              <a:rPr lang="en-US" sz="1200" dirty="0"/>
              <a:t>]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177D0F6A-3E45-6720-96CC-ED8F0B002EF5}"/>
              </a:ext>
            </a:extLst>
          </p:cNvPr>
          <p:cNvCxnSpPr>
            <a:cxnSpLocks/>
          </p:cNvCxnSpPr>
          <p:nvPr/>
        </p:nvCxnSpPr>
        <p:spPr>
          <a:xfrm>
            <a:off x="1961147" y="6063916"/>
            <a:ext cx="502920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Cube 3">
            <a:extLst>
              <a:ext uri="{FF2B5EF4-FFF2-40B4-BE49-F238E27FC236}">
                <a16:creationId xmlns:a16="http://schemas.microsoft.com/office/drawing/2014/main" id="{352166C2-B867-C2A2-B107-F7D5E12A47D0}"/>
              </a:ext>
            </a:extLst>
          </p:cNvPr>
          <p:cNvSpPr/>
          <p:nvPr/>
        </p:nvSpPr>
        <p:spPr>
          <a:xfrm>
            <a:off x="1338943" y="5434159"/>
            <a:ext cx="679737" cy="1317601"/>
          </a:xfrm>
          <a:prstGeom prst="cube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an 13">
            <a:extLst>
              <a:ext uri="{FF2B5EF4-FFF2-40B4-BE49-F238E27FC236}">
                <a16:creationId xmlns:a16="http://schemas.microsoft.com/office/drawing/2014/main" id="{8C81C024-8C40-6945-19DB-C3D306DB920C}"/>
              </a:ext>
            </a:extLst>
          </p:cNvPr>
          <p:cNvSpPr/>
          <p:nvPr/>
        </p:nvSpPr>
        <p:spPr>
          <a:xfrm rot="16200000">
            <a:off x="4680599" y="5462024"/>
            <a:ext cx="1317600" cy="1261872"/>
          </a:xfrm>
          <a:prstGeom prst="ca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24749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ABDCB6D-9625-6F30-44F4-4F16FAAD27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aph of a graph&#10;&#10;Description automatically generated">
            <a:extLst>
              <a:ext uri="{FF2B5EF4-FFF2-40B4-BE49-F238E27FC236}">
                <a16:creationId xmlns:a16="http://schemas.microsoft.com/office/drawing/2014/main" id="{F3AC648B-99D7-A533-65F8-A73ACF40AC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467" y="2065866"/>
            <a:ext cx="10905066" cy="27262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13402AB-B668-8860-2567-17DB45CAF87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0541" y="5909313"/>
            <a:ext cx="856259" cy="8424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A8847FD-F907-20AE-95E0-4F7BA842AE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39023" y="5815577"/>
            <a:ext cx="1449696" cy="1012707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601FE86A-E4FE-6682-7014-DF04AAC75BA8}"/>
              </a:ext>
            </a:extLst>
          </p:cNvPr>
          <p:cNvSpPr txBox="1">
            <a:spLocks/>
          </p:cNvSpPr>
          <p:nvPr/>
        </p:nvSpPr>
        <p:spPr bwMode="auto">
          <a:xfrm>
            <a:off x="0" y="7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NEAR moderator(s)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B76AC8B-F547-250A-1B12-4C316FC6A5CF}"/>
              </a:ext>
            </a:extLst>
          </p:cNvPr>
          <p:cNvSpPr txBox="1"/>
          <p:nvPr/>
        </p:nvSpPr>
        <p:spPr>
          <a:xfrm>
            <a:off x="1338943" y="1660500"/>
            <a:ext cx="15660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 moderator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7A1AD42-6A44-C614-AB83-B9A74E21E76B}"/>
              </a:ext>
            </a:extLst>
          </p:cNvPr>
          <p:cNvSpPr txBox="1"/>
          <p:nvPr/>
        </p:nvSpPr>
        <p:spPr>
          <a:xfrm>
            <a:off x="9399589" y="1655486"/>
            <a:ext cx="1239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 (10 cm)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6ED0821-5B3B-A0C2-C826-A515D40BA24A}"/>
              </a:ext>
            </a:extLst>
          </p:cNvPr>
          <p:cNvSpPr txBox="1"/>
          <p:nvPr/>
        </p:nvSpPr>
        <p:spPr>
          <a:xfrm>
            <a:off x="5363267" y="1655486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Al</a:t>
            </a:r>
            <a:r>
              <a:rPr lang="en-US" baseline="-25000" dirty="0"/>
              <a:t>2</a:t>
            </a:r>
            <a:r>
              <a:rPr lang="en-US" dirty="0"/>
              <a:t>O</a:t>
            </a:r>
            <a:r>
              <a:rPr lang="en-US" baseline="-25000" dirty="0"/>
              <a:t>3</a:t>
            </a:r>
            <a:r>
              <a:rPr lang="en-US" dirty="0"/>
              <a:t> (10 cm)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49A47B0-C2A8-B890-F926-BD7B002BF040}"/>
              </a:ext>
            </a:extLst>
          </p:cNvPr>
          <p:cNvSpPr txBox="1"/>
          <p:nvPr/>
        </p:nvSpPr>
        <p:spPr>
          <a:xfrm>
            <a:off x="4388193" y="5028078"/>
            <a:ext cx="244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filter thickness: 4.0 cm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DDF8FED-25A5-9099-202F-B314D0A8D127}"/>
              </a:ext>
            </a:extLst>
          </p:cNvPr>
          <p:cNvSpPr txBox="1"/>
          <p:nvPr/>
        </p:nvSpPr>
        <p:spPr>
          <a:xfrm rot="16200000">
            <a:off x="-376973" y="3290499"/>
            <a:ext cx="17638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nflux</a:t>
            </a:r>
            <a:r>
              <a:rPr lang="en-US" sz="1200" dirty="0"/>
              <a:t> [n/cm2/eV/</a:t>
            </a:r>
            <a:r>
              <a:rPr lang="en-US" sz="1200" dirty="0" err="1"/>
              <a:t>ppulse</a:t>
            </a:r>
            <a:r>
              <a:rPr lang="en-US" sz="1200" dirty="0"/>
              <a:t>]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00BF8A5-9B84-9FF8-1CCC-E7A78D702874}"/>
              </a:ext>
            </a:extLst>
          </p:cNvPr>
          <p:cNvCxnSpPr>
            <a:cxnSpLocks/>
          </p:cNvCxnSpPr>
          <p:nvPr/>
        </p:nvCxnSpPr>
        <p:spPr>
          <a:xfrm>
            <a:off x="1961147" y="6063916"/>
            <a:ext cx="502920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Cube 12">
            <a:extLst>
              <a:ext uri="{FF2B5EF4-FFF2-40B4-BE49-F238E27FC236}">
                <a16:creationId xmlns:a16="http://schemas.microsoft.com/office/drawing/2014/main" id="{9958918A-0F76-6741-86D4-0452C252297C}"/>
              </a:ext>
            </a:extLst>
          </p:cNvPr>
          <p:cNvSpPr/>
          <p:nvPr/>
        </p:nvSpPr>
        <p:spPr>
          <a:xfrm>
            <a:off x="1338943" y="5434159"/>
            <a:ext cx="679737" cy="1317601"/>
          </a:xfrm>
          <a:prstGeom prst="cube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an 13">
            <a:extLst>
              <a:ext uri="{FF2B5EF4-FFF2-40B4-BE49-F238E27FC236}">
                <a16:creationId xmlns:a16="http://schemas.microsoft.com/office/drawing/2014/main" id="{7E0A41B0-245B-E25B-74D5-B53461F20964}"/>
              </a:ext>
            </a:extLst>
          </p:cNvPr>
          <p:cNvSpPr/>
          <p:nvPr/>
        </p:nvSpPr>
        <p:spPr>
          <a:xfrm rot="16200000">
            <a:off x="4772039" y="5370584"/>
            <a:ext cx="1317600" cy="1444752"/>
          </a:xfrm>
          <a:prstGeom prst="ca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68667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3AC81-BEF8-0EE6-DE87-B5A3CAC91C00}"/>
              </a:ext>
            </a:extLst>
          </p:cNvPr>
          <p:cNvSpPr txBox="1">
            <a:spLocks/>
          </p:cNvSpPr>
          <p:nvPr/>
        </p:nvSpPr>
        <p:spPr bwMode="auto">
          <a:xfrm>
            <a:off x="0" y="7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A moderator for the NEAR Station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87BB986-29EB-7AAA-43FF-52A5A7D06CA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0541" y="5909313"/>
            <a:ext cx="856259" cy="8424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73120AC-E83B-A8E1-1569-19A1A3CADA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39023" y="5815577"/>
            <a:ext cx="1449696" cy="1012707"/>
          </a:xfrm>
          <a:prstGeom prst="rect">
            <a:avLst/>
          </a:prstGeom>
        </p:spPr>
      </p:pic>
      <p:sp>
        <p:nvSpPr>
          <p:cNvPr id="3" name="AutoShape 2" descr="moderator-1.pdf">
            <a:extLst>
              <a:ext uri="{FF2B5EF4-FFF2-40B4-BE49-F238E27FC236}">
                <a16:creationId xmlns:a16="http://schemas.microsoft.com/office/drawing/2014/main" id="{03FF0868-A261-E7C4-EC8F-EA5BA1B909E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84E773A-18B6-7289-B096-2301B7E13A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76731" y="996978"/>
            <a:ext cx="7772400" cy="582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69392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61AF806-EFB6-1767-106D-40E26E79EB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aph of a graph&#10;&#10;Description automatically generated">
            <a:extLst>
              <a:ext uri="{FF2B5EF4-FFF2-40B4-BE49-F238E27FC236}">
                <a16:creationId xmlns:a16="http://schemas.microsoft.com/office/drawing/2014/main" id="{BBC67BE4-08A2-27E9-2C1B-CE8A7AFD04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467" y="2065866"/>
            <a:ext cx="10905066" cy="27262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465572F-4AB0-2198-950B-9CA439C6089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0541" y="5909313"/>
            <a:ext cx="856259" cy="8424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FCEBA13-D98C-E1E9-C4C9-A104579B829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39023" y="5815577"/>
            <a:ext cx="1449696" cy="1012707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488CF7C7-965F-3852-55B3-A5B51DB175FD}"/>
              </a:ext>
            </a:extLst>
          </p:cNvPr>
          <p:cNvSpPr txBox="1">
            <a:spLocks/>
          </p:cNvSpPr>
          <p:nvPr/>
        </p:nvSpPr>
        <p:spPr bwMode="auto">
          <a:xfrm>
            <a:off x="0" y="7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NEAR moderator(s)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9D69A88-CCE2-2EFD-608D-95C922EEB038}"/>
              </a:ext>
            </a:extLst>
          </p:cNvPr>
          <p:cNvSpPr txBox="1"/>
          <p:nvPr/>
        </p:nvSpPr>
        <p:spPr>
          <a:xfrm>
            <a:off x="1338943" y="1660500"/>
            <a:ext cx="15660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 moderator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E4C6638-03BC-EE6E-D00E-CDF86D129F30}"/>
              </a:ext>
            </a:extLst>
          </p:cNvPr>
          <p:cNvSpPr txBox="1"/>
          <p:nvPr/>
        </p:nvSpPr>
        <p:spPr>
          <a:xfrm>
            <a:off x="9399589" y="1655486"/>
            <a:ext cx="1239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 (10 cm)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C3BF533-A1F2-2B6A-7F0F-A19C0E37C5B0}"/>
              </a:ext>
            </a:extLst>
          </p:cNvPr>
          <p:cNvSpPr txBox="1"/>
          <p:nvPr/>
        </p:nvSpPr>
        <p:spPr>
          <a:xfrm>
            <a:off x="5363267" y="1655486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Al</a:t>
            </a:r>
            <a:r>
              <a:rPr lang="en-US" baseline="-25000" dirty="0"/>
              <a:t>2</a:t>
            </a:r>
            <a:r>
              <a:rPr lang="en-US" dirty="0"/>
              <a:t>O</a:t>
            </a:r>
            <a:r>
              <a:rPr lang="en-US" baseline="-25000" dirty="0"/>
              <a:t>3</a:t>
            </a:r>
            <a:r>
              <a:rPr lang="en-US" dirty="0"/>
              <a:t> (10 cm)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788E915-3AB5-83FD-3CFE-608FF8E8FD1A}"/>
              </a:ext>
            </a:extLst>
          </p:cNvPr>
          <p:cNvSpPr txBox="1"/>
          <p:nvPr/>
        </p:nvSpPr>
        <p:spPr>
          <a:xfrm>
            <a:off x="4388193" y="5028078"/>
            <a:ext cx="244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filter thickness: 4.5 cm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8D4E087-ED1E-C154-AFFC-EA22DE63FDCB}"/>
              </a:ext>
            </a:extLst>
          </p:cNvPr>
          <p:cNvSpPr txBox="1"/>
          <p:nvPr/>
        </p:nvSpPr>
        <p:spPr>
          <a:xfrm rot="16200000">
            <a:off x="-376973" y="3290499"/>
            <a:ext cx="17638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nflux</a:t>
            </a:r>
            <a:r>
              <a:rPr lang="en-US" sz="1200" dirty="0"/>
              <a:t> [n/cm2/eV/</a:t>
            </a:r>
            <a:r>
              <a:rPr lang="en-US" sz="1200" dirty="0" err="1"/>
              <a:t>ppulse</a:t>
            </a:r>
            <a:r>
              <a:rPr lang="en-US" sz="1200" dirty="0"/>
              <a:t>]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A2B79F72-8590-E3E9-0FC0-D8BF29468EDD}"/>
              </a:ext>
            </a:extLst>
          </p:cNvPr>
          <p:cNvCxnSpPr>
            <a:cxnSpLocks/>
          </p:cNvCxnSpPr>
          <p:nvPr/>
        </p:nvCxnSpPr>
        <p:spPr>
          <a:xfrm>
            <a:off x="1961147" y="6063916"/>
            <a:ext cx="502920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Cube 12">
            <a:extLst>
              <a:ext uri="{FF2B5EF4-FFF2-40B4-BE49-F238E27FC236}">
                <a16:creationId xmlns:a16="http://schemas.microsoft.com/office/drawing/2014/main" id="{7C69B55A-A2E4-0129-545B-EA307DE2DFAA}"/>
              </a:ext>
            </a:extLst>
          </p:cNvPr>
          <p:cNvSpPr/>
          <p:nvPr/>
        </p:nvSpPr>
        <p:spPr>
          <a:xfrm>
            <a:off x="1338943" y="5434159"/>
            <a:ext cx="679737" cy="1317601"/>
          </a:xfrm>
          <a:prstGeom prst="cube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an 13">
            <a:extLst>
              <a:ext uri="{FF2B5EF4-FFF2-40B4-BE49-F238E27FC236}">
                <a16:creationId xmlns:a16="http://schemas.microsoft.com/office/drawing/2014/main" id="{A918B9D2-B5E8-AE47-E3E5-2F27568240F9}"/>
              </a:ext>
            </a:extLst>
          </p:cNvPr>
          <p:cNvSpPr/>
          <p:nvPr/>
        </p:nvSpPr>
        <p:spPr>
          <a:xfrm rot="16200000">
            <a:off x="4858907" y="5283716"/>
            <a:ext cx="1317600" cy="1618488"/>
          </a:xfrm>
          <a:prstGeom prst="ca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9386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A6F3BB4-3B93-DB3A-C40E-2C3129BEB8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aph of a graph&#10;&#10;Description automatically generated">
            <a:extLst>
              <a:ext uri="{FF2B5EF4-FFF2-40B4-BE49-F238E27FC236}">
                <a16:creationId xmlns:a16="http://schemas.microsoft.com/office/drawing/2014/main" id="{C32EC601-C3D6-ACDA-6364-64BC7C4391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467" y="2065866"/>
            <a:ext cx="10905066" cy="27262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2607F23-7028-8884-1F45-262DC18AAAB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0541" y="5909313"/>
            <a:ext cx="856259" cy="8424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9A00314-C025-3463-55BC-F3312E80E9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39023" y="5815577"/>
            <a:ext cx="1449696" cy="1012707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B538C641-A168-1969-BA0B-7E783EDF0251}"/>
              </a:ext>
            </a:extLst>
          </p:cNvPr>
          <p:cNvSpPr txBox="1">
            <a:spLocks/>
          </p:cNvSpPr>
          <p:nvPr/>
        </p:nvSpPr>
        <p:spPr bwMode="auto">
          <a:xfrm>
            <a:off x="0" y="7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NEAR moderator(s)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22EA5A5-6B6A-2A7C-916E-E8A54F0C5A04}"/>
              </a:ext>
            </a:extLst>
          </p:cNvPr>
          <p:cNvSpPr txBox="1"/>
          <p:nvPr/>
        </p:nvSpPr>
        <p:spPr>
          <a:xfrm>
            <a:off x="1338943" y="1660500"/>
            <a:ext cx="15660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 moderator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E1AEB24-1799-8B3E-4B8E-8CB69AAD178E}"/>
              </a:ext>
            </a:extLst>
          </p:cNvPr>
          <p:cNvSpPr txBox="1"/>
          <p:nvPr/>
        </p:nvSpPr>
        <p:spPr>
          <a:xfrm>
            <a:off x="9399589" y="1655486"/>
            <a:ext cx="1239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 (10 cm)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B727F95-A025-66BF-E76A-24CB34FD9550}"/>
              </a:ext>
            </a:extLst>
          </p:cNvPr>
          <p:cNvSpPr txBox="1"/>
          <p:nvPr/>
        </p:nvSpPr>
        <p:spPr>
          <a:xfrm>
            <a:off x="5363267" y="1655486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Al</a:t>
            </a:r>
            <a:r>
              <a:rPr lang="en-US" baseline="-25000" dirty="0"/>
              <a:t>2</a:t>
            </a:r>
            <a:r>
              <a:rPr lang="en-US" dirty="0"/>
              <a:t>O</a:t>
            </a:r>
            <a:r>
              <a:rPr lang="en-US" baseline="-25000" dirty="0"/>
              <a:t>3</a:t>
            </a:r>
            <a:r>
              <a:rPr lang="en-US" dirty="0"/>
              <a:t> (10 cm)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8AF50CF-CF58-5DE7-7EB8-92E82C79B882}"/>
              </a:ext>
            </a:extLst>
          </p:cNvPr>
          <p:cNvSpPr txBox="1"/>
          <p:nvPr/>
        </p:nvSpPr>
        <p:spPr>
          <a:xfrm>
            <a:off x="4388193" y="5028078"/>
            <a:ext cx="244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filter thickness: 5.0 cm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E1D9930-9062-5E92-EE5F-91E4BE510B57}"/>
              </a:ext>
            </a:extLst>
          </p:cNvPr>
          <p:cNvSpPr txBox="1"/>
          <p:nvPr/>
        </p:nvSpPr>
        <p:spPr>
          <a:xfrm rot="16200000">
            <a:off x="-376973" y="3290499"/>
            <a:ext cx="17638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nflux</a:t>
            </a:r>
            <a:r>
              <a:rPr lang="en-US" sz="1200" dirty="0"/>
              <a:t> [n/cm2/eV/</a:t>
            </a:r>
            <a:r>
              <a:rPr lang="en-US" sz="1200" dirty="0" err="1"/>
              <a:t>ppulse</a:t>
            </a:r>
            <a:r>
              <a:rPr lang="en-US" sz="1200" dirty="0"/>
              <a:t>]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6A7AA20-80E6-D769-9966-0A1052BD7AF0}"/>
              </a:ext>
            </a:extLst>
          </p:cNvPr>
          <p:cNvCxnSpPr>
            <a:cxnSpLocks/>
          </p:cNvCxnSpPr>
          <p:nvPr/>
        </p:nvCxnSpPr>
        <p:spPr>
          <a:xfrm>
            <a:off x="1961147" y="6063916"/>
            <a:ext cx="502920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Cube 12">
            <a:extLst>
              <a:ext uri="{FF2B5EF4-FFF2-40B4-BE49-F238E27FC236}">
                <a16:creationId xmlns:a16="http://schemas.microsoft.com/office/drawing/2014/main" id="{52D5C136-32D2-800D-3F7C-DBDA9C16B043}"/>
              </a:ext>
            </a:extLst>
          </p:cNvPr>
          <p:cNvSpPr/>
          <p:nvPr/>
        </p:nvSpPr>
        <p:spPr>
          <a:xfrm>
            <a:off x="1338943" y="5434159"/>
            <a:ext cx="679737" cy="1317601"/>
          </a:xfrm>
          <a:prstGeom prst="cube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an 13">
            <a:extLst>
              <a:ext uri="{FF2B5EF4-FFF2-40B4-BE49-F238E27FC236}">
                <a16:creationId xmlns:a16="http://schemas.microsoft.com/office/drawing/2014/main" id="{6D5DD4CD-FF0B-A329-9141-8D7E81784E26}"/>
              </a:ext>
            </a:extLst>
          </p:cNvPr>
          <p:cNvSpPr/>
          <p:nvPr/>
        </p:nvSpPr>
        <p:spPr>
          <a:xfrm rot="16200000">
            <a:off x="4950347" y="5192276"/>
            <a:ext cx="1317600" cy="1801368"/>
          </a:xfrm>
          <a:prstGeom prst="ca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156382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DC4C57-46C7-7BF8-3918-208EDE96CA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61D9E87-1C62-0C49-1E9C-3743282B747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0541" y="5909313"/>
            <a:ext cx="856259" cy="8424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2506E75-D879-A3B1-ADAB-6C6942190F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39023" y="5815577"/>
            <a:ext cx="1449696" cy="1012707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4325B102-BB62-1527-ED03-CDBC57C50987}"/>
              </a:ext>
            </a:extLst>
          </p:cNvPr>
          <p:cNvSpPr txBox="1">
            <a:spLocks/>
          </p:cNvSpPr>
          <p:nvPr/>
        </p:nvSpPr>
        <p:spPr bwMode="auto">
          <a:xfrm>
            <a:off x="0" y="7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NEAR moderator(s)</a:t>
            </a:r>
          </a:p>
        </p:txBody>
      </p:sp>
    </p:spTree>
    <p:extLst>
      <p:ext uri="{BB962C8B-B14F-4D97-AF65-F5344CB8AC3E}">
        <p14:creationId xmlns:p14="http://schemas.microsoft.com/office/powerpoint/2010/main" val="17727300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469AB5-BE4F-E1AB-1687-E2ED70D821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1DD04BB-645D-A47D-30BC-E2623F03AEA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0541" y="5909313"/>
            <a:ext cx="856259" cy="8424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F946332-B170-3661-AFC0-B9EEBEDC6B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39023" y="5815577"/>
            <a:ext cx="1449696" cy="1012707"/>
          </a:xfrm>
          <a:prstGeom prst="rect">
            <a:avLst/>
          </a:prstGeom>
        </p:spPr>
      </p:pic>
      <p:pic>
        <p:nvPicPr>
          <p:cNvPr id="2" name="Picture 1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F97EDBFA-B5A3-D6AD-59AA-0891AB2F00E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13261" y="927652"/>
            <a:ext cx="7765478" cy="5824108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C8EE9DCB-1344-2711-4B56-1CF7277C74AB}"/>
              </a:ext>
            </a:extLst>
          </p:cNvPr>
          <p:cNvSpPr txBox="1">
            <a:spLocks/>
          </p:cNvSpPr>
          <p:nvPr/>
        </p:nvSpPr>
        <p:spPr bwMode="auto">
          <a:xfrm>
            <a:off x="0" y="7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NEAR moderator(s)</a:t>
            </a:r>
          </a:p>
        </p:txBody>
      </p:sp>
    </p:spTree>
    <p:extLst>
      <p:ext uri="{BB962C8B-B14F-4D97-AF65-F5344CB8AC3E}">
        <p14:creationId xmlns:p14="http://schemas.microsoft.com/office/powerpoint/2010/main" val="75790416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E4D963-4D7F-0CE6-109E-7184ACEA72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AB2D78-E933-1E72-95DA-9779FC1A795B}"/>
              </a:ext>
            </a:extLst>
          </p:cNvPr>
          <p:cNvSpPr txBox="1">
            <a:spLocks/>
          </p:cNvSpPr>
          <p:nvPr/>
        </p:nvSpPr>
        <p:spPr bwMode="auto">
          <a:xfrm>
            <a:off x="0" y="7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The End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249A6E5-1CF1-DB66-74E2-B3B563D4F52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0541" y="5909313"/>
            <a:ext cx="856259" cy="8424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A3E8264-B324-C29D-63C8-56398C9DC7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39023" y="5815577"/>
            <a:ext cx="1449696" cy="1012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13839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F3DAD0-7B4B-4F58-7005-2B4A09363E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5E92FB-7DAA-580D-AD82-6A0BDEAE3C34}"/>
              </a:ext>
            </a:extLst>
          </p:cNvPr>
          <p:cNvSpPr txBox="1">
            <a:spLocks/>
          </p:cNvSpPr>
          <p:nvPr/>
        </p:nvSpPr>
        <p:spPr bwMode="auto">
          <a:xfrm>
            <a:off x="0" y="7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Neutron spectra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84A86B3-FF5E-5763-8888-36A89D39757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0541" y="5909313"/>
            <a:ext cx="856259" cy="8424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D29A997-36B0-9015-E428-BE0AC4F1AA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39023" y="5815577"/>
            <a:ext cx="1449696" cy="1012707"/>
          </a:xfrm>
          <a:prstGeom prst="rect">
            <a:avLst/>
          </a:prstGeom>
        </p:spPr>
      </p:pic>
      <p:sp>
        <p:nvSpPr>
          <p:cNvPr id="3" name="AutoShape 2" descr="moderator-1.pdf">
            <a:extLst>
              <a:ext uri="{FF2B5EF4-FFF2-40B4-BE49-F238E27FC236}">
                <a16:creationId xmlns:a16="http://schemas.microsoft.com/office/drawing/2014/main" id="{687F7430-929B-7481-A719-AAC4108D5A0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" name="Picture 7" descr="A graph of a graph&#10;&#10;Description automatically generated">
            <a:extLst>
              <a:ext uri="{FF2B5EF4-FFF2-40B4-BE49-F238E27FC236}">
                <a16:creationId xmlns:a16="http://schemas.microsoft.com/office/drawing/2014/main" id="{8C892EF6-0023-1B1B-F678-CA1436CB95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56496" y="1028700"/>
            <a:ext cx="7772400" cy="58293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57091D8-CEFE-A7B0-7390-1998B310AF34}"/>
              </a:ext>
            </a:extLst>
          </p:cNvPr>
          <p:cNvSpPr txBox="1"/>
          <p:nvPr/>
        </p:nvSpPr>
        <p:spPr>
          <a:xfrm>
            <a:off x="9121628" y="1628507"/>
            <a:ext cx="2787943" cy="36009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fln</a:t>
            </a:r>
            <a:r>
              <a:rPr lang="en-GB" sz="12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[ 1]=</a:t>
            </a:r>
            <a:r>
              <a:rPr lang="en-GB" sz="1200" dirty="0">
                <a:solidFill>
                  <a:srgbClr val="B42419"/>
                </a:solidFill>
                <a:effectLst/>
                <a:latin typeface="Menlo" panose="020B0609030804020204" pitchFamily="49" charset="0"/>
              </a:rPr>
              <a:t>"G00-Air-mod1"</a:t>
            </a:r>
          </a:p>
          <a:p>
            <a:r>
              <a:rPr lang="en-GB" sz="12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fln</a:t>
            </a:r>
            <a:r>
              <a:rPr lang="en-GB" sz="12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[ 2]=</a:t>
            </a:r>
            <a:r>
              <a:rPr lang="en-GB" sz="1200" dirty="0">
                <a:solidFill>
                  <a:srgbClr val="B42419"/>
                </a:solidFill>
                <a:effectLst/>
                <a:latin typeface="Menlo" panose="020B0609030804020204" pitchFamily="49" charset="0"/>
              </a:rPr>
              <a:t>"G01-Al2O3.05-mod1"</a:t>
            </a:r>
          </a:p>
          <a:p>
            <a:r>
              <a:rPr lang="en-GB" sz="12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fln</a:t>
            </a:r>
            <a:r>
              <a:rPr lang="en-GB" sz="12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[ 3]=</a:t>
            </a:r>
            <a:r>
              <a:rPr lang="en-GB" sz="1200" dirty="0">
                <a:solidFill>
                  <a:srgbClr val="B42419"/>
                </a:solidFill>
                <a:effectLst/>
                <a:latin typeface="Menlo" panose="020B0609030804020204" pitchFamily="49" charset="0"/>
              </a:rPr>
              <a:t>"G02-Al2O3.10-mod1"</a:t>
            </a:r>
          </a:p>
          <a:p>
            <a:r>
              <a:rPr lang="en-GB" sz="12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fln</a:t>
            </a:r>
            <a:r>
              <a:rPr lang="en-GB" sz="12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[ 4]=</a:t>
            </a:r>
            <a:r>
              <a:rPr lang="en-GB" sz="1200" dirty="0">
                <a:solidFill>
                  <a:srgbClr val="B42419"/>
                </a:solidFill>
                <a:effectLst/>
                <a:latin typeface="Menlo" panose="020B0609030804020204" pitchFamily="49" charset="0"/>
              </a:rPr>
              <a:t>"G03-Al2O3.20-mod1"</a:t>
            </a:r>
          </a:p>
          <a:p>
            <a:r>
              <a:rPr lang="en-GB" sz="12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fln</a:t>
            </a:r>
            <a:r>
              <a:rPr lang="en-GB" sz="12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[ 5]=</a:t>
            </a:r>
            <a:r>
              <a:rPr lang="en-GB" sz="1200" dirty="0">
                <a:solidFill>
                  <a:srgbClr val="B42419"/>
                </a:solidFill>
                <a:effectLst/>
                <a:latin typeface="Menlo" panose="020B0609030804020204" pitchFamily="49" charset="0"/>
              </a:rPr>
              <a:t>"G04-Al2O3-mod1"</a:t>
            </a:r>
          </a:p>
          <a:p>
            <a:r>
              <a:rPr lang="en-GB" sz="12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fln</a:t>
            </a:r>
            <a:r>
              <a:rPr lang="en-GB" sz="12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[ 6]=</a:t>
            </a:r>
            <a:r>
              <a:rPr lang="en-GB" sz="1200" dirty="0">
                <a:solidFill>
                  <a:srgbClr val="B42419"/>
                </a:solidFill>
                <a:effectLst/>
                <a:latin typeface="Menlo" panose="020B0609030804020204" pitchFamily="49" charset="0"/>
              </a:rPr>
              <a:t>"G05-AlF3.TiF3-mod1"</a:t>
            </a:r>
          </a:p>
          <a:p>
            <a:r>
              <a:rPr lang="en-GB" sz="12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fln</a:t>
            </a:r>
            <a:r>
              <a:rPr lang="en-GB" sz="12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[ 7]=</a:t>
            </a:r>
            <a:r>
              <a:rPr lang="en-GB" sz="1200" dirty="0">
                <a:solidFill>
                  <a:srgbClr val="B42419"/>
                </a:solidFill>
                <a:effectLst/>
                <a:latin typeface="Menlo" panose="020B0609030804020204" pitchFamily="49" charset="0"/>
              </a:rPr>
              <a:t>"G06-AlF3-mod1"</a:t>
            </a:r>
          </a:p>
          <a:p>
            <a:r>
              <a:rPr lang="en-GB" sz="12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fln</a:t>
            </a:r>
            <a:r>
              <a:rPr lang="en-GB" sz="12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[ 8]=</a:t>
            </a:r>
            <a:r>
              <a:rPr lang="en-GB" sz="1200" dirty="0">
                <a:solidFill>
                  <a:srgbClr val="B42419"/>
                </a:solidFill>
                <a:effectLst/>
                <a:latin typeface="Menlo" panose="020B0609030804020204" pitchFamily="49" charset="0"/>
              </a:rPr>
              <a:t>"G07-Al-mod1"</a:t>
            </a:r>
          </a:p>
          <a:p>
            <a:r>
              <a:rPr lang="en-GB" sz="12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fln</a:t>
            </a:r>
            <a:r>
              <a:rPr lang="en-GB" sz="12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[ 9]=</a:t>
            </a:r>
            <a:r>
              <a:rPr lang="en-GB" sz="1200" dirty="0">
                <a:solidFill>
                  <a:srgbClr val="B42419"/>
                </a:solidFill>
                <a:effectLst/>
                <a:latin typeface="Menlo" panose="020B0609030804020204" pitchFamily="49" charset="0"/>
              </a:rPr>
              <a:t>"G08-Be.05-mod1"</a:t>
            </a:r>
          </a:p>
          <a:p>
            <a:r>
              <a:rPr lang="en-GB" sz="12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fln</a:t>
            </a:r>
            <a:r>
              <a:rPr lang="en-GB" sz="12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[10]=</a:t>
            </a:r>
            <a:r>
              <a:rPr lang="en-GB" sz="1200" dirty="0">
                <a:solidFill>
                  <a:srgbClr val="B42419"/>
                </a:solidFill>
                <a:effectLst/>
                <a:latin typeface="Menlo" panose="020B0609030804020204" pitchFamily="49" charset="0"/>
              </a:rPr>
              <a:t>"G09-Be.10-mod1"</a:t>
            </a:r>
          </a:p>
          <a:p>
            <a:r>
              <a:rPr lang="en-GB" sz="12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fln</a:t>
            </a:r>
            <a:r>
              <a:rPr lang="en-GB" sz="12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[11]=</a:t>
            </a:r>
            <a:r>
              <a:rPr lang="en-GB" sz="1200" dirty="0">
                <a:solidFill>
                  <a:srgbClr val="B42419"/>
                </a:solidFill>
                <a:effectLst/>
                <a:latin typeface="Menlo" panose="020B0609030804020204" pitchFamily="49" charset="0"/>
              </a:rPr>
              <a:t>"G10-Be.20-mod1"</a:t>
            </a:r>
          </a:p>
          <a:p>
            <a:r>
              <a:rPr lang="en-GB" sz="12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fln</a:t>
            </a:r>
            <a:r>
              <a:rPr lang="en-GB" sz="12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[12]=</a:t>
            </a:r>
            <a:r>
              <a:rPr lang="en-GB" sz="1200" dirty="0">
                <a:solidFill>
                  <a:srgbClr val="B42419"/>
                </a:solidFill>
                <a:effectLst/>
                <a:latin typeface="Menlo" panose="020B0609030804020204" pitchFamily="49" charset="0"/>
              </a:rPr>
              <a:t>"G11-CF2-mod1"</a:t>
            </a:r>
          </a:p>
          <a:p>
            <a:r>
              <a:rPr lang="en-GB" sz="12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fln</a:t>
            </a:r>
            <a:r>
              <a:rPr lang="en-GB" sz="12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[13]=</a:t>
            </a:r>
            <a:r>
              <a:rPr lang="en-GB" sz="1200" dirty="0">
                <a:solidFill>
                  <a:srgbClr val="B42419"/>
                </a:solidFill>
                <a:effectLst/>
                <a:latin typeface="Menlo" panose="020B0609030804020204" pitchFamily="49" charset="0"/>
              </a:rPr>
              <a:t>"G12-CaF2-mod1"</a:t>
            </a:r>
          </a:p>
          <a:p>
            <a:r>
              <a:rPr lang="en-GB" sz="12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fln</a:t>
            </a:r>
            <a:r>
              <a:rPr lang="en-GB" sz="12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[14]=</a:t>
            </a:r>
            <a:r>
              <a:rPr lang="en-GB" sz="1200" dirty="0">
                <a:solidFill>
                  <a:srgbClr val="B42419"/>
                </a:solidFill>
                <a:effectLst/>
                <a:latin typeface="Menlo" panose="020B0609030804020204" pitchFamily="49" charset="0"/>
              </a:rPr>
              <a:t>"G13-Fluental-mod1"</a:t>
            </a:r>
          </a:p>
          <a:p>
            <a:r>
              <a:rPr lang="en-GB" sz="12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fln</a:t>
            </a:r>
            <a:r>
              <a:rPr lang="en-GB" sz="12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[15]=</a:t>
            </a:r>
            <a:r>
              <a:rPr lang="en-GB" sz="1200" dirty="0">
                <a:solidFill>
                  <a:srgbClr val="B42419"/>
                </a:solidFill>
                <a:effectLst/>
                <a:latin typeface="Menlo" panose="020B0609030804020204" pitchFamily="49" charset="0"/>
              </a:rPr>
              <a:t>"G14-LiF-mod1"</a:t>
            </a:r>
          </a:p>
          <a:p>
            <a:r>
              <a:rPr lang="en-GB" sz="12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fln</a:t>
            </a:r>
            <a:r>
              <a:rPr lang="en-GB" sz="12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[16]=</a:t>
            </a:r>
            <a:r>
              <a:rPr lang="en-GB" sz="1200" dirty="0">
                <a:solidFill>
                  <a:srgbClr val="B42419"/>
                </a:solidFill>
                <a:effectLst/>
                <a:latin typeface="Menlo" panose="020B0609030804020204" pitchFamily="49" charset="0"/>
              </a:rPr>
              <a:t>"G15-MgF2-mod1"</a:t>
            </a:r>
          </a:p>
          <a:p>
            <a:r>
              <a:rPr lang="en-GB" sz="12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fln</a:t>
            </a:r>
            <a:r>
              <a:rPr lang="en-GB" sz="12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[17]=</a:t>
            </a:r>
            <a:r>
              <a:rPr lang="en-GB" sz="1200" dirty="0">
                <a:solidFill>
                  <a:srgbClr val="B42419"/>
                </a:solidFill>
                <a:effectLst/>
                <a:latin typeface="Menlo" panose="020B0609030804020204" pitchFamily="49" charset="0"/>
              </a:rPr>
              <a:t>"G16-TiF3-mod1"</a:t>
            </a:r>
          </a:p>
          <a:p>
            <a:r>
              <a:rPr lang="en-GB" sz="1200" dirty="0" err="1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fln</a:t>
            </a:r>
            <a:r>
              <a:rPr lang="en-GB" sz="12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[18]=</a:t>
            </a:r>
            <a:r>
              <a:rPr lang="en-GB" sz="1200" dirty="0">
                <a:solidFill>
                  <a:srgbClr val="B42419"/>
                </a:solidFill>
                <a:effectLst/>
                <a:latin typeface="Menlo" panose="020B0609030804020204" pitchFamily="49" charset="0"/>
              </a:rPr>
              <a:t>"G17-Void-mod1"</a:t>
            </a:r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2836668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E011F5-5933-A913-675E-FD259B878E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50581C8-CABD-33D8-DC03-172172E83CA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0541" y="5909313"/>
            <a:ext cx="856259" cy="8424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E1ACD8C-64C4-FA88-7395-0998CB1C86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39023" y="5815577"/>
            <a:ext cx="1449696" cy="101270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EA01886-BAF7-793C-DDF6-C16D4097A083}"/>
              </a:ext>
            </a:extLst>
          </p:cNvPr>
          <p:cNvSpPr txBox="1">
            <a:spLocks/>
          </p:cNvSpPr>
          <p:nvPr/>
        </p:nvSpPr>
        <p:spPr bwMode="auto">
          <a:xfrm>
            <a:off x="0" y="7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NEAR moderator(s)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59B8DF2-8CF7-61EB-D855-A3C955CAF049}"/>
              </a:ext>
            </a:extLst>
          </p:cNvPr>
          <p:cNvSpPr txBox="1"/>
          <p:nvPr/>
        </p:nvSpPr>
        <p:spPr>
          <a:xfrm>
            <a:off x="2436504" y="1949084"/>
            <a:ext cx="64269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10 cm thickness for the moderators</a:t>
            </a:r>
          </a:p>
        </p:txBody>
      </p:sp>
    </p:spTree>
    <p:extLst>
      <p:ext uri="{BB962C8B-B14F-4D97-AF65-F5344CB8AC3E}">
        <p14:creationId xmlns:p14="http://schemas.microsoft.com/office/powerpoint/2010/main" val="19754261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92B8F71-7269-C4DB-26F0-A2EC45C550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aph of a graph&#10;&#10;Description automatically generated">
            <a:extLst>
              <a:ext uri="{FF2B5EF4-FFF2-40B4-BE49-F238E27FC236}">
                <a16:creationId xmlns:a16="http://schemas.microsoft.com/office/drawing/2014/main" id="{CDC7D8DC-A817-4DA4-AE07-2D69455283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467" y="2065866"/>
            <a:ext cx="10905066" cy="27262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C63E629-C5AF-29AD-4E78-4A4F5772909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0541" y="5909313"/>
            <a:ext cx="856259" cy="8424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0088F12-B9BA-FB61-18F5-DE9B8F4ACD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39023" y="5815577"/>
            <a:ext cx="1449696" cy="1012707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3B7D09A6-E9A8-F165-236A-1DD253A03A31}"/>
              </a:ext>
            </a:extLst>
          </p:cNvPr>
          <p:cNvSpPr txBox="1">
            <a:spLocks/>
          </p:cNvSpPr>
          <p:nvPr/>
        </p:nvSpPr>
        <p:spPr bwMode="auto">
          <a:xfrm>
            <a:off x="0" y="7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NEAR moderator(s)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E96A4D4-15BE-3963-F1FA-9510A440B2DF}"/>
              </a:ext>
            </a:extLst>
          </p:cNvPr>
          <p:cNvSpPr txBox="1"/>
          <p:nvPr/>
        </p:nvSpPr>
        <p:spPr>
          <a:xfrm>
            <a:off x="1338943" y="1660500"/>
            <a:ext cx="15660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 moderator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18D0725-843A-8A8D-1B59-240772429B4B}"/>
              </a:ext>
            </a:extLst>
          </p:cNvPr>
          <p:cNvSpPr txBox="1"/>
          <p:nvPr/>
        </p:nvSpPr>
        <p:spPr>
          <a:xfrm>
            <a:off x="9399589" y="1655486"/>
            <a:ext cx="1239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 (10 cm)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433ECFD-DB94-4872-E4F6-2C8E6D8C0918}"/>
              </a:ext>
            </a:extLst>
          </p:cNvPr>
          <p:cNvSpPr txBox="1"/>
          <p:nvPr/>
        </p:nvSpPr>
        <p:spPr>
          <a:xfrm>
            <a:off x="5363267" y="1655486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Al</a:t>
            </a:r>
            <a:r>
              <a:rPr lang="en-US" baseline="-25000" dirty="0"/>
              <a:t>2</a:t>
            </a:r>
            <a:r>
              <a:rPr lang="en-US" dirty="0"/>
              <a:t>O</a:t>
            </a:r>
            <a:r>
              <a:rPr lang="en-US" baseline="-25000" dirty="0"/>
              <a:t>3</a:t>
            </a:r>
            <a:r>
              <a:rPr lang="en-US" dirty="0"/>
              <a:t> (10 cm)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EFB1965-145F-0311-3B62-E116D32E1995}"/>
              </a:ext>
            </a:extLst>
          </p:cNvPr>
          <p:cNvSpPr txBox="1"/>
          <p:nvPr/>
        </p:nvSpPr>
        <p:spPr>
          <a:xfrm>
            <a:off x="4787735" y="5017848"/>
            <a:ext cx="9401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 filter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82A03BA-948A-0329-73F1-296F7B566EBC}"/>
              </a:ext>
            </a:extLst>
          </p:cNvPr>
          <p:cNvSpPr txBox="1"/>
          <p:nvPr/>
        </p:nvSpPr>
        <p:spPr>
          <a:xfrm rot="16200000">
            <a:off x="-376973" y="3290499"/>
            <a:ext cx="17638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nflux</a:t>
            </a:r>
            <a:r>
              <a:rPr lang="en-US" sz="1200" dirty="0"/>
              <a:t> [n/cm2/eV/</a:t>
            </a:r>
            <a:r>
              <a:rPr lang="en-US" sz="1200" dirty="0" err="1"/>
              <a:t>ppulse</a:t>
            </a:r>
            <a:r>
              <a:rPr lang="en-US" sz="1200" dirty="0"/>
              <a:t>]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F167BE9-8324-CFD0-F36D-FEC556E36749}"/>
              </a:ext>
            </a:extLst>
          </p:cNvPr>
          <p:cNvCxnSpPr>
            <a:cxnSpLocks/>
          </p:cNvCxnSpPr>
          <p:nvPr/>
        </p:nvCxnSpPr>
        <p:spPr>
          <a:xfrm>
            <a:off x="1961147" y="6063916"/>
            <a:ext cx="502920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Cube 15">
            <a:extLst>
              <a:ext uri="{FF2B5EF4-FFF2-40B4-BE49-F238E27FC236}">
                <a16:creationId xmlns:a16="http://schemas.microsoft.com/office/drawing/2014/main" id="{CF6189D9-40C1-1C7D-6656-958716E02B30}"/>
              </a:ext>
            </a:extLst>
          </p:cNvPr>
          <p:cNvSpPr/>
          <p:nvPr/>
        </p:nvSpPr>
        <p:spPr>
          <a:xfrm>
            <a:off x="1338943" y="5434159"/>
            <a:ext cx="679737" cy="1317601"/>
          </a:xfrm>
          <a:prstGeom prst="cube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0481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196B145-9024-BB3D-E38B-3BFA43EC6F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72FA4B83-3F29-CB53-4952-DE35E79671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467" y="2065866"/>
            <a:ext cx="10905066" cy="27262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4477460-239F-C322-B91D-3C9EC2810E7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0541" y="5909313"/>
            <a:ext cx="856259" cy="8424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515DE2E-6160-C2B5-81FA-DFA59895F56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39023" y="5815577"/>
            <a:ext cx="1449696" cy="1012707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D405A785-83FE-A33F-A83B-D7677D9738A2}"/>
              </a:ext>
            </a:extLst>
          </p:cNvPr>
          <p:cNvSpPr txBox="1">
            <a:spLocks/>
          </p:cNvSpPr>
          <p:nvPr/>
        </p:nvSpPr>
        <p:spPr bwMode="auto">
          <a:xfrm>
            <a:off x="0" y="7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NEAR moderator(s)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69F65C-6B77-6CFA-E915-E621B9F472BB}"/>
              </a:ext>
            </a:extLst>
          </p:cNvPr>
          <p:cNvSpPr txBox="1"/>
          <p:nvPr/>
        </p:nvSpPr>
        <p:spPr>
          <a:xfrm>
            <a:off x="1338943" y="1660500"/>
            <a:ext cx="15660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 moderator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D611033-F80D-F960-9396-0CCFB53937A8}"/>
              </a:ext>
            </a:extLst>
          </p:cNvPr>
          <p:cNvSpPr txBox="1"/>
          <p:nvPr/>
        </p:nvSpPr>
        <p:spPr>
          <a:xfrm>
            <a:off x="9399589" y="1655486"/>
            <a:ext cx="1239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 (10 cm)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C718B2D-5C42-BB1D-1E10-38F947AEC8E9}"/>
              </a:ext>
            </a:extLst>
          </p:cNvPr>
          <p:cNvSpPr txBox="1"/>
          <p:nvPr/>
        </p:nvSpPr>
        <p:spPr>
          <a:xfrm>
            <a:off x="4388193" y="5028078"/>
            <a:ext cx="244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filter thickness: 0.5 cm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85F83D3-36E3-C594-CDC7-AF871BAB45E3}"/>
              </a:ext>
            </a:extLst>
          </p:cNvPr>
          <p:cNvSpPr txBox="1"/>
          <p:nvPr/>
        </p:nvSpPr>
        <p:spPr>
          <a:xfrm>
            <a:off x="5363267" y="1655486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Al</a:t>
            </a:r>
            <a:r>
              <a:rPr lang="en-US" baseline="-25000" dirty="0"/>
              <a:t>2</a:t>
            </a:r>
            <a:r>
              <a:rPr lang="en-US" dirty="0"/>
              <a:t>O</a:t>
            </a:r>
            <a:r>
              <a:rPr lang="en-US" baseline="-25000" dirty="0"/>
              <a:t>3</a:t>
            </a:r>
            <a:r>
              <a:rPr lang="en-US" dirty="0"/>
              <a:t> (10 cm)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872D466-87CD-02D7-A401-9057FFD2D31B}"/>
              </a:ext>
            </a:extLst>
          </p:cNvPr>
          <p:cNvSpPr txBox="1"/>
          <p:nvPr/>
        </p:nvSpPr>
        <p:spPr>
          <a:xfrm rot="16200000">
            <a:off x="-376973" y="3290499"/>
            <a:ext cx="17638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nflux</a:t>
            </a:r>
            <a:r>
              <a:rPr lang="en-US" sz="1200" dirty="0"/>
              <a:t> [n/cm2/eV/</a:t>
            </a:r>
            <a:r>
              <a:rPr lang="en-US" sz="1200" dirty="0" err="1"/>
              <a:t>ppulse</a:t>
            </a:r>
            <a:r>
              <a:rPr lang="en-US" sz="1200" dirty="0"/>
              <a:t>]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885E7F2-DC3E-9E23-EFB8-EFAD8F2BE396}"/>
              </a:ext>
            </a:extLst>
          </p:cNvPr>
          <p:cNvCxnSpPr>
            <a:cxnSpLocks/>
          </p:cNvCxnSpPr>
          <p:nvPr/>
        </p:nvCxnSpPr>
        <p:spPr>
          <a:xfrm>
            <a:off x="1961147" y="6063916"/>
            <a:ext cx="502920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Cube 12">
            <a:extLst>
              <a:ext uri="{FF2B5EF4-FFF2-40B4-BE49-F238E27FC236}">
                <a16:creationId xmlns:a16="http://schemas.microsoft.com/office/drawing/2014/main" id="{519112A4-E869-89D6-D895-4CFA102B1C6E}"/>
              </a:ext>
            </a:extLst>
          </p:cNvPr>
          <p:cNvSpPr/>
          <p:nvPr/>
        </p:nvSpPr>
        <p:spPr>
          <a:xfrm>
            <a:off x="1338943" y="5434159"/>
            <a:ext cx="679737" cy="1317601"/>
          </a:xfrm>
          <a:prstGeom prst="cube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an 13">
            <a:extLst>
              <a:ext uri="{FF2B5EF4-FFF2-40B4-BE49-F238E27FC236}">
                <a16:creationId xmlns:a16="http://schemas.microsoft.com/office/drawing/2014/main" id="{BCC68A58-9E7F-97BC-9A7A-3A89A64E42E2}"/>
              </a:ext>
            </a:extLst>
          </p:cNvPr>
          <p:cNvSpPr/>
          <p:nvPr/>
        </p:nvSpPr>
        <p:spPr>
          <a:xfrm rot="16200000">
            <a:off x="4175662" y="5966961"/>
            <a:ext cx="1317600" cy="251999"/>
          </a:xfrm>
          <a:prstGeom prst="ca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9593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A236A21-AC09-1BD9-015E-CFA0823926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53F9D042-254A-0922-5C6F-062796D16B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467" y="2065866"/>
            <a:ext cx="10905066" cy="27262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6B860F4-5C17-E3B1-F526-D98761BAB0F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0541" y="5909313"/>
            <a:ext cx="856259" cy="8424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9BB01C9-67F0-8D26-2599-C9A89B3CE4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39023" y="5815577"/>
            <a:ext cx="1449696" cy="1012707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782DBD66-9478-B6ED-DBCA-42D3C47729A5}"/>
              </a:ext>
            </a:extLst>
          </p:cNvPr>
          <p:cNvSpPr txBox="1">
            <a:spLocks/>
          </p:cNvSpPr>
          <p:nvPr/>
        </p:nvSpPr>
        <p:spPr bwMode="auto">
          <a:xfrm>
            <a:off x="0" y="7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NEAR moderator(s)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E7FEDCF-CCE5-5F9F-29E3-38F0983CA1D3}"/>
              </a:ext>
            </a:extLst>
          </p:cNvPr>
          <p:cNvSpPr txBox="1"/>
          <p:nvPr/>
        </p:nvSpPr>
        <p:spPr>
          <a:xfrm>
            <a:off x="1338943" y="1660500"/>
            <a:ext cx="15660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 moderator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90A9382-534A-971C-C1D0-E9E14E4BAEFD}"/>
              </a:ext>
            </a:extLst>
          </p:cNvPr>
          <p:cNvSpPr txBox="1"/>
          <p:nvPr/>
        </p:nvSpPr>
        <p:spPr>
          <a:xfrm>
            <a:off x="9399589" y="1655486"/>
            <a:ext cx="1239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 (10 cm)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723A118-4E9A-2968-DBD3-A7AFA5DB3821}"/>
              </a:ext>
            </a:extLst>
          </p:cNvPr>
          <p:cNvSpPr txBox="1"/>
          <p:nvPr/>
        </p:nvSpPr>
        <p:spPr>
          <a:xfrm>
            <a:off x="5363267" y="1655486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Al</a:t>
            </a:r>
            <a:r>
              <a:rPr lang="en-US" baseline="-25000" dirty="0"/>
              <a:t>2</a:t>
            </a:r>
            <a:r>
              <a:rPr lang="en-US" dirty="0"/>
              <a:t>O</a:t>
            </a:r>
            <a:r>
              <a:rPr lang="en-US" baseline="-25000" dirty="0"/>
              <a:t>3</a:t>
            </a:r>
            <a:r>
              <a:rPr lang="en-US" dirty="0"/>
              <a:t> (10 cm)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F3C6032-4DC4-B406-70EA-5A5F4ECF809E}"/>
              </a:ext>
            </a:extLst>
          </p:cNvPr>
          <p:cNvSpPr txBox="1"/>
          <p:nvPr/>
        </p:nvSpPr>
        <p:spPr>
          <a:xfrm>
            <a:off x="4388193" y="5028078"/>
            <a:ext cx="244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filter thickness: 0.7 cm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CE1DD89-45E8-095C-5940-18826F9467D8}"/>
              </a:ext>
            </a:extLst>
          </p:cNvPr>
          <p:cNvSpPr txBox="1"/>
          <p:nvPr/>
        </p:nvSpPr>
        <p:spPr>
          <a:xfrm rot="16200000">
            <a:off x="-376973" y="3290499"/>
            <a:ext cx="17638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nflux</a:t>
            </a:r>
            <a:r>
              <a:rPr lang="en-US" sz="1200" dirty="0"/>
              <a:t> [n/cm2/eV/</a:t>
            </a:r>
            <a:r>
              <a:rPr lang="en-US" sz="1200" dirty="0" err="1"/>
              <a:t>ppulse</a:t>
            </a:r>
            <a:r>
              <a:rPr lang="en-US" sz="1200" dirty="0"/>
              <a:t>]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A52E12A3-5171-3BBD-FC70-49C7E2E7290B}"/>
              </a:ext>
            </a:extLst>
          </p:cNvPr>
          <p:cNvCxnSpPr>
            <a:cxnSpLocks/>
          </p:cNvCxnSpPr>
          <p:nvPr/>
        </p:nvCxnSpPr>
        <p:spPr>
          <a:xfrm>
            <a:off x="1961147" y="6063916"/>
            <a:ext cx="502920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Cube 12">
            <a:extLst>
              <a:ext uri="{FF2B5EF4-FFF2-40B4-BE49-F238E27FC236}">
                <a16:creationId xmlns:a16="http://schemas.microsoft.com/office/drawing/2014/main" id="{54CB2655-E43B-9613-E362-DD3257D4EE65}"/>
              </a:ext>
            </a:extLst>
          </p:cNvPr>
          <p:cNvSpPr/>
          <p:nvPr/>
        </p:nvSpPr>
        <p:spPr>
          <a:xfrm>
            <a:off x="1338943" y="5434159"/>
            <a:ext cx="679737" cy="1317601"/>
          </a:xfrm>
          <a:prstGeom prst="cube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an 13">
            <a:extLst>
              <a:ext uri="{FF2B5EF4-FFF2-40B4-BE49-F238E27FC236}">
                <a16:creationId xmlns:a16="http://schemas.microsoft.com/office/drawing/2014/main" id="{65AB64E0-7E20-3F00-D732-4F1462E71EBE}"/>
              </a:ext>
            </a:extLst>
          </p:cNvPr>
          <p:cNvSpPr/>
          <p:nvPr/>
        </p:nvSpPr>
        <p:spPr>
          <a:xfrm rot="16200000">
            <a:off x="4175662" y="5966961"/>
            <a:ext cx="1317600" cy="251999"/>
          </a:xfrm>
          <a:prstGeom prst="ca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43085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CE2BFC1-5AF4-E1D7-8B97-32B8115A23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aph of a number of different colored lines&#10;&#10;Description automatically generated">
            <a:extLst>
              <a:ext uri="{FF2B5EF4-FFF2-40B4-BE49-F238E27FC236}">
                <a16:creationId xmlns:a16="http://schemas.microsoft.com/office/drawing/2014/main" id="{DD22427B-075B-CA6E-3B51-84D4304407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467" y="2065866"/>
            <a:ext cx="10905066" cy="27262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F26E067-1E0C-E6A6-190B-EF9040CE61B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0541" y="5909313"/>
            <a:ext cx="856259" cy="8424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DD139EE-DC4E-62F3-B0AA-5B64FFF004F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39023" y="5815577"/>
            <a:ext cx="1449696" cy="101270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AE72073-21DE-020F-E122-A39FFDECEF07}"/>
              </a:ext>
            </a:extLst>
          </p:cNvPr>
          <p:cNvSpPr txBox="1"/>
          <p:nvPr/>
        </p:nvSpPr>
        <p:spPr>
          <a:xfrm>
            <a:off x="4388193" y="5028078"/>
            <a:ext cx="2440540" cy="3708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filter thickness: 0.9 cm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C8625C86-C5A7-F330-1F55-7C66B3E9C2FE}"/>
              </a:ext>
            </a:extLst>
          </p:cNvPr>
          <p:cNvSpPr txBox="1">
            <a:spLocks/>
          </p:cNvSpPr>
          <p:nvPr/>
        </p:nvSpPr>
        <p:spPr bwMode="auto">
          <a:xfrm>
            <a:off x="0" y="7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NEAR moderator(s)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5CFAECB-F3AD-8349-A729-0B64DEC83A30}"/>
              </a:ext>
            </a:extLst>
          </p:cNvPr>
          <p:cNvSpPr txBox="1"/>
          <p:nvPr/>
        </p:nvSpPr>
        <p:spPr>
          <a:xfrm>
            <a:off x="1338943" y="1660500"/>
            <a:ext cx="15660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 moderator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6C72CFC-B24D-1FCB-4767-09C98853F7AB}"/>
              </a:ext>
            </a:extLst>
          </p:cNvPr>
          <p:cNvSpPr txBox="1"/>
          <p:nvPr/>
        </p:nvSpPr>
        <p:spPr>
          <a:xfrm>
            <a:off x="9399589" y="1655486"/>
            <a:ext cx="1239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 (10 cm)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CE5C363-8E2A-EA46-B655-0E7B0700E7A0}"/>
              </a:ext>
            </a:extLst>
          </p:cNvPr>
          <p:cNvSpPr txBox="1"/>
          <p:nvPr/>
        </p:nvSpPr>
        <p:spPr>
          <a:xfrm>
            <a:off x="5363267" y="1655486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Al</a:t>
            </a:r>
            <a:r>
              <a:rPr lang="en-US" baseline="-25000" dirty="0"/>
              <a:t>2</a:t>
            </a:r>
            <a:r>
              <a:rPr lang="en-US" dirty="0"/>
              <a:t>O</a:t>
            </a:r>
            <a:r>
              <a:rPr lang="en-US" baseline="-25000" dirty="0"/>
              <a:t>3</a:t>
            </a:r>
            <a:r>
              <a:rPr lang="en-US" dirty="0"/>
              <a:t> (10 cm)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96F626A-A0CA-D3B5-346B-170A5C77431E}"/>
              </a:ext>
            </a:extLst>
          </p:cNvPr>
          <p:cNvSpPr txBox="1"/>
          <p:nvPr/>
        </p:nvSpPr>
        <p:spPr>
          <a:xfrm rot="16200000">
            <a:off x="-376973" y="3290499"/>
            <a:ext cx="17638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nflux</a:t>
            </a:r>
            <a:r>
              <a:rPr lang="en-US" sz="1200" dirty="0"/>
              <a:t> [n/cm2/eV/</a:t>
            </a:r>
            <a:r>
              <a:rPr lang="en-US" sz="1200" dirty="0" err="1"/>
              <a:t>ppulse</a:t>
            </a:r>
            <a:r>
              <a:rPr lang="en-US" sz="1200" dirty="0"/>
              <a:t>]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73943A7-7F5B-B00B-A6E7-1BFE92436670}"/>
              </a:ext>
            </a:extLst>
          </p:cNvPr>
          <p:cNvCxnSpPr>
            <a:cxnSpLocks/>
          </p:cNvCxnSpPr>
          <p:nvPr/>
        </p:nvCxnSpPr>
        <p:spPr>
          <a:xfrm>
            <a:off x="1961147" y="6063916"/>
            <a:ext cx="502920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Cube 12">
            <a:extLst>
              <a:ext uri="{FF2B5EF4-FFF2-40B4-BE49-F238E27FC236}">
                <a16:creationId xmlns:a16="http://schemas.microsoft.com/office/drawing/2014/main" id="{73364724-D20D-E1AA-082B-E80782BC798C}"/>
              </a:ext>
            </a:extLst>
          </p:cNvPr>
          <p:cNvSpPr/>
          <p:nvPr/>
        </p:nvSpPr>
        <p:spPr>
          <a:xfrm>
            <a:off x="1338943" y="5434159"/>
            <a:ext cx="679737" cy="1317601"/>
          </a:xfrm>
          <a:prstGeom prst="cube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an 13">
            <a:extLst>
              <a:ext uri="{FF2B5EF4-FFF2-40B4-BE49-F238E27FC236}">
                <a16:creationId xmlns:a16="http://schemas.microsoft.com/office/drawing/2014/main" id="{53E85029-5FAD-A742-0CE7-994033F98DA0}"/>
              </a:ext>
            </a:extLst>
          </p:cNvPr>
          <p:cNvSpPr/>
          <p:nvPr/>
        </p:nvSpPr>
        <p:spPr>
          <a:xfrm rot="16200000">
            <a:off x="4211663" y="5930960"/>
            <a:ext cx="1317600" cy="324000"/>
          </a:xfrm>
          <a:prstGeom prst="ca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50895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E33F864-9257-6348-F62C-F7699B6AD3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aph of a number of different colored lines&#10;&#10;Description automatically generated">
            <a:extLst>
              <a:ext uri="{FF2B5EF4-FFF2-40B4-BE49-F238E27FC236}">
                <a16:creationId xmlns:a16="http://schemas.microsoft.com/office/drawing/2014/main" id="{ACA17D9D-E5EA-2E5A-74E5-C14882FF1B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467" y="2065866"/>
            <a:ext cx="10905066" cy="27262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9714FD5-68BE-8399-7B91-953695EC009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0541" y="5909313"/>
            <a:ext cx="856259" cy="8424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C0D3163-4F70-11A9-B9B2-D67E89356E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39023" y="5815577"/>
            <a:ext cx="1449696" cy="1012707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9F520E9A-9809-6E6D-D136-B9443BFFA272}"/>
              </a:ext>
            </a:extLst>
          </p:cNvPr>
          <p:cNvSpPr txBox="1">
            <a:spLocks/>
          </p:cNvSpPr>
          <p:nvPr/>
        </p:nvSpPr>
        <p:spPr bwMode="auto">
          <a:xfrm>
            <a:off x="0" y="7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NEAR moderator(s)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1B0CA81-76F6-90F5-1EA5-B30FBA4C0F9D}"/>
              </a:ext>
            </a:extLst>
          </p:cNvPr>
          <p:cNvSpPr txBox="1"/>
          <p:nvPr/>
        </p:nvSpPr>
        <p:spPr>
          <a:xfrm>
            <a:off x="1338943" y="1660500"/>
            <a:ext cx="15660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 moderator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8F120A1-DC95-60D7-0DF3-99711D0EA184}"/>
              </a:ext>
            </a:extLst>
          </p:cNvPr>
          <p:cNvSpPr txBox="1"/>
          <p:nvPr/>
        </p:nvSpPr>
        <p:spPr>
          <a:xfrm>
            <a:off x="9399589" y="1655486"/>
            <a:ext cx="1239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 (10 cm)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C9A1DE0-58B3-797D-9575-B4E7C7B82174}"/>
              </a:ext>
            </a:extLst>
          </p:cNvPr>
          <p:cNvSpPr txBox="1"/>
          <p:nvPr/>
        </p:nvSpPr>
        <p:spPr>
          <a:xfrm>
            <a:off x="5363267" y="1655486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Al</a:t>
            </a:r>
            <a:r>
              <a:rPr lang="en-US" baseline="-25000" dirty="0"/>
              <a:t>2</a:t>
            </a:r>
            <a:r>
              <a:rPr lang="en-US" dirty="0"/>
              <a:t>O</a:t>
            </a:r>
            <a:r>
              <a:rPr lang="en-US" baseline="-25000" dirty="0"/>
              <a:t>3</a:t>
            </a:r>
            <a:r>
              <a:rPr lang="en-US" dirty="0"/>
              <a:t> (10 cm)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4EEA469-D3EB-7721-C745-3C3AC2323F90}"/>
              </a:ext>
            </a:extLst>
          </p:cNvPr>
          <p:cNvSpPr txBox="1"/>
          <p:nvPr/>
        </p:nvSpPr>
        <p:spPr>
          <a:xfrm>
            <a:off x="4388193" y="5028078"/>
            <a:ext cx="244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filter thickness: 1.0 cm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3E5626F-56E1-9EE8-BEFC-2C064EAABC9D}"/>
              </a:ext>
            </a:extLst>
          </p:cNvPr>
          <p:cNvSpPr txBox="1"/>
          <p:nvPr/>
        </p:nvSpPr>
        <p:spPr>
          <a:xfrm rot="16200000">
            <a:off x="-376973" y="3290499"/>
            <a:ext cx="17638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nflux</a:t>
            </a:r>
            <a:r>
              <a:rPr lang="en-US" sz="1200" dirty="0"/>
              <a:t> [n/cm2/eV/</a:t>
            </a:r>
            <a:r>
              <a:rPr lang="en-US" sz="1200" dirty="0" err="1"/>
              <a:t>ppulse</a:t>
            </a:r>
            <a:r>
              <a:rPr lang="en-US" sz="1200" dirty="0"/>
              <a:t>]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99C4725-337D-E615-ABE8-2FEE30E2285F}"/>
              </a:ext>
            </a:extLst>
          </p:cNvPr>
          <p:cNvCxnSpPr>
            <a:cxnSpLocks/>
          </p:cNvCxnSpPr>
          <p:nvPr/>
        </p:nvCxnSpPr>
        <p:spPr>
          <a:xfrm>
            <a:off x="1961147" y="6063916"/>
            <a:ext cx="502920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Cube 12">
            <a:extLst>
              <a:ext uri="{FF2B5EF4-FFF2-40B4-BE49-F238E27FC236}">
                <a16:creationId xmlns:a16="http://schemas.microsoft.com/office/drawing/2014/main" id="{28FBCC63-2DA2-EAE3-1F14-6CB1C1749D61}"/>
              </a:ext>
            </a:extLst>
          </p:cNvPr>
          <p:cNvSpPr/>
          <p:nvPr/>
        </p:nvSpPr>
        <p:spPr>
          <a:xfrm>
            <a:off x="1338943" y="5434159"/>
            <a:ext cx="679737" cy="1317601"/>
          </a:xfrm>
          <a:prstGeom prst="cube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an 13">
            <a:extLst>
              <a:ext uri="{FF2B5EF4-FFF2-40B4-BE49-F238E27FC236}">
                <a16:creationId xmlns:a16="http://schemas.microsoft.com/office/drawing/2014/main" id="{E4C580CB-DBA1-2A48-131D-9716426C7789}"/>
              </a:ext>
            </a:extLst>
          </p:cNvPr>
          <p:cNvSpPr/>
          <p:nvPr/>
        </p:nvSpPr>
        <p:spPr>
          <a:xfrm rot="16200000">
            <a:off x="4229663" y="5912960"/>
            <a:ext cx="1317600" cy="360000"/>
          </a:xfrm>
          <a:prstGeom prst="ca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3623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9549</TotalTime>
  <Words>753</Words>
  <Application>Microsoft Macintosh PowerPoint</Application>
  <PresentationFormat>Widescreen</PresentationFormat>
  <Paragraphs>160</Paragraphs>
  <Slides>24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Aptos</vt:lpstr>
      <vt:lpstr>Aptos Display</vt:lpstr>
      <vt:lpstr>Arial</vt:lpstr>
      <vt:lpstr>Calibri Light</vt:lpstr>
      <vt:lpstr>Menlo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Alberto Mengoni</dc:creator>
  <cp:lastModifiedBy>Alberto Mengoni</cp:lastModifiedBy>
  <cp:revision>53</cp:revision>
  <dcterms:created xsi:type="dcterms:W3CDTF">2024-05-21T14:02:15Z</dcterms:created>
  <dcterms:modified xsi:type="dcterms:W3CDTF">2025-01-08T13:05:30Z</dcterms:modified>
</cp:coreProperties>
</file>