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howSpecialPlsOnTitleSld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67" r:id="rId3"/>
    <p:sldId id="266" r:id="rId4"/>
    <p:sldId id="258" r:id="rId5"/>
    <p:sldId id="269" r:id="rId6"/>
    <p:sldId id="259" r:id="rId7"/>
    <p:sldId id="270" r:id="rId8"/>
    <p:sldId id="261" r:id="rId9"/>
    <p:sldId id="271" r:id="rId10"/>
    <p:sldId id="260" r:id="rId11"/>
    <p:sldId id="265" r:id="rId12"/>
    <p:sldId id="264" r:id="rId13"/>
    <p:sldId id="262" r:id="rId14"/>
    <p:sldId id="263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15"/>
    <p:restoredTop sz="94678"/>
  </p:normalViewPr>
  <p:slideViewPr>
    <p:cSldViewPr snapToGrid="0">
      <p:cViewPr varScale="1">
        <p:scale>
          <a:sx n="117" d="100"/>
          <a:sy n="117" d="100"/>
        </p:scale>
        <p:origin x="2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4" d="100"/>
          <a:sy n="94" d="100"/>
        </p:scale>
        <p:origin x="4040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21A350-D421-744C-8948-1C9862BBC653}" type="datetimeFigureOut">
              <a:rPr lang="en-US" smtClean="0"/>
              <a:t>6/11/25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A1CCD7-F21F-AB48-9CB5-5AE8FAB9F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340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A1CCD7-F21F-AB48-9CB5-5AE8FAB9FA0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934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036CB-0515-48C5-762C-D590B01AD2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7A9F45-53A6-6C58-FB05-2BA4249FB3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9D1B05-705D-634A-0877-A677BA8EB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12th June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AAA91F-6EFF-8B26-3728-DEF6F5AB8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2025 - giacomo.tangari@cern.ch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194FA6-6ED3-D722-815A-099533A06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32D43-8EEE-C540-80F2-84AEA1029050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C982FB6-C459-27F3-13AD-389C0E8D69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7840" y="136525"/>
            <a:ext cx="835313" cy="306849"/>
          </a:xfrm>
          <a:prstGeom prst="rect">
            <a:avLst/>
          </a:prstGeom>
        </p:spPr>
      </p:pic>
      <p:pic>
        <p:nvPicPr>
          <p:cNvPr id="14" name="Picture 13" descr="A blue logo with a black background&#10;&#10;AI-generated content may be incorrect.">
            <a:extLst>
              <a:ext uri="{FF2B5EF4-FFF2-40B4-BE49-F238E27FC236}">
                <a16:creationId xmlns:a16="http://schemas.microsoft.com/office/drawing/2014/main" id="{D1B06F2B-2D37-F692-0643-06CAA5D4D90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76623" y="134605"/>
            <a:ext cx="617537" cy="61753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6C42988-03C2-0D42-E03B-CE45F21B1469}"/>
              </a:ext>
            </a:extLst>
          </p:cNvPr>
          <p:cNvCxnSpPr/>
          <p:nvPr userDrawn="1"/>
        </p:nvCxnSpPr>
        <p:spPr>
          <a:xfrm>
            <a:off x="1187532" y="356260"/>
            <a:ext cx="1003465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99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38640-2016-6C45-09E1-10D1AF717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C71514-89DF-A6ED-87EA-2548D65222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1D2324-229D-0157-3434-53A1501EA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12th June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9350D2-4F83-983D-F986-1E86E2F7F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2025 - giacomo.tangari@cern.ch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3A23A5-049B-ECC3-2CA9-67462C933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32D43-8EEE-C540-80F2-84AEA102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080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374CFA-FF83-774C-C0DF-D8F81FC3FC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E0CAE9-7947-B575-18F4-C476CE4330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AA3E5F-BB5A-6846-0935-200348C11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12th June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34ED88-9A09-057D-DD61-2169FE031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2025 - giacomo.tangari@cern.ch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CAA24C-575C-46EE-9B87-2C67F3FD9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32D43-8EEE-C540-80F2-84AEA102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04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DC42C-3CD3-C2C4-CC54-E844548A9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3D57E-8E61-2DD1-F6AF-B9A740DA02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334770-694E-8DEF-41C9-F8545B17A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12th June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32F48-EE47-A6C5-4D8A-F2D69467F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2025 - giacomo.tangari@cern.ch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7556A0-EA03-9C1F-7FE9-42191F136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32D43-8EEE-C540-80F2-84AEA102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831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49694-2FE3-E3DD-E624-5B4E9441C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461B74-6EAB-CC17-0B69-71B655A076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64C24-00C9-21E1-A22A-7B400A188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12th June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B7694E-4815-6D27-D1B3-11192AD08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2025 - giacomo.tangari@cern.ch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540387-878D-8FE4-ADDB-620C4AA80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32D43-8EEE-C540-80F2-84AEA102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268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31E0D-7421-482D-73B3-9547490A6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0F696F-E2F2-C3A7-23EE-66E0760546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F05627-BA4C-EF8E-DD29-EBCABC9C95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168651-1641-7066-05CB-B598CCDD0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12th June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5D4CB8-7594-194C-827B-E69516234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2025 - giacomo.tangari@cern.ch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8D9C57-D495-0C84-C590-54B77EB6E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32D43-8EEE-C540-80F2-84AEA102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513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19297-6767-2AE6-F202-EF89E3F68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D0D0BA-6A10-DA5D-27B7-56866BCB9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E8F294-FC75-538B-BBD2-F7C5BFF08F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A58351-3DBC-0FD6-16FB-F1B2B08B6F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D728F72-E559-06AD-0E78-D5C648448A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A574AA-A68E-7728-CCD9-400B16602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12th June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46524B-2D38-3655-57E3-64ED65AE9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2025 - giacomo.tangari@cern.ch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29D691-9306-9634-60DE-7B96F4474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32D43-8EEE-C540-80F2-84AEA102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882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48633-0ED2-A886-883D-CA689D524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B21829-990F-3BDF-3BEB-4ADE5CB27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12th June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C0438A-E6E1-2C8F-77E7-20CA2A949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2025 - giacomo.tangari@cern.ch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E91DF4-8122-178C-2C98-563D0F13D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32D43-8EEE-C540-80F2-84AEA102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574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D47129-DEB8-156D-C030-B7DE27F23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12th June 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89647F-58A7-2720-B649-0EBDD2CB3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2025 - giacomo.tangari@cern.ch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B9550B-D9AB-5A95-92C1-780B808A1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32D43-8EEE-C540-80F2-84AEA102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280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3A4A2-AA9A-25DD-C1EE-CA8CA581A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222D0-BD77-5106-3C1B-6275402F85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3A0A4D-B7B7-A53E-BC7C-1B4479E54B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D31690-1149-8F34-8CE2-062781067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12th June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4AC459-1164-821F-C394-24846194A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2025 - giacomo.tangari@cern.ch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7EB915-D420-D000-D341-023C60211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32D43-8EEE-C540-80F2-84AEA102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066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34FAE-06EF-A913-E758-862C42383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E87E19-D991-0372-D511-C32C93DB14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E8501F-384B-4896-E32C-0E372EB9DC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ED6A41-9E14-E10B-F501-F20C21145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12th June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5C037B-CD0E-6859-B0E6-E6F783923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2025 - giacomo.tangari@cern.ch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72A915-CD4B-5160-2573-2B1F83256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32D43-8EEE-C540-80F2-84AEA102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824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A2BED1-6475-D470-EB57-47B858334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5647"/>
            <a:ext cx="10515600" cy="1244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33FEA2-B74C-5EEC-7088-1B31970C40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59429"/>
            <a:ext cx="10515600" cy="42175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AAFFC2-9F5A-CEFC-FCC9-88F93C7685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12th June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B7CD46-5F64-EB4E-2B07-364A379856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tCSC 2025 - giacomo.tangari@cern.ch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34580F-983B-A18F-987D-6A3A2D7171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932D43-8EEE-C540-80F2-84AEA102905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27F8B5-230A-FC4C-B0B4-A51F6FA980F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97840" y="136525"/>
            <a:ext cx="835313" cy="306849"/>
          </a:xfrm>
          <a:prstGeom prst="rect">
            <a:avLst/>
          </a:prstGeom>
        </p:spPr>
      </p:pic>
      <p:pic>
        <p:nvPicPr>
          <p:cNvPr id="8" name="Picture 7" descr="A blue logo with a black background&#10;&#10;AI-generated content may be incorrect.">
            <a:extLst>
              <a:ext uri="{FF2B5EF4-FFF2-40B4-BE49-F238E27FC236}">
                <a16:creationId xmlns:a16="http://schemas.microsoft.com/office/drawing/2014/main" id="{8BB22696-8033-6258-F79E-2713F3112006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376623" y="134605"/>
            <a:ext cx="617537" cy="617537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07FAF6D-3DFC-048C-7F2C-FE441215B9C6}"/>
              </a:ext>
            </a:extLst>
          </p:cNvPr>
          <p:cNvCxnSpPr/>
          <p:nvPr userDrawn="1"/>
        </p:nvCxnSpPr>
        <p:spPr>
          <a:xfrm>
            <a:off x="1187532" y="356260"/>
            <a:ext cx="1003465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6836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2060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2060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2060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2060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060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060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iacomo.tangari@cern.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clear.cern/content/publications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clear.cern/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60753-6D51-0CDD-429E-59071D2A22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CLEAR, operational status and machine learning opportunities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AA757B-A662-1739-44A2-AE86A64C24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88228"/>
            <a:ext cx="9144000" cy="1469571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dirty="0"/>
              <a:t>Giacomo Tangari</a:t>
            </a:r>
          </a:p>
          <a:p>
            <a:pPr algn="l"/>
            <a:r>
              <a:rPr lang="en-US" dirty="0" err="1"/>
              <a:t>tCSC</a:t>
            </a:r>
            <a:r>
              <a:rPr lang="en-US" dirty="0"/>
              <a:t> 2025 – Malmö</a:t>
            </a:r>
          </a:p>
          <a:p>
            <a:pPr algn="l"/>
            <a:endParaRPr lang="en-US" dirty="0"/>
          </a:p>
          <a:p>
            <a:pPr algn="l"/>
            <a:r>
              <a:rPr lang="en-US" dirty="0" err="1">
                <a:hlinkClick r:id="rId3"/>
              </a:rPr>
              <a:t>giacomo.tangari@cern.ch</a:t>
            </a:r>
            <a:endParaRPr lang="en-US" dirty="0"/>
          </a:p>
          <a:p>
            <a:pPr algn="l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2EBCF1-A6B0-4E0D-ADE1-432FA5114B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1840" y="3069772"/>
            <a:ext cx="3306671" cy="3306670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436662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8E2EE-6ACC-C0E1-1E77-98A476741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5647"/>
            <a:ext cx="10515600" cy="1244391"/>
          </a:xfrm>
        </p:spPr>
        <p:txBody>
          <a:bodyPr anchor="ctr">
            <a:normAutofit/>
          </a:bodyPr>
          <a:lstStyle/>
          <a:p>
            <a:r>
              <a:rPr lang="en-US" dirty="0"/>
              <a:t>Enhancing Accelerator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6213CC-1929-5493-468A-4755E42541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7053943" cy="4351338"/>
          </a:xfrm>
        </p:spPr>
        <p:txBody>
          <a:bodyPr>
            <a:normAutofit/>
          </a:bodyPr>
          <a:lstStyle/>
          <a:p>
            <a:pPr algn="just"/>
            <a:r>
              <a:rPr lang="en-US" sz="2000" b="1" dirty="0"/>
              <a:t>Energy and charge forecasting studies</a:t>
            </a:r>
          </a:p>
          <a:p>
            <a:pPr lvl="1" algn="just"/>
            <a:r>
              <a:rPr lang="en-US" sz="1600" b="1" dirty="0"/>
              <a:t>Non-invasive measurements </a:t>
            </a:r>
            <a:r>
              <a:rPr lang="en-US" sz="1600" dirty="0">
                <a:sym typeface="Wingdings" pitchFamily="2" charset="2"/>
              </a:rPr>
              <a:t></a:t>
            </a:r>
            <a:r>
              <a:rPr lang="en-US" sz="1600" dirty="0"/>
              <a:t> virtual diagnostics</a:t>
            </a:r>
          </a:p>
          <a:p>
            <a:pPr lvl="1" algn="just"/>
            <a:r>
              <a:rPr lang="en-US" sz="1600" dirty="0"/>
              <a:t>Model trained with </a:t>
            </a:r>
            <a:r>
              <a:rPr lang="en-US" sz="1600" b="1" dirty="0"/>
              <a:t>1-step-ahead forecasting</a:t>
            </a:r>
          </a:p>
          <a:p>
            <a:pPr lvl="1" algn="just"/>
            <a:r>
              <a:rPr lang="en-US" sz="1600" dirty="0"/>
              <a:t>Linear regression model comparable to more complex ones</a:t>
            </a:r>
          </a:p>
          <a:p>
            <a:pPr lvl="1" algn="just"/>
            <a:r>
              <a:rPr lang="en-US" sz="1600" dirty="0"/>
              <a:t>Will to </a:t>
            </a:r>
            <a:r>
              <a:rPr lang="en-US" sz="1600" b="1" dirty="0"/>
              <a:t>extend to multi-step prediction </a:t>
            </a:r>
            <a:r>
              <a:rPr lang="en-US" sz="1600" dirty="0"/>
              <a:t>and insert into real-time feedback loops for beam stabilization</a:t>
            </a:r>
          </a:p>
          <a:p>
            <a:pPr algn="just"/>
            <a:endParaRPr lang="en-US" sz="1600" dirty="0"/>
          </a:p>
          <a:p>
            <a:pPr algn="just"/>
            <a:r>
              <a:rPr lang="en-US" sz="1800" b="1" dirty="0"/>
              <a:t>Implementation of Supervised and Reinforcement Learning on simulation model of CLEAR</a:t>
            </a:r>
          </a:p>
          <a:p>
            <a:pPr lvl="1" algn="just"/>
            <a:r>
              <a:rPr lang="en-US" sz="1600" dirty="0"/>
              <a:t>Mid-to-Long term plan</a:t>
            </a:r>
          </a:p>
          <a:p>
            <a:pPr lvl="1" algn="just"/>
            <a:r>
              <a:rPr lang="en-US" sz="1600" dirty="0"/>
              <a:t>First step on experimental beamline only, to have operative simulation of the tools</a:t>
            </a:r>
          </a:p>
          <a:p>
            <a:pPr lvl="1" algn="just"/>
            <a:r>
              <a:rPr lang="en-US" sz="1600" dirty="0"/>
              <a:t>Second step to increase action region to the whole LINAC (photocathode)</a:t>
            </a:r>
          </a:p>
        </p:txBody>
      </p:sp>
      <p:pic>
        <p:nvPicPr>
          <p:cNvPr id="7" name="Picture 6" descr="A cartoon of a person with green eyes&#10;&#10;AI-generated content may be incorrect.">
            <a:extLst>
              <a:ext uri="{FF2B5EF4-FFF2-40B4-BE49-F238E27FC236}">
                <a16:creationId xmlns:a16="http://schemas.microsoft.com/office/drawing/2014/main" id="{8BA48D6C-4BFD-5B57-4A39-B5C391ADC53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983" r="21332" b="1"/>
          <a:stretch>
            <a:fillRect/>
          </a:stretch>
        </p:blipFill>
        <p:spPr>
          <a:xfrm>
            <a:off x="8472282" y="1825625"/>
            <a:ext cx="2881517" cy="2419804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DA8E80-3C4E-11C5-6148-220D24CE9F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12th June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C8467A-AFF3-56FA-F85A-46CDF4603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tCSC 2025 - giacomo.tangari@cern.ch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319AC6-FB84-6E51-470B-B75A7D268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1932D43-8EEE-C540-80F2-84AEA1029050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7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73DBE752-6D3F-30FE-340F-9B3C9D2B8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5647"/>
            <a:ext cx="10515600" cy="1244391"/>
          </a:xfrm>
        </p:spPr>
        <p:txBody>
          <a:bodyPr/>
          <a:lstStyle/>
          <a:p>
            <a:r>
              <a:rPr lang="en-US" dirty="0"/>
              <a:t>References and Publications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A4E3626-BB84-2770-56EF-3A501983CE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59429"/>
            <a:ext cx="10515600" cy="4217534"/>
          </a:xfrm>
        </p:spPr>
        <p:txBody>
          <a:bodyPr/>
          <a:lstStyle/>
          <a:p>
            <a:pPr algn="just"/>
            <a:r>
              <a:rPr lang="en-US" dirty="0"/>
              <a:t>Papers, used as a reference in this presentation, regarding CLEAR can be found at </a:t>
            </a:r>
            <a:r>
              <a:rPr lang="en-US" dirty="0">
                <a:hlinkClick r:id="rId2"/>
              </a:rPr>
              <a:t>clear.cern/content/publications</a:t>
            </a:r>
            <a:r>
              <a:rPr lang="en-US" dirty="0"/>
              <a:t>.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Some of the presented work has not been published yet.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Many thanks to the whole CLEAR team.</a:t>
            </a:r>
          </a:p>
          <a:p>
            <a:pPr lvl="1" algn="just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19FE0F-28A1-9BA7-8ECC-5B807EAA1A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12th June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4E906-0549-BE23-2622-4117FE355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tCSC 2025 - giacomo.tangari@cern.ch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41D6C7-E609-8143-55BF-26FF974BA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1932D43-8EEE-C540-80F2-84AEA1029050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1088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A4F4833-919C-50E5-2EA7-B2082B0DD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511068"/>
            <a:ext cx="10515600" cy="1244391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Questions?</a:t>
            </a:r>
            <a:br>
              <a:rPr lang="en-US" dirty="0"/>
            </a:br>
            <a:r>
              <a:rPr lang="en-US" dirty="0"/>
              <a:t>Ideas?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86B2AB-EB9F-2577-7E4C-D05732E1F67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12th June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68AFDC-5BE3-AB7E-F0AD-63EDCFE33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tCSC 2025 - giacomo.tangari@cern.ch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709AD0-4E12-1689-AC44-38F8EE594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1932D43-8EEE-C540-80F2-84AEA1029050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p:sp>
        <p:nvSpPr>
          <p:cNvPr id="7" name="TextBox 6">
            <a:hlinkClick r:id="rId2"/>
            <a:extLst>
              <a:ext uri="{FF2B5EF4-FFF2-40B4-BE49-F238E27FC236}">
                <a16:creationId xmlns:a16="http://schemas.microsoft.com/office/drawing/2014/main" id="{5D688996-A6DF-D0BF-1D2D-E178C99DE660}"/>
              </a:ext>
            </a:extLst>
          </p:cNvPr>
          <p:cNvSpPr txBox="1"/>
          <p:nvPr/>
        </p:nvSpPr>
        <p:spPr>
          <a:xfrm>
            <a:off x="5298685" y="4371238"/>
            <a:ext cx="1594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2"/>
              </a:rPr>
              <a:t>clear.cern.ch</a:t>
            </a:r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36A454A-1ED6-468D-46A0-7FD7177E615F}"/>
              </a:ext>
            </a:extLst>
          </p:cNvPr>
          <p:cNvSpPr txBox="1">
            <a:spLocks/>
          </p:cNvSpPr>
          <p:nvPr/>
        </p:nvSpPr>
        <p:spPr>
          <a:xfrm>
            <a:off x="838198" y="3496179"/>
            <a:ext cx="10515600" cy="1244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0036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0D48CCB7-100C-C6A8-5AF5-8AB71E19B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84609"/>
            <a:ext cx="10515600" cy="1244391"/>
          </a:xfrm>
        </p:spPr>
        <p:txBody>
          <a:bodyPr/>
          <a:lstStyle/>
          <a:p>
            <a:pPr algn="ctr"/>
            <a:r>
              <a:rPr lang="en-US" dirty="0"/>
              <a:t>Backup Slides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A1D4D4-64D9-2E19-04E4-4B0AE3EB78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12th June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0A0F19-BFB2-4A57-CC10-146F32F27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tCSC 2025 - giacomo.tangari@cern.ch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75B2D0-EA96-803F-FEF0-C043494E4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1932D43-8EEE-C540-80F2-84AEA1029050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9513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F285C3A7-DD8E-D976-5888-C14374C06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5647"/>
            <a:ext cx="10515600" cy="1244391"/>
          </a:xfrm>
        </p:spPr>
        <p:txBody>
          <a:bodyPr/>
          <a:lstStyle/>
          <a:p>
            <a:r>
              <a:rPr lang="en-US" dirty="0"/>
              <a:t>CLEAR Parameters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9CD925-DD0F-EB6D-8931-49A686E062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12th June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518B56-C72E-AE0E-44E8-FF84941BD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tCSC 2025 - giacomo.tangari@cern.ch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F240C6-B713-988C-44A0-B3488FEDB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1932D43-8EEE-C540-80F2-84AEA1029050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91F12A1-3905-BFDE-7EFD-EF61A0A5FE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423034"/>
              </p:ext>
            </p:extLst>
          </p:nvPr>
        </p:nvGraphicFramePr>
        <p:xfrm>
          <a:off x="838200" y="1520525"/>
          <a:ext cx="7052311" cy="312700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1530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992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9932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Century Gothic" panose="020B0502020202020204" pitchFamily="34" charset="0"/>
                        </a:rPr>
                        <a:t>Beam</a:t>
                      </a:r>
                      <a:r>
                        <a:rPr lang="en-GB" sz="1800" baseline="0" dirty="0">
                          <a:latin typeface="Century Gothic" panose="020B0502020202020204" pitchFamily="34" charset="0"/>
                        </a:rPr>
                        <a:t> parameter</a:t>
                      </a:r>
                      <a:endParaRPr lang="en-GB" sz="18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Century Gothic" panose="020B0502020202020204" pitchFamily="34" charset="0"/>
                        </a:rPr>
                        <a:t>Range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932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entury Gothic" panose="020B0502020202020204" pitchFamily="34" charset="0"/>
                        </a:rPr>
                        <a:t>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30 – 230 MeV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932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entury Gothic" panose="020B0502020202020204" pitchFamily="34" charset="0"/>
                        </a:rPr>
                        <a:t>Energy Spread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&lt; 0.2 % 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rms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(&lt; 1 MeV FWHM)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9932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entury Gothic" panose="020B0502020202020204" pitchFamily="34" charset="0"/>
                        </a:rPr>
                        <a:t>Bunch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0.1 ps – 10 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ps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rms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8581882"/>
                  </a:ext>
                </a:extLst>
              </a:tr>
              <a:tr h="322842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entury Gothic" panose="020B0502020202020204" pitchFamily="34" charset="0"/>
                        </a:rPr>
                        <a:t>Bunch 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5 </a:t>
                      </a:r>
                      <a:r>
                        <a:rPr lang="en-GB" sz="1400" b="0" baseline="0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pC</a:t>
                      </a:r>
                      <a:r>
                        <a:rPr lang="en-GB" sz="1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– 3 </a:t>
                      </a:r>
                      <a:r>
                        <a:rPr lang="en-GB" sz="1400" b="0" baseline="0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nC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9932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entury Gothic" panose="020B0502020202020204" pitchFamily="34" charset="0"/>
                        </a:rPr>
                        <a:t>Number of bunches per pulse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1 to ~150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9932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entury Gothic" panose="020B0502020202020204" pitchFamily="34" charset="0"/>
                        </a:rPr>
                        <a:t>Maximum total pulse charge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80 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nC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7897715"/>
                  </a:ext>
                </a:extLst>
              </a:tr>
              <a:tr h="289932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entury Gothic" panose="020B0502020202020204" pitchFamily="34" charset="0"/>
                        </a:rPr>
                        <a:t>Normalized emittances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3 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Symbol" pitchFamily="2" charset="2"/>
                        </a:rPr>
                        <a:t>m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 to 30 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Symbol" pitchFamily="2" charset="2"/>
                        </a:rPr>
                        <a:t>m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 (bunch charge dependent)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9932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entury Gothic" panose="020B0502020202020204" pitchFamily="34" charset="0"/>
                        </a:rPr>
                        <a:t>Repetition</a:t>
                      </a:r>
                      <a:r>
                        <a:rPr lang="en-GB" sz="1400" baseline="0" dirty="0">
                          <a:latin typeface="Century Gothic" panose="020B0502020202020204" pitchFamily="34" charset="0"/>
                        </a:rPr>
                        <a:t> rate</a:t>
                      </a:r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0.8 to 10 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5302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entury Gothic" panose="020B0502020202020204" pitchFamily="34" charset="0"/>
                        </a:rPr>
                        <a:t>Bunch spacing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1.5 GHz</a:t>
                      </a:r>
                      <a:r>
                        <a:rPr lang="en-GB" sz="1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or 3 GHz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F76B20AD-5755-1FEA-5570-34368AF82C93}"/>
              </a:ext>
            </a:extLst>
          </p:cNvPr>
          <p:cNvGrpSpPr/>
          <p:nvPr/>
        </p:nvGrpSpPr>
        <p:grpSpPr>
          <a:xfrm>
            <a:off x="494898" y="4795580"/>
            <a:ext cx="11458226" cy="1658741"/>
            <a:chOff x="733774" y="1321145"/>
            <a:chExt cx="11458226" cy="1658741"/>
          </a:xfrm>
        </p:grpSpPr>
        <p:pic>
          <p:nvPicPr>
            <p:cNvPr id="11" name="Picture 2" descr="CALIFES Injector line">
              <a:extLst>
                <a:ext uri="{FF2B5EF4-FFF2-40B4-BE49-F238E27FC236}">
                  <a16:creationId xmlns:a16="http://schemas.microsoft.com/office/drawing/2014/main" id="{C0F646FE-0C55-5B86-3C35-751BD240B8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4593" y="1333966"/>
              <a:ext cx="5327407" cy="1645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2" descr="Experimental line layout">
              <a:extLst>
                <a:ext uri="{FF2B5EF4-FFF2-40B4-BE49-F238E27FC236}">
                  <a16:creationId xmlns:a16="http://schemas.microsoft.com/office/drawing/2014/main" id="{97225047-BDC2-D8AC-BD55-03FD7952A8E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144"/>
            <a:stretch/>
          </p:blipFill>
          <p:spPr bwMode="auto">
            <a:xfrm>
              <a:off x="733774" y="1321145"/>
              <a:ext cx="6130819" cy="1645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637104E-2C48-E281-7A62-FEE55F4249F6}"/>
                </a:ext>
              </a:extLst>
            </p:cNvPr>
            <p:cNvSpPr/>
            <p:nvPr/>
          </p:nvSpPr>
          <p:spPr>
            <a:xfrm rot="20803305">
              <a:off x="6836923" y="1668613"/>
              <a:ext cx="140276" cy="2402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A5E5F7B-1AAC-0141-C0D6-3F538C313A40}"/>
                </a:ext>
              </a:extLst>
            </p:cNvPr>
            <p:cNvSpPr/>
            <p:nvPr/>
          </p:nvSpPr>
          <p:spPr>
            <a:xfrm rot="21352467">
              <a:off x="6844603" y="1692049"/>
              <a:ext cx="140276" cy="2402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42488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9339AA-7BD3-6ABB-5FF3-975A9DB465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he accelerator complex | CERN">
            <a:extLst>
              <a:ext uri="{FF2B5EF4-FFF2-40B4-BE49-F238E27FC236}">
                <a16:creationId xmlns:a16="http://schemas.microsoft.com/office/drawing/2014/main" id="{D4B3B2C0-7211-8DF4-DAB8-F8F0A3579E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6" t="12565" r="6238" b="24607"/>
          <a:stretch/>
        </p:blipFill>
        <p:spPr bwMode="auto">
          <a:xfrm>
            <a:off x="6172200" y="2316290"/>
            <a:ext cx="5776277" cy="3503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7EACB47-5166-1473-320F-66DEF6EA9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5647"/>
            <a:ext cx="10515600" cy="1244391"/>
          </a:xfrm>
        </p:spPr>
        <p:txBody>
          <a:bodyPr anchor="ctr">
            <a:normAutofit/>
          </a:bodyPr>
          <a:lstStyle/>
          <a:p>
            <a:r>
              <a:rPr lang="en-US" dirty="0"/>
              <a:t>What is CLEAR?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8E5A13-53AF-B348-8190-CFF3089776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pPr algn="just"/>
            <a:r>
              <a:rPr lang="en-US" sz="1500" b="1" dirty="0"/>
              <a:t>C</a:t>
            </a:r>
            <a:r>
              <a:rPr lang="en-US" sz="1500" dirty="0"/>
              <a:t>ERN </a:t>
            </a:r>
            <a:r>
              <a:rPr lang="en-US" sz="1500" b="1" dirty="0"/>
              <a:t>L</a:t>
            </a:r>
            <a:r>
              <a:rPr lang="en-US" sz="1500" dirty="0"/>
              <a:t>inear </a:t>
            </a:r>
            <a:r>
              <a:rPr lang="en-US" sz="1500" b="1" dirty="0"/>
              <a:t>E</a:t>
            </a:r>
            <a:r>
              <a:rPr lang="en-US" sz="1500" dirty="0"/>
              <a:t>lectron </a:t>
            </a:r>
            <a:r>
              <a:rPr lang="en-US" sz="1500" b="1" dirty="0"/>
              <a:t>A</a:t>
            </a:r>
            <a:r>
              <a:rPr lang="en-US" sz="1500" dirty="0"/>
              <a:t>ccelerator for </a:t>
            </a:r>
            <a:r>
              <a:rPr lang="en-US" sz="1500" b="1" dirty="0"/>
              <a:t>R</a:t>
            </a:r>
            <a:r>
              <a:rPr lang="en-US" sz="1500" dirty="0"/>
              <a:t>esearch</a:t>
            </a:r>
          </a:p>
          <a:p>
            <a:pPr algn="just"/>
            <a:endParaRPr lang="en-US" sz="1500" dirty="0"/>
          </a:p>
          <a:p>
            <a:pPr algn="just"/>
            <a:r>
              <a:rPr lang="en-US" sz="1500" dirty="0"/>
              <a:t>Versatile linear accelerator facility, supports R&amp;D in accelerator technologies and applications.</a:t>
            </a:r>
          </a:p>
          <a:p>
            <a:pPr algn="just"/>
            <a:endParaRPr lang="en-US" sz="1500" dirty="0"/>
          </a:p>
          <a:p>
            <a:pPr algn="just"/>
            <a:r>
              <a:rPr lang="en-US" sz="1500" dirty="0"/>
              <a:t>Provides electron bunches with energies up to ~</a:t>
            </a:r>
            <a:r>
              <a:rPr lang="en-US" sz="1500" b="1" dirty="0"/>
              <a:t>200 MeV</a:t>
            </a:r>
            <a:r>
              <a:rPr lang="en-US" sz="1500" dirty="0"/>
              <a:t>, flexible bunch structure and timing.</a:t>
            </a:r>
          </a:p>
          <a:p>
            <a:pPr algn="just"/>
            <a:endParaRPr lang="en-US" sz="1500" dirty="0"/>
          </a:p>
          <a:p>
            <a:pPr algn="just"/>
            <a:r>
              <a:rPr lang="en-US" sz="1500" b="1" dirty="0"/>
              <a:t>Key applications</a:t>
            </a:r>
            <a:r>
              <a:rPr lang="en-US" sz="1500" dirty="0"/>
              <a:t>:</a:t>
            </a:r>
          </a:p>
          <a:p>
            <a:pPr lvl="1" algn="just"/>
            <a:r>
              <a:rPr lang="en-US" sz="1500" dirty="0"/>
              <a:t>Accelerator component testing (e.g., diagnostics, kickers, RF systems)</a:t>
            </a:r>
          </a:p>
          <a:p>
            <a:pPr lvl="1" algn="just"/>
            <a:r>
              <a:rPr lang="en-US" sz="1500" dirty="0"/>
              <a:t>High-gradient structure experiments</a:t>
            </a:r>
          </a:p>
          <a:p>
            <a:pPr lvl="1" algn="just"/>
            <a:r>
              <a:rPr lang="en-US" sz="1500" dirty="0"/>
              <a:t>Medical and industrial beam applications</a:t>
            </a:r>
          </a:p>
          <a:p>
            <a:pPr lvl="1" algn="just"/>
            <a:r>
              <a:rPr lang="en-US" sz="1500" dirty="0"/>
              <a:t>Plasma </a:t>
            </a:r>
            <a:r>
              <a:rPr lang="en-US" sz="1500" dirty="0" err="1"/>
              <a:t>wakefield</a:t>
            </a:r>
            <a:r>
              <a:rPr lang="en-US" sz="1500" dirty="0"/>
              <a:t> acceleration studies</a:t>
            </a:r>
          </a:p>
          <a:p>
            <a:pPr lvl="1" algn="just"/>
            <a:r>
              <a:rPr lang="en-US" sz="1500" b="1" dirty="0"/>
              <a:t>Machine Learning </a:t>
            </a:r>
          </a:p>
          <a:p>
            <a:pPr algn="just"/>
            <a:endParaRPr lang="en-US" sz="15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76B4BA-5E64-9A78-9607-A72E71AA81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12th June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7FE0B4-2A69-DF18-11F8-7833F76EC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tCSC 2025 - giacomo.tangari@cern.ch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D18619-959C-ACB7-1F2E-C1AE17A9B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1932D43-8EEE-C540-80F2-84AEA1029050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955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DD34B1-E5A0-C07A-CBED-6BE587F120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he accelerator complex | CERN">
            <a:extLst>
              <a:ext uri="{FF2B5EF4-FFF2-40B4-BE49-F238E27FC236}">
                <a16:creationId xmlns:a16="http://schemas.microsoft.com/office/drawing/2014/main" id="{3D61AF33-24B9-A3A5-B148-57352AF7A3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6" t="12565" r="6238" b="24607"/>
          <a:stretch/>
        </p:blipFill>
        <p:spPr bwMode="auto">
          <a:xfrm>
            <a:off x="6172200" y="2316290"/>
            <a:ext cx="5776277" cy="3503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1FC341EB-F744-3E98-38ED-8E1999317446}"/>
              </a:ext>
            </a:extLst>
          </p:cNvPr>
          <p:cNvSpPr/>
          <p:nvPr/>
        </p:nvSpPr>
        <p:spPr>
          <a:xfrm>
            <a:off x="10563110" y="5239809"/>
            <a:ext cx="1385367" cy="468085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78A3B1-2B6A-1382-A899-41074C9C3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5647"/>
            <a:ext cx="10515600" cy="1244391"/>
          </a:xfrm>
        </p:spPr>
        <p:txBody>
          <a:bodyPr anchor="ctr">
            <a:normAutofit/>
          </a:bodyPr>
          <a:lstStyle/>
          <a:p>
            <a:r>
              <a:rPr lang="en-US" dirty="0"/>
              <a:t>What is CLEAR?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2AE6B5-5353-DD69-3257-7F4FC1B90C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pPr algn="just"/>
            <a:r>
              <a:rPr lang="en-US" sz="1500" b="1" dirty="0"/>
              <a:t>C</a:t>
            </a:r>
            <a:r>
              <a:rPr lang="en-US" sz="1500" dirty="0"/>
              <a:t>ERN </a:t>
            </a:r>
            <a:r>
              <a:rPr lang="en-US" sz="1500" b="1" dirty="0"/>
              <a:t>L</a:t>
            </a:r>
            <a:r>
              <a:rPr lang="en-US" sz="1500" dirty="0"/>
              <a:t>inear </a:t>
            </a:r>
            <a:r>
              <a:rPr lang="en-US" sz="1500" b="1" dirty="0"/>
              <a:t>E</a:t>
            </a:r>
            <a:r>
              <a:rPr lang="en-US" sz="1500" dirty="0"/>
              <a:t>lectron </a:t>
            </a:r>
            <a:r>
              <a:rPr lang="en-US" sz="1500" b="1" dirty="0"/>
              <a:t>A</a:t>
            </a:r>
            <a:r>
              <a:rPr lang="en-US" sz="1500" dirty="0"/>
              <a:t>ccelerator for </a:t>
            </a:r>
            <a:r>
              <a:rPr lang="en-US" sz="1500" b="1" dirty="0"/>
              <a:t>R</a:t>
            </a:r>
            <a:r>
              <a:rPr lang="en-US" sz="1500" dirty="0"/>
              <a:t>esearch</a:t>
            </a:r>
          </a:p>
          <a:p>
            <a:pPr algn="just"/>
            <a:endParaRPr lang="en-US" sz="1500" dirty="0"/>
          </a:p>
          <a:p>
            <a:pPr algn="just"/>
            <a:r>
              <a:rPr lang="en-US" sz="1500" dirty="0"/>
              <a:t>Versatile linear accelerator facility, supports R&amp;D in accelerator technologies and applications.</a:t>
            </a:r>
          </a:p>
          <a:p>
            <a:pPr algn="just"/>
            <a:endParaRPr lang="en-US" sz="1500" dirty="0"/>
          </a:p>
          <a:p>
            <a:pPr algn="just"/>
            <a:r>
              <a:rPr lang="en-US" sz="1500" dirty="0"/>
              <a:t>Provides electron bunches with energies up to ~</a:t>
            </a:r>
            <a:r>
              <a:rPr lang="en-US" sz="1500" b="1" dirty="0"/>
              <a:t>200 MeV</a:t>
            </a:r>
            <a:r>
              <a:rPr lang="en-US" sz="1500" dirty="0"/>
              <a:t>, flexible bunch structure and timing.</a:t>
            </a:r>
          </a:p>
          <a:p>
            <a:pPr algn="just"/>
            <a:endParaRPr lang="en-US" sz="1500" dirty="0"/>
          </a:p>
          <a:p>
            <a:pPr algn="just"/>
            <a:r>
              <a:rPr lang="en-US" sz="1500" b="1" dirty="0"/>
              <a:t>Key applications</a:t>
            </a:r>
            <a:r>
              <a:rPr lang="en-US" sz="1500" dirty="0"/>
              <a:t>:</a:t>
            </a:r>
          </a:p>
          <a:p>
            <a:pPr lvl="1" algn="just"/>
            <a:r>
              <a:rPr lang="en-US" sz="1500" dirty="0"/>
              <a:t>Accelerator component testing (e.g., diagnostics, kickers, RF systems)</a:t>
            </a:r>
          </a:p>
          <a:p>
            <a:pPr lvl="1" algn="just"/>
            <a:r>
              <a:rPr lang="en-US" sz="1500" dirty="0"/>
              <a:t>High-gradient structure experiments</a:t>
            </a:r>
          </a:p>
          <a:p>
            <a:pPr lvl="1" algn="just"/>
            <a:r>
              <a:rPr lang="en-US" sz="1500" dirty="0"/>
              <a:t>Medical and industrial beam applications</a:t>
            </a:r>
          </a:p>
          <a:p>
            <a:pPr lvl="1" algn="just"/>
            <a:r>
              <a:rPr lang="en-US" sz="1500" dirty="0"/>
              <a:t>Plasma </a:t>
            </a:r>
            <a:r>
              <a:rPr lang="en-US" sz="1500" dirty="0" err="1"/>
              <a:t>wakefield</a:t>
            </a:r>
            <a:r>
              <a:rPr lang="en-US" sz="1500" dirty="0"/>
              <a:t> acceleration studies</a:t>
            </a:r>
          </a:p>
          <a:p>
            <a:pPr lvl="1" algn="just"/>
            <a:r>
              <a:rPr lang="en-US" sz="1500" b="1" dirty="0"/>
              <a:t>Machine Learning </a:t>
            </a:r>
          </a:p>
          <a:p>
            <a:pPr algn="just"/>
            <a:endParaRPr lang="en-US" sz="15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056C51-ED50-1CB9-4EEE-3D1042316C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12th June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40DC3B-D969-E5EA-B3B2-177984F20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tCSC 2025 - giacomo.tangari@cern.ch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2E46A8-44B0-C84F-046D-D566048EA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1932D43-8EEE-C540-80F2-84AEA1029050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179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3F024-5332-7C11-707C-E98E81710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5647"/>
            <a:ext cx="10515600" cy="1244391"/>
          </a:xfrm>
        </p:spPr>
        <p:txBody>
          <a:bodyPr anchor="ctr">
            <a:normAutofit/>
          </a:bodyPr>
          <a:lstStyle/>
          <a:p>
            <a:r>
              <a:rPr lang="en-US" dirty="0"/>
              <a:t>Operational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06345-E92D-D55A-8C79-7394C28C41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193971" cy="4351338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sz="1600" b="1" dirty="0"/>
              <a:t>CLEAR DAQ</a:t>
            </a:r>
          </a:p>
          <a:p>
            <a:pPr lvl="1" algn="just"/>
            <a:r>
              <a:rPr lang="en-US" sz="1400" dirty="0"/>
              <a:t>Data acquisition system for automated, synchronized collection of beamline measurements.</a:t>
            </a:r>
          </a:p>
          <a:p>
            <a:pPr lvl="1" algn="just"/>
            <a:r>
              <a:rPr lang="en-US" sz="1400" b="1" dirty="0"/>
              <a:t>CLEAR Data Handling </a:t>
            </a:r>
            <a:r>
              <a:rPr lang="en-US" sz="1400" dirty="0"/>
              <a:t>- Structured data storage and access.</a:t>
            </a:r>
          </a:p>
          <a:p>
            <a:pPr lvl="1" algn="just"/>
            <a:r>
              <a:rPr lang="en-US" sz="1400" b="1" dirty="0"/>
              <a:t>CLEAR Image Handling </a:t>
            </a:r>
            <a:r>
              <a:rPr lang="en-US" sz="1400" dirty="0"/>
              <a:t>– Management of beam images from screen monitors.</a:t>
            </a:r>
          </a:p>
          <a:p>
            <a:pPr algn="just"/>
            <a:endParaRPr lang="en-US" sz="1600" dirty="0"/>
          </a:p>
          <a:p>
            <a:pPr algn="just"/>
            <a:r>
              <a:rPr lang="en-US" sz="1600" b="1" dirty="0"/>
              <a:t>CLEAR Online Dosimetry</a:t>
            </a:r>
          </a:p>
          <a:p>
            <a:pPr lvl="1" algn="just"/>
            <a:r>
              <a:rPr lang="en-US" sz="1400" dirty="0"/>
              <a:t>Real-time dose measurement and feedback for radiation-sensitive applications.</a:t>
            </a:r>
          </a:p>
          <a:p>
            <a:pPr algn="just"/>
            <a:endParaRPr lang="en-US" sz="1600" dirty="0"/>
          </a:p>
          <a:p>
            <a:pPr algn="just"/>
            <a:r>
              <a:rPr lang="en-US" sz="1600" b="1" dirty="0"/>
              <a:t>Scan Worker</a:t>
            </a:r>
          </a:p>
          <a:p>
            <a:pPr lvl="1" algn="just"/>
            <a:r>
              <a:rPr lang="en-US" sz="1400" dirty="0"/>
              <a:t>Framework to automate multi-parameter scans (e.g., laser, RF settings) and coordinate data acquisition.</a:t>
            </a:r>
          </a:p>
          <a:p>
            <a:pPr marL="0" indent="0" algn="just">
              <a:buNone/>
            </a:pPr>
            <a:endParaRPr lang="en-US" sz="1600" dirty="0"/>
          </a:p>
          <a:p>
            <a:pPr algn="just"/>
            <a:r>
              <a:rPr lang="en-US" sz="1600" b="1" dirty="0"/>
              <a:t>Quadrupole Scans</a:t>
            </a:r>
          </a:p>
          <a:p>
            <a:pPr lvl="1" algn="just"/>
            <a:r>
              <a:rPr lang="en-US" sz="1400" dirty="0"/>
              <a:t>Tool to perform emittance measurements and optics studies via quadrupole strength variation.</a:t>
            </a:r>
          </a:p>
          <a:p>
            <a:pPr algn="just"/>
            <a:r>
              <a:rPr lang="en-US" sz="1600" b="1" dirty="0"/>
              <a:t>CLEAR Simulations</a:t>
            </a:r>
          </a:p>
          <a:p>
            <a:pPr lvl="1" algn="just"/>
            <a:r>
              <a:rPr lang="en-US" sz="1400" dirty="0"/>
              <a:t>Accompanying simulation framework to compare with experimental results.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64098A-4AFC-F56B-6382-BEDB62ED49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9960" y="911221"/>
            <a:ext cx="4193842" cy="27993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90F129-3A04-9A7D-D05E-324D032E42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12th June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A5967F-12A7-E1C7-180F-F92C02E60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tCSC 2025 - giacomo.tangari@cern.ch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982694-0350-4520-3F02-09A16233E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1932D43-8EEE-C540-80F2-84AEA1029050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pic>
        <p:nvPicPr>
          <p:cNvPr id="8" name="Picture 7" descr="A blue screen with a red circle&#10;&#10;AI-generated content may be incorrect.">
            <a:extLst>
              <a:ext uri="{FF2B5EF4-FFF2-40B4-BE49-F238E27FC236}">
                <a16:creationId xmlns:a16="http://schemas.microsoft.com/office/drawing/2014/main" id="{B54B802B-DCA1-D56A-F0A2-A0544AEF71D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9405" t="18676" r="30625" b="37575"/>
          <a:stretch/>
        </p:blipFill>
        <p:spPr>
          <a:xfrm>
            <a:off x="8610600" y="4001294"/>
            <a:ext cx="1999904" cy="19305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37012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2B6AEC-5558-D6C7-5118-6A7EF00526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6939F-88FD-0169-3D8F-B72808BFE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 Learning opportunities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FD04DF-3C21-C53A-E878-46B89A4718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Two paths:</a:t>
            </a:r>
          </a:p>
          <a:p>
            <a:pPr lvl="1" algn="just"/>
            <a:endParaRPr lang="en-US" dirty="0"/>
          </a:p>
          <a:p>
            <a:pPr lvl="1" algn="just"/>
            <a:r>
              <a:rPr lang="en-US" b="1" dirty="0"/>
              <a:t>Simplifying Accelerator Operation</a:t>
            </a:r>
            <a:r>
              <a:rPr lang="en-US" dirty="0"/>
              <a:t>:</a:t>
            </a:r>
          </a:p>
          <a:p>
            <a:pPr lvl="2" algn="just"/>
            <a:r>
              <a:rPr lang="en-US" dirty="0"/>
              <a:t>Moving towards autonomous control</a:t>
            </a:r>
          </a:p>
          <a:p>
            <a:pPr lvl="3" algn="just"/>
            <a:r>
              <a:rPr lang="en-US" dirty="0"/>
              <a:t>Autonomous beam trajectories optimization</a:t>
            </a:r>
          </a:p>
          <a:p>
            <a:pPr lvl="3" algn="just"/>
            <a:r>
              <a:rPr lang="en-US" dirty="0"/>
              <a:t>Autonomous beam alignment</a:t>
            </a:r>
          </a:p>
          <a:p>
            <a:pPr marL="457200" lvl="1" indent="0" algn="just">
              <a:buNone/>
            </a:pPr>
            <a:endParaRPr lang="en-US" dirty="0"/>
          </a:p>
          <a:p>
            <a:pPr marL="457200" lvl="1" indent="0" algn="just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49875B-2104-3D36-E021-4F3F88692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12th June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CDA28-2737-A03A-F8B2-898F357CC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2025 - giacomo.tangari@cern.ch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2F5BF4-3526-738A-5002-BA6784024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32D43-8EEE-C540-80F2-84AEA1029050}" type="slidenum">
              <a:rPr lang="en-US" smtClean="0"/>
              <a:t>6</a:t>
            </a:fld>
            <a:endParaRPr lang="en-US"/>
          </a:p>
        </p:txBody>
      </p:sp>
      <p:pic>
        <p:nvPicPr>
          <p:cNvPr id="12" name="Picture 11" descr="Cartoon of a person sleeping on a control panel&#10;&#10;AI-generated content may be incorrect.">
            <a:extLst>
              <a:ext uri="{FF2B5EF4-FFF2-40B4-BE49-F238E27FC236}">
                <a16:creationId xmlns:a16="http://schemas.microsoft.com/office/drawing/2014/main" id="{95171FF3-B2D0-C313-7412-63E369E6B1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9725" y="2290128"/>
            <a:ext cx="3394075" cy="1907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235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CC964-B3F1-DB89-91F3-759DBD901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 Learning opportunities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71C4DB-F54A-3B39-0923-65218322FC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Two paths:</a:t>
            </a:r>
          </a:p>
          <a:p>
            <a:pPr lvl="1" algn="just"/>
            <a:endParaRPr lang="en-US" dirty="0"/>
          </a:p>
          <a:p>
            <a:pPr lvl="1" algn="just"/>
            <a:r>
              <a:rPr lang="en-US" b="1" dirty="0"/>
              <a:t>Simplifying Accelerator Operation</a:t>
            </a:r>
            <a:r>
              <a:rPr lang="en-US" dirty="0"/>
              <a:t>:</a:t>
            </a:r>
          </a:p>
          <a:p>
            <a:pPr lvl="2" algn="just"/>
            <a:r>
              <a:rPr lang="en-US" dirty="0"/>
              <a:t>Moving towards autonomous control</a:t>
            </a:r>
          </a:p>
          <a:p>
            <a:pPr lvl="3" algn="just"/>
            <a:r>
              <a:rPr lang="en-US" dirty="0"/>
              <a:t>Autonomous beam trajectories optimization</a:t>
            </a:r>
          </a:p>
          <a:p>
            <a:pPr lvl="3" algn="just"/>
            <a:r>
              <a:rPr lang="en-US" dirty="0"/>
              <a:t>Autonomous beam alignment</a:t>
            </a:r>
          </a:p>
          <a:p>
            <a:pPr marL="457200" lvl="1" indent="0" algn="just">
              <a:buNone/>
            </a:pPr>
            <a:endParaRPr lang="en-US" dirty="0"/>
          </a:p>
          <a:p>
            <a:pPr lvl="1" algn="just"/>
            <a:r>
              <a:rPr lang="en-US" b="1" dirty="0"/>
              <a:t>Enhancing Accelerator Performance</a:t>
            </a:r>
            <a:r>
              <a:rPr lang="en-US" dirty="0"/>
              <a:t>:</a:t>
            </a:r>
          </a:p>
          <a:p>
            <a:pPr lvl="2" algn="just"/>
            <a:r>
              <a:rPr lang="en-US" dirty="0"/>
              <a:t>Beam energy evolution forecasting</a:t>
            </a:r>
          </a:p>
          <a:p>
            <a:pPr lvl="2" algn="just"/>
            <a:r>
              <a:rPr lang="en-US" dirty="0"/>
              <a:t>Charge evolution forecasting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A71553-544F-866B-D23B-EE63351E4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12th June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C876F-803D-66D3-2810-77BE81859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2025 - giacomo.tangari@cern.ch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BDD511-01A5-916F-AD22-0B4768935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32D43-8EEE-C540-80F2-84AEA1029050}" type="slidenum">
              <a:rPr lang="en-US" smtClean="0"/>
              <a:t>7</a:t>
            </a:fld>
            <a:endParaRPr lang="en-US"/>
          </a:p>
        </p:txBody>
      </p:sp>
      <p:pic>
        <p:nvPicPr>
          <p:cNvPr id="9" name="Picture 8" descr="A cartoon of a person with his hands over his face&#10;&#10;AI-generated content may be incorrect.">
            <a:extLst>
              <a:ext uri="{FF2B5EF4-FFF2-40B4-BE49-F238E27FC236}">
                <a16:creationId xmlns:a16="http://schemas.microsoft.com/office/drawing/2014/main" id="{BFD5F76C-8B22-20DF-1122-AB7B69C644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600" y="4567872"/>
            <a:ext cx="2298701" cy="1609091"/>
          </a:xfrm>
          <a:prstGeom prst="rect">
            <a:avLst/>
          </a:prstGeom>
        </p:spPr>
      </p:pic>
      <p:pic>
        <p:nvPicPr>
          <p:cNvPr id="12" name="Picture 11" descr="Cartoon of a person sleeping on a control panel&#10;&#10;AI-generated content may be incorrect.">
            <a:extLst>
              <a:ext uri="{FF2B5EF4-FFF2-40B4-BE49-F238E27FC236}">
                <a16:creationId xmlns:a16="http://schemas.microsoft.com/office/drawing/2014/main" id="{3958C884-DC51-C4CD-7A85-C9ACE8BD9F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9725" y="2290128"/>
            <a:ext cx="3394075" cy="1907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150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6C865A-7146-7D7B-7ECF-0649E6EE33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C8D92-E395-DD48-B6E7-2BD2BE9FD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Simplifying Accelerator Operation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6637F5-FEA3-B78C-D2ED-AA283E1B40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59428"/>
            <a:ext cx="8784771" cy="4082143"/>
          </a:xfrm>
        </p:spPr>
        <p:txBody>
          <a:bodyPr>
            <a:normAutofit fontScale="92500"/>
          </a:bodyPr>
          <a:lstStyle/>
          <a:p>
            <a:pPr algn="just"/>
            <a:r>
              <a:rPr lang="en-US" b="1" dirty="0"/>
              <a:t>Automatic Beam – based alignment studies</a:t>
            </a:r>
          </a:p>
          <a:p>
            <a:pPr lvl="1" algn="just"/>
            <a:r>
              <a:rPr lang="en-US" dirty="0"/>
              <a:t>For now, a </a:t>
            </a:r>
            <a:r>
              <a:rPr lang="en-US" b="1" dirty="0"/>
              <a:t>steady-hand</a:t>
            </a:r>
            <a:r>
              <a:rPr lang="en-US" dirty="0"/>
              <a:t> and </a:t>
            </a:r>
            <a:r>
              <a:rPr lang="en-US" b="1" dirty="0"/>
              <a:t>time-consuming work for the operator</a:t>
            </a:r>
          </a:p>
          <a:p>
            <a:pPr lvl="1" algn="just"/>
            <a:r>
              <a:rPr lang="en-US" dirty="0"/>
              <a:t>Tried one-to-one and Dispersion Free Steering techniques, promising first results but need for 3-5 iterations to work</a:t>
            </a:r>
          </a:p>
          <a:p>
            <a:pPr lvl="1" algn="just"/>
            <a:endParaRPr lang="en-US" dirty="0"/>
          </a:p>
          <a:p>
            <a:pPr algn="just"/>
            <a:r>
              <a:rPr lang="en-US" b="1" dirty="0"/>
              <a:t>Reinforcement Learning for autonomous control</a:t>
            </a:r>
          </a:p>
          <a:p>
            <a:pPr lvl="1" algn="just"/>
            <a:r>
              <a:rPr lang="en-US" dirty="0"/>
              <a:t>Agent training to have it ready to go, as </a:t>
            </a:r>
            <a:r>
              <a:rPr lang="en-US" b="1" dirty="0"/>
              <a:t>operational help</a:t>
            </a:r>
          </a:p>
          <a:p>
            <a:pPr lvl="1" algn="just"/>
            <a:r>
              <a:rPr lang="en-US" dirty="0"/>
              <a:t>For now, still following </a:t>
            </a:r>
            <a:r>
              <a:rPr lang="en-US" b="1" dirty="0"/>
              <a:t>invasive procedures</a:t>
            </a:r>
            <a:r>
              <a:rPr lang="en-US" dirty="0"/>
              <a:t> (mirrors and screens)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B1D13F-CDD8-AE09-178F-69F31F1C2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12th June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42013D-BEBB-D5A4-5868-D8965920E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2025 - giacomo.tangari@cern.ch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847F19-2B83-4474-CDEF-FCE6E942C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32D43-8EEE-C540-80F2-84AEA102905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555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D0DDE-E3A9-117C-FA2D-1EB124B2F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Simplifying Accelerator Operation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9536BA-9AD5-F1D8-0EB6-0EFABCF4EE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59428"/>
            <a:ext cx="8784771" cy="4082143"/>
          </a:xfrm>
        </p:spPr>
        <p:txBody>
          <a:bodyPr>
            <a:normAutofit fontScale="92500"/>
          </a:bodyPr>
          <a:lstStyle/>
          <a:p>
            <a:pPr algn="just"/>
            <a:r>
              <a:rPr lang="en-US" b="1" dirty="0"/>
              <a:t>Automatic Beam – based alignment studies</a:t>
            </a:r>
          </a:p>
          <a:p>
            <a:pPr lvl="1" algn="just"/>
            <a:r>
              <a:rPr lang="en-US" dirty="0"/>
              <a:t>For now, a </a:t>
            </a:r>
            <a:r>
              <a:rPr lang="en-US" b="1" dirty="0"/>
              <a:t>steady-hand</a:t>
            </a:r>
            <a:r>
              <a:rPr lang="en-US" dirty="0"/>
              <a:t> and </a:t>
            </a:r>
            <a:r>
              <a:rPr lang="en-US" b="1" dirty="0"/>
              <a:t>time-consuming work for the operator</a:t>
            </a:r>
          </a:p>
          <a:p>
            <a:pPr lvl="1" algn="just"/>
            <a:r>
              <a:rPr lang="en-US" dirty="0"/>
              <a:t>Tried one-to-one and Dispersion Free Steering techniques, promising first results but need for 3-5 iterations to work</a:t>
            </a:r>
          </a:p>
          <a:p>
            <a:pPr lvl="1" algn="just"/>
            <a:endParaRPr lang="en-US" dirty="0"/>
          </a:p>
          <a:p>
            <a:pPr algn="just"/>
            <a:r>
              <a:rPr lang="en-US" b="1" dirty="0"/>
              <a:t>Reinforcement Learning for autonomous control</a:t>
            </a:r>
          </a:p>
          <a:p>
            <a:pPr lvl="1" algn="just"/>
            <a:r>
              <a:rPr lang="en-US" dirty="0"/>
              <a:t>Agent training to have it ready to go, as </a:t>
            </a:r>
            <a:r>
              <a:rPr lang="en-US" b="1" dirty="0"/>
              <a:t>operational help</a:t>
            </a:r>
          </a:p>
          <a:p>
            <a:pPr lvl="1" algn="just"/>
            <a:r>
              <a:rPr lang="en-US" dirty="0"/>
              <a:t>For now, still following </a:t>
            </a:r>
            <a:r>
              <a:rPr lang="en-US" b="1" dirty="0"/>
              <a:t>invasive procedures </a:t>
            </a:r>
            <a:r>
              <a:rPr lang="en-US" dirty="0"/>
              <a:t>(mirrors and screens)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7BF012-EA7E-E502-0828-520751FAF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12th June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A1E2D4-D64A-9B02-0AC1-77D0CC54B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tCSC 2025 - giacomo.tangari@cern.ch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3C4670-5489-EBE4-34C5-7F9EC774D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32D43-8EEE-C540-80F2-84AEA1029050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 descr="A cat lying on a train track&#10;&#10;AI-generated content may be incorrect.">
            <a:extLst>
              <a:ext uri="{FF2B5EF4-FFF2-40B4-BE49-F238E27FC236}">
                <a16:creationId xmlns:a16="http://schemas.microsoft.com/office/drawing/2014/main" id="{0678AFD9-F2B7-8F06-DC90-47CA3A95A6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2971" y="3429000"/>
            <a:ext cx="2366850" cy="135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15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4BB420-649F-09A7-4083-ED6E39A112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6E3BC-1112-92C4-F736-281A8C015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5647"/>
            <a:ext cx="10515600" cy="1244391"/>
          </a:xfrm>
        </p:spPr>
        <p:txBody>
          <a:bodyPr anchor="ctr">
            <a:normAutofit/>
          </a:bodyPr>
          <a:lstStyle/>
          <a:p>
            <a:r>
              <a:rPr lang="en-US" dirty="0"/>
              <a:t>Enhancing Accelerator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2304C7-D16C-499C-2E7D-F1AB541F4F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7053943" cy="4351338"/>
          </a:xfrm>
        </p:spPr>
        <p:txBody>
          <a:bodyPr>
            <a:normAutofit/>
          </a:bodyPr>
          <a:lstStyle/>
          <a:p>
            <a:pPr algn="just"/>
            <a:r>
              <a:rPr lang="en-US" sz="2000" b="1" dirty="0"/>
              <a:t>Energy and charge forecasting studies</a:t>
            </a:r>
          </a:p>
          <a:p>
            <a:pPr lvl="1" algn="just"/>
            <a:r>
              <a:rPr lang="en-US" sz="1600" b="1" dirty="0"/>
              <a:t>Non-invasive measurements </a:t>
            </a:r>
            <a:r>
              <a:rPr lang="en-US" sz="1600" dirty="0">
                <a:sym typeface="Wingdings" pitchFamily="2" charset="2"/>
              </a:rPr>
              <a:t></a:t>
            </a:r>
            <a:r>
              <a:rPr lang="en-US" sz="1600" dirty="0"/>
              <a:t> virtual diagnostics</a:t>
            </a:r>
          </a:p>
          <a:p>
            <a:pPr lvl="1" algn="just"/>
            <a:r>
              <a:rPr lang="en-US" sz="1600" dirty="0"/>
              <a:t>Model trained with </a:t>
            </a:r>
            <a:r>
              <a:rPr lang="en-US" sz="1600" b="1" dirty="0"/>
              <a:t>1-step-ahead forecasting</a:t>
            </a:r>
          </a:p>
          <a:p>
            <a:pPr lvl="1" algn="just"/>
            <a:r>
              <a:rPr lang="en-US" sz="1600" dirty="0"/>
              <a:t>Linear regression model comparable to more complex ones</a:t>
            </a:r>
          </a:p>
          <a:p>
            <a:pPr lvl="1" algn="just"/>
            <a:r>
              <a:rPr lang="en-US" sz="1600" dirty="0"/>
              <a:t>Will to </a:t>
            </a:r>
            <a:r>
              <a:rPr lang="en-US" sz="1600" b="1" dirty="0"/>
              <a:t>extend to multi-step prediction </a:t>
            </a:r>
            <a:r>
              <a:rPr lang="en-US" sz="1600" dirty="0"/>
              <a:t>and insert into real-time feedback loops for beam stabilization</a:t>
            </a:r>
          </a:p>
          <a:p>
            <a:pPr algn="just"/>
            <a:endParaRPr lang="en-US" sz="1600" dirty="0"/>
          </a:p>
          <a:p>
            <a:pPr algn="just"/>
            <a:endParaRPr lang="en-US" sz="1600" dirty="0"/>
          </a:p>
        </p:txBody>
      </p:sp>
      <p:pic>
        <p:nvPicPr>
          <p:cNvPr id="7" name="Picture 6" descr="A cartoon of a person with green eyes&#10;&#10;AI-generated content may be incorrect.">
            <a:extLst>
              <a:ext uri="{FF2B5EF4-FFF2-40B4-BE49-F238E27FC236}">
                <a16:creationId xmlns:a16="http://schemas.microsoft.com/office/drawing/2014/main" id="{091456B9-3175-0AA1-4671-1E866DAA8BF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983" r="21332" b="1"/>
          <a:stretch>
            <a:fillRect/>
          </a:stretch>
        </p:blipFill>
        <p:spPr>
          <a:xfrm>
            <a:off x="8472282" y="1825625"/>
            <a:ext cx="2881517" cy="2419804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4B27E5-FE24-B341-95E4-A211A9539A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12th June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E8CA26-F702-20D3-0116-AD20C1DF8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tCSC 2025 - giacomo.tangari@cern.ch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98CA2-681E-3028-00D8-A2F06D4CD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1932D43-8EEE-C540-80F2-84AEA1029050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974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LEAR 1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9F351D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11733</TotalTime>
  <Words>897</Words>
  <Application>Microsoft Macintosh PowerPoint</Application>
  <PresentationFormat>Widescreen</PresentationFormat>
  <Paragraphs>169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Aptos</vt:lpstr>
      <vt:lpstr>Arial</vt:lpstr>
      <vt:lpstr>Century Gothic</vt:lpstr>
      <vt:lpstr>Symbol</vt:lpstr>
      <vt:lpstr>Wingdings</vt:lpstr>
      <vt:lpstr>Office Theme</vt:lpstr>
      <vt:lpstr>CLEAR, operational status and machine learning opportunities</vt:lpstr>
      <vt:lpstr>What is CLEAR?</vt:lpstr>
      <vt:lpstr>What is CLEAR?</vt:lpstr>
      <vt:lpstr>Operational Tools</vt:lpstr>
      <vt:lpstr>Machine Learning opportunities</vt:lpstr>
      <vt:lpstr>Machine Learning opportunities</vt:lpstr>
      <vt:lpstr>Simplifying Accelerator Operation</vt:lpstr>
      <vt:lpstr>Simplifying Accelerator Operation</vt:lpstr>
      <vt:lpstr>Enhancing Accelerator Performance</vt:lpstr>
      <vt:lpstr>Enhancing Accelerator Performance</vt:lpstr>
      <vt:lpstr>References and Publications</vt:lpstr>
      <vt:lpstr>Questions? Ideas?</vt:lpstr>
      <vt:lpstr>Backup Slides</vt:lpstr>
      <vt:lpstr>CLEAR Parameters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Giacomo Tangari</dc:creator>
  <cp:lastModifiedBy>Giacomo Tangari</cp:lastModifiedBy>
  <cp:revision>41</cp:revision>
  <dcterms:created xsi:type="dcterms:W3CDTF">2025-05-30T09:17:36Z</dcterms:created>
  <dcterms:modified xsi:type="dcterms:W3CDTF">2025-06-11T21:42:21Z</dcterms:modified>
</cp:coreProperties>
</file>