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358" r:id="rId2"/>
    <p:sldId id="362" r:id="rId3"/>
    <p:sldId id="360" r:id="rId4"/>
    <p:sldId id="363" r:id="rId5"/>
    <p:sldId id="28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738FCB"/>
    <a:srgbClr val="B48900"/>
    <a:srgbClr val="7CB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BE3C4-64B2-4E18-A55D-044F99A9E2D6}" type="datetimeFigureOut">
              <a:rPr lang="fr-CH" smtClean="0"/>
              <a:t>09.01.2025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8BD08-F2AC-45A9-918B-91555B83B3C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9248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95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5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741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59172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25597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89656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331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50554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337349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75580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6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010B96-F54F-4C44-ACAC-242C6A2427B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176970" y="6339684"/>
            <a:ext cx="685800" cy="4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743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EDMS 2632366</a:t>
            </a:r>
          </a:p>
        </p:txBody>
      </p:sp>
    </p:spTree>
    <p:extLst>
      <p:ext uri="{BB962C8B-B14F-4D97-AF65-F5344CB8AC3E}">
        <p14:creationId xmlns:p14="http://schemas.microsoft.com/office/powerpoint/2010/main" val="27413322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EDMS 2632366</a:t>
            </a:r>
          </a:p>
        </p:txBody>
      </p:sp>
    </p:spTree>
    <p:extLst>
      <p:ext uri="{BB962C8B-B14F-4D97-AF65-F5344CB8AC3E}">
        <p14:creationId xmlns:p14="http://schemas.microsoft.com/office/powerpoint/2010/main" val="188924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1447800" y="2164047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FCCF95EF-2387-4404-BD27-D3992ADA968A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7620000" y="2133600"/>
            <a:ext cx="3048000" cy="178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852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685800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3C75EA-01A8-49DD-9C9D-5BA67C873141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5972299" y="715447"/>
            <a:ext cx="3429000" cy="194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00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2021-09-23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2632366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010B96-F54F-4C44-ACAC-242C6A2427B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176970" y="6339684"/>
            <a:ext cx="685800" cy="4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77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aseline="0">
                <a:solidFill>
                  <a:schemeClr val="tx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 baseline="0">
                <a:solidFill>
                  <a:schemeClr val="tx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 baseline="0">
                <a:solidFill>
                  <a:schemeClr val="tx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 baseline="0"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2021-09-23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EDMS 2632366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010B96-F54F-4C44-ACAC-242C6A2427B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176970" y="6339684"/>
            <a:ext cx="685800" cy="4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39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3457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0702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27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43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3087026/0.1" TargetMode="External"/><Relationship Id="rId5" Type="http://schemas.openxmlformats.org/officeDocument/2006/relationships/hyperlink" Target="https://edms.cern.ch/ui/file/2683693/1.0/SPSX-Y-SPC-0001-1.0.pdf" TargetMode="External"/><Relationship Id="rId4" Type="http://schemas.openxmlformats.org/officeDocument/2006/relationships/image" Target="../media/image9.svg"/><Relationship Id="rId9" Type="http://schemas.openxmlformats.org/officeDocument/2006/relationships/hyperlink" Target="https://edms.cern.ch/ui/file/3124131/1/S289-Project-TS-SPS_Exp._Areas_Access_and_Safety_System_renovation_preliminary_study_docx_cpdf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3087026/0.2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project?P:1897087309:101646935:subDocs" TargetMode="External"/><Relationship Id="rId2" Type="http://schemas.openxmlformats.org/officeDocument/2006/relationships/hyperlink" Target="https://edms.cern.ch/document/3162607/2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hyperlink" Target="https://edh.cern.ch/Document/SupplyChain/OSVC/1060589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140968"/>
            <a:ext cx="11376025" cy="2153265"/>
          </a:xfrm>
        </p:spPr>
        <p:txBody>
          <a:bodyPr/>
          <a:lstStyle/>
          <a:p>
            <a:pPr algn="ctr"/>
            <a:br>
              <a:rPr lang="fr-FR" dirty="0"/>
            </a:br>
            <a:r>
              <a:rPr lang="fr-FR" dirty="0"/>
              <a:t>WP5.1.6 Access control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defRPr/>
            </a:pPr>
            <a:r>
              <a:rPr lang="fr-FR" sz="1800" dirty="0"/>
              <a:t>T. Lang (EN-AA)</a:t>
            </a:r>
          </a:p>
          <a:p>
            <a:pPr algn="l"/>
            <a:r>
              <a:rPr lang="en-US" sz="1800" dirty="0"/>
              <a:t>2025-01-15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https://indico.cern.ch/event/1496936/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1018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755" y="1600200"/>
            <a:ext cx="10526485" cy="48768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05177B5E-D5EA-EBD7-38B2-FF932DF8AFF9}"/>
              </a:ext>
            </a:extLst>
          </p:cNvPr>
          <p:cNvSpPr txBox="1">
            <a:spLocks/>
          </p:cNvSpPr>
          <p:nvPr/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>
                <a:solidFill>
                  <a:srgbClr val="0033A0"/>
                </a:solidFill>
                <a:latin typeface="Arial"/>
              </a:rPr>
              <a:pPr>
                <a:defRPr/>
              </a:pPr>
              <a:t>2</a:t>
            </a:fld>
            <a:endParaRPr lang="en-US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5F036613-9BEE-2281-E415-6C5C8838BF41}"/>
              </a:ext>
            </a:extLst>
          </p:cNvPr>
          <p:cNvSpPr txBox="1">
            <a:spLocks/>
          </p:cNvSpPr>
          <p:nvPr/>
        </p:nvSpPr>
        <p:spPr>
          <a:xfrm>
            <a:off x="201216" y="101439"/>
            <a:ext cx="11725158" cy="6480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NA-CONS WP5.1.6 </a:t>
            </a:r>
            <a:endParaRPr kumimoji="0" lang="fr-FR" sz="2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4BCBFB-22F0-62F4-BFE0-CBB5F954C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60" y="998220"/>
            <a:ext cx="4066114" cy="475713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Left Brace 12">
            <a:extLst>
              <a:ext uri="{FF2B5EF4-FFF2-40B4-BE49-F238E27FC236}">
                <a16:creationId xmlns:a16="http://schemas.microsoft.com/office/drawing/2014/main" id="{F8C9DED4-AC54-FCBD-317B-CA9C8C8B624E}"/>
              </a:ext>
            </a:extLst>
          </p:cNvPr>
          <p:cNvSpPr/>
          <p:nvPr/>
        </p:nvSpPr>
        <p:spPr>
          <a:xfrm rot="10800000">
            <a:off x="4241375" y="4067772"/>
            <a:ext cx="130629" cy="41761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sz="140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77C9A596-DA0C-72E9-BDA6-D0EED5E422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33489" y="2378185"/>
            <a:ext cx="203658" cy="2057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30826CE-24A0-4745-E5E4-CF50A7F983DD}"/>
              </a:ext>
            </a:extLst>
          </p:cNvPr>
          <p:cNvSpPr txBox="1"/>
          <p:nvPr/>
        </p:nvSpPr>
        <p:spPr>
          <a:xfrm>
            <a:off x="3982336" y="2370803"/>
            <a:ext cx="1994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EHN1 </a:t>
            </a:r>
            <a:r>
              <a:rPr lang="en-US" sz="1400" dirty="0">
                <a:solidFill>
                  <a:srgbClr val="0033A0"/>
                </a:solidFill>
                <a:latin typeface="Arial"/>
                <a:hlinkClick r:id="rId5"/>
              </a:rPr>
              <a:t>(EDMS 2683693)</a:t>
            </a:r>
            <a:endParaRPr lang="en-US" sz="1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C3B42A-9F97-C8F3-E9A4-02E56FDECF81}"/>
              </a:ext>
            </a:extLst>
          </p:cNvPr>
          <p:cNvSpPr txBox="1"/>
          <p:nvPr/>
        </p:nvSpPr>
        <p:spPr>
          <a:xfrm>
            <a:off x="6338183" y="2380532"/>
            <a:ext cx="55343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EHN2 </a:t>
            </a:r>
            <a:r>
              <a:rPr lang="en-US" sz="1400" dirty="0">
                <a:solidFill>
                  <a:srgbClr val="0033A0"/>
                </a:solidFill>
                <a:latin typeface="Arial"/>
                <a:hlinkClick r:id="rId6"/>
              </a:rPr>
              <a:t>(EDMS 3087026)</a:t>
            </a:r>
            <a:endParaRPr lang="en-US" sz="1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19432D5A-2232-9990-CFCF-CBF51E285760}"/>
              </a:ext>
            </a:extLst>
          </p:cNvPr>
          <p:cNvSpPr/>
          <p:nvPr/>
        </p:nvSpPr>
        <p:spPr>
          <a:xfrm rot="10800000">
            <a:off x="3493431" y="2288276"/>
            <a:ext cx="130629" cy="37757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sz="1400" dirty="0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4B804A1-D53F-3E04-ED01-2F91F9CA6B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33489" y="2951152"/>
            <a:ext cx="203658" cy="205759"/>
          </a:xfrm>
          <a:prstGeom prst="rect">
            <a:avLst/>
          </a:prstGeom>
        </p:spPr>
      </p:pic>
      <p:sp>
        <p:nvSpPr>
          <p:cNvPr id="22" name="Left Brace 21">
            <a:extLst>
              <a:ext uri="{FF2B5EF4-FFF2-40B4-BE49-F238E27FC236}">
                <a16:creationId xmlns:a16="http://schemas.microsoft.com/office/drawing/2014/main" id="{78D67477-5652-062D-8788-37AA0E2EDBC5}"/>
              </a:ext>
            </a:extLst>
          </p:cNvPr>
          <p:cNvSpPr/>
          <p:nvPr/>
        </p:nvSpPr>
        <p:spPr>
          <a:xfrm rot="10800000">
            <a:off x="3493432" y="2877196"/>
            <a:ext cx="130629" cy="37757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sz="1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C44F46-54CF-D3C9-441D-172197F9BAC1}"/>
              </a:ext>
            </a:extLst>
          </p:cNvPr>
          <p:cNvSpPr txBox="1"/>
          <p:nvPr/>
        </p:nvSpPr>
        <p:spPr>
          <a:xfrm>
            <a:off x="4778246" y="4097562"/>
            <a:ext cx="724839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+mj-lt"/>
              </a:rPr>
              <a:t>Evaluation of the input signals used by the personnel protection system via the instrumented safety functions (compliance with CERN safety requirements and the cabling convention).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CD8085-0A28-0293-EDB2-3FB67B24AC06}"/>
              </a:ext>
            </a:extLst>
          </p:cNvPr>
          <p:cNvSpPr txBox="1"/>
          <p:nvPr/>
        </p:nvSpPr>
        <p:spPr>
          <a:xfrm>
            <a:off x="3982336" y="2939747"/>
            <a:ext cx="1994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SAS PPE (prototype)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4F442D-4DD5-81F9-2E76-3842CD6FA107}"/>
              </a:ext>
            </a:extLst>
          </p:cNvPr>
          <p:cNvSpPr txBox="1"/>
          <p:nvPr/>
        </p:nvSpPr>
        <p:spPr>
          <a:xfrm>
            <a:off x="4778246" y="5312172"/>
            <a:ext cx="741375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Preliminary technical study to implement the changes and consolidate/renovate the architecture of the access system.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6C5BC9F3-70D7-42AC-87BA-409B7C92EC48}"/>
              </a:ext>
            </a:extLst>
          </p:cNvPr>
          <p:cNvSpPr/>
          <p:nvPr/>
        </p:nvSpPr>
        <p:spPr>
          <a:xfrm rot="10800000">
            <a:off x="4250165" y="5313529"/>
            <a:ext cx="130629" cy="37757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sz="1400"/>
          </a:p>
        </p:txBody>
      </p:sp>
      <p:pic>
        <p:nvPicPr>
          <p:cNvPr id="30" name="Graphic 29">
            <a:extLst>
              <a:ext uri="{FF2B5EF4-FFF2-40B4-BE49-F238E27FC236}">
                <a16:creationId xmlns:a16="http://schemas.microsoft.com/office/drawing/2014/main" id="{8665B16F-F02D-F41E-022B-40148BAAE2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84916" y="2394968"/>
            <a:ext cx="203658" cy="205759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D9DDA15E-8BB8-3413-4ADB-71338ADE63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62279" y="4793284"/>
            <a:ext cx="203658" cy="205759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216B2E54-2759-63B3-F667-60F690312E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62279" y="5386752"/>
            <a:ext cx="216477" cy="2132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791647-51F8-0B83-BAE2-268F89F2A9C7}"/>
              </a:ext>
            </a:extLst>
          </p:cNvPr>
          <p:cNvSpPr txBox="1"/>
          <p:nvPr/>
        </p:nvSpPr>
        <p:spPr>
          <a:xfrm>
            <a:off x="4709290" y="4783599"/>
            <a:ext cx="1994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 (</a:t>
            </a:r>
            <a:r>
              <a:rPr lang="en-US" sz="1400" dirty="0">
                <a:solidFill>
                  <a:srgbClr val="0033A0"/>
                </a:solidFill>
                <a:latin typeface="Arial"/>
                <a:hlinkClick r:id="rId9"/>
              </a:rPr>
              <a:t>EDMS 3124131)</a:t>
            </a:r>
            <a:endParaRPr lang="en-US" sz="1400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4AC39C5-9FD1-0F0B-D85E-782183689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70667" y="4173698"/>
            <a:ext cx="203658" cy="205759"/>
          </a:xfrm>
          <a:prstGeom prst="rect">
            <a:avLst/>
          </a:prstGeom>
        </p:spPr>
      </p:pic>
      <p:sp>
        <p:nvSpPr>
          <p:cNvPr id="4" name="Left Brace 3">
            <a:extLst>
              <a:ext uri="{FF2B5EF4-FFF2-40B4-BE49-F238E27FC236}">
                <a16:creationId xmlns:a16="http://schemas.microsoft.com/office/drawing/2014/main" id="{EE110B14-CAB3-C347-6823-C6B22C9D4C1A}"/>
              </a:ext>
            </a:extLst>
          </p:cNvPr>
          <p:cNvSpPr/>
          <p:nvPr/>
        </p:nvSpPr>
        <p:spPr>
          <a:xfrm rot="10800000">
            <a:off x="4250164" y="4701923"/>
            <a:ext cx="130629" cy="41761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sz="1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143DFE-6A20-2227-EE02-5AB8A7B45FF3}"/>
              </a:ext>
            </a:extLst>
          </p:cNvPr>
          <p:cNvSpPr txBox="1"/>
          <p:nvPr/>
        </p:nvSpPr>
        <p:spPr>
          <a:xfrm>
            <a:off x="6348867" y="2931726"/>
            <a:ext cx="19941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2e SAS PPE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8A35F86-60D5-063B-1392-BB9298403F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4837" y="2952991"/>
            <a:ext cx="203658" cy="205759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165F1E72-525F-C2AC-3CB7-A0C7E853E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5600" y="6383848"/>
            <a:ext cx="86106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2025-01-15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NA-CONS Access control WP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INDICO 1496936</a:t>
            </a:r>
          </a:p>
        </p:txBody>
      </p:sp>
    </p:spTree>
    <p:extLst>
      <p:ext uri="{BB962C8B-B14F-4D97-AF65-F5344CB8AC3E}">
        <p14:creationId xmlns:p14="http://schemas.microsoft.com/office/powerpoint/2010/main" val="205241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D9CB49-4407-193C-815A-749C24035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2254" y="152400"/>
            <a:ext cx="3407392" cy="5858628"/>
          </a:xfrm>
          <a:prstGeom prst="rect">
            <a:avLst/>
          </a:prstGeom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400"/>
            <a:ext cx="11376025" cy="1065742"/>
          </a:xfrm>
        </p:spPr>
        <p:txBody>
          <a:bodyPr/>
          <a:lstStyle/>
          <a:p>
            <a:r>
              <a:rPr lang="en-US" sz="3200" dirty="0"/>
              <a:t>Completed activities </a:t>
            </a:r>
            <a:r>
              <a:rPr lang="en-US" sz="1600" dirty="0"/>
              <a:t>*since WP 5.1 meeting #11 (21.08.24)</a:t>
            </a:r>
            <a:endParaRPr lang="en-GB" sz="16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214082" y="955965"/>
            <a:ext cx="8059351" cy="43539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Font typeface="Wingdings" panose="05000000000000000000" pitchFamily="2" charset="2"/>
              <a:buChar char="q"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Construction of 2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nd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SAS PPE </a:t>
            </a: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is complete (@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PS0 test platform: b.271)</a:t>
            </a:r>
          </a:p>
          <a:p>
            <a:pPr lvl="3"/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SAS ready for series production (Hardware part)</a:t>
            </a:r>
          </a:p>
          <a:p>
            <a:pPr lvl="2">
              <a:buFont typeface="Wingdings" panose="05000000000000000000" pitchFamily="2" charset="2"/>
              <a:buChar char="q"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EHN2 risk assessment document is under approval in EDMS (Managed by </a:t>
            </a:r>
            <a:r>
              <a:rPr lang="fi-FI" sz="1600" dirty="0">
                <a:solidFill>
                  <a:srgbClr val="0033A0"/>
                </a:solidFill>
                <a:latin typeface="Arial" panose="020B0604020202020204" pitchFamily="34" charset="0"/>
              </a:rPr>
              <a:t>Natalya Kahn – BE/EA)</a:t>
            </a:r>
            <a:endParaRPr lang="en-GB" sz="1600" dirty="0">
              <a:solidFill>
                <a:srgbClr val="0033A0"/>
              </a:solidFill>
              <a:latin typeface="Arial" panose="020B0604020202020204" pitchFamily="34" charset="0"/>
            </a:endParaRPr>
          </a:p>
          <a:p>
            <a:pPr lvl="3"/>
            <a:r>
              <a:rPr lang="en-GB" sz="1500" dirty="0">
                <a:solidFill>
                  <a:srgbClr val="0033A0"/>
                </a:solidFill>
                <a:latin typeface="Arial" panose="020B0604020202020204" pitchFamily="34" charset="0"/>
              </a:rPr>
              <a:t>Presented to PS-CSAP #80 on 05.12.24</a:t>
            </a:r>
          </a:p>
          <a:p>
            <a:pPr lvl="3"/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All comments have been addressed.</a:t>
            </a:r>
          </a:p>
          <a:p>
            <a:pPr marL="648000" lvl="3" indent="0">
              <a:buNone/>
            </a:pPr>
            <a:endParaRPr lang="en-GB" sz="1400" dirty="0">
              <a:solidFill>
                <a:srgbClr val="0033A0"/>
              </a:solidFill>
              <a:latin typeface="Arial"/>
            </a:endParaRPr>
          </a:p>
          <a:p>
            <a:pPr marL="648000" lvl="3" indent="0">
              <a:buNone/>
            </a:pPr>
            <a:endParaRPr lang="en-GB" sz="1500" dirty="0">
              <a:solidFill>
                <a:srgbClr val="0033A0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33A0"/>
              </a:solidFill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143111-A2AB-1D65-CA9F-A621CF41D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307" y="2438400"/>
            <a:ext cx="2043531" cy="35726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F25178-352F-1108-B4D7-F3C371B40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93" y="3508106"/>
            <a:ext cx="2770454" cy="1960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C52B10-E97E-CF74-608B-366F837914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6558" y="3685143"/>
            <a:ext cx="3114316" cy="1606717"/>
          </a:xfrm>
          <a:prstGeom prst="rect">
            <a:avLst/>
          </a:prstGeom>
        </p:spPr>
      </p:pic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6FAD5217-F2F9-98C1-50BA-CEEC72476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5600" y="6383848"/>
            <a:ext cx="86106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2025-01-15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NA-CONS Access control WP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INDICO 1496936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61036C-1A2C-1581-4F2D-2AE2873BB27E}"/>
              </a:ext>
            </a:extLst>
          </p:cNvPr>
          <p:cNvSpPr txBox="1"/>
          <p:nvPr/>
        </p:nvSpPr>
        <p:spPr>
          <a:xfrm>
            <a:off x="-333228" y="5477560"/>
            <a:ext cx="32078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3"/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hlinkClick r:id="rId6"/>
              </a:rPr>
              <a:t>EDMS 3087026</a:t>
            </a:r>
            <a:endParaRPr lang="en-GB" sz="1600" dirty="0">
              <a:solidFill>
                <a:srgbClr val="0033A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063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755" y="1600200"/>
            <a:ext cx="10526485" cy="48768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400"/>
            <a:ext cx="11376025" cy="655379"/>
          </a:xfrm>
        </p:spPr>
        <p:txBody>
          <a:bodyPr/>
          <a:lstStyle/>
          <a:p>
            <a:r>
              <a:rPr lang="en-US" sz="3200" dirty="0"/>
              <a:t>Ongoing activities</a:t>
            </a:r>
            <a:endParaRPr lang="en-GB" sz="3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8F42BFE2-43A7-E5EF-5047-FAF4CA93FC25}"/>
              </a:ext>
            </a:extLst>
          </p:cNvPr>
          <p:cNvSpPr txBox="1">
            <a:spLocks/>
          </p:cNvSpPr>
          <p:nvPr/>
        </p:nvSpPr>
        <p:spPr>
          <a:xfrm>
            <a:off x="234818" y="799324"/>
            <a:ext cx="11836866" cy="35308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Font typeface="Wingdings" panose="05000000000000000000" pitchFamily="2" charset="2"/>
              <a:buChar char="q"/>
              <a:defRPr/>
            </a:pPr>
            <a:r>
              <a:rPr lang="en-US" sz="1600" dirty="0"/>
              <a:t>SPS Experimental Areas Access &amp; Safety System renovation preliminary study (</a:t>
            </a:r>
            <a:r>
              <a:rPr lang="en-GB" sz="1600" dirty="0">
                <a:latin typeface="+mj-lt"/>
              </a:rPr>
              <a:t>Update the ageing automation infrastructure to address the </a:t>
            </a:r>
            <a:r>
              <a:rPr lang="en-GB" sz="1600" dirty="0">
                <a:solidFill>
                  <a:srgbClr val="0033A0"/>
                </a:solidFill>
                <a:latin typeface="+mj-lt"/>
              </a:rPr>
              <a:t>obsolescence of Siemens components + implement the recommendations from the risk assessment process for EHN1 and EHN2 such as the new safety functions, integration of SAS PPE, etc…)</a:t>
            </a:r>
          </a:p>
          <a:p>
            <a:pPr lvl="2">
              <a:buFont typeface="Wingdings" panose="05000000000000000000" pitchFamily="2" charset="2"/>
              <a:buChar char="q"/>
              <a:defRPr/>
            </a:pPr>
            <a:endParaRPr lang="en-GB" sz="1600" dirty="0">
              <a:solidFill>
                <a:srgbClr val="0033A0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r>
              <a:rPr lang="en-GB" sz="1500" dirty="0">
                <a:solidFill>
                  <a:srgbClr val="0033A0"/>
                </a:solidFill>
                <a:latin typeface="+mj-lt"/>
              </a:rPr>
              <a:t>Contractor quotation proposal : </a:t>
            </a:r>
            <a:r>
              <a:rPr lang="en-GB" sz="1500" dirty="0">
                <a:solidFill>
                  <a:srgbClr val="0033A0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3162607</a:t>
            </a:r>
            <a:endParaRPr lang="en-GB" sz="1500" dirty="0">
              <a:solidFill>
                <a:srgbClr val="0033A0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r>
              <a:rPr lang="en-GB" sz="1500" dirty="0">
                <a:solidFill>
                  <a:srgbClr val="0033A0"/>
                </a:solidFill>
                <a:latin typeface="+mj-lt"/>
              </a:rPr>
              <a:t>EDMS folder for the project documents : </a:t>
            </a:r>
            <a:r>
              <a:rPr lang="en-GB" sz="1500" dirty="0">
                <a:solidFill>
                  <a:srgbClr val="0033A0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CERN-0000263333  </a:t>
            </a:r>
            <a:endParaRPr lang="en-GB" sz="1500" dirty="0">
              <a:solidFill>
                <a:srgbClr val="0033A0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r>
              <a:rPr lang="en-GB" sz="1500" dirty="0">
                <a:solidFill>
                  <a:srgbClr val="0033A0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OSVC 10605894</a:t>
            </a:r>
            <a:r>
              <a:rPr lang="en-GB" sz="1500" dirty="0">
                <a:solidFill>
                  <a:srgbClr val="0033A0"/>
                </a:solidFill>
                <a:latin typeface="+mj-lt"/>
              </a:rPr>
              <a:t> is approved. Project Cost: </a:t>
            </a:r>
            <a:r>
              <a:rPr lang="en-CH" sz="1500" b="0" i="0" dirty="0">
                <a:solidFill>
                  <a:srgbClr val="0033A0"/>
                </a:solidFill>
                <a:effectLst/>
                <a:latin typeface="+mj-lt"/>
              </a:rPr>
              <a:t>84,703</a:t>
            </a:r>
            <a:r>
              <a:rPr lang="en-US" sz="1500" b="0" i="0" dirty="0">
                <a:solidFill>
                  <a:srgbClr val="0033A0"/>
                </a:solidFill>
                <a:effectLst/>
                <a:latin typeface="+mj-lt"/>
              </a:rPr>
              <a:t>€</a:t>
            </a:r>
          </a:p>
          <a:p>
            <a:pPr lvl="3">
              <a:buFont typeface="Arial" panose="020B0604020202020204" pitchFamily="34" charset="0"/>
              <a:buChar char="•"/>
              <a:defRPr/>
            </a:pPr>
            <a:endParaRPr lang="en-US" sz="1500" dirty="0">
              <a:solidFill>
                <a:srgbClr val="0033A0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endParaRPr lang="en-US" sz="1500" dirty="0">
              <a:solidFill>
                <a:srgbClr val="0033A0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endParaRPr lang="en-GB" sz="1500" dirty="0">
              <a:solidFill>
                <a:srgbClr val="0033A0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endParaRPr lang="en-GB" sz="1500" dirty="0">
              <a:solidFill>
                <a:srgbClr val="0033A0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endParaRPr lang="en-GB" sz="1500" dirty="0">
              <a:solidFill>
                <a:srgbClr val="0033A0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r>
              <a:rPr lang="en-US" sz="1500" b="0" i="0" dirty="0">
                <a:solidFill>
                  <a:srgbClr val="0033A0"/>
                </a:solidFill>
                <a:effectLst/>
                <a:latin typeface="+mj-lt"/>
              </a:rPr>
              <a:t>Project milestones and associated payments :</a:t>
            </a:r>
          </a:p>
          <a:p>
            <a:pPr lvl="4">
              <a:buFont typeface="Wingdings" panose="05000000000000000000" pitchFamily="2" charset="2"/>
              <a:buChar char="ü"/>
              <a:defRPr/>
            </a:pPr>
            <a:r>
              <a:rPr lang="en-US" sz="1500" b="0" i="0" dirty="0">
                <a:solidFill>
                  <a:srgbClr val="0033A0"/>
                </a:solidFill>
                <a:effectLst/>
                <a:latin typeface="+mj-lt"/>
              </a:rPr>
              <a:t>10% at the order / w43 2024</a:t>
            </a:r>
            <a:endParaRPr lang="en-US" sz="1500" dirty="0">
              <a:solidFill>
                <a:srgbClr val="0033A0"/>
              </a:solidFill>
              <a:latin typeface="+mj-lt"/>
            </a:endParaRPr>
          </a:p>
          <a:p>
            <a:pPr lvl="4">
              <a:buFont typeface="Wingdings" panose="05000000000000000000" pitchFamily="2" charset="2"/>
              <a:buChar char="ü"/>
              <a:defRPr/>
            </a:pPr>
            <a:r>
              <a:rPr lang="en-US" sz="1500" b="0" i="0" dirty="0">
                <a:solidFill>
                  <a:srgbClr val="0033A0"/>
                </a:solidFill>
                <a:effectLst/>
                <a:latin typeface="+mj-lt"/>
              </a:rPr>
              <a:t>80 % at the validation of VP1 - CERN Design review / w07 2025</a:t>
            </a:r>
            <a:endParaRPr lang="en-US" sz="1500" dirty="0">
              <a:solidFill>
                <a:srgbClr val="0033A0"/>
              </a:solidFill>
              <a:latin typeface="+mj-lt"/>
            </a:endParaRPr>
          </a:p>
          <a:p>
            <a:pPr lvl="4">
              <a:buFont typeface="Wingdings" panose="05000000000000000000" pitchFamily="2" charset="2"/>
              <a:buChar char="ü"/>
              <a:defRPr/>
            </a:pPr>
            <a:r>
              <a:rPr lang="en-US" sz="1500" b="0" i="0" dirty="0">
                <a:solidFill>
                  <a:srgbClr val="0033A0"/>
                </a:solidFill>
                <a:effectLst/>
                <a:latin typeface="+mj-lt"/>
              </a:rPr>
              <a:t>10% at the validation by CERN of as-built documentation / w09 2025 (28.02.25)</a:t>
            </a:r>
            <a:endParaRPr lang="en-CH" sz="1500" dirty="0">
              <a:solidFill>
                <a:srgbClr val="0033A0"/>
              </a:solidFill>
              <a:latin typeface="+mj-lt"/>
            </a:endParaRPr>
          </a:p>
          <a:p>
            <a:pPr marL="324000" lvl="2" indent="0">
              <a:buNone/>
              <a:defRPr/>
            </a:pPr>
            <a:endParaRPr lang="en-GB" sz="1600" dirty="0">
              <a:solidFill>
                <a:srgbClr val="0033A0"/>
              </a:solidFill>
              <a:latin typeface="+mj-lt"/>
            </a:endParaRPr>
          </a:p>
          <a:p>
            <a:pPr marL="324000" marR="0" lvl="2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00000"/>
              <a:buNone/>
              <a:tabLst/>
              <a:defRPr/>
            </a:pPr>
            <a:endParaRPr lang="en-GB" sz="1200" dirty="0">
              <a:latin typeface="+mj-lt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B2612FB7-E281-B596-941A-42399F21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5600" y="6383848"/>
            <a:ext cx="86106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2025-01-15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NA-CONS Access control WP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INDICO 1496936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4F0086-E9FA-E949-F1FC-80A1B948B3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370" y="2527000"/>
            <a:ext cx="5522080" cy="228563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59C6381-2B77-C01B-C082-A373CFD605F7}"/>
              </a:ext>
            </a:extLst>
          </p:cNvPr>
          <p:cNvSpPr txBox="1"/>
          <p:nvPr/>
        </p:nvSpPr>
        <p:spPr>
          <a:xfrm>
            <a:off x="9079902" y="2316050"/>
            <a:ext cx="49007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</a:rPr>
              <a:t>2024                            2025</a:t>
            </a:r>
            <a:endParaRPr lang="en-CH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673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3165</TotalTime>
  <Words>311</Words>
  <Application>Microsoft Office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 WP5.1.6 Access control</vt:lpstr>
      <vt:lpstr>PowerPoint Presentation</vt:lpstr>
      <vt:lpstr>Completed activities *since WP 5.1 meeting #11 (21.08.24)</vt:lpstr>
      <vt:lpstr>Ongoing activities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Thibaut Michael Lang</dc:creator>
  <cp:lastModifiedBy>Thibaut Michael Lang</cp:lastModifiedBy>
  <cp:revision>23</cp:revision>
  <dcterms:created xsi:type="dcterms:W3CDTF">2023-12-05T08:53:18Z</dcterms:created>
  <dcterms:modified xsi:type="dcterms:W3CDTF">2025-01-09T16:31:17Z</dcterms:modified>
</cp:coreProperties>
</file>