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8"/>
  </p:notesMasterIdLst>
  <p:handoutMasterIdLst>
    <p:handoutMasterId r:id="rId9"/>
  </p:handoutMasterIdLst>
  <p:sldIdLst>
    <p:sldId id="259" r:id="rId5"/>
    <p:sldId id="262" r:id="rId6"/>
    <p:sldId id="263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BC8EDE"/>
    <a:srgbClr val="D87ED6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98" autoAdjust="0"/>
    <p:restoredTop sz="94686"/>
  </p:normalViewPr>
  <p:slideViewPr>
    <p:cSldViewPr snapToObjects="1">
      <p:cViewPr varScale="1">
        <p:scale>
          <a:sx n="148" d="100"/>
          <a:sy n="148" d="100"/>
        </p:scale>
        <p:origin x="840" y="12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00" d="100"/>
          <a:sy n="100" d="100"/>
        </p:scale>
        <p:origin x="3486" y="39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2021-09-23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NA-CONS Project Board Meeting # 9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2021-09-23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NA-CONS Project Board Meeting # 9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2021-09-23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NA-CONS Project Board Meeting # 9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2021-09-23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NA-CONS Project Board Meeting # 9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2021-09-23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NA-CONS Project Board Meeting # 9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2021-09-23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NA-CONS Project Board Meeting # 9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2021-09-23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NA-CONS Project Board Meeting # 9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2021-09-23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NA-CONS Project Board Meeting # 9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2021-09-23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NA-CONS Project Board Meeting # 9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2021-09-23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NA-CONS Project Board Meeting # 9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2021-09-23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NA-CONS Project Board Meeting # 9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D010B96-F54F-4C44-ACAC-242C6A2427B2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2176970" y="6339684"/>
            <a:ext cx="685800" cy="442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2021-09-23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GB"/>
              <a:t>NA-CONS Project Board Meeting # 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2021-09-23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GB"/>
              <a:t>NA-CONS Project Board Meeting # 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2021-09-23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NA-CONS Project Board Meeting # 9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010B96-F54F-4C44-ACAC-242C6A2427B2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2176970" y="6339684"/>
            <a:ext cx="685800" cy="442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baseline="0">
                <a:solidFill>
                  <a:schemeClr val="tx1"/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 baseline="0">
                <a:solidFill>
                  <a:schemeClr val="tx1"/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 baseline="0">
                <a:solidFill>
                  <a:schemeClr val="tx1"/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 baseline="0">
                <a:solidFill>
                  <a:schemeClr val="tx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2021-09-23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fr-FR" dirty="0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GB"/>
              <a:t>NA-CONS Project Board Meeting # 9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010B96-F54F-4C44-ACAC-242C6A2427B2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2176970" y="6339684"/>
            <a:ext cx="685800" cy="442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2021-09-23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NA-CONS Project Board Meeting # 9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2021-09-23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NA-CONS Project Board Meeting # 9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2021-09-23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NA-CONS Project Board Meeting # 9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2021-09-23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NA-CONS Project Board Meeting # 9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2021-09-23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NA-CONS Project Board Meeting # 9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496936/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1979" y="2895600"/>
            <a:ext cx="11376025" cy="2153265"/>
          </a:xfrm>
        </p:spPr>
        <p:txBody>
          <a:bodyPr/>
          <a:lstStyle/>
          <a:p>
            <a:pPr algn="ctr"/>
            <a:r>
              <a:rPr lang="en-GB" dirty="0"/>
              <a:t>NA-CONS WP5.1.2 </a:t>
            </a:r>
            <a:br>
              <a:rPr lang="en-GB" dirty="0"/>
            </a:br>
            <a:r>
              <a:rPr lang="en-GB" dirty="0"/>
              <a:t>Sprinklers</a:t>
            </a:r>
            <a:br>
              <a:rPr lang="en-GB" dirty="0"/>
            </a:br>
            <a:endParaRPr lang="en-US" sz="3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3CE3379-8C51-C247-B7CB-1AE746102398}"/>
              </a:ext>
            </a:extLst>
          </p:cNvPr>
          <p:cNvSpPr txBox="1"/>
          <p:nvPr/>
        </p:nvSpPr>
        <p:spPr>
          <a:xfrm>
            <a:off x="228600" y="5881300"/>
            <a:ext cx="24384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F. Deperraz (EN-AA)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E0F494B-66AA-617A-40BC-C6EC5D32D33B}"/>
              </a:ext>
            </a:extLst>
          </p:cNvPr>
          <p:cNvSpPr txBox="1"/>
          <p:nvPr/>
        </p:nvSpPr>
        <p:spPr>
          <a:xfrm>
            <a:off x="260350" y="6311899"/>
            <a:ext cx="24384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15/01/2025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81EDBA3-E11C-DA0A-0060-E5FC93DBACE6}"/>
              </a:ext>
            </a:extLst>
          </p:cNvPr>
          <p:cNvSpPr txBox="1"/>
          <p:nvPr/>
        </p:nvSpPr>
        <p:spPr>
          <a:xfrm>
            <a:off x="8035791" y="6019799"/>
            <a:ext cx="392760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solidFill>
                  <a:schemeClr val="bg2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https://indico.cern.ch/event/1496936/</a:t>
            </a:r>
            <a:endParaRPr lang="fr-FR" dirty="0">
              <a:solidFill>
                <a:schemeClr val="bg2"/>
              </a:solidFill>
            </a:endParaRPr>
          </a:p>
          <a:p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B0DDBA6-5552-01AD-7A7E-DFF3FE86E3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6" y="1219200"/>
            <a:ext cx="1178401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Installation </a:t>
            </a:r>
            <a:r>
              <a:rPr lang="en-US" sz="2000" dirty="0"/>
              <a:t>planned</a:t>
            </a:r>
            <a:r>
              <a:rPr lang="en-US" sz="2000" b="1" dirty="0"/>
              <a:t> YETS 24/25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TA801, GL802 &amp; PGT802</a:t>
            </a:r>
          </a:p>
          <a:p>
            <a:pPr marL="342900" lvl="1" indent="-3429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000" b="1" dirty="0"/>
              <a:t>New subcontractor of </a:t>
            </a:r>
            <a:r>
              <a:rPr lang="en-US" sz="2000" b="1" dirty="0" err="1"/>
              <a:t>ArceClima</a:t>
            </a:r>
            <a:endParaRPr lang="en-US" sz="2000" b="1" dirty="0"/>
          </a:p>
          <a:p>
            <a:pPr marL="666900" lvl="2" indent="-3429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</a:pPr>
            <a:r>
              <a:rPr lang="en-US" sz="1400" dirty="0"/>
              <a:t>Three welders qualified</a:t>
            </a:r>
          </a:p>
          <a:p>
            <a:pPr marL="666900" lvl="2" indent="-3429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</a:pPr>
            <a:r>
              <a:rPr lang="en-US" sz="1400" dirty="0"/>
              <a:t>Two pipe fitters</a:t>
            </a:r>
          </a:p>
          <a:p>
            <a:pPr marL="666900" lvl="2" indent="-3429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</a:pPr>
            <a:r>
              <a:rPr lang="en-US" sz="1400" dirty="0"/>
              <a:t>Worksite supervisor</a:t>
            </a:r>
          </a:p>
          <a:p>
            <a:pPr marL="342900" lvl="1" indent="-3429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000" b="1" dirty="0"/>
              <a:t> An additional MME welder</a:t>
            </a:r>
            <a:br>
              <a:rPr lang="en-US" sz="2000" b="1" dirty="0"/>
            </a:br>
            <a:r>
              <a:rPr lang="fr-FR" sz="2000" b="1" dirty="0"/>
              <a:t> </a:t>
            </a:r>
          </a:p>
          <a:p>
            <a:pPr lvl="1" indent="0">
              <a:buNone/>
            </a:pPr>
            <a:endParaRPr lang="fr-FR" sz="1900" b="1" dirty="0"/>
          </a:p>
          <a:p>
            <a:pPr lvl="1" indent="0">
              <a:buNone/>
            </a:pPr>
            <a:br>
              <a:rPr lang="fr-FR" sz="1400" dirty="0"/>
            </a:br>
            <a:endParaRPr lang="fr-FR" sz="1400" dirty="0"/>
          </a:p>
          <a:p>
            <a:pPr lvl="1" indent="0">
              <a:buNone/>
            </a:pPr>
            <a:endParaRPr lang="fr-FR" sz="1400" dirty="0"/>
          </a:p>
          <a:p>
            <a:endParaRPr lang="fr-FR" dirty="0"/>
          </a:p>
          <a:p>
            <a:endParaRPr lang="fr-FR" dirty="0"/>
          </a:p>
          <a:p>
            <a:br>
              <a:rPr lang="fr-FR" dirty="0"/>
            </a:br>
            <a:endParaRPr lang="fr-FR" dirty="0"/>
          </a:p>
          <a:p>
            <a:endParaRPr lang="fr-FR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6E1AA97-1529-E1CE-AE2A-FBE0696707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93207"/>
          </a:xfrm>
        </p:spPr>
        <p:txBody>
          <a:bodyPr/>
          <a:lstStyle/>
          <a:p>
            <a:r>
              <a:rPr lang="en-US" dirty="0"/>
              <a:t>Sprinkler System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4D08D5-9672-DA99-6D23-112C4F5D2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410CF8-725A-F99D-5BDB-C20307EC74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GB" dirty="0"/>
              <a:t>NA-CONS WP5.1.2  15/01/2025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59538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8744A2D-AF02-5AE1-1E92-EF6B9D6945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 anchor="t">
            <a:normAutofit/>
          </a:bodyPr>
          <a:lstStyle/>
          <a:p>
            <a:r>
              <a:rPr lang="fr-FR" dirty="0" err="1"/>
              <a:t>Ongoing</a:t>
            </a:r>
            <a:r>
              <a:rPr lang="fr-FR" dirty="0"/>
              <a:t> </a:t>
            </a:r>
            <a:r>
              <a:rPr lang="fr-FR" dirty="0" err="1"/>
              <a:t>activities</a:t>
            </a:r>
            <a:endParaRPr lang="fr-FR" dirty="0"/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7786610D-D006-282E-B831-3D7408C371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91" y="1085987"/>
            <a:ext cx="5616575" cy="668337"/>
          </a:xfrm>
        </p:spPr>
        <p:txBody>
          <a:bodyPr/>
          <a:lstStyle/>
          <a:p>
            <a:r>
              <a:rPr lang="en-US" dirty="0"/>
              <a:t>Planning</a:t>
            </a:r>
          </a:p>
        </p:txBody>
      </p:sp>
      <p:sp>
        <p:nvSpPr>
          <p:cNvPr id="14" name="Footer Placeholder 5">
            <a:extLst>
              <a:ext uri="{FF2B5EF4-FFF2-40B4-BE49-F238E27FC236}">
                <a16:creationId xmlns:a16="http://schemas.microsoft.com/office/drawing/2014/main" id="{C71D0C5B-CDD7-A145-BAB8-B462737EB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NA-CONS WP5.1.2  15/01/2025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E746C-BE29-E2A9-5D7B-8CD97A8E4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5D1042CF-6B94-B5BF-5D85-644F00E3CF36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664661645"/>
              </p:ext>
            </p:extLst>
          </p:nvPr>
        </p:nvGraphicFramePr>
        <p:xfrm>
          <a:off x="407988" y="1519166"/>
          <a:ext cx="5616578" cy="3678722"/>
        </p:xfrm>
        <a:graphic>
          <a:graphicData uri="http://schemas.openxmlformats.org/drawingml/2006/table">
            <a:tbl>
              <a:tblPr/>
              <a:tblGrid>
                <a:gridCol w="2247123">
                  <a:extLst>
                    <a:ext uri="{9D8B030D-6E8A-4147-A177-3AD203B41FA5}">
                      <a16:colId xmlns:a16="http://schemas.microsoft.com/office/drawing/2014/main" val="3717372530"/>
                    </a:ext>
                  </a:extLst>
                </a:gridCol>
                <a:gridCol w="578060">
                  <a:extLst>
                    <a:ext uri="{9D8B030D-6E8A-4147-A177-3AD203B41FA5}">
                      <a16:colId xmlns:a16="http://schemas.microsoft.com/office/drawing/2014/main" val="3395888296"/>
                    </a:ext>
                  </a:extLst>
                </a:gridCol>
                <a:gridCol w="949415">
                  <a:extLst>
                    <a:ext uri="{9D8B030D-6E8A-4147-A177-3AD203B41FA5}">
                      <a16:colId xmlns:a16="http://schemas.microsoft.com/office/drawing/2014/main" val="2957318887"/>
                    </a:ext>
                  </a:extLst>
                </a:gridCol>
                <a:gridCol w="932714">
                  <a:extLst>
                    <a:ext uri="{9D8B030D-6E8A-4147-A177-3AD203B41FA5}">
                      <a16:colId xmlns:a16="http://schemas.microsoft.com/office/drawing/2014/main" val="250004485"/>
                    </a:ext>
                  </a:extLst>
                </a:gridCol>
                <a:gridCol w="909266">
                  <a:extLst>
                    <a:ext uri="{9D8B030D-6E8A-4147-A177-3AD203B41FA5}">
                      <a16:colId xmlns:a16="http://schemas.microsoft.com/office/drawing/2014/main" val="560645781"/>
                    </a:ext>
                  </a:extLst>
                </a:gridCol>
              </a:tblGrid>
              <a:tr h="133414"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solidFill>
                            <a:srgbClr val="363636"/>
                          </a:solidFill>
                          <a:effectLst/>
                          <a:latin typeface="Segoe UI" panose="020B0502040204020203" pitchFamily="34" charset="0"/>
                        </a:rPr>
                        <a:t>Task Name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 dirty="0">
                          <a:solidFill>
                            <a:srgbClr val="363636"/>
                          </a:solidFill>
                          <a:effectLst/>
                          <a:latin typeface="Segoe UI" panose="020B0502040204020203" pitchFamily="34" charset="0"/>
                        </a:rPr>
                        <a:t>Duration</a:t>
                      </a:r>
                      <a:endParaRPr lang="fr-FR" sz="13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 dirty="0">
                          <a:solidFill>
                            <a:srgbClr val="363636"/>
                          </a:solidFill>
                          <a:effectLst/>
                          <a:latin typeface="Segoe UI" panose="020B0502040204020203" pitchFamily="34" charset="0"/>
                        </a:rPr>
                        <a:t>Start</a:t>
                      </a:r>
                      <a:endParaRPr lang="fr-FR" sz="13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 dirty="0">
                          <a:solidFill>
                            <a:srgbClr val="363636"/>
                          </a:solidFill>
                          <a:effectLst/>
                          <a:latin typeface="Segoe UI" panose="020B0502040204020203" pitchFamily="34" charset="0"/>
                        </a:rPr>
                        <a:t>Finish</a:t>
                      </a:r>
                      <a:endParaRPr lang="fr-FR" sz="13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 dirty="0" err="1">
                          <a:solidFill>
                            <a:srgbClr val="363636"/>
                          </a:solidFill>
                          <a:effectLst/>
                          <a:latin typeface="Segoe UI" panose="020B0502040204020203" pitchFamily="34" charset="0"/>
                        </a:rPr>
                        <a:t>Advancement</a:t>
                      </a:r>
                      <a:endParaRPr lang="fr-FR" sz="13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139043"/>
                  </a:ext>
                </a:extLst>
              </a:tr>
              <a:tr h="155603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 CONSOLIDATION PROJECT FASE II</a:t>
                      </a:r>
                      <a:endParaRPr lang="fr-FR" sz="13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 days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 10/12/24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07/02/25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7727201"/>
                  </a:ext>
                </a:extLst>
              </a:tr>
              <a:tr h="155603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TA 802 DISMANTELLING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days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 10/12/24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 12/12/24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4706874"/>
                  </a:ext>
                </a:extLst>
              </a:tr>
              <a:tr h="155603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TA802 BA80 PART DISMANTELLING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day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 10/12/24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 10/12/24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123116"/>
                  </a:ext>
                </a:extLst>
              </a:tr>
              <a:tr h="155603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TA 802 UNDERGROUND DISMANTELLING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days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 11/12/24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 12/12/24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7273217"/>
                  </a:ext>
                </a:extLst>
              </a:tr>
              <a:tr h="155603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INSTALLATION TA802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 days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 11/12/24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 23/01/25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5437560"/>
                  </a:ext>
                </a:extLst>
              </a:tr>
              <a:tr h="155603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BA80 LINE</a:t>
                      </a:r>
                      <a:endParaRPr lang="fr-FR" sz="13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</a:t>
                      </a:r>
                      <a:r>
                        <a:rPr lang="fr-FR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days</a:t>
                      </a:r>
                      <a:endParaRPr lang="fr-FR" sz="13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 11/12/24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13/12/24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8619751"/>
                  </a:ext>
                </a:extLst>
              </a:tr>
              <a:tr h="155603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TA802 -1 LEVEL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 days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 11/12/24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 19/12/24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  <a:endParaRPr lang="fr-FR" sz="13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412335"/>
                  </a:ext>
                </a:extLst>
              </a:tr>
              <a:tr h="155603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TA802 SHAFT LEVELS</a:t>
                      </a:r>
                      <a:endParaRPr lang="fr-FR" sz="13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</a:t>
                      </a:r>
                      <a:r>
                        <a:rPr lang="fr-FR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days</a:t>
                      </a:r>
                      <a:endParaRPr lang="fr-FR" sz="13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 08/01/25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 14/01/25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90%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9001744"/>
                  </a:ext>
                </a:extLst>
              </a:tr>
              <a:tr h="155603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TA802 STORAGE AREA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days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10/01/25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13/01/25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  <a:endParaRPr lang="fr-FR" sz="13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5231488"/>
                  </a:ext>
                </a:extLst>
              </a:tr>
              <a:tr h="155603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TA802 TA PASSAGE FASE I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fr-FR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day</a:t>
                      </a:r>
                      <a:endParaRPr lang="fr-FR" sz="13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 14/01/25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 14/01/25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30%</a:t>
                      </a:r>
                      <a:endParaRPr lang="fr-FR" sz="13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568" marR="66568" marT="33284" marB="33284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1777806"/>
                  </a:ext>
                </a:extLst>
              </a:tr>
              <a:tr h="155603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TA802 TA PASSAGE FASE II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day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20/01/25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20/01/25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9734302"/>
                  </a:ext>
                </a:extLst>
              </a:tr>
              <a:tr h="155603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PRESSURE TEST TA802 LINE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days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 22/01/25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 22/01/25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fr-FR" sz="13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8265218"/>
                  </a:ext>
                </a:extLst>
              </a:tr>
              <a:tr h="155603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CERN OFFICIAL COMMISSIONING TA802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days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 23/01/25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 23/01/25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55535568"/>
                  </a:ext>
                </a:extLst>
              </a:tr>
              <a:tr h="155603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FINISH TA801 INSTALLATION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 days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20/01/25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31/01/25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5235928"/>
                  </a:ext>
                </a:extLst>
              </a:tr>
              <a:tr h="155603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TA801 STORAGE AREA 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days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20/01/25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 21/01/25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89268138"/>
                  </a:ext>
                </a:extLst>
              </a:tr>
              <a:tr h="155603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TA801 TA PASSAGE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days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 21/01/25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 28/01/25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15072856"/>
                  </a:ext>
                </a:extLst>
              </a:tr>
              <a:tr h="155603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XRAYS TEST TA801 TA PASSAGE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days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 28/01/25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 28/01/25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2063255"/>
                  </a:ext>
                </a:extLst>
              </a:tr>
              <a:tr h="155603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FAILED WELDING REPAIR TA801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day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 29/01/25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 29/01/25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8284998"/>
                  </a:ext>
                </a:extLst>
              </a:tr>
              <a:tr h="277645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PRESSURE TEST TA801 LINE CERN OFICIAL COMMISSIONING</a:t>
                      </a:r>
                      <a:endParaRPr lang="en-US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days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 30/01/25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 30/01/25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9021122"/>
                  </a:ext>
                </a:extLst>
              </a:tr>
              <a:tr h="155603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CERN OFICIAL COMMISSIONING TA801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days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31/01/25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31/01/25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5386566"/>
                  </a:ext>
                </a:extLst>
              </a:tr>
              <a:tr h="155603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AS BUILT DOCUMENTATION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 days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20/01/25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07/02/25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5045523"/>
                  </a:ext>
                </a:extLst>
              </a:tr>
              <a:tr h="155603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AS BUILT DOCUMENTATION</a:t>
                      </a:r>
                      <a:endParaRPr lang="fr-FR" sz="13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 days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20/01/25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07/02/25</a:t>
                      </a:r>
                      <a:endParaRPr lang="fr-FR" sz="1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fr-FR" sz="13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4" marR="6934" marT="69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9110697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FE794BF5-0EDF-DEF0-4F8B-DF6939F560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95628" y="3615826"/>
            <a:ext cx="2776648" cy="20764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7A07512-9B28-2672-796F-FF2478D5E9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5358" y="3200400"/>
            <a:ext cx="1839796" cy="249187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9C28A5A-38D6-F1A7-EC36-8628CD12A1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7440" y="558898"/>
            <a:ext cx="2771994" cy="207645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DED2368-4EA8-5469-5485-713C0BD68A34}"/>
              </a:ext>
            </a:extLst>
          </p:cNvPr>
          <p:cNvSpPr txBox="1"/>
          <p:nvPr/>
        </p:nvSpPr>
        <p:spPr>
          <a:xfrm>
            <a:off x="6732393" y="5867400"/>
            <a:ext cx="16002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Shaft PGT802</a:t>
            </a:r>
            <a:endParaRPr lang="fr-FR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088A11F-08DB-75DC-89EF-51F3ED2F6B4F}"/>
              </a:ext>
            </a:extLst>
          </p:cNvPr>
          <p:cNvSpPr txBox="1"/>
          <p:nvPr/>
        </p:nvSpPr>
        <p:spPr>
          <a:xfrm>
            <a:off x="10128710" y="5810075"/>
            <a:ext cx="16002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Level -3</a:t>
            </a:r>
            <a:endParaRPr lang="fr-FR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7726F7F-1536-23CA-C06E-42F6D26512B1}"/>
              </a:ext>
            </a:extLst>
          </p:cNvPr>
          <p:cNvSpPr txBox="1"/>
          <p:nvPr/>
        </p:nvSpPr>
        <p:spPr>
          <a:xfrm>
            <a:off x="6555358" y="2736297"/>
            <a:ext cx="208441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BA80 – False Floor</a:t>
            </a:r>
            <a:endParaRPr lang="fr-FR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FE78041-8697-0EC2-724E-D6363991A3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40123" y="558898"/>
            <a:ext cx="2525509" cy="207645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3306A5A-BB24-FE2D-0380-BC1869E809E4}"/>
              </a:ext>
            </a:extLst>
          </p:cNvPr>
          <p:cNvSpPr txBox="1"/>
          <p:nvPr/>
        </p:nvSpPr>
        <p:spPr>
          <a:xfrm>
            <a:off x="10058400" y="2735854"/>
            <a:ext cx="16002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Level -2</a:t>
            </a:r>
            <a:endParaRPr lang="fr-FR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DBCB064-0D50-9502-E83B-55943D8E5559}"/>
              </a:ext>
            </a:extLst>
          </p:cNvPr>
          <p:cNvSpPr txBox="1"/>
          <p:nvPr/>
        </p:nvSpPr>
        <p:spPr>
          <a:xfrm>
            <a:off x="407991" y="5398411"/>
            <a:ext cx="561657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/>
              <a:t>The first X-ray </a:t>
            </a:r>
            <a:r>
              <a:rPr lang="fr-FR" sz="1200" dirty="0" err="1"/>
              <a:t>results</a:t>
            </a:r>
            <a:r>
              <a:rPr lang="fr-FR" sz="1200" dirty="0"/>
              <a:t> </a:t>
            </a:r>
            <a:r>
              <a:rPr lang="fr-FR" sz="1200" dirty="0" err="1"/>
              <a:t>aren’t</a:t>
            </a:r>
            <a:r>
              <a:rPr lang="fr-FR" sz="1200" dirty="0"/>
              <a:t> conclusive. The </a:t>
            </a:r>
            <a:r>
              <a:rPr lang="fr-FR" sz="1200" dirty="0" err="1"/>
              <a:t>welds</a:t>
            </a:r>
            <a:r>
              <a:rPr lang="fr-FR" sz="1200" dirty="0"/>
              <a:t> must </a:t>
            </a:r>
            <a:r>
              <a:rPr lang="fr-FR" sz="1200" dirty="0" err="1"/>
              <a:t>be</a:t>
            </a:r>
            <a:r>
              <a:rPr lang="fr-FR" sz="1200" dirty="0"/>
              <a:t> </a:t>
            </a:r>
            <a:r>
              <a:rPr lang="fr-FR" sz="1200" dirty="0" err="1"/>
              <a:t>redone</a:t>
            </a:r>
            <a:r>
              <a:rPr lang="fr-FR" sz="1200" dirty="0"/>
              <a:t> and </a:t>
            </a:r>
            <a:r>
              <a:rPr lang="fr-FR" sz="1200" dirty="0" err="1"/>
              <a:t>retested</a:t>
            </a:r>
            <a:r>
              <a:rPr lang="fr-FR" sz="1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7109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0B09BAA51C2E43A287524CB406082A" ma:contentTypeVersion="2" ma:contentTypeDescription="Create a new document." ma:contentTypeScope="" ma:versionID="fe37edc1fa58155707df2bb301d3ee08">
  <xsd:schema xmlns:xsd="http://www.w3.org/2001/XMLSchema" xmlns:xs="http://www.w3.org/2001/XMLSchema" xmlns:p="http://schemas.microsoft.com/office/2006/metadata/properties" xmlns:ns3="6e90a7a4-25ab-4e86-87f0-9e55957e6a3c" targetNamespace="http://schemas.microsoft.com/office/2006/metadata/properties" ma:root="true" ma:fieldsID="fed743687bc692a2463d31cdeb462ea6" ns3:_="">
    <xsd:import namespace="6e90a7a4-25ab-4e86-87f0-9e55957e6a3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90a7a4-25ab-4e86-87f0-9e55957e6a3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06A4977-0910-4B3C-B505-E3ECC91862C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e90a7a4-25ab-4e86-87f0-9e55957e6a3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7DDA4DA-2504-4448-9907-AE1E11E8A318}">
  <ds:schemaRefs>
    <ds:schemaRef ds:uri="6e90a7a4-25ab-4e86-87f0-9e55957e6a3c"/>
    <ds:schemaRef ds:uri="http://purl.org/dc/terms/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B371625F-7813-4F1E-96FB-0CDD237584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</Template>
  <TotalTime>7715</TotalTime>
  <Words>365</Words>
  <Application>Microsoft Office PowerPoint</Application>
  <PresentationFormat>Widescreen</PresentationFormat>
  <Paragraphs>143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Segoe UI</vt:lpstr>
      <vt:lpstr>Office Theme</vt:lpstr>
      <vt:lpstr>NA-CONS WP5.1.2  Sprinklers </vt:lpstr>
      <vt:lpstr>Sprinkler System</vt:lpstr>
      <vt:lpstr>Ongoing activities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Fire Safety, Gas &amp; Access System NA-CONS PROJECT</dc:title>
  <dc:creator>Anna Suwalska</dc:creator>
  <cp:lastModifiedBy>Florian Andre Deperraz</cp:lastModifiedBy>
  <cp:revision>812</cp:revision>
  <cp:lastPrinted>2020-01-30T13:49:18Z</cp:lastPrinted>
  <dcterms:created xsi:type="dcterms:W3CDTF">2021-09-16T07:15:20Z</dcterms:created>
  <dcterms:modified xsi:type="dcterms:W3CDTF">2025-01-15T13:00:05Z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0x010100470B09BAA51C2E43A287524CB406082A</vt:lpwstr>
  </property>
</Properties>
</file>