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9"/>
  </p:notesMasterIdLst>
  <p:handoutMasterIdLst>
    <p:handoutMasterId r:id="rId20"/>
  </p:handoutMasterIdLst>
  <p:sldIdLst>
    <p:sldId id="259" r:id="rId2"/>
    <p:sldId id="328" r:id="rId3"/>
    <p:sldId id="331" r:id="rId4"/>
    <p:sldId id="334" r:id="rId5"/>
    <p:sldId id="340" r:id="rId6"/>
    <p:sldId id="341" r:id="rId7"/>
    <p:sldId id="343" r:id="rId8"/>
    <p:sldId id="344" r:id="rId9"/>
    <p:sldId id="342" r:id="rId10"/>
    <p:sldId id="337" r:id="rId11"/>
    <p:sldId id="339" r:id="rId12"/>
    <p:sldId id="260" r:id="rId13"/>
    <p:sldId id="336" r:id="rId14"/>
    <p:sldId id="345" r:id="rId15"/>
    <p:sldId id="332" r:id="rId16"/>
    <p:sldId id="330" r:id="rId17"/>
    <p:sldId id="333" r:id="rId18"/>
  </p:sldIdLst>
  <p:sldSz cx="12192000" cy="6858000"/>
  <p:notesSz cx="6797675" cy="98726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F2F2F"/>
    <a:srgbClr val="FFFF00"/>
    <a:srgbClr val="303030"/>
    <a:srgbClr val="FFC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799B23B-EC83-4686-B30A-512413B5E67A}" styleName="Style léger 3 - Accentuation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25" autoAdjust="0"/>
    <p:restoredTop sz="94686"/>
  </p:normalViewPr>
  <p:slideViewPr>
    <p:cSldViewPr snapToObjects="1">
      <p:cViewPr varScale="1">
        <p:scale>
          <a:sx n="159" d="100"/>
          <a:sy n="159" d="100"/>
        </p:scale>
        <p:origin x="150" y="13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1/15/2025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377317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50443" y="9377317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1/15/2025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38150" y="1233488"/>
            <a:ext cx="5921375" cy="33321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51219"/>
            <a:ext cx="5438140" cy="388736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7317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377317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2024-07-04</a:t>
            </a:r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Ans Pardons | (Preparation of) Works in Radiation Areas | EDMS 3127866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2117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2071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2024-07-04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Ans Pardons | (Preparation of) Works in Radiation Areas | EDMS 3127866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2024-07-04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Ans Pardons | (Preparation of) Works in Radiation Areas | EDMS 3127866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2024-07-04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Ans Pardons | (Preparation of) Works in Radiation Areas | EDMS 3127866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en-US"/>
              <a:t>2024-07-04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GB"/>
              <a:t>Ans Pardons | (Preparation of) Works in Radiation Areas | EDMS 3127866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C9037A8-3728-274F-ADAC-4D3957FCBA46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/>
              <a:t>2024-07-04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GB"/>
              <a:t>Ans Pardons | (Preparation of) Works in Radiation Areas | EDMS 3127866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/>
              <a:t>2024-07-04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GB"/>
              <a:t>Ans Pardons | (Preparation of) Works in Radiation Areas | EDMS 3127866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/>
              <a:t>2024-07-04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/>
              <a:t>Ans Pardons | (Preparation of) Works in Radiation Areas | EDMS 3127866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/>
              <a:t>2024-07-04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/>
              <a:t>Ans Pardons | (Preparation of) Works in Radiation Areas | EDMS 3127866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2024-07-04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Ans Pardons | (Preparation of) Works in Radiation Areas | EDMS 3127866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2024-07-04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Ans Pardons | (Preparation of) Works in Radiation Areas | EDMS 3127866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2024-07-04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Ans Pardons | (Preparation of) Works in Radiation Areas | EDMS 3127866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2024-07-04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Ans Pardons | (Preparation of) Works in Radiation Areas | EDMS 3127866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8B92C1EF-B18C-45A8-86B5-D8072DB68F76}"/>
              </a:ext>
            </a:extLst>
          </p:cNvPr>
          <p:cNvGrpSpPr/>
          <p:nvPr userDrawn="1"/>
        </p:nvGrpSpPr>
        <p:grpSpPr>
          <a:xfrm>
            <a:off x="3308104" y="2315864"/>
            <a:ext cx="5575792" cy="1728192"/>
            <a:chOff x="2279576" y="2315864"/>
            <a:chExt cx="5575792" cy="1728192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155196E8-CA32-8449-8B2F-F83D475BC17D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2279576" y="2315864"/>
              <a:ext cx="1728192" cy="1728192"/>
            </a:xfrm>
            <a:prstGeom prst="rect">
              <a:avLst/>
            </a:prstGeom>
          </p:spPr>
        </p:pic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4CC54C32-F50E-42D2-841F-7B2F0AB75DC4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3"/>
            <a:srcRect b="44750"/>
            <a:stretch/>
          </p:blipFill>
          <p:spPr bwMode="auto">
            <a:xfrm>
              <a:off x="4336631" y="2493903"/>
              <a:ext cx="3518737" cy="137211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3AD9047-491C-4CB9-AE49-11B94B8E19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2024-07-04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15BFD15-A1BC-4352-AB14-5B5A4925D4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Ans Pardons | (Preparation of) Works in Radiation Areas | EDMS 3127866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303B7F1-83DF-4B44-9D13-622BDD70D1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2024-07-04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Ans Pardons | (Preparation of) Works in Radiation Areas | EDMS 3127866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427E3D5-2194-4AE8-80D4-1FCE73F4D6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2024-07-04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Ans Pardons | (Preparation of) Works in Radiation Areas | EDMS 3127866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ull page colour or pictu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10B6E0-915E-6A4B-BE3D-83464DDCC0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3F185B5-CF74-D44D-A9E3-83166F096F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2024-07-04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AD60124-268E-2640-B552-632FCB92FCF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7D4B92-ED84-1D4C-81AB-7D7F79EF892F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Ans Pardons | (Preparation of) Works in Radiation Areas | EDMS 3127866</a:t>
            </a:r>
            <a:endParaRPr lang="en-US" dirty="0"/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F1E223B3-FDCC-6949-9C0B-F052B97037C1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D5082788-0C78-F842-A18F-84667EAC7E6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7988" y="6364800"/>
            <a:ext cx="495300" cy="3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935580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23075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48846"/>
            <a:ext cx="4116387" cy="6249621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2024-07-04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Ans Pardons | (Preparation of) Works in Radiation Areas | EDMS 3127866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2024-07-04</a:t>
            </a:r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Ans Pardons | (Preparation of) Works in Radiation Areas | EDMS 3127866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image" Target="../media/image2.emf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1.emf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287688" y="6378349"/>
            <a:ext cx="82870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/>
              <a:t>2024-07-04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83848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83848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GB"/>
              <a:t>Ans Pardons | (Preparation of) Works in Radiation Areas | EDMS 3127866</a:t>
            </a:r>
            <a:endParaRPr lang="en-US" dirty="0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BD9C6532-AEDE-354E-83AD-7F67D706DF38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>
            <a:extLst>
              <a:ext uri="{FF2B5EF4-FFF2-40B4-BE49-F238E27FC236}">
                <a16:creationId xmlns:a16="http://schemas.microsoft.com/office/drawing/2014/main" id="{426E9AC2-DB3F-3043-BAF1-FDB172EA2CD8}"/>
              </a:ext>
            </a:extLst>
          </p:cNvPr>
          <p:cNvPicPr>
            <a:picLocks noChangeAspect="1"/>
          </p:cNvPicPr>
          <p:nvPr userDrawn="1"/>
        </p:nvPicPr>
        <p:blipFill>
          <a:blip r:embed="rId24"/>
          <a:stretch>
            <a:fillRect/>
          </a:stretch>
        </p:blipFill>
        <p:spPr>
          <a:xfrm>
            <a:off x="407988" y="6364599"/>
            <a:ext cx="495300" cy="3937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1846A544-82A8-478C-8DA1-1A49D694F9D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5"/>
          <a:srcRect r="58573" b="44750"/>
          <a:stretch/>
        </p:blipFill>
        <p:spPr bwMode="auto">
          <a:xfrm>
            <a:off x="981918" y="6364599"/>
            <a:ext cx="418257" cy="393699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9960323C-FCE7-4F74-A687-BE4805310B87}"/>
              </a:ext>
            </a:extLst>
          </p:cNvPr>
          <p:cNvSpPr txBox="1"/>
          <p:nvPr/>
        </p:nvSpPr>
        <p:spPr bwMode="auto">
          <a:xfrm>
            <a:off x="1318085" y="6395580"/>
            <a:ext cx="86409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900" b="1" dirty="0"/>
              <a:t>E</a:t>
            </a:r>
            <a:r>
              <a:rPr lang="fr-CH" sz="700" b="1" dirty="0"/>
              <a:t>NGINEERING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32872DB-D95D-41FB-8620-43080C482AB9}"/>
              </a:ext>
            </a:extLst>
          </p:cNvPr>
          <p:cNvSpPr txBox="1"/>
          <p:nvPr/>
        </p:nvSpPr>
        <p:spPr bwMode="auto">
          <a:xfrm>
            <a:off x="1318085" y="6510996"/>
            <a:ext cx="1080120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CH" sz="900" b="1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</a:t>
            </a:r>
            <a:r>
              <a:rPr lang="fr-CH" sz="700" b="1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EPARTMENT</a:t>
            </a:r>
            <a:endParaRPr lang="fr-FR" sz="900" b="1" kern="1200" noProof="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7" r:id="rId7"/>
    <p:sldLayoutId id="2147483674" r:id="rId8"/>
    <p:sldLayoutId id="2147483652" r:id="rId9"/>
    <p:sldLayoutId id="2147483653" r:id="rId10"/>
    <p:sldLayoutId id="2147483661" r:id="rId11"/>
    <p:sldLayoutId id="2147483666" r:id="rId12"/>
    <p:sldLayoutId id="2147483667" r:id="rId13"/>
    <p:sldLayoutId id="2147483658" r:id="rId14"/>
    <p:sldLayoutId id="2147483659" r:id="rId15"/>
    <p:sldLayoutId id="2147483673" r:id="rId16"/>
    <p:sldLayoutId id="2147483660" r:id="rId17"/>
    <p:sldLayoutId id="2147483671" r:id="rId18"/>
    <p:sldLayoutId id="2147483651" r:id="rId19"/>
    <p:sldLayoutId id="2147483654" r:id="rId20"/>
    <p:sldLayoutId id="2147483669" r:id="rId21"/>
    <p:sldLayoutId id="2147483655" r:id="rId22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17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E51C5-3272-6249-822A-715EFFE0DFF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Fire Detection underground system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B999459-0238-C64F-8F4D-7EA35945354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l"/>
            <a:r>
              <a:rPr lang="en-US" sz="1800" dirty="0"/>
              <a:t>NA-CONS WP5.1.1</a:t>
            </a:r>
          </a:p>
          <a:p>
            <a:pPr algn="l"/>
            <a:r>
              <a:rPr lang="en-US" sz="1800" dirty="0"/>
              <a:t>2025-01-15</a:t>
            </a:r>
          </a:p>
        </p:txBody>
      </p:sp>
      <p:sp>
        <p:nvSpPr>
          <p:cNvPr id="4" name="TextBox 6">
            <a:extLst>
              <a:ext uri="{FF2B5EF4-FFF2-40B4-BE49-F238E27FC236}">
                <a16:creationId xmlns:a16="http://schemas.microsoft.com/office/drawing/2014/main" id="{D1B02BF0-96C3-5F4B-E769-1F87C5E80CE3}"/>
              </a:ext>
            </a:extLst>
          </p:cNvPr>
          <p:cNvSpPr txBox="1"/>
          <p:nvPr/>
        </p:nvSpPr>
        <p:spPr>
          <a:xfrm>
            <a:off x="5591944" y="6134707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sng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+mn-cs"/>
              </a:rPr>
              <a:t>https://indico.cern.ch/event/1496936/</a:t>
            </a: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599439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B3B5436B-3889-76D3-4234-99D0EE0F38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 anchor="t">
            <a:normAutofit/>
          </a:bodyPr>
          <a:lstStyle/>
          <a:p>
            <a:r>
              <a:rPr lang="en-US" dirty="0"/>
              <a:t>BA81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A28E84A-1FD5-AC4B-ADCE-C1E87FCBF4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83848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10</a:t>
            </a:fld>
            <a:endParaRPr lang="en-US" dirty="0"/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E6BF4BF8-096E-5447-340D-972BACFB0C6F}"/>
              </a:ext>
            </a:extLst>
          </p:cNvPr>
          <p:cNvSpPr txBox="1">
            <a:spLocks/>
          </p:cNvSpPr>
          <p:nvPr/>
        </p:nvSpPr>
        <p:spPr>
          <a:xfrm>
            <a:off x="431278" y="953294"/>
            <a:ext cx="10813548" cy="521201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2">
              <a:buFont typeface="Wingdings" panose="05000000000000000000" pitchFamily="2" charset="2"/>
              <a:buChar char="q"/>
            </a:pPr>
            <a:endParaRPr lang="en-GB" sz="1600" dirty="0">
              <a:solidFill>
                <a:srgbClr val="0033A0"/>
              </a:solidFill>
              <a:latin typeface="Arial" panose="020B0604020202020204" pitchFamily="34" charset="0"/>
            </a:endParaRPr>
          </a:p>
          <a:p>
            <a:pPr lvl="2">
              <a:buFont typeface="Wingdings" panose="05000000000000000000" pitchFamily="2" charset="2"/>
              <a:buChar char="q"/>
            </a:pPr>
            <a:r>
              <a:rPr lang="en-GB" sz="1600" dirty="0">
                <a:solidFill>
                  <a:srgbClr val="0033A0"/>
                </a:solidFill>
                <a:latin typeface="Arial" panose="020B0604020202020204" pitchFamily="34" charset="0"/>
              </a:rPr>
              <a:t>Disengagement of the DEF contractor (B1522) for the installation of the supply after the YETS 24/25 -&gt; Review the spending profile (Ongoing discussions with commercial team)</a:t>
            </a:r>
          </a:p>
          <a:p>
            <a:pPr lvl="2">
              <a:buFont typeface="Wingdings" panose="05000000000000000000" pitchFamily="2" charset="2"/>
              <a:buChar char="q"/>
            </a:pPr>
            <a:r>
              <a:rPr lang="en-GB" sz="1600" dirty="0">
                <a:solidFill>
                  <a:srgbClr val="0033A0"/>
                </a:solidFill>
                <a:latin typeface="Arial" panose="020B0604020202020204" pitchFamily="34" charset="0"/>
              </a:rPr>
              <a:t>An area of BA81 not covered (TDC8) -&gt; Exhaustive control of ongoing studies</a:t>
            </a:r>
          </a:p>
          <a:p>
            <a:pPr lvl="2">
              <a:buFont typeface="Wingdings" panose="05000000000000000000" pitchFamily="2" charset="2"/>
              <a:buChar char="q"/>
            </a:pPr>
            <a:r>
              <a:rPr lang="en-GB" sz="1600" dirty="0">
                <a:solidFill>
                  <a:srgbClr val="0033A0"/>
                </a:solidFill>
                <a:latin typeface="Arial" panose="020B0604020202020204" pitchFamily="34" charset="0"/>
              </a:rPr>
              <a:t>Ongoing discussions with EN-CV for ventilation (2025-01-22)</a:t>
            </a:r>
          </a:p>
          <a:p>
            <a:pPr lvl="2">
              <a:buFont typeface="Wingdings" panose="05000000000000000000" pitchFamily="2" charset="2"/>
              <a:buChar char="q"/>
            </a:pPr>
            <a:r>
              <a:rPr lang="en-GB" sz="1600" dirty="0">
                <a:solidFill>
                  <a:srgbClr val="0033A0"/>
                </a:solidFill>
                <a:latin typeface="Arial" panose="020B0604020202020204" pitchFamily="34" charset="0"/>
              </a:rPr>
              <a:t>Electrical connection of the equipment underground (missing identification) : 100 %</a:t>
            </a:r>
          </a:p>
          <a:p>
            <a:pPr lvl="2">
              <a:buFont typeface="Wingdings" panose="05000000000000000000" pitchFamily="2" charset="2"/>
              <a:buChar char="q"/>
            </a:pPr>
            <a:r>
              <a:rPr lang="en-GB" sz="1600" dirty="0">
                <a:solidFill>
                  <a:srgbClr val="0033A0"/>
                </a:solidFill>
                <a:latin typeface="Arial" panose="020B0604020202020204" pitchFamily="34" charset="0"/>
              </a:rPr>
              <a:t>Electrical connection of the equipment surface : 50 % -&gt; Ongoing discussions with EN-EL for power request</a:t>
            </a:r>
          </a:p>
          <a:p>
            <a:pPr lvl="2">
              <a:buFont typeface="Wingdings" panose="05000000000000000000" pitchFamily="2" charset="2"/>
              <a:buChar char="q"/>
            </a:pPr>
            <a:r>
              <a:rPr lang="en-GB" sz="1600" dirty="0">
                <a:solidFill>
                  <a:srgbClr val="0033A0"/>
                </a:solidFill>
                <a:latin typeface="Arial" panose="020B0604020202020204" pitchFamily="34" charset="0"/>
              </a:rPr>
              <a:t>Planning : </a:t>
            </a:r>
            <a:r>
              <a:rPr lang="en-GB" sz="1600" dirty="0">
                <a:solidFill>
                  <a:schemeClr val="bg1"/>
                </a:solidFill>
                <a:latin typeface="Arial" panose="020B0604020202020204" pitchFamily="34" charset="0"/>
              </a:rPr>
              <a:t>EDMS 3093614</a:t>
            </a:r>
          </a:p>
          <a:p>
            <a:pPr lvl="3">
              <a:buFont typeface="Wingdings" panose="05000000000000000000" pitchFamily="2" charset="2"/>
              <a:buChar char="q"/>
            </a:pPr>
            <a:r>
              <a:rPr lang="en-GB" sz="1500" dirty="0">
                <a:solidFill>
                  <a:srgbClr val="0033A0"/>
                </a:solidFill>
                <a:latin typeface="Arial" panose="020B0604020202020204" pitchFamily="34" charset="0"/>
              </a:rPr>
              <a:t>Completion of work for the next YETS 25/26 (electrical connection, pipe drilling, pre-commissioning, etc.)</a:t>
            </a:r>
          </a:p>
          <a:p>
            <a:pPr lvl="3">
              <a:buFont typeface="Wingdings" panose="05000000000000000000" pitchFamily="2" charset="2"/>
              <a:buChar char="q"/>
            </a:pPr>
            <a:r>
              <a:rPr lang="en-GB" sz="1500" dirty="0">
                <a:solidFill>
                  <a:srgbClr val="0033A0"/>
                </a:solidFill>
                <a:latin typeface="Arial" panose="020B0604020202020204" pitchFamily="34" charset="0"/>
              </a:rPr>
              <a:t>Commissioning of detection and evacuation planned for the next YETS 25/26 (tbc)</a:t>
            </a:r>
          </a:p>
          <a:p>
            <a:pPr lvl="3">
              <a:buFont typeface="Wingdings" panose="05000000000000000000" pitchFamily="2" charset="2"/>
              <a:buChar char="q"/>
            </a:pPr>
            <a:r>
              <a:rPr lang="en-GB" sz="1500" dirty="0">
                <a:solidFill>
                  <a:srgbClr val="0033A0"/>
                </a:solidFill>
                <a:latin typeface="Arial" panose="020B0604020202020204" pitchFamily="34" charset="0"/>
              </a:rPr>
              <a:t>I</a:t>
            </a:r>
            <a:r>
              <a:rPr lang="en-GB" sz="1600" dirty="0">
                <a:solidFill>
                  <a:srgbClr val="0033A0"/>
                </a:solidFill>
                <a:latin typeface="Arial" panose="020B0604020202020204" pitchFamily="34" charset="0"/>
              </a:rPr>
              <a:t>nstrumentation of the doors and Site Acceptance Test planned during the LS3</a:t>
            </a:r>
          </a:p>
          <a:p>
            <a:pPr lvl="2">
              <a:buFont typeface="Wingdings" panose="05000000000000000000" pitchFamily="2" charset="2"/>
              <a:buChar char="q"/>
            </a:pPr>
            <a:endParaRPr lang="en-GB" sz="1600" dirty="0">
              <a:solidFill>
                <a:srgbClr val="0033A0"/>
              </a:solidFill>
              <a:latin typeface="Arial" panose="020B0604020202020204" pitchFamily="34" charset="0"/>
            </a:endParaRPr>
          </a:p>
          <a:p>
            <a:pPr lvl="2">
              <a:buFont typeface="Wingdings" panose="05000000000000000000" pitchFamily="2" charset="2"/>
              <a:buChar char="q"/>
            </a:pPr>
            <a:endParaRPr lang="en-GB" sz="1600" dirty="0">
              <a:solidFill>
                <a:srgbClr val="0033A0"/>
              </a:solidFill>
              <a:latin typeface="Arial" panose="020B0604020202020204" pitchFamily="34" charset="0"/>
            </a:endParaRPr>
          </a:p>
          <a:p>
            <a:pPr lvl="2">
              <a:buFont typeface="Wingdings" panose="05000000000000000000" pitchFamily="2" charset="2"/>
              <a:buChar char="q"/>
            </a:pPr>
            <a:endParaRPr lang="en-GB" sz="1600" dirty="0">
              <a:solidFill>
                <a:srgbClr val="0033A0"/>
              </a:solidFill>
              <a:latin typeface="Arial" panose="020B0604020202020204" pitchFamily="34" charset="0"/>
            </a:endParaRPr>
          </a:p>
          <a:p>
            <a:pPr lvl="2">
              <a:buFont typeface="Wingdings" panose="05000000000000000000" pitchFamily="2" charset="2"/>
              <a:buChar char="q"/>
            </a:pP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8" name="Footer Placeholder 3">
            <a:extLst>
              <a:ext uri="{FF2B5EF4-FFF2-40B4-BE49-F238E27FC236}">
                <a16:creationId xmlns:a16="http://schemas.microsoft.com/office/drawing/2014/main" id="{304D32A3-503E-9327-78F9-CC92291245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GB" dirty="0"/>
              <a:t>EN-AA | NA-CONS WP5.1.1 Fire Detection underground</a:t>
            </a:r>
            <a:endParaRPr lang="en-US" dirty="0"/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184D75A0-2025-E8D2-668D-63AC0038314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91944" y="4553618"/>
            <a:ext cx="2952328" cy="1395599"/>
          </a:xfrm>
          <a:prstGeom prst="rect">
            <a:avLst/>
          </a:prstGeom>
        </p:spPr>
      </p:pic>
      <p:sp>
        <p:nvSpPr>
          <p:cNvPr id="13" name="ZoneTexte 12">
            <a:extLst>
              <a:ext uri="{FF2B5EF4-FFF2-40B4-BE49-F238E27FC236}">
                <a16:creationId xmlns:a16="http://schemas.microsoft.com/office/drawing/2014/main" id="{CE74C84D-618B-0148-6C3F-8D2FF8D774BD}"/>
              </a:ext>
            </a:extLst>
          </p:cNvPr>
          <p:cNvSpPr txBox="1"/>
          <p:nvPr/>
        </p:nvSpPr>
        <p:spPr>
          <a:xfrm>
            <a:off x="7176120" y="6083424"/>
            <a:ext cx="2376264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fr-CH" sz="1000" dirty="0" err="1">
                <a:solidFill>
                  <a:srgbClr val="2F2F2F"/>
                </a:solidFill>
              </a:rPr>
              <a:t>Courtesy</a:t>
            </a:r>
            <a:r>
              <a:rPr lang="fr-CH" sz="1000" dirty="0">
                <a:solidFill>
                  <a:srgbClr val="2F2F2F"/>
                </a:solidFill>
              </a:rPr>
              <a:t> by Adem K.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FAD4F1D-C5F4-B375-F4C0-A1E777B3227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287688" y="6378349"/>
            <a:ext cx="82870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 dirty="0"/>
              <a:t>2025-01-15</a:t>
            </a:r>
          </a:p>
        </p:txBody>
      </p:sp>
    </p:spTree>
    <p:extLst>
      <p:ext uri="{BB962C8B-B14F-4D97-AF65-F5344CB8AC3E}">
        <p14:creationId xmlns:p14="http://schemas.microsoft.com/office/powerpoint/2010/main" val="135555444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B3B5436B-3889-76D3-4234-99D0EE0F38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 anchor="t">
            <a:normAutofit/>
          </a:bodyPr>
          <a:lstStyle/>
          <a:p>
            <a:r>
              <a:rPr lang="en-US" dirty="0"/>
              <a:t>BA80 – Activities scheduled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A28E84A-1FD5-AC4B-ADCE-C1E87FCBF4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83848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11</a:t>
            </a:fld>
            <a:endParaRPr lang="en-US" dirty="0"/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E6BF4BF8-096E-5447-340D-972BACFB0C6F}"/>
              </a:ext>
            </a:extLst>
          </p:cNvPr>
          <p:cNvSpPr txBox="1">
            <a:spLocks/>
          </p:cNvSpPr>
          <p:nvPr/>
        </p:nvSpPr>
        <p:spPr>
          <a:xfrm>
            <a:off x="431278" y="1357908"/>
            <a:ext cx="10813548" cy="387129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2">
              <a:buFont typeface="Wingdings" panose="05000000000000000000" pitchFamily="2" charset="2"/>
              <a:buChar char="q"/>
            </a:pPr>
            <a:r>
              <a:rPr lang="en-GB" sz="1600" dirty="0">
                <a:solidFill>
                  <a:srgbClr val="0033A0"/>
                </a:solidFill>
                <a:latin typeface="Arial" panose="020B0604020202020204" pitchFamily="34" charset="0"/>
              </a:rPr>
              <a:t>Disengagement of the DEF contractor for the installation of the supply</a:t>
            </a:r>
          </a:p>
          <a:p>
            <a:pPr lvl="2">
              <a:buFont typeface="Wingdings" panose="05000000000000000000" pitchFamily="2" charset="2"/>
              <a:buChar char="q"/>
            </a:pPr>
            <a:r>
              <a:rPr lang="en-GB" sz="1600" dirty="0">
                <a:solidFill>
                  <a:srgbClr val="0033A0"/>
                </a:solidFill>
                <a:latin typeface="Arial" panose="020B0604020202020204" pitchFamily="34" charset="0"/>
              </a:rPr>
              <a:t>Ongoing discussions with integration room SSI and underground for rejected pipe</a:t>
            </a:r>
          </a:p>
          <a:p>
            <a:pPr lvl="2">
              <a:buFont typeface="Wingdings" panose="05000000000000000000" pitchFamily="2" charset="2"/>
              <a:buChar char="q"/>
            </a:pPr>
            <a:r>
              <a:rPr lang="en-GB" sz="1600" dirty="0">
                <a:solidFill>
                  <a:srgbClr val="0033A0"/>
                </a:solidFill>
                <a:latin typeface="Arial" panose="020B0604020202020204" pitchFamily="34" charset="0"/>
              </a:rPr>
              <a:t>No work scheduled for the next YETS</a:t>
            </a:r>
          </a:p>
          <a:p>
            <a:pPr lvl="2">
              <a:buFont typeface="Wingdings" panose="05000000000000000000" pitchFamily="2" charset="2"/>
              <a:buChar char="q"/>
            </a:pPr>
            <a:r>
              <a:rPr lang="en-GB" sz="1600" dirty="0">
                <a:solidFill>
                  <a:srgbClr val="0033A0"/>
                </a:solidFill>
                <a:latin typeface="Arial" panose="020B0604020202020204" pitchFamily="34" charset="0"/>
              </a:rPr>
              <a:t>Ongoing discussions with SCE for integration PCF D.25 (2025-01-29)</a:t>
            </a:r>
          </a:p>
          <a:p>
            <a:pPr lvl="2">
              <a:buFont typeface="Wingdings" panose="05000000000000000000" pitchFamily="2" charset="2"/>
              <a:buChar char="q"/>
            </a:pPr>
            <a:r>
              <a:rPr lang="en-GB" sz="1600" dirty="0">
                <a:solidFill>
                  <a:srgbClr val="0033A0"/>
                </a:solidFill>
                <a:latin typeface="Arial" panose="020B0604020202020204" pitchFamily="34" charset="0"/>
              </a:rPr>
              <a:t>Ongoing discussions with EN-CV for the room SSI ventilation (2025-01-14)</a:t>
            </a:r>
          </a:p>
          <a:p>
            <a:pPr lvl="2">
              <a:buFont typeface="Wingdings" panose="05000000000000000000" pitchFamily="2" charset="2"/>
              <a:buChar char="q"/>
            </a:pPr>
            <a:r>
              <a:rPr lang="en-GB" sz="1600" dirty="0">
                <a:solidFill>
                  <a:srgbClr val="0033A0"/>
                </a:solidFill>
                <a:latin typeface="Arial" panose="020B0604020202020204" pitchFamily="34" charset="0"/>
              </a:rPr>
              <a:t>ECR BA80 Fire Detection Underground : before June 30, 2025</a:t>
            </a:r>
          </a:p>
          <a:p>
            <a:pPr lvl="2">
              <a:buFont typeface="Wingdings" panose="05000000000000000000" pitchFamily="2" charset="2"/>
              <a:buChar char="q"/>
            </a:pPr>
            <a:r>
              <a:rPr lang="en-GB" sz="1600" dirty="0">
                <a:solidFill>
                  <a:srgbClr val="0033A0"/>
                </a:solidFill>
                <a:latin typeface="Arial" panose="020B0604020202020204" pitchFamily="34" charset="0"/>
              </a:rPr>
              <a:t>Installation and Site Acceptance Test scheduled for LS3</a:t>
            </a:r>
          </a:p>
          <a:p>
            <a:pPr lvl="2">
              <a:buFont typeface="Wingdings" panose="05000000000000000000" pitchFamily="2" charset="2"/>
              <a:buChar char="q"/>
            </a:pP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7" name="Date Placeholder 2">
            <a:extLst>
              <a:ext uri="{FF2B5EF4-FFF2-40B4-BE49-F238E27FC236}">
                <a16:creationId xmlns:a16="http://schemas.microsoft.com/office/drawing/2014/main" id="{F17530B9-74AD-56A9-C024-9CC8A6E5464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287688" y="6378349"/>
            <a:ext cx="82870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 dirty="0"/>
              <a:t>2025-01-15</a:t>
            </a:r>
          </a:p>
        </p:txBody>
      </p:sp>
      <p:sp>
        <p:nvSpPr>
          <p:cNvPr id="8" name="Footer Placeholder 3">
            <a:extLst>
              <a:ext uri="{FF2B5EF4-FFF2-40B4-BE49-F238E27FC236}">
                <a16:creationId xmlns:a16="http://schemas.microsoft.com/office/drawing/2014/main" id="{304D32A3-503E-9327-78F9-CC92291245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GB" dirty="0"/>
              <a:t>EN-AA | NA-CONS WP5.1.1 Fire Detection underground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050450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8968631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B3B5436B-3889-76D3-4234-99D0EE0F38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 anchor="t">
            <a:normAutofit/>
          </a:bodyPr>
          <a:lstStyle/>
          <a:p>
            <a:pPr algn="ctr"/>
            <a:r>
              <a:rPr lang="en-US" dirty="0"/>
              <a:t>ECN3 – Latest Project Schedule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A28E84A-1FD5-AC4B-ADCE-C1E87FCBF4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83848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13</a:t>
            </a:fld>
            <a:endParaRPr lang="en-US" dirty="0"/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99DD5A0B-6BBC-C486-54F2-7556287F569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0204" y="1052736"/>
            <a:ext cx="10271592" cy="4752528"/>
          </a:xfrm>
          <a:prstGeom prst="rect">
            <a:avLst/>
          </a:prstGeom>
        </p:spPr>
      </p:pic>
      <p:sp>
        <p:nvSpPr>
          <p:cNvPr id="15" name="Footer Placeholder 3">
            <a:extLst>
              <a:ext uri="{FF2B5EF4-FFF2-40B4-BE49-F238E27FC236}">
                <a16:creationId xmlns:a16="http://schemas.microsoft.com/office/drawing/2014/main" id="{1C07D990-6EC4-4DBA-508E-870737A046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GB" dirty="0"/>
              <a:t>EN-AA | NA-CONS WP5.1.1 Fire Detection underground</a:t>
            </a:r>
            <a:endParaRPr lang="en-US" dirty="0"/>
          </a:p>
        </p:txBody>
      </p:sp>
      <p:sp>
        <p:nvSpPr>
          <p:cNvPr id="2" name="Date Placeholder 2">
            <a:extLst>
              <a:ext uri="{FF2B5EF4-FFF2-40B4-BE49-F238E27FC236}">
                <a16:creationId xmlns:a16="http://schemas.microsoft.com/office/drawing/2014/main" id="{FDD2C6C6-D093-BCAC-3507-42581CC04E7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287688" y="6378349"/>
            <a:ext cx="82870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 dirty="0"/>
              <a:t>2025-01-15</a:t>
            </a:r>
          </a:p>
        </p:txBody>
      </p:sp>
    </p:spTree>
    <p:extLst>
      <p:ext uri="{BB962C8B-B14F-4D97-AF65-F5344CB8AC3E}">
        <p14:creationId xmlns:p14="http://schemas.microsoft.com/office/powerpoint/2010/main" val="122575026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7963709-1578-0F40-D487-93CBBCC9E73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42FF6419-9580-466D-B318-7446DC20A6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883196"/>
          </a:xfrm>
        </p:spPr>
        <p:txBody>
          <a:bodyPr anchor="t">
            <a:normAutofit/>
          </a:bodyPr>
          <a:lstStyle/>
          <a:p>
            <a:pPr algn="ctr"/>
            <a:r>
              <a:rPr lang="en-US" dirty="0"/>
              <a:t>ECN3 – Latest Project Schedule</a:t>
            </a:r>
            <a:endParaRPr lang="en-GB" dirty="0"/>
          </a:p>
        </p:txBody>
      </p:sp>
      <p:sp>
        <p:nvSpPr>
          <p:cNvPr id="15" name="Footer Placeholder 3">
            <a:extLst>
              <a:ext uri="{FF2B5EF4-FFF2-40B4-BE49-F238E27FC236}">
                <a16:creationId xmlns:a16="http://schemas.microsoft.com/office/drawing/2014/main" id="{F8CAFF30-4DEB-FA70-713A-5A973E8939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GB" dirty="0"/>
              <a:t>EN-AA | NA-CONS WP5.1.1 Fire Detection underground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25143F9-1C46-B227-476E-9C1CDB8CDC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83848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14</a:t>
            </a:fld>
            <a:endParaRPr lang="en-US" dirty="0"/>
          </a:p>
        </p:txBody>
      </p:sp>
      <p:pic>
        <p:nvPicPr>
          <p:cNvPr id="3" name="Image 2" descr="Une image contenant texte, nombre, Police, capture d’écran">
            <a:extLst>
              <a:ext uri="{FF2B5EF4-FFF2-40B4-BE49-F238E27FC236}">
                <a16:creationId xmlns:a16="http://schemas.microsoft.com/office/drawing/2014/main" id="{E58CD3A2-FB73-469C-1CB2-8D466E6E3BC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7988" y="1556792"/>
            <a:ext cx="11376025" cy="4408209"/>
          </a:xfrm>
          <a:prstGeom prst="rect">
            <a:avLst/>
          </a:prstGeom>
          <a:noFill/>
        </p:spPr>
      </p:pic>
      <p:sp>
        <p:nvSpPr>
          <p:cNvPr id="2" name="Date Placeholder 2">
            <a:extLst>
              <a:ext uri="{FF2B5EF4-FFF2-40B4-BE49-F238E27FC236}">
                <a16:creationId xmlns:a16="http://schemas.microsoft.com/office/drawing/2014/main" id="{6F5174AD-AE85-94CA-5B60-E34577063AF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287688" y="6378349"/>
            <a:ext cx="82870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 dirty="0"/>
              <a:t>2025-01-15</a:t>
            </a:r>
          </a:p>
        </p:txBody>
      </p:sp>
    </p:spTree>
    <p:extLst>
      <p:ext uri="{BB962C8B-B14F-4D97-AF65-F5344CB8AC3E}">
        <p14:creationId xmlns:p14="http://schemas.microsoft.com/office/powerpoint/2010/main" val="293659305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B3B5436B-3889-76D3-4234-99D0EE0F38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 anchor="t">
            <a:normAutofit/>
          </a:bodyPr>
          <a:lstStyle/>
          <a:p>
            <a:r>
              <a:rPr lang="en-US" sz="1600" dirty="0"/>
              <a:t>Installation equipment ECN3, TCC8, GHN300, PP851, PT851, TT851, PA852, PT852, TT852, PT853, PT854, TT854</a:t>
            </a:r>
            <a:endParaRPr lang="en-GB" sz="160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A28E84A-1FD5-AC4B-ADCE-C1E87FCBF4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83848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15</a:t>
            </a:fld>
            <a:endParaRPr lang="en-US" dirty="0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EE3609BA-33CB-AD5E-F610-C30BA30EA57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7408" y="1052736"/>
            <a:ext cx="10575066" cy="5076031"/>
          </a:xfrm>
          <a:prstGeom prst="rect">
            <a:avLst/>
          </a:prstGeom>
          <a:noFill/>
        </p:spPr>
      </p:pic>
      <p:sp>
        <p:nvSpPr>
          <p:cNvPr id="11" name="ZoneTexte 10">
            <a:extLst>
              <a:ext uri="{FF2B5EF4-FFF2-40B4-BE49-F238E27FC236}">
                <a16:creationId xmlns:a16="http://schemas.microsoft.com/office/drawing/2014/main" id="{FF623ECC-6D74-B357-4BDF-9AC59B37D784}"/>
              </a:ext>
            </a:extLst>
          </p:cNvPr>
          <p:cNvSpPr txBox="1"/>
          <p:nvPr/>
        </p:nvSpPr>
        <p:spPr>
          <a:xfrm>
            <a:off x="3633138" y="4509120"/>
            <a:ext cx="2376264" cy="13849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fr-CH" dirty="0"/>
              <a:t>61 </a:t>
            </a:r>
            <a:r>
              <a:rPr lang="fr-CH" dirty="0" err="1"/>
              <a:t>Loudspeakers</a:t>
            </a:r>
            <a:endParaRPr lang="fr-CH" dirty="0"/>
          </a:p>
          <a:p>
            <a:pPr algn="l"/>
            <a:r>
              <a:rPr lang="fr-CH" dirty="0"/>
              <a:t>23 Manual call points</a:t>
            </a:r>
          </a:p>
          <a:p>
            <a:pPr algn="l"/>
            <a:r>
              <a:rPr lang="fr-CH" dirty="0"/>
              <a:t>33 </a:t>
            </a:r>
            <a:r>
              <a:rPr lang="fr-CH" dirty="0" err="1"/>
              <a:t>Flashing</a:t>
            </a:r>
            <a:r>
              <a:rPr lang="fr-CH" dirty="0"/>
              <a:t> lights</a:t>
            </a:r>
          </a:p>
          <a:p>
            <a:pPr algn="l"/>
            <a:r>
              <a:rPr lang="fr-CH" dirty="0"/>
              <a:t>10 LASD</a:t>
            </a:r>
          </a:p>
          <a:p>
            <a:pPr algn="l"/>
            <a:r>
              <a:rPr lang="fr-CH" dirty="0"/>
              <a:t>3 ASD</a:t>
            </a:r>
          </a:p>
        </p:txBody>
      </p:sp>
      <p:sp>
        <p:nvSpPr>
          <p:cNvPr id="7" name="Footer Placeholder 3">
            <a:extLst>
              <a:ext uri="{FF2B5EF4-FFF2-40B4-BE49-F238E27FC236}">
                <a16:creationId xmlns:a16="http://schemas.microsoft.com/office/drawing/2014/main" id="{1273633D-AF19-35A6-38A5-71A63E6FAE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GB" dirty="0"/>
              <a:t>EN-AA | NA-CONS WP5.1.1 Fire Detection underground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03C180C-A26F-00A8-E011-A96FA3D76C6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287688" y="6378349"/>
            <a:ext cx="82870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 dirty="0"/>
              <a:t>2025-01-15</a:t>
            </a:r>
          </a:p>
        </p:txBody>
      </p:sp>
    </p:spTree>
    <p:extLst>
      <p:ext uri="{BB962C8B-B14F-4D97-AF65-F5344CB8AC3E}">
        <p14:creationId xmlns:p14="http://schemas.microsoft.com/office/powerpoint/2010/main" val="391706910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A28E84A-1FD5-AC4B-ADCE-C1E87FCBF4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83848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16</a:t>
            </a:fld>
            <a:endParaRPr lang="en-US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B3B5436B-3889-76D3-4234-99D0EE0F38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 anchor="t">
            <a:normAutofit/>
          </a:bodyPr>
          <a:lstStyle/>
          <a:p>
            <a:r>
              <a:rPr lang="en-US" dirty="0"/>
              <a:t>Power request ECN3 Fire Safety</a:t>
            </a:r>
            <a:endParaRPr lang="en-GB" dirty="0"/>
          </a:p>
        </p:txBody>
      </p:sp>
      <p:graphicFrame>
        <p:nvGraphicFramePr>
          <p:cNvPr id="10" name="Tableau 9">
            <a:extLst>
              <a:ext uri="{FF2B5EF4-FFF2-40B4-BE49-F238E27FC236}">
                <a16:creationId xmlns:a16="http://schemas.microsoft.com/office/drawing/2014/main" id="{999D8FF4-1C87-9AAE-81F5-20619C0F8BE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17663888"/>
              </p:ext>
            </p:extLst>
          </p:nvPr>
        </p:nvGraphicFramePr>
        <p:xfrm>
          <a:off x="1199456" y="1052736"/>
          <a:ext cx="9908090" cy="5040552"/>
        </p:xfrm>
        <a:graphic>
          <a:graphicData uri="http://schemas.openxmlformats.org/drawingml/2006/table">
            <a:tbl>
              <a:tblPr firstRow="1" bandRow="1"/>
              <a:tblGrid>
                <a:gridCol w="1428005">
                  <a:extLst>
                    <a:ext uri="{9D8B030D-6E8A-4147-A177-3AD203B41FA5}">
                      <a16:colId xmlns:a16="http://schemas.microsoft.com/office/drawing/2014/main" val="2731040746"/>
                    </a:ext>
                  </a:extLst>
                </a:gridCol>
                <a:gridCol w="2351167">
                  <a:extLst>
                    <a:ext uri="{9D8B030D-6E8A-4147-A177-3AD203B41FA5}">
                      <a16:colId xmlns:a16="http://schemas.microsoft.com/office/drawing/2014/main" val="1472215246"/>
                    </a:ext>
                  </a:extLst>
                </a:gridCol>
                <a:gridCol w="1376631">
                  <a:extLst>
                    <a:ext uri="{9D8B030D-6E8A-4147-A177-3AD203B41FA5}">
                      <a16:colId xmlns:a16="http://schemas.microsoft.com/office/drawing/2014/main" val="3047406105"/>
                    </a:ext>
                  </a:extLst>
                </a:gridCol>
                <a:gridCol w="1019727">
                  <a:extLst>
                    <a:ext uri="{9D8B030D-6E8A-4147-A177-3AD203B41FA5}">
                      <a16:colId xmlns:a16="http://schemas.microsoft.com/office/drawing/2014/main" val="3244750250"/>
                    </a:ext>
                  </a:extLst>
                </a:gridCol>
                <a:gridCol w="1264081">
                  <a:extLst>
                    <a:ext uri="{9D8B030D-6E8A-4147-A177-3AD203B41FA5}">
                      <a16:colId xmlns:a16="http://schemas.microsoft.com/office/drawing/2014/main" val="1524975559"/>
                    </a:ext>
                  </a:extLst>
                </a:gridCol>
                <a:gridCol w="989874">
                  <a:extLst>
                    <a:ext uri="{9D8B030D-6E8A-4147-A177-3AD203B41FA5}">
                      <a16:colId xmlns:a16="http://schemas.microsoft.com/office/drawing/2014/main" val="3996896223"/>
                    </a:ext>
                  </a:extLst>
                </a:gridCol>
                <a:gridCol w="479272">
                  <a:extLst>
                    <a:ext uri="{9D8B030D-6E8A-4147-A177-3AD203B41FA5}">
                      <a16:colId xmlns:a16="http://schemas.microsoft.com/office/drawing/2014/main" val="3947967166"/>
                    </a:ext>
                  </a:extLst>
                </a:gridCol>
                <a:gridCol w="520061">
                  <a:extLst>
                    <a:ext uri="{9D8B030D-6E8A-4147-A177-3AD203B41FA5}">
                      <a16:colId xmlns:a16="http://schemas.microsoft.com/office/drawing/2014/main" val="2802885180"/>
                    </a:ext>
                  </a:extLst>
                </a:gridCol>
                <a:gridCol w="479272">
                  <a:extLst>
                    <a:ext uri="{9D8B030D-6E8A-4147-A177-3AD203B41FA5}">
                      <a16:colId xmlns:a16="http://schemas.microsoft.com/office/drawing/2014/main" val="3617775497"/>
                    </a:ext>
                  </a:extLst>
                </a:gridCol>
              </a:tblGrid>
              <a:tr h="229116"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b="1" i="0" u="none" strike="noStrike">
                          <a:solidFill>
                            <a:srgbClr val="FFFFFF"/>
                          </a:solidFill>
                          <a:effectLst/>
                          <a:highlight>
                            <a:srgbClr val="333F4F"/>
                          </a:highlight>
                          <a:latin typeface="Calibri" panose="020F0502020204030204" pitchFamily="34" charset="0"/>
                        </a:rPr>
                        <a:t>Lieu</a:t>
                      </a:r>
                    </a:p>
                  </a:txBody>
                  <a:tcPr marL="10052" marR="10052" marT="100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3F4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b="1" i="0" u="none" strike="noStrike">
                          <a:solidFill>
                            <a:srgbClr val="FFFFFF"/>
                          </a:solidFill>
                          <a:effectLst/>
                          <a:highlight>
                            <a:srgbClr val="333F4F"/>
                          </a:highlight>
                          <a:latin typeface="Calibri" panose="020F0502020204030204" pitchFamily="34" charset="0"/>
                        </a:rPr>
                        <a:t>Designation/Utilisateur</a:t>
                      </a:r>
                    </a:p>
                  </a:txBody>
                  <a:tcPr marL="10052" marR="10052" marT="10052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3F4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b="1" i="0" u="none" strike="noStrike">
                          <a:solidFill>
                            <a:srgbClr val="FFFFFF"/>
                          </a:solidFill>
                          <a:effectLst/>
                          <a:highlight>
                            <a:srgbClr val="333F4F"/>
                          </a:highlight>
                          <a:latin typeface="Calibri" panose="020F0502020204030204" pitchFamily="34" charset="0"/>
                        </a:rPr>
                        <a:t>Racks/Equipement</a:t>
                      </a:r>
                    </a:p>
                  </a:txBody>
                  <a:tcPr marL="10052" marR="10052" marT="10052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3F4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b="1" i="0" u="none" strike="noStrike">
                          <a:solidFill>
                            <a:srgbClr val="FFFFFF"/>
                          </a:solidFill>
                          <a:effectLst/>
                          <a:highlight>
                            <a:srgbClr val="333F4F"/>
                          </a:highlight>
                          <a:latin typeface="Calibri" panose="020F0502020204030204" pitchFamily="34" charset="0"/>
                        </a:rPr>
                        <a:t>Type de Reseau</a:t>
                      </a:r>
                    </a:p>
                  </a:txBody>
                  <a:tcPr marL="10052" marR="10052" marT="10052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3F4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b="1" i="0" u="none" strike="noStrike">
                          <a:solidFill>
                            <a:srgbClr val="FFFFFF"/>
                          </a:solidFill>
                          <a:effectLst/>
                          <a:highlight>
                            <a:srgbClr val="333F4F"/>
                          </a:highlight>
                          <a:latin typeface="Calibri" panose="020F0502020204030204" pitchFamily="34" charset="0"/>
                        </a:rPr>
                        <a:t>Type d'alimentation</a:t>
                      </a:r>
                    </a:p>
                  </a:txBody>
                  <a:tcPr marL="10052" marR="10052" marT="10052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3F4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b="1" i="0" u="none" strike="noStrike">
                          <a:solidFill>
                            <a:srgbClr val="FFFFFF"/>
                          </a:solidFill>
                          <a:effectLst/>
                          <a:highlight>
                            <a:srgbClr val="333F4F"/>
                          </a:highlight>
                          <a:latin typeface="Calibri" panose="020F0502020204030204" pitchFamily="34" charset="0"/>
                        </a:rPr>
                        <a:t>Type de Depart</a:t>
                      </a:r>
                    </a:p>
                  </a:txBody>
                  <a:tcPr marL="10052" marR="10052" marT="10052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3F4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b="1" i="0" u="none" strike="noStrike">
                          <a:solidFill>
                            <a:srgbClr val="FFFFFF"/>
                          </a:solidFill>
                          <a:effectLst/>
                          <a:highlight>
                            <a:srgbClr val="333F4F"/>
                          </a:highlight>
                          <a:latin typeface="Calibri" panose="020F0502020204030204" pitchFamily="34" charset="0"/>
                        </a:rPr>
                        <a:t>Diff.</a:t>
                      </a:r>
                    </a:p>
                  </a:txBody>
                  <a:tcPr marL="10052" marR="10052" marT="10052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3F4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b="1" i="0" u="none" strike="noStrike">
                          <a:solidFill>
                            <a:srgbClr val="FFFFFF"/>
                          </a:solidFill>
                          <a:effectLst/>
                          <a:highlight>
                            <a:srgbClr val="333F4F"/>
                          </a:highlight>
                          <a:latin typeface="Calibri" panose="020F0502020204030204" pitchFamily="34" charset="0"/>
                        </a:rPr>
                        <a:t>Un (V)</a:t>
                      </a:r>
                    </a:p>
                  </a:txBody>
                  <a:tcPr marL="10052" marR="10052" marT="10052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3F4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b="1" i="0" u="none" strike="noStrike">
                          <a:solidFill>
                            <a:srgbClr val="FFFFFF"/>
                          </a:solidFill>
                          <a:effectLst/>
                          <a:highlight>
                            <a:srgbClr val="333F4F"/>
                          </a:highlight>
                          <a:latin typeface="Calibri" panose="020F0502020204030204" pitchFamily="34" charset="0"/>
                        </a:rPr>
                        <a:t>In (A)</a:t>
                      </a:r>
                    </a:p>
                  </a:txBody>
                  <a:tcPr marL="10052" marR="10052" marT="10052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3F4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1530368"/>
                  </a:ext>
                </a:extLst>
              </a:tr>
              <a:tr h="229116"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9BC2E6"/>
                          </a:highlight>
                          <a:latin typeface="Calibri" panose="020F0502020204030204" pitchFamily="34" charset="0"/>
                        </a:rPr>
                        <a:t>ECN3 PA852</a:t>
                      </a:r>
                    </a:p>
                  </a:txBody>
                  <a:tcPr marL="10052" marR="10052" marT="100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9BC2E6"/>
                          </a:highlight>
                          <a:latin typeface="Calibri" panose="020F0502020204030204" pitchFamily="34" charset="0"/>
                        </a:rPr>
                        <a:t>SDI CIE</a:t>
                      </a:r>
                    </a:p>
                  </a:txBody>
                  <a:tcPr marL="10052" marR="10052" marT="100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9BC2E6"/>
                          </a:highlight>
                          <a:latin typeface="Calibri" panose="020F0502020204030204" pitchFamily="34" charset="0"/>
                        </a:rPr>
                        <a:t>SFDIN-00592</a:t>
                      </a:r>
                    </a:p>
                  </a:txBody>
                  <a:tcPr marL="10052" marR="10052" marT="100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9BC2E6"/>
                          </a:highlight>
                          <a:latin typeface="Calibri" panose="020F0502020204030204" pitchFamily="34" charset="0"/>
                        </a:rPr>
                        <a:t>Secour/Safety</a:t>
                      </a:r>
                    </a:p>
                  </a:txBody>
                  <a:tcPr marL="10052" marR="10052" marT="100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9BC2E6"/>
                          </a:highlight>
                          <a:latin typeface="Calibri" panose="020F0502020204030204" pitchFamily="34" charset="0"/>
                        </a:rPr>
                        <a:t>Mono</a:t>
                      </a:r>
                    </a:p>
                  </a:txBody>
                  <a:tcPr marL="10052" marR="10052" marT="100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9BC2E6"/>
                          </a:highlight>
                          <a:latin typeface="Calibri" panose="020F0502020204030204" pitchFamily="34" charset="0"/>
                        </a:rPr>
                        <a:t>Disj.</a:t>
                      </a:r>
                    </a:p>
                  </a:txBody>
                  <a:tcPr marL="10052" marR="10052" marT="100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9BC2E6"/>
                          </a:highlight>
                          <a:latin typeface="Calibri" panose="020F0502020204030204" pitchFamily="34" charset="0"/>
                        </a:rPr>
                        <a:t>No</a:t>
                      </a:r>
                    </a:p>
                  </a:txBody>
                  <a:tcPr marL="10052" marR="10052" marT="100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9BC2E6"/>
                          </a:highlight>
                          <a:latin typeface="Calibri" panose="020F0502020204030204" pitchFamily="34" charset="0"/>
                        </a:rPr>
                        <a:t>230</a:t>
                      </a:r>
                    </a:p>
                  </a:txBody>
                  <a:tcPr marL="10052" marR="10052" marT="100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9BC2E6"/>
                          </a:highlight>
                          <a:latin typeface="Calibri" panose="020F0502020204030204" pitchFamily="34" charset="0"/>
                        </a:rPr>
                        <a:t>20</a:t>
                      </a:r>
                    </a:p>
                  </a:txBody>
                  <a:tcPr marL="10052" marR="10052" marT="100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6957660"/>
                  </a:ext>
                </a:extLst>
              </a:tr>
              <a:tr h="229116"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9BC2E6"/>
                          </a:highlight>
                          <a:latin typeface="Calibri" panose="020F0502020204030204" pitchFamily="34" charset="0"/>
                        </a:rPr>
                        <a:t>ECN3 PA852</a:t>
                      </a:r>
                    </a:p>
                  </a:txBody>
                  <a:tcPr marL="10052" marR="10052" marT="100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9BC2E6"/>
                          </a:highlight>
                          <a:latin typeface="Calibri" panose="020F0502020204030204" pitchFamily="34" charset="0"/>
                        </a:rPr>
                        <a:t>SMSI CIE</a:t>
                      </a:r>
                    </a:p>
                  </a:txBody>
                  <a:tcPr marL="10052" marR="10052" marT="100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9BC2E6"/>
                          </a:highlight>
                          <a:latin typeface="Calibri" panose="020F0502020204030204" pitchFamily="34" charset="0"/>
                        </a:rPr>
                        <a:t>SMSMS-00592</a:t>
                      </a:r>
                    </a:p>
                  </a:txBody>
                  <a:tcPr marL="10052" marR="10052" marT="100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9BC2E6"/>
                          </a:highlight>
                          <a:latin typeface="Calibri" panose="020F0502020204030204" pitchFamily="34" charset="0"/>
                        </a:rPr>
                        <a:t>Secour/Safety</a:t>
                      </a:r>
                    </a:p>
                  </a:txBody>
                  <a:tcPr marL="10052" marR="10052" marT="100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9BC2E6"/>
                          </a:highlight>
                          <a:latin typeface="Calibri" panose="020F0502020204030204" pitchFamily="34" charset="0"/>
                        </a:rPr>
                        <a:t>Mono</a:t>
                      </a:r>
                    </a:p>
                  </a:txBody>
                  <a:tcPr marL="10052" marR="10052" marT="100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9BC2E6"/>
                          </a:highlight>
                          <a:latin typeface="Calibri" panose="020F0502020204030204" pitchFamily="34" charset="0"/>
                        </a:rPr>
                        <a:t>Disj.</a:t>
                      </a:r>
                    </a:p>
                  </a:txBody>
                  <a:tcPr marL="10052" marR="10052" marT="100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9BC2E6"/>
                          </a:highlight>
                          <a:latin typeface="Calibri" panose="020F0502020204030204" pitchFamily="34" charset="0"/>
                        </a:rPr>
                        <a:t>No</a:t>
                      </a:r>
                    </a:p>
                  </a:txBody>
                  <a:tcPr marL="10052" marR="10052" marT="100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9BC2E6"/>
                          </a:highlight>
                          <a:latin typeface="Calibri" panose="020F0502020204030204" pitchFamily="34" charset="0"/>
                        </a:rPr>
                        <a:t>230</a:t>
                      </a:r>
                    </a:p>
                  </a:txBody>
                  <a:tcPr marL="10052" marR="10052" marT="100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9BC2E6"/>
                          </a:highlight>
                          <a:latin typeface="Calibri" panose="020F0502020204030204" pitchFamily="34" charset="0"/>
                        </a:rPr>
                        <a:t>20</a:t>
                      </a:r>
                    </a:p>
                  </a:txBody>
                  <a:tcPr marL="10052" marR="10052" marT="100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2767477"/>
                  </a:ext>
                </a:extLst>
              </a:tr>
              <a:tr h="229116"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9BC2E6"/>
                          </a:highlight>
                          <a:latin typeface="Calibri" panose="020F0502020204030204" pitchFamily="34" charset="0"/>
                        </a:rPr>
                        <a:t>ECN3 PA852</a:t>
                      </a:r>
                    </a:p>
                  </a:txBody>
                  <a:tcPr marL="10052" marR="10052" marT="100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9BC2E6"/>
                          </a:highlight>
                          <a:latin typeface="Calibri" panose="020F0502020204030204" pitchFamily="34" charset="0"/>
                        </a:rPr>
                        <a:t>SSS CIE</a:t>
                      </a:r>
                    </a:p>
                  </a:txBody>
                  <a:tcPr marL="10052" marR="10052" marT="100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9BC2E6"/>
                          </a:highlight>
                          <a:latin typeface="Calibri" panose="020F0502020204030204" pitchFamily="34" charset="0"/>
                        </a:rPr>
                        <a:t>SESSS-00592</a:t>
                      </a:r>
                    </a:p>
                  </a:txBody>
                  <a:tcPr marL="10052" marR="10052" marT="100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9BC2E6"/>
                          </a:highlight>
                          <a:latin typeface="Calibri" panose="020F0502020204030204" pitchFamily="34" charset="0"/>
                        </a:rPr>
                        <a:t>Secour/Safety</a:t>
                      </a:r>
                    </a:p>
                  </a:txBody>
                  <a:tcPr marL="10052" marR="10052" marT="100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9BC2E6"/>
                          </a:highlight>
                          <a:latin typeface="Calibri" panose="020F0502020204030204" pitchFamily="34" charset="0"/>
                        </a:rPr>
                        <a:t>Mono</a:t>
                      </a:r>
                    </a:p>
                  </a:txBody>
                  <a:tcPr marL="10052" marR="10052" marT="100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9BC2E6"/>
                          </a:highlight>
                          <a:latin typeface="Calibri" panose="020F0502020204030204" pitchFamily="34" charset="0"/>
                        </a:rPr>
                        <a:t>Disj.</a:t>
                      </a:r>
                    </a:p>
                  </a:txBody>
                  <a:tcPr marL="10052" marR="10052" marT="100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9BC2E6"/>
                          </a:highlight>
                          <a:latin typeface="Calibri" panose="020F0502020204030204" pitchFamily="34" charset="0"/>
                        </a:rPr>
                        <a:t>No</a:t>
                      </a:r>
                    </a:p>
                  </a:txBody>
                  <a:tcPr marL="10052" marR="10052" marT="100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9BC2E6"/>
                          </a:highlight>
                          <a:latin typeface="Calibri" panose="020F0502020204030204" pitchFamily="34" charset="0"/>
                        </a:rPr>
                        <a:t>230</a:t>
                      </a:r>
                    </a:p>
                  </a:txBody>
                  <a:tcPr marL="10052" marR="10052" marT="100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9BC2E6"/>
                          </a:highlight>
                          <a:latin typeface="Calibri" panose="020F0502020204030204" pitchFamily="34" charset="0"/>
                        </a:rPr>
                        <a:t>32</a:t>
                      </a:r>
                    </a:p>
                  </a:txBody>
                  <a:tcPr marL="10052" marR="10052" marT="100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64577950"/>
                  </a:ext>
                </a:extLst>
              </a:tr>
              <a:tr h="229116"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4B084"/>
                          </a:highlight>
                          <a:latin typeface="Calibri" panose="020F0502020204030204" pitchFamily="34" charset="0"/>
                        </a:rPr>
                        <a:t>ECN3 PA852</a:t>
                      </a:r>
                    </a:p>
                  </a:txBody>
                  <a:tcPr marL="10052" marR="10052" marT="100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4B084"/>
                          </a:highlight>
                          <a:latin typeface="Calibri" panose="020F0502020204030204" pitchFamily="34" charset="0"/>
                        </a:rPr>
                        <a:t>SDI - LASD - Pompe 25</a:t>
                      </a:r>
                    </a:p>
                  </a:txBody>
                  <a:tcPr marL="10052" marR="10052" marT="100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4B084"/>
                          </a:highlight>
                          <a:latin typeface="Calibri" panose="020F0502020204030204" pitchFamily="34" charset="0"/>
                        </a:rPr>
                        <a:t>SFESD-59201</a:t>
                      </a:r>
                    </a:p>
                  </a:txBody>
                  <a:tcPr marL="10052" marR="10052" marT="100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4B084"/>
                          </a:highlight>
                          <a:latin typeface="Calibri" panose="020F0502020204030204" pitchFamily="34" charset="0"/>
                        </a:rPr>
                        <a:t>Secour/Safety</a:t>
                      </a:r>
                    </a:p>
                  </a:txBody>
                  <a:tcPr marL="10052" marR="10052" marT="100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4B084"/>
                          </a:highlight>
                          <a:latin typeface="Calibri" panose="020F0502020204030204" pitchFamily="34" charset="0"/>
                        </a:rPr>
                        <a:t>3 Ph</a:t>
                      </a:r>
                    </a:p>
                  </a:txBody>
                  <a:tcPr marL="10052" marR="10052" marT="100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4B084"/>
                          </a:highlight>
                          <a:latin typeface="Calibri" panose="020F0502020204030204" pitchFamily="34" charset="0"/>
                        </a:rPr>
                        <a:t>Disj.</a:t>
                      </a:r>
                    </a:p>
                  </a:txBody>
                  <a:tcPr marL="10052" marR="10052" marT="100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4B084"/>
                          </a:highlight>
                          <a:latin typeface="Calibri" panose="020F0502020204030204" pitchFamily="34" charset="0"/>
                        </a:rPr>
                        <a:t>No</a:t>
                      </a:r>
                    </a:p>
                  </a:txBody>
                  <a:tcPr marL="10052" marR="10052" marT="100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4B084"/>
                          </a:highlight>
                          <a:latin typeface="Calibri" panose="020F0502020204030204" pitchFamily="34" charset="0"/>
                        </a:rPr>
                        <a:t>400</a:t>
                      </a:r>
                    </a:p>
                  </a:txBody>
                  <a:tcPr marL="10052" marR="10052" marT="100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4B084"/>
                          </a:highlight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10052" marR="10052" marT="100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5042775"/>
                  </a:ext>
                </a:extLst>
              </a:tr>
              <a:tr h="229116"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4B084"/>
                          </a:highlight>
                          <a:latin typeface="Calibri" panose="020F0502020204030204" pitchFamily="34" charset="0"/>
                        </a:rPr>
                        <a:t>ECN3 PA852</a:t>
                      </a:r>
                    </a:p>
                  </a:txBody>
                  <a:tcPr marL="10052" marR="10052" marT="100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4B084"/>
                          </a:highlight>
                          <a:latin typeface="Calibri" panose="020F0502020204030204" pitchFamily="34" charset="0"/>
                        </a:rPr>
                        <a:t>SDI - LASD - Pompe 26</a:t>
                      </a:r>
                    </a:p>
                  </a:txBody>
                  <a:tcPr marL="10052" marR="10052" marT="100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4B084"/>
                          </a:highlight>
                          <a:latin typeface="Calibri" panose="020F0502020204030204" pitchFamily="34" charset="0"/>
                        </a:rPr>
                        <a:t>SFESD-59201</a:t>
                      </a:r>
                    </a:p>
                  </a:txBody>
                  <a:tcPr marL="10052" marR="10052" marT="100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4B084"/>
                          </a:highlight>
                          <a:latin typeface="Calibri" panose="020F0502020204030204" pitchFamily="34" charset="0"/>
                        </a:rPr>
                        <a:t>Secour/Safety</a:t>
                      </a:r>
                    </a:p>
                  </a:txBody>
                  <a:tcPr marL="10052" marR="10052" marT="100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4B084"/>
                          </a:highlight>
                          <a:latin typeface="Calibri" panose="020F0502020204030204" pitchFamily="34" charset="0"/>
                        </a:rPr>
                        <a:t>3 Ph</a:t>
                      </a:r>
                    </a:p>
                  </a:txBody>
                  <a:tcPr marL="10052" marR="10052" marT="100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4B084"/>
                          </a:highlight>
                          <a:latin typeface="Calibri" panose="020F0502020204030204" pitchFamily="34" charset="0"/>
                        </a:rPr>
                        <a:t>Disj.</a:t>
                      </a:r>
                    </a:p>
                  </a:txBody>
                  <a:tcPr marL="10052" marR="10052" marT="100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4B084"/>
                          </a:highlight>
                          <a:latin typeface="Calibri" panose="020F0502020204030204" pitchFamily="34" charset="0"/>
                        </a:rPr>
                        <a:t>No</a:t>
                      </a:r>
                    </a:p>
                  </a:txBody>
                  <a:tcPr marL="10052" marR="10052" marT="100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4B084"/>
                          </a:highlight>
                          <a:latin typeface="Calibri" panose="020F0502020204030204" pitchFamily="34" charset="0"/>
                        </a:rPr>
                        <a:t>400</a:t>
                      </a:r>
                    </a:p>
                  </a:txBody>
                  <a:tcPr marL="10052" marR="10052" marT="100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4B084"/>
                          </a:highlight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10052" marR="10052" marT="100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8418281"/>
                  </a:ext>
                </a:extLst>
              </a:tr>
              <a:tr h="229116"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4B084"/>
                          </a:highlight>
                          <a:latin typeface="Calibri" panose="020F0502020204030204" pitchFamily="34" charset="0"/>
                        </a:rPr>
                        <a:t>ECN3 PA852</a:t>
                      </a:r>
                    </a:p>
                  </a:txBody>
                  <a:tcPr marL="10052" marR="10052" marT="100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4B084"/>
                          </a:highlight>
                          <a:latin typeface="Calibri" panose="020F0502020204030204" pitchFamily="34" charset="0"/>
                        </a:rPr>
                        <a:t>SDI - LASD - Pompe 27</a:t>
                      </a:r>
                    </a:p>
                  </a:txBody>
                  <a:tcPr marL="10052" marR="10052" marT="100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4B084"/>
                          </a:highlight>
                          <a:latin typeface="Calibri" panose="020F0502020204030204" pitchFamily="34" charset="0"/>
                        </a:rPr>
                        <a:t>SFESD-59203</a:t>
                      </a:r>
                    </a:p>
                  </a:txBody>
                  <a:tcPr marL="10052" marR="10052" marT="100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4B084"/>
                          </a:highlight>
                          <a:latin typeface="Calibri" panose="020F0502020204030204" pitchFamily="34" charset="0"/>
                        </a:rPr>
                        <a:t>Secour/Safety</a:t>
                      </a:r>
                    </a:p>
                  </a:txBody>
                  <a:tcPr marL="10052" marR="10052" marT="100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4B084"/>
                          </a:highlight>
                          <a:latin typeface="Calibri" panose="020F0502020204030204" pitchFamily="34" charset="0"/>
                        </a:rPr>
                        <a:t>3 Ph</a:t>
                      </a:r>
                    </a:p>
                  </a:txBody>
                  <a:tcPr marL="10052" marR="10052" marT="100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4B084"/>
                          </a:highlight>
                          <a:latin typeface="Calibri" panose="020F0502020204030204" pitchFamily="34" charset="0"/>
                        </a:rPr>
                        <a:t>Disj.</a:t>
                      </a:r>
                    </a:p>
                  </a:txBody>
                  <a:tcPr marL="10052" marR="10052" marT="100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4B084"/>
                          </a:highlight>
                          <a:latin typeface="Calibri" panose="020F0502020204030204" pitchFamily="34" charset="0"/>
                        </a:rPr>
                        <a:t>No</a:t>
                      </a:r>
                    </a:p>
                  </a:txBody>
                  <a:tcPr marL="10052" marR="10052" marT="100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4B084"/>
                          </a:highlight>
                          <a:latin typeface="Calibri" panose="020F0502020204030204" pitchFamily="34" charset="0"/>
                        </a:rPr>
                        <a:t>400</a:t>
                      </a:r>
                    </a:p>
                  </a:txBody>
                  <a:tcPr marL="10052" marR="10052" marT="100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4B084"/>
                          </a:highlight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10052" marR="10052" marT="100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78952501"/>
                  </a:ext>
                </a:extLst>
              </a:tr>
              <a:tr h="229116"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4B084"/>
                          </a:highlight>
                          <a:latin typeface="Calibri" panose="020F0502020204030204" pitchFamily="34" charset="0"/>
                        </a:rPr>
                        <a:t>ECN3 PA852</a:t>
                      </a:r>
                    </a:p>
                  </a:txBody>
                  <a:tcPr marL="10052" marR="10052" marT="100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4B084"/>
                          </a:highlight>
                          <a:latin typeface="Calibri" panose="020F0502020204030204" pitchFamily="34" charset="0"/>
                        </a:rPr>
                        <a:t>SDI - LASD - Pompe 28</a:t>
                      </a:r>
                    </a:p>
                  </a:txBody>
                  <a:tcPr marL="10052" marR="10052" marT="100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4B084"/>
                          </a:highlight>
                          <a:latin typeface="Calibri" panose="020F0502020204030204" pitchFamily="34" charset="0"/>
                        </a:rPr>
                        <a:t>SFESD-59203</a:t>
                      </a:r>
                    </a:p>
                  </a:txBody>
                  <a:tcPr marL="10052" marR="10052" marT="100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4B084"/>
                          </a:highlight>
                          <a:latin typeface="Calibri" panose="020F0502020204030204" pitchFamily="34" charset="0"/>
                        </a:rPr>
                        <a:t>Secour/Safety</a:t>
                      </a:r>
                    </a:p>
                  </a:txBody>
                  <a:tcPr marL="10052" marR="10052" marT="100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4B084"/>
                          </a:highlight>
                          <a:latin typeface="Calibri" panose="020F0502020204030204" pitchFamily="34" charset="0"/>
                        </a:rPr>
                        <a:t>3 Ph</a:t>
                      </a:r>
                    </a:p>
                  </a:txBody>
                  <a:tcPr marL="10052" marR="10052" marT="100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4B084"/>
                          </a:highlight>
                          <a:latin typeface="Calibri" panose="020F0502020204030204" pitchFamily="34" charset="0"/>
                        </a:rPr>
                        <a:t>Disj.</a:t>
                      </a:r>
                    </a:p>
                  </a:txBody>
                  <a:tcPr marL="10052" marR="10052" marT="100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4B084"/>
                          </a:highlight>
                          <a:latin typeface="Calibri" panose="020F0502020204030204" pitchFamily="34" charset="0"/>
                        </a:rPr>
                        <a:t>No</a:t>
                      </a:r>
                    </a:p>
                  </a:txBody>
                  <a:tcPr marL="10052" marR="10052" marT="100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4B084"/>
                          </a:highlight>
                          <a:latin typeface="Calibri" panose="020F0502020204030204" pitchFamily="34" charset="0"/>
                        </a:rPr>
                        <a:t>400</a:t>
                      </a:r>
                    </a:p>
                  </a:txBody>
                  <a:tcPr marL="10052" marR="10052" marT="100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4B084"/>
                          </a:highlight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10052" marR="10052" marT="100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70224035"/>
                  </a:ext>
                </a:extLst>
              </a:tr>
              <a:tr h="229116"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4B084"/>
                          </a:highlight>
                          <a:latin typeface="Calibri" panose="020F0502020204030204" pitchFamily="34" charset="0"/>
                        </a:rPr>
                        <a:t>ECN3 PA852</a:t>
                      </a:r>
                    </a:p>
                  </a:txBody>
                  <a:tcPr marL="10052" marR="10052" marT="100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4B084"/>
                          </a:highlight>
                          <a:latin typeface="Calibri" panose="020F0502020204030204" pitchFamily="34" charset="0"/>
                        </a:rPr>
                        <a:t>SDI - LASD - Pompe 29</a:t>
                      </a:r>
                    </a:p>
                  </a:txBody>
                  <a:tcPr marL="10052" marR="10052" marT="100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4B084"/>
                          </a:highlight>
                          <a:latin typeface="Calibri" panose="020F0502020204030204" pitchFamily="34" charset="0"/>
                        </a:rPr>
                        <a:t>SFESD-59207</a:t>
                      </a:r>
                    </a:p>
                  </a:txBody>
                  <a:tcPr marL="10052" marR="10052" marT="100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4B084"/>
                          </a:highlight>
                          <a:latin typeface="Calibri" panose="020F0502020204030204" pitchFamily="34" charset="0"/>
                        </a:rPr>
                        <a:t>Secour/Safety</a:t>
                      </a:r>
                    </a:p>
                  </a:txBody>
                  <a:tcPr marL="10052" marR="10052" marT="100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4B084"/>
                          </a:highlight>
                          <a:latin typeface="Calibri" panose="020F0502020204030204" pitchFamily="34" charset="0"/>
                        </a:rPr>
                        <a:t>3 Ph</a:t>
                      </a:r>
                    </a:p>
                  </a:txBody>
                  <a:tcPr marL="10052" marR="10052" marT="100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4B084"/>
                          </a:highlight>
                          <a:latin typeface="Calibri" panose="020F0502020204030204" pitchFamily="34" charset="0"/>
                        </a:rPr>
                        <a:t>Disj.</a:t>
                      </a:r>
                    </a:p>
                  </a:txBody>
                  <a:tcPr marL="10052" marR="10052" marT="100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4B084"/>
                          </a:highlight>
                          <a:latin typeface="Calibri" panose="020F0502020204030204" pitchFamily="34" charset="0"/>
                        </a:rPr>
                        <a:t>No</a:t>
                      </a:r>
                    </a:p>
                  </a:txBody>
                  <a:tcPr marL="10052" marR="10052" marT="100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4B084"/>
                          </a:highlight>
                          <a:latin typeface="Calibri" panose="020F0502020204030204" pitchFamily="34" charset="0"/>
                        </a:rPr>
                        <a:t>400</a:t>
                      </a:r>
                    </a:p>
                  </a:txBody>
                  <a:tcPr marL="10052" marR="10052" marT="100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4B084"/>
                          </a:highlight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10052" marR="10052" marT="100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72504454"/>
                  </a:ext>
                </a:extLst>
              </a:tr>
              <a:tr h="229116"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4B084"/>
                          </a:highlight>
                          <a:latin typeface="Calibri" panose="020F0502020204030204" pitchFamily="34" charset="0"/>
                        </a:rPr>
                        <a:t>ECN3 PA852</a:t>
                      </a:r>
                    </a:p>
                  </a:txBody>
                  <a:tcPr marL="10052" marR="10052" marT="100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4B084"/>
                          </a:highlight>
                          <a:latin typeface="Calibri" panose="020F0502020204030204" pitchFamily="34" charset="0"/>
                        </a:rPr>
                        <a:t>SDI - LASD - Pompe 30</a:t>
                      </a:r>
                    </a:p>
                  </a:txBody>
                  <a:tcPr marL="10052" marR="10052" marT="100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4B084"/>
                          </a:highlight>
                          <a:latin typeface="Calibri" panose="020F0502020204030204" pitchFamily="34" charset="0"/>
                        </a:rPr>
                        <a:t>SFESD-59207</a:t>
                      </a:r>
                    </a:p>
                  </a:txBody>
                  <a:tcPr marL="10052" marR="10052" marT="100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4B084"/>
                          </a:highlight>
                          <a:latin typeface="Calibri" panose="020F0502020204030204" pitchFamily="34" charset="0"/>
                        </a:rPr>
                        <a:t>Secour/Safety</a:t>
                      </a:r>
                    </a:p>
                  </a:txBody>
                  <a:tcPr marL="10052" marR="10052" marT="100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4B084"/>
                          </a:highlight>
                          <a:latin typeface="Calibri" panose="020F0502020204030204" pitchFamily="34" charset="0"/>
                        </a:rPr>
                        <a:t>3 Ph</a:t>
                      </a:r>
                    </a:p>
                  </a:txBody>
                  <a:tcPr marL="10052" marR="10052" marT="100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4B084"/>
                          </a:highlight>
                          <a:latin typeface="Calibri" panose="020F0502020204030204" pitchFamily="34" charset="0"/>
                        </a:rPr>
                        <a:t>Disj.</a:t>
                      </a:r>
                    </a:p>
                  </a:txBody>
                  <a:tcPr marL="10052" marR="10052" marT="100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4B084"/>
                          </a:highlight>
                          <a:latin typeface="Calibri" panose="020F0502020204030204" pitchFamily="34" charset="0"/>
                        </a:rPr>
                        <a:t>No</a:t>
                      </a:r>
                    </a:p>
                  </a:txBody>
                  <a:tcPr marL="10052" marR="10052" marT="100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4B084"/>
                          </a:highlight>
                          <a:latin typeface="Calibri" panose="020F0502020204030204" pitchFamily="34" charset="0"/>
                        </a:rPr>
                        <a:t>400</a:t>
                      </a:r>
                    </a:p>
                  </a:txBody>
                  <a:tcPr marL="10052" marR="10052" marT="100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4B084"/>
                          </a:highlight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10052" marR="10052" marT="100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69759547"/>
                  </a:ext>
                </a:extLst>
              </a:tr>
              <a:tr h="229116"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4B084"/>
                          </a:highlight>
                          <a:latin typeface="Calibri" panose="020F0502020204030204" pitchFamily="34" charset="0"/>
                        </a:rPr>
                        <a:t>ECN3 PA852</a:t>
                      </a:r>
                    </a:p>
                  </a:txBody>
                  <a:tcPr marL="10052" marR="10052" marT="100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4B084"/>
                          </a:highlight>
                          <a:latin typeface="Calibri" panose="020F0502020204030204" pitchFamily="34" charset="0"/>
                        </a:rPr>
                        <a:t>SDI - LASD - Pompe 31</a:t>
                      </a:r>
                    </a:p>
                  </a:txBody>
                  <a:tcPr marL="10052" marR="10052" marT="100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4B084"/>
                          </a:highlight>
                          <a:latin typeface="Calibri" panose="020F0502020204030204" pitchFamily="34" charset="0"/>
                        </a:rPr>
                        <a:t>SFESD-59206</a:t>
                      </a:r>
                    </a:p>
                  </a:txBody>
                  <a:tcPr marL="10052" marR="10052" marT="100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4B084"/>
                          </a:highlight>
                          <a:latin typeface="Calibri" panose="020F0502020204030204" pitchFamily="34" charset="0"/>
                        </a:rPr>
                        <a:t>Secour/Safety</a:t>
                      </a:r>
                    </a:p>
                  </a:txBody>
                  <a:tcPr marL="10052" marR="10052" marT="100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4B084"/>
                          </a:highlight>
                          <a:latin typeface="Calibri" panose="020F0502020204030204" pitchFamily="34" charset="0"/>
                        </a:rPr>
                        <a:t>3 Ph</a:t>
                      </a:r>
                    </a:p>
                  </a:txBody>
                  <a:tcPr marL="10052" marR="10052" marT="100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4B084"/>
                          </a:highlight>
                          <a:latin typeface="Calibri" panose="020F0502020204030204" pitchFamily="34" charset="0"/>
                        </a:rPr>
                        <a:t>Disj.</a:t>
                      </a:r>
                    </a:p>
                  </a:txBody>
                  <a:tcPr marL="10052" marR="10052" marT="100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4B084"/>
                          </a:highlight>
                          <a:latin typeface="Calibri" panose="020F0502020204030204" pitchFamily="34" charset="0"/>
                        </a:rPr>
                        <a:t>No</a:t>
                      </a:r>
                    </a:p>
                  </a:txBody>
                  <a:tcPr marL="10052" marR="10052" marT="100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4B084"/>
                          </a:highlight>
                          <a:latin typeface="Calibri" panose="020F0502020204030204" pitchFamily="34" charset="0"/>
                        </a:rPr>
                        <a:t>400</a:t>
                      </a:r>
                    </a:p>
                  </a:txBody>
                  <a:tcPr marL="10052" marR="10052" marT="100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4B084"/>
                          </a:highlight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10052" marR="10052" marT="100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70448313"/>
                  </a:ext>
                </a:extLst>
              </a:tr>
              <a:tr h="229116"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4B084"/>
                          </a:highlight>
                          <a:latin typeface="Calibri" panose="020F0502020204030204" pitchFamily="34" charset="0"/>
                        </a:rPr>
                        <a:t>ECN3 PA852</a:t>
                      </a:r>
                    </a:p>
                  </a:txBody>
                  <a:tcPr marL="10052" marR="10052" marT="100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4B084"/>
                          </a:highlight>
                          <a:latin typeface="Calibri" panose="020F0502020204030204" pitchFamily="34" charset="0"/>
                        </a:rPr>
                        <a:t>SDI - LASD - Pompe 32</a:t>
                      </a:r>
                    </a:p>
                  </a:txBody>
                  <a:tcPr marL="10052" marR="10052" marT="100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4B084"/>
                          </a:highlight>
                          <a:latin typeface="Calibri" panose="020F0502020204030204" pitchFamily="34" charset="0"/>
                        </a:rPr>
                        <a:t>SFESD-59206</a:t>
                      </a:r>
                    </a:p>
                  </a:txBody>
                  <a:tcPr marL="10052" marR="10052" marT="100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4B084"/>
                          </a:highlight>
                          <a:latin typeface="Calibri" panose="020F0502020204030204" pitchFamily="34" charset="0"/>
                        </a:rPr>
                        <a:t>Secour/Safety</a:t>
                      </a:r>
                    </a:p>
                  </a:txBody>
                  <a:tcPr marL="10052" marR="10052" marT="100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4B084"/>
                          </a:highlight>
                          <a:latin typeface="Calibri" panose="020F0502020204030204" pitchFamily="34" charset="0"/>
                        </a:rPr>
                        <a:t>3 Ph</a:t>
                      </a:r>
                    </a:p>
                  </a:txBody>
                  <a:tcPr marL="10052" marR="10052" marT="100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4B084"/>
                          </a:highlight>
                          <a:latin typeface="Calibri" panose="020F0502020204030204" pitchFamily="34" charset="0"/>
                        </a:rPr>
                        <a:t>Disj.</a:t>
                      </a:r>
                    </a:p>
                  </a:txBody>
                  <a:tcPr marL="10052" marR="10052" marT="100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4B084"/>
                          </a:highlight>
                          <a:latin typeface="Calibri" panose="020F0502020204030204" pitchFamily="34" charset="0"/>
                        </a:rPr>
                        <a:t>No</a:t>
                      </a:r>
                    </a:p>
                  </a:txBody>
                  <a:tcPr marL="10052" marR="10052" marT="100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4B084"/>
                          </a:highlight>
                          <a:latin typeface="Calibri" panose="020F0502020204030204" pitchFamily="34" charset="0"/>
                        </a:rPr>
                        <a:t>400</a:t>
                      </a:r>
                    </a:p>
                  </a:txBody>
                  <a:tcPr marL="10052" marR="10052" marT="100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4B084"/>
                          </a:highlight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10052" marR="10052" marT="100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70223717"/>
                  </a:ext>
                </a:extLst>
              </a:tr>
              <a:tr h="229116"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4B084"/>
                          </a:highlight>
                          <a:latin typeface="Calibri" panose="020F0502020204030204" pitchFamily="34" charset="0"/>
                        </a:rPr>
                        <a:t>ECN3 PA852</a:t>
                      </a:r>
                    </a:p>
                  </a:txBody>
                  <a:tcPr marL="10052" marR="10052" marT="100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4B084"/>
                          </a:highlight>
                          <a:latin typeface="Calibri" panose="020F0502020204030204" pitchFamily="34" charset="0"/>
                        </a:rPr>
                        <a:t>SDI - LASD - Pompe 33</a:t>
                      </a:r>
                    </a:p>
                  </a:txBody>
                  <a:tcPr marL="10052" marR="10052" marT="100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4B084"/>
                          </a:highlight>
                          <a:latin typeface="Calibri" panose="020F0502020204030204" pitchFamily="34" charset="0"/>
                        </a:rPr>
                        <a:t>SFESD-59212</a:t>
                      </a:r>
                    </a:p>
                  </a:txBody>
                  <a:tcPr marL="10052" marR="10052" marT="100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4B084"/>
                          </a:highlight>
                          <a:latin typeface="Calibri" panose="020F0502020204030204" pitchFamily="34" charset="0"/>
                        </a:rPr>
                        <a:t>Secour/Safety</a:t>
                      </a:r>
                    </a:p>
                  </a:txBody>
                  <a:tcPr marL="10052" marR="10052" marT="100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4B084"/>
                          </a:highlight>
                          <a:latin typeface="Calibri" panose="020F0502020204030204" pitchFamily="34" charset="0"/>
                        </a:rPr>
                        <a:t>3 Ph</a:t>
                      </a:r>
                    </a:p>
                  </a:txBody>
                  <a:tcPr marL="10052" marR="10052" marT="100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4B084"/>
                          </a:highlight>
                          <a:latin typeface="Calibri" panose="020F0502020204030204" pitchFamily="34" charset="0"/>
                        </a:rPr>
                        <a:t>Disj.</a:t>
                      </a:r>
                    </a:p>
                  </a:txBody>
                  <a:tcPr marL="10052" marR="10052" marT="100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4B084"/>
                          </a:highlight>
                          <a:latin typeface="Calibri" panose="020F0502020204030204" pitchFamily="34" charset="0"/>
                        </a:rPr>
                        <a:t>No</a:t>
                      </a:r>
                    </a:p>
                  </a:txBody>
                  <a:tcPr marL="10052" marR="10052" marT="100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4B084"/>
                          </a:highlight>
                          <a:latin typeface="Calibri" panose="020F0502020204030204" pitchFamily="34" charset="0"/>
                        </a:rPr>
                        <a:t>400</a:t>
                      </a:r>
                    </a:p>
                  </a:txBody>
                  <a:tcPr marL="10052" marR="10052" marT="100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4B084"/>
                          </a:highlight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10052" marR="10052" marT="100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05679154"/>
                  </a:ext>
                </a:extLst>
              </a:tr>
              <a:tr h="229116"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4B084"/>
                          </a:highlight>
                          <a:latin typeface="Calibri" panose="020F0502020204030204" pitchFamily="34" charset="0"/>
                        </a:rPr>
                        <a:t>ECN3 PA852</a:t>
                      </a:r>
                    </a:p>
                  </a:txBody>
                  <a:tcPr marL="10052" marR="10052" marT="100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4B084"/>
                          </a:highlight>
                          <a:latin typeface="Calibri" panose="020F0502020204030204" pitchFamily="34" charset="0"/>
                        </a:rPr>
                        <a:t>SDI - LASD - Pompe 34</a:t>
                      </a:r>
                    </a:p>
                  </a:txBody>
                  <a:tcPr marL="10052" marR="10052" marT="100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4B084"/>
                          </a:highlight>
                          <a:latin typeface="Calibri" panose="020F0502020204030204" pitchFamily="34" charset="0"/>
                        </a:rPr>
                        <a:t>SFESD-59212</a:t>
                      </a:r>
                    </a:p>
                  </a:txBody>
                  <a:tcPr marL="10052" marR="10052" marT="100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4B084"/>
                          </a:highlight>
                          <a:latin typeface="Calibri" panose="020F0502020204030204" pitchFamily="34" charset="0"/>
                        </a:rPr>
                        <a:t>Secour/Safety</a:t>
                      </a:r>
                    </a:p>
                  </a:txBody>
                  <a:tcPr marL="10052" marR="10052" marT="100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4B084"/>
                          </a:highlight>
                          <a:latin typeface="Calibri" panose="020F0502020204030204" pitchFamily="34" charset="0"/>
                        </a:rPr>
                        <a:t>3 Ph</a:t>
                      </a:r>
                    </a:p>
                  </a:txBody>
                  <a:tcPr marL="10052" marR="10052" marT="100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4B084"/>
                          </a:highlight>
                          <a:latin typeface="Calibri" panose="020F0502020204030204" pitchFamily="34" charset="0"/>
                        </a:rPr>
                        <a:t>Disj.</a:t>
                      </a:r>
                    </a:p>
                  </a:txBody>
                  <a:tcPr marL="10052" marR="10052" marT="100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4B084"/>
                          </a:highlight>
                          <a:latin typeface="Calibri" panose="020F0502020204030204" pitchFamily="34" charset="0"/>
                        </a:rPr>
                        <a:t>No</a:t>
                      </a:r>
                    </a:p>
                  </a:txBody>
                  <a:tcPr marL="10052" marR="10052" marT="100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4B084"/>
                          </a:highlight>
                          <a:latin typeface="Calibri" panose="020F0502020204030204" pitchFamily="34" charset="0"/>
                        </a:rPr>
                        <a:t>400</a:t>
                      </a:r>
                    </a:p>
                  </a:txBody>
                  <a:tcPr marL="10052" marR="10052" marT="100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4B084"/>
                          </a:highlight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10052" marR="10052" marT="100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62932883"/>
                  </a:ext>
                </a:extLst>
              </a:tr>
              <a:tr h="229116"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E2EFDA"/>
                          </a:highlight>
                          <a:latin typeface="Calibri" panose="020F0502020204030204" pitchFamily="34" charset="0"/>
                        </a:rPr>
                        <a:t>ECN3 PA852</a:t>
                      </a:r>
                    </a:p>
                  </a:txBody>
                  <a:tcPr marL="10052" marR="10052" marT="100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E2EFDA"/>
                          </a:highlight>
                          <a:latin typeface="Calibri" panose="020F0502020204030204" pitchFamily="34" charset="0"/>
                        </a:rPr>
                        <a:t>SDI - LASD - Reserve</a:t>
                      </a:r>
                    </a:p>
                  </a:txBody>
                  <a:tcPr marL="10052" marR="10052" marT="100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E2EFDA"/>
                          </a:highlight>
                          <a:latin typeface="Calibri" panose="020F0502020204030204" pitchFamily="34" charset="0"/>
                        </a:rPr>
                        <a:t>(réserve)</a:t>
                      </a:r>
                    </a:p>
                  </a:txBody>
                  <a:tcPr marL="10052" marR="10052" marT="100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E2EFDA"/>
                          </a:highlight>
                          <a:latin typeface="Calibri" panose="020F0502020204030204" pitchFamily="34" charset="0"/>
                        </a:rPr>
                        <a:t>Secour/Safety</a:t>
                      </a:r>
                    </a:p>
                  </a:txBody>
                  <a:tcPr marL="10052" marR="10052" marT="100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E2EFDA"/>
                          </a:highlight>
                          <a:latin typeface="Calibri" panose="020F0502020204030204" pitchFamily="34" charset="0"/>
                        </a:rPr>
                        <a:t>3 Ph</a:t>
                      </a:r>
                    </a:p>
                  </a:txBody>
                  <a:tcPr marL="10052" marR="10052" marT="100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E2EFDA"/>
                          </a:highlight>
                          <a:latin typeface="Calibri" panose="020F0502020204030204" pitchFamily="34" charset="0"/>
                        </a:rPr>
                        <a:t>Disj.</a:t>
                      </a:r>
                    </a:p>
                  </a:txBody>
                  <a:tcPr marL="10052" marR="10052" marT="100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E2EFDA"/>
                          </a:highlight>
                          <a:latin typeface="Calibri" panose="020F0502020204030204" pitchFamily="34" charset="0"/>
                        </a:rPr>
                        <a:t>No</a:t>
                      </a:r>
                    </a:p>
                  </a:txBody>
                  <a:tcPr marL="10052" marR="10052" marT="100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E2EFDA"/>
                          </a:highlight>
                          <a:latin typeface="Calibri" panose="020F0502020204030204" pitchFamily="34" charset="0"/>
                        </a:rPr>
                        <a:t>400</a:t>
                      </a:r>
                    </a:p>
                  </a:txBody>
                  <a:tcPr marL="10052" marR="10052" marT="100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E2EFDA"/>
                          </a:highlight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10052" marR="10052" marT="100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71087587"/>
                  </a:ext>
                </a:extLst>
              </a:tr>
              <a:tr h="229116"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E2EFDA"/>
                          </a:highlight>
                          <a:latin typeface="Calibri" panose="020F0502020204030204" pitchFamily="34" charset="0"/>
                        </a:rPr>
                        <a:t>ECN3 PA852</a:t>
                      </a:r>
                    </a:p>
                  </a:txBody>
                  <a:tcPr marL="10052" marR="10052" marT="100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E2EFDA"/>
                          </a:highlight>
                          <a:latin typeface="Calibri" panose="020F0502020204030204" pitchFamily="34" charset="0"/>
                        </a:rPr>
                        <a:t>SDI - LASD - Reserve</a:t>
                      </a:r>
                    </a:p>
                  </a:txBody>
                  <a:tcPr marL="10052" marR="10052" marT="100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E2EFDA"/>
                          </a:highlight>
                          <a:latin typeface="Calibri" panose="020F0502020204030204" pitchFamily="34" charset="0"/>
                        </a:rPr>
                        <a:t>(réserve)</a:t>
                      </a:r>
                    </a:p>
                  </a:txBody>
                  <a:tcPr marL="10052" marR="10052" marT="100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E2EFDA"/>
                          </a:highlight>
                          <a:latin typeface="Calibri" panose="020F0502020204030204" pitchFamily="34" charset="0"/>
                        </a:rPr>
                        <a:t>Secour/Safety</a:t>
                      </a:r>
                    </a:p>
                  </a:txBody>
                  <a:tcPr marL="10052" marR="10052" marT="100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E2EFDA"/>
                          </a:highlight>
                          <a:latin typeface="Calibri" panose="020F0502020204030204" pitchFamily="34" charset="0"/>
                        </a:rPr>
                        <a:t>3 Ph</a:t>
                      </a:r>
                    </a:p>
                  </a:txBody>
                  <a:tcPr marL="10052" marR="10052" marT="100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E2EFDA"/>
                          </a:highlight>
                          <a:latin typeface="Calibri" panose="020F0502020204030204" pitchFamily="34" charset="0"/>
                        </a:rPr>
                        <a:t>Disj.</a:t>
                      </a:r>
                    </a:p>
                  </a:txBody>
                  <a:tcPr marL="10052" marR="10052" marT="100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E2EFDA"/>
                          </a:highlight>
                          <a:latin typeface="Calibri" panose="020F0502020204030204" pitchFamily="34" charset="0"/>
                        </a:rPr>
                        <a:t>No</a:t>
                      </a:r>
                    </a:p>
                  </a:txBody>
                  <a:tcPr marL="10052" marR="10052" marT="100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E2EFDA"/>
                          </a:highlight>
                          <a:latin typeface="Calibri" panose="020F0502020204030204" pitchFamily="34" charset="0"/>
                        </a:rPr>
                        <a:t>400</a:t>
                      </a:r>
                    </a:p>
                  </a:txBody>
                  <a:tcPr marL="10052" marR="10052" marT="100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E2EFDA"/>
                          </a:highlight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10052" marR="10052" marT="100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9624218"/>
                  </a:ext>
                </a:extLst>
              </a:tr>
              <a:tr h="229116"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4B084"/>
                          </a:highlight>
                          <a:latin typeface="Calibri" panose="020F0502020204030204" pitchFamily="34" charset="0"/>
                        </a:rPr>
                        <a:t>ECN3 - PA851</a:t>
                      </a:r>
                    </a:p>
                  </a:txBody>
                  <a:tcPr marL="10052" marR="10052" marT="100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4B084"/>
                          </a:highlight>
                          <a:latin typeface="Calibri" panose="020F0502020204030204" pitchFamily="34" charset="0"/>
                        </a:rPr>
                        <a:t>SDI - ASD</a:t>
                      </a:r>
                    </a:p>
                  </a:txBody>
                  <a:tcPr marL="10052" marR="10052" marT="100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4B084"/>
                          </a:highlight>
                          <a:latin typeface="Calibri" panose="020F0502020204030204" pitchFamily="34" charset="0"/>
                        </a:rPr>
                        <a:t>SFASD-59503-59504</a:t>
                      </a:r>
                    </a:p>
                  </a:txBody>
                  <a:tcPr marL="10052" marR="10052" marT="100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4B084"/>
                          </a:highlight>
                          <a:latin typeface="Calibri" panose="020F0502020204030204" pitchFamily="34" charset="0"/>
                        </a:rPr>
                        <a:t>Secour/Safety</a:t>
                      </a:r>
                    </a:p>
                  </a:txBody>
                  <a:tcPr marL="10052" marR="10052" marT="100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4B084"/>
                          </a:highlight>
                          <a:latin typeface="Calibri" panose="020F0502020204030204" pitchFamily="34" charset="0"/>
                        </a:rPr>
                        <a:t>Mono</a:t>
                      </a:r>
                    </a:p>
                  </a:txBody>
                  <a:tcPr marL="10052" marR="10052" marT="100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4B084"/>
                          </a:highlight>
                          <a:latin typeface="Calibri" panose="020F0502020204030204" pitchFamily="34" charset="0"/>
                        </a:rPr>
                        <a:t>Disj.</a:t>
                      </a:r>
                    </a:p>
                  </a:txBody>
                  <a:tcPr marL="10052" marR="10052" marT="100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4B084"/>
                          </a:highlight>
                          <a:latin typeface="Calibri" panose="020F0502020204030204" pitchFamily="34" charset="0"/>
                        </a:rPr>
                        <a:t>No</a:t>
                      </a:r>
                    </a:p>
                  </a:txBody>
                  <a:tcPr marL="10052" marR="10052" marT="100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4B084"/>
                          </a:highlight>
                          <a:latin typeface="Calibri" panose="020F0502020204030204" pitchFamily="34" charset="0"/>
                        </a:rPr>
                        <a:t>230</a:t>
                      </a:r>
                    </a:p>
                  </a:txBody>
                  <a:tcPr marL="10052" marR="10052" marT="100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4B084"/>
                          </a:highlight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10052" marR="10052" marT="100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67947782"/>
                  </a:ext>
                </a:extLst>
              </a:tr>
              <a:tr h="229116"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E2EFDA"/>
                          </a:highlight>
                          <a:latin typeface="Calibri" panose="020F0502020204030204" pitchFamily="34" charset="0"/>
                        </a:rPr>
                        <a:t>ECN3 - PA851</a:t>
                      </a:r>
                    </a:p>
                  </a:txBody>
                  <a:tcPr marL="10052" marR="10052" marT="100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E2EFDA"/>
                          </a:highlight>
                          <a:latin typeface="Calibri" panose="020F0502020204030204" pitchFamily="34" charset="0"/>
                        </a:rPr>
                        <a:t>SDI - ASD - Reserve</a:t>
                      </a:r>
                    </a:p>
                  </a:txBody>
                  <a:tcPr marL="10052" marR="10052" marT="100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E2EFDA"/>
                          </a:highlight>
                          <a:latin typeface="Calibri" panose="020F0502020204030204" pitchFamily="34" charset="0"/>
                        </a:rPr>
                        <a:t>(réserve)</a:t>
                      </a:r>
                    </a:p>
                  </a:txBody>
                  <a:tcPr marL="10052" marR="10052" marT="100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E2EFDA"/>
                          </a:highlight>
                          <a:latin typeface="Calibri" panose="020F0502020204030204" pitchFamily="34" charset="0"/>
                        </a:rPr>
                        <a:t>Secour/Safety</a:t>
                      </a:r>
                    </a:p>
                  </a:txBody>
                  <a:tcPr marL="10052" marR="10052" marT="100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E2EFDA"/>
                          </a:highlight>
                          <a:latin typeface="Calibri" panose="020F0502020204030204" pitchFamily="34" charset="0"/>
                        </a:rPr>
                        <a:t>Mono</a:t>
                      </a:r>
                    </a:p>
                  </a:txBody>
                  <a:tcPr marL="10052" marR="10052" marT="100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E2EFDA"/>
                          </a:highlight>
                          <a:latin typeface="Calibri" panose="020F0502020204030204" pitchFamily="34" charset="0"/>
                        </a:rPr>
                        <a:t>Disj.</a:t>
                      </a:r>
                    </a:p>
                  </a:txBody>
                  <a:tcPr marL="10052" marR="10052" marT="100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E2EFDA"/>
                          </a:highlight>
                          <a:latin typeface="Calibri" panose="020F0502020204030204" pitchFamily="34" charset="0"/>
                        </a:rPr>
                        <a:t>No</a:t>
                      </a:r>
                    </a:p>
                  </a:txBody>
                  <a:tcPr marL="10052" marR="10052" marT="100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E2EFDA"/>
                          </a:highlight>
                          <a:latin typeface="Calibri" panose="020F0502020204030204" pitchFamily="34" charset="0"/>
                        </a:rPr>
                        <a:t>230</a:t>
                      </a:r>
                    </a:p>
                  </a:txBody>
                  <a:tcPr marL="10052" marR="10052" marT="100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E2EFDA"/>
                          </a:highlight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10052" marR="10052" marT="100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35155177"/>
                  </a:ext>
                </a:extLst>
              </a:tr>
              <a:tr h="229116"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4B084"/>
                          </a:highlight>
                          <a:latin typeface="Calibri" panose="020F0502020204030204" pitchFamily="34" charset="0"/>
                        </a:rPr>
                        <a:t>ECN3 - PA853</a:t>
                      </a:r>
                    </a:p>
                  </a:txBody>
                  <a:tcPr marL="10052" marR="10052" marT="100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4B084"/>
                          </a:highlight>
                          <a:latin typeface="Calibri" panose="020F0502020204030204" pitchFamily="34" charset="0"/>
                        </a:rPr>
                        <a:t>SDI - ASD</a:t>
                      </a:r>
                    </a:p>
                  </a:txBody>
                  <a:tcPr marL="10052" marR="10052" marT="100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4B084"/>
                          </a:highlight>
                          <a:latin typeface="Calibri" panose="020F0502020204030204" pitchFamily="34" charset="0"/>
                        </a:rPr>
                        <a:t>SFASD-59505-59506</a:t>
                      </a:r>
                    </a:p>
                  </a:txBody>
                  <a:tcPr marL="10052" marR="10052" marT="100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4B084"/>
                          </a:highlight>
                          <a:latin typeface="Calibri" panose="020F0502020204030204" pitchFamily="34" charset="0"/>
                        </a:rPr>
                        <a:t>Secour/Safety</a:t>
                      </a:r>
                    </a:p>
                  </a:txBody>
                  <a:tcPr marL="10052" marR="10052" marT="100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4B084"/>
                          </a:highlight>
                          <a:latin typeface="Calibri" panose="020F0502020204030204" pitchFamily="34" charset="0"/>
                        </a:rPr>
                        <a:t>Mono</a:t>
                      </a:r>
                    </a:p>
                  </a:txBody>
                  <a:tcPr marL="10052" marR="10052" marT="100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4B084"/>
                          </a:highlight>
                          <a:latin typeface="Calibri" panose="020F0502020204030204" pitchFamily="34" charset="0"/>
                        </a:rPr>
                        <a:t>Disj.</a:t>
                      </a:r>
                    </a:p>
                  </a:txBody>
                  <a:tcPr marL="10052" marR="10052" marT="100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4B084"/>
                          </a:highlight>
                          <a:latin typeface="Calibri" panose="020F0502020204030204" pitchFamily="34" charset="0"/>
                        </a:rPr>
                        <a:t>No</a:t>
                      </a:r>
                    </a:p>
                  </a:txBody>
                  <a:tcPr marL="10052" marR="10052" marT="100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4B084"/>
                          </a:highlight>
                          <a:latin typeface="Calibri" panose="020F0502020204030204" pitchFamily="34" charset="0"/>
                        </a:rPr>
                        <a:t>230</a:t>
                      </a:r>
                    </a:p>
                  </a:txBody>
                  <a:tcPr marL="10052" marR="10052" marT="100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4B084"/>
                          </a:highlight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10052" marR="10052" marT="100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10658233"/>
                  </a:ext>
                </a:extLst>
              </a:tr>
              <a:tr h="229116"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E2EFDA"/>
                          </a:highlight>
                          <a:latin typeface="Calibri" panose="020F0502020204030204" pitchFamily="34" charset="0"/>
                        </a:rPr>
                        <a:t>ECN3 - PA853</a:t>
                      </a:r>
                    </a:p>
                  </a:txBody>
                  <a:tcPr marL="10052" marR="10052" marT="100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E2EFDA"/>
                          </a:highlight>
                          <a:latin typeface="Calibri" panose="020F0502020204030204" pitchFamily="34" charset="0"/>
                        </a:rPr>
                        <a:t>SDI - ASD - Reserve</a:t>
                      </a:r>
                    </a:p>
                  </a:txBody>
                  <a:tcPr marL="10052" marR="10052" marT="100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E2EFDA"/>
                          </a:highlight>
                          <a:latin typeface="Calibri" panose="020F0502020204030204" pitchFamily="34" charset="0"/>
                        </a:rPr>
                        <a:t>(réserve)</a:t>
                      </a:r>
                    </a:p>
                  </a:txBody>
                  <a:tcPr marL="10052" marR="10052" marT="100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E2EFDA"/>
                          </a:highlight>
                          <a:latin typeface="Calibri" panose="020F0502020204030204" pitchFamily="34" charset="0"/>
                        </a:rPr>
                        <a:t>Secour/Safety</a:t>
                      </a:r>
                    </a:p>
                  </a:txBody>
                  <a:tcPr marL="10052" marR="10052" marT="100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E2EFDA"/>
                          </a:highlight>
                          <a:latin typeface="Calibri" panose="020F0502020204030204" pitchFamily="34" charset="0"/>
                        </a:rPr>
                        <a:t>Mono</a:t>
                      </a:r>
                    </a:p>
                  </a:txBody>
                  <a:tcPr marL="10052" marR="10052" marT="100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E2EFDA"/>
                          </a:highlight>
                          <a:latin typeface="Calibri" panose="020F0502020204030204" pitchFamily="34" charset="0"/>
                        </a:rPr>
                        <a:t>Disj.</a:t>
                      </a:r>
                    </a:p>
                  </a:txBody>
                  <a:tcPr marL="10052" marR="10052" marT="100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E2EFDA"/>
                          </a:highlight>
                          <a:latin typeface="Calibri" panose="020F0502020204030204" pitchFamily="34" charset="0"/>
                        </a:rPr>
                        <a:t>No</a:t>
                      </a:r>
                    </a:p>
                  </a:txBody>
                  <a:tcPr marL="10052" marR="10052" marT="100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E2EFDA"/>
                          </a:highlight>
                          <a:latin typeface="Calibri" panose="020F0502020204030204" pitchFamily="34" charset="0"/>
                        </a:rPr>
                        <a:t>230</a:t>
                      </a:r>
                    </a:p>
                  </a:txBody>
                  <a:tcPr marL="10052" marR="10052" marT="100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E2EFDA"/>
                          </a:highlight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10052" marR="10052" marT="100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58276904"/>
                  </a:ext>
                </a:extLst>
              </a:tr>
              <a:tr h="229116"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4B084"/>
                          </a:highlight>
                          <a:latin typeface="Calibri" panose="020F0502020204030204" pitchFamily="34" charset="0"/>
                        </a:rPr>
                        <a:t>ECN3 - PA854</a:t>
                      </a:r>
                    </a:p>
                  </a:txBody>
                  <a:tcPr marL="10052" marR="10052" marT="100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4B084"/>
                          </a:highlight>
                          <a:latin typeface="Calibri" panose="020F0502020204030204" pitchFamily="34" charset="0"/>
                        </a:rPr>
                        <a:t>SDI - ASD</a:t>
                      </a:r>
                    </a:p>
                  </a:txBody>
                  <a:tcPr marL="10052" marR="10052" marT="100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4B084"/>
                          </a:highlight>
                          <a:latin typeface="Calibri" panose="020F0502020204030204" pitchFamily="34" charset="0"/>
                        </a:rPr>
                        <a:t>SFASD-59507-59508</a:t>
                      </a:r>
                    </a:p>
                  </a:txBody>
                  <a:tcPr marL="10052" marR="10052" marT="100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4B084"/>
                          </a:highlight>
                          <a:latin typeface="Calibri" panose="020F0502020204030204" pitchFamily="34" charset="0"/>
                        </a:rPr>
                        <a:t>Secour/Safety</a:t>
                      </a:r>
                    </a:p>
                  </a:txBody>
                  <a:tcPr marL="10052" marR="10052" marT="100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4B084"/>
                          </a:highlight>
                          <a:latin typeface="Calibri" panose="020F0502020204030204" pitchFamily="34" charset="0"/>
                        </a:rPr>
                        <a:t>Mono</a:t>
                      </a:r>
                    </a:p>
                  </a:txBody>
                  <a:tcPr marL="10052" marR="10052" marT="100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4B084"/>
                          </a:highlight>
                          <a:latin typeface="Calibri" panose="020F0502020204030204" pitchFamily="34" charset="0"/>
                        </a:rPr>
                        <a:t>Disj.</a:t>
                      </a:r>
                    </a:p>
                  </a:txBody>
                  <a:tcPr marL="10052" marR="10052" marT="100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4B084"/>
                          </a:highlight>
                          <a:latin typeface="Calibri" panose="020F0502020204030204" pitchFamily="34" charset="0"/>
                        </a:rPr>
                        <a:t>No</a:t>
                      </a:r>
                    </a:p>
                  </a:txBody>
                  <a:tcPr marL="10052" marR="10052" marT="100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4B084"/>
                          </a:highlight>
                          <a:latin typeface="Calibri" panose="020F0502020204030204" pitchFamily="34" charset="0"/>
                        </a:rPr>
                        <a:t>230</a:t>
                      </a:r>
                    </a:p>
                  </a:txBody>
                  <a:tcPr marL="10052" marR="10052" marT="100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4B084"/>
                          </a:highlight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10052" marR="10052" marT="100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87863450"/>
                  </a:ext>
                </a:extLst>
              </a:tr>
              <a:tr h="229116"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E2EFDA"/>
                          </a:highlight>
                          <a:latin typeface="Calibri" panose="020F0502020204030204" pitchFamily="34" charset="0"/>
                        </a:rPr>
                        <a:t>ECN3 - PA854</a:t>
                      </a:r>
                    </a:p>
                  </a:txBody>
                  <a:tcPr marL="10052" marR="10052" marT="100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E2EFDA"/>
                          </a:highlight>
                          <a:latin typeface="Calibri" panose="020F0502020204030204" pitchFamily="34" charset="0"/>
                        </a:rPr>
                        <a:t>SDI - ASD - Reserve</a:t>
                      </a:r>
                    </a:p>
                  </a:txBody>
                  <a:tcPr marL="10052" marR="10052" marT="100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E2EFDA"/>
                          </a:highlight>
                          <a:latin typeface="Calibri" panose="020F0502020204030204" pitchFamily="34" charset="0"/>
                        </a:rPr>
                        <a:t>(réserve)</a:t>
                      </a:r>
                    </a:p>
                  </a:txBody>
                  <a:tcPr marL="10052" marR="10052" marT="100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E2EFDA"/>
                          </a:highlight>
                          <a:latin typeface="Calibri" panose="020F0502020204030204" pitchFamily="34" charset="0"/>
                        </a:rPr>
                        <a:t>Secour/Safety</a:t>
                      </a:r>
                    </a:p>
                  </a:txBody>
                  <a:tcPr marL="10052" marR="10052" marT="100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E2EFDA"/>
                          </a:highlight>
                          <a:latin typeface="Calibri" panose="020F0502020204030204" pitchFamily="34" charset="0"/>
                        </a:rPr>
                        <a:t>Mono</a:t>
                      </a:r>
                    </a:p>
                  </a:txBody>
                  <a:tcPr marL="10052" marR="10052" marT="100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E2EFDA"/>
                          </a:highlight>
                          <a:latin typeface="Calibri" panose="020F0502020204030204" pitchFamily="34" charset="0"/>
                        </a:rPr>
                        <a:t>Disj.</a:t>
                      </a:r>
                    </a:p>
                  </a:txBody>
                  <a:tcPr marL="10052" marR="10052" marT="100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E2EFDA"/>
                          </a:highlight>
                          <a:latin typeface="Calibri" panose="020F0502020204030204" pitchFamily="34" charset="0"/>
                        </a:rPr>
                        <a:t>No</a:t>
                      </a:r>
                    </a:p>
                  </a:txBody>
                  <a:tcPr marL="10052" marR="10052" marT="100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E2EFDA"/>
                          </a:highlight>
                          <a:latin typeface="Calibri" panose="020F0502020204030204" pitchFamily="34" charset="0"/>
                        </a:rPr>
                        <a:t>230</a:t>
                      </a:r>
                    </a:p>
                  </a:txBody>
                  <a:tcPr marL="10052" marR="10052" marT="100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E2EFDA"/>
                          </a:highlight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10052" marR="10052" marT="1005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98011138"/>
                  </a:ext>
                </a:extLst>
              </a:tr>
            </a:tbl>
          </a:graphicData>
        </a:graphic>
      </p:graphicFrame>
      <p:sp>
        <p:nvSpPr>
          <p:cNvPr id="7" name="Footer Placeholder 3">
            <a:extLst>
              <a:ext uri="{FF2B5EF4-FFF2-40B4-BE49-F238E27FC236}">
                <a16:creationId xmlns:a16="http://schemas.microsoft.com/office/drawing/2014/main" id="{F8E55162-FB4D-A27C-6E33-4F5C14DE8E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GB" dirty="0"/>
              <a:t>EN-AA | NA-CONS WP5.1.1 Fire Detection underground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FBC6824-F84B-F5DB-CFC8-BD9BB9E74EF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287688" y="6378349"/>
            <a:ext cx="82870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 dirty="0"/>
              <a:t>2025-01-15</a:t>
            </a:r>
          </a:p>
        </p:txBody>
      </p:sp>
    </p:spTree>
    <p:extLst>
      <p:ext uri="{BB962C8B-B14F-4D97-AF65-F5344CB8AC3E}">
        <p14:creationId xmlns:p14="http://schemas.microsoft.com/office/powerpoint/2010/main" val="201232900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A28E84A-1FD5-AC4B-ADCE-C1E87FCBF4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83848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17</a:t>
            </a:fld>
            <a:endParaRPr lang="en-US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B3B5436B-3889-76D3-4234-99D0EE0F38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 anchor="t">
            <a:normAutofit/>
          </a:bodyPr>
          <a:lstStyle/>
          <a:p>
            <a:r>
              <a:rPr lang="en-US" dirty="0"/>
              <a:t>Interface with the CERN ventilation system</a:t>
            </a:r>
            <a:endParaRPr lang="en-GB" dirty="0"/>
          </a:p>
        </p:txBody>
      </p:sp>
      <p:graphicFrame>
        <p:nvGraphicFramePr>
          <p:cNvPr id="8" name="Tableau 7">
            <a:extLst>
              <a:ext uri="{FF2B5EF4-FFF2-40B4-BE49-F238E27FC236}">
                <a16:creationId xmlns:a16="http://schemas.microsoft.com/office/drawing/2014/main" id="{3761529E-7D3A-54FB-51C9-4C778C203A6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79429227"/>
              </p:ext>
            </p:extLst>
          </p:nvPr>
        </p:nvGraphicFramePr>
        <p:xfrm>
          <a:off x="1559496" y="1052736"/>
          <a:ext cx="9433044" cy="5148050"/>
        </p:xfrm>
        <a:graphic>
          <a:graphicData uri="http://schemas.openxmlformats.org/drawingml/2006/table">
            <a:tbl>
              <a:tblPr firstRow="1" bandRow="1"/>
              <a:tblGrid>
                <a:gridCol w="170662">
                  <a:extLst>
                    <a:ext uri="{9D8B030D-6E8A-4147-A177-3AD203B41FA5}">
                      <a16:colId xmlns:a16="http://schemas.microsoft.com/office/drawing/2014/main" val="3213544125"/>
                    </a:ext>
                  </a:extLst>
                </a:gridCol>
                <a:gridCol w="453367">
                  <a:extLst>
                    <a:ext uri="{9D8B030D-6E8A-4147-A177-3AD203B41FA5}">
                      <a16:colId xmlns:a16="http://schemas.microsoft.com/office/drawing/2014/main" val="3545474962"/>
                    </a:ext>
                  </a:extLst>
                </a:gridCol>
                <a:gridCol w="219145">
                  <a:extLst>
                    <a:ext uri="{9D8B030D-6E8A-4147-A177-3AD203B41FA5}">
                      <a16:colId xmlns:a16="http://schemas.microsoft.com/office/drawing/2014/main" val="2972091209"/>
                    </a:ext>
                  </a:extLst>
                </a:gridCol>
                <a:gridCol w="669588">
                  <a:extLst>
                    <a:ext uri="{9D8B030D-6E8A-4147-A177-3AD203B41FA5}">
                      <a16:colId xmlns:a16="http://schemas.microsoft.com/office/drawing/2014/main" val="3462093637"/>
                    </a:ext>
                  </a:extLst>
                </a:gridCol>
                <a:gridCol w="506139">
                  <a:extLst>
                    <a:ext uri="{9D8B030D-6E8A-4147-A177-3AD203B41FA5}">
                      <a16:colId xmlns:a16="http://schemas.microsoft.com/office/drawing/2014/main" val="276897510"/>
                    </a:ext>
                  </a:extLst>
                </a:gridCol>
                <a:gridCol w="170662">
                  <a:extLst>
                    <a:ext uri="{9D8B030D-6E8A-4147-A177-3AD203B41FA5}">
                      <a16:colId xmlns:a16="http://schemas.microsoft.com/office/drawing/2014/main" val="2696679144"/>
                    </a:ext>
                  </a:extLst>
                </a:gridCol>
                <a:gridCol w="281859">
                  <a:extLst>
                    <a:ext uri="{9D8B030D-6E8A-4147-A177-3AD203B41FA5}">
                      <a16:colId xmlns:a16="http://schemas.microsoft.com/office/drawing/2014/main" val="2448026260"/>
                    </a:ext>
                  </a:extLst>
                </a:gridCol>
                <a:gridCol w="2428532">
                  <a:extLst>
                    <a:ext uri="{9D8B030D-6E8A-4147-A177-3AD203B41FA5}">
                      <a16:colId xmlns:a16="http://schemas.microsoft.com/office/drawing/2014/main" val="1474234842"/>
                    </a:ext>
                  </a:extLst>
                </a:gridCol>
                <a:gridCol w="994276">
                  <a:extLst>
                    <a:ext uri="{9D8B030D-6E8A-4147-A177-3AD203B41FA5}">
                      <a16:colId xmlns:a16="http://schemas.microsoft.com/office/drawing/2014/main" val="3979342112"/>
                    </a:ext>
                  </a:extLst>
                </a:gridCol>
                <a:gridCol w="802036">
                  <a:extLst>
                    <a:ext uri="{9D8B030D-6E8A-4147-A177-3AD203B41FA5}">
                      <a16:colId xmlns:a16="http://schemas.microsoft.com/office/drawing/2014/main" val="3801851028"/>
                    </a:ext>
                  </a:extLst>
                </a:gridCol>
                <a:gridCol w="879310">
                  <a:extLst>
                    <a:ext uri="{9D8B030D-6E8A-4147-A177-3AD203B41FA5}">
                      <a16:colId xmlns:a16="http://schemas.microsoft.com/office/drawing/2014/main" val="1008162688"/>
                    </a:ext>
                  </a:extLst>
                </a:gridCol>
                <a:gridCol w="1857468">
                  <a:extLst>
                    <a:ext uri="{9D8B030D-6E8A-4147-A177-3AD203B41FA5}">
                      <a16:colId xmlns:a16="http://schemas.microsoft.com/office/drawing/2014/main" val="580891084"/>
                    </a:ext>
                  </a:extLst>
                </a:gridCol>
              </a:tblGrid>
              <a:tr h="240620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fr-CH" sz="1100" b="1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BFBFBF"/>
                          </a:highlight>
                          <a:latin typeface="Calibri" panose="020F0502020204030204" pitchFamily="34" charset="0"/>
                        </a:rPr>
                        <a:t>Tenant</a:t>
                      </a:r>
                    </a:p>
                  </a:txBody>
                  <a:tcPr marL="9803" marR="9803" marT="9803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fr-CH" sz="1100" b="1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BFBFBF"/>
                          </a:highlight>
                          <a:latin typeface="Calibri" panose="020F0502020204030204" pitchFamily="34" charset="0"/>
                        </a:rPr>
                        <a:t>Aboutissant</a:t>
                      </a:r>
                    </a:p>
                  </a:txBody>
                  <a:tcPr marL="9803" marR="9803" marT="9803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fr-CH" sz="1100" b="1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BFBFBF"/>
                          </a:highlight>
                          <a:latin typeface="Calibri" panose="020F0502020204030204" pitchFamily="34" charset="0"/>
                        </a:rPr>
                        <a:t>Cable</a:t>
                      </a:r>
                    </a:p>
                  </a:txBody>
                  <a:tcPr marL="9803" marR="9803" marT="9803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b="1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BFBFBF"/>
                          </a:highlight>
                          <a:latin typeface="Calibri" panose="020F0502020204030204" pitchFamily="34" charset="0"/>
                        </a:rPr>
                        <a:t>Fil</a:t>
                      </a:r>
                    </a:p>
                  </a:txBody>
                  <a:tcPr marL="9803" marR="9803" marT="9803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CH" sz="1100" b="1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BFBFBF"/>
                          </a:highlight>
                          <a:latin typeface="Calibri" panose="020F0502020204030204" pitchFamily="34" charset="0"/>
                        </a:rPr>
                        <a:t>Utilisation</a:t>
                      </a:r>
                    </a:p>
                  </a:txBody>
                  <a:tcPr marL="9803" marR="9803" marT="9803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CH" sz="1100" b="1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BFBFBF"/>
                          </a:highlight>
                          <a:latin typeface="Calibri" panose="020F0502020204030204" pitchFamily="34" charset="0"/>
                        </a:rPr>
                        <a:t>Centrale</a:t>
                      </a:r>
                    </a:p>
                  </a:txBody>
                  <a:tcPr marL="9803" marR="9803" marT="9803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b="1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BFBFBF"/>
                          </a:highlight>
                          <a:latin typeface="Calibri" panose="020F0502020204030204" pitchFamily="34" charset="0"/>
                        </a:rPr>
                        <a:t>Numéro</a:t>
                      </a:r>
                    </a:p>
                  </a:txBody>
                  <a:tcPr marL="9803" marR="9803" marT="9803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b="1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BFBFBF"/>
                          </a:highlight>
                          <a:latin typeface="Calibri" panose="020F0502020204030204" pitchFamily="34" charset="0"/>
                        </a:rPr>
                        <a:t>Localisation</a:t>
                      </a:r>
                    </a:p>
                  </a:txBody>
                  <a:tcPr marL="9803" marR="9803" marT="9803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CH" sz="1100" b="1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BFBFBF"/>
                          </a:highlight>
                          <a:latin typeface="Calibri" panose="020F0502020204030204" pitchFamily="34" charset="0"/>
                        </a:rPr>
                        <a:t>Type d'interface</a:t>
                      </a:r>
                    </a:p>
                  </a:txBody>
                  <a:tcPr marL="9803" marR="9803" marT="9803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46325197"/>
                  </a:ext>
                </a:extLst>
              </a:tr>
              <a:tr h="490743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FFFFF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803" marR="9803" marT="980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FFFFF"/>
                          </a:highlight>
                          <a:latin typeface="Calibri" panose="020F0502020204030204" pitchFamily="34" charset="0"/>
                        </a:rPr>
                        <a:t>Rack CMSI</a:t>
                      </a:r>
                    </a:p>
                  </a:txBody>
                  <a:tcPr marL="9803" marR="9803" marT="9803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FFFFF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803" marR="9803" marT="9803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FFFFF"/>
                          </a:highlight>
                          <a:latin typeface="Calibri" panose="020F0502020204030204" pitchFamily="34" charset="0"/>
                        </a:rPr>
                        <a:t>Rack CV</a:t>
                      </a:r>
                    </a:p>
                  </a:txBody>
                  <a:tcPr marL="9803" marR="9803" marT="9803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FFFFF"/>
                          </a:highlight>
                          <a:latin typeface="Calibri" panose="020F0502020204030204" pitchFamily="34" charset="0"/>
                        </a:rPr>
                        <a:t>MHF2</a:t>
                      </a:r>
                    </a:p>
                  </a:txBody>
                  <a:tcPr marL="9803" marR="9803" marT="9803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FFFFF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803" marR="9803" marT="9803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FFFFF"/>
                          </a:highlight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803" marR="9803" marT="9803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FFFFF"/>
                          </a:highlight>
                          <a:latin typeface="Calibri" panose="020F0502020204030204" pitchFamily="34" charset="0"/>
                        </a:rPr>
                        <a:t>ARRET VENTILATION SPS 1 (CONTACT SEC -)</a:t>
                      </a:r>
                    </a:p>
                  </a:txBody>
                  <a:tcPr marL="9803" marR="9803" marT="9803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FFFFF"/>
                          </a:highlight>
                          <a:latin typeface="Calibri" panose="020F0502020204030204" pitchFamily="34" charset="0"/>
                        </a:rPr>
                        <a:t>Centrale N°16</a:t>
                      </a:r>
                    </a:p>
                  </a:txBody>
                  <a:tcPr marL="9803" marR="9803" marT="9803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FFFFF"/>
                          </a:highlight>
                          <a:latin typeface="Calibri" panose="020F0502020204030204" pitchFamily="34" charset="0"/>
                        </a:rPr>
                        <a:t>888 CV1 151</a:t>
                      </a:r>
                    </a:p>
                  </a:txBody>
                  <a:tcPr marL="9803" marR="9803" marT="9803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FFFFF"/>
                          </a:highlight>
                          <a:latin typeface="Calibri" panose="020F0502020204030204" pitchFamily="34" charset="0"/>
                        </a:rPr>
                        <a:t>TT 84</a:t>
                      </a:r>
                    </a:p>
                  </a:txBody>
                  <a:tcPr marL="9803" marR="9803" marT="980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FFFFF"/>
                          </a:highlight>
                          <a:latin typeface="Calibri" panose="020F0502020204030204" pitchFamily="34" charset="0"/>
                        </a:rPr>
                        <a:t>- Commande envoyée par le CMSI</a:t>
                      </a:r>
                      <a:b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FFFFF"/>
                          </a:highlight>
                          <a:latin typeface="Calibri" panose="020F0502020204030204" pitchFamily="34" charset="0"/>
                        </a:rPr>
                      </a:br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FFFFF"/>
                          </a:highlight>
                          <a:latin typeface="Calibri" panose="020F0502020204030204" pitchFamily="34" charset="0"/>
                        </a:rPr>
                        <a:t>- Contact sec NF</a:t>
                      </a:r>
                      <a:b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FFFFF"/>
                          </a:highlight>
                          <a:latin typeface="Calibri" panose="020F0502020204030204" pitchFamily="34" charset="0"/>
                        </a:rPr>
                      </a:br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FFFFF"/>
                          </a:highlight>
                          <a:latin typeface="Calibri" panose="020F0502020204030204" pitchFamily="34" charset="0"/>
                        </a:rPr>
                        <a:t>- Transmission en sécurité positive</a:t>
                      </a:r>
                    </a:p>
                  </a:txBody>
                  <a:tcPr marL="9803" marR="9803" marT="9803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1311085"/>
                  </a:ext>
                </a:extLst>
              </a:tr>
              <a:tr h="490743">
                <a:tc v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FFFFF"/>
                          </a:highlight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803" marR="9803" marT="9803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FFFFF"/>
                          </a:highlight>
                          <a:latin typeface="Calibri" panose="020F0502020204030204" pitchFamily="34" charset="0"/>
                        </a:rPr>
                        <a:t>ARRET VENTILATION SPS 1 (CONTACT SEC +)</a:t>
                      </a:r>
                    </a:p>
                  </a:txBody>
                  <a:tcPr marL="9803" marR="9803" marT="9803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66799249"/>
                  </a:ext>
                </a:extLst>
              </a:tr>
              <a:tr h="490743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FFFFF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803" marR="9803" marT="980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FFFFF"/>
                          </a:highlight>
                          <a:latin typeface="Calibri" panose="020F0502020204030204" pitchFamily="34" charset="0"/>
                        </a:rPr>
                        <a:t>Rack CMSI</a:t>
                      </a:r>
                    </a:p>
                  </a:txBody>
                  <a:tcPr marL="9803" marR="9803" marT="9803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FFFFF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803" marR="9803" marT="9803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FFFFF"/>
                          </a:highlight>
                          <a:latin typeface="Calibri" panose="020F0502020204030204" pitchFamily="34" charset="0"/>
                        </a:rPr>
                        <a:t>Rack CV</a:t>
                      </a:r>
                    </a:p>
                  </a:txBody>
                  <a:tcPr marL="9803" marR="9803" marT="9803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FFFFF"/>
                          </a:highlight>
                          <a:latin typeface="Calibri" panose="020F0502020204030204" pitchFamily="34" charset="0"/>
                        </a:rPr>
                        <a:t>MHF2</a:t>
                      </a:r>
                    </a:p>
                  </a:txBody>
                  <a:tcPr marL="9803" marR="9803" marT="9803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FFFFF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803" marR="9803" marT="9803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FFFFF"/>
                          </a:highlight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803" marR="9803" marT="9803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FFFFF"/>
                          </a:highlight>
                          <a:latin typeface="Calibri" panose="020F0502020204030204" pitchFamily="34" charset="0"/>
                        </a:rPr>
                        <a:t>ARRET VENTILATION TT10 (CONTACT SEC -)</a:t>
                      </a:r>
                    </a:p>
                  </a:txBody>
                  <a:tcPr marL="9803" marR="9803" marT="9803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FFFFF"/>
                          </a:highlight>
                          <a:latin typeface="Calibri" panose="020F0502020204030204" pitchFamily="34" charset="0"/>
                        </a:rPr>
                        <a:t>Centrale N°17</a:t>
                      </a:r>
                    </a:p>
                  </a:txBody>
                  <a:tcPr marL="9803" marR="9803" marT="9803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FFFFF"/>
                          </a:highlight>
                          <a:latin typeface="Calibri" panose="020F0502020204030204" pitchFamily="34" charset="0"/>
                        </a:rPr>
                        <a:t>900 W2 85</a:t>
                      </a:r>
                    </a:p>
                  </a:txBody>
                  <a:tcPr marL="9803" marR="9803" marT="9803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FFFFF"/>
                          </a:highlight>
                          <a:latin typeface="Calibri" panose="020F0502020204030204" pitchFamily="34" charset="0"/>
                        </a:rPr>
                        <a:t>TCC8</a:t>
                      </a:r>
                    </a:p>
                  </a:txBody>
                  <a:tcPr marL="9803" marR="9803" marT="980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FFFFF"/>
                          </a:highlight>
                          <a:latin typeface="Calibri" panose="020F0502020204030204" pitchFamily="34" charset="0"/>
                        </a:rPr>
                        <a:t>- Commande envoyée par le CMSI</a:t>
                      </a:r>
                      <a:b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FFFFF"/>
                          </a:highlight>
                          <a:latin typeface="Calibri" panose="020F0502020204030204" pitchFamily="34" charset="0"/>
                        </a:rPr>
                      </a:br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FFFFF"/>
                          </a:highlight>
                          <a:latin typeface="Calibri" panose="020F0502020204030204" pitchFamily="34" charset="0"/>
                        </a:rPr>
                        <a:t>- Contact sec NF</a:t>
                      </a:r>
                      <a:b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FFFFF"/>
                          </a:highlight>
                          <a:latin typeface="Calibri" panose="020F0502020204030204" pitchFamily="34" charset="0"/>
                        </a:rPr>
                      </a:br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FFFFF"/>
                          </a:highlight>
                          <a:latin typeface="Calibri" panose="020F0502020204030204" pitchFamily="34" charset="0"/>
                        </a:rPr>
                        <a:t>- Transmission en sécurité positive</a:t>
                      </a:r>
                    </a:p>
                  </a:txBody>
                  <a:tcPr marL="9803" marR="9803" marT="9803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45183532"/>
                  </a:ext>
                </a:extLst>
              </a:tr>
              <a:tr h="490743">
                <a:tc v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FFFFF"/>
                          </a:highlight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803" marR="9803" marT="9803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FFFFF"/>
                          </a:highlight>
                          <a:latin typeface="Calibri" panose="020F0502020204030204" pitchFamily="34" charset="0"/>
                        </a:rPr>
                        <a:t>ARRET VENTILATION TT10 (CONTACT SEC +)</a:t>
                      </a:r>
                    </a:p>
                  </a:txBody>
                  <a:tcPr marL="9803" marR="9803" marT="9803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0094016"/>
                  </a:ext>
                </a:extLst>
              </a:tr>
              <a:tr h="490743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FFFFF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803" marR="9803" marT="980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FFFFF"/>
                          </a:highlight>
                          <a:latin typeface="Calibri" panose="020F0502020204030204" pitchFamily="34" charset="0"/>
                        </a:rPr>
                        <a:t>Rack CMSI</a:t>
                      </a:r>
                    </a:p>
                  </a:txBody>
                  <a:tcPr marL="9803" marR="9803" marT="9803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FFFFF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803" marR="9803" marT="9803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FFFFF"/>
                          </a:highlight>
                          <a:latin typeface="Calibri" panose="020F0502020204030204" pitchFamily="34" charset="0"/>
                        </a:rPr>
                        <a:t>Rack CV</a:t>
                      </a:r>
                    </a:p>
                  </a:txBody>
                  <a:tcPr marL="9803" marR="9803" marT="9803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FFFFF"/>
                          </a:highlight>
                          <a:latin typeface="Calibri" panose="020F0502020204030204" pitchFamily="34" charset="0"/>
                        </a:rPr>
                        <a:t>MHF2</a:t>
                      </a:r>
                    </a:p>
                  </a:txBody>
                  <a:tcPr marL="9803" marR="9803" marT="9803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FFFFF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803" marR="9803" marT="9803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FFFFF"/>
                          </a:highlight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803" marR="9803" marT="9803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FFFFF"/>
                          </a:highlight>
                          <a:latin typeface="Calibri" panose="020F0502020204030204" pitchFamily="34" charset="0"/>
                        </a:rPr>
                        <a:t>ARRET VENTILATION TT10 (CONTACT SEC -)</a:t>
                      </a:r>
                    </a:p>
                  </a:txBody>
                  <a:tcPr marL="9803" marR="9803" marT="9803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FFFFF"/>
                          </a:highlight>
                          <a:latin typeface="Calibri" panose="020F0502020204030204" pitchFamily="34" charset="0"/>
                        </a:rPr>
                        <a:t>Centrale N°18</a:t>
                      </a:r>
                    </a:p>
                  </a:txBody>
                  <a:tcPr marL="9803" marR="9803" marT="9803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FFFFF"/>
                          </a:highlight>
                          <a:latin typeface="Calibri" panose="020F0502020204030204" pitchFamily="34" charset="0"/>
                        </a:rPr>
                        <a:t>900 CV1 152</a:t>
                      </a:r>
                    </a:p>
                  </a:txBody>
                  <a:tcPr marL="9803" marR="9803" marT="9803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FFFFF"/>
                          </a:highlight>
                          <a:latin typeface="Calibri" panose="020F0502020204030204" pitchFamily="34" charset="0"/>
                        </a:rPr>
                        <a:t>ECN3</a:t>
                      </a:r>
                    </a:p>
                  </a:txBody>
                  <a:tcPr marL="9803" marR="9803" marT="980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FFFFF"/>
                          </a:highlight>
                          <a:latin typeface="Calibri" panose="020F0502020204030204" pitchFamily="34" charset="0"/>
                        </a:rPr>
                        <a:t>- Commande envoyée par le CMSI</a:t>
                      </a:r>
                      <a:b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FFFFF"/>
                          </a:highlight>
                          <a:latin typeface="Calibri" panose="020F0502020204030204" pitchFamily="34" charset="0"/>
                        </a:rPr>
                      </a:br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FFFFF"/>
                          </a:highlight>
                          <a:latin typeface="Calibri" panose="020F0502020204030204" pitchFamily="34" charset="0"/>
                        </a:rPr>
                        <a:t>- Contact sec NF</a:t>
                      </a:r>
                      <a:b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FFFFF"/>
                          </a:highlight>
                          <a:latin typeface="Calibri" panose="020F0502020204030204" pitchFamily="34" charset="0"/>
                        </a:rPr>
                      </a:br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FFFFF"/>
                          </a:highlight>
                          <a:latin typeface="Calibri" panose="020F0502020204030204" pitchFamily="34" charset="0"/>
                        </a:rPr>
                        <a:t>- Transmission en sécurité positive</a:t>
                      </a:r>
                    </a:p>
                  </a:txBody>
                  <a:tcPr marL="9803" marR="9803" marT="9803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0791173"/>
                  </a:ext>
                </a:extLst>
              </a:tr>
              <a:tr h="490743">
                <a:tc v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FFFFF"/>
                          </a:highlight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803" marR="9803" marT="9803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FFFFF"/>
                          </a:highlight>
                          <a:latin typeface="Calibri" panose="020F0502020204030204" pitchFamily="34" charset="0"/>
                        </a:rPr>
                        <a:t>ARRET VENTILATION TT10 (CONTACT SEC +)</a:t>
                      </a:r>
                    </a:p>
                  </a:txBody>
                  <a:tcPr marL="9803" marR="9803" marT="9803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67775107"/>
                  </a:ext>
                </a:extLst>
              </a:tr>
              <a:tr h="490743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FFFFF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803" marR="9803" marT="980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FFFFF"/>
                          </a:highlight>
                          <a:latin typeface="Calibri" panose="020F0502020204030204" pitchFamily="34" charset="0"/>
                        </a:rPr>
                        <a:t>Rack CMSI</a:t>
                      </a:r>
                    </a:p>
                  </a:txBody>
                  <a:tcPr marL="9803" marR="9803" marT="9803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FFFFF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803" marR="9803" marT="9803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FFFFF"/>
                          </a:highlight>
                          <a:latin typeface="Calibri" panose="020F0502020204030204" pitchFamily="34" charset="0"/>
                        </a:rPr>
                        <a:t>Rack CV</a:t>
                      </a:r>
                    </a:p>
                  </a:txBody>
                  <a:tcPr marL="9803" marR="9803" marT="9803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FFFFF"/>
                          </a:highlight>
                          <a:latin typeface="Calibri" panose="020F0502020204030204" pitchFamily="34" charset="0"/>
                        </a:rPr>
                        <a:t>MHF2</a:t>
                      </a:r>
                    </a:p>
                  </a:txBody>
                  <a:tcPr marL="9803" marR="9803" marT="9803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FFFFF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803" marR="9803" marT="9803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FFFFF"/>
                          </a:highlight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803" marR="9803" marT="9803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FFFFF"/>
                          </a:highlight>
                          <a:latin typeface="Calibri" panose="020F0502020204030204" pitchFamily="34" charset="0"/>
                        </a:rPr>
                        <a:t>ARRET VENTILATION TT10 (CONTACT SEC -)</a:t>
                      </a:r>
                    </a:p>
                  </a:txBody>
                  <a:tcPr marL="9803" marR="9803" marT="9803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FFFFF"/>
                          </a:highlight>
                          <a:latin typeface="Calibri" panose="020F0502020204030204" pitchFamily="34" charset="0"/>
                        </a:rPr>
                        <a:t>Centrale N°19</a:t>
                      </a:r>
                    </a:p>
                  </a:txBody>
                  <a:tcPr marL="9803" marR="9803" marT="9803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FFFFF"/>
                          </a:highlight>
                          <a:latin typeface="Calibri" panose="020F0502020204030204" pitchFamily="34" charset="0"/>
                        </a:rPr>
                        <a:t>900 CV1 153</a:t>
                      </a:r>
                    </a:p>
                  </a:txBody>
                  <a:tcPr marL="9803" marR="9803" marT="9803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FFFFF"/>
                          </a:highlight>
                          <a:latin typeface="Calibri" panose="020F0502020204030204" pitchFamily="34" charset="0"/>
                        </a:rPr>
                        <a:t>GHN3</a:t>
                      </a:r>
                    </a:p>
                  </a:txBody>
                  <a:tcPr marL="9803" marR="9803" marT="980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FFFFF"/>
                          </a:highlight>
                          <a:latin typeface="Calibri" panose="020F0502020204030204" pitchFamily="34" charset="0"/>
                        </a:rPr>
                        <a:t>- Commande envoyée par le CMSI</a:t>
                      </a:r>
                      <a:b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FFFFF"/>
                          </a:highlight>
                          <a:latin typeface="Calibri" panose="020F0502020204030204" pitchFamily="34" charset="0"/>
                        </a:rPr>
                      </a:br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FFFFF"/>
                          </a:highlight>
                          <a:latin typeface="Calibri" panose="020F0502020204030204" pitchFamily="34" charset="0"/>
                        </a:rPr>
                        <a:t>- Contact sec NF</a:t>
                      </a:r>
                      <a:b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FFFFF"/>
                          </a:highlight>
                          <a:latin typeface="Calibri" panose="020F0502020204030204" pitchFamily="34" charset="0"/>
                        </a:rPr>
                      </a:br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FFFFF"/>
                          </a:highlight>
                          <a:latin typeface="Calibri" panose="020F0502020204030204" pitchFamily="34" charset="0"/>
                        </a:rPr>
                        <a:t>- Transmission en sécurité positive</a:t>
                      </a:r>
                    </a:p>
                  </a:txBody>
                  <a:tcPr marL="9803" marR="9803" marT="9803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92898810"/>
                  </a:ext>
                </a:extLst>
              </a:tr>
              <a:tr h="490743">
                <a:tc v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FFFFF"/>
                          </a:highlight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803" marR="9803" marT="9803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FFFFF"/>
                          </a:highlight>
                          <a:latin typeface="Calibri" panose="020F0502020204030204" pitchFamily="34" charset="0"/>
                        </a:rPr>
                        <a:t>ARRET VENTILATION TT10 (CONTACT SEC +)</a:t>
                      </a:r>
                    </a:p>
                  </a:txBody>
                  <a:tcPr marL="9803" marR="9803" marT="9803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67906852"/>
                  </a:ext>
                </a:extLst>
              </a:tr>
              <a:tr h="490743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FFFFF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803" marR="9803" marT="980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FFFFF"/>
                          </a:highlight>
                          <a:latin typeface="Calibri" panose="020F0502020204030204" pitchFamily="34" charset="0"/>
                        </a:rPr>
                        <a:t>Rack CMSI</a:t>
                      </a:r>
                    </a:p>
                  </a:txBody>
                  <a:tcPr marL="9803" marR="9803" marT="9803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FFFFF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803" marR="9803" marT="9803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FFFFF"/>
                          </a:highlight>
                          <a:latin typeface="Calibri" panose="020F0502020204030204" pitchFamily="34" charset="0"/>
                        </a:rPr>
                        <a:t>Rack CV</a:t>
                      </a:r>
                    </a:p>
                  </a:txBody>
                  <a:tcPr marL="9803" marR="9803" marT="9803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FFFFF"/>
                          </a:highlight>
                          <a:latin typeface="Calibri" panose="020F0502020204030204" pitchFamily="34" charset="0"/>
                        </a:rPr>
                        <a:t>MHF2</a:t>
                      </a:r>
                    </a:p>
                  </a:txBody>
                  <a:tcPr marL="9803" marR="9803" marT="9803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FFFFF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803" marR="9803" marT="9803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FFFFF"/>
                          </a:highlight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803" marR="9803" marT="9803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FFFFF"/>
                          </a:highlight>
                          <a:latin typeface="Calibri" panose="020F0502020204030204" pitchFamily="34" charset="0"/>
                        </a:rPr>
                        <a:t>ARRET VENTILATION TT10 (CONTACT SEC -)</a:t>
                      </a:r>
                    </a:p>
                  </a:txBody>
                  <a:tcPr marL="9803" marR="9803" marT="9803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FFFFF"/>
                          </a:highlight>
                          <a:latin typeface="Calibri" panose="020F0502020204030204" pitchFamily="34" charset="0"/>
                        </a:rPr>
                        <a:t>Centrale N°20</a:t>
                      </a:r>
                    </a:p>
                  </a:txBody>
                  <a:tcPr marL="9803" marR="9803" marT="9803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FFFFF"/>
                          </a:highlight>
                          <a:latin typeface="Calibri" panose="020F0502020204030204" pitchFamily="34" charset="0"/>
                        </a:rPr>
                        <a:t>900 CV1 154</a:t>
                      </a:r>
                    </a:p>
                  </a:txBody>
                  <a:tcPr marL="9803" marR="9803" marT="9803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FFFFF"/>
                          </a:highlight>
                          <a:latin typeface="Calibri" panose="020F0502020204030204" pitchFamily="34" charset="0"/>
                        </a:rPr>
                        <a:t>TCC8</a:t>
                      </a:r>
                    </a:p>
                  </a:txBody>
                  <a:tcPr marL="9803" marR="9803" marT="980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FFFFF"/>
                          </a:highlight>
                          <a:latin typeface="Calibri" panose="020F0502020204030204" pitchFamily="34" charset="0"/>
                        </a:rPr>
                        <a:t>- Commande envoyée par le CMSI</a:t>
                      </a:r>
                      <a:b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FFFFF"/>
                          </a:highlight>
                          <a:latin typeface="Calibri" panose="020F0502020204030204" pitchFamily="34" charset="0"/>
                        </a:rPr>
                      </a:br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FFFFF"/>
                          </a:highlight>
                          <a:latin typeface="Calibri" panose="020F0502020204030204" pitchFamily="34" charset="0"/>
                        </a:rPr>
                        <a:t>- Contact sec NF</a:t>
                      </a:r>
                      <a:b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FFFFF"/>
                          </a:highlight>
                          <a:latin typeface="Calibri" panose="020F0502020204030204" pitchFamily="34" charset="0"/>
                        </a:rPr>
                      </a:br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FFFFF"/>
                          </a:highlight>
                          <a:latin typeface="Calibri" panose="020F0502020204030204" pitchFamily="34" charset="0"/>
                        </a:rPr>
                        <a:t>- Transmission en sécurité positive</a:t>
                      </a:r>
                    </a:p>
                  </a:txBody>
                  <a:tcPr marL="9803" marR="9803" marT="9803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29310687"/>
                  </a:ext>
                </a:extLst>
              </a:tr>
              <a:tr h="490743">
                <a:tc v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FFFFF"/>
                          </a:highlight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803" marR="9803" marT="9803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CH" sz="1100" b="0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FFFFFF"/>
                          </a:highlight>
                          <a:latin typeface="Calibri" panose="020F0502020204030204" pitchFamily="34" charset="0"/>
                        </a:rPr>
                        <a:t>ARRET VENTILATION TT10 (CONTACT SEC +)</a:t>
                      </a:r>
                    </a:p>
                  </a:txBody>
                  <a:tcPr marL="9803" marR="9803" marT="9803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94443"/>
                  </a:ext>
                </a:extLst>
              </a:tr>
            </a:tbl>
          </a:graphicData>
        </a:graphic>
      </p:graphicFrame>
      <p:sp>
        <p:nvSpPr>
          <p:cNvPr id="2" name="Date Placeholder 2">
            <a:extLst>
              <a:ext uri="{FF2B5EF4-FFF2-40B4-BE49-F238E27FC236}">
                <a16:creationId xmlns:a16="http://schemas.microsoft.com/office/drawing/2014/main" id="{565EFE6D-29F4-F4E8-B1F8-229D170C2E0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287688" y="6378349"/>
            <a:ext cx="82870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 dirty="0"/>
              <a:t>2025-01-15</a:t>
            </a:r>
          </a:p>
        </p:txBody>
      </p:sp>
      <p:sp>
        <p:nvSpPr>
          <p:cNvPr id="7" name="Footer Placeholder 3">
            <a:extLst>
              <a:ext uri="{FF2B5EF4-FFF2-40B4-BE49-F238E27FC236}">
                <a16:creationId xmlns:a16="http://schemas.microsoft.com/office/drawing/2014/main" id="{0C46ED1C-AB0A-3787-C46A-B4078E6A79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GB" dirty="0"/>
              <a:t>EN-AA | NA-CONS WP5.1.1 Fire Detection underground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30056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B3B5436B-3889-76D3-4234-99D0EE0F38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 anchor="t">
            <a:normAutofit/>
          </a:bodyPr>
          <a:lstStyle/>
          <a:p>
            <a:r>
              <a:rPr lang="en-US" dirty="0"/>
              <a:t>Schematic overview of the SPS complex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38A2317-A029-0FC9-E7DF-E0C15D4F8B2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287688" y="6378349"/>
            <a:ext cx="82870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 dirty="0"/>
              <a:t>2025-01-15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4A29E8B-6184-E90E-AFF8-C767A24E36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GB" dirty="0"/>
              <a:t>EN-AA | NA-CONS WP5.1.1 Fire Detection underground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A28E84A-1FD5-AC4B-ADCE-C1E87FCBF4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83848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2</a:t>
            </a:fld>
            <a:endParaRPr lang="en-US" dirty="0"/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A7780855-7B8F-1C8C-4F54-CF7E6E015D8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416" t="946" r="745" b="867"/>
          <a:stretch/>
        </p:blipFill>
        <p:spPr bwMode="auto">
          <a:xfrm>
            <a:off x="3203294" y="1035260"/>
            <a:ext cx="6277082" cy="516551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0158746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B3B5436B-3889-76D3-4234-99D0EE0F38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 anchor="t">
            <a:normAutofit/>
          </a:bodyPr>
          <a:lstStyle/>
          <a:p>
            <a:r>
              <a:rPr lang="en-US" dirty="0"/>
              <a:t>SSI safety zoning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38A2317-A029-0FC9-E7DF-E0C15D4F8B2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287688" y="6378349"/>
            <a:ext cx="82870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 dirty="0"/>
              <a:t>2025-01-15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A28E84A-1FD5-AC4B-ADCE-C1E87FCBF4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83848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3</a:t>
            </a:fld>
            <a:endParaRPr lang="en-US" dirty="0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0C153741-2D3A-6235-5119-7DA0723C167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37332" y="980728"/>
            <a:ext cx="7791116" cy="5220047"/>
          </a:xfrm>
          <a:prstGeom prst="rect">
            <a:avLst/>
          </a:prstGeom>
          <a:noFill/>
        </p:spPr>
      </p:pic>
      <p:sp>
        <p:nvSpPr>
          <p:cNvPr id="2" name="Footer Placeholder 3">
            <a:extLst>
              <a:ext uri="{FF2B5EF4-FFF2-40B4-BE49-F238E27FC236}">
                <a16:creationId xmlns:a16="http://schemas.microsoft.com/office/drawing/2014/main" id="{FC7D441B-B978-6A36-A7E3-D1AA965CFB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GB" dirty="0"/>
              <a:t>EN-AA | NA-CONS WP5.1.1 Fire Detection underground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82850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2">
            <a:extLst>
              <a:ext uri="{FF2B5EF4-FFF2-40B4-BE49-F238E27FC236}">
                <a16:creationId xmlns:a16="http://schemas.microsoft.com/office/drawing/2014/main" id="{55831AD1-7229-33ED-AA7B-2E9384D9FD8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287688" y="6378349"/>
            <a:ext cx="82870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 dirty="0"/>
              <a:t>2025-01-15</a:t>
            </a:r>
          </a:p>
        </p:txBody>
      </p:sp>
      <p:sp>
        <p:nvSpPr>
          <p:cNvPr id="9" name="Footer Placeholder 3">
            <a:extLst>
              <a:ext uri="{FF2B5EF4-FFF2-40B4-BE49-F238E27FC236}">
                <a16:creationId xmlns:a16="http://schemas.microsoft.com/office/drawing/2014/main" id="{8B6CDA49-FBA1-B293-1187-D9B1A1997E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GB" dirty="0"/>
              <a:t>EN-AA | NA-CONS WP5.1.1 Fire Detection underground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A28E84A-1FD5-AC4B-ADCE-C1E87FCBF4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83848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4</a:t>
            </a:fld>
            <a:endParaRPr lang="en-US" dirty="0"/>
          </a:p>
        </p:txBody>
      </p:sp>
      <p:sp>
        <p:nvSpPr>
          <p:cNvPr id="3" name="Titre 2">
            <a:extLst>
              <a:ext uri="{FF2B5EF4-FFF2-40B4-BE49-F238E27FC236}">
                <a16:creationId xmlns:a16="http://schemas.microsoft.com/office/drawing/2014/main" id="{1E3F6432-3B47-C0DE-1497-88118E55DA0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379096" y="260648"/>
            <a:ext cx="10973488" cy="877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FR" altLang="fr-FR" sz="2100" b="0" dirty="0" err="1">
                <a:latin typeface="Arial Unicode MS"/>
                <a:ea typeface="inherit"/>
              </a:rPr>
              <a:t>A</a:t>
            </a:r>
            <a:r>
              <a:rPr kumimoji="0" lang="fr-FR" altLang="fr-FR" sz="21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 Unicode MS"/>
                <a:ea typeface="inherit"/>
              </a:rPr>
              <a:t>ctivities</a:t>
            </a:r>
            <a:r>
              <a:rPr kumimoji="0" lang="fr-FR" altLang="fr-FR" sz="2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/>
                <a:ea typeface="inherit"/>
              </a:rPr>
              <a:t> at BA81 </a:t>
            </a:r>
            <a:r>
              <a:rPr kumimoji="0" lang="fr-FR" altLang="fr-FR" sz="21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 Unicode MS"/>
                <a:ea typeface="inherit"/>
              </a:rPr>
              <a:t>during</a:t>
            </a:r>
            <a:r>
              <a:rPr kumimoji="0" lang="fr-FR" altLang="fr-FR" sz="2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/>
                <a:ea typeface="inherit"/>
              </a:rPr>
              <a:t> YETS 24/25 – </a:t>
            </a:r>
            <a:r>
              <a:rPr kumimoji="0" lang="fr-FR" altLang="fr-FR" sz="21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 Unicode MS"/>
                <a:ea typeface="inherit"/>
              </a:rPr>
              <a:t>Piping</a:t>
            </a:r>
            <a:r>
              <a:rPr kumimoji="0" lang="fr-FR" altLang="fr-FR" sz="2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/>
                <a:ea typeface="inherit"/>
              </a:rPr>
              <a:t> installation</a:t>
            </a:r>
            <a:endParaRPr kumimoji="0" lang="fr-FR" altLang="fr-FR" sz="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fr-FR" altLang="fr-FR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fr-FR" altLang="fr-F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9F4E079E-9BA5-33C0-21FF-FA3F20DD77E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03512" y="980728"/>
            <a:ext cx="7487695" cy="52299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00911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6A4181D-6306-CBAF-1A00-53E16477F08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D586C82A-1807-E7A9-6C4F-230C025C957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407988" y="373593"/>
            <a:ext cx="11376025" cy="1065742"/>
          </a:xfr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lIns="0" tIns="0" rIns="0" bIns="0" numCol="1" anchor="t" anchorCtr="0" compatLnSpc="1">
            <a:prstTxWarp prst="textNoShape">
              <a:avLst/>
            </a:prstTxWarp>
            <a:norm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FR" altLang="fr-FR" sz="2500" b="0" dirty="0" err="1"/>
              <a:t>A</a:t>
            </a:r>
            <a:r>
              <a:rPr kumimoji="0" lang="fr-FR" altLang="fr-FR" sz="2500" b="0" i="0" u="none" strike="noStrike" cap="none" normalizeH="0" baseline="0" dirty="0" err="1">
                <a:ln>
                  <a:noFill/>
                </a:ln>
                <a:effectLst/>
              </a:rPr>
              <a:t>ctivities</a:t>
            </a:r>
            <a:r>
              <a:rPr kumimoji="0" lang="fr-FR" altLang="fr-FR" sz="2500" b="0" i="0" u="none" strike="noStrike" cap="none" normalizeH="0" baseline="0" dirty="0">
                <a:ln>
                  <a:noFill/>
                </a:ln>
                <a:effectLst/>
              </a:rPr>
              <a:t> at BA81 </a:t>
            </a:r>
            <a:r>
              <a:rPr kumimoji="0" lang="fr-FR" altLang="fr-FR" sz="2500" b="0" i="0" u="none" strike="noStrike" cap="none" normalizeH="0" baseline="0" dirty="0" err="1">
                <a:ln>
                  <a:noFill/>
                </a:ln>
                <a:effectLst/>
              </a:rPr>
              <a:t>during</a:t>
            </a:r>
            <a:r>
              <a:rPr kumimoji="0" lang="fr-FR" altLang="fr-FR" sz="2500" b="0" i="0" u="none" strike="noStrike" cap="none" normalizeH="0" baseline="0" dirty="0">
                <a:ln>
                  <a:noFill/>
                </a:ln>
                <a:effectLst/>
              </a:rPr>
              <a:t> YETS 24/25 – </a:t>
            </a:r>
            <a:r>
              <a:rPr kumimoji="0" lang="fr-FR" altLang="fr-FR" sz="2500" b="0" i="0" u="none" strike="noStrike" cap="none" normalizeH="0" baseline="0" dirty="0" err="1">
                <a:ln>
                  <a:noFill/>
                </a:ln>
                <a:effectLst/>
              </a:rPr>
              <a:t>Piping</a:t>
            </a:r>
            <a:r>
              <a:rPr kumimoji="0" lang="fr-FR" altLang="fr-FR" sz="2500" b="0" i="0" u="none" strike="noStrike" cap="none" normalizeH="0" baseline="0" dirty="0">
                <a:ln>
                  <a:noFill/>
                </a:ln>
                <a:effectLst/>
              </a:rPr>
              <a:t> installation</a:t>
            </a:r>
          </a:p>
          <a:p>
            <a:pPr marL="0" marR="0" lvl="0" indent="0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fr-FR" altLang="fr-FR" sz="2500" b="0" i="0" u="none" strike="noStrike" cap="none" normalizeH="0" baseline="0" dirty="0">
                <a:ln>
                  <a:noFill/>
                </a:ln>
                <a:effectLst/>
              </a:rPr>
            </a:br>
            <a:endParaRPr kumimoji="0" lang="fr-FR" altLang="fr-FR" sz="2500" b="0" i="0" u="none" strike="noStrike" cap="none" normalizeH="0" baseline="0" dirty="0">
              <a:ln>
                <a:noFill/>
              </a:ln>
              <a:effectLst/>
            </a:endParaRPr>
          </a:p>
        </p:txBody>
      </p:sp>
      <p:pic>
        <p:nvPicPr>
          <p:cNvPr id="10" name="Image 9" descr="Une image contenant Bagages et sacs, intérieur&#10;&#10;Description générée automatiquement">
            <a:extLst>
              <a:ext uri="{FF2B5EF4-FFF2-40B4-BE49-F238E27FC236}">
                <a16:creationId xmlns:a16="http://schemas.microsoft.com/office/drawing/2014/main" id="{34ADD146-5E11-799A-A5FB-43BC021BD9E8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33870" r="2" b="4798"/>
          <a:stretch/>
        </p:blipFill>
        <p:spPr>
          <a:xfrm>
            <a:off x="407987" y="1592264"/>
            <a:ext cx="5616575" cy="4608512"/>
          </a:xfrm>
          <a:prstGeom prst="rect">
            <a:avLst/>
          </a:prstGeom>
          <a:noFill/>
        </p:spPr>
      </p:pic>
      <p:pic>
        <p:nvPicPr>
          <p:cNvPr id="4" name="Image 3" descr="Une image contenant acier, ingénierie, machine, fils électriques&#10;&#10;Description générée automatiquement">
            <a:extLst>
              <a:ext uri="{FF2B5EF4-FFF2-40B4-BE49-F238E27FC236}">
                <a16:creationId xmlns:a16="http://schemas.microsoft.com/office/drawing/2014/main" id="{BD374A66-0007-C2E2-DFE8-33652E890180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4466" r="2" b="34355"/>
          <a:stretch/>
        </p:blipFill>
        <p:spPr>
          <a:xfrm>
            <a:off x="6172199" y="1592264"/>
            <a:ext cx="5611813" cy="4608511"/>
          </a:xfrm>
          <a:prstGeom prst="rect">
            <a:avLst/>
          </a:prstGeom>
          <a:noFill/>
        </p:spPr>
      </p:pic>
      <p:sp>
        <p:nvSpPr>
          <p:cNvPr id="8" name="Date Placeholder 2">
            <a:extLst>
              <a:ext uri="{FF2B5EF4-FFF2-40B4-BE49-F238E27FC236}">
                <a16:creationId xmlns:a16="http://schemas.microsoft.com/office/drawing/2014/main" id="{D085347F-98E1-CBD5-6A6A-DE031964999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287688" y="6378349"/>
            <a:ext cx="82870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 dirty="0"/>
              <a:t>2025-01-15</a:t>
            </a:r>
          </a:p>
        </p:txBody>
      </p:sp>
      <p:sp>
        <p:nvSpPr>
          <p:cNvPr id="9" name="Footer Placeholder 3">
            <a:extLst>
              <a:ext uri="{FF2B5EF4-FFF2-40B4-BE49-F238E27FC236}">
                <a16:creationId xmlns:a16="http://schemas.microsoft.com/office/drawing/2014/main" id="{0FB7ADA5-08DD-C021-382A-E67DA6197F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GB" dirty="0"/>
              <a:t>EN-AA | NA-CONS WP5.1.1 Fire Detection underground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5251C7E-3F25-565C-20F4-97644E9CC7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83848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3192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4E8DC1C-060E-7565-D7AC-A0BE475F45B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8AFB220B-C66C-44F3-46AA-ADDBCCB9F80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407988" y="373593"/>
            <a:ext cx="11376025" cy="1065742"/>
          </a:xfr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lIns="0" tIns="0" rIns="0" bIns="0" numCol="1" anchor="t" anchorCtr="0" compatLnSpc="1">
            <a:prstTxWarp prst="textNoShape">
              <a:avLst/>
            </a:prstTxWarp>
            <a:norm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FR" altLang="fr-FR" sz="2500" b="0" dirty="0" err="1"/>
              <a:t>A</a:t>
            </a:r>
            <a:r>
              <a:rPr kumimoji="0" lang="fr-FR" altLang="fr-FR" sz="2500" b="0" i="0" u="none" strike="noStrike" cap="none" normalizeH="0" baseline="0" dirty="0" err="1">
                <a:ln>
                  <a:noFill/>
                </a:ln>
                <a:effectLst/>
              </a:rPr>
              <a:t>ctivities</a:t>
            </a:r>
            <a:r>
              <a:rPr kumimoji="0" lang="fr-FR" altLang="fr-FR" sz="2500" b="0" i="0" u="none" strike="noStrike" cap="none" normalizeH="0" baseline="0" dirty="0">
                <a:ln>
                  <a:noFill/>
                </a:ln>
                <a:effectLst/>
              </a:rPr>
              <a:t> at BA81 </a:t>
            </a:r>
            <a:r>
              <a:rPr kumimoji="0" lang="fr-FR" altLang="fr-FR" sz="2500" b="0" i="0" u="none" strike="noStrike" cap="none" normalizeH="0" baseline="0" dirty="0" err="1">
                <a:ln>
                  <a:noFill/>
                </a:ln>
                <a:effectLst/>
              </a:rPr>
              <a:t>during</a:t>
            </a:r>
            <a:r>
              <a:rPr kumimoji="0" lang="fr-FR" altLang="fr-FR" sz="2500" b="0" i="0" u="none" strike="noStrike" cap="none" normalizeH="0" baseline="0" dirty="0">
                <a:ln>
                  <a:noFill/>
                </a:ln>
                <a:effectLst/>
              </a:rPr>
              <a:t> YETS 24/25 – </a:t>
            </a:r>
            <a:r>
              <a:rPr kumimoji="0" lang="fr-FR" altLang="fr-FR" sz="2500" b="0" i="0" u="none" strike="noStrike" cap="none" normalizeH="0" baseline="0" dirty="0" err="1">
                <a:ln>
                  <a:noFill/>
                </a:ln>
                <a:effectLst/>
              </a:rPr>
              <a:t>Piping</a:t>
            </a:r>
            <a:r>
              <a:rPr kumimoji="0" lang="fr-FR" altLang="fr-FR" sz="2500" b="0" i="0" u="none" strike="noStrike" cap="none" normalizeH="0" baseline="0" dirty="0">
                <a:ln>
                  <a:noFill/>
                </a:ln>
                <a:effectLst/>
              </a:rPr>
              <a:t> installation</a:t>
            </a:r>
          </a:p>
          <a:p>
            <a:pPr marL="0" marR="0" lvl="0" indent="0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fr-FR" altLang="fr-FR" sz="2500" b="0" i="0" u="none" strike="noStrike" cap="none" normalizeH="0" baseline="0" dirty="0">
                <a:ln>
                  <a:noFill/>
                </a:ln>
                <a:effectLst/>
              </a:rPr>
            </a:br>
            <a:endParaRPr kumimoji="0" lang="fr-FR" altLang="fr-FR" sz="2500" b="0" i="0" u="none" strike="noStrike" cap="none" normalizeH="0" baseline="0" dirty="0">
              <a:ln>
                <a:noFill/>
              </a:ln>
              <a:effectLst/>
            </a:endParaRPr>
          </a:p>
        </p:txBody>
      </p:sp>
      <p:sp>
        <p:nvSpPr>
          <p:cNvPr id="8" name="Date Placeholder 2">
            <a:extLst>
              <a:ext uri="{FF2B5EF4-FFF2-40B4-BE49-F238E27FC236}">
                <a16:creationId xmlns:a16="http://schemas.microsoft.com/office/drawing/2014/main" id="{8CCB1CB6-5C4D-85AB-9B71-B40214E48BB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287688" y="6378349"/>
            <a:ext cx="82870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 dirty="0"/>
              <a:t>2025-01-15</a:t>
            </a:r>
          </a:p>
        </p:txBody>
      </p:sp>
      <p:sp>
        <p:nvSpPr>
          <p:cNvPr id="9" name="Footer Placeholder 3">
            <a:extLst>
              <a:ext uri="{FF2B5EF4-FFF2-40B4-BE49-F238E27FC236}">
                <a16:creationId xmlns:a16="http://schemas.microsoft.com/office/drawing/2014/main" id="{F330C061-3DFA-B74B-B10A-0CFE7881E4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GB" dirty="0"/>
              <a:t>EN-AA | NA-CONS WP5.1.1 Fire Detection underground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209237A-39D9-9250-6F4B-535D568EAD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83848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6</a:t>
            </a:fld>
            <a:endParaRPr lang="en-US" dirty="0"/>
          </a:p>
        </p:txBody>
      </p:sp>
      <p:pic>
        <p:nvPicPr>
          <p:cNvPr id="6" name="Image 5" descr="Une image contenant ingénierie, acier, bâtiment, industrie&#10;&#10;Description générée automatiquement">
            <a:extLst>
              <a:ext uri="{FF2B5EF4-FFF2-40B4-BE49-F238E27FC236}">
                <a16:creationId xmlns:a16="http://schemas.microsoft.com/office/drawing/2014/main" id="{3D51477A-626C-2A7B-A806-88B4A9A8B95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6098" y="1439863"/>
            <a:ext cx="10579804" cy="476091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1555739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83A6BD5-4474-77F2-F6C4-0E52235F84D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79FD6A28-2EBE-FFD5-D25A-D8ECCF02CEC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407988" y="373593"/>
            <a:ext cx="11376025" cy="1065742"/>
          </a:xfr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lIns="0" tIns="0" rIns="0" bIns="0" numCol="1" anchor="t" anchorCtr="0" compatLnSpc="1">
            <a:prstTxWarp prst="textNoShape">
              <a:avLst/>
            </a:prstTxWarp>
            <a:norm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FR" altLang="fr-FR" sz="2500" b="0" dirty="0" err="1"/>
              <a:t>A</a:t>
            </a:r>
            <a:r>
              <a:rPr kumimoji="0" lang="fr-FR" altLang="fr-FR" sz="2500" b="0" i="0" u="none" strike="noStrike" cap="none" normalizeH="0" baseline="0" dirty="0" err="1">
                <a:ln>
                  <a:noFill/>
                </a:ln>
                <a:effectLst/>
              </a:rPr>
              <a:t>ctivities</a:t>
            </a:r>
            <a:r>
              <a:rPr kumimoji="0" lang="fr-FR" altLang="fr-FR" sz="2500" b="0" i="0" u="none" strike="noStrike" cap="none" normalizeH="0" baseline="0" dirty="0">
                <a:ln>
                  <a:noFill/>
                </a:ln>
                <a:effectLst/>
              </a:rPr>
              <a:t> at BA81 </a:t>
            </a:r>
            <a:r>
              <a:rPr kumimoji="0" lang="fr-FR" altLang="fr-FR" sz="2500" b="0" i="0" u="none" strike="noStrike" cap="none" normalizeH="0" baseline="0" dirty="0" err="1">
                <a:ln>
                  <a:noFill/>
                </a:ln>
                <a:effectLst/>
              </a:rPr>
              <a:t>during</a:t>
            </a:r>
            <a:r>
              <a:rPr kumimoji="0" lang="fr-FR" altLang="fr-FR" sz="2500" b="0" i="0" u="none" strike="noStrike" cap="none" normalizeH="0" baseline="0" dirty="0">
                <a:ln>
                  <a:noFill/>
                </a:ln>
                <a:effectLst/>
              </a:rPr>
              <a:t> YETS 24/25 – </a:t>
            </a:r>
            <a:r>
              <a:rPr kumimoji="0" lang="fr-FR" altLang="fr-FR" sz="2500" b="0" i="0" u="none" strike="noStrike" cap="none" normalizeH="0" baseline="0" dirty="0" err="1">
                <a:ln>
                  <a:noFill/>
                </a:ln>
                <a:effectLst/>
              </a:rPr>
              <a:t>Piping</a:t>
            </a:r>
            <a:r>
              <a:rPr kumimoji="0" lang="fr-FR" altLang="fr-FR" sz="2500" b="0" i="0" u="none" strike="noStrike" cap="none" normalizeH="0" baseline="0" dirty="0">
                <a:ln>
                  <a:noFill/>
                </a:ln>
                <a:effectLst/>
              </a:rPr>
              <a:t> installation</a:t>
            </a:r>
          </a:p>
          <a:p>
            <a:pPr marL="0" marR="0" lvl="0" indent="0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fr-FR" altLang="fr-FR" sz="2500" b="0" i="0" u="none" strike="noStrike" cap="none" normalizeH="0" baseline="0" dirty="0">
                <a:ln>
                  <a:noFill/>
                </a:ln>
                <a:effectLst/>
              </a:rPr>
            </a:br>
            <a:endParaRPr kumimoji="0" lang="fr-FR" altLang="fr-FR" sz="2500" b="0" i="0" u="none" strike="noStrike" cap="none" normalizeH="0" baseline="0" dirty="0">
              <a:ln>
                <a:noFill/>
              </a:ln>
              <a:effectLst/>
            </a:endParaRPr>
          </a:p>
        </p:txBody>
      </p:sp>
      <p:pic>
        <p:nvPicPr>
          <p:cNvPr id="4" name="Image 3" descr="Une image contenant bâtiment, acier, ingénierie, industrie&#10;&#10;Description générée automatiquement">
            <a:extLst>
              <a:ext uri="{FF2B5EF4-FFF2-40B4-BE49-F238E27FC236}">
                <a16:creationId xmlns:a16="http://schemas.microsoft.com/office/drawing/2014/main" id="{DAB1329A-D8C3-7345-D6F5-F6008B39E8B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5607946" y="2316880"/>
            <a:ext cx="5440605" cy="2448271"/>
          </a:xfrm>
          <a:prstGeom prst="rect">
            <a:avLst/>
          </a:prstGeom>
          <a:noFill/>
        </p:spPr>
      </p:pic>
      <p:sp>
        <p:nvSpPr>
          <p:cNvPr id="8" name="Date Placeholder 2">
            <a:extLst>
              <a:ext uri="{FF2B5EF4-FFF2-40B4-BE49-F238E27FC236}">
                <a16:creationId xmlns:a16="http://schemas.microsoft.com/office/drawing/2014/main" id="{163BDE5C-F4E0-D9EE-D19E-0ABBC8A9FC9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287688" y="6378349"/>
            <a:ext cx="82870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 dirty="0"/>
              <a:t>2025-01-15</a:t>
            </a:r>
          </a:p>
        </p:txBody>
      </p:sp>
      <p:sp>
        <p:nvSpPr>
          <p:cNvPr id="9" name="Footer Placeholder 3">
            <a:extLst>
              <a:ext uri="{FF2B5EF4-FFF2-40B4-BE49-F238E27FC236}">
                <a16:creationId xmlns:a16="http://schemas.microsoft.com/office/drawing/2014/main" id="{64CBA67E-41D8-33EF-89AD-0D107395ED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GB" dirty="0"/>
              <a:t>EN-AA | NA-CONS WP5.1.1 Fire Detection underground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E3231B-35FD-F260-19BE-23E8F6F099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83848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7</a:t>
            </a:fld>
            <a:endParaRPr lang="en-US" dirty="0"/>
          </a:p>
        </p:txBody>
      </p:sp>
      <p:pic>
        <p:nvPicPr>
          <p:cNvPr id="12" name="Image 11" descr="Une image contenant acier, Aluminium, Matériau composite, bâtiment&#10;&#10;Description générée automatiquement">
            <a:extLst>
              <a:ext uri="{FF2B5EF4-FFF2-40B4-BE49-F238E27FC236}">
                <a16:creationId xmlns:a16="http://schemas.microsoft.com/office/drawing/2014/main" id="{D64C027F-52D5-DB02-CA3A-ECA338887AE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613715" y="2286547"/>
            <a:ext cx="5275937" cy="23762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997891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FED2CF9-8B98-0513-540E-ACFA5E6BC42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Une image contenant acier, Aluminium, fer, charrette à bras">
            <a:extLst>
              <a:ext uri="{FF2B5EF4-FFF2-40B4-BE49-F238E27FC236}">
                <a16:creationId xmlns:a16="http://schemas.microsoft.com/office/drawing/2014/main" id="{3E02368C-CB1F-82D9-93CA-C7921238D058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9976"/>
          <a:stretch/>
        </p:blipFill>
        <p:spPr>
          <a:xfrm>
            <a:off x="407989" y="1124744"/>
            <a:ext cx="11376024" cy="4608512"/>
          </a:xfrm>
          <a:prstGeom prst="rect">
            <a:avLst/>
          </a:prstGeom>
          <a:noFill/>
        </p:spPr>
      </p:pic>
      <p:sp>
        <p:nvSpPr>
          <p:cNvPr id="3" name="Titre 2">
            <a:extLst>
              <a:ext uri="{FF2B5EF4-FFF2-40B4-BE49-F238E27FC236}">
                <a16:creationId xmlns:a16="http://schemas.microsoft.com/office/drawing/2014/main" id="{00E426DF-8AC5-AB6B-146B-DC54A682B64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407988" y="373593"/>
            <a:ext cx="11376025" cy="1065742"/>
          </a:xfr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lIns="0" tIns="0" rIns="0" bIns="0" numCol="1" anchor="t" anchorCtr="0" compatLnSpc="1">
            <a:prstTxWarp prst="textNoShape">
              <a:avLst/>
            </a:prstTxWarp>
            <a:norm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FR" altLang="fr-FR" sz="2500" b="0" dirty="0" err="1"/>
              <a:t>A</a:t>
            </a:r>
            <a:r>
              <a:rPr kumimoji="0" lang="fr-FR" altLang="fr-FR" sz="2500" b="0" i="0" u="none" strike="noStrike" cap="none" normalizeH="0" baseline="0" dirty="0" err="1">
                <a:ln>
                  <a:noFill/>
                </a:ln>
                <a:effectLst/>
              </a:rPr>
              <a:t>ctivities</a:t>
            </a:r>
            <a:r>
              <a:rPr kumimoji="0" lang="fr-FR" altLang="fr-FR" sz="2500" b="0" i="0" u="none" strike="noStrike" cap="none" normalizeH="0" baseline="0" dirty="0">
                <a:ln>
                  <a:noFill/>
                </a:ln>
                <a:effectLst/>
              </a:rPr>
              <a:t> at BA81 </a:t>
            </a:r>
            <a:r>
              <a:rPr kumimoji="0" lang="fr-FR" altLang="fr-FR" sz="2500" b="0" i="0" u="none" strike="noStrike" cap="none" normalizeH="0" baseline="0" dirty="0" err="1">
                <a:ln>
                  <a:noFill/>
                </a:ln>
                <a:effectLst/>
              </a:rPr>
              <a:t>during</a:t>
            </a:r>
            <a:r>
              <a:rPr kumimoji="0" lang="fr-FR" altLang="fr-FR" sz="2500" b="0" i="0" u="none" strike="noStrike" cap="none" normalizeH="0" baseline="0" dirty="0">
                <a:ln>
                  <a:noFill/>
                </a:ln>
                <a:effectLst/>
              </a:rPr>
              <a:t> YETS 24/25 – </a:t>
            </a:r>
            <a:r>
              <a:rPr kumimoji="0" lang="fr-FR" altLang="fr-FR" sz="2500" b="0" i="0" u="none" strike="noStrike" cap="none" normalizeH="0" baseline="0" dirty="0" err="1">
                <a:ln>
                  <a:noFill/>
                </a:ln>
                <a:effectLst/>
              </a:rPr>
              <a:t>Piping</a:t>
            </a:r>
            <a:r>
              <a:rPr kumimoji="0" lang="fr-FR" altLang="fr-FR" sz="2500" b="0" i="0" u="none" strike="noStrike" cap="none" normalizeH="0" baseline="0" dirty="0">
                <a:ln>
                  <a:noFill/>
                </a:ln>
                <a:effectLst/>
              </a:rPr>
              <a:t> installation</a:t>
            </a:r>
          </a:p>
          <a:p>
            <a:pPr marL="0" marR="0" lvl="0" indent="0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fr-FR" altLang="fr-FR" sz="2500" b="0" i="0" u="none" strike="noStrike" cap="none" normalizeH="0" baseline="0" dirty="0">
                <a:ln>
                  <a:noFill/>
                </a:ln>
                <a:effectLst/>
              </a:rPr>
            </a:br>
            <a:endParaRPr kumimoji="0" lang="fr-FR" altLang="fr-FR" sz="2500" b="0" i="0" u="none" strike="noStrike" cap="none" normalizeH="0" baseline="0" dirty="0">
              <a:ln>
                <a:noFill/>
              </a:ln>
              <a:effectLst/>
            </a:endParaRPr>
          </a:p>
        </p:txBody>
      </p:sp>
      <p:sp>
        <p:nvSpPr>
          <p:cNvPr id="8" name="Date Placeholder 2">
            <a:extLst>
              <a:ext uri="{FF2B5EF4-FFF2-40B4-BE49-F238E27FC236}">
                <a16:creationId xmlns:a16="http://schemas.microsoft.com/office/drawing/2014/main" id="{3B8352E2-4395-BC1C-005D-957127D56CB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287688" y="6378349"/>
            <a:ext cx="82870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 dirty="0"/>
              <a:t>2025-01-15</a:t>
            </a:r>
          </a:p>
        </p:txBody>
      </p:sp>
      <p:sp>
        <p:nvSpPr>
          <p:cNvPr id="9" name="Footer Placeholder 3">
            <a:extLst>
              <a:ext uri="{FF2B5EF4-FFF2-40B4-BE49-F238E27FC236}">
                <a16:creationId xmlns:a16="http://schemas.microsoft.com/office/drawing/2014/main" id="{CB8BA81A-0772-64BE-0F06-376F6F5681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GB" dirty="0"/>
              <a:t>EN-AA | NA-CONS WP5.1.1 Fire Detection underground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6A24A4C-C913-5A70-F432-27FC4BC30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83848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586586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57957CC-BDC6-A5A6-6D31-1C07ACEEA9A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D5E50FDF-C73A-A6F6-D3A9-1B033B5F97A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407988" y="373593"/>
            <a:ext cx="11376025" cy="1065742"/>
          </a:xfr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lIns="0" tIns="0" rIns="0" bIns="0" numCol="1" anchor="t" anchorCtr="0" compatLnSpc="1">
            <a:prstTxWarp prst="textNoShape">
              <a:avLst/>
            </a:prstTxWarp>
            <a:norm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FR" altLang="fr-FR" sz="2500" b="0" dirty="0" err="1"/>
              <a:t>A</a:t>
            </a:r>
            <a:r>
              <a:rPr kumimoji="0" lang="fr-FR" altLang="fr-FR" sz="2500" b="0" i="0" u="none" strike="noStrike" cap="none" normalizeH="0" baseline="0" dirty="0" err="1">
                <a:ln>
                  <a:noFill/>
                </a:ln>
                <a:effectLst/>
              </a:rPr>
              <a:t>ctivities</a:t>
            </a:r>
            <a:r>
              <a:rPr kumimoji="0" lang="fr-FR" altLang="fr-FR" sz="2500" b="0" i="0" u="none" strike="noStrike" cap="none" normalizeH="0" baseline="0" dirty="0">
                <a:ln>
                  <a:noFill/>
                </a:ln>
                <a:effectLst/>
              </a:rPr>
              <a:t> at BA81 </a:t>
            </a:r>
            <a:r>
              <a:rPr kumimoji="0" lang="fr-FR" altLang="fr-FR" sz="2500" b="0" i="0" u="none" strike="noStrike" cap="none" normalizeH="0" baseline="0" dirty="0" err="1">
                <a:ln>
                  <a:noFill/>
                </a:ln>
                <a:effectLst/>
              </a:rPr>
              <a:t>during</a:t>
            </a:r>
            <a:r>
              <a:rPr kumimoji="0" lang="fr-FR" altLang="fr-FR" sz="2500" b="0" i="0" u="none" strike="noStrike" cap="none" normalizeH="0" baseline="0" dirty="0">
                <a:ln>
                  <a:noFill/>
                </a:ln>
                <a:effectLst/>
              </a:rPr>
              <a:t> YETS 24/25 – </a:t>
            </a:r>
            <a:r>
              <a:rPr kumimoji="0" lang="fr-FR" altLang="fr-FR" sz="2500" b="0" i="0" u="none" strike="noStrike" cap="none" normalizeH="0" baseline="0" dirty="0" err="1">
                <a:ln>
                  <a:noFill/>
                </a:ln>
                <a:effectLst/>
              </a:rPr>
              <a:t>Electrical</a:t>
            </a:r>
            <a:r>
              <a:rPr kumimoji="0" lang="fr-FR" altLang="fr-FR" sz="2500" b="0" i="0" u="none" strike="noStrike" cap="none" normalizeH="0" baseline="0" dirty="0">
                <a:ln>
                  <a:noFill/>
                </a:ln>
                <a:effectLst/>
              </a:rPr>
              <a:t> installation</a:t>
            </a:r>
          </a:p>
          <a:p>
            <a:pPr marL="0" marR="0" lvl="0" indent="0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fr-FR" altLang="fr-FR" sz="2500" b="0" i="0" u="none" strike="noStrike" cap="none" normalizeH="0" baseline="0" dirty="0">
                <a:ln>
                  <a:noFill/>
                </a:ln>
                <a:effectLst/>
              </a:rPr>
            </a:br>
            <a:endParaRPr kumimoji="0" lang="fr-FR" altLang="fr-FR" sz="2500" b="0" i="0" u="none" strike="noStrike" cap="none" normalizeH="0" baseline="0" dirty="0">
              <a:ln>
                <a:noFill/>
              </a:ln>
              <a:effectLst/>
            </a:endParaRPr>
          </a:p>
        </p:txBody>
      </p:sp>
      <p:pic>
        <p:nvPicPr>
          <p:cNvPr id="4" name="Image 3" descr="Une image contenant métal, ligne, Symétrie, Parallèle&#10;&#10;Description générée automatiquement">
            <a:extLst>
              <a:ext uri="{FF2B5EF4-FFF2-40B4-BE49-F238E27FC236}">
                <a16:creationId xmlns:a16="http://schemas.microsoft.com/office/drawing/2014/main" id="{580DD997-2101-7F9E-EA5B-397AA6EA6C1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7651663" y="2328821"/>
            <a:ext cx="5340627" cy="2403281"/>
          </a:xfrm>
          <a:prstGeom prst="rect">
            <a:avLst/>
          </a:prstGeom>
          <a:noFill/>
        </p:spPr>
      </p:pic>
      <p:sp>
        <p:nvSpPr>
          <p:cNvPr id="8" name="Date Placeholder 2">
            <a:extLst>
              <a:ext uri="{FF2B5EF4-FFF2-40B4-BE49-F238E27FC236}">
                <a16:creationId xmlns:a16="http://schemas.microsoft.com/office/drawing/2014/main" id="{992A980E-1DDF-20D4-4727-5AA30F0087E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287688" y="6378349"/>
            <a:ext cx="82870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 dirty="0"/>
              <a:t>2025-01-15</a:t>
            </a:r>
          </a:p>
        </p:txBody>
      </p:sp>
      <p:sp>
        <p:nvSpPr>
          <p:cNvPr id="9" name="Footer Placeholder 3">
            <a:extLst>
              <a:ext uri="{FF2B5EF4-FFF2-40B4-BE49-F238E27FC236}">
                <a16:creationId xmlns:a16="http://schemas.microsoft.com/office/drawing/2014/main" id="{6E791EF7-0B42-33A2-9C38-6746209DB1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GB" dirty="0"/>
              <a:t>EN-AA | NA-CONS WP5.1.1 Fire Detection underground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B6BF4AF-D79D-095B-9138-F394CF279E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83848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9</a:t>
            </a:fld>
            <a:endParaRPr lang="en-US" dirty="0"/>
          </a:p>
        </p:txBody>
      </p:sp>
      <p:pic>
        <p:nvPicPr>
          <p:cNvPr id="7" name="Image 6" descr="Une image contenant ingénierie, fils électriques, machine, panneau de contrôle&#10;&#10;Description générée automatiquement">
            <a:extLst>
              <a:ext uri="{FF2B5EF4-FFF2-40B4-BE49-F238E27FC236}">
                <a16:creationId xmlns:a16="http://schemas.microsoft.com/office/drawing/2014/main" id="{272567AD-9B99-F8C3-37C1-243055273D2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1344" y="836712"/>
            <a:ext cx="7534891" cy="3393691"/>
          </a:xfrm>
          <a:prstGeom prst="rect">
            <a:avLst/>
          </a:prstGeom>
        </p:spPr>
      </p:pic>
      <p:pic>
        <p:nvPicPr>
          <p:cNvPr id="13" name="Image 12" descr="Une image contenant personne, ingénierie, sol, habits&#10;&#10;Description générée automatiquement">
            <a:extLst>
              <a:ext uri="{FF2B5EF4-FFF2-40B4-BE49-F238E27FC236}">
                <a16:creationId xmlns:a16="http://schemas.microsoft.com/office/drawing/2014/main" id="{C120BC0A-82A4-F1B1-7B3C-19B9E03B2BC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27848" y="4385175"/>
            <a:ext cx="3930216" cy="17701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415840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1" id="{0A22DD23-9704-4E03-A13F-CF67C670CC02}" vid="{0604311A-A1EF-46B6-8E1A-47A72DCF208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Template-EN-2021</Template>
  <TotalTime>7703</TotalTime>
  <Words>1161</Words>
  <Application>Microsoft Office PowerPoint</Application>
  <PresentationFormat>Grand écran</PresentationFormat>
  <Paragraphs>372</Paragraphs>
  <Slides>17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17</vt:i4>
      </vt:variant>
    </vt:vector>
  </HeadingPairs>
  <TitlesOfParts>
    <vt:vector size="22" baseType="lpstr">
      <vt:lpstr>Arial Unicode MS</vt:lpstr>
      <vt:lpstr>Arial</vt:lpstr>
      <vt:lpstr>Calibri</vt:lpstr>
      <vt:lpstr>Wingdings</vt:lpstr>
      <vt:lpstr>Office Theme</vt:lpstr>
      <vt:lpstr>Fire Detection underground system</vt:lpstr>
      <vt:lpstr>Schematic overview of the SPS complex</vt:lpstr>
      <vt:lpstr>SSI safety zoning</vt:lpstr>
      <vt:lpstr>Activities at BA81 during YETS 24/25 – Piping installation  </vt:lpstr>
      <vt:lpstr>Activities at BA81 during YETS 24/25 – Piping installation  </vt:lpstr>
      <vt:lpstr>Activities at BA81 during YETS 24/25 – Piping installation  </vt:lpstr>
      <vt:lpstr>Activities at BA81 during YETS 24/25 – Piping installation  </vt:lpstr>
      <vt:lpstr>Activities at BA81 during YETS 24/25 – Piping installation  </vt:lpstr>
      <vt:lpstr>Activities at BA81 during YETS 24/25 – Electrical installation  </vt:lpstr>
      <vt:lpstr>BA81</vt:lpstr>
      <vt:lpstr>BA80 – Activities scheduled</vt:lpstr>
      <vt:lpstr>Présentation PowerPoint</vt:lpstr>
      <vt:lpstr>ECN3 – Latest Project Schedule</vt:lpstr>
      <vt:lpstr>ECN3 – Latest Project Schedule</vt:lpstr>
      <vt:lpstr>Installation equipment ECN3, TCC8, GHN300, PP851, PT851, TT851, PA852, PT852, TT852, PT853, PT854, TT854</vt:lpstr>
      <vt:lpstr>Power request ECN3 Fire Safety</vt:lpstr>
      <vt:lpstr>Interface with the CERN ventilation system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Preparing LS3  and its ALARA committees</dc:title>
  <dc:creator>Ans Pardons</dc:creator>
  <cp:lastModifiedBy>Rachid Haddad</cp:lastModifiedBy>
  <cp:revision>179</cp:revision>
  <cp:lastPrinted>2024-05-08T15:07:08Z</cp:lastPrinted>
  <dcterms:created xsi:type="dcterms:W3CDTF">2024-05-07T13:06:45Z</dcterms:created>
  <dcterms:modified xsi:type="dcterms:W3CDTF">2025-01-15T14:27:34Z</dcterms:modified>
</cp:coreProperties>
</file>