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982" r:id="rId2"/>
    <p:sldId id="1498" r:id="rId3"/>
    <p:sldId id="1513" r:id="rId4"/>
    <p:sldId id="1514" r:id="rId5"/>
    <p:sldId id="1516" r:id="rId6"/>
    <p:sldId id="1482" r:id="rId7"/>
    <p:sldId id="1483" r:id="rId8"/>
    <p:sldId id="1486" r:id="rId9"/>
    <p:sldId id="1504" r:id="rId10"/>
    <p:sldId id="1499" r:id="rId11"/>
    <p:sldId id="1505" r:id="rId12"/>
    <p:sldId id="1500" r:id="rId13"/>
    <p:sldId id="1518" r:id="rId14"/>
    <p:sldId id="1501" r:id="rId15"/>
    <p:sldId id="1519" r:id="rId16"/>
    <p:sldId id="1502" r:id="rId17"/>
    <p:sldId id="1520" r:id="rId18"/>
    <p:sldId id="1503" r:id="rId19"/>
    <p:sldId id="1521" r:id="rId20"/>
    <p:sldId id="1444" r:id="rId21"/>
    <p:sldId id="1507" r:id="rId22"/>
    <p:sldId id="1494" r:id="rId23"/>
    <p:sldId id="1517" r:id="rId24"/>
    <p:sldId id="1446" r:id="rId25"/>
    <p:sldId id="1495" r:id="rId26"/>
    <p:sldId id="1496" r:id="rId27"/>
    <p:sldId id="1497" r:id="rId28"/>
    <p:sldId id="1522" r:id="rId29"/>
    <p:sldId id="1524" r:id="rId30"/>
    <p:sldId id="1526" r:id="rId31"/>
    <p:sldId id="288" r:id="rId32"/>
    <p:sldId id="1448" r:id="rId33"/>
    <p:sldId id="1525" r:id="rId3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0AC2E"/>
    <a:srgbClr val="303030"/>
    <a:srgbClr val="003399"/>
    <a:srgbClr val="2F2F2F"/>
    <a:srgbClr val="43A6F1"/>
    <a:srgbClr val="6FCAD9"/>
    <a:srgbClr val="5526FF"/>
    <a:srgbClr val="391B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774" autoAdjust="0"/>
    <p:restoredTop sz="94686"/>
  </p:normalViewPr>
  <p:slideViewPr>
    <p:cSldViewPr snapToGrid="0" snapToObjects="1">
      <p:cViewPr varScale="1">
        <p:scale>
          <a:sx n="107" d="100"/>
          <a:sy n="107" d="100"/>
        </p:scale>
        <p:origin x="1086" y="10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eosproject-smb\eos\project\n\nacons-project\public\WC1\WP1.2_Budget%20&amp;%20Resources\CSSR%202025\NA%205%20-%20Safety\NA%205.1%20Fire%20Safety,%20Access%20&amp;%20Gas%20Detection\NA%205.1.1%20Fire%20Detection,%20Protetction%20&amp;%20Evacuation%20Underground\WP%205.1.1%20NA-CONS%2009.01.2025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uwalska\Downloads\WP%205.1.3%20NA-CONS%2009.01.2025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519722664103345"/>
          <c:y val="1.9245533173788479E-2"/>
          <c:w val="0.80655447658332258"/>
          <c:h val="0.6383050770648393"/>
        </c:manualLayout>
      </c:layout>
      <c:lineChart>
        <c:grouping val="standard"/>
        <c:varyColors val="0"/>
        <c:ser>
          <c:idx val="4"/>
          <c:order val="1"/>
          <c:tx>
            <c:strRef>
              <c:f>'Chart dashboard'!$A$5</c:f>
              <c:strCache>
                <c:ptCount val="1"/>
                <c:pt idx="0">
                  <c:v>Planned Value CSR 2024 (Baseline 3.0)</c:v>
                </c:pt>
              </c:strCache>
            </c:strRef>
          </c:tx>
          <c:spPr>
            <a:ln w="28575" cap="rnd">
              <a:solidFill>
                <a:srgbClr val="7030A0"/>
              </a:solidFill>
              <a:round/>
            </a:ln>
            <a:effectLst/>
          </c:spPr>
          <c:marker>
            <c:symbol val="none"/>
          </c:marker>
          <c:dLbls>
            <c:dLbl>
              <c:idx val="66"/>
              <c:tx>
                <c:rich>
                  <a:bodyPr/>
                  <a:lstStyle/>
                  <a:p>
                    <a:fld id="{B26B9876-E187-4142-A30F-EB7BC73BBBB2}" type="CELLREF">
                      <a:rPr lang="en-US"/>
                      <a:pPr/>
                      <a:t>[CELLREF]</a:t>
                    </a:fld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>
                    <c15:dlblFTEntry>
                      <c15:txfldGUID>{B26B9876-E187-4142-A30F-EB7BC73BBBB2}</c15:txfldGUID>
                      <c15:f>'Chart dashboard'!$BP$5</c15:f>
                      <c15:dlblFieldTableCache>
                        <c:ptCount val="1"/>
                        <c:pt idx="0">
                          <c:v>4,318</c:v>
                        </c:pt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00-89F9-4A00-B0D0-587BBF0BCE8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'Chart dashboard'!$B$5:$BP$5</c:f>
              <c:numCache>
                <c:formatCode>#,###</c:formatCode>
                <c:ptCount val="67"/>
                <c:pt idx="0">
                  <c:v>0</c:v>
                </c:pt>
                <c:pt idx="1">
                  <c:v>3</c:v>
                </c:pt>
                <c:pt idx="2">
                  <c:v>5</c:v>
                </c:pt>
                <c:pt idx="3">
                  <c:v>8</c:v>
                </c:pt>
                <c:pt idx="4">
                  <c:v>11</c:v>
                </c:pt>
                <c:pt idx="5">
                  <c:v>14</c:v>
                </c:pt>
                <c:pt idx="6">
                  <c:v>17</c:v>
                </c:pt>
                <c:pt idx="7">
                  <c:v>20</c:v>
                </c:pt>
                <c:pt idx="8">
                  <c:v>22</c:v>
                </c:pt>
                <c:pt idx="9">
                  <c:v>64</c:v>
                </c:pt>
                <c:pt idx="10">
                  <c:v>106</c:v>
                </c:pt>
                <c:pt idx="11">
                  <c:v>148</c:v>
                </c:pt>
                <c:pt idx="12">
                  <c:v>193</c:v>
                </c:pt>
                <c:pt idx="13">
                  <c:v>244</c:v>
                </c:pt>
                <c:pt idx="14">
                  <c:v>289</c:v>
                </c:pt>
                <c:pt idx="15">
                  <c:v>340</c:v>
                </c:pt>
                <c:pt idx="16">
                  <c:v>389</c:v>
                </c:pt>
                <c:pt idx="17">
                  <c:v>439</c:v>
                </c:pt>
                <c:pt idx="18">
                  <c:v>488</c:v>
                </c:pt>
                <c:pt idx="19">
                  <c:v>538</c:v>
                </c:pt>
                <c:pt idx="20">
                  <c:v>589</c:v>
                </c:pt>
                <c:pt idx="21">
                  <c:v>638</c:v>
                </c:pt>
                <c:pt idx="22">
                  <c:v>688</c:v>
                </c:pt>
                <c:pt idx="23">
                  <c:v>737</c:v>
                </c:pt>
                <c:pt idx="24">
                  <c:v>865</c:v>
                </c:pt>
                <c:pt idx="25">
                  <c:v>992</c:v>
                </c:pt>
                <c:pt idx="26">
                  <c:v>1111</c:v>
                </c:pt>
                <c:pt idx="27">
                  <c:v>1239</c:v>
                </c:pt>
                <c:pt idx="28">
                  <c:v>1361</c:v>
                </c:pt>
                <c:pt idx="29">
                  <c:v>1487</c:v>
                </c:pt>
                <c:pt idx="30">
                  <c:v>1606</c:v>
                </c:pt>
                <c:pt idx="31">
                  <c:v>1692</c:v>
                </c:pt>
                <c:pt idx="32">
                  <c:v>1778</c:v>
                </c:pt>
                <c:pt idx="33">
                  <c:v>1862</c:v>
                </c:pt>
                <c:pt idx="34">
                  <c:v>1948</c:v>
                </c:pt>
                <c:pt idx="35">
                  <c:v>2031</c:v>
                </c:pt>
                <c:pt idx="36">
                  <c:v>2136</c:v>
                </c:pt>
                <c:pt idx="37">
                  <c:v>2240</c:v>
                </c:pt>
                <c:pt idx="38">
                  <c:v>2334</c:v>
                </c:pt>
                <c:pt idx="39">
                  <c:v>2439</c:v>
                </c:pt>
                <c:pt idx="40">
                  <c:v>2484</c:v>
                </c:pt>
                <c:pt idx="41">
                  <c:v>2530</c:v>
                </c:pt>
                <c:pt idx="42">
                  <c:v>2575</c:v>
                </c:pt>
                <c:pt idx="43">
                  <c:v>2622</c:v>
                </c:pt>
                <c:pt idx="44">
                  <c:v>2669</c:v>
                </c:pt>
                <c:pt idx="45">
                  <c:v>2714</c:v>
                </c:pt>
                <c:pt idx="46">
                  <c:v>2760</c:v>
                </c:pt>
                <c:pt idx="47">
                  <c:v>2800</c:v>
                </c:pt>
                <c:pt idx="48">
                  <c:v>2886</c:v>
                </c:pt>
                <c:pt idx="49">
                  <c:v>2972</c:v>
                </c:pt>
                <c:pt idx="50">
                  <c:v>3049</c:v>
                </c:pt>
                <c:pt idx="51">
                  <c:v>3137</c:v>
                </c:pt>
                <c:pt idx="52">
                  <c:v>3192</c:v>
                </c:pt>
                <c:pt idx="53">
                  <c:v>3249</c:v>
                </c:pt>
                <c:pt idx="54">
                  <c:v>3390</c:v>
                </c:pt>
                <c:pt idx="55">
                  <c:v>3485</c:v>
                </c:pt>
                <c:pt idx="56">
                  <c:v>3581</c:v>
                </c:pt>
                <c:pt idx="57">
                  <c:v>3664</c:v>
                </c:pt>
                <c:pt idx="58">
                  <c:v>3751</c:v>
                </c:pt>
                <c:pt idx="59">
                  <c:v>3834</c:v>
                </c:pt>
                <c:pt idx="60">
                  <c:v>3920</c:v>
                </c:pt>
                <c:pt idx="61">
                  <c:v>4007</c:v>
                </c:pt>
                <c:pt idx="62">
                  <c:v>4085</c:v>
                </c:pt>
                <c:pt idx="63">
                  <c:v>4171</c:v>
                </c:pt>
                <c:pt idx="64">
                  <c:v>4219</c:v>
                </c:pt>
                <c:pt idx="65">
                  <c:v>4270</c:v>
                </c:pt>
                <c:pt idx="66">
                  <c:v>4318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89F9-4A00-B0D0-587BBF0BCE8E}"/>
            </c:ext>
          </c:extLst>
        </c:ser>
        <c:ser>
          <c:idx val="2"/>
          <c:order val="2"/>
          <c:tx>
            <c:strRef>
              <c:f>'Chart dashboard'!$A$6</c:f>
              <c:strCache>
                <c:ptCount val="1"/>
                <c:pt idx="0">
                  <c:v>Planned Value active baseline</c:v>
                </c:pt>
              </c:strCache>
            </c:strRef>
          </c:tx>
          <c:spPr>
            <a:ln w="28575" cap="rnd">
              <a:solidFill>
                <a:srgbClr val="0070C0"/>
              </a:solidFill>
              <a:round/>
            </a:ln>
            <a:effectLst/>
          </c:spPr>
          <c:marker>
            <c:symbol val="none"/>
          </c:marker>
          <c:dLbls>
            <c:dLbl>
              <c:idx val="96"/>
              <c:layout>
                <c:manualLayout>
                  <c:x val="-2.680325775658843E-3"/>
                  <c:y val="4.8208222144422025E-2"/>
                </c:manualLayout>
              </c:layout>
              <c:tx>
                <c:rich>
                  <a:bodyPr/>
                  <a:lstStyle/>
                  <a:p>
                    <a:fld id="{F017BA61-DD7E-4223-9767-1DCA0CBBA310}" type="CELLREF">
                      <a:rPr lang="en-US"/>
                      <a:pPr/>
                      <a:t>[CELLREF]</a:t>
                    </a:fld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>
                    <c15:dlblFTEntry>
                      <c15:txfldGUID>{F017BA61-DD7E-4223-9767-1DCA0CBBA310}</c15:txfldGUID>
                      <c15:f>'Chart dashboard'!$CU$6</c15:f>
                      <c15:dlblFieldTableCache>
                        <c:ptCount val="1"/>
                        <c:pt idx="0">
                          <c:v>4,636</c:v>
                        </c:pt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02-89F9-4A00-B0D0-587BBF0BCE8E}"/>
                </c:ext>
              </c:extLst>
            </c:dLbl>
            <c:dLbl>
              <c:idx val="102"/>
              <c:layout>
                <c:manualLayout>
                  <c:x val="-4.4503162922137247E-2"/>
                  <c:y val="-1.3508948242219909E-2"/>
                </c:manualLayout>
              </c:layout>
              <c:tx>
                <c:rich>
                  <a:bodyPr/>
                  <a:lstStyle/>
                  <a:p>
                    <a:fld id="{16287271-C685-433D-898B-A437F13D036C}" type="CELLREF">
                      <a:rPr lang="en-US"/>
                      <a:pPr/>
                      <a:t>[CELLREF]</a:t>
                    </a:fld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>
                    <c15:dlblFTEntry>
                      <c15:txfldGUID>{16287271-C685-433D-898B-A437F13D036C}</c15:txfldGUID>
                      <c15:f>'Chart dashboard'!$BR$6</c15:f>
                      <c15:dlblFieldTableCache>
                        <c:ptCount val="1"/>
                        <c:pt idx="0">
                          <c:v>3,100</c:v>
                        </c:pt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03-89F9-4A00-B0D0-587BBF0BCE8E}"/>
                </c:ext>
              </c:extLst>
            </c:dLbl>
            <c:dLbl>
              <c:idx val="120"/>
              <c:layout>
                <c:manualLayout>
                  <c:x val="-5.8124447646120056E-3"/>
                  <c:y val="1.8062849777231615E-2"/>
                </c:manualLayout>
              </c:layout>
              <c:tx>
                <c:rich>
                  <a:bodyPr/>
                  <a:lstStyle/>
                  <a:p>
                    <a:fld id="{B6200275-1062-4121-B9C3-5A05A25961F7}" type="CELLREF">
                      <a:rPr lang="en-US"/>
                      <a:pPr/>
                      <a:t>[CELLREF]</a:t>
                    </a:fld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>
                    <c15:dlblFTEntry>
                      <c15:txfldGUID>{B6200275-1062-4121-B9C3-5A05A25961F7}</c15:txfldGUID>
                      <c15:f>'Chart dashboard'!$CH$6</c15:f>
                      <c15:dlblFieldTableCache>
                        <c:ptCount val="1"/>
                        <c:pt idx="0">
                          <c:v>4,384</c:v>
                        </c:pt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04-89F9-4A00-B0D0-587BBF0BCE8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'Chart dashboard'!$B$3:$CT$3</c:f>
              <c:strCache>
                <c:ptCount val="97"/>
                <c:pt idx="0">
                  <c:v>Jan-22</c:v>
                </c:pt>
                <c:pt idx="1">
                  <c:v>Feb22</c:v>
                </c:pt>
                <c:pt idx="2">
                  <c:v>Mar-22</c:v>
                </c:pt>
                <c:pt idx="3">
                  <c:v>Apr22</c:v>
                </c:pt>
                <c:pt idx="4">
                  <c:v>May22</c:v>
                </c:pt>
                <c:pt idx="5">
                  <c:v>Jun22</c:v>
                </c:pt>
                <c:pt idx="6">
                  <c:v>Jul22</c:v>
                </c:pt>
                <c:pt idx="7">
                  <c:v>Aug22</c:v>
                </c:pt>
                <c:pt idx="8">
                  <c:v>Sep-22</c:v>
                </c:pt>
                <c:pt idx="9">
                  <c:v>Oct-22</c:v>
                </c:pt>
                <c:pt idx="10">
                  <c:v>Nov-22</c:v>
                </c:pt>
                <c:pt idx="11">
                  <c:v>Dec22</c:v>
                </c:pt>
                <c:pt idx="12">
                  <c:v>Jan-23</c:v>
                </c:pt>
                <c:pt idx="13">
                  <c:v>Feb23</c:v>
                </c:pt>
                <c:pt idx="14">
                  <c:v>Mar-23</c:v>
                </c:pt>
                <c:pt idx="15">
                  <c:v>Apr23</c:v>
                </c:pt>
                <c:pt idx="16">
                  <c:v>May23</c:v>
                </c:pt>
                <c:pt idx="17">
                  <c:v>Jun23</c:v>
                </c:pt>
                <c:pt idx="18">
                  <c:v>Jul23</c:v>
                </c:pt>
                <c:pt idx="19">
                  <c:v>Aug23</c:v>
                </c:pt>
                <c:pt idx="20">
                  <c:v>Sep-23</c:v>
                </c:pt>
                <c:pt idx="21">
                  <c:v>Oct-23</c:v>
                </c:pt>
                <c:pt idx="22">
                  <c:v>Nov-23</c:v>
                </c:pt>
                <c:pt idx="23">
                  <c:v>Dec23</c:v>
                </c:pt>
                <c:pt idx="24">
                  <c:v>Jan-24</c:v>
                </c:pt>
                <c:pt idx="25">
                  <c:v>Feb24</c:v>
                </c:pt>
                <c:pt idx="26">
                  <c:v>Mar-24</c:v>
                </c:pt>
                <c:pt idx="27">
                  <c:v>Apr24</c:v>
                </c:pt>
                <c:pt idx="28">
                  <c:v>May24</c:v>
                </c:pt>
                <c:pt idx="29">
                  <c:v>Jun24</c:v>
                </c:pt>
                <c:pt idx="30">
                  <c:v>Jul24</c:v>
                </c:pt>
                <c:pt idx="31">
                  <c:v>Aug24</c:v>
                </c:pt>
                <c:pt idx="32">
                  <c:v>Sep-24</c:v>
                </c:pt>
                <c:pt idx="33">
                  <c:v>Oct-24</c:v>
                </c:pt>
                <c:pt idx="34">
                  <c:v>Nov-24</c:v>
                </c:pt>
                <c:pt idx="35">
                  <c:v>Dec24</c:v>
                </c:pt>
                <c:pt idx="36">
                  <c:v>Jan-25</c:v>
                </c:pt>
                <c:pt idx="37">
                  <c:v>Feb25</c:v>
                </c:pt>
                <c:pt idx="38">
                  <c:v>Mar-25</c:v>
                </c:pt>
                <c:pt idx="39">
                  <c:v>Apr25</c:v>
                </c:pt>
                <c:pt idx="40">
                  <c:v>May25</c:v>
                </c:pt>
                <c:pt idx="41">
                  <c:v>Jun25</c:v>
                </c:pt>
                <c:pt idx="42">
                  <c:v>Jul25</c:v>
                </c:pt>
                <c:pt idx="43">
                  <c:v>Aug25</c:v>
                </c:pt>
                <c:pt idx="44">
                  <c:v>Sep-25</c:v>
                </c:pt>
                <c:pt idx="45">
                  <c:v>Oct-25</c:v>
                </c:pt>
                <c:pt idx="46">
                  <c:v>Nov-25</c:v>
                </c:pt>
                <c:pt idx="47">
                  <c:v>Dec25</c:v>
                </c:pt>
                <c:pt idx="48">
                  <c:v>Jan-26</c:v>
                </c:pt>
                <c:pt idx="49">
                  <c:v>Feb26</c:v>
                </c:pt>
                <c:pt idx="50">
                  <c:v>Mar-26</c:v>
                </c:pt>
                <c:pt idx="51">
                  <c:v>Apr26</c:v>
                </c:pt>
                <c:pt idx="52">
                  <c:v>May26</c:v>
                </c:pt>
                <c:pt idx="53">
                  <c:v>Jun26</c:v>
                </c:pt>
                <c:pt idx="54">
                  <c:v>Jul26</c:v>
                </c:pt>
                <c:pt idx="55">
                  <c:v>Aug26</c:v>
                </c:pt>
                <c:pt idx="56">
                  <c:v>Sep-26</c:v>
                </c:pt>
                <c:pt idx="57">
                  <c:v>Oct-26</c:v>
                </c:pt>
                <c:pt idx="58">
                  <c:v>Nov-26</c:v>
                </c:pt>
                <c:pt idx="59">
                  <c:v>Dec26</c:v>
                </c:pt>
                <c:pt idx="60">
                  <c:v>Jan-27</c:v>
                </c:pt>
                <c:pt idx="61">
                  <c:v>Feb27</c:v>
                </c:pt>
                <c:pt idx="62">
                  <c:v>Mar-27</c:v>
                </c:pt>
                <c:pt idx="63">
                  <c:v>Apr27</c:v>
                </c:pt>
                <c:pt idx="64">
                  <c:v>May27</c:v>
                </c:pt>
                <c:pt idx="65">
                  <c:v>Jun27</c:v>
                </c:pt>
                <c:pt idx="66">
                  <c:v>Jul27</c:v>
                </c:pt>
                <c:pt idx="67">
                  <c:v>Aug27</c:v>
                </c:pt>
                <c:pt idx="68">
                  <c:v>Sep-27</c:v>
                </c:pt>
                <c:pt idx="69">
                  <c:v>Oct-27</c:v>
                </c:pt>
                <c:pt idx="70">
                  <c:v>Nov-27</c:v>
                </c:pt>
                <c:pt idx="71">
                  <c:v>Dec27</c:v>
                </c:pt>
                <c:pt idx="72">
                  <c:v>Jan-28</c:v>
                </c:pt>
                <c:pt idx="73">
                  <c:v>Feb28</c:v>
                </c:pt>
                <c:pt idx="74">
                  <c:v>Mar-28</c:v>
                </c:pt>
                <c:pt idx="75">
                  <c:v>Apr28</c:v>
                </c:pt>
                <c:pt idx="76">
                  <c:v>May28</c:v>
                </c:pt>
                <c:pt idx="77">
                  <c:v>Jun28</c:v>
                </c:pt>
                <c:pt idx="78">
                  <c:v>Jul28</c:v>
                </c:pt>
                <c:pt idx="79">
                  <c:v>Aug28</c:v>
                </c:pt>
                <c:pt idx="80">
                  <c:v>Sep-28</c:v>
                </c:pt>
                <c:pt idx="81">
                  <c:v>Oct-28</c:v>
                </c:pt>
                <c:pt idx="82">
                  <c:v>Nov-28</c:v>
                </c:pt>
                <c:pt idx="83">
                  <c:v>Dec28</c:v>
                </c:pt>
                <c:pt idx="84">
                  <c:v>Jan-29</c:v>
                </c:pt>
                <c:pt idx="85">
                  <c:v>Feb-29</c:v>
                </c:pt>
                <c:pt idx="86">
                  <c:v>Mar-29</c:v>
                </c:pt>
                <c:pt idx="87">
                  <c:v>Apr-29</c:v>
                </c:pt>
                <c:pt idx="88">
                  <c:v>May-29</c:v>
                </c:pt>
                <c:pt idx="89">
                  <c:v>Jun-29</c:v>
                </c:pt>
                <c:pt idx="90">
                  <c:v>Jul-29</c:v>
                </c:pt>
                <c:pt idx="91">
                  <c:v>Aug-29</c:v>
                </c:pt>
                <c:pt idx="92">
                  <c:v>Sep-29</c:v>
                </c:pt>
                <c:pt idx="93">
                  <c:v>Oct-29</c:v>
                </c:pt>
                <c:pt idx="94">
                  <c:v>Nov-29</c:v>
                </c:pt>
                <c:pt idx="95">
                  <c:v>Dec-29</c:v>
                </c:pt>
                <c:pt idx="96">
                  <c:v>Jan-30</c:v>
                </c:pt>
              </c:strCache>
            </c:strRef>
          </c:cat>
          <c:val>
            <c:numRef>
              <c:f>'Chart dashboard'!$B$6:$CT$6</c:f>
              <c:numCache>
                <c:formatCode>#,###</c:formatCode>
                <c:ptCount val="97"/>
                <c:pt idx="0">
                  <c:v>0</c:v>
                </c:pt>
                <c:pt idx="1">
                  <c:v>3</c:v>
                </c:pt>
                <c:pt idx="2">
                  <c:v>5</c:v>
                </c:pt>
                <c:pt idx="3">
                  <c:v>8</c:v>
                </c:pt>
                <c:pt idx="4">
                  <c:v>11</c:v>
                </c:pt>
                <c:pt idx="5">
                  <c:v>14</c:v>
                </c:pt>
                <c:pt idx="6">
                  <c:v>16</c:v>
                </c:pt>
                <c:pt idx="7">
                  <c:v>19</c:v>
                </c:pt>
                <c:pt idx="8">
                  <c:v>22</c:v>
                </c:pt>
                <c:pt idx="9">
                  <c:v>50</c:v>
                </c:pt>
                <c:pt idx="10">
                  <c:v>78</c:v>
                </c:pt>
                <c:pt idx="11">
                  <c:v>106</c:v>
                </c:pt>
                <c:pt idx="12">
                  <c:v>138</c:v>
                </c:pt>
                <c:pt idx="13">
                  <c:v>176</c:v>
                </c:pt>
                <c:pt idx="14">
                  <c:v>209</c:v>
                </c:pt>
                <c:pt idx="15">
                  <c:v>247</c:v>
                </c:pt>
                <c:pt idx="16">
                  <c:v>283</c:v>
                </c:pt>
                <c:pt idx="17">
                  <c:v>320</c:v>
                </c:pt>
                <c:pt idx="18">
                  <c:v>357</c:v>
                </c:pt>
                <c:pt idx="19">
                  <c:v>394</c:v>
                </c:pt>
                <c:pt idx="20">
                  <c:v>431</c:v>
                </c:pt>
                <c:pt idx="21">
                  <c:v>467</c:v>
                </c:pt>
                <c:pt idx="22">
                  <c:v>503</c:v>
                </c:pt>
                <c:pt idx="23">
                  <c:v>538</c:v>
                </c:pt>
                <c:pt idx="24">
                  <c:v>616</c:v>
                </c:pt>
                <c:pt idx="25">
                  <c:v>695</c:v>
                </c:pt>
                <c:pt idx="26">
                  <c:v>768</c:v>
                </c:pt>
                <c:pt idx="27">
                  <c:v>846</c:v>
                </c:pt>
                <c:pt idx="28">
                  <c:v>921</c:v>
                </c:pt>
                <c:pt idx="29">
                  <c:v>999</c:v>
                </c:pt>
                <c:pt idx="30">
                  <c:v>1075</c:v>
                </c:pt>
                <c:pt idx="31">
                  <c:v>1153</c:v>
                </c:pt>
                <c:pt idx="32">
                  <c:v>1231</c:v>
                </c:pt>
                <c:pt idx="33">
                  <c:v>1306</c:v>
                </c:pt>
                <c:pt idx="34">
                  <c:v>1384</c:v>
                </c:pt>
                <c:pt idx="35">
                  <c:v>1455</c:v>
                </c:pt>
                <c:pt idx="36">
                  <c:v>1528</c:v>
                </c:pt>
                <c:pt idx="37">
                  <c:v>1601</c:v>
                </c:pt>
                <c:pt idx="38">
                  <c:v>1666</c:v>
                </c:pt>
                <c:pt idx="39">
                  <c:v>1739</c:v>
                </c:pt>
                <c:pt idx="40">
                  <c:v>1788</c:v>
                </c:pt>
                <c:pt idx="41">
                  <c:v>1838</c:v>
                </c:pt>
                <c:pt idx="42">
                  <c:v>1894</c:v>
                </c:pt>
                <c:pt idx="43">
                  <c:v>1927</c:v>
                </c:pt>
                <c:pt idx="44">
                  <c:v>1961</c:v>
                </c:pt>
                <c:pt idx="45">
                  <c:v>1993</c:v>
                </c:pt>
                <c:pt idx="46">
                  <c:v>2027</c:v>
                </c:pt>
                <c:pt idx="47">
                  <c:v>2059</c:v>
                </c:pt>
                <c:pt idx="48">
                  <c:v>2113</c:v>
                </c:pt>
                <c:pt idx="49">
                  <c:v>2168</c:v>
                </c:pt>
                <c:pt idx="50">
                  <c:v>2217</c:v>
                </c:pt>
                <c:pt idx="51">
                  <c:v>2255</c:v>
                </c:pt>
                <c:pt idx="52">
                  <c:v>2270</c:v>
                </c:pt>
                <c:pt idx="53">
                  <c:v>2285</c:v>
                </c:pt>
                <c:pt idx="54">
                  <c:v>2310</c:v>
                </c:pt>
                <c:pt idx="55">
                  <c:v>2335</c:v>
                </c:pt>
                <c:pt idx="56">
                  <c:v>2361</c:v>
                </c:pt>
                <c:pt idx="57">
                  <c:v>2404</c:v>
                </c:pt>
                <c:pt idx="58">
                  <c:v>2449</c:v>
                </c:pt>
                <c:pt idx="59">
                  <c:v>2492</c:v>
                </c:pt>
                <c:pt idx="60">
                  <c:v>2536</c:v>
                </c:pt>
                <c:pt idx="61">
                  <c:v>2605</c:v>
                </c:pt>
                <c:pt idx="62">
                  <c:v>2666</c:v>
                </c:pt>
                <c:pt idx="63">
                  <c:v>2735</c:v>
                </c:pt>
                <c:pt idx="64">
                  <c:v>2807</c:v>
                </c:pt>
                <c:pt idx="65">
                  <c:v>2881</c:v>
                </c:pt>
                <c:pt idx="66">
                  <c:v>2952</c:v>
                </c:pt>
                <c:pt idx="67">
                  <c:v>3026</c:v>
                </c:pt>
                <c:pt idx="68">
                  <c:v>3100</c:v>
                </c:pt>
                <c:pt idx="69">
                  <c:v>3172</c:v>
                </c:pt>
                <c:pt idx="70">
                  <c:v>3246</c:v>
                </c:pt>
                <c:pt idx="71">
                  <c:v>3318</c:v>
                </c:pt>
                <c:pt idx="72">
                  <c:v>3392</c:v>
                </c:pt>
                <c:pt idx="73">
                  <c:v>3484</c:v>
                </c:pt>
                <c:pt idx="74">
                  <c:v>3571</c:v>
                </c:pt>
                <c:pt idx="75">
                  <c:v>3663</c:v>
                </c:pt>
                <c:pt idx="76">
                  <c:v>3753</c:v>
                </c:pt>
                <c:pt idx="77">
                  <c:v>3845</c:v>
                </c:pt>
                <c:pt idx="78">
                  <c:v>3927</c:v>
                </c:pt>
                <c:pt idx="79">
                  <c:v>4011</c:v>
                </c:pt>
                <c:pt idx="80">
                  <c:v>4095</c:v>
                </c:pt>
                <c:pt idx="81">
                  <c:v>4166</c:v>
                </c:pt>
                <c:pt idx="82">
                  <c:v>4239</c:v>
                </c:pt>
                <c:pt idx="83">
                  <c:v>4310</c:v>
                </c:pt>
                <c:pt idx="84">
                  <c:v>4384</c:v>
                </c:pt>
                <c:pt idx="85">
                  <c:v>4420</c:v>
                </c:pt>
                <c:pt idx="86">
                  <c:v>4454</c:v>
                </c:pt>
                <c:pt idx="87">
                  <c:v>4491</c:v>
                </c:pt>
                <c:pt idx="88">
                  <c:v>4526</c:v>
                </c:pt>
                <c:pt idx="89">
                  <c:v>4544</c:v>
                </c:pt>
                <c:pt idx="90">
                  <c:v>4562</c:v>
                </c:pt>
                <c:pt idx="91">
                  <c:v>4574</c:v>
                </c:pt>
                <c:pt idx="92">
                  <c:v>4587</c:v>
                </c:pt>
                <c:pt idx="93">
                  <c:v>4599</c:v>
                </c:pt>
                <c:pt idx="94">
                  <c:v>4612</c:v>
                </c:pt>
                <c:pt idx="95">
                  <c:v>4624</c:v>
                </c:pt>
                <c:pt idx="96">
                  <c:v>4636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89F9-4A00-B0D0-587BBF0BCE8E}"/>
            </c:ext>
          </c:extLst>
        </c:ser>
        <c:ser>
          <c:idx val="3"/>
          <c:order val="3"/>
          <c:tx>
            <c:strRef>
              <c:f>'Chart dashboard'!$A$7</c:f>
              <c:strCache>
                <c:ptCount val="1"/>
                <c:pt idx="0">
                  <c:v>Earned Value</c:v>
                </c:pt>
              </c:strCache>
            </c:strRef>
          </c:tx>
          <c:spPr>
            <a:ln w="28575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cat>
            <c:strRef>
              <c:f>'Chart dashboard'!$B$3:$CT$3</c:f>
              <c:strCache>
                <c:ptCount val="97"/>
                <c:pt idx="0">
                  <c:v>Jan-22</c:v>
                </c:pt>
                <c:pt idx="1">
                  <c:v>Feb22</c:v>
                </c:pt>
                <c:pt idx="2">
                  <c:v>Mar-22</c:v>
                </c:pt>
                <c:pt idx="3">
                  <c:v>Apr22</c:v>
                </c:pt>
                <c:pt idx="4">
                  <c:v>May22</c:v>
                </c:pt>
                <c:pt idx="5">
                  <c:v>Jun22</c:v>
                </c:pt>
                <c:pt idx="6">
                  <c:v>Jul22</c:v>
                </c:pt>
                <c:pt idx="7">
                  <c:v>Aug22</c:v>
                </c:pt>
                <c:pt idx="8">
                  <c:v>Sep-22</c:v>
                </c:pt>
                <c:pt idx="9">
                  <c:v>Oct-22</c:v>
                </c:pt>
                <c:pt idx="10">
                  <c:v>Nov-22</c:v>
                </c:pt>
                <c:pt idx="11">
                  <c:v>Dec22</c:v>
                </c:pt>
                <c:pt idx="12">
                  <c:v>Jan-23</c:v>
                </c:pt>
                <c:pt idx="13">
                  <c:v>Feb23</c:v>
                </c:pt>
                <c:pt idx="14">
                  <c:v>Mar-23</c:v>
                </c:pt>
                <c:pt idx="15">
                  <c:v>Apr23</c:v>
                </c:pt>
                <c:pt idx="16">
                  <c:v>May23</c:v>
                </c:pt>
                <c:pt idx="17">
                  <c:v>Jun23</c:v>
                </c:pt>
                <c:pt idx="18">
                  <c:v>Jul23</c:v>
                </c:pt>
                <c:pt idx="19">
                  <c:v>Aug23</c:v>
                </c:pt>
                <c:pt idx="20">
                  <c:v>Sep-23</c:v>
                </c:pt>
                <c:pt idx="21">
                  <c:v>Oct-23</c:v>
                </c:pt>
                <c:pt idx="22">
                  <c:v>Nov-23</c:v>
                </c:pt>
                <c:pt idx="23">
                  <c:v>Dec23</c:v>
                </c:pt>
                <c:pt idx="24">
                  <c:v>Jan-24</c:v>
                </c:pt>
                <c:pt idx="25">
                  <c:v>Feb24</c:v>
                </c:pt>
                <c:pt idx="26">
                  <c:v>Mar-24</c:v>
                </c:pt>
                <c:pt idx="27">
                  <c:v>Apr24</c:v>
                </c:pt>
                <c:pt idx="28">
                  <c:v>May24</c:v>
                </c:pt>
                <c:pt idx="29">
                  <c:v>Jun24</c:v>
                </c:pt>
                <c:pt idx="30">
                  <c:v>Jul24</c:v>
                </c:pt>
                <c:pt idx="31">
                  <c:v>Aug24</c:v>
                </c:pt>
                <c:pt idx="32">
                  <c:v>Sep-24</c:v>
                </c:pt>
                <c:pt idx="33">
                  <c:v>Oct-24</c:v>
                </c:pt>
                <c:pt idx="34">
                  <c:v>Nov-24</c:v>
                </c:pt>
                <c:pt idx="35">
                  <c:v>Dec24</c:v>
                </c:pt>
                <c:pt idx="36">
                  <c:v>Jan-25</c:v>
                </c:pt>
                <c:pt idx="37">
                  <c:v>Feb25</c:v>
                </c:pt>
                <c:pt idx="38">
                  <c:v>Mar-25</c:v>
                </c:pt>
                <c:pt idx="39">
                  <c:v>Apr25</c:v>
                </c:pt>
                <c:pt idx="40">
                  <c:v>May25</c:v>
                </c:pt>
                <c:pt idx="41">
                  <c:v>Jun25</c:v>
                </c:pt>
                <c:pt idx="42">
                  <c:v>Jul25</c:v>
                </c:pt>
                <c:pt idx="43">
                  <c:v>Aug25</c:v>
                </c:pt>
                <c:pt idx="44">
                  <c:v>Sep-25</c:v>
                </c:pt>
                <c:pt idx="45">
                  <c:v>Oct-25</c:v>
                </c:pt>
                <c:pt idx="46">
                  <c:v>Nov-25</c:v>
                </c:pt>
                <c:pt idx="47">
                  <c:v>Dec25</c:v>
                </c:pt>
                <c:pt idx="48">
                  <c:v>Jan-26</c:v>
                </c:pt>
                <c:pt idx="49">
                  <c:v>Feb26</c:v>
                </c:pt>
                <c:pt idx="50">
                  <c:v>Mar-26</c:v>
                </c:pt>
                <c:pt idx="51">
                  <c:v>Apr26</c:v>
                </c:pt>
                <c:pt idx="52">
                  <c:v>May26</c:v>
                </c:pt>
                <c:pt idx="53">
                  <c:v>Jun26</c:v>
                </c:pt>
                <c:pt idx="54">
                  <c:v>Jul26</c:v>
                </c:pt>
                <c:pt idx="55">
                  <c:v>Aug26</c:v>
                </c:pt>
                <c:pt idx="56">
                  <c:v>Sep-26</c:v>
                </c:pt>
                <c:pt idx="57">
                  <c:v>Oct-26</c:v>
                </c:pt>
                <c:pt idx="58">
                  <c:v>Nov-26</c:v>
                </c:pt>
                <c:pt idx="59">
                  <c:v>Dec26</c:v>
                </c:pt>
                <c:pt idx="60">
                  <c:v>Jan-27</c:v>
                </c:pt>
                <c:pt idx="61">
                  <c:v>Feb27</c:v>
                </c:pt>
                <c:pt idx="62">
                  <c:v>Mar-27</c:v>
                </c:pt>
                <c:pt idx="63">
                  <c:v>Apr27</c:v>
                </c:pt>
                <c:pt idx="64">
                  <c:v>May27</c:v>
                </c:pt>
                <c:pt idx="65">
                  <c:v>Jun27</c:v>
                </c:pt>
                <c:pt idx="66">
                  <c:v>Jul27</c:v>
                </c:pt>
                <c:pt idx="67">
                  <c:v>Aug27</c:v>
                </c:pt>
                <c:pt idx="68">
                  <c:v>Sep-27</c:v>
                </c:pt>
                <c:pt idx="69">
                  <c:v>Oct-27</c:v>
                </c:pt>
                <c:pt idx="70">
                  <c:v>Nov-27</c:v>
                </c:pt>
                <c:pt idx="71">
                  <c:v>Dec27</c:v>
                </c:pt>
                <c:pt idx="72">
                  <c:v>Jan-28</c:v>
                </c:pt>
                <c:pt idx="73">
                  <c:v>Feb28</c:v>
                </c:pt>
                <c:pt idx="74">
                  <c:v>Mar-28</c:v>
                </c:pt>
                <c:pt idx="75">
                  <c:v>Apr28</c:v>
                </c:pt>
                <c:pt idx="76">
                  <c:v>May28</c:v>
                </c:pt>
                <c:pt idx="77">
                  <c:v>Jun28</c:v>
                </c:pt>
                <c:pt idx="78">
                  <c:v>Jul28</c:v>
                </c:pt>
                <c:pt idx="79">
                  <c:v>Aug28</c:v>
                </c:pt>
                <c:pt idx="80">
                  <c:v>Sep-28</c:v>
                </c:pt>
                <c:pt idx="81">
                  <c:v>Oct-28</c:v>
                </c:pt>
                <c:pt idx="82">
                  <c:v>Nov-28</c:v>
                </c:pt>
                <c:pt idx="83">
                  <c:v>Dec28</c:v>
                </c:pt>
                <c:pt idx="84">
                  <c:v>Jan-29</c:v>
                </c:pt>
                <c:pt idx="85">
                  <c:v>Feb-29</c:v>
                </c:pt>
                <c:pt idx="86">
                  <c:v>Mar-29</c:v>
                </c:pt>
                <c:pt idx="87">
                  <c:v>Apr-29</c:v>
                </c:pt>
                <c:pt idx="88">
                  <c:v>May-29</c:v>
                </c:pt>
                <c:pt idx="89">
                  <c:v>Jun-29</c:v>
                </c:pt>
                <c:pt idx="90">
                  <c:v>Jul-29</c:v>
                </c:pt>
                <c:pt idx="91">
                  <c:v>Aug-29</c:v>
                </c:pt>
                <c:pt idx="92">
                  <c:v>Sep-29</c:v>
                </c:pt>
                <c:pt idx="93">
                  <c:v>Oct-29</c:v>
                </c:pt>
                <c:pt idx="94">
                  <c:v>Nov-29</c:v>
                </c:pt>
                <c:pt idx="95">
                  <c:v>Dec-29</c:v>
                </c:pt>
                <c:pt idx="96">
                  <c:v>Jan-30</c:v>
                </c:pt>
              </c:strCache>
            </c:strRef>
          </c:cat>
          <c:val>
            <c:numRef>
              <c:f>'Chart dashboard'!$B$7:$AL$7</c:f>
              <c:numCache>
                <c:formatCode>#,###</c:formatCode>
                <c:ptCount val="37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5</c:v>
                </c:pt>
                <c:pt idx="7">
                  <c:v>6</c:v>
                </c:pt>
                <c:pt idx="8">
                  <c:v>7</c:v>
                </c:pt>
                <c:pt idx="9">
                  <c:v>8</c:v>
                </c:pt>
                <c:pt idx="10">
                  <c:v>9</c:v>
                </c:pt>
                <c:pt idx="11">
                  <c:v>96</c:v>
                </c:pt>
                <c:pt idx="12">
                  <c:v>97</c:v>
                </c:pt>
                <c:pt idx="13">
                  <c:v>103</c:v>
                </c:pt>
                <c:pt idx="14">
                  <c:v>151</c:v>
                </c:pt>
                <c:pt idx="15">
                  <c:v>157</c:v>
                </c:pt>
                <c:pt idx="16">
                  <c:v>163</c:v>
                </c:pt>
                <c:pt idx="17">
                  <c:v>169</c:v>
                </c:pt>
                <c:pt idx="18">
                  <c:v>260</c:v>
                </c:pt>
                <c:pt idx="19">
                  <c:v>266</c:v>
                </c:pt>
                <c:pt idx="20">
                  <c:v>272</c:v>
                </c:pt>
                <c:pt idx="21">
                  <c:v>610</c:v>
                </c:pt>
                <c:pt idx="22">
                  <c:v>713</c:v>
                </c:pt>
                <c:pt idx="23">
                  <c:v>718</c:v>
                </c:pt>
                <c:pt idx="24">
                  <c:v>784</c:v>
                </c:pt>
                <c:pt idx="25">
                  <c:v>885</c:v>
                </c:pt>
                <c:pt idx="26">
                  <c:v>890</c:v>
                </c:pt>
                <c:pt idx="27">
                  <c:v>1172</c:v>
                </c:pt>
                <c:pt idx="28">
                  <c:v>1225</c:v>
                </c:pt>
                <c:pt idx="29">
                  <c:v>1230</c:v>
                </c:pt>
                <c:pt idx="30">
                  <c:v>1236</c:v>
                </c:pt>
                <c:pt idx="31">
                  <c:v>1242</c:v>
                </c:pt>
                <c:pt idx="32">
                  <c:v>1248</c:v>
                </c:pt>
                <c:pt idx="33">
                  <c:v>1254</c:v>
                </c:pt>
                <c:pt idx="34">
                  <c:v>1260</c:v>
                </c:pt>
                <c:pt idx="35">
                  <c:v>1260</c:v>
                </c:pt>
                <c:pt idx="36">
                  <c:v>1261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89F9-4A00-B0D0-587BBF0BCE8E}"/>
            </c:ext>
          </c:extLst>
        </c:ser>
        <c:ser>
          <c:idx val="0"/>
          <c:order val="4"/>
          <c:tx>
            <c:strRef>
              <c:f>'Chart dashboard'!$A$8</c:f>
              <c:strCache>
                <c:ptCount val="1"/>
                <c:pt idx="0">
                  <c:v>Actual Cost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cat>
            <c:strRef>
              <c:f>'Chart dashboard'!$B$3:$CT$3</c:f>
              <c:strCache>
                <c:ptCount val="97"/>
                <c:pt idx="0">
                  <c:v>Jan-22</c:v>
                </c:pt>
                <c:pt idx="1">
                  <c:v>Feb22</c:v>
                </c:pt>
                <c:pt idx="2">
                  <c:v>Mar-22</c:v>
                </c:pt>
                <c:pt idx="3">
                  <c:v>Apr22</c:v>
                </c:pt>
                <c:pt idx="4">
                  <c:v>May22</c:v>
                </c:pt>
                <c:pt idx="5">
                  <c:v>Jun22</c:v>
                </c:pt>
                <c:pt idx="6">
                  <c:v>Jul22</c:v>
                </c:pt>
                <c:pt idx="7">
                  <c:v>Aug22</c:v>
                </c:pt>
                <c:pt idx="8">
                  <c:v>Sep-22</c:v>
                </c:pt>
                <c:pt idx="9">
                  <c:v>Oct-22</c:v>
                </c:pt>
                <c:pt idx="10">
                  <c:v>Nov-22</c:v>
                </c:pt>
                <c:pt idx="11">
                  <c:v>Dec22</c:v>
                </c:pt>
                <c:pt idx="12">
                  <c:v>Jan-23</c:v>
                </c:pt>
                <c:pt idx="13">
                  <c:v>Feb23</c:v>
                </c:pt>
                <c:pt idx="14">
                  <c:v>Mar-23</c:v>
                </c:pt>
                <c:pt idx="15">
                  <c:v>Apr23</c:v>
                </c:pt>
                <c:pt idx="16">
                  <c:v>May23</c:v>
                </c:pt>
                <c:pt idx="17">
                  <c:v>Jun23</c:v>
                </c:pt>
                <c:pt idx="18">
                  <c:v>Jul23</c:v>
                </c:pt>
                <c:pt idx="19">
                  <c:v>Aug23</c:v>
                </c:pt>
                <c:pt idx="20">
                  <c:v>Sep-23</c:v>
                </c:pt>
                <c:pt idx="21">
                  <c:v>Oct-23</c:v>
                </c:pt>
                <c:pt idx="22">
                  <c:v>Nov-23</c:v>
                </c:pt>
                <c:pt idx="23">
                  <c:v>Dec23</c:v>
                </c:pt>
                <c:pt idx="24">
                  <c:v>Jan-24</c:v>
                </c:pt>
                <c:pt idx="25">
                  <c:v>Feb24</c:v>
                </c:pt>
                <c:pt idx="26">
                  <c:v>Mar-24</c:v>
                </c:pt>
                <c:pt idx="27">
                  <c:v>Apr24</c:v>
                </c:pt>
                <c:pt idx="28">
                  <c:v>May24</c:v>
                </c:pt>
                <c:pt idx="29">
                  <c:v>Jun24</c:v>
                </c:pt>
                <c:pt idx="30">
                  <c:v>Jul24</c:v>
                </c:pt>
                <c:pt idx="31">
                  <c:v>Aug24</c:v>
                </c:pt>
                <c:pt idx="32">
                  <c:v>Sep-24</c:v>
                </c:pt>
                <c:pt idx="33">
                  <c:v>Oct-24</c:v>
                </c:pt>
                <c:pt idx="34">
                  <c:v>Nov-24</c:v>
                </c:pt>
                <c:pt idx="35">
                  <c:v>Dec24</c:v>
                </c:pt>
                <c:pt idx="36">
                  <c:v>Jan-25</c:v>
                </c:pt>
                <c:pt idx="37">
                  <c:v>Feb25</c:v>
                </c:pt>
                <c:pt idx="38">
                  <c:v>Mar-25</c:v>
                </c:pt>
                <c:pt idx="39">
                  <c:v>Apr25</c:v>
                </c:pt>
                <c:pt idx="40">
                  <c:v>May25</c:v>
                </c:pt>
                <c:pt idx="41">
                  <c:v>Jun25</c:v>
                </c:pt>
                <c:pt idx="42">
                  <c:v>Jul25</c:v>
                </c:pt>
                <c:pt idx="43">
                  <c:v>Aug25</c:v>
                </c:pt>
                <c:pt idx="44">
                  <c:v>Sep-25</c:v>
                </c:pt>
                <c:pt idx="45">
                  <c:v>Oct-25</c:v>
                </c:pt>
                <c:pt idx="46">
                  <c:v>Nov-25</c:v>
                </c:pt>
                <c:pt idx="47">
                  <c:v>Dec25</c:v>
                </c:pt>
                <c:pt idx="48">
                  <c:v>Jan-26</c:v>
                </c:pt>
                <c:pt idx="49">
                  <c:v>Feb26</c:v>
                </c:pt>
                <c:pt idx="50">
                  <c:v>Mar-26</c:v>
                </c:pt>
                <c:pt idx="51">
                  <c:v>Apr26</c:v>
                </c:pt>
                <c:pt idx="52">
                  <c:v>May26</c:v>
                </c:pt>
                <c:pt idx="53">
                  <c:v>Jun26</c:v>
                </c:pt>
                <c:pt idx="54">
                  <c:v>Jul26</c:v>
                </c:pt>
                <c:pt idx="55">
                  <c:v>Aug26</c:v>
                </c:pt>
                <c:pt idx="56">
                  <c:v>Sep-26</c:v>
                </c:pt>
                <c:pt idx="57">
                  <c:v>Oct-26</c:v>
                </c:pt>
                <c:pt idx="58">
                  <c:v>Nov-26</c:v>
                </c:pt>
                <c:pt idx="59">
                  <c:v>Dec26</c:v>
                </c:pt>
                <c:pt idx="60">
                  <c:v>Jan-27</c:v>
                </c:pt>
                <c:pt idx="61">
                  <c:v>Feb27</c:v>
                </c:pt>
                <c:pt idx="62">
                  <c:v>Mar-27</c:v>
                </c:pt>
                <c:pt idx="63">
                  <c:v>Apr27</c:v>
                </c:pt>
                <c:pt idx="64">
                  <c:v>May27</c:v>
                </c:pt>
                <c:pt idx="65">
                  <c:v>Jun27</c:v>
                </c:pt>
                <c:pt idx="66">
                  <c:v>Jul27</c:v>
                </c:pt>
                <c:pt idx="67">
                  <c:v>Aug27</c:v>
                </c:pt>
                <c:pt idx="68">
                  <c:v>Sep-27</c:v>
                </c:pt>
                <c:pt idx="69">
                  <c:v>Oct-27</c:v>
                </c:pt>
                <c:pt idx="70">
                  <c:v>Nov-27</c:v>
                </c:pt>
                <c:pt idx="71">
                  <c:v>Dec27</c:v>
                </c:pt>
                <c:pt idx="72">
                  <c:v>Jan-28</c:v>
                </c:pt>
                <c:pt idx="73">
                  <c:v>Feb28</c:v>
                </c:pt>
                <c:pt idx="74">
                  <c:v>Mar-28</c:v>
                </c:pt>
                <c:pt idx="75">
                  <c:v>Apr28</c:v>
                </c:pt>
                <c:pt idx="76">
                  <c:v>May28</c:v>
                </c:pt>
                <c:pt idx="77">
                  <c:v>Jun28</c:v>
                </c:pt>
                <c:pt idx="78">
                  <c:v>Jul28</c:v>
                </c:pt>
                <c:pt idx="79">
                  <c:v>Aug28</c:v>
                </c:pt>
                <c:pt idx="80">
                  <c:v>Sep-28</c:v>
                </c:pt>
                <c:pt idx="81">
                  <c:v>Oct-28</c:v>
                </c:pt>
                <c:pt idx="82">
                  <c:v>Nov-28</c:v>
                </c:pt>
                <c:pt idx="83">
                  <c:v>Dec28</c:v>
                </c:pt>
                <c:pt idx="84">
                  <c:v>Jan-29</c:v>
                </c:pt>
                <c:pt idx="85">
                  <c:v>Feb-29</c:v>
                </c:pt>
                <c:pt idx="86">
                  <c:v>Mar-29</c:v>
                </c:pt>
                <c:pt idx="87">
                  <c:v>Apr-29</c:v>
                </c:pt>
                <c:pt idx="88">
                  <c:v>May-29</c:v>
                </c:pt>
                <c:pt idx="89">
                  <c:v>Jun-29</c:v>
                </c:pt>
                <c:pt idx="90">
                  <c:v>Jul-29</c:v>
                </c:pt>
                <c:pt idx="91">
                  <c:v>Aug-29</c:v>
                </c:pt>
                <c:pt idx="92">
                  <c:v>Sep-29</c:v>
                </c:pt>
                <c:pt idx="93">
                  <c:v>Oct-29</c:v>
                </c:pt>
                <c:pt idx="94">
                  <c:v>Nov-29</c:v>
                </c:pt>
                <c:pt idx="95">
                  <c:v>Dec-29</c:v>
                </c:pt>
                <c:pt idx="96">
                  <c:v>Jan-30</c:v>
                </c:pt>
              </c:strCache>
            </c:strRef>
          </c:cat>
          <c:val>
            <c:numRef>
              <c:f>'Chart dashboard'!$B$8:$AL$8</c:f>
              <c:numCache>
                <c:formatCode>#,###</c:formatCode>
                <c:ptCount val="37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11</c:v>
                </c:pt>
                <c:pt idx="4">
                  <c:v>12</c:v>
                </c:pt>
                <c:pt idx="5">
                  <c:v>18</c:v>
                </c:pt>
                <c:pt idx="6">
                  <c:v>26</c:v>
                </c:pt>
                <c:pt idx="7">
                  <c:v>20</c:v>
                </c:pt>
                <c:pt idx="8">
                  <c:v>30</c:v>
                </c:pt>
                <c:pt idx="9">
                  <c:v>36</c:v>
                </c:pt>
                <c:pt idx="10">
                  <c:v>37</c:v>
                </c:pt>
                <c:pt idx="11">
                  <c:v>32</c:v>
                </c:pt>
                <c:pt idx="12">
                  <c:v>57</c:v>
                </c:pt>
                <c:pt idx="13">
                  <c:v>63</c:v>
                </c:pt>
                <c:pt idx="14">
                  <c:v>309</c:v>
                </c:pt>
                <c:pt idx="15">
                  <c:v>316</c:v>
                </c:pt>
                <c:pt idx="16">
                  <c:v>322</c:v>
                </c:pt>
                <c:pt idx="17">
                  <c:v>363</c:v>
                </c:pt>
                <c:pt idx="18">
                  <c:v>372</c:v>
                </c:pt>
                <c:pt idx="19">
                  <c:v>567</c:v>
                </c:pt>
                <c:pt idx="20">
                  <c:v>573</c:v>
                </c:pt>
                <c:pt idx="21">
                  <c:v>740</c:v>
                </c:pt>
                <c:pt idx="22">
                  <c:v>589</c:v>
                </c:pt>
                <c:pt idx="23">
                  <c:v>600</c:v>
                </c:pt>
                <c:pt idx="24">
                  <c:v>1044</c:v>
                </c:pt>
                <c:pt idx="25">
                  <c:v>1053</c:v>
                </c:pt>
                <c:pt idx="26">
                  <c:v>1096</c:v>
                </c:pt>
                <c:pt idx="27">
                  <c:v>1159</c:v>
                </c:pt>
                <c:pt idx="28">
                  <c:v>1350</c:v>
                </c:pt>
                <c:pt idx="29">
                  <c:v>1371</c:v>
                </c:pt>
                <c:pt idx="30">
                  <c:v>1506</c:v>
                </c:pt>
                <c:pt idx="31">
                  <c:v>1518</c:v>
                </c:pt>
                <c:pt idx="32">
                  <c:v>1529</c:v>
                </c:pt>
                <c:pt idx="33">
                  <c:v>1578</c:v>
                </c:pt>
                <c:pt idx="34">
                  <c:v>1659</c:v>
                </c:pt>
                <c:pt idx="35">
                  <c:v>1700</c:v>
                </c:pt>
                <c:pt idx="36">
                  <c:v>1953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89F9-4A00-B0D0-587BBF0BCE8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46387096"/>
        <c:axId val="346388272"/>
        <c:extLst>
          <c:ext xmlns:c15="http://schemas.microsoft.com/office/drawing/2012/chart" uri="{02D57815-91ED-43cb-92C2-25804820EDAC}">
            <c15:filteredLineSeries>
              <c15:ser>
                <c:idx val="1"/>
                <c:order val="0"/>
                <c:tx>
                  <c:strRef>
                    <c:extLst>
                      <c:ext uri="{02D57815-91ED-43cb-92C2-25804820EDAC}">
                        <c15:formulaRef>
                          <c15:sqref>'Chart dashboard'!$A$4</c15:sqref>
                        </c15:formulaRef>
                      </c:ext>
                    </c:extLst>
                    <c:strCache>
                      <c:ptCount val="1"/>
                      <c:pt idx="0">
                        <c:v>Planned Value CSSR 2023 (Baseline 1.4)</c:v>
                      </c:pt>
                    </c:strCache>
                  </c:strRef>
                </c:tx>
                <c:spPr>
                  <a:ln w="28575" cap="rnd">
                    <a:solidFill>
                      <a:srgbClr val="7030A0"/>
                    </a:solidFill>
                    <a:round/>
                  </a:ln>
                  <a:effectLst/>
                </c:spPr>
                <c:marker>
                  <c:symbol val="none"/>
                </c:marker>
                <c:dLbls>
                  <c:dLbl>
                    <c:idx val="66"/>
                    <c:tx>
                      <c:rich>
                        <a:bodyPr/>
                        <a:lstStyle/>
                        <a:p>
                          <a:fld id="{D760C6AE-B721-4466-A383-FCBE4C5CDA95}" type="CELLREF">
                            <a:rPr lang="en-US"/>
                            <a:pPr/>
                            <a:t>[CELLREF]</a:t>
                          </a:fld>
                          <a:endParaRPr lang="en-US"/>
                        </a:p>
                      </c:rich>
                    </c:tx>
                    <c:showLegendKey val="0"/>
                    <c:showVal val="1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dlblFieldTable>
                          <c15:dlblFTEntry>
                            <c15:txfldGUID>{D760C6AE-B721-4466-A383-FCBE4C5CDA95}</c15:txfldGUID>
                            <c15:f>'Chart dashboard'!$BP$5</c15:f>
                            <c15:dlblFieldTableCache>
                              <c:ptCount val="1"/>
                              <c:pt idx="0">
                                <c:v>4,318</c:v>
                              </c:pt>
                            </c15:dlblFieldTableCache>
                          </c15:dlblFTEntry>
                        </c15:dlblFieldTable>
                        <c15:showDataLabelsRange val="0"/>
                      </c:ext>
                      <c:ext xmlns:c16="http://schemas.microsoft.com/office/drawing/2014/chart" uri="{C3380CC4-5D6E-409C-BE32-E72D297353CC}">
                        <c16:uniqueId val="{00000008-89F9-4A00-B0D0-587BBF0BCE8E}"/>
                      </c:ext>
                    </c:extLst>
                  </c:dLbl>
                  <c:dLbl>
                    <c:idx val="102"/>
                    <c:layout>
                      <c:manualLayout>
                        <c:x val="-9.2999345856069459E-3"/>
                        <c:y val="7.686400084414971E-2"/>
                      </c:manualLayout>
                    </c:layout>
                    <c:tx>
                      <c:rich>
                        <a:bodyPr/>
                        <a:lstStyle/>
                        <a:p>
                          <a:fld id="{47ABB697-B554-4686-A1D7-E3D6FDB6BDB1}" type="CELLREF">
                            <a:rPr lang="en-US"/>
                            <a:pPr/>
                            <a:t>[CELLREF]</a:t>
                          </a:fld>
                          <a:endParaRPr lang="en-US"/>
                        </a:p>
                      </c:rich>
                    </c:tx>
                    <c:showLegendKey val="0"/>
                    <c:showVal val="1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dlblFieldTable>
                          <c15:dlblFTEntry>
                            <c15:txfldGUID>{47ABB697-B554-4686-A1D7-E3D6FDB6BDB1}</c15:txfldGUID>
                            <c15:f>'Chart dashboard'!$BP$4</c15:f>
                            <c15:dlblFieldTableCache>
                              <c:ptCount val="1"/>
                              <c:pt idx="0">
                                <c:v>4,318</c:v>
                              </c:pt>
                            </c15:dlblFieldTableCache>
                          </c15:dlblFTEntry>
                        </c15:dlblFieldTable>
                        <c15:showDataLabelsRange val="0"/>
                      </c:ext>
                      <c:ext xmlns:c16="http://schemas.microsoft.com/office/drawing/2014/chart" uri="{C3380CC4-5D6E-409C-BE32-E72D297353CC}">
                        <c16:uniqueId val="{00000009-89F9-4A00-B0D0-587BBF0BCE8E}"/>
                      </c:ext>
                    </c:extLst>
                  </c:dLbl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n-US"/>
                    </a:p>
                  </c:txPr>
                  <c:showLegendKey val="0"/>
                  <c:showVal val="0"/>
                  <c:showCatName val="0"/>
                  <c:showSerName val="0"/>
                  <c:showPercent val="0"/>
                  <c:showBubbleSize val="0"/>
                  <c:extLst>
                    <c:ext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>
                      <c:ext uri="{02D57815-91ED-43cb-92C2-25804820EDAC}">
                        <c15:formulaRef>
                          <c15:sqref>'Chart dashboard'!$B$3:$CT$3</c15:sqref>
                        </c15:formulaRef>
                      </c:ext>
                    </c:extLst>
                    <c:strCache>
                      <c:ptCount val="97"/>
                      <c:pt idx="0">
                        <c:v>Jan-22</c:v>
                      </c:pt>
                      <c:pt idx="1">
                        <c:v>Feb22</c:v>
                      </c:pt>
                      <c:pt idx="2">
                        <c:v>Mar-22</c:v>
                      </c:pt>
                      <c:pt idx="3">
                        <c:v>Apr22</c:v>
                      </c:pt>
                      <c:pt idx="4">
                        <c:v>May22</c:v>
                      </c:pt>
                      <c:pt idx="5">
                        <c:v>Jun22</c:v>
                      </c:pt>
                      <c:pt idx="6">
                        <c:v>Jul22</c:v>
                      </c:pt>
                      <c:pt idx="7">
                        <c:v>Aug22</c:v>
                      </c:pt>
                      <c:pt idx="8">
                        <c:v>Sep-22</c:v>
                      </c:pt>
                      <c:pt idx="9">
                        <c:v>Oct-22</c:v>
                      </c:pt>
                      <c:pt idx="10">
                        <c:v>Nov-22</c:v>
                      </c:pt>
                      <c:pt idx="11">
                        <c:v>Dec22</c:v>
                      </c:pt>
                      <c:pt idx="12">
                        <c:v>Jan-23</c:v>
                      </c:pt>
                      <c:pt idx="13">
                        <c:v>Feb23</c:v>
                      </c:pt>
                      <c:pt idx="14">
                        <c:v>Mar-23</c:v>
                      </c:pt>
                      <c:pt idx="15">
                        <c:v>Apr23</c:v>
                      </c:pt>
                      <c:pt idx="16">
                        <c:v>May23</c:v>
                      </c:pt>
                      <c:pt idx="17">
                        <c:v>Jun23</c:v>
                      </c:pt>
                      <c:pt idx="18">
                        <c:v>Jul23</c:v>
                      </c:pt>
                      <c:pt idx="19">
                        <c:v>Aug23</c:v>
                      </c:pt>
                      <c:pt idx="20">
                        <c:v>Sep-23</c:v>
                      </c:pt>
                      <c:pt idx="21">
                        <c:v>Oct-23</c:v>
                      </c:pt>
                      <c:pt idx="22">
                        <c:v>Nov-23</c:v>
                      </c:pt>
                      <c:pt idx="23">
                        <c:v>Dec23</c:v>
                      </c:pt>
                      <c:pt idx="24">
                        <c:v>Jan-24</c:v>
                      </c:pt>
                      <c:pt idx="25">
                        <c:v>Feb24</c:v>
                      </c:pt>
                      <c:pt idx="26">
                        <c:v>Mar-24</c:v>
                      </c:pt>
                      <c:pt idx="27">
                        <c:v>Apr24</c:v>
                      </c:pt>
                      <c:pt idx="28">
                        <c:v>May24</c:v>
                      </c:pt>
                      <c:pt idx="29">
                        <c:v>Jun24</c:v>
                      </c:pt>
                      <c:pt idx="30">
                        <c:v>Jul24</c:v>
                      </c:pt>
                      <c:pt idx="31">
                        <c:v>Aug24</c:v>
                      </c:pt>
                      <c:pt idx="32">
                        <c:v>Sep-24</c:v>
                      </c:pt>
                      <c:pt idx="33">
                        <c:v>Oct-24</c:v>
                      </c:pt>
                      <c:pt idx="34">
                        <c:v>Nov-24</c:v>
                      </c:pt>
                      <c:pt idx="35">
                        <c:v>Dec24</c:v>
                      </c:pt>
                      <c:pt idx="36">
                        <c:v>Jan-25</c:v>
                      </c:pt>
                      <c:pt idx="37">
                        <c:v>Feb25</c:v>
                      </c:pt>
                      <c:pt idx="38">
                        <c:v>Mar-25</c:v>
                      </c:pt>
                      <c:pt idx="39">
                        <c:v>Apr25</c:v>
                      </c:pt>
                      <c:pt idx="40">
                        <c:v>May25</c:v>
                      </c:pt>
                      <c:pt idx="41">
                        <c:v>Jun25</c:v>
                      </c:pt>
                      <c:pt idx="42">
                        <c:v>Jul25</c:v>
                      </c:pt>
                      <c:pt idx="43">
                        <c:v>Aug25</c:v>
                      </c:pt>
                      <c:pt idx="44">
                        <c:v>Sep-25</c:v>
                      </c:pt>
                      <c:pt idx="45">
                        <c:v>Oct-25</c:v>
                      </c:pt>
                      <c:pt idx="46">
                        <c:v>Nov-25</c:v>
                      </c:pt>
                      <c:pt idx="47">
                        <c:v>Dec25</c:v>
                      </c:pt>
                      <c:pt idx="48">
                        <c:v>Jan-26</c:v>
                      </c:pt>
                      <c:pt idx="49">
                        <c:v>Feb26</c:v>
                      </c:pt>
                      <c:pt idx="50">
                        <c:v>Mar-26</c:v>
                      </c:pt>
                      <c:pt idx="51">
                        <c:v>Apr26</c:v>
                      </c:pt>
                      <c:pt idx="52">
                        <c:v>May26</c:v>
                      </c:pt>
                      <c:pt idx="53">
                        <c:v>Jun26</c:v>
                      </c:pt>
                      <c:pt idx="54">
                        <c:v>Jul26</c:v>
                      </c:pt>
                      <c:pt idx="55">
                        <c:v>Aug26</c:v>
                      </c:pt>
                      <c:pt idx="56">
                        <c:v>Sep-26</c:v>
                      </c:pt>
                      <c:pt idx="57">
                        <c:v>Oct-26</c:v>
                      </c:pt>
                      <c:pt idx="58">
                        <c:v>Nov-26</c:v>
                      </c:pt>
                      <c:pt idx="59">
                        <c:v>Dec26</c:v>
                      </c:pt>
                      <c:pt idx="60">
                        <c:v>Jan-27</c:v>
                      </c:pt>
                      <c:pt idx="61">
                        <c:v>Feb27</c:v>
                      </c:pt>
                      <c:pt idx="62">
                        <c:v>Mar-27</c:v>
                      </c:pt>
                      <c:pt idx="63">
                        <c:v>Apr27</c:v>
                      </c:pt>
                      <c:pt idx="64">
                        <c:v>May27</c:v>
                      </c:pt>
                      <c:pt idx="65">
                        <c:v>Jun27</c:v>
                      </c:pt>
                      <c:pt idx="66">
                        <c:v>Jul27</c:v>
                      </c:pt>
                      <c:pt idx="67">
                        <c:v>Aug27</c:v>
                      </c:pt>
                      <c:pt idx="68">
                        <c:v>Sep-27</c:v>
                      </c:pt>
                      <c:pt idx="69">
                        <c:v>Oct-27</c:v>
                      </c:pt>
                      <c:pt idx="70">
                        <c:v>Nov-27</c:v>
                      </c:pt>
                      <c:pt idx="71">
                        <c:v>Dec27</c:v>
                      </c:pt>
                      <c:pt idx="72">
                        <c:v>Jan-28</c:v>
                      </c:pt>
                      <c:pt idx="73">
                        <c:v>Feb28</c:v>
                      </c:pt>
                      <c:pt idx="74">
                        <c:v>Mar-28</c:v>
                      </c:pt>
                      <c:pt idx="75">
                        <c:v>Apr28</c:v>
                      </c:pt>
                      <c:pt idx="76">
                        <c:v>May28</c:v>
                      </c:pt>
                      <c:pt idx="77">
                        <c:v>Jun28</c:v>
                      </c:pt>
                      <c:pt idx="78">
                        <c:v>Jul28</c:v>
                      </c:pt>
                      <c:pt idx="79">
                        <c:v>Aug28</c:v>
                      </c:pt>
                      <c:pt idx="80">
                        <c:v>Sep-28</c:v>
                      </c:pt>
                      <c:pt idx="81">
                        <c:v>Oct-28</c:v>
                      </c:pt>
                      <c:pt idx="82">
                        <c:v>Nov-28</c:v>
                      </c:pt>
                      <c:pt idx="83">
                        <c:v>Dec28</c:v>
                      </c:pt>
                      <c:pt idx="84">
                        <c:v>Jan-29</c:v>
                      </c:pt>
                      <c:pt idx="85">
                        <c:v>Feb-29</c:v>
                      </c:pt>
                      <c:pt idx="86">
                        <c:v>Mar-29</c:v>
                      </c:pt>
                      <c:pt idx="87">
                        <c:v>Apr-29</c:v>
                      </c:pt>
                      <c:pt idx="88">
                        <c:v>May-29</c:v>
                      </c:pt>
                      <c:pt idx="89">
                        <c:v>Jun-29</c:v>
                      </c:pt>
                      <c:pt idx="90">
                        <c:v>Jul-29</c:v>
                      </c:pt>
                      <c:pt idx="91">
                        <c:v>Aug-29</c:v>
                      </c:pt>
                      <c:pt idx="92">
                        <c:v>Sep-29</c:v>
                      </c:pt>
                      <c:pt idx="93">
                        <c:v>Oct-29</c:v>
                      </c:pt>
                      <c:pt idx="94">
                        <c:v>Nov-29</c:v>
                      </c:pt>
                      <c:pt idx="95">
                        <c:v>Dec-29</c:v>
                      </c:pt>
                      <c:pt idx="96">
                        <c:v>Jan-30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'Chart dashboard'!$B$4:$BP$4</c15:sqref>
                        </c15:formulaRef>
                      </c:ext>
                    </c:extLst>
                    <c:numCache>
                      <c:formatCode>#,###</c:formatCode>
                      <c:ptCount val="67"/>
                      <c:pt idx="0">
                        <c:v>0</c:v>
                      </c:pt>
                      <c:pt idx="1">
                        <c:v>4</c:v>
                      </c:pt>
                      <c:pt idx="2">
                        <c:v>7</c:v>
                      </c:pt>
                      <c:pt idx="3">
                        <c:v>10</c:v>
                      </c:pt>
                      <c:pt idx="4">
                        <c:v>14</c:v>
                      </c:pt>
                      <c:pt idx="5">
                        <c:v>17</c:v>
                      </c:pt>
                      <c:pt idx="6">
                        <c:v>21</c:v>
                      </c:pt>
                      <c:pt idx="7">
                        <c:v>24</c:v>
                      </c:pt>
                      <c:pt idx="8">
                        <c:v>28</c:v>
                      </c:pt>
                      <c:pt idx="9">
                        <c:v>84</c:v>
                      </c:pt>
                      <c:pt idx="10">
                        <c:v>143</c:v>
                      </c:pt>
                      <c:pt idx="11">
                        <c:v>199</c:v>
                      </c:pt>
                      <c:pt idx="12">
                        <c:v>266</c:v>
                      </c:pt>
                      <c:pt idx="13">
                        <c:v>338</c:v>
                      </c:pt>
                      <c:pt idx="14">
                        <c:v>403</c:v>
                      </c:pt>
                      <c:pt idx="15">
                        <c:v>476</c:v>
                      </c:pt>
                      <c:pt idx="16">
                        <c:v>545</c:v>
                      </c:pt>
                      <c:pt idx="17">
                        <c:v>618</c:v>
                      </c:pt>
                      <c:pt idx="18">
                        <c:v>687</c:v>
                      </c:pt>
                      <c:pt idx="19">
                        <c:v>760</c:v>
                      </c:pt>
                      <c:pt idx="20">
                        <c:v>832</c:v>
                      </c:pt>
                      <c:pt idx="21">
                        <c:v>902</c:v>
                      </c:pt>
                      <c:pt idx="22">
                        <c:v>965</c:v>
                      </c:pt>
                      <c:pt idx="23">
                        <c:v>1023</c:v>
                      </c:pt>
                      <c:pt idx="24">
                        <c:v>1177</c:v>
                      </c:pt>
                      <c:pt idx="25">
                        <c:v>1277</c:v>
                      </c:pt>
                      <c:pt idx="26">
                        <c:v>1370</c:v>
                      </c:pt>
                      <c:pt idx="27">
                        <c:v>1469</c:v>
                      </c:pt>
                      <c:pt idx="28">
                        <c:v>1496</c:v>
                      </c:pt>
                      <c:pt idx="29">
                        <c:v>1523</c:v>
                      </c:pt>
                      <c:pt idx="30">
                        <c:v>1549</c:v>
                      </c:pt>
                      <c:pt idx="31">
                        <c:v>1577</c:v>
                      </c:pt>
                      <c:pt idx="32">
                        <c:v>1604</c:v>
                      </c:pt>
                      <c:pt idx="33">
                        <c:v>1631</c:v>
                      </c:pt>
                      <c:pt idx="34">
                        <c:v>1658</c:v>
                      </c:pt>
                      <c:pt idx="35">
                        <c:v>1684</c:v>
                      </c:pt>
                      <c:pt idx="36">
                        <c:v>1936</c:v>
                      </c:pt>
                      <c:pt idx="37">
                        <c:v>2187</c:v>
                      </c:pt>
                      <c:pt idx="38">
                        <c:v>2414</c:v>
                      </c:pt>
                      <c:pt idx="39">
                        <c:v>2665</c:v>
                      </c:pt>
                      <c:pt idx="40">
                        <c:v>2691</c:v>
                      </c:pt>
                      <c:pt idx="41">
                        <c:v>2719</c:v>
                      </c:pt>
                      <c:pt idx="42">
                        <c:v>2745</c:v>
                      </c:pt>
                      <c:pt idx="43">
                        <c:v>2773</c:v>
                      </c:pt>
                      <c:pt idx="44">
                        <c:v>2800</c:v>
                      </c:pt>
                      <c:pt idx="45">
                        <c:v>2827</c:v>
                      </c:pt>
                      <c:pt idx="46">
                        <c:v>2854</c:v>
                      </c:pt>
                      <c:pt idx="47">
                        <c:v>2875</c:v>
                      </c:pt>
                      <c:pt idx="48">
                        <c:v>2941</c:v>
                      </c:pt>
                      <c:pt idx="49">
                        <c:v>3008</c:v>
                      </c:pt>
                      <c:pt idx="50">
                        <c:v>3068</c:v>
                      </c:pt>
                      <c:pt idx="51">
                        <c:v>3137</c:v>
                      </c:pt>
                      <c:pt idx="52">
                        <c:v>3192</c:v>
                      </c:pt>
                      <c:pt idx="53">
                        <c:v>3249</c:v>
                      </c:pt>
                      <c:pt idx="54">
                        <c:v>3390</c:v>
                      </c:pt>
                      <c:pt idx="55">
                        <c:v>3485</c:v>
                      </c:pt>
                      <c:pt idx="56">
                        <c:v>3581</c:v>
                      </c:pt>
                      <c:pt idx="57">
                        <c:v>3664</c:v>
                      </c:pt>
                      <c:pt idx="58">
                        <c:v>3751</c:v>
                      </c:pt>
                      <c:pt idx="59">
                        <c:v>3834</c:v>
                      </c:pt>
                      <c:pt idx="60">
                        <c:v>3920</c:v>
                      </c:pt>
                      <c:pt idx="61">
                        <c:v>4007</c:v>
                      </c:pt>
                      <c:pt idx="62">
                        <c:v>4085</c:v>
                      </c:pt>
                      <c:pt idx="63">
                        <c:v>4171</c:v>
                      </c:pt>
                      <c:pt idx="64">
                        <c:v>4219</c:v>
                      </c:pt>
                      <c:pt idx="65">
                        <c:v>4270</c:v>
                      </c:pt>
                      <c:pt idx="66">
                        <c:v>4318</c:v>
                      </c:pt>
                    </c:numCache>
                  </c:numRef>
                </c:val>
                <c:smooth val="0"/>
                <c:extLst>
                  <c:ext xmlns:c16="http://schemas.microsoft.com/office/drawing/2014/chart" uri="{C3380CC4-5D6E-409C-BE32-E72D297353CC}">
                    <c16:uniqueId val="{0000000A-89F9-4A00-B0D0-587BBF0BCE8E}"/>
                  </c:ext>
                </c:extLst>
              </c15:ser>
            </c15:filteredLineSeries>
          </c:ext>
        </c:extLst>
      </c:lineChart>
      <c:catAx>
        <c:axId val="3463870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186000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6388272"/>
        <c:crosses val="autoZero"/>
        <c:auto val="1"/>
        <c:lblAlgn val="ctr"/>
        <c:lblOffset val="100"/>
        <c:noMultiLvlLbl val="0"/>
      </c:catAx>
      <c:valAx>
        <c:axId val="3463882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>
            <a:solidFill>
              <a:schemeClr val="accent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6387096"/>
        <c:crosses val="autoZero"/>
        <c:crossBetween val="between"/>
        <c:dispUnits>
          <c:builtInUnit val="thousands"/>
        </c:dispUnits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7637258528774278"/>
          <c:y val="0.8175192221511689"/>
          <c:w val="0.69857816104325876"/>
          <c:h val="0.1824807778488310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5272502777711275E-2"/>
          <c:y val="2.1150659063768777E-2"/>
          <c:w val="0.94938921599005655"/>
          <c:h val="0.79803867090670355"/>
        </c:manualLayout>
      </c:layout>
      <c:lineChart>
        <c:grouping val="standard"/>
        <c:varyColors val="0"/>
        <c:ser>
          <c:idx val="4"/>
          <c:order val="1"/>
          <c:tx>
            <c:strRef>
              <c:f>'[WP 5.1.3 NA-CONS 09.01.2025.xlsx]Chart dashboard'!$A$5</c:f>
              <c:strCache>
                <c:ptCount val="1"/>
                <c:pt idx="0">
                  <c:v>Planned Value CSR 2024 (Baseline 3.0)</c:v>
                </c:pt>
              </c:strCache>
            </c:strRef>
          </c:tx>
          <c:spPr>
            <a:ln w="28575" cap="rnd">
              <a:solidFill>
                <a:srgbClr val="7030A0"/>
              </a:solidFill>
              <a:round/>
            </a:ln>
            <a:effectLst/>
          </c:spPr>
          <c:marker>
            <c:symbol val="none"/>
          </c:marker>
          <c:dLbls>
            <c:dLbl>
              <c:idx val="66"/>
              <c:layout>
                <c:manualLayout>
                  <c:x val="-3.2904517515618958E-2"/>
                  <c:y val="-2.5324160470431175E-2"/>
                </c:manualLayout>
              </c:layout>
              <c:tx>
                <c:rich>
                  <a:bodyPr/>
                  <a:lstStyle/>
                  <a:p>
                    <a:fld id="{213D94A6-DF88-4AE2-81CC-2A2B7E2DFFA0}" type="CELLREF">
                      <a:rPr lang="en-US"/>
                      <a:pPr/>
                      <a:t>[CELLREF]</a:t>
                    </a:fld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>
                    <c15:dlblFTEntry>
                      <c15:txfldGUID>{213D94A6-DF88-4AE2-81CC-2A2B7E2DFFA0}</c15:txfldGUID>
                      <c15:f>'[WP 5.1.3 NA-CONS 09.01.2025.xlsx]Chart dashboard'!$BP$5</c15:f>
                      <c15:dlblFieldTableCache>
                        <c:ptCount val="1"/>
                        <c:pt idx="0">
                          <c:v>1,170</c:v>
                        </c:pt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00-E2A8-4976-803E-5A561B70FC71}"/>
                </c:ext>
              </c:extLst>
            </c:dLbl>
            <c:dLbl>
              <c:idx val="108"/>
              <c:layout>
                <c:manualLayout>
                  <c:x val="-6.6754744383207502E-3"/>
                  <c:y val="6.4842951562655585E-2"/>
                </c:manualLayout>
              </c:layout>
              <c:tx>
                <c:rich>
                  <a:bodyPr/>
                  <a:lstStyle/>
                  <a:p>
                    <a:fld id="{599277EB-FF11-4F15-AD1E-DC1749175AD8}" type="CELLREF">
                      <a:rPr lang="en-US"/>
                      <a:pPr/>
                      <a:t>[CELLREF]</a:t>
                    </a:fld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>
                    <c15:dlblFTEntry>
                      <c15:txfldGUID>{599277EB-FF11-4F15-AD1E-DC1749175AD8}</c15:txfldGUID>
                      <c15:f>'[WP 5.1.3 NA-CONS 09.01.2025.xlsx]Chart dashboard'!$BP$5</c15:f>
                      <c15:dlblFieldTableCache>
                        <c:ptCount val="1"/>
                        <c:pt idx="0">
                          <c:v>1,170</c:v>
                        </c:pt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01-E2A8-4976-803E-5A561B70FC7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'[WP 5.1.3 NA-CONS 09.01.2025.xlsx]Chart dashboard'!$B$5:$BP$5</c:f>
              <c:numCache>
                <c:formatCode>#,###</c:formatCode>
                <c:ptCount val="6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1</c:v>
                </c:pt>
                <c:pt idx="8">
                  <c:v>2</c:v>
                </c:pt>
                <c:pt idx="9">
                  <c:v>3</c:v>
                </c:pt>
                <c:pt idx="10">
                  <c:v>4</c:v>
                </c:pt>
                <c:pt idx="11">
                  <c:v>5</c:v>
                </c:pt>
                <c:pt idx="12">
                  <c:v>6</c:v>
                </c:pt>
                <c:pt idx="13">
                  <c:v>7</c:v>
                </c:pt>
                <c:pt idx="14">
                  <c:v>8</c:v>
                </c:pt>
                <c:pt idx="15">
                  <c:v>9</c:v>
                </c:pt>
                <c:pt idx="16">
                  <c:v>10</c:v>
                </c:pt>
                <c:pt idx="17">
                  <c:v>11</c:v>
                </c:pt>
                <c:pt idx="18">
                  <c:v>12</c:v>
                </c:pt>
                <c:pt idx="19">
                  <c:v>13</c:v>
                </c:pt>
                <c:pt idx="20">
                  <c:v>14</c:v>
                </c:pt>
                <c:pt idx="21">
                  <c:v>15</c:v>
                </c:pt>
                <c:pt idx="22">
                  <c:v>16</c:v>
                </c:pt>
                <c:pt idx="23">
                  <c:v>17</c:v>
                </c:pt>
                <c:pt idx="24">
                  <c:v>17</c:v>
                </c:pt>
                <c:pt idx="25">
                  <c:v>18</c:v>
                </c:pt>
                <c:pt idx="26">
                  <c:v>19</c:v>
                </c:pt>
                <c:pt idx="27">
                  <c:v>20</c:v>
                </c:pt>
                <c:pt idx="28">
                  <c:v>21</c:v>
                </c:pt>
                <c:pt idx="29">
                  <c:v>22</c:v>
                </c:pt>
                <c:pt idx="30">
                  <c:v>23</c:v>
                </c:pt>
                <c:pt idx="31">
                  <c:v>43</c:v>
                </c:pt>
                <c:pt idx="32">
                  <c:v>60</c:v>
                </c:pt>
                <c:pt idx="33">
                  <c:v>80</c:v>
                </c:pt>
                <c:pt idx="34">
                  <c:v>98</c:v>
                </c:pt>
                <c:pt idx="35">
                  <c:v>118</c:v>
                </c:pt>
                <c:pt idx="36">
                  <c:v>137</c:v>
                </c:pt>
                <c:pt idx="37">
                  <c:v>156</c:v>
                </c:pt>
                <c:pt idx="38">
                  <c:v>175</c:v>
                </c:pt>
                <c:pt idx="39">
                  <c:v>194</c:v>
                </c:pt>
                <c:pt idx="40">
                  <c:v>214</c:v>
                </c:pt>
                <c:pt idx="41">
                  <c:v>232</c:v>
                </c:pt>
                <c:pt idx="42">
                  <c:v>252</c:v>
                </c:pt>
                <c:pt idx="43">
                  <c:v>291</c:v>
                </c:pt>
                <c:pt idx="44">
                  <c:v>326</c:v>
                </c:pt>
                <c:pt idx="45">
                  <c:v>365</c:v>
                </c:pt>
                <c:pt idx="46">
                  <c:v>403</c:v>
                </c:pt>
                <c:pt idx="47">
                  <c:v>442</c:v>
                </c:pt>
                <c:pt idx="48">
                  <c:v>479</c:v>
                </c:pt>
                <c:pt idx="49">
                  <c:v>518</c:v>
                </c:pt>
                <c:pt idx="50">
                  <c:v>557</c:v>
                </c:pt>
                <c:pt idx="51">
                  <c:v>595</c:v>
                </c:pt>
                <c:pt idx="52">
                  <c:v>634</c:v>
                </c:pt>
                <c:pt idx="53">
                  <c:v>672</c:v>
                </c:pt>
                <c:pt idx="54">
                  <c:v>711</c:v>
                </c:pt>
                <c:pt idx="55">
                  <c:v>750</c:v>
                </c:pt>
                <c:pt idx="56">
                  <c:v>785</c:v>
                </c:pt>
                <c:pt idx="57">
                  <c:v>824</c:v>
                </c:pt>
                <c:pt idx="58">
                  <c:v>862</c:v>
                </c:pt>
                <c:pt idx="59">
                  <c:v>901</c:v>
                </c:pt>
                <c:pt idx="60">
                  <c:v>939</c:v>
                </c:pt>
                <c:pt idx="61">
                  <c:v>978</c:v>
                </c:pt>
                <c:pt idx="62">
                  <c:v>1017</c:v>
                </c:pt>
                <c:pt idx="63">
                  <c:v>1054</c:v>
                </c:pt>
                <c:pt idx="64">
                  <c:v>1093</c:v>
                </c:pt>
                <c:pt idx="65">
                  <c:v>1131</c:v>
                </c:pt>
                <c:pt idx="66">
                  <c:v>1170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E2A8-4976-803E-5A561B70FC71}"/>
            </c:ext>
          </c:extLst>
        </c:ser>
        <c:ser>
          <c:idx val="2"/>
          <c:order val="2"/>
          <c:tx>
            <c:strRef>
              <c:f>'[WP 5.1.3 NA-CONS 09.01.2025.xlsx]Chart dashboard'!$A$6</c:f>
              <c:strCache>
                <c:ptCount val="1"/>
                <c:pt idx="0">
                  <c:v>Planned Value active baseline</c:v>
                </c:pt>
              </c:strCache>
            </c:strRef>
          </c:tx>
          <c:spPr>
            <a:ln w="28575" cap="rnd">
              <a:solidFill>
                <a:srgbClr val="0070C0"/>
              </a:solidFill>
              <a:round/>
            </a:ln>
            <a:effectLst/>
          </c:spPr>
          <c:marker>
            <c:symbol val="none"/>
          </c:marker>
          <c:dLbls>
            <c:dLbl>
              <c:idx val="78"/>
              <c:layout>
                <c:manualLayout>
                  <c:x val="-5.3963408725614774E-2"/>
                  <c:y val="-3.165520058803898E-2"/>
                </c:manualLayout>
              </c:layout>
              <c:tx>
                <c:rich>
                  <a:bodyPr/>
                  <a:lstStyle/>
                  <a:p>
                    <a:fld id="{05459CF1-B36F-4DA2-9E35-5124D0E9B795}" type="CELLREF">
                      <a:rPr lang="en-US"/>
                      <a:pPr/>
                      <a:t>[CELLREF]</a:t>
                    </a:fld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>
                    <c15:dlblFTEntry>
                      <c15:txfldGUID>{05459CF1-B36F-4DA2-9E35-5124D0E9B795}</c15:txfldGUID>
                      <c15:f>'[WP 5.1.3 NA-CONS 09.01.2025.xlsx]Chart dashboard'!$CD$6</c15:f>
                      <c15:dlblFieldTableCache>
                        <c:ptCount val="1"/>
                        <c:pt idx="0">
                          <c:v>1,259</c:v>
                        </c:pt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03-E2A8-4976-803E-5A561B70FC71}"/>
                </c:ext>
              </c:extLst>
            </c:dLbl>
            <c:dLbl>
              <c:idx val="89"/>
              <c:layout>
                <c:manualLayout>
                  <c:x val="-2.2375071910620759E-2"/>
                  <c:y val="-1.8993120352823398E-2"/>
                </c:manualLayout>
              </c:layout>
              <c:tx>
                <c:rich>
                  <a:bodyPr/>
                  <a:lstStyle/>
                  <a:p>
                    <a:fld id="{D864ED46-31DA-46D3-84A2-8002418B5234}" type="CELLREF">
                      <a:rPr lang="en-US"/>
                      <a:pPr/>
                      <a:t>[CELLREF]</a:t>
                    </a:fld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>
                    <c15:dlblFTEntry>
                      <c15:txfldGUID>{D864ED46-31DA-46D3-84A2-8002418B5234}</c15:txfldGUID>
                      <c15:f>'[WP 5.1.3 NA-CONS 09.01.2025.xlsx]Chart dashboard'!$CM$6</c15:f>
                      <c15:dlblFieldTableCache>
                        <c:ptCount val="1"/>
                        <c:pt idx="0">
                          <c:v>1,259</c:v>
                        </c:pt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04-E2A8-4976-803E-5A561B70FC71}"/>
                </c:ext>
              </c:extLst>
            </c:dLbl>
            <c:dLbl>
              <c:idx val="108"/>
              <c:layout>
                <c:manualLayout>
                  <c:x val="-5.1178637360457996E-2"/>
                  <c:y val="-2.7017896484439825E-2"/>
                </c:manualLayout>
              </c:layout>
              <c:tx>
                <c:rich>
                  <a:bodyPr/>
                  <a:lstStyle/>
                  <a:p>
                    <a:fld id="{3751822A-80C9-42AB-AE4D-26867AC66419}" type="CELLREF">
                      <a:rPr lang="en-US"/>
                      <a:pPr/>
                      <a:t>[CELLREF]</a:t>
                    </a:fld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>
                    <c15:dlblFTEntry>
                      <c15:txfldGUID>{3751822A-80C9-42AB-AE4D-26867AC66419}</c15:txfldGUID>
                      <c15:f>'[WP 5.1.3 NA-CONS 09.01.2025.xlsx]Chart dashboard'!$BP$6</c15:f>
                      <c15:dlblFieldTableCache>
                        <c:ptCount val="1"/>
                        <c:pt idx="0">
                          <c:v>1,002</c:v>
                        </c:pt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05-E2A8-4976-803E-5A561B70FC7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'[WP 5.1.3 NA-CONS 09.01.2025.xlsx]Chart dashboard'!$B$3:$CB$3</c:f>
              <c:strCache>
                <c:ptCount val="79"/>
                <c:pt idx="0">
                  <c:v>Jul22</c:v>
                </c:pt>
                <c:pt idx="1">
                  <c:v>Aug22</c:v>
                </c:pt>
                <c:pt idx="2">
                  <c:v>Sep-22</c:v>
                </c:pt>
                <c:pt idx="3">
                  <c:v>Oct-22</c:v>
                </c:pt>
                <c:pt idx="4">
                  <c:v>Nov-22</c:v>
                </c:pt>
                <c:pt idx="5">
                  <c:v>Dec22</c:v>
                </c:pt>
                <c:pt idx="6">
                  <c:v>Jan-23</c:v>
                </c:pt>
                <c:pt idx="7">
                  <c:v>Feb23</c:v>
                </c:pt>
                <c:pt idx="8">
                  <c:v>Mar-23</c:v>
                </c:pt>
                <c:pt idx="9">
                  <c:v>Apr23</c:v>
                </c:pt>
                <c:pt idx="10">
                  <c:v>May23</c:v>
                </c:pt>
                <c:pt idx="11">
                  <c:v>Jun23</c:v>
                </c:pt>
                <c:pt idx="12">
                  <c:v>Jul23</c:v>
                </c:pt>
                <c:pt idx="13">
                  <c:v>Aug23</c:v>
                </c:pt>
                <c:pt idx="14">
                  <c:v>Sep-23</c:v>
                </c:pt>
                <c:pt idx="15">
                  <c:v>Oct-23</c:v>
                </c:pt>
                <c:pt idx="16">
                  <c:v>Nov-23</c:v>
                </c:pt>
                <c:pt idx="17">
                  <c:v>Dec23</c:v>
                </c:pt>
                <c:pt idx="18">
                  <c:v>Jan-24</c:v>
                </c:pt>
                <c:pt idx="19">
                  <c:v>Feb24</c:v>
                </c:pt>
                <c:pt idx="20">
                  <c:v>Mar-24</c:v>
                </c:pt>
                <c:pt idx="21">
                  <c:v>Apr24</c:v>
                </c:pt>
                <c:pt idx="22">
                  <c:v>May24</c:v>
                </c:pt>
                <c:pt idx="23">
                  <c:v>Jun24</c:v>
                </c:pt>
                <c:pt idx="24">
                  <c:v>Jul24</c:v>
                </c:pt>
                <c:pt idx="25">
                  <c:v>Aug24</c:v>
                </c:pt>
                <c:pt idx="26">
                  <c:v>Sep-24</c:v>
                </c:pt>
                <c:pt idx="27">
                  <c:v>Oct-24</c:v>
                </c:pt>
                <c:pt idx="28">
                  <c:v>Nov-24</c:v>
                </c:pt>
                <c:pt idx="29">
                  <c:v>Dec24</c:v>
                </c:pt>
                <c:pt idx="30">
                  <c:v>Jan-25</c:v>
                </c:pt>
                <c:pt idx="31">
                  <c:v>Feb25</c:v>
                </c:pt>
                <c:pt idx="32">
                  <c:v>Mar-25</c:v>
                </c:pt>
                <c:pt idx="33">
                  <c:v>Apr25</c:v>
                </c:pt>
                <c:pt idx="34">
                  <c:v>May25</c:v>
                </c:pt>
                <c:pt idx="35">
                  <c:v>Jun25</c:v>
                </c:pt>
                <c:pt idx="36">
                  <c:v>Jul25</c:v>
                </c:pt>
                <c:pt idx="37">
                  <c:v>Aug25</c:v>
                </c:pt>
                <c:pt idx="38">
                  <c:v>Sep-25</c:v>
                </c:pt>
                <c:pt idx="39">
                  <c:v>Oct-25</c:v>
                </c:pt>
                <c:pt idx="40">
                  <c:v>Nov-25</c:v>
                </c:pt>
                <c:pt idx="41">
                  <c:v>Dec25</c:v>
                </c:pt>
                <c:pt idx="42">
                  <c:v>Jan-26</c:v>
                </c:pt>
                <c:pt idx="43">
                  <c:v>Feb26</c:v>
                </c:pt>
                <c:pt idx="44">
                  <c:v>Mar-26</c:v>
                </c:pt>
                <c:pt idx="45">
                  <c:v>Apr26</c:v>
                </c:pt>
                <c:pt idx="46">
                  <c:v>May26</c:v>
                </c:pt>
                <c:pt idx="47">
                  <c:v>Jun26</c:v>
                </c:pt>
                <c:pt idx="48">
                  <c:v>Jul26</c:v>
                </c:pt>
                <c:pt idx="49">
                  <c:v>Aug26</c:v>
                </c:pt>
                <c:pt idx="50">
                  <c:v>Sep-26</c:v>
                </c:pt>
                <c:pt idx="51">
                  <c:v>Oct-26</c:v>
                </c:pt>
                <c:pt idx="52">
                  <c:v>Nov-26</c:v>
                </c:pt>
                <c:pt idx="53">
                  <c:v>Dec26</c:v>
                </c:pt>
                <c:pt idx="54">
                  <c:v>Jan-27</c:v>
                </c:pt>
                <c:pt idx="55">
                  <c:v>Feb27</c:v>
                </c:pt>
                <c:pt idx="56">
                  <c:v>Mar-27</c:v>
                </c:pt>
                <c:pt idx="57">
                  <c:v>Apr27</c:v>
                </c:pt>
                <c:pt idx="58">
                  <c:v>May27</c:v>
                </c:pt>
                <c:pt idx="59">
                  <c:v>Jun27</c:v>
                </c:pt>
                <c:pt idx="60">
                  <c:v>Jul27</c:v>
                </c:pt>
                <c:pt idx="61">
                  <c:v>Aug27</c:v>
                </c:pt>
                <c:pt idx="62">
                  <c:v>Sep-27</c:v>
                </c:pt>
                <c:pt idx="63">
                  <c:v>Oct-27</c:v>
                </c:pt>
                <c:pt idx="64">
                  <c:v>Nov-27</c:v>
                </c:pt>
                <c:pt idx="65">
                  <c:v>Dec27</c:v>
                </c:pt>
                <c:pt idx="66">
                  <c:v>Jan-28</c:v>
                </c:pt>
                <c:pt idx="67">
                  <c:v>Feb28</c:v>
                </c:pt>
                <c:pt idx="68">
                  <c:v>Mar-28</c:v>
                </c:pt>
                <c:pt idx="69">
                  <c:v>Apr28</c:v>
                </c:pt>
                <c:pt idx="70">
                  <c:v>May28</c:v>
                </c:pt>
                <c:pt idx="71">
                  <c:v>Jun28</c:v>
                </c:pt>
                <c:pt idx="72">
                  <c:v>Jul28</c:v>
                </c:pt>
                <c:pt idx="73">
                  <c:v>Aug28</c:v>
                </c:pt>
                <c:pt idx="74">
                  <c:v>Sep-28</c:v>
                </c:pt>
                <c:pt idx="75">
                  <c:v>Oct-28</c:v>
                </c:pt>
                <c:pt idx="76">
                  <c:v>Nov-28</c:v>
                </c:pt>
                <c:pt idx="77">
                  <c:v>Dec28</c:v>
                </c:pt>
                <c:pt idx="78">
                  <c:v>Jan-29</c:v>
                </c:pt>
              </c:strCache>
            </c:strRef>
          </c:cat>
          <c:val>
            <c:numRef>
              <c:f>'[WP 5.1.3 NA-CONS 09.01.2025.xlsx]Chart dashboard'!$B$6:$CB$6</c:f>
              <c:numCache>
                <c:formatCode>#,###</c:formatCode>
                <c:ptCount val="7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1</c:v>
                </c:pt>
                <c:pt idx="19">
                  <c:v>26</c:v>
                </c:pt>
                <c:pt idx="20">
                  <c:v>49</c:v>
                </c:pt>
                <c:pt idx="21">
                  <c:v>51</c:v>
                </c:pt>
                <c:pt idx="22">
                  <c:v>52</c:v>
                </c:pt>
                <c:pt idx="23">
                  <c:v>53</c:v>
                </c:pt>
                <c:pt idx="24">
                  <c:v>53</c:v>
                </c:pt>
                <c:pt idx="25">
                  <c:v>54</c:v>
                </c:pt>
                <c:pt idx="26">
                  <c:v>55</c:v>
                </c:pt>
                <c:pt idx="27">
                  <c:v>56</c:v>
                </c:pt>
                <c:pt idx="28">
                  <c:v>56</c:v>
                </c:pt>
                <c:pt idx="29">
                  <c:v>70</c:v>
                </c:pt>
                <c:pt idx="30">
                  <c:v>98</c:v>
                </c:pt>
                <c:pt idx="31">
                  <c:v>125</c:v>
                </c:pt>
                <c:pt idx="32">
                  <c:v>139</c:v>
                </c:pt>
                <c:pt idx="33">
                  <c:v>140</c:v>
                </c:pt>
                <c:pt idx="34">
                  <c:v>140</c:v>
                </c:pt>
                <c:pt idx="35">
                  <c:v>141</c:v>
                </c:pt>
                <c:pt idx="36">
                  <c:v>142</c:v>
                </c:pt>
                <c:pt idx="37">
                  <c:v>142</c:v>
                </c:pt>
                <c:pt idx="38">
                  <c:v>143</c:v>
                </c:pt>
                <c:pt idx="39">
                  <c:v>144</c:v>
                </c:pt>
                <c:pt idx="40">
                  <c:v>153</c:v>
                </c:pt>
                <c:pt idx="41">
                  <c:v>171</c:v>
                </c:pt>
                <c:pt idx="42">
                  <c:v>191</c:v>
                </c:pt>
                <c:pt idx="43">
                  <c:v>200</c:v>
                </c:pt>
                <c:pt idx="44">
                  <c:v>209</c:v>
                </c:pt>
                <c:pt idx="45">
                  <c:v>218</c:v>
                </c:pt>
                <c:pt idx="46">
                  <c:v>227</c:v>
                </c:pt>
                <c:pt idx="47">
                  <c:v>236</c:v>
                </c:pt>
                <c:pt idx="48">
                  <c:v>245</c:v>
                </c:pt>
                <c:pt idx="49">
                  <c:v>255</c:v>
                </c:pt>
                <c:pt idx="50">
                  <c:v>264</c:v>
                </c:pt>
                <c:pt idx="51">
                  <c:v>275</c:v>
                </c:pt>
                <c:pt idx="52">
                  <c:v>329</c:v>
                </c:pt>
                <c:pt idx="53">
                  <c:v>382</c:v>
                </c:pt>
                <c:pt idx="54">
                  <c:v>436</c:v>
                </c:pt>
                <c:pt idx="55">
                  <c:v>510</c:v>
                </c:pt>
                <c:pt idx="56">
                  <c:v>576</c:v>
                </c:pt>
                <c:pt idx="57">
                  <c:v>650</c:v>
                </c:pt>
                <c:pt idx="58">
                  <c:v>721</c:v>
                </c:pt>
                <c:pt idx="59">
                  <c:v>795</c:v>
                </c:pt>
                <c:pt idx="60">
                  <c:v>826</c:v>
                </c:pt>
                <c:pt idx="61">
                  <c:v>856</c:v>
                </c:pt>
                <c:pt idx="62">
                  <c:v>887</c:v>
                </c:pt>
                <c:pt idx="63">
                  <c:v>916</c:v>
                </c:pt>
                <c:pt idx="64">
                  <c:v>946</c:v>
                </c:pt>
                <c:pt idx="65">
                  <c:v>976</c:v>
                </c:pt>
                <c:pt idx="66">
                  <c:v>1002</c:v>
                </c:pt>
                <c:pt idx="67">
                  <c:v>1026</c:v>
                </c:pt>
                <c:pt idx="68">
                  <c:v>1048</c:v>
                </c:pt>
                <c:pt idx="69">
                  <c:v>1072</c:v>
                </c:pt>
                <c:pt idx="70">
                  <c:v>1095</c:v>
                </c:pt>
                <c:pt idx="71">
                  <c:v>1119</c:v>
                </c:pt>
                <c:pt idx="72">
                  <c:v>1142</c:v>
                </c:pt>
                <c:pt idx="73">
                  <c:v>1166</c:v>
                </c:pt>
                <c:pt idx="74">
                  <c:v>1190</c:v>
                </c:pt>
                <c:pt idx="75">
                  <c:v>1211</c:v>
                </c:pt>
                <c:pt idx="76">
                  <c:v>1233</c:v>
                </c:pt>
                <c:pt idx="77">
                  <c:v>1254</c:v>
                </c:pt>
                <c:pt idx="78">
                  <c:v>1259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E2A8-4976-803E-5A561B70FC71}"/>
            </c:ext>
          </c:extLst>
        </c:ser>
        <c:ser>
          <c:idx val="3"/>
          <c:order val="3"/>
          <c:tx>
            <c:strRef>
              <c:f>'[WP 5.1.3 NA-CONS 09.01.2025.xlsx]Chart dashboard'!$A$7</c:f>
              <c:strCache>
                <c:ptCount val="1"/>
                <c:pt idx="0">
                  <c:v>Earned Value</c:v>
                </c:pt>
              </c:strCache>
            </c:strRef>
          </c:tx>
          <c:spPr>
            <a:ln w="28575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cat>
            <c:strRef>
              <c:f>'[WP 5.1.3 NA-CONS 09.01.2025.xlsx]Chart dashboard'!$B$3:$CB$3</c:f>
              <c:strCache>
                <c:ptCount val="79"/>
                <c:pt idx="0">
                  <c:v>Jul22</c:v>
                </c:pt>
                <c:pt idx="1">
                  <c:v>Aug22</c:v>
                </c:pt>
                <c:pt idx="2">
                  <c:v>Sep-22</c:v>
                </c:pt>
                <c:pt idx="3">
                  <c:v>Oct-22</c:v>
                </c:pt>
                <c:pt idx="4">
                  <c:v>Nov-22</c:v>
                </c:pt>
                <c:pt idx="5">
                  <c:v>Dec22</c:v>
                </c:pt>
                <c:pt idx="6">
                  <c:v>Jan-23</c:v>
                </c:pt>
                <c:pt idx="7">
                  <c:v>Feb23</c:v>
                </c:pt>
                <c:pt idx="8">
                  <c:v>Mar-23</c:v>
                </c:pt>
                <c:pt idx="9">
                  <c:v>Apr23</c:v>
                </c:pt>
                <c:pt idx="10">
                  <c:v>May23</c:v>
                </c:pt>
                <c:pt idx="11">
                  <c:v>Jun23</c:v>
                </c:pt>
                <c:pt idx="12">
                  <c:v>Jul23</c:v>
                </c:pt>
                <c:pt idx="13">
                  <c:v>Aug23</c:v>
                </c:pt>
                <c:pt idx="14">
                  <c:v>Sep-23</c:v>
                </c:pt>
                <c:pt idx="15">
                  <c:v>Oct-23</c:v>
                </c:pt>
                <c:pt idx="16">
                  <c:v>Nov-23</c:v>
                </c:pt>
                <c:pt idx="17">
                  <c:v>Dec23</c:v>
                </c:pt>
                <c:pt idx="18">
                  <c:v>Jan-24</c:v>
                </c:pt>
                <c:pt idx="19">
                  <c:v>Feb24</c:v>
                </c:pt>
                <c:pt idx="20">
                  <c:v>Mar-24</c:v>
                </c:pt>
                <c:pt idx="21">
                  <c:v>Apr24</c:v>
                </c:pt>
                <c:pt idx="22">
                  <c:v>May24</c:v>
                </c:pt>
                <c:pt idx="23">
                  <c:v>Jun24</c:v>
                </c:pt>
                <c:pt idx="24">
                  <c:v>Jul24</c:v>
                </c:pt>
                <c:pt idx="25">
                  <c:v>Aug24</c:v>
                </c:pt>
                <c:pt idx="26">
                  <c:v>Sep-24</c:v>
                </c:pt>
                <c:pt idx="27">
                  <c:v>Oct-24</c:v>
                </c:pt>
                <c:pt idx="28">
                  <c:v>Nov-24</c:v>
                </c:pt>
                <c:pt idx="29">
                  <c:v>Dec24</c:v>
                </c:pt>
                <c:pt idx="30">
                  <c:v>Jan-25</c:v>
                </c:pt>
                <c:pt idx="31">
                  <c:v>Feb25</c:v>
                </c:pt>
                <c:pt idx="32">
                  <c:v>Mar-25</c:v>
                </c:pt>
                <c:pt idx="33">
                  <c:v>Apr25</c:v>
                </c:pt>
                <c:pt idx="34">
                  <c:v>May25</c:v>
                </c:pt>
                <c:pt idx="35">
                  <c:v>Jun25</c:v>
                </c:pt>
                <c:pt idx="36">
                  <c:v>Jul25</c:v>
                </c:pt>
                <c:pt idx="37">
                  <c:v>Aug25</c:v>
                </c:pt>
                <c:pt idx="38">
                  <c:v>Sep-25</c:v>
                </c:pt>
                <c:pt idx="39">
                  <c:v>Oct-25</c:v>
                </c:pt>
                <c:pt idx="40">
                  <c:v>Nov-25</c:v>
                </c:pt>
                <c:pt idx="41">
                  <c:v>Dec25</c:v>
                </c:pt>
                <c:pt idx="42">
                  <c:v>Jan-26</c:v>
                </c:pt>
                <c:pt idx="43">
                  <c:v>Feb26</c:v>
                </c:pt>
                <c:pt idx="44">
                  <c:v>Mar-26</c:v>
                </c:pt>
                <c:pt idx="45">
                  <c:v>Apr26</c:v>
                </c:pt>
                <c:pt idx="46">
                  <c:v>May26</c:v>
                </c:pt>
                <c:pt idx="47">
                  <c:v>Jun26</c:v>
                </c:pt>
                <c:pt idx="48">
                  <c:v>Jul26</c:v>
                </c:pt>
                <c:pt idx="49">
                  <c:v>Aug26</c:v>
                </c:pt>
                <c:pt idx="50">
                  <c:v>Sep-26</c:v>
                </c:pt>
                <c:pt idx="51">
                  <c:v>Oct-26</c:v>
                </c:pt>
                <c:pt idx="52">
                  <c:v>Nov-26</c:v>
                </c:pt>
                <c:pt idx="53">
                  <c:v>Dec26</c:v>
                </c:pt>
                <c:pt idx="54">
                  <c:v>Jan-27</c:v>
                </c:pt>
                <c:pt idx="55">
                  <c:v>Feb27</c:v>
                </c:pt>
                <c:pt idx="56">
                  <c:v>Mar-27</c:v>
                </c:pt>
                <c:pt idx="57">
                  <c:v>Apr27</c:v>
                </c:pt>
                <c:pt idx="58">
                  <c:v>May27</c:v>
                </c:pt>
                <c:pt idx="59">
                  <c:v>Jun27</c:v>
                </c:pt>
                <c:pt idx="60">
                  <c:v>Jul27</c:v>
                </c:pt>
                <c:pt idx="61">
                  <c:v>Aug27</c:v>
                </c:pt>
                <c:pt idx="62">
                  <c:v>Sep-27</c:v>
                </c:pt>
                <c:pt idx="63">
                  <c:v>Oct-27</c:v>
                </c:pt>
                <c:pt idx="64">
                  <c:v>Nov-27</c:v>
                </c:pt>
                <c:pt idx="65">
                  <c:v>Dec27</c:v>
                </c:pt>
                <c:pt idx="66">
                  <c:v>Jan-28</c:v>
                </c:pt>
                <c:pt idx="67">
                  <c:v>Feb28</c:v>
                </c:pt>
                <c:pt idx="68">
                  <c:v>Mar-28</c:v>
                </c:pt>
                <c:pt idx="69">
                  <c:v>Apr28</c:v>
                </c:pt>
                <c:pt idx="70">
                  <c:v>May28</c:v>
                </c:pt>
                <c:pt idx="71">
                  <c:v>Jun28</c:v>
                </c:pt>
                <c:pt idx="72">
                  <c:v>Jul28</c:v>
                </c:pt>
                <c:pt idx="73">
                  <c:v>Aug28</c:v>
                </c:pt>
                <c:pt idx="74">
                  <c:v>Sep-28</c:v>
                </c:pt>
                <c:pt idx="75">
                  <c:v>Oct-28</c:v>
                </c:pt>
                <c:pt idx="76">
                  <c:v>Nov-28</c:v>
                </c:pt>
                <c:pt idx="77">
                  <c:v>Dec28</c:v>
                </c:pt>
                <c:pt idx="78">
                  <c:v>Jan-29</c:v>
                </c:pt>
              </c:strCache>
            </c:strRef>
          </c:cat>
          <c:val>
            <c:numRef>
              <c:f>'[WP 5.1.3 NA-CONS 09.01.2025.xlsx]Chart dashboard'!$B$7:$AF$7</c:f>
              <c:numCache>
                <c:formatCode>#,###</c:formatCode>
                <c:ptCount val="3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48</c:v>
                </c:pt>
                <c:pt idx="22">
                  <c:v>48</c:v>
                </c:pt>
                <c:pt idx="23">
                  <c:v>48</c:v>
                </c:pt>
                <c:pt idx="24">
                  <c:v>48</c:v>
                </c:pt>
                <c:pt idx="25">
                  <c:v>48</c:v>
                </c:pt>
                <c:pt idx="26">
                  <c:v>48</c:v>
                </c:pt>
                <c:pt idx="27">
                  <c:v>48</c:v>
                </c:pt>
                <c:pt idx="28">
                  <c:v>48</c:v>
                </c:pt>
                <c:pt idx="29">
                  <c:v>48</c:v>
                </c:pt>
                <c:pt idx="30">
                  <c:v>106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E2A8-4976-803E-5A561B70FC71}"/>
            </c:ext>
          </c:extLst>
        </c:ser>
        <c:ser>
          <c:idx val="0"/>
          <c:order val="4"/>
          <c:tx>
            <c:strRef>
              <c:f>'[WP 5.1.3 NA-CONS 09.01.2025.xlsx]Chart dashboard'!$A$8</c:f>
              <c:strCache>
                <c:ptCount val="1"/>
                <c:pt idx="0">
                  <c:v>Actual Cost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cat>
            <c:strRef>
              <c:f>'[WP 5.1.3 NA-CONS 09.01.2025.xlsx]Chart dashboard'!$B$3:$CB$3</c:f>
              <c:strCache>
                <c:ptCount val="79"/>
                <c:pt idx="0">
                  <c:v>Jul22</c:v>
                </c:pt>
                <c:pt idx="1">
                  <c:v>Aug22</c:v>
                </c:pt>
                <c:pt idx="2">
                  <c:v>Sep-22</c:v>
                </c:pt>
                <c:pt idx="3">
                  <c:v>Oct-22</c:v>
                </c:pt>
                <c:pt idx="4">
                  <c:v>Nov-22</c:v>
                </c:pt>
                <c:pt idx="5">
                  <c:v>Dec22</c:v>
                </c:pt>
                <c:pt idx="6">
                  <c:v>Jan-23</c:v>
                </c:pt>
                <c:pt idx="7">
                  <c:v>Feb23</c:v>
                </c:pt>
                <c:pt idx="8">
                  <c:v>Mar-23</c:v>
                </c:pt>
                <c:pt idx="9">
                  <c:v>Apr23</c:v>
                </c:pt>
                <c:pt idx="10">
                  <c:v>May23</c:v>
                </c:pt>
                <c:pt idx="11">
                  <c:v>Jun23</c:v>
                </c:pt>
                <c:pt idx="12">
                  <c:v>Jul23</c:v>
                </c:pt>
                <c:pt idx="13">
                  <c:v>Aug23</c:v>
                </c:pt>
                <c:pt idx="14">
                  <c:v>Sep-23</c:v>
                </c:pt>
                <c:pt idx="15">
                  <c:v>Oct-23</c:v>
                </c:pt>
                <c:pt idx="16">
                  <c:v>Nov-23</c:v>
                </c:pt>
                <c:pt idx="17">
                  <c:v>Dec23</c:v>
                </c:pt>
                <c:pt idx="18">
                  <c:v>Jan-24</c:v>
                </c:pt>
                <c:pt idx="19">
                  <c:v>Feb24</c:v>
                </c:pt>
                <c:pt idx="20">
                  <c:v>Mar-24</c:v>
                </c:pt>
                <c:pt idx="21">
                  <c:v>Apr24</c:v>
                </c:pt>
                <c:pt idx="22">
                  <c:v>May24</c:v>
                </c:pt>
                <c:pt idx="23">
                  <c:v>Jun24</c:v>
                </c:pt>
                <c:pt idx="24">
                  <c:v>Jul24</c:v>
                </c:pt>
                <c:pt idx="25">
                  <c:v>Aug24</c:v>
                </c:pt>
                <c:pt idx="26">
                  <c:v>Sep-24</c:v>
                </c:pt>
                <c:pt idx="27">
                  <c:v>Oct-24</c:v>
                </c:pt>
                <c:pt idx="28">
                  <c:v>Nov-24</c:v>
                </c:pt>
                <c:pt idx="29">
                  <c:v>Dec24</c:v>
                </c:pt>
                <c:pt idx="30">
                  <c:v>Jan-25</c:v>
                </c:pt>
                <c:pt idx="31">
                  <c:v>Feb25</c:v>
                </c:pt>
                <c:pt idx="32">
                  <c:v>Mar-25</c:v>
                </c:pt>
                <c:pt idx="33">
                  <c:v>Apr25</c:v>
                </c:pt>
                <c:pt idx="34">
                  <c:v>May25</c:v>
                </c:pt>
                <c:pt idx="35">
                  <c:v>Jun25</c:v>
                </c:pt>
                <c:pt idx="36">
                  <c:v>Jul25</c:v>
                </c:pt>
                <c:pt idx="37">
                  <c:v>Aug25</c:v>
                </c:pt>
                <c:pt idx="38">
                  <c:v>Sep-25</c:v>
                </c:pt>
                <c:pt idx="39">
                  <c:v>Oct-25</c:v>
                </c:pt>
                <c:pt idx="40">
                  <c:v>Nov-25</c:v>
                </c:pt>
                <c:pt idx="41">
                  <c:v>Dec25</c:v>
                </c:pt>
                <c:pt idx="42">
                  <c:v>Jan-26</c:v>
                </c:pt>
                <c:pt idx="43">
                  <c:v>Feb26</c:v>
                </c:pt>
                <c:pt idx="44">
                  <c:v>Mar-26</c:v>
                </c:pt>
                <c:pt idx="45">
                  <c:v>Apr26</c:v>
                </c:pt>
                <c:pt idx="46">
                  <c:v>May26</c:v>
                </c:pt>
                <c:pt idx="47">
                  <c:v>Jun26</c:v>
                </c:pt>
                <c:pt idx="48">
                  <c:v>Jul26</c:v>
                </c:pt>
                <c:pt idx="49">
                  <c:v>Aug26</c:v>
                </c:pt>
                <c:pt idx="50">
                  <c:v>Sep-26</c:v>
                </c:pt>
                <c:pt idx="51">
                  <c:v>Oct-26</c:v>
                </c:pt>
                <c:pt idx="52">
                  <c:v>Nov-26</c:v>
                </c:pt>
                <c:pt idx="53">
                  <c:v>Dec26</c:v>
                </c:pt>
                <c:pt idx="54">
                  <c:v>Jan-27</c:v>
                </c:pt>
                <c:pt idx="55">
                  <c:v>Feb27</c:v>
                </c:pt>
                <c:pt idx="56">
                  <c:v>Mar-27</c:v>
                </c:pt>
                <c:pt idx="57">
                  <c:v>Apr27</c:v>
                </c:pt>
                <c:pt idx="58">
                  <c:v>May27</c:v>
                </c:pt>
                <c:pt idx="59">
                  <c:v>Jun27</c:v>
                </c:pt>
                <c:pt idx="60">
                  <c:v>Jul27</c:v>
                </c:pt>
                <c:pt idx="61">
                  <c:v>Aug27</c:v>
                </c:pt>
                <c:pt idx="62">
                  <c:v>Sep-27</c:v>
                </c:pt>
                <c:pt idx="63">
                  <c:v>Oct-27</c:v>
                </c:pt>
                <c:pt idx="64">
                  <c:v>Nov-27</c:v>
                </c:pt>
                <c:pt idx="65">
                  <c:v>Dec27</c:v>
                </c:pt>
                <c:pt idx="66">
                  <c:v>Jan-28</c:v>
                </c:pt>
                <c:pt idx="67">
                  <c:v>Feb28</c:v>
                </c:pt>
                <c:pt idx="68">
                  <c:v>Mar-28</c:v>
                </c:pt>
                <c:pt idx="69">
                  <c:v>Apr28</c:v>
                </c:pt>
                <c:pt idx="70">
                  <c:v>May28</c:v>
                </c:pt>
                <c:pt idx="71">
                  <c:v>Jun28</c:v>
                </c:pt>
                <c:pt idx="72">
                  <c:v>Jul28</c:v>
                </c:pt>
                <c:pt idx="73">
                  <c:v>Aug28</c:v>
                </c:pt>
                <c:pt idx="74">
                  <c:v>Sep-28</c:v>
                </c:pt>
                <c:pt idx="75">
                  <c:v>Oct-28</c:v>
                </c:pt>
                <c:pt idx="76">
                  <c:v>Nov-28</c:v>
                </c:pt>
                <c:pt idx="77">
                  <c:v>Dec28</c:v>
                </c:pt>
                <c:pt idx="78">
                  <c:v>Jan-29</c:v>
                </c:pt>
              </c:strCache>
            </c:strRef>
          </c:cat>
          <c:val>
            <c:numRef>
              <c:f>'[WP 5.1.3 NA-CONS 09.01.2025.xlsx]Chart dashboard'!$B$8:$AF$8</c:f>
              <c:numCache>
                <c:formatCode>#,###</c:formatCode>
                <c:ptCount val="3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1</c:v>
                </c:pt>
                <c:pt idx="19">
                  <c:v>1</c:v>
                </c:pt>
                <c:pt idx="20">
                  <c:v>1</c:v>
                </c:pt>
                <c:pt idx="21">
                  <c:v>16</c:v>
                </c:pt>
                <c:pt idx="22">
                  <c:v>16</c:v>
                </c:pt>
                <c:pt idx="23">
                  <c:v>19</c:v>
                </c:pt>
                <c:pt idx="24">
                  <c:v>32</c:v>
                </c:pt>
                <c:pt idx="25">
                  <c:v>32</c:v>
                </c:pt>
                <c:pt idx="26">
                  <c:v>32</c:v>
                </c:pt>
                <c:pt idx="27">
                  <c:v>48</c:v>
                </c:pt>
                <c:pt idx="28">
                  <c:v>48</c:v>
                </c:pt>
                <c:pt idx="29">
                  <c:v>94</c:v>
                </c:pt>
                <c:pt idx="30">
                  <c:v>105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8-E2A8-4976-803E-5A561B70FC7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46387096"/>
        <c:axId val="346388272"/>
        <c:extLst>
          <c:ext xmlns:c15="http://schemas.microsoft.com/office/drawing/2012/chart" uri="{02D57815-91ED-43cb-92C2-25804820EDAC}">
            <c15:filteredLineSeries>
              <c15:ser>
                <c:idx val="1"/>
                <c:order val="0"/>
                <c:tx>
                  <c:strRef>
                    <c:extLst>
                      <c:ext uri="{02D57815-91ED-43cb-92C2-25804820EDAC}">
                        <c15:formulaRef>
                          <c15:sqref>'[WP 5.1.3 NA-CONS 09.01.2025.xlsx]Chart dashboard'!$A$4</c15:sqref>
                        </c15:formulaRef>
                      </c:ext>
                    </c:extLst>
                    <c:strCache>
                      <c:ptCount val="1"/>
                      <c:pt idx="0">
                        <c:v>Planned Value CSSR 2023 (Baseline 1.4)</c:v>
                      </c:pt>
                    </c:strCache>
                  </c:strRef>
                </c:tx>
                <c:spPr>
                  <a:ln w="28575" cap="rnd">
                    <a:solidFill>
                      <a:srgbClr val="7030A0"/>
                    </a:solidFill>
                    <a:round/>
                  </a:ln>
                  <a:effectLst/>
                </c:spPr>
                <c:marker>
                  <c:symbol val="none"/>
                </c:marker>
                <c:dLbls>
                  <c:dLbl>
                    <c:idx val="84"/>
                    <c:showLegendKey val="0"/>
                    <c:showVal val="1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/>
                      <c:ext xmlns:c16="http://schemas.microsoft.com/office/drawing/2014/chart" uri="{C3380CC4-5D6E-409C-BE32-E72D297353CC}">
                        <c16:uniqueId val="{00000009-E2A8-4976-803E-5A561B70FC71}"/>
                      </c:ext>
                    </c:extLst>
                  </c:dLbl>
                  <c:dLbl>
                    <c:idx val="102"/>
                    <c:layout>
                      <c:manualLayout>
                        <c:x val="-9.2999116233792086E-3"/>
                        <c:y val="-2.5804071110330895E-2"/>
                      </c:manualLayout>
                    </c:layout>
                    <c:tx>
                      <c:rich>
                        <a:bodyPr/>
                        <a:lstStyle/>
                        <a:p>
                          <a:fld id="{47ABB697-B554-4686-A1D7-E3D6FDB6BDB1}" type="CELLREF">
                            <a:rPr lang="en-US"/>
                            <a:pPr/>
                            <a:t>[CELLREF]</a:t>
                          </a:fld>
                          <a:endParaRPr lang="en-US"/>
                        </a:p>
                      </c:rich>
                    </c:tx>
                    <c:showLegendKey val="0"/>
                    <c:showVal val="1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dlblFieldTable>
                          <c15:dlblFTEntry>
                            <c15:txfldGUID>{47ABB697-B554-4686-A1D7-E3D6FDB6BDB1}</c15:txfldGUID>
                            <c15:f>'[WP 5.1.3 NA-CONS 09.01.2025.xlsx]Chart dashboard'!$BJ$4</c15:f>
                            <c15:dlblFieldTableCache>
                              <c:ptCount val="1"/>
                            </c15:dlblFieldTableCache>
                          </c15:dlblFTEntry>
                        </c15:dlblFieldTable>
                        <c15:showDataLabelsRange val="0"/>
                      </c:ext>
                      <c:ext xmlns:c16="http://schemas.microsoft.com/office/drawing/2014/chart" uri="{C3380CC4-5D6E-409C-BE32-E72D297353CC}">
                        <c16:uniqueId val="{0000000A-E2A8-4976-803E-5A561B70FC71}"/>
                      </c:ext>
                    </c:extLst>
                  </c:dLbl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n-US"/>
                    </a:p>
                  </c:txPr>
                  <c:showLegendKey val="0"/>
                  <c:showVal val="0"/>
                  <c:showCatName val="0"/>
                  <c:showSerName val="0"/>
                  <c:showPercent val="0"/>
                  <c:showBubbleSize val="0"/>
                  <c:extLst>
                    <c:ext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>
                      <c:ext uri="{02D57815-91ED-43cb-92C2-25804820EDAC}">
                        <c15:formulaRef>
                          <c15:sqref>'[WP 5.1.3 NA-CONS 09.01.2025.xlsx]Chart dashboard'!$B$3:$CB$3</c15:sqref>
                        </c15:formulaRef>
                      </c:ext>
                    </c:extLst>
                    <c:strCache>
                      <c:ptCount val="79"/>
                      <c:pt idx="0">
                        <c:v>Jul22</c:v>
                      </c:pt>
                      <c:pt idx="1">
                        <c:v>Aug22</c:v>
                      </c:pt>
                      <c:pt idx="2">
                        <c:v>Sep-22</c:v>
                      </c:pt>
                      <c:pt idx="3">
                        <c:v>Oct-22</c:v>
                      </c:pt>
                      <c:pt idx="4">
                        <c:v>Nov-22</c:v>
                      </c:pt>
                      <c:pt idx="5">
                        <c:v>Dec22</c:v>
                      </c:pt>
                      <c:pt idx="6">
                        <c:v>Jan-23</c:v>
                      </c:pt>
                      <c:pt idx="7">
                        <c:v>Feb23</c:v>
                      </c:pt>
                      <c:pt idx="8">
                        <c:v>Mar-23</c:v>
                      </c:pt>
                      <c:pt idx="9">
                        <c:v>Apr23</c:v>
                      </c:pt>
                      <c:pt idx="10">
                        <c:v>May23</c:v>
                      </c:pt>
                      <c:pt idx="11">
                        <c:v>Jun23</c:v>
                      </c:pt>
                      <c:pt idx="12">
                        <c:v>Jul23</c:v>
                      </c:pt>
                      <c:pt idx="13">
                        <c:v>Aug23</c:v>
                      </c:pt>
                      <c:pt idx="14">
                        <c:v>Sep-23</c:v>
                      </c:pt>
                      <c:pt idx="15">
                        <c:v>Oct-23</c:v>
                      </c:pt>
                      <c:pt idx="16">
                        <c:v>Nov-23</c:v>
                      </c:pt>
                      <c:pt idx="17">
                        <c:v>Dec23</c:v>
                      </c:pt>
                      <c:pt idx="18">
                        <c:v>Jan-24</c:v>
                      </c:pt>
                      <c:pt idx="19">
                        <c:v>Feb24</c:v>
                      </c:pt>
                      <c:pt idx="20">
                        <c:v>Mar-24</c:v>
                      </c:pt>
                      <c:pt idx="21">
                        <c:v>Apr24</c:v>
                      </c:pt>
                      <c:pt idx="22">
                        <c:v>May24</c:v>
                      </c:pt>
                      <c:pt idx="23">
                        <c:v>Jun24</c:v>
                      </c:pt>
                      <c:pt idx="24">
                        <c:v>Jul24</c:v>
                      </c:pt>
                      <c:pt idx="25">
                        <c:v>Aug24</c:v>
                      </c:pt>
                      <c:pt idx="26">
                        <c:v>Sep-24</c:v>
                      </c:pt>
                      <c:pt idx="27">
                        <c:v>Oct-24</c:v>
                      </c:pt>
                      <c:pt idx="28">
                        <c:v>Nov-24</c:v>
                      </c:pt>
                      <c:pt idx="29">
                        <c:v>Dec24</c:v>
                      </c:pt>
                      <c:pt idx="30">
                        <c:v>Jan-25</c:v>
                      </c:pt>
                      <c:pt idx="31">
                        <c:v>Feb25</c:v>
                      </c:pt>
                      <c:pt idx="32">
                        <c:v>Mar-25</c:v>
                      </c:pt>
                      <c:pt idx="33">
                        <c:v>Apr25</c:v>
                      </c:pt>
                      <c:pt idx="34">
                        <c:v>May25</c:v>
                      </c:pt>
                      <c:pt idx="35">
                        <c:v>Jun25</c:v>
                      </c:pt>
                      <c:pt idx="36">
                        <c:v>Jul25</c:v>
                      </c:pt>
                      <c:pt idx="37">
                        <c:v>Aug25</c:v>
                      </c:pt>
                      <c:pt idx="38">
                        <c:v>Sep-25</c:v>
                      </c:pt>
                      <c:pt idx="39">
                        <c:v>Oct-25</c:v>
                      </c:pt>
                      <c:pt idx="40">
                        <c:v>Nov-25</c:v>
                      </c:pt>
                      <c:pt idx="41">
                        <c:v>Dec25</c:v>
                      </c:pt>
                      <c:pt idx="42">
                        <c:v>Jan-26</c:v>
                      </c:pt>
                      <c:pt idx="43">
                        <c:v>Feb26</c:v>
                      </c:pt>
                      <c:pt idx="44">
                        <c:v>Mar-26</c:v>
                      </c:pt>
                      <c:pt idx="45">
                        <c:v>Apr26</c:v>
                      </c:pt>
                      <c:pt idx="46">
                        <c:v>May26</c:v>
                      </c:pt>
                      <c:pt idx="47">
                        <c:v>Jun26</c:v>
                      </c:pt>
                      <c:pt idx="48">
                        <c:v>Jul26</c:v>
                      </c:pt>
                      <c:pt idx="49">
                        <c:v>Aug26</c:v>
                      </c:pt>
                      <c:pt idx="50">
                        <c:v>Sep-26</c:v>
                      </c:pt>
                      <c:pt idx="51">
                        <c:v>Oct-26</c:v>
                      </c:pt>
                      <c:pt idx="52">
                        <c:v>Nov-26</c:v>
                      </c:pt>
                      <c:pt idx="53">
                        <c:v>Dec26</c:v>
                      </c:pt>
                      <c:pt idx="54">
                        <c:v>Jan-27</c:v>
                      </c:pt>
                      <c:pt idx="55">
                        <c:v>Feb27</c:v>
                      </c:pt>
                      <c:pt idx="56">
                        <c:v>Mar-27</c:v>
                      </c:pt>
                      <c:pt idx="57">
                        <c:v>Apr27</c:v>
                      </c:pt>
                      <c:pt idx="58">
                        <c:v>May27</c:v>
                      </c:pt>
                      <c:pt idx="59">
                        <c:v>Jun27</c:v>
                      </c:pt>
                      <c:pt idx="60">
                        <c:v>Jul27</c:v>
                      </c:pt>
                      <c:pt idx="61">
                        <c:v>Aug27</c:v>
                      </c:pt>
                      <c:pt idx="62">
                        <c:v>Sep-27</c:v>
                      </c:pt>
                      <c:pt idx="63">
                        <c:v>Oct-27</c:v>
                      </c:pt>
                      <c:pt idx="64">
                        <c:v>Nov-27</c:v>
                      </c:pt>
                      <c:pt idx="65">
                        <c:v>Dec27</c:v>
                      </c:pt>
                      <c:pt idx="66">
                        <c:v>Jan-28</c:v>
                      </c:pt>
                      <c:pt idx="67">
                        <c:v>Feb28</c:v>
                      </c:pt>
                      <c:pt idx="68">
                        <c:v>Mar-28</c:v>
                      </c:pt>
                      <c:pt idx="69">
                        <c:v>Apr28</c:v>
                      </c:pt>
                      <c:pt idx="70">
                        <c:v>May28</c:v>
                      </c:pt>
                      <c:pt idx="71">
                        <c:v>Jun28</c:v>
                      </c:pt>
                      <c:pt idx="72">
                        <c:v>Jul28</c:v>
                      </c:pt>
                      <c:pt idx="73">
                        <c:v>Aug28</c:v>
                      </c:pt>
                      <c:pt idx="74">
                        <c:v>Sep-28</c:v>
                      </c:pt>
                      <c:pt idx="75">
                        <c:v>Oct-28</c:v>
                      </c:pt>
                      <c:pt idx="76">
                        <c:v>Nov-28</c:v>
                      </c:pt>
                      <c:pt idx="77">
                        <c:v>Dec28</c:v>
                      </c:pt>
                      <c:pt idx="78">
                        <c:v>Jan-29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'[WP 5.1.3 NA-CONS 09.01.2025.xlsx]Chart dashboard'!$B$4:$AR$4</c15:sqref>
                        </c15:formulaRef>
                      </c:ext>
                    </c:extLst>
                    <c:numCache>
                      <c:formatCode>#,###</c:formatCode>
                      <c:ptCount val="43"/>
                      <c:pt idx="0">
                        <c:v>1</c:v>
                      </c:pt>
                      <c:pt idx="1">
                        <c:v>2</c:v>
                      </c:pt>
                      <c:pt idx="2">
                        <c:v>4</c:v>
                      </c:pt>
                      <c:pt idx="3">
                        <c:v>5</c:v>
                      </c:pt>
                      <c:pt idx="4">
                        <c:v>6</c:v>
                      </c:pt>
                      <c:pt idx="5">
                        <c:v>7</c:v>
                      </c:pt>
                      <c:pt idx="6">
                        <c:v>8</c:v>
                      </c:pt>
                      <c:pt idx="7">
                        <c:v>9</c:v>
                      </c:pt>
                      <c:pt idx="8">
                        <c:v>11</c:v>
                      </c:pt>
                      <c:pt idx="9">
                        <c:v>12</c:v>
                      </c:pt>
                      <c:pt idx="10">
                        <c:v>13</c:v>
                      </c:pt>
                      <c:pt idx="11">
                        <c:v>14</c:v>
                      </c:pt>
                      <c:pt idx="12">
                        <c:v>14</c:v>
                      </c:pt>
                      <c:pt idx="13">
                        <c:v>14</c:v>
                      </c:pt>
                      <c:pt idx="14">
                        <c:v>14</c:v>
                      </c:pt>
                      <c:pt idx="15">
                        <c:v>14</c:v>
                      </c:pt>
                      <c:pt idx="16">
                        <c:v>14</c:v>
                      </c:pt>
                      <c:pt idx="17">
                        <c:v>14</c:v>
                      </c:pt>
                      <c:pt idx="18">
                        <c:v>14</c:v>
                      </c:pt>
                      <c:pt idx="19">
                        <c:v>37</c:v>
                      </c:pt>
                      <c:pt idx="20">
                        <c:v>58</c:v>
                      </c:pt>
                      <c:pt idx="21">
                        <c:v>81</c:v>
                      </c:pt>
                      <c:pt idx="22">
                        <c:v>103</c:v>
                      </c:pt>
                      <c:pt idx="23">
                        <c:v>126</c:v>
                      </c:pt>
                      <c:pt idx="24">
                        <c:v>148</c:v>
                      </c:pt>
                      <c:pt idx="25">
                        <c:v>171</c:v>
                      </c:pt>
                      <c:pt idx="26">
                        <c:v>194</c:v>
                      </c:pt>
                      <c:pt idx="27">
                        <c:v>216</c:v>
                      </c:pt>
                      <c:pt idx="28">
                        <c:v>239</c:v>
                      </c:pt>
                      <c:pt idx="29">
                        <c:v>261</c:v>
                      </c:pt>
                      <c:pt idx="30">
                        <c:v>284</c:v>
                      </c:pt>
                      <c:pt idx="31">
                        <c:v>297</c:v>
                      </c:pt>
                      <c:pt idx="32">
                        <c:v>308</c:v>
                      </c:pt>
                      <c:pt idx="33">
                        <c:v>321</c:v>
                      </c:pt>
                      <c:pt idx="34">
                        <c:v>333</c:v>
                      </c:pt>
                      <c:pt idx="35">
                        <c:v>345</c:v>
                      </c:pt>
                      <c:pt idx="36">
                        <c:v>359</c:v>
                      </c:pt>
                      <c:pt idx="37">
                        <c:v>373</c:v>
                      </c:pt>
                      <c:pt idx="38">
                        <c:v>387</c:v>
                      </c:pt>
                      <c:pt idx="39">
                        <c:v>401</c:v>
                      </c:pt>
                      <c:pt idx="40">
                        <c:v>415</c:v>
                      </c:pt>
                      <c:pt idx="41">
                        <c:v>429</c:v>
                      </c:pt>
                      <c:pt idx="42">
                        <c:v>429</c:v>
                      </c:pt>
                    </c:numCache>
                  </c:numRef>
                </c:val>
                <c:smooth val="0"/>
                <c:extLst>
                  <c:ext xmlns:c16="http://schemas.microsoft.com/office/drawing/2014/chart" uri="{C3380CC4-5D6E-409C-BE32-E72D297353CC}">
                    <c16:uniqueId val="{0000000B-E2A8-4976-803E-5A561B70FC71}"/>
                  </c:ext>
                </c:extLst>
              </c15:ser>
            </c15:filteredLineSeries>
          </c:ext>
        </c:extLst>
      </c:lineChart>
      <c:catAx>
        <c:axId val="3463870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6388272"/>
        <c:crosses val="autoZero"/>
        <c:auto val="1"/>
        <c:lblAlgn val="ctr"/>
        <c:lblOffset val="100"/>
        <c:noMultiLvlLbl val="0"/>
      </c:catAx>
      <c:valAx>
        <c:axId val="3463882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" sourceLinked="0"/>
        <c:majorTickMark val="none"/>
        <c:minorTickMark val="none"/>
        <c:tickLblPos val="nextTo"/>
        <c:spPr>
          <a:noFill/>
          <a:ln>
            <a:solidFill>
              <a:schemeClr val="accent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6387096"/>
        <c:crosses val="autoZero"/>
        <c:crossBetween val="between"/>
        <c:dispUnits>
          <c:builtInUnit val="thousands"/>
        </c:dispUnits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CB3BCDC0-8C70-417B-A705-ABC62FEDB47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80559" y="145645"/>
            <a:ext cx="1208870" cy="96014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A63B99C-1BF7-EB49-B030-E28DF0283286}"/>
              </a:ext>
            </a:extLst>
          </p:cNvPr>
          <p:cNvPicPr/>
          <p:nvPr userDrawn="1"/>
        </p:nvPicPr>
        <p:blipFill>
          <a:blip r:embed="rId4"/>
          <a:stretch>
            <a:fillRect/>
          </a:stretch>
        </p:blipFill>
        <p:spPr>
          <a:xfrm>
            <a:off x="136337" y="142711"/>
            <a:ext cx="1069528" cy="960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078991"/>
            <a:ext cx="5616575" cy="526084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078992"/>
            <a:ext cx="5611813" cy="526084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Feb. 6-7 2025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Name, Dep/G | WPx.x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Feb. 6-7 2025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Name, Dep/G | WPx.x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Feb. 6-7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Name, Dep/G | WPx.x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Feb. 6-7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Name, Dep/G | WPx.x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Feb. 6-7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Name, Dep/G | WPx.x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Feb. 6-7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Name, Dep/G | WPx.x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Feb. 6-7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Name, Dep/G | WPx.x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Feb. 6-7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Name, Dep/G | WPx.x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Feb. 6-7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Name, Dep/G | WPx.x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Feb. 6-7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Name, Dep/G | WPx.x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Feb. 6-7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Name, Dep/G | WPx.x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Feb. 6-7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Name, Dep/G | WPx.x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Feb. 6-7 2025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Name, Dep/G | WPx.x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Feb. 6-7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Name, Dep/G | WPx.x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/>
              <a:t>https://cern.ch/be-dep-ea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FD697F3-6011-EF41-80DA-33BB1D0994CD}"/>
              </a:ext>
            </a:extLst>
          </p:cNvPr>
          <p:cNvPicPr/>
          <p:nvPr userDrawn="1"/>
        </p:nvPicPr>
        <p:blipFill>
          <a:blip r:embed="rId3"/>
          <a:stretch>
            <a:fillRect/>
          </a:stretch>
        </p:blipFill>
        <p:spPr>
          <a:xfrm>
            <a:off x="136337" y="142711"/>
            <a:ext cx="1069528" cy="960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3C9D739-B87F-D749-A253-E51AC551DEFF}"/>
              </a:ext>
            </a:extLst>
          </p:cNvPr>
          <p:cNvPicPr/>
          <p:nvPr userDrawn="1"/>
        </p:nvPicPr>
        <p:blipFill>
          <a:blip r:embed="rId3"/>
          <a:stretch>
            <a:fillRect/>
          </a:stretch>
        </p:blipFill>
        <p:spPr>
          <a:xfrm>
            <a:off x="17068" y="3564"/>
            <a:ext cx="1394289" cy="1228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Feb. 6-7 2025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B635DA29-D41D-3B9A-98A5-E88C247C17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510533"/>
            <a:ext cx="6572221" cy="238440"/>
          </a:xfrm>
        </p:spPr>
        <p:txBody>
          <a:bodyPr/>
          <a:lstStyle/>
          <a:p>
            <a:r>
              <a:rPr lang="en-US" sz="1100" dirty="0"/>
              <a:t>Anna Suwalska, EN/AA | WP5.1</a:t>
            </a:r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2385B2-BE04-2051-B00E-C334291FD9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146D47-6AF8-9730-201D-754288A3A4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Feb. 6-7 2025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E25A5B-DDED-77D5-A6D0-109565B7126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564C68-BE4E-A877-D1E5-E428FFE3D7F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Name, Dep/G | WPx.x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0736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Feb. 6-7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Name, Dep/G | WPx.x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Feb. 6-7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Name, Dep/G | WPx.x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085088"/>
            <a:ext cx="11376025" cy="527913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Feb. 6-7 2025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Name, Dep/G | WPx.x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820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400878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Feb. 6-7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Name, Dep/G | WPx.x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6" y="242148"/>
            <a:ext cx="11376025" cy="70082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071670"/>
            <a:ext cx="11376024" cy="530466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326674" y="6505034"/>
            <a:ext cx="789714" cy="23844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r>
              <a:rPr lang="en-US"/>
              <a:t>Feb. 6-7 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510533"/>
            <a:ext cx="681254" cy="23844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510533"/>
            <a:ext cx="6572221" cy="2384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Name, Dep/G | WPx.x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376336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796F4BE4-5FA0-42F3-8258-5F7045B6E3FF}"/>
              </a:ext>
            </a:extLst>
          </p:cNvPr>
          <p:cNvPicPr>
            <a:picLocks noChangeAspect="1"/>
          </p:cNvPicPr>
          <p:nvPr userDrawn="1"/>
        </p:nvPicPr>
        <p:blipFill>
          <a:blip r:embed="rId2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195" y="6403772"/>
            <a:ext cx="396892" cy="396892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0ADEF83-BE9C-4BC5-BB41-4D8B91E61155}"/>
              </a:ext>
            </a:extLst>
          </p:cNvPr>
          <p:cNvCxnSpPr/>
          <p:nvPr userDrawn="1"/>
        </p:nvCxnSpPr>
        <p:spPr>
          <a:xfrm>
            <a:off x="412775" y="955085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25BA8B29-F024-F440-916B-BD15C42314AD}"/>
              </a:ext>
            </a:extLst>
          </p:cNvPr>
          <p:cNvPicPr/>
          <p:nvPr userDrawn="1"/>
        </p:nvPicPr>
        <p:blipFill>
          <a:blip r:embed="rId2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5120" y="6403772"/>
            <a:ext cx="571921" cy="396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78" r:id="rId5"/>
    <p:sldLayoutId id="2147483665" r:id="rId6"/>
    <p:sldLayoutId id="2147483668" r:id="rId7"/>
    <p:sldLayoutId id="2147483677" r:id="rId8"/>
    <p:sldLayoutId id="2147483674" r:id="rId9"/>
    <p:sldLayoutId id="2147483652" r:id="rId10"/>
    <p:sldLayoutId id="2147483653" r:id="rId11"/>
    <p:sldLayoutId id="2147483661" r:id="rId12"/>
    <p:sldLayoutId id="2147483666" r:id="rId13"/>
    <p:sldLayoutId id="2147483667" r:id="rId14"/>
    <p:sldLayoutId id="2147483658" r:id="rId15"/>
    <p:sldLayoutId id="2147483659" r:id="rId16"/>
    <p:sldLayoutId id="2147483673" r:id="rId17"/>
    <p:sldLayoutId id="2147483660" r:id="rId18"/>
    <p:sldLayoutId id="2147483671" r:id="rId19"/>
    <p:sldLayoutId id="2147483651" r:id="rId20"/>
    <p:sldLayoutId id="2147483654" r:id="rId21"/>
    <p:sldLayoutId id="2147483669" r:id="rId22"/>
    <p:sldLayoutId id="2147483655" r:id="rId2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file:///\\eosproject-smb\eos\project\n\nacons-project\public\WC1\WP1.1_Planning%20&amp;%20Control\CSSR%202025" TargetMode="External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1" y="3429000"/>
            <a:ext cx="11582400" cy="2153265"/>
          </a:xfrm>
        </p:spPr>
        <p:txBody>
          <a:bodyPr/>
          <a:lstStyle/>
          <a:p>
            <a:pPr algn="ctr"/>
            <a:r>
              <a:rPr lang="en-US" sz="4400" dirty="0">
                <a:effectLst/>
              </a:rPr>
              <a:t>NA-CONS Cost, Schedule &amp; Scope Review:</a:t>
            </a:r>
            <a:br>
              <a:rPr lang="en-US" sz="4400" dirty="0">
                <a:effectLst/>
              </a:rPr>
            </a:br>
            <a:r>
              <a:rPr lang="en-US" sz="4400" dirty="0">
                <a:effectLst/>
              </a:rPr>
              <a:t>WP5.1 Fire Safety and Access System</a:t>
            </a:r>
            <a:endParaRPr lang="en-US" sz="44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4973780"/>
            <a:ext cx="11376026" cy="1454057"/>
          </a:xfrm>
        </p:spPr>
        <p:txBody>
          <a:bodyPr/>
          <a:lstStyle/>
          <a:p>
            <a:pPr algn="l"/>
            <a:endParaRPr lang="en-US" sz="1800" dirty="0"/>
          </a:p>
          <a:p>
            <a:pPr algn="l"/>
            <a:endParaRPr lang="en-US" sz="1800" dirty="0"/>
          </a:p>
          <a:p>
            <a:pPr algn="ctr"/>
            <a:r>
              <a:rPr lang="en-US" sz="1800" dirty="0"/>
              <a:t>Anna Suwalska EN-AA on behalf of WP5.1 team,  NA-CONS CSSR, February 6-7 2025</a:t>
            </a:r>
          </a:p>
        </p:txBody>
      </p:sp>
    </p:spTree>
    <p:extLst>
      <p:ext uri="{BB962C8B-B14F-4D97-AF65-F5344CB8AC3E}">
        <p14:creationId xmlns:p14="http://schemas.microsoft.com/office/powerpoint/2010/main" val="23391957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74A607-A980-5637-EC01-30F984F8EF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A106D7A0-B755-079B-699F-D14176113A82}"/>
              </a:ext>
            </a:extLst>
          </p:cNvPr>
          <p:cNvSpPr/>
          <p:nvPr/>
        </p:nvSpPr>
        <p:spPr>
          <a:xfrm>
            <a:off x="7689351" y="1025950"/>
            <a:ext cx="4094660" cy="315160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Isometric view with system completed and remaining part for YETS24/25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25D43BC-55AB-E459-3513-46A0735528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WP5.1.2 Status</a:t>
            </a:r>
            <a:br>
              <a:rPr lang="en-GB" dirty="0"/>
            </a:br>
            <a:endParaRPr lang="en-GB" dirty="0"/>
          </a:p>
        </p:txBody>
      </p:sp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F511DD82-B14F-6412-A534-C21CFC9A4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510533"/>
            <a:ext cx="681254" cy="238440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AB1F2A47-7A8D-5D6B-85F3-D23BC991AD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25950"/>
            <a:ext cx="7212011" cy="5304665"/>
          </a:xfrm>
        </p:spPr>
        <p:txBody>
          <a:bodyPr/>
          <a:lstStyle/>
          <a:p>
            <a:r>
              <a:rPr lang="en-GB" sz="1800" dirty="0">
                <a:solidFill>
                  <a:srgbClr val="303030"/>
                </a:solidFill>
              </a:rPr>
              <a:t>BA80 SPRINKLER SYSTEM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GB" sz="1600" dirty="0"/>
              <a:t>Main Achievements</a:t>
            </a:r>
          </a:p>
          <a:p>
            <a:pPr marL="666900" lvl="1" indent="-342900">
              <a:buFont typeface="Wingdings" pitchFamily="2" charset="2"/>
              <a:buChar char="Ø"/>
            </a:pPr>
            <a:r>
              <a:rPr lang="en-GB" sz="1200" dirty="0"/>
              <a:t>PA80 shaft and sprinkler station installed. Systems in both shafts recommissioned for RUN2024.</a:t>
            </a:r>
          </a:p>
          <a:p>
            <a:pPr marL="666900" lvl="1" indent="-342900">
              <a:buFont typeface="Wingdings" pitchFamily="2" charset="2"/>
              <a:buChar char="Ø"/>
            </a:pPr>
            <a:r>
              <a:rPr lang="en-GB" sz="1200" dirty="0"/>
              <a:t>Good start of works before Christmas.</a:t>
            </a:r>
          </a:p>
          <a:p>
            <a:pPr marL="666900" lvl="1" indent="-342900">
              <a:buFont typeface="Wingdings" pitchFamily="2" charset="2"/>
              <a:buChar char="Ø"/>
            </a:pPr>
            <a:r>
              <a:rPr lang="en-GB" sz="1200" dirty="0"/>
              <a:t>A bit slower start after Christmas – but we are monitoring very closely </a:t>
            </a:r>
          </a:p>
          <a:p>
            <a:pPr marL="666900" lvl="1" indent="-342900">
              <a:buFont typeface="Wingdings" pitchFamily="2" charset="2"/>
              <a:buChar char="Ø"/>
            </a:pPr>
            <a:r>
              <a:rPr lang="en-GB" sz="1200" dirty="0"/>
              <a:t>ECR – APPROVED.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GB" sz="1600" dirty="0"/>
              <a:t>Future Milestones</a:t>
            </a:r>
          </a:p>
          <a:p>
            <a:pPr marL="666900" lvl="1" indent="-342900">
              <a:buFont typeface="Wingdings" pitchFamily="2" charset="2"/>
              <a:buChar char="Ø"/>
            </a:pPr>
            <a:r>
              <a:rPr lang="en-GB" sz="1200" b="1" dirty="0">
                <a:solidFill>
                  <a:schemeClr val="accent2">
                    <a:lumMod val="75000"/>
                  </a:schemeClr>
                </a:solidFill>
              </a:rPr>
              <a:t>The high-pressure tests and commissioning must be completed by 14.02</a:t>
            </a:r>
          </a:p>
          <a:p>
            <a:pPr marL="666900" lvl="1" indent="-342900">
              <a:buFont typeface="Wingdings" pitchFamily="2" charset="2"/>
              <a:buChar char="Ø"/>
            </a:pPr>
            <a:r>
              <a:rPr lang="en-GB" sz="1200" b="1" dirty="0"/>
              <a:t>Q1/2025</a:t>
            </a:r>
            <a:r>
              <a:rPr lang="en-GB" sz="1200" dirty="0"/>
              <a:t>: as-built documentation &amp; certification</a:t>
            </a:r>
          </a:p>
          <a:p>
            <a:pPr marL="666900" lvl="1" indent="-342900">
              <a:buFont typeface="Wingdings" pitchFamily="2" charset="2"/>
              <a:buChar char="Ø"/>
            </a:pPr>
            <a:r>
              <a:rPr lang="en-GB" sz="1200" b="1" dirty="0"/>
              <a:t>April-2025</a:t>
            </a:r>
            <a:r>
              <a:rPr lang="en-GB" sz="1200" dirty="0"/>
              <a:t>: Project close-out</a:t>
            </a:r>
          </a:p>
          <a:p>
            <a:pPr lvl="1" indent="0">
              <a:buNone/>
            </a:pPr>
            <a:endParaRPr lang="en-GB" sz="1200" dirty="0"/>
          </a:p>
          <a:p>
            <a:pPr lvl="1" indent="0">
              <a:buNone/>
            </a:pPr>
            <a:endParaRPr lang="en-GB" sz="1200" dirty="0"/>
          </a:p>
          <a:p>
            <a:pPr marL="666900" lvl="1" indent="-342900">
              <a:buFont typeface="Wingdings" pitchFamily="2" charset="2"/>
              <a:buChar char="Ø"/>
            </a:pPr>
            <a:endParaRPr lang="en-GB" dirty="0"/>
          </a:p>
          <a:p>
            <a:pPr marL="990900" lvl="2" indent="-342900">
              <a:buFont typeface="Courier New" panose="02070309020205020404" pitchFamily="49" charset="0"/>
              <a:buChar char="o"/>
            </a:pPr>
            <a:endParaRPr lang="en-GB" sz="1200" dirty="0"/>
          </a:p>
          <a:p>
            <a:pPr marL="666900" lvl="1" indent="-342900">
              <a:buFont typeface="Wingdings" pitchFamily="2" charset="2"/>
              <a:buChar char="Ø"/>
            </a:pPr>
            <a:endParaRPr lang="en-GB" sz="1200" dirty="0"/>
          </a:p>
          <a:p>
            <a:pPr marL="990900" lvl="2" indent="-342900">
              <a:buFont typeface="Courier New" panose="02070309020205020404" pitchFamily="49" charset="0"/>
              <a:buChar char="o"/>
            </a:pPr>
            <a:endParaRPr lang="en-GB" sz="1200" dirty="0"/>
          </a:p>
          <a:p>
            <a:endParaRPr lang="en-GB" sz="1600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0CB144D8-040A-7839-1BC8-22746833D00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20887" y="6505033"/>
            <a:ext cx="1462543" cy="243939"/>
          </a:xfrm>
        </p:spPr>
        <p:txBody>
          <a:bodyPr/>
          <a:lstStyle/>
          <a:p>
            <a:pPr algn="ctr"/>
            <a:r>
              <a:rPr lang="en-US"/>
              <a:t>Feb. 6-7 2025</a:t>
            </a:r>
            <a:endParaRPr lang="en-US" dirty="0"/>
          </a:p>
        </p:txBody>
      </p:sp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A454DCE1-113C-2B81-FFA1-9037B416C7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510533"/>
            <a:ext cx="6572221" cy="238440"/>
          </a:xfrm>
        </p:spPr>
        <p:txBody>
          <a:bodyPr/>
          <a:lstStyle/>
          <a:p>
            <a:r>
              <a:rPr lang="en-US" sz="1100" dirty="0"/>
              <a:t>Anna Suwalska, EN/AA | WP5.1</a:t>
            </a:r>
          </a:p>
        </p:txBody>
      </p:sp>
    </p:spTree>
    <p:extLst>
      <p:ext uri="{BB962C8B-B14F-4D97-AF65-F5344CB8AC3E}">
        <p14:creationId xmlns:p14="http://schemas.microsoft.com/office/powerpoint/2010/main" val="9289953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F33F45-6B6F-DCEE-4FE3-BF74D5E914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7309C0A-9F77-A105-666E-A68AC13695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Feb. 6-7 2025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7CEF1E-9A7D-2C34-1E8B-50F84F29FE7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2F7175-6715-34F5-F263-15E669A17C84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Name, Dep/G | WPx.x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A193309-84E0-22ED-96FA-3E954162CA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094" y="2200920"/>
            <a:ext cx="7358587" cy="322198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C55AF35-323A-BA41-FE43-4F4FE5B71D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95681" y="3044344"/>
            <a:ext cx="3897311" cy="1535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5948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4C41D2-161B-E78A-42F7-2106953F1C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D422DBA8-DF41-38EF-E0BC-11A57D437A40}"/>
              </a:ext>
            </a:extLst>
          </p:cNvPr>
          <p:cNvSpPr/>
          <p:nvPr/>
        </p:nvSpPr>
        <p:spPr>
          <a:xfrm>
            <a:off x="7607033" y="2965450"/>
            <a:ext cx="2438400" cy="324485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7A469ED-DD49-0A9C-0B21-9DB66D721818}"/>
              </a:ext>
            </a:extLst>
          </p:cNvPr>
          <p:cNvSpPr/>
          <p:nvPr/>
        </p:nvSpPr>
        <p:spPr>
          <a:xfrm>
            <a:off x="9531350" y="2139950"/>
            <a:ext cx="2438400" cy="324485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B375F6B-76FA-D81B-0345-B10AAD79E8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WP5.1.3 Status</a:t>
            </a:r>
            <a:br>
              <a:rPr lang="en-GB" dirty="0"/>
            </a:br>
            <a:endParaRPr lang="en-GB" dirty="0"/>
          </a:p>
        </p:txBody>
      </p:sp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0533D9F1-6E91-33AC-08FD-4370384165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510533"/>
            <a:ext cx="681254" cy="238440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1CB9BDB3-3F68-5627-9268-0925A5C654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90" y="1025950"/>
            <a:ext cx="6485870" cy="5304665"/>
          </a:xfrm>
        </p:spPr>
        <p:txBody>
          <a:bodyPr/>
          <a:lstStyle/>
          <a:p>
            <a:r>
              <a:rPr lang="en-GB" sz="1800" dirty="0">
                <a:solidFill>
                  <a:srgbClr val="303030"/>
                </a:solidFill>
              </a:rPr>
              <a:t>FIRE COMPARTMENTS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GB" sz="1600" dirty="0"/>
              <a:t>Main Achievements</a:t>
            </a:r>
          </a:p>
          <a:p>
            <a:pPr marL="666900" lvl="1" indent="-342900">
              <a:buFont typeface="Wingdings" pitchFamily="2" charset="2"/>
              <a:buChar char="Ø"/>
            </a:pPr>
            <a:r>
              <a:rPr lang="en-GB" sz="1200" dirty="0"/>
              <a:t>ECRs being approved, new ECRs in draft</a:t>
            </a:r>
          </a:p>
          <a:p>
            <a:pPr marL="666900" lvl="1" indent="-342900">
              <a:buFont typeface="Wingdings" pitchFamily="2" charset="2"/>
              <a:buChar char="Ø"/>
            </a:pPr>
            <a:r>
              <a:rPr lang="en-GB" sz="1200" dirty="0"/>
              <a:t>3 doors installed last YETS23/24</a:t>
            </a:r>
          </a:p>
          <a:p>
            <a:pPr marL="666900" lvl="1" indent="-342900">
              <a:buFont typeface="Wingdings" pitchFamily="2" charset="2"/>
              <a:buChar char="Ø"/>
            </a:pPr>
            <a:r>
              <a:rPr lang="en-GB" sz="1200" dirty="0"/>
              <a:t>6 doors being installed this YETS</a:t>
            </a:r>
          </a:p>
          <a:p>
            <a:pPr marL="666900" lvl="1" indent="-342900">
              <a:buFont typeface="Wingdings" pitchFamily="2" charset="2"/>
              <a:buChar char="Ø"/>
            </a:pPr>
            <a:r>
              <a:rPr lang="en-GB" sz="1200" dirty="0">
                <a:highlight>
                  <a:srgbClr val="FFFF00"/>
                </a:highlight>
              </a:rPr>
              <a:t>ECR – APPROVED , being prepared as the integration continue. 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GB" sz="1600" dirty="0"/>
              <a:t>Future Milestones</a:t>
            </a:r>
            <a:endParaRPr lang="en-GB" sz="1300" dirty="0"/>
          </a:p>
          <a:p>
            <a:pPr marL="666900" lvl="1" indent="-342900">
              <a:buFont typeface="Wingdings" pitchFamily="2" charset="2"/>
              <a:buChar char="Ø"/>
            </a:pPr>
            <a:r>
              <a:rPr lang="en-GB" sz="1200" dirty="0"/>
              <a:t>YETS24/25 – reception of 6 new doors</a:t>
            </a:r>
          </a:p>
          <a:p>
            <a:pPr marL="666900" lvl="1" indent="-342900">
              <a:buFont typeface="Wingdings" pitchFamily="2" charset="2"/>
              <a:buChar char="Ø"/>
            </a:pPr>
            <a:r>
              <a:rPr lang="en-GB" sz="1200" dirty="0"/>
              <a:t>2025: procurement of next lot of the BA81 doors</a:t>
            </a:r>
          </a:p>
          <a:p>
            <a:pPr marL="666900" lvl="1" indent="-342900">
              <a:buFont typeface="Wingdings" pitchFamily="2" charset="2"/>
              <a:buChar char="Ø"/>
            </a:pPr>
            <a:r>
              <a:rPr lang="en-GB" sz="1200" dirty="0"/>
              <a:t>Integration and ECRs for BA80</a:t>
            </a:r>
          </a:p>
          <a:p>
            <a:pPr marL="666900" lvl="1" indent="-342900">
              <a:buFont typeface="Wingdings" pitchFamily="2" charset="2"/>
              <a:buChar char="Ø"/>
            </a:pPr>
            <a:r>
              <a:rPr lang="en-GB" sz="1200" dirty="0"/>
              <a:t>YETS25/26 – installation of maximum number of doors for BA81. priority put on the doors to be instrumented by fire detection. Resource levelling with EN-ACE – to be confirmed in April 2025 </a:t>
            </a:r>
          </a:p>
          <a:p>
            <a:pPr marL="666900" lvl="1" indent="-342900">
              <a:buFont typeface="Wingdings" pitchFamily="2" charset="2"/>
              <a:buChar char="Ø"/>
            </a:pPr>
            <a:r>
              <a:rPr lang="en-GB" sz="1200" dirty="0"/>
              <a:t>LS3: installations of remaining BA81 &amp; all BA80 doors</a:t>
            </a:r>
          </a:p>
          <a:p>
            <a:pPr marL="666900" lvl="1" indent="-342900">
              <a:buFont typeface="Wingdings" pitchFamily="2" charset="2"/>
              <a:buChar char="Ø"/>
            </a:pPr>
            <a:r>
              <a:rPr lang="en-GB" sz="1200" dirty="0"/>
              <a:t>2028? : ECN3 scope to be confirmed. Integration and ECRs</a:t>
            </a:r>
          </a:p>
          <a:p>
            <a:pPr marL="666900" lvl="1" indent="-342900">
              <a:buFont typeface="Wingdings" pitchFamily="2" charset="2"/>
              <a:buChar char="Ø"/>
            </a:pPr>
            <a:r>
              <a:rPr lang="en-GB" sz="1200" dirty="0"/>
              <a:t>2028: design, procurement and manufacturing of fire doors for ECN3  </a:t>
            </a:r>
          </a:p>
          <a:p>
            <a:pPr marL="666900" lvl="1" indent="-342900">
              <a:buFont typeface="Wingdings" pitchFamily="2" charset="2"/>
              <a:buChar char="Ø"/>
            </a:pPr>
            <a:r>
              <a:rPr lang="en-GB" sz="1200" dirty="0"/>
              <a:t>2029+: installation of 14 fire compartments in ECN3</a:t>
            </a:r>
          </a:p>
          <a:p>
            <a:pPr marL="990900" lvl="2" indent="-342900">
              <a:buFont typeface="Courier New" panose="02070309020205020404" pitchFamily="49" charset="0"/>
              <a:buChar char="o"/>
            </a:pPr>
            <a:endParaRPr lang="en-GB" sz="1200" dirty="0"/>
          </a:p>
          <a:p>
            <a:endParaRPr lang="en-GB" sz="1600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903A9985-A63B-9E87-6245-7EA0C435D7A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20887" y="6505033"/>
            <a:ext cx="1462543" cy="243939"/>
          </a:xfrm>
        </p:spPr>
        <p:txBody>
          <a:bodyPr/>
          <a:lstStyle/>
          <a:p>
            <a:pPr algn="ctr"/>
            <a:r>
              <a:rPr lang="en-US"/>
              <a:t>Feb. 6-7 2025</a:t>
            </a:r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C07C1A7-7DB8-2007-7ED1-84A1E02F3E47}"/>
              </a:ext>
            </a:extLst>
          </p:cNvPr>
          <p:cNvSpPr txBox="1"/>
          <p:nvPr/>
        </p:nvSpPr>
        <p:spPr>
          <a:xfrm>
            <a:off x="8878447" y="759414"/>
            <a:ext cx="2333972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000" dirty="0">
                <a:solidFill>
                  <a:srgbClr val="303030"/>
                </a:solidFill>
              </a:rPr>
              <a:t>North Area – fire compartments inventory</a:t>
            </a:r>
          </a:p>
        </p:txBody>
      </p:sp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73680A9D-39FE-E498-CF36-9D37B7A84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510533"/>
            <a:ext cx="6572221" cy="238440"/>
          </a:xfrm>
        </p:spPr>
        <p:txBody>
          <a:bodyPr/>
          <a:lstStyle/>
          <a:p>
            <a:r>
              <a:rPr lang="en-US" sz="1100" dirty="0"/>
              <a:t>Anna Suwalska, EN/AA | WP5.1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EC24620-DE62-6D13-AD07-150C9A3A55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7295" y="913302"/>
            <a:ext cx="3881718" cy="2537920"/>
          </a:xfrm>
          <a:prstGeom prst="rect">
            <a:avLst/>
          </a:prstGeom>
          <a:ln w="3175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264429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4EA2E70-E769-B137-5C7E-7C4A7B98AA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F7EB26-64E9-4A31-8C2A-8FA3A77B58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Feb. 6-7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862894-D81B-FC5B-E92F-0298B379CB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18517F-93DD-DB60-C9FB-C664134F00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100"/>
              <a:t>Anna Suwalska, EN/AA | WP5.1</a:t>
            </a:r>
            <a:endParaRPr lang="en-US" sz="1100" dirty="0"/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E020B790-FD22-429D-A813-32D941CEF1C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6081558"/>
              </p:ext>
            </p:extLst>
          </p:nvPr>
        </p:nvGraphicFramePr>
        <p:xfrm>
          <a:off x="403200" y="1649413"/>
          <a:ext cx="7319962" cy="39830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A991A214-8FEE-B891-B668-82346C9182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6660002"/>
              </p:ext>
            </p:extLst>
          </p:nvPr>
        </p:nvGraphicFramePr>
        <p:xfrm>
          <a:off x="7921651" y="2181795"/>
          <a:ext cx="3867149" cy="3089916"/>
        </p:xfrm>
        <a:graphic>
          <a:graphicData uri="http://schemas.openxmlformats.org/drawingml/2006/table">
            <a:tbl>
              <a:tblPr/>
              <a:tblGrid>
                <a:gridCol w="762907">
                  <a:extLst>
                    <a:ext uri="{9D8B030D-6E8A-4147-A177-3AD203B41FA5}">
                      <a16:colId xmlns:a16="http://schemas.microsoft.com/office/drawing/2014/main" val="759793311"/>
                    </a:ext>
                  </a:extLst>
                </a:gridCol>
                <a:gridCol w="491067">
                  <a:extLst>
                    <a:ext uri="{9D8B030D-6E8A-4147-A177-3AD203B41FA5}">
                      <a16:colId xmlns:a16="http://schemas.microsoft.com/office/drawing/2014/main" val="3032950448"/>
                    </a:ext>
                  </a:extLst>
                </a:gridCol>
                <a:gridCol w="508605">
                  <a:extLst>
                    <a:ext uri="{9D8B030D-6E8A-4147-A177-3AD203B41FA5}">
                      <a16:colId xmlns:a16="http://schemas.microsoft.com/office/drawing/2014/main" val="1639051871"/>
                    </a:ext>
                  </a:extLst>
                </a:gridCol>
                <a:gridCol w="420914">
                  <a:extLst>
                    <a:ext uri="{9D8B030D-6E8A-4147-A177-3AD203B41FA5}">
                      <a16:colId xmlns:a16="http://schemas.microsoft.com/office/drawing/2014/main" val="1559643369"/>
                    </a:ext>
                  </a:extLst>
                </a:gridCol>
                <a:gridCol w="420914">
                  <a:extLst>
                    <a:ext uri="{9D8B030D-6E8A-4147-A177-3AD203B41FA5}">
                      <a16:colId xmlns:a16="http://schemas.microsoft.com/office/drawing/2014/main" val="3061395596"/>
                    </a:ext>
                  </a:extLst>
                </a:gridCol>
                <a:gridCol w="420914">
                  <a:extLst>
                    <a:ext uri="{9D8B030D-6E8A-4147-A177-3AD203B41FA5}">
                      <a16:colId xmlns:a16="http://schemas.microsoft.com/office/drawing/2014/main" val="3808519229"/>
                    </a:ext>
                  </a:extLst>
                </a:gridCol>
                <a:gridCol w="420914">
                  <a:extLst>
                    <a:ext uri="{9D8B030D-6E8A-4147-A177-3AD203B41FA5}">
                      <a16:colId xmlns:a16="http://schemas.microsoft.com/office/drawing/2014/main" val="1675039234"/>
                    </a:ext>
                  </a:extLst>
                </a:gridCol>
                <a:gridCol w="420914">
                  <a:extLst>
                    <a:ext uri="{9D8B030D-6E8A-4147-A177-3AD203B41FA5}">
                      <a16:colId xmlns:a16="http://schemas.microsoft.com/office/drawing/2014/main" val="1518912339"/>
                    </a:ext>
                  </a:extLst>
                </a:gridCol>
              </a:tblGrid>
              <a:tr h="11395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Last update :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1/9/2025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34188748"/>
                  </a:ext>
                </a:extLst>
              </a:tr>
              <a:tr h="113958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15304296"/>
                  </a:ext>
                </a:extLst>
              </a:tr>
              <a:tr h="113958">
                <a:tc>
                  <a:txBody>
                    <a:bodyPr/>
                    <a:lstStyle/>
                    <a:p>
                      <a:pPr algn="ctr" fontAlgn="b"/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 5.1.3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Fire Doors Partition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37588403"/>
                  </a:ext>
                </a:extLst>
              </a:tr>
              <a:tr h="11395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PV CSR 2024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39185597"/>
                  </a:ext>
                </a:extLst>
              </a:tr>
              <a:tr h="11395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PV active baseline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106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19571922"/>
                  </a:ext>
                </a:extLst>
              </a:tr>
              <a:tr h="11395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EV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106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6303216"/>
                  </a:ext>
                </a:extLst>
              </a:tr>
              <a:tr h="11395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105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24853011"/>
                  </a:ext>
                </a:extLst>
              </a:tr>
              <a:tr h="142852">
                <a:tc>
                  <a:txBody>
                    <a:bodyPr/>
                    <a:lstStyle/>
                    <a:p>
                      <a:pPr algn="ctr" fontAlgn="b"/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95880696"/>
                  </a:ext>
                </a:extLst>
              </a:tr>
              <a:tr h="119655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Cost variance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Schedule variance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6223192"/>
                  </a:ext>
                </a:extLst>
              </a:tr>
              <a:tr h="113958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kCHF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kCHF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month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2208745"/>
                  </a:ext>
                </a:extLst>
              </a:tr>
              <a:tr h="113958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Active baseline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6329582"/>
                  </a:ext>
                </a:extLst>
              </a:tr>
              <a:tr h="11395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CSR 2024 baseline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83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4.0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348804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96814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6CC7FE-B6D1-1F00-4438-24AC100DA4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4D7EABA-3CF6-0EE2-B596-415AD0CF8E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WP5.1.4 Status</a:t>
            </a:r>
            <a:br>
              <a:rPr lang="en-GB" dirty="0"/>
            </a:br>
            <a:endParaRPr lang="en-GB" dirty="0"/>
          </a:p>
        </p:txBody>
      </p:sp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A82D536E-F5FC-DFAF-A449-8099CE42D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510533"/>
            <a:ext cx="681254" cy="238440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4DABB078-E804-8FF5-B8C2-5598354903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25950"/>
            <a:ext cx="6048051" cy="5304665"/>
          </a:xfrm>
        </p:spPr>
        <p:txBody>
          <a:bodyPr/>
          <a:lstStyle/>
          <a:p>
            <a:r>
              <a:rPr lang="en-GB" sz="1800" dirty="0">
                <a:solidFill>
                  <a:srgbClr val="303030"/>
                </a:solidFill>
              </a:rPr>
              <a:t>DRY RISERS &amp; ADDITIONAL FIREFIGHTING MEANS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GB" sz="1600" dirty="0"/>
              <a:t>Main Achievements</a:t>
            </a:r>
          </a:p>
          <a:p>
            <a:pPr marL="666900" lvl="1" indent="-342900">
              <a:buFont typeface="Wingdings" pitchFamily="2" charset="2"/>
              <a:buChar char="Ø"/>
            </a:pPr>
            <a:r>
              <a:rPr lang="en-GB" sz="1200" dirty="0"/>
              <a:t>Dry Riser working group has completed the study. The proposal was endorsed by NA-TCC and HSE TMB.</a:t>
            </a:r>
          </a:p>
          <a:p>
            <a:pPr lvl="1" indent="0">
              <a:buNone/>
            </a:pPr>
            <a:r>
              <a:rPr lang="en-GB" sz="1200" dirty="0">
                <a:solidFill>
                  <a:schemeClr val="tx1"/>
                </a:solidFill>
              </a:rPr>
              <a:t>The new technical strategy requires installation of the </a:t>
            </a:r>
            <a:r>
              <a:rPr lang="en-GB" sz="1200" b="1" dirty="0">
                <a:solidFill>
                  <a:schemeClr val="tx1"/>
                </a:solidFill>
              </a:rPr>
              <a:t>dry risers </a:t>
            </a:r>
            <a:r>
              <a:rPr lang="en-GB" sz="1200" dirty="0">
                <a:solidFill>
                  <a:schemeClr val="tx1"/>
                </a:solidFill>
              </a:rPr>
              <a:t>at the entries to the underground areas only in BA80, BA81, EHN1, EHN2, ECN3.</a:t>
            </a:r>
          </a:p>
          <a:p>
            <a:pPr lvl="1" indent="0">
              <a:buNone/>
            </a:pPr>
            <a:r>
              <a:rPr lang="en-GB" sz="1200" dirty="0">
                <a:solidFill>
                  <a:schemeClr val="tx1"/>
                </a:solidFill>
              </a:rPr>
              <a:t>Additional firefighting means </a:t>
            </a:r>
            <a:r>
              <a:rPr lang="en-GB" sz="1200" b="1" dirty="0">
                <a:solidFill>
                  <a:schemeClr val="tx1"/>
                </a:solidFill>
              </a:rPr>
              <a:t>portable CAFs </a:t>
            </a:r>
            <a:r>
              <a:rPr lang="en-GB" sz="1200" dirty="0">
                <a:solidFill>
                  <a:schemeClr val="tx1"/>
                </a:solidFill>
              </a:rPr>
              <a:t>will be placed in BA80, BA81, EHN1, EHN2, ECN3 and two CFRS tracks will be equipped with </a:t>
            </a:r>
            <a:r>
              <a:rPr lang="en-GB" sz="1200" b="1" dirty="0">
                <a:solidFill>
                  <a:schemeClr val="tx1"/>
                </a:solidFill>
              </a:rPr>
              <a:t>CAFS-CUBE-S</a:t>
            </a:r>
            <a:r>
              <a:rPr lang="en-GB" sz="1200" dirty="0">
                <a:solidFill>
                  <a:schemeClr val="tx1"/>
                </a:solidFill>
              </a:rPr>
              <a:t>. </a:t>
            </a:r>
          </a:p>
          <a:p>
            <a:pPr marL="495450" lvl="1" indent="-171450">
              <a:buFont typeface="Wingdings" panose="05000000000000000000" pitchFamily="2" charset="2"/>
              <a:buChar char="Ø"/>
            </a:pPr>
            <a:r>
              <a:rPr lang="en-GB" sz="1200" dirty="0"/>
              <a:t>Integration of dry riser </a:t>
            </a:r>
            <a:r>
              <a:rPr lang="en-GB" sz="1200" dirty="0">
                <a:highlight>
                  <a:srgbClr val="FFFF00"/>
                </a:highlight>
              </a:rPr>
              <a:t>(?)</a:t>
            </a:r>
            <a:r>
              <a:rPr lang="en-GB" sz="1200" dirty="0"/>
              <a:t>  and CAFs completed.</a:t>
            </a:r>
          </a:p>
          <a:p>
            <a:pPr marL="495450" lvl="1" indent="-171450">
              <a:buFont typeface="Wingdings" panose="05000000000000000000" pitchFamily="2" charset="2"/>
              <a:buChar char="Ø"/>
            </a:pPr>
            <a:r>
              <a:rPr lang="en-GB" sz="1200" dirty="0"/>
              <a:t>CAFs procurement completed, equipment delivered on site.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GB" sz="1600" dirty="0"/>
              <a:t>Future Milestones</a:t>
            </a:r>
          </a:p>
          <a:p>
            <a:pPr marL="666900" lvl="1" indent="-342900">
              <a:buFont typeface="Wingdings" pitchFamily="2" charset="2"/>
              <a:buChar char="Ø"/>
            </a:pPr>
            <a:r>
              <a:rPr lang="en-GB" sz="1200" b="1" dirty="0"/>
              <a:t>YETS24/25: </a:t>
            </a:r>
            <a:r>
              <a:rPr lang="en-GB" sz="1200" dirty="0"/>
              <a:t>CAFs equipment installed/positioned in the predefined locations.  </a:t>
            </a:r>
          </a:p>
          <a:p>
            <a:pPr marL="666900" lvl="1" indent="-342900">
              <a:buFont typeface="Wingdings" pitchFamily="2" charset="2"/>
              <a:buChar char="Ø"/>
            </a:pPr>
            <a:r>
              <a:rPr lang="en-GB" sz="1200" b="1" dirty="0"/>
              <a:t>2025</a:t>
            </a:r>
            <a:r>
              <a:rPr lang="en-GB" sz="1200" b="1" dirty="0">
                <a:highlight>
                  <a:srgbClr val="FFFF00"/>
                </a:highlight>
              </a:rPr>
              <a:t>? </a:t>
            </a:r>
            <a:r>
              <a:rPr lang="en-GB" sz="1200" b="1" dirty="0"/>
              <a:t>:</a:t>
            </a:r>
            <a:r>
              <a:rPr lang="en-GB" sz="1200" dirty="0"/>
              <a:t> release order for dry riser installation work completed</a:t>
            </a:r>
          </a:p>
          <a:p>
            <a:pPr marL="666900" lvl="1" indent="-342900">
              <a:buFont typeface="Wingdings" pitchFamily="2" charset="2"/>
              <a:buChar char="Ø"/>
            </a:pPr>
            <a:r>
              <a:rPr lang="en-GB" sz="1200" b="1" dirty="0"/>
              <a:t>LS3</a:t>
            </a:r>
            <a:r>
              <a:rPr lang="en-GB" sz="1200" dirty="0"/>
              <a:t>: progressive installation &amp; commissioning of dry risers  </a:t>
            </a:r>
          </a:p>
          <a:p>
            <a:pPr marL="666900" lvl="1" indent="-342900">
              <a:buFont typeface="Wingdings" pitchFamily="2" charset="2"/>
              <a:buChar char="Ø"/>
            </a:pPr>
            <a:endParaRPr lang="en-GB" sz="1300" dirty="0"/>
          </a:p>
          <a:p>
            <a:pPr marL="666900" lvl="1" indent="-342900">
              <a:buFont typeface="Wingdings" pitchFamily="2" charset="2"/>
              <a:buChar char="Ø"/>
            </a:pPr>
            <a:r>
              <a:rPr lang="en-GB" sz="1200" dirty="0">
                <a:highlight>
                  <a:srgbClr val="FFFF00"/>
                </a:highlight>
              </a:rPr>
              <a:t>WPD for dry risers to be done  URGENT  + ECR to be done</a:t>
            </a:r>
            <a:endParaRPr lang="en-GB" sz="1200" dirty="0"/>
          </a:p>
          <a:p>
            <a:endParaRPr lang="en-GB" sz="1600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A65EA4DF-792E-1526-6088-943A9589798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20887" y="6505033"/>
            <a:ext cx="1462543" cy="243939"/>
          </a:xfrm>
        </p:spPr>
        <p:txBody>
          <a:bodyPr/>
          <a:lstStyle/>
          <a:p>
            <a:pPr algn="ctr"/>
            <a:r>
              <a:rPr lang="en-US"/>
              <a:t>Feb. 6-7 2025</a:t>
            </a:r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8841327-FD8C-81DE-0E7C-E35F72CB24C8}"/>
              </a:ext>
            </a:extLst>
          </p:cNvPr>
          <p:cNvSpPr txBox="1"/>
          <p:nvPr/>
        </p:nvSpPr>
        <p:spPr>
          <a:xfrm>
            <a:off x="10411043" y="6145262"/>
            <a:ext cx="766235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000" dirty="0">
                <a:solidFill>
                  <a:srgbClr val="303030"/>
                </a:solidFill>
              </a:rPr>
              <a:t>Portable CAF</a:t>
            </a:r>
          </a:p>
        </p:txBody>
      </p:sp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7EDF4993-75F6-BA94-27FA-583A61DCC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510533"/>
            <a:ext cx="6572221" cy="238440"/>
          </a:xfrm>
        </p:spPr>
        <p:txBody>
          <a:bodyPr/>
          <a:lstStyle/>
          <a:p>
            <a:r>
              <a:rPr lang="en-US" sz="1100" dirty="0"/>
              <a:t>Anna Suwalska, EN/AA | WP5.1</a:t>
            </a:r>
          </a:p>
        </p:txBody>
      </p:sp>
      <p:pic>
        <p:nvPicPr>
          <p:cNvPr id="4" name="Picture 3" descr="A red fire extinguisher with a black hose&#10;&#10;Description automatically generated">
            <a:extLst>
              <a:ext uri="{FF2B5EF4-FFF2-40B4-BE49-F238E27FC236}">
                <a16:creationId xmlns:a16="http://schemas.microsoft.com/office/drawing/2014/main" id="{28F24D1D-6365-9934-DFE2-639DF5EBA3B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558135" y="4143254"/>
            <a:ext cx="2258260" cy="169369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1">
            <a:extLst>
              <a:ext uri="{FF2B5EF4-FFF2-40B4-BE49-F238E27FC236}">
                <a16:creationId xmlns:a16="http://schemas.microsoft.com/office/drawing/2014/main" id="{61A309F9-43B4-03B6-C918-98347487B7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2064" y="3846165"/>
            <a:ext cx="3024336" cy="227306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A drawing of a factory&#10;&#10;Description automatically generated">
            <a:extLst>
              <a:ext uri="{FF2B5EF4-FFF2-40B4-BE49-F238E27FC236}">
                <a16:creationId xmlns:a16="http://schemas.microsoft.com/office/drawing/2014/main" id="{980D4175-E735-49BD-630E-D576A6ABBB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04656" y="1075104"/>
            <a:ext cx="4372622" cy="243950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9895D6C-ABE4-166E-400D-B177D268A9D5}"/>
              </a:ext>
            </a:extLst>
          </p:cNvPr>
          <p:cNvSpPr txBox="1"/>
          <p:nvPr/>
        </p:nvSpPr>
        <p:spPr>
          <a:xfrm>
            <a:off x="8508315" y="3524394"/>
            <a:ext cx="1469954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000" dirty="0">
                <a:solidFill>
                  <a:srgbClr val="303030"/>
                </a:solidFill>
              </a:rPr>
              <a:t>EHN1 dry riser integration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C0EF651-46BB-5446-22E2-454D3E230E74}"/>
              </a:ext>
            </a:extLst>
          </p:cNvPr>
          <p:cNvSpPr txBox="1"/>
          <p:nvPr/>
        </p:nvSpPr>
        <p:spPr>
          <a:xfrm>
            <a:off x="7294040" y="6145262"/>
            <a:ext cx="2035814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000" dirty="0">
                <a:solidFill>
                  <a:srgbClr val="303030"/>
                </a:solidFill>
              </a:rPr>
              <a:t>Additional transport bikes for CFRS </a:t>
            </a:r>
          </a:p>
        </p:txBody>
      </p:sp>
    </p:spTree>
    <p:extLst>
      <p:ext uri="{BB962C8B-B14F-4D97-AF65-F5344CB8AC3E}">
        <p14:creationId xmlns:p14="http://schemas.microsoft.com/office/powerpoint/2010/main" val="30711603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AD500BD4-0DCA-12B2-A9AA-F8A327E7818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2189" y="1716689"/>
            <a:ext cx="6774065" cy="3585562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557D0652-9325-24D1-EFB1-2A36440E88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965F1F-6A8C-50AE-2F74-29164EF779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Feb. 6-7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F4CCF6-D01C-9CF4-9F31-2639B84801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3C966E-2DB7-7C10-EE99-BE7035CF2F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100"/>
              <a:t>Anna Suwalska, EN/AA | WP5.1</a:t>
            </a:r>
            <a:endParaRPr lang="en-US" sz="11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5C6DC8A-A17E-E844-9C97-53469125FB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01215" y="2897151"/>
            <a:ext cx="4452646" cy="1809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155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EEEECC-F4D4-31CE-A50D-8D60A698FC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895FE9D-0EE9-7C29-E7F2-02F738EB8B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WP5.1.5 Status</a:t>
            </a:r>
            <a:br>
              <a:rPr lang="en-GB" dirty="0"/>
            </a:br>
            <a:endParaRPr lang="en-GB" dirty="0"/>
          </a:p>
        </p:txBody>
      </p:sp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725BD4EF-246E-1878-9DB6-E99F04DDDD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510533"/>
            <a:ext cx="681254" cy="238440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E4DDA14A-DAC9-D55D-940E-EF0FF68908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25950"/>
            <a:ext cx="6423117" cy="5304665"/>
          </a:xfrm>
        </p:spPr>
        <p:txBody>
          <a:bodyPr/>
          <a:lstStyle/>
          <a:p>
            <a:r>
              <a:rPr lang="en-GB" sz="1800" dirty="0">
                <a:solidFill>
                  <a:srgbClr val="303030"/>
                </a:solidFill>
              </a:rPr>
              <a:t>FIRE DETECTION, PROTECTION, EVACUATION SURFACE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GB" sz="1600" dirty="0"/>
              <a:t>Main Achievements</a:t>
            </a:r>
          </a:p>
          <a:p>
            <a:pPr marL="495450" lvl="1" indent="-171450"/>
            <a:r>
              <a:rPr lang="en-GB" sz="1200" dirty="0"/>
              <a:t>EHN2 doors </a:t>
            </a:r>
          </a:p>
          <a:p>
            <a:pPr marL="495450" lvl="1" indent="-171450"/>
            <a:r>
              <a:rPr lang="en-GB" sz="1200" dirty="0"/>
              <a:t>EHN1 Aspirating Smoke Detection and Bris-de-Glace installed and commissioned</a:t>
            </a:r>
          </a:p>
          <a:p>
            <a:pPr marL="495450" lvl="1" indent="-171450"/>
            <a:r>
              <a:rPr lang="en-GB" sz="1200" dirty="0"/>
              <a:t>4 CIE Racks for EHN1, BA81 BA80 installed on site and alarms </a:t>
            </a:r>
            <a:r>
              <a:rPr lang="en-GB" sz="1200" dirty="0" err="1"/>
              <a:t>transfeted</a:t>
            </a:r>
            <a:r>
              <a:rPr lang="en-GB" sz="1200" dirty="0"/>
              <a:t> to new racks for EHN1 and BA81.</a:t>
            </a:r>
          </a:p>
          <a:p>
            <a:pPr marL="495450" lvl="1" indent="-171450"/>
            <a:r>
              <a:rPr lang="en-GB" sz="1200" dirty="0"/>
              <a:t>Removal of obsolete aspirating piping in EHN1 galleries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GB" sz="1600" dirty="0"/>
              <a:t>Future Milestones</a:t>
            </a:r>
          </a:p>
          <a:p>
            <a:pPr marL="666900" lvl="1" indent="-342900">
              <a:buFont typeface="Wingdings" pitchFamily="2" charset="2"/>
              <a:buChar char="Ø"/>
            </a:pPr>
            <a:r>
              <a:rPr lang="en-GB" sz="1300" dirty="0">
                <a:highlight>
                  <a:srgbClr val="FFFF00"/>
                </a:highlight>
              </a:rPr>
              <a:t>YETS24/25</a:t>
            </a:r>
            <a:r>
              <a:rPr lang="en-GB" sz="1300" dirty="0"/>
              <a:t> Transfer of alarms to new rack in BA80</a:t>
            </a:r>
          </a:p>
          <a:p>
            <a:pPr marL="666900" lvl="1" indent="-342900">
              <a:buFont typeface="Wingdings" pitchFamily="2" charset="2"/>
              <a:buChar char="Ø"/>
            </a:pPr>
            <a:r>
              <a:rPr lang="en-GB" sz="1300" dirty="0"/>
              <a:t>YETS24/25 BA81 false floor piping and </a:t>
            </a:r>
            <a:r>
              <a:rPr lang="en-GB" sz="1300" dirty="0">
                <a:highlight>
                  <a:srgbClr val="FFFF00"/>
                </a:highlight>
              </a:rPr>
              <a:t>electrical equipment installation</a:t>
            </a:r>
          </a:p>
          <a:p>
            <a:pPr marL="666900" lvl="1" indent="-342900">
              <a:buFont typeface="Wingdings" pitchFamily="2" charset="2"/>
              <a:buChar char="Ø"/>
            </a:pPr>
            <a:r>
              <a:rPr lang="en-GB" sz="1300" dirty="0">
                <a:highlight>
                  <a:srgbClr val="FFFF00"/>
                </a:highlight>
              </a:rPr>
              <a:t>2025 –  BDG, EVAC surface + Commissioning BA81 alarms</a:t>
            </a:r>
          </a:p>
          <a:p>
            <a:pPr lvl="1" indent="0">
              <a:buNone/>
            </a:pPr>
            <a:endParaRPr lang="en-GB" sz="1300" dirty="0">
              <a:highlight>
                <a:srgbClr val="FFFF00"/>
              </a:highlight>
            </a:endParaRPr>
          </a:p>
          <a:p>
            <a:pPr lvl="1" indent="0">
              <a:buNone/>
            </a:pPr>
            <a:r>
              <a:rPr lang="en-GB" sz="1400" dirty="0">
                <a:highlight>
                  <a:srgbClr val="FFFF00"/>
                </a:highlight>
              </a:rPr>
              <a:t>ECR – EHN1 galleries APPROVED , </a:t>
            </a:r>
          </a:p>
          <a:p>
            <a:pPr lvl="1" indent="0">
              <a:buNone/>
            </a:pPr>
            <a:r>
              <a:rPr lang="en-GB" sz="1400" dirty="0">
                <a:highlight>
                  <a:srgbClr val="FFFF00"/>
                </a:highlight>
              </a:rPr>
              <a:t>ECR - BA81 APPROVED</a:t>
            </a:r>
          </a:p>
          <a:p>
            <a:pPr lvl="1" indent="0">
              <a:buNone/>
            </a:pPr>
            <a:r>
              <a:rPr lang="en-GB" sz="1400" dirty="0">
                <a:highlight>
                  <a:srgbClr val="FFFF00"/>
                </a:highlight>
              </a:rPr>
              <a:t>ECR – BA80 , EHN1 to be done </a:t>
            </a:r>
          </a:p>
          <a:p>
            <a:pPr lvl="1" indent="0">
              <a:buNone/>
            </a:pPr>
            <a:endParaRPr lang="en-GB" sz="1400" dirty="0">
              <a:highlight>
                <a:srgbClr val="FFFF00"/>
              </a:highlight>
            </a:endParaRPr>
          </a:p>
          <a:p>
            <a:pPr marL="666900" lvl="1" indent="-342900">
              <a:buFont typeface="Wingdings" pitchFamily="2" charset="2"/>
              <a:buChar char="Ø"/>
            </a:pPr>
            <a:endParaRPr lang="en-GB" sz="1200" dirty="0"/>
          </a:p>
          <a:p>
            <a:pPr marL="990900" lvl="2" indent="-342900">
              <a:buFont typeface="Courier New" panose="02070309020205020404" pitchFamily="49" charset="0"/>
              <a:buChar char="o"/>
            </a:pPr>
            <a:endParaRPr lang="en-GB" sz="1200" dirty="0"/>
          </a:p>
          <a:p>
            <a:endParaRPr lang="en-GB" sz="1600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F125E80F-9DE2-C721-66FE-C180BEFD9CC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20887" y="6505033"/>
            <a:ext cx="1462543" cy="243939"/>
          </a:xfrm>
        </p:spPr>
        <p:txBody>
          <a:bodyPr/>
          <a:lstStyle/>
          <a:p>
            <a:pPr algn="ctr"/>
            <a:r>
              <a:rPr lang="en-US"/>
              <a:t>Feb. 6-7 2025</a:t>
            </a:r>
            <a:endParaRPr lang="en-US" dirty="0"/>
          </a:p>
        </p:txBody>
      </p:sp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3852F397-5D5A-1360-E15F-1ADD618981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510533"/>
            <a:ext cx="6572221" cy="238440"/>
          </a:xfrm>
        </p:spPr>
        <p:txBody>
          <a:bodyPr/>
          <a:lstStyle/>
          <a:p>
            <a:r>
              <a:rPr lang="en-US" sz="1100" dirty="0"/>
              <a:t>Anna Suwalska, EN/AA | WP5.1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D2C075C-F32E-C928-2EAF-77DC14573090}"/>
              </a:ext>
            </a:extLst>
          </p:cNvPr>
          <p:cNvSpPr/>
          <p:nvPr/>
        </p:nvSpPr>
        <p:spPr>
          <a:xfrm>
            <a:off x="7342094" y="1122891"/>
            <a:ext cx="2895600" cy="295835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1A28575-274E-CD56-3EC6-76E2E95D70B9}"/>
              </a:ext>
            </a:extLst>
          </p:cNvPr>
          <p:cNvSpPr/>
          <p:nvPr/>
        </p:nvSpPr>
        <p:spPr>
          <a:xfrm>
            <a:off x="8893200" y="3372262"/>
            <a:ext cx="2895600" cy="295835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5590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8D8132CF-A29C-EB50-CEAA-43F0D6CE17E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8549" y="1847052"/>
            <a:ext cx="6740137" cy="3575848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139282F-9B3C-B4A0-7CBE-C5770CF5B4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2DA058-CC4C-955F-55F1-D559DC3F1A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Feb. 6-7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4BB115-399C-B9D5-F6F3-E07BE56954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9BD900-6FD7-033A-7D6D-8AF1C45EDF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100"/>
              <a:t>Anna Suwalska, EN/AA | WP5.1</a:t>
            </a:r>
            <a:endParaRPr lang="en-US" sz="11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4A73F7A-2246-84D9-8F6F-940A208901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76192" y="3225800"/>
            <a:ext cx="3912320" cy="1722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15274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E50676-CF55-4605-8C16-0DFC15AF98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5880A43-DC3A-1249-3880-94DFF21C7A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WP5.1.6 Status</a:t>
            </a:r>
            <a:br>
              <a:rPr lang="en-GB" dirty="0"/>
            </a:br>
            <a:endParaRPr lang="en-GB" dirty="0"/>
          </a:p>
        </p:txBody>
      </p:sp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CD66AD70-B121-4B0C-3D71-59B5E7FA5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510533"/>
            <a:ext cx="681254" cy="238440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C7517CCE-A17A-D935-C235-8799CE8F50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90" y="1025950"/>
            <a:ext cx="5688010" cy="5304665"/>
          </a:xfrm>
        </p:spPr>
        <p:txBody>
          <a:bodyPr/>
          <a:lstStyle/>
          <a:p>
            <a:r>
              <a:rPr lang="en-GB" sz="1800" dirty="0">
                <a:solidFill>
                  <a:srgbClr val="303030"/>
                </a:solidFill>
              </a:rPr>
              <a:t>PROTOTYPE OF ACCESS SYSTEMS FOR EXPERIMENTAL AREAS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GB" sz="1600" dirty="0"/>
              <a:t>Main Achievements</a:t>
            </a:r>
          </a:p>
          <a:p>
            <a:pPr marL="666900" lvl="1" indent="-342900">
              <a:buFont typeface="Wingdings" pitchFamily="2" charset="2"/>
              <a:buChar char="Ø"/>
            </a:pPr>
            <a:r>
              <a:rPr lang="en-GB" sz="1200" dirty="0"/>
              <a:t>EHN1 risk assessment completed (2023)</a:t>
            </a:r>
          </a:p>
          <a:p>
            <a:pPr marL="666900" lvl="1" indent="-342900">
              <a:buFont typeface="Wingdings" pitchFamily="2" charset="2"/>
              <a:buChar char="Ø"/>
            </a:pPr>
            <a:r>
              <a:rPr lang="en-GB" sz="1200" dirty="0"/>
              <a:t>EHN2 risk assessment in final approval. Also presented @ SPS-CSAP</a:t>
            </a:r>
          </a:p>
          <a:p>
            <a:pPr marL="666900" lvl="1" indent="-342900">
              <a:buFont typeface="Wingdings" pitchFamily="2" charset="2"/>
              <a:buChar char="Ø"/>
            </a:pPr>
            <a:r>
              <a:rPr lang="en-US" sz="1200" dirty="0"/>
              <a:t>Functional specification for access doors were completed.</a:t>
            </a:r>
          </a:p>
          <a:p>
            <a:pPr marL="666900" lvl="1" indent="-342900">
              <a:buFont typeface="Wingdings" pitchFamily="2" charset="2"/>
              <a:buChar char="Ø"/>
            </a:pPr>
            <a:r>
              <a:rPr lang="en-GB" sz="1200" dirty="0"/>
              <a:t>Price enquiry was completed and offer was received (S289)</a:t>
            </a:r>
          </a:p>
          <a:p>
            <a:pPr marL="666900" lvl="1" indent="-342900">
              <a:buFont typeface="Wingdings" pitchFamily="2" charset="2"/>
              <a:buChar char="Ø"/>
            </a:pPr>
            <a:r>
              <a:rPr lang="en-GB" sz="1200" dirty="0"/>
              <a:t>Integration and displacement of existing access doors on going </a:t>
            </a:r>
          </a:p>
          <a:p>
            <a:pPr lvl="1" indent="0">
              <a:buNone/>
            </a:pPr>
            <a:endParaRPr lang="en-GB" sz="1200" dirty="0"/>
          </a:p>
          <a:p>
            <a:pPr marL="342900" indent="-342900">
              <a:buFont typeface="Wingdings" pitchFamily="2" charset="2"/>
              <a:buChar char="Ø"/>
            </a:pPr>
            <a:r>
              <a:rPr lang="en-GB" sz="1600" dirty="0"/>
              <a:t>Future Milestones</a:t>
            </a:r>
            <a:r>
              <a:rPr lang="en-GB" sz="1300" dirty="0"/>
              <a:t> </a:t>
            </a:r>
          </a:p>
          <a:p>
            <a:pPr marL="666900" lvl="1" indent="-342900">
              <a:buFont typeface="Wingdings" pitchFamily="2" charset="2"/>
              <a:buChar char="Ø"/>
            </a:pPr>
            <a:r>
              <a:rPr lang="en-GB" sz="1200" b="1" dirty="0"/>
              <a:t>March 2025:</a:t>
            </a:r>
            <a:r>
              <a:rPr lang="en-GB" sz="1200" dirty="0"/>
              <a:t> competition of the technical study to implement changes and renovate the safety systems architecture of the NA experimental areas. </a:t>
            </a:r>
          </a:p>
          <a:p>
            <a:pPr marL="666900" lvl="1" indent="-342900">
              <a:buFont typeface="Wingdings" pitchFamily="2" charset="2"/>
              <a:buChar char="Ø"/>
            </a:pPr>
            <a:r>
              <a:rPr lang="en-GB" sz="1200" b="1" dirty="0"/>
              <a:t>YETSs and LS3: WU </a:t>
            </a:r>
            <a:r>
              <a:rPr lang="en-GB" sz="1200" dirty="0"/>
              <a:t>displacement of existing access doors will follow installation of fire compartments</a:t>
            </a:r>
          </a:p>
          <a:p>
            <a:pPr marL="666900" lvl="1" indent="-342900">
              <a:buFont typeface="Wingdings" pitchFamily="2" charset="2"/>
              <a:buChar char="Ø"/>
            </a:pPr>
            <a:endParaRPr lang="en-GB" sz="1300" dirty="0"/>
          </a:p>
          <a:p>
            <a:pPr marL="666900" lvl="1" indent="-342900">
              <a:buFont typeface="Wingdings" pitchFamily="2" charset="2"/>
              <a:buChar char="Ø"/>
            </a:pPr>
            <a:r>
              <a:rPr lang="en-GB" sz="1200" dirty="0">
                <a:highlight>
                  <a:srgbClr val="FFFF00"/>
                </a:highlight>
              </a:rPr>
              <a:t>WPD APPROVED , No ECRs –NA.</a:t>
            </a:r>
          </a:p>
          <a:p>
            <a:pPr marL="990900" lvl="2" indent="-342900">
              <a:buFont typeface="Courier New" panose="02070309020205020404" pitchFamily="49" charset="0"/>
              <a:buChar char="o"/>
            </a:pPr>
            <a:endParaRPr lang="en-GB" sz="1200" dirty="0"/>
          </a:p>
          <a:p>
            <a:endParaRPr lang="en-GB" sz="1600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C905E0FF-1C38-6BAD-453A-0E5F3CDD345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20887" y="6505033"/>
            <a:ext cx="1462543" cy="243939"/>
          </a:xfrm>
        </p:spPr>
        <p:txBody>
          <a:bodyPr/>
          <a:lstStyle/>
          <a:p>
            <a:pPr algn="ctr"/>
            <a:r>
              <a:rPr lang="en-US"/>
              <a:t>Feb. 6-7 2025</a:t>
            </a:r>
            <a:endParaRPr lang="en-US" dirty="0"/>
          </a:p>
        </p:txBody>
      </p:sp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48AC729C-E71F-06DA-BC51-6F9A1197F1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510533"/>
            <a:ext cx="6572221" cy="238440"/>
          </a:xfrm>
        </p:spPr>
        <p:txBody>
          <a:bodyPr/>
          <a:lstStyle/>
          <a:p>
            <a:r>
              <a:rPr lang="en-US" sz="1100" dirty="0"/>
              <a:t>Anna Suwalska, EN/AA | WP5.1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AD9CB49-4407-193C-815A-749C24035E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36665" y="1244577"/>
            <a:ext cx="2719722" cy="467625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DC52B10-E97E-CF74-608B-366F837914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4213" y="1244577"/>
            <a:ext cx="3114316" cy="160671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7143111-A2AB-1D65-CA9F-A621CF41D9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34142" y="3037193"/>
            <a:ext cx="1649433" cy="2883641"/>
          </a:xfrm>
          <a:prstGeom prst="rect">
            <a:avLst/>
          </a:prstGeom>
          <a:ln w="15875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15380774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8981947-23C1-9197-CCFE-04B8197DDE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AE6B8E-CE0D-373F-5370-8AD00F48BC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Feb. 6-7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B0C4AF-026C-21A6-8121-B7D4251A0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379E5F-CD08-3EEC-48F1-BEB23105ED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100"/>
              <a:t>Anna Suwalska, EN/AA | WP5.1</a:t>
            </a:r>
            <a:endParaRPr lang="en-US" sz="11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FDA6460-96F1-F205-EC05-4D4A237323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5372" y="2839036"/>
            <a:ext cx="4056745" cy="176993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192011B-69B2-BBEE-67E0-11FABF165A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989" y="2327582"/>
            <a:ext cx="6746192" cy="2792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15708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B285F2-1CCA-2129-63CA-CDB27EA87E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643D744-6EC7-519D-96AC-064D2F47D5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WP5.1 WBS</a:t>
            </a:r>
            <a:br>
              <a:rPr lang="en-GB" dirty="0"/>
            </a:br>
            <a:endParaRPr lang="en-GB" dirty="0"/>
          </a:p>
        </p:txBody>
      </p:sp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3D3E6FC0-8727-D89C-1A6C-F018C6D1E4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510533"/>
            <a:ext cx="681254" cy="238440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823D0F97-38D4-5EE3-BB9F-8729EECF6E4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20887" y="6505033"/>
            <a:ext cx="1462543" cy="243939"/>
          </a:xfrm>
        </p:spPr>
        <p:txBody>
          <a:bodyPr/>
          <a:lstStyle/>
          <a:p>
            <a:pPr algn="ctr"/>
            <a:r>
              <a:rPr lang="en-US"/>
              <a:t>Feb. 6-7 2025</a:t>
            </a:r>
            <a:endParaRPr lang="en-US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37BF53E0-2718-9645-C5AD-D1BCD39CFD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510533"/>
            <a:ext cx="6572221" cy="238440"/>
          </a:xfrm>
        </p:spPr>
        <p:txBody>
          <a:bodyPr/>
          <a:lstStyle/>
          <a:p>
            <a:r>
              <a:rPr lang="en-US" sz="1100" dirty="0"/>
              <a:t>Anna Suwalska |EN/AA | WP5.1</a:t>
            </a:r>
          </a:p>
        </p:txBody>
      </p:sp>
      <p:pic>
        <p:nvPicPr>
          <p:cNvPr id="1026" name="image_0">
            <a:extLst>
              <a:ext uri="{FF2B5EF4-FFF2-40B4-BE49-F238E27FC236}">
                <a16:creationId xmlns:a16="http://schemas.microsoft.com/office/drawing/2014/main" id="{B00DED15-AF8F-755F-1B0F-CACD6CAFF7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4599" y="1269148"/>
            <a:ext cx="9802797" cy="4606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05ECA20-F348-A938-9555-52AF5365FD5C}"/>
              </a:ext>
            </a:extLst>
          </p:cNvPr>
          <p:cNvSpPr txBox="1"/>
          <p:nvPr/>
        </p:nvSpPr>
        <p:spPr>
          <a:xfrm>
            <a:off x="10107502" y="5614460"/>
            <a:ext cx="149282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Courtesy of </a:t>
            </a:r>
          </a:p>
          <a:p>
            <a:r>
              <a:rPr lang="en-US" sz="1200" dirty="0"/>
              <a:t>Deepti Kandhol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0D9B8CF4-082D-1F92-8B5B-14453E207722}"/>
              </a:ext>
            </a:extLst>
          </p:cNvPr>
          <p:cNvGrpSpPr/>
          <p:nvPr/>
        </p:nvGrpSpPr>
        <p:grpSpPr>
          <a:xfrm>
            <a:off x="6600583" y="1866634"/>
            <a:ext cx="2232999" cy="975480"/>
            <a:chOff x="6600583" y="1866634"/>
            <a:chExt cx="2232999" cy="975480"/>
          </a:xfrm>
        </p:grpSpPr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976F41FC-9EF4-74C7-F8EF-DC3581448816}"/>
                </a:ext>
              </a:extLst>
            </p:cNvPr>
            <p:cNvSpPr/>
            <p:nvPr/>
          </p:nvSpPr>
          <p:spPr>
            <a:xfrm>
              <a:off x="6600583" y="2096763"/>
              <a:ext cx="1337023" cy="745351"/>
            </a:xfrm>
            <a:prstGeom prst="ellipse">
              <a:avLst/>
            </a:prstGeom>
            <a:noFill/>
            <a:ln w="22225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9E7EFEB1-D5D4-61D9-03C6-79870BFA28B4}"/>
                </a:ext>
              </a:extLst>
            </p:cNvPr>
            <p:cNvSpPr txBox="1"/>
            <p:nvPr/>
          </p:nvSpPr>
          <p:spPr>
            <a:xfrm>
              <a:off x="7760018" y="1866634"/>
              <a:ext cx="1073564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200" dirty="0">
                  <a:highlight>
                    <a:srgbClr val="70AC2E"/>
                  </a:highlight>
                </a:rPr>
                <a:t>Since Aug 2024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93797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79C98D8-7925-DF41-9967-AB2E3F2F70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Procurement status</a:t>
            </a:r>
            <a:br>
              <a:rPr lang="en-GB" dirty="0"/>
            </a:br>
            <a:br>
              <a:rPr lang="en-GB" dirty="0"/>
            </a:br>
            <a:br>
              <a:rPr lang="en-GB" dirty="0"/>
            </a:br>
            <a:br>
              <a:rPr lang="en-GB" dirty="0"/>
            </a:br>
            <a:br>
              <a:rPr lang="en-GB" dirty="0"/>
            </a:br>
            <a:endParaRPr lang="en-GB" dirty="0"/>
          </a:p>
        </p:txBody>
      </p:sp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A5F217A7-7BE7-96E2-356E-01263261D9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510533"/>
            <a:ext cx="681254" cy="238440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38720916-12B7-D48E-3273-CF20B1ABE8C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20887" y="6505033"/>
            <a:ext cx="1462543" cy="243939"/>
          </a:xfrm>
        </p:spPr>
        <p:txBody>
          <a:bodyPr/>
          <a:lstStyle/>
          <a:p>
            <a:pPr algn="ctr"/>
            <a:r>
              <a:rPr lang="en-US"/>
              <a:t>Feb. 6-7 2025</a:t>
            </a:r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DF54A2C1-DBD4-2957-B0A2-E10E4FA7B6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510533"/>
            <a:ext cx="6572221" cy="238440"/>
          </a:xfrm>
        </p:spPr>
        <p:txBody>
          <a:bodyPr/>
          <a:lstStyle/>
          <a:p>
            <a:r>
              <a:rPr lang="en-US" sz="1100" dirty="0"/>
              <a:t>Name, Dep/G | </a:t>
            </a:r>
            <a:r>
              <a:rPr lang="en-US" sz="1100" dirty="0" err="1"/>
              <a:t>WPx.x</a:t>
            </a:r>
            <a:endParaRPr lang="en-US" sz="1100" dirty="0"/>
          </a:p>
        </p:txBody>
      </p:sp>
      <p:graphicFrame>
        <p:nvGraphicFramePr>
          <p:cNvPr id="8" name="Content Placeholder 6">
            <a:extLst>
              <a:ext uri="{FF2B5EF4-FFF2-40B4-BE49-F238E27FC236}">
                <a16:creationId xmlns:a16="http://schemas.microsoft.com/office/drawing/2014/main" id="{BA2168B2-CA6D-B11D-B7CB-A306F1A138D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29233286"/>
              </p:ext>
            </p:extLst>
          </p:nvPr>
        </p:nvGraphicFramePr>
        <p:xfrm>
          <a:off x="480060" y="1071562"/>
          <a:ext cx="11064240" cy="3820997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513355">
                  <a:extLst>
                    <a:ext uri="{9D8B030D-6E8A-4147-A177-3AD203B41FA5}">
                      <a16:colId xmlns:a16="http://schemas.microsoft.com/office/drawing/2014/main" val="1000722899"/>
                    </a:ext>
                  </a:extLst>
                </a:gridCol>
                <a:gridCol w="1640130">
                  <a:extLst>
                    <a:ext uri="{9D8B030D-6E8A-4147-A177-3AD203B41FA5}">
                      <a16:colId xmlns:a16="http://schemas.microsoft.com/office/drawing/2014/main" val="3200157760"/>
                    </a:ext>
                  </a:extLst>
                </a:gridCol>
                <a:gridCol w="1582151">
                  <a:extLst>
                    <a:ext uri="{9D8B030D-6E8A-4147-A177-3AD203B41FA5}">
                      <a16:colId xmlns:a16="http://schemas.microsoft.com/office/drawing/2014/main" val="2892456465"/>
                    </a:ext>
                  </a:extLst>
                </a:gridCol>
                <a:gridCol w="1582151">
                  <a:extLst>
                    <a:ext uri="{9D8B030D-6E8A-4147-A177-3AD203B41FA5}">
                      <a16:colId xmlns:a16="http://schemas.microsoft.com/office/drawing/2014/main" val="308315286"/>
                    </a:ext>
                  </a:extLst>
                </a:gridCol>
                <a:gridCol w="1582151">
                  <a:extLst>
                    <a:ext uri="{9D8B030D-6E8A-4147-A177-3AD203B41FA5}">
                      <a16:colId xmlns:a16="http://schemas.microsoft.com/office/drawing/2014/main" val="3052341016"/>
                    </a:ext>
                  </a:extLst>
                </a:gridCol>
                <a:gridCol w="1582151">
                  <a:extLst>
                    <a:ext uri="{9D8B030D-6E8A-4147-A177-3AD203B41FA5}">
                      <a16:colId xmlns:a16="http://schemas.microsoft.com/office/drawing/2014/main" val="2992075917"/>
                    </a:ext>
                  </a:extLst>
                </a:gridCol>
                <a:gridCol w="1582151">
                  <a:extLst>
                    <a:ext uri="{9D8B030D-6E8A-4147-A177-3AD203B41FA5}">
                      <a16:colId xmlns:a16="http://schemas.microsoft.com/office/drawing/2014/main" val="63246703"/>
                    </a:ext>
                  </a:extLst>
                </a:gridCol>
              </a:tblGrid>
              <a:tr h="48335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WP5.1.1</a:t>
                      </a:r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WP5.1.2</a:t>
                      </a:r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WP5.1.3</a:t>
                      </a:r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WP5.1.4</a:t>
                      </a:r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WP5.1.5</a:t>
                      </a:r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WP5.1.6</a:t>
                      </a:r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4900935"/>
                  </a:ext>
                </a:extLst>
              </a:tr>
              <a:tr h="913736">
                <a:tc>
                  <a:txBody>
                    <a:bodyPr/>
                    <a:lstStyle/>
                    <a:p>
                      <a:pPr algn="l"/>
                      <a:r>
                        <a:rPr lang="en-US" sz="1000" b="1" dirty="0"/>
                        <a:t>Plan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/>
                        <a:t>B1522 (DEF)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/>
                        <a:t>B1523 (ArceClima)</a:t>
                      </a:r>
                    </a:p>
                    <a:p>
                      <a:pPr algn="ctr"/>
                      <a:endParaRPr lang="en-US" sz="1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000" b="1" dirty="0"/>
                        <a:t>S259, S283 </a:t>
                      </a:r>
                      <a:r>
                        <a:rPr lang="en-US" sz="1000" b="0" dirty="0"/>
                        <a:t>Frame contracts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000" b="1" dirty="0" err="1"/>
                        <a:t>SafeDoor</a:t>
                      </a:r>
                      <a:r>
                        <a:rPr lang="en-US" sz="1000" b="1" dirty="0"/>
                        <a:t> </a:t>
                      </a:r>
                      <a:r>
                        <a:rPr lang="en-US" sz="1000" b="0" dirty="0"/>
                        <a:t>(the same as SPS)</a:t>
                      </a:r>
                    </a:p>
                    <a:p>
                      <a:pPr algn="ctr"/>
                      <a:endParaRPr lang="en-US" sz="1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28600" indent="-228600" algn="l">
                        <a:buAutoNum type="arabicParenR"/>
                      </a:pPr>
                      <a:r>
                        <a:rPr lang="en-US" sz="1000" dirty="0"/>
                        <a:t>EN-CV Several </a:t>
                      </a:r>
                      <a:r>
                        <a:rPr lang="en-US" sz="1000" dirty="0">
                          <a:highlight>
                            <a:srgbClr val="FFFF00"/>
                          </a:highlight>
                        </a:rPr>
                        <a:t>frame contracts ? Still a case need of a new contract?</a:t>
                      </a:r>
                    </a:p>
                    <a:p>
                      <a:pPr marL="0" indent="0" algn="l">
                        <a:buNone/>
                      </a:pPr>
                      <a:endParaRPr lang="en-US" sz="1000" dirty="0"/>
                    </a:p>
                    <a:p>
                      <a:pPr algn="l"/>
                      <a:r>
                        <a:rPr lang="en-US" sz="1000" dirty="0"/>
                        <a:t>2)HSE-FBS – </a:t>
                      </a:r>
                      <a:r>
                        <a:rPr lang="en-US" sz="1000" dirty="0">
                          <a:highlight>
                            <a:srgbClr val="FFFF00"/>
                          </a:highlight>
                        </a:rPr>
                        <a:t>contract</a:t>
                      </a:r>
                    </a:p>
                    <a:p>
                      <a:pPr algn="ctr"/>
                      <a:endParaRPr lang="en-US" sz="1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/>
                        <a:t>B1212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/>
                        <a:t>S289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11124450"/>
                  </a:ext>
                </a:extLst>
              </a:tr>
              <a:tr h="1067028">
                <a:tc>
                  <a:txBody>
                    <a:bodyPr/>
                    <a:lstStyle/>
                    <a:p>
                      <a:pPr marL="0" indent="0">
                        <a:buFont typeface="Wingdings" pitchFamily="2" charset="2"/>
                        <a:buNone/>
                      </a:pPr>
                      <a:r>
                        <a:rPr lang="en-US" sz="1000" b="1" dirty="0"/>
                        <a:t>Level of exposure to market volatility (list of items)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000" dirty="0"/>
                        <a:t>Installation will be no longer a part of the B1522. Need of a new contract –price is expected to be higher.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NA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NA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NA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NA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Prices shall not change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13913685"/>
                  </a:ext>
                </a:extLst>
              </a:tr>
              <a:tr h="1112375">
                <a:tc>
                  <a:txBody>
                    <a:bodyPr/>
                    <a:lstStyle/>
                    <a:p>
                      <a:pPr marL="0" indent="0">
                        <a:buFont typeface="Wingdings" pitchFamily="2" charset="2"/>
                        <a:buNone/>
                      </a:pPr>
                      <a:r>
                        <a:rPr lang="en-US" sz="1000" b="1" dirty="0"/>
                        <a:t>Strategy to cope with market volatility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000" dirty="0"/>
                        <a:t>Control equipment ordered already for the entire project.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000" dirty="0"/>
                        <a:t>Electrical equipment/tubes – delivered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000" dirty="0"/>
                        <a:t>Prices renegotiated in 2023.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1000" dirty="0"/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000" dirty="0"/>
                        <a:t>The works shall be finished in 2024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Several frame contracts</a:t>
                      </a:r>
                    </a:p>
                    <a:p>
                      <a:endParaRPr lang="en-US" sz="1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EN-CV Several frame contracts</a:t>
                      </a:r>
                    </a:p>
                    <a:p>
                      <a:endParaRPr lang="en-US" sz="1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Order of all centrals already done</a:t>
                      </a:r>
                    </a:p>
                    <a:p>
                      <a:endParaRPr lang="en-US" sz="1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000" dirty="0"/>
                        <a:t>Anticipated order of material.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000" dirty="0"/>
                        <a:t>WU Prototype to be finished in 2024 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90594498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96B96BDB-2560-DD32-ADBE-C3321D4CD3AB}"/>
              </a:ext>
            </a:extLst>
          </p:cNvPr>
          <p:cNvSpPr txBox="1"/>
          <p:nvPr/>
        </p:nvSpPr>
        <p:spPr>
          <a:xfrm>
            <a:off x="2247900" y="5343525"/>
            <a:ext cx="439222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highlight>
                  <a:srgbClr val="FFFF00"/>
                </a:highlight>
              </a:rPr>
              <a:t>+ Slides from CERN procurement (Rachid)</a:t>
            </a:r>
          </a:p>
        </p:txBody>
      </p:sp>
    </p:spTree>
    <p:extLst>
      <p:ext uri="{BB962C8B-B14F-4D97-AF65-F5344CB8AC3E}">
        <p14:creationId xmlns:p14="http://schemas.microsoft.com/office/powerpoint/2010/main" val="33721610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696792-73E9-3DCA-ADB5-4CA854BACE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2EE34EF-CA2F-C99B-B1B1-3A9EA80344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Infrastructure, Logistics, Services</a:t>
            </a:r>
            <a:br>
              <a:rPr lang="en-GB" dirty="0"/>
            </a:br>
            <a:br>
              <a:rPr lang="en-GB" dirty="0"/>
            </a:br>
            <a:br>
              <a:rPr lang="en-GB" dirty="0"/>
            </a:br>
            <a:br>
              <a:rPr lang="en-GB" dirty="0"/>
            </a:br>
            <a:endParaRPr lang="en-GB" dirty="0"/>
          </a:p>
        </p:txBody>
      </p:sp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65C2C263-CBB4-791C-6083-D05A456235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510533"/>
            <a:ext cx="681254" cy="238440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C7009A50-E12B-82A1-9512-A0E9AC6A093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20887" y="6505033"/>
            <a:ext cx="1462543" cy="243939"/>
          </a:xfrm>
        </p:spPr>
        <p:txBody>
          <a:bodyPr/>
          <a:lstStyle/>
          <a:p>
            <a:pPr algn="ctr"/>
            <a:r>
              <a:rPr lang="en-US"/>
              <a:t>Feb. 6-7 2025</a:t>
            </a:r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F7CEB69C-7122-CF12-94C9-5A2ED9D695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510533"/>
            <a:ext cx="6572221" cy="238440"/>
          </a:xfrm>
        </p:spPr>
        <p:txBody>
          <a:bodyPr/>
          <a:lstStyle/>
          <a:p>
            <a:r>
              <a:rPr lang="en-US" sz="1100" dirty="0"/>
              <a:t>Name, Dep/G | </a:t>
            </a:r>
            <a:r>
              <a:rPr lang="en-US" sz="1100" dirty="0" err="1"/>
              <a:t>WPx.x</a:t>
            </a:r>
            <a:endParaRPr lang="en-US" sz="1100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32FB0F42-9A82-5D7C-D911-D069C8A34B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521327"/>
              </p:ext>
            </p:extLst>
          </p:nvPr>
        </p:nvGraphicFramePr>
        <p:xfrm>
          <a:off x="407986" y="1521439"/>
          <a:ext cx="11380810" cy="314452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850044">
                  <a:extLst>
                    <a:ext uri="{9D8B030D-6E8A-4147-A177-3AD203B41FA5}">
                      <a16:colId xmlns:a16="http://schemas.microsoft.com/office/drawing/2014/main" val="2379298106"/>
                    </a:ext>
                  </a:extLst>
                </a:gridCol>
                <a:gridCol w="1490703">
                  <a:extLst>
                    <a:ext uri="{9D8B030D-6E8A-4147-A177-3AD203B41FA5}">
                      <a16:colId xmlns:a16="http://schemas.microsoft.com/office/drawing/2014/main" val="2345573004"/>
                    </a:ext>
                  </a:extLst>
                </a:gridCol>
                <a:gridCol w="1352390">
                  <a:extLst>
                    <a:ext uri="{9D8B030D-6E8A-4147-A177-3AD203B41FA5}">
                      <a16:colId xmlns:a16="http://schemas.microsoft.com/office/drawing/2014/main" val="27336147"/>
                    </a:ext>
                  </a:extLst>
                </a:gridCol>
                <a:gridCol w="1452282">
                  <a:extLst>
                    <a:ext uri="{9D8B030D-6E8A-4147-A177-3AD203B41FA5}">
                      <a16:colId xmlns:a16="http://schemas.microsoft.com/office/drawing/2014/main" val="3912200300"/>
                    </a:ext>
                  </a:extLst>
                </a:gridCol>
                <a:gridCol w="1429230">
                  <a:extLst>
                    <a:ext uri="{9D8B030D-6E8A-4147-A177-3AD203B41FA5}">
                      <a16:colId xmlns:a16="http://schemas.microsoft.com/office/drawing/2014/main" val="1633540747"/>
                    </a:ext>
                  </a:extLst>
                </a:gridCol>
                <a:gridCol w="1483019">
                  <a:extLst>
                    <a:ext uri="{9D8B030D-6E8A-4147-A177-3AD203B41FA5}">
                      <a16:colId xmlns:a16="http://schemas.microsoft.com/office/drawing/2014/main" val="2696712001"/>
                    </a:ext>
                  </a:extLst>
                </a:gridCol>
                <a:gridCol w="1323142">
                  <a:extLst>
                    <a:ext uri="{9D8B030D-6E8A-4147-A177-3AD203B41FA5}">
                      <a16:colId xmlns:a16="http://schemas.microsoft.com/office/drawing/2014/main" val="3630265579"/>
                    </a:ext>
                  </a:extLst>
                </a:gridCol>
              </a:tblGrid>
              <a:tr h="22221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WP5.1.1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WP5.1.2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WP5.1.3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WP5.1.4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WP5.1.5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WP5.1.6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58236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303030"/>
                          </a:solidFill>
                        </a:rPr>
                        <a:t>Have all the integration needs been requested?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Integration needs known by BE-EA.</a:t>
                      </a:r>
                    </a:p>
                    <a:p>
                      <a:pPr algn="ctr"/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Ongoing.</a:t>
                      </a:r>
                    </a:p>
                    <a:p>
                      <a:pPr algn="ctr"/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ECN3 waiting.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COMPLETED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Integration needs known by BE-EA.</a:t>
                      </a:r>
                    </a:p>
                    <a:p>
                      <a:pPr algn="ctr"/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Ongoing.</a:t>
                      </a:r>
                    </a:p>
                    <a:p>
                      <a:pPr algn="ctr"/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ECN3 waiting.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200" dirty="0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+mn-lt"/>
                          <a:ea typeface="+mn-ea"/>
                          <a:cs typeface="+mn-cs"/>
                        </a:rPr>
                        <a:t>YES. Integration completed</a:t>
                      </a:r>
                    </a:p>
                    <a:p>
                      <a:pPr algn="ctr"/>
                      <a:endParaRPr lang="en-US" sz="1000" kern="1200" dirty="0">
                        <a:solidFill>
                          <a:schemeClr val="dk1"/>
                        </a:solidFill>
                        <a:highlight>
                          <a:srgbClr val="FFFF00"/>
                        </a:highlight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US" sz="1000" kern="1200" dirty="0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+mn-lt"/>
                          <a:ea typeface="+mn-ea"/>
                          <a:cs typeface="+mn-cs"/>
                        </a:rPr>
                        <a:t>CF?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Integration needs known by BE-EA.</a:t>
                      </a:r>
                    </a:p>
                    <a:p>
                      <a:pPr algn="ctr"/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Ongoing.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6412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303030"/>
                          </a:solidFill>
                        </a:rPr>
                        <a:t>De-cabling, rack and fiber installation?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YES. </a:t>
                      </a:r>
                    </a:p>
                    <a:p>
                      <a:pPr algn="ctr"/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Modifications ongoing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COMPLETED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NA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200" dirty="0">
                          <a:solidFill>
                            <a:srgbClr val="303030"/>
                          </a:solidFill>
                          <a:highlight>
                            <a:srgbClr val="FFFF00"/>
                          </a:highlight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YES. </a:t>
                      </a:r>
                    </a:p>
                    <a:p>
                      <a:pPr algn="ctr"/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Modifications ongoing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NA</a:t>
                      </a:r>
                    </a:p>
                    <a:p>
                      <a:pPr algn="ctr"/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31979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303030"/>
                          </a:solidFill>
                        </a:rPr>
                        <a:t>Transport and logistics needs?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200" dirty="0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+mn-lt"/>
                          <a:ea typeface="+mn-ea"/>
                          <a:cs typeface="+mn-cs"/>
                        </a:rPr>
                        <a:t>YES.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COMPLETED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dirty="0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+mn-lt"/>
                          <a:ea typeface="+mn-ea"/>
                          <a:cs typeface="+mn-cs"/>
                        </a:rPr>
                        <a:t>YES. PLAN.</a:t>
                      </a:r>
                    </a:p>
                    <a:p>
                      <a:pPr algn="ctr"/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dirty="0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+mn-lt"/>
                          <a:ea typeface="+mn-ea"/>
                          <a:cs typeface="+mn-cs"/>
                        </a:rPr>
                        <a:t>YES. PLAN.</a:t>
                      </a:r>
                    </a:p>
                    <a:p>
                      <a:pPr algn="ctr"/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200" dirty="0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+mn-lt"/>
                          <a:ea typeface="+mn-ea"/>
                          <a:cs typeface="+mn-cs"/>
                        </a:rPr>
                        <a:t>YES. Contractor?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NA</a:t>
                      </a:r>
                    </a:p>
                    <a:p>
                      <a:pPr algn="ctr"/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98887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303030"/>
                          </a:solidFill>
                        </a:rPr>
                        <a:t>Radioactive Waste disposal?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COMPLETED</a:t>
                      </a:r>
                    </a:p>
                    <a:p>
                      <a:pPr algn="ctr"/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200" dirty="0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200" dirty="0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+mn-lt"/>
                          <a:ea typeface="+mn-ea"/>
                          <a:cs typeface="+mn-cs"/>
                        </a:rPr>
                        <a:t>doors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NA</a:t>
                      </a:r>
                    </a:p>
                    <a:p>
                      <a:pPr algn="ctr"/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78578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303030"/>
                          </a:solidFill>
                        </a:rPr>
                        <a:t>Storage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200" dirty="0" err="1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+mn-lt"/>
                          <a:ea typeface="+mn-ea"/>
                          <a:cs typeface="+mn-cs"/>
                        </a:rPr>
                        <a:t>Sharepoint</a:t>
                      </a:r>
                      <a:r>
                        <a:rPr lang="en-US" sz="1000" kern="1200" dirty="0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+mn-lt"/>
                          <a:ea typeface="+mn-ea"/>
                          <a:cs typeface="+mn-cs"/>
                        </a:rPr>
                        <a:t> No?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COMPLETED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dirty="0" err="1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+mn-lt"/>
                          <a:ea typeface="+mn-ea"/>
                          <a:cs typeface="+mn-cs"/>
                        </a:rPr>
                        <a:t>Sharepoint</a:t>
                      </a:r>
                      <a:r>
                        <a:rPr lang="en-US" sz="1000" kern="1200" dirty="0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+mn-lt"/>
                          <a:ea typeface="+mn-ea"/>
                          <a:cs typeface="+mn-cs"/>
                        </a:rPr>
                        <a:t> No?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dirty="0" err="1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+mn-lt"/>
                          <a:ea typeface="+mn-ea"/>
                          <a:cs typeface="+mn-cs"/>
                        </a:rPr>
                        <a:t>Sharepoint</a:t>
                      </a:r>
                      <a:r>
                        <a:rPr lang="en-US" sz="1000" kern="1200" dirty="0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+mn-lt"/>
                          <a:ea typeface="+mn-ea"/>
                          <a:cs typeface="+mn-cs"/>
                        </a:rPr>
                        <a:t> No?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dirty="0" err="1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+mn-lt"/>
                          <a:ea typeface="+mn-ea"/>
                          <a:cs typeface="+mn-cs"/>
                        </a:rPr>
                        <a:t>Sharepoint</a:t>
                      </a:r>
                      <a:r>
                        <a:rPr lang="en-US" sz="1000" kern="1200" dirty="0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+mn-lt"/>
                          <a:ea typeface="+mn-ea"/>
                          <a:cs typeface="+mn-cs"/>
                        </a:rPr>
                        <a:t> No?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08477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303030"/>
                          </a:solidFill>
                        </a:rPr>
                        <a:t>Base-de-</a:t>
                      </a:r>
                      <a:r>
                        <a:rPr lang="en-US" sz="1400" dirty="0" err="1">
                          <a:solidFill>
                            <a:srgbClr val="303030"/>
                          </a:solidFill>
                        </a:rPr>
                        <a:t>chantier</a:t>
                      </a:r>
                      <a:endParaRPr lang="en-US" sz="1400" dirty="0">
                        <a:solidFill>
                          <a:srgbClr val="30303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COMPLETED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? </a:t>
                      </a:r>
                      <a:r>
                        <a:rPr lang="en-US" sz="1000" kern="1200" dirty="0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kern="1200" dirty="0" err="1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+mn-lt"/>
                          <a:ea typeface="+mn-ea"/>
                          <a:cs typeface="+mn-cs"/>
                        </a:rPr>
                        <a:t>Sharepoint</a:t>
                      </a:r>
                      <a:r>
                        <a:rPr lang="en-US" sz="1000" kern="1200" dirty="0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algn="ctr"/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  <a:r>
                        <a:rPr lang="en-US" sz="1000" kern="1200" dirty="0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kern="1200" dirty="0" err="1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+mn-lt"/>
                          <a:ea typeface="+mn-ea"/>
                          <a:cs typeface="+mn-cs"/>
                        </a:rPr>
                        <a:t>Sharepoint</a:t>
                      </a:r>
                      <a:r>
                        <a:rPr lang="en-US" sz="1000" kern="1200" dirty="0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algn="ctr"/>
                      <a:endParaRPr lang="en-US" sz="1000" kern="1200" dirty="0">
                        <a:solidFill>
                          <a:schemeClr val="dk1"/>
                        </a:solidFill>
                        <a:highlight>
                          <a:srgbClr val="FFFF00"/>
                        </a:highlight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62715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12144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1" y="2981325"/>
            <a:ext cx="11582400" cy="2153265"/>
          </a:xfrm>
        </p:spPr>
        <p:txBody>
          <a:bodyPr/>
          <a:lstStyle/>
          <a:p>
            <a:br>
              <a:rPr lang="en-US" sz="4400" dirty="0">
                <a:effectLst/>
                <a:latin typeface="Book Antiqua" panose="02040602050305030304" pitchFamily="18" charset="0"/>
              </a:rPr>
            </a:br>
            <a:r>
              <a:rPr lang="en-US" sz="4400" dirty="0">
                <a:effectLst/>
                <a:latin typeface="Book Antiqua" panose="02040602050305030304" pitchFamily="18" charset="0"/>
              </a:rPr>
              <a:t>	New Budget Requests</a:t>
            </a:r>
            <a:endParaRPr lang="en-US" sz="4400" dirty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5154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FCEE30-81B4-02CC-E947-8549FA7A7C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D3237B6-8596-2045-3E5D-0990F5F390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Additional future requests which risk to change scope</a:t>
            </a:r>
            <a:br>
              <a:rPr lang="en-GB" dirty="0"/>
            </a:br>
            <a:br>
              <a:rPr lang="en-GB" dirty="0"/>
            </a:br>
            <a:br>
              <a:rPr lang="en-GB" dirty="0"/>
            </a:br>
            <a:br>
              <a:rPr lang="en-GB" dirty="0"/>
            </a:br>
            <a:br>
              <a:rPr lang="en-GB" dirty="0"/>
            </a:br>
            <a:endParaRPr lang="en-GB" dirty="0"/>
          </a:p>
        </p:txBody>
      </p:sp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4E680C1B-C124-5374-7781-A191327955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510533"/>
            <a:ext cx="681254" cy="238440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7073E6F8-02F4-3E5A-B30C-83BCCE0D1E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25950"/>
            <a:ext cx="11376024" cy="5304665"/>
          </a:xfrm>
        </p:spPr>
        <p:txBody>
          <a:bodyPr/>
          <a:lstStyle/>
          <a:p>
            <a:pPr marL="342900" indent="-342900">
              <a:buFont typeface="Wingdings" pitchFamily="2" charset="2"/>
              <a:buChar char="Ø"/>
            </a:pPr>
            <a:endParaRPr lang="en-US" dirty="0"/>
          </a:p>
          <a:p>
            <a:pPr marL="342900" indent="-342900">
              <a:buFont typeface="Wingdings" pitchFamily="2" charset="2"/>
              <a:buChar char="Ø"/>
            </a:pPr>
            <a:r>
              <a:rPr lang="en-US" dirty="0"/>
              <a:t>Fire doors new requirements+ changes (HSE document)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US" dirty="0"/>
              <a:t>Ventilation RP for BA80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US" dirty="0"/>
              <a:t>Exhaustive piping in BA80 to TCC2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US" dirty="0"/>
              <a:t>Evacuation surface after EHN1 fire risk assessment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US" dirty="0" err="1"/>
              <a:t>Poigne</a:t>
            </a:r>
            <a:r>
              <a:rPr lang="en-US" dirty="0"/>
              <a:t> </a:t>
            </a:r>
            <a:r>
              <a:rPr lang="en-US" dirty="0" err="1"/>
              <a:t>d’urgence</a:t>
            </a:r>
            <a:r>
              <a:rPr lang="en-US" dirty="0"/>
              <a:t>?/ ventilation </a:t>
            </a:r>
          </a:p>
          <a:p>
            <a:pPr lvl="2" indent="0">
              <a:buNone/>
            </a:pPr>
            <a:endParaRPr lang="en-US" dirty="0"/>
          </a:p>
          <a:p>
            <a:pPr marL="990900" lvl="2" indent="-342900">
              <a:buFont typeface="Courier New" panose="02070309020205020404" pitchFamily="49" charset="0"/>
              <a:buChar char="o"/>
            </a:pPr>
            <a:endParaRPr lang="en-US" dirty="0"/>
          </a:p>
          <a:p>
            <a:pPr marL="666900" lvl="1" indent="-342900">
              <a:buFont typeface="Wingdings" pitchFamily="2" charset="2"/>
              <a:buChar char="Ø"/>
            </a:pPr>
            <a:endParaRPr lang="en-GB" dirty="0"/>
          </a:p>
          <a:p>
            <a:pPr marL="990900" lvl="2" indent="-342900">
              <a:buFont typeface="Courier New" panose="02070309020205020404" pitchFamily="49" charset="0"/>
              <a:buChar char="o"/>
            </a:pPr>
            <a:endParaRPr lang="en-GB" dirty="0"/>
          </a:p>
          <a:p>
            <a:endParaRPr lang="en-GB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D5A9D12D-C316-3950-FD41-28A2CF35C8F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20887" y="6505033"/>
            <a:ext cx="1462543" cy="243939"/>
          </a:xfrm>
        </p:spPr>
        <p:txBody>
          <a:bodyPr/>
          <a:lstStyle/>
          <a:p>
            <a:pPr algn="ctr"/>
            <a:r>
              <a:rPr lang="en-US"/>
              <a:t>Feb. 6-7 2025</a:t>
            </a:r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1F8FA8A-798D-2266-E3CC-A9910F931B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510533"/>
            <a:ext cx="6572221" cy="238440"/>
          </a:xfrm>
        </p:spPr>
        <p:txBody>
          <a:bodyPr/>
          <a:lstStyle/>
          <a:p>
            <a:r>
              <a:rPr lang="en-US" sz="1100" dirty="0"/>
              <a:t>Name, Dep/G | </a:t>
            </a:r>
            <a:r>
              <a:rPr lang="en-US" sz="1100" dirty="0" err="1"/>
              <a:t>WPx.x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19604597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79C98D8-7925-DF41-9967-AB2E3F2F70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Review of likely future requests : </a:t>
            </a:r>
            <a:r>
              <a:rPr lang="en-GB" sz="2800" dirty="0">
                <a:highlight>
                  <a:srgbClr val="FFFF00"/>
                </a:highlight>
              </a:rPr>
              <a:t>New Scope</a:t>
            </a:r>
            <a:endParaRPr lang="en-GB" dirty="0">
              <a:highlight>
                <a:srgbClr val="FFFF00"/>
              </a:highlight>
            </a:endParaRPr>
          </a:p>
        </p:txBody>
      </p:sp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A5F217A7-7BE7-96E2-356E-01263261D9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510533"/>
            <a:ext cx="681254" cy="238440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2E4A24E-A3EE-8AEE-9CD1-D7810DF2D06E}"/>
              </a:ext>
            </a:extLst>
          </p:cNvPr>
          <p:cNvSpPr txBox="1">
            <a:spLocks/>
          </p:cNvSpPr>
          <p:nvPr/>
        </p:nvSpPr>
        <p:spPr>
          <a:xfrm>
            <a:off x="407986" y="1040568"/>
            <a:ext cx="10515600" cy="687498"/>
          </a:xfrm>
          <a:prstGeom prst="rect">
            <a:avLst/>
          </a:prstGeom>
        </p:spPr>
        <p:txBody>
          <a:bodyPr vert="horz" lIns="0" tIns="0" rIns="0" bIns="0" rtlCol="0" anchor="t" anchorCtr="0">
            <a:normAutofit fontScale="8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Title: </a:t>
            </a:r>
            <a:r>
              <a:rPr lang="en-US" dirty="0"/>
              <a:t>Fire doors new requirements+ changes (HSE document</a:t>
            </a:r>
          </a:p>
          <a:p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8F3F6D9-E52E-4F3C-3753-04C4FF4675A7}"/>
              </a:ext>
            </a:extLst>
          </p:cNvPr>
          <p:cNvSpPr txBox="1"/>
          <p:nvPr/>
        </p:nvSpPr>
        <p:spPr>
          <a:xfrm>
            <a:off x="481712" y="2239161"/>
            <a:ext cx="10368148" cy="1631216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Description (BCR EDMS No.)</a:t>
            </a: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Motivation</a:t>
            </a: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Priority/consequence of delay</a:t>
            </a: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: 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79EB8AB6-BEFD-54EB-598B-4034F9EB7F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20887" y="6505033"/>
            <a:ext cx="1462543" cy="243939"/>
          </a:xfrm>
        </p:spPr>
        <p:txBody>
          <a:bodyPr/>
          <a:lstStyle/>
          <a:p>
            <a:pPr algn="ctr"/>
            <a:r>
              <a:rPr lang="en-US"/>
              <a:t>Feb. 6-7 2025</a:t>
            </a:r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DAB3EAD1-E977-A2B0-2A38-012C5836A1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510533"/>
            <a:ext cx="6572221" cy="238440"/>
          </a:xfrm>
        </p:spPr>
        <p:txBody>
          <a:bodyPr/>
          <a:lstStyle/>
          <a:p>
            <a:r>
              <a:rPr lang="en-US" sz="1100" dirty="0"/>
              <a:t>Name, Dep/G | </a:t>
            </a:r>
            <a:r>
              <a:rPr lang="en-US" sz="1100" dirty="0" err="1"/>
              <a:t>WPx.x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92331167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79C98D8-7925-DF41-9967-AB2E3F2F70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Review of new  </a:t>
            </a:r>
            <a:r>
              <a:rPr lang="en-GB" dirty="0">
                <a:highlight>
                  <a:srgbClr val="FFFF00"/>
                </a:highlight>
              </a:rPr>
              <a:t>LS3 extension</a:t>
            </a:r>
          </a:p>
        </p:txBody>
      </p:sp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A5F217A7-7BE7-96E2-356E-01263261D9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510533"/>
            <a:ext cx="681254" cy="238440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2E4A24E-A3EE-8AEE-9CD1-D7810DF2D06E}"/>
              </a:ext>
            </a:extLst>
          </p:cNvPr>
          <p:cNvSpPr txBox="1">
            <a:spLocks/>
          </p:cNvSpPr>
          <p:nvPr/>
        </p:nvSpPr>
        <p:spPr>
          <a:xfrm>
            <a:off x="407986" y="1040989"/>
            <a:ext cx="10515600" cy="687498"/>
          </a:xfrm>
          <a:prstGeom prst="rect">
            <a:avLst/>
          </a:prstGeom>
        </p:spPr>
        <p:txBody>
          <a:bodyPr vert="horz" lIns="0" tIns="0" rIns="0" bIns="0" rtlCol="0" anchor="t" anchorCtr="0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Title: one line summary of request X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8F3F6D9-E52E-4F3C-3753-04C4FF4675A7}"/>
              </a:ext>
            </a:extLst>
          </p:cNvPr>
          <p:cNvSpPr txBox="1"/>
          <p:nvPr/>
        </p:nvSpPr>
        <p:spPr>
          <a:xfrm>
            <a:off x="407986" y="1647490"/>
            <a:ext cx="10368148" cy="1631216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Description (BCR EDMS No.)</a:t>
            </a: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Motivation</a:t>
            </a: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Priority/consequence of delay</a:t>
            </a: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: 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79EB8AB6-BEFD-54EB-598B-4034F9EB7F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20887" y="6505033"/>
            <a:ext cx="1462543" cy="243939"/>
          </a:xfrm>
        </p:spPr>
        <p:txBody>
          <a:bodyPr/>
          <a:lstStyle/>
          <a:p>
            <a:pPr algn="ctr"/>
            <a:r>
              <a:rPr lang="en-US"/>
              <a:t>Feb. 6-7 2025</a:t>
            </a:r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DAB3EAD1-E977-A2B0-2A38-012C5836A1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510533"/>
            <a:ext cx="6572221" cy="238440"/>
          </a:xfrm>
        </p:spPr>
        <p:txBody>
          <a:bodyPr/>
          <a:lstStyle/>
          <a:p>
            <a:r>
              <a:rPr lang="en-US" sz="1100" dirty="0"/>
              <a:t>Name, Dep/G | </a:t>
            </a:r>
            <a:r>
              <a:rPr lang="en-US" sz="1100" dirty="0" err="1"/>
              <a:t>WPx.x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49360475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79C98D8-7925-DF41-9967-AB2E3F2F70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Review of new requests </a:t>
            </a:r>
            <a:r>
              <a:rPr lang="en-GB" dirty="0">
                <a:highlight>
                  <a:srgbClr val="FFFF00"/>
                </a:highlight>
              </a:rPr>
              <a:t>TCC2 added scope</a:t>
            </a:r>
          </a:p>
        </p:txBody>
      </p:sp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A5F217A7-7BE7-96E2-356E-01263261D9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510533"/>
            <a:ext cx="681254" cy="238440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2E4A24E-A3EE-8AEE-9CD1-D7810DF2D06E}"/>
              </a:ext>
            </a:extLst>
          </p:cNvPr>
          <p:cNvSpPr txBox="1">
            <a:spLocks/>
          </p:cNvSpPr>
          <p:nvPr/>
        </p:nvSpPr>
        <p:spPr>
          <a:xfrm>
            <a:off x="407986" y="1040989"/>
            <a:ext cx="10515600" cy="687498"/>
          </a:xfrm>
          <a:prstGeom prst="rect">
            <a:avLst/>
          </a:prstGeom>
        </p:spPr>
        <p:txBody>
          <a:bodyPr vert="horz" lIns="0" tIns="0" rIns="0" bIns="0" rtlCol="0" anchor="t" anchorCtr="0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Title: one line summary of request X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8F3F6D9-E52E-4F3C-3753-04C4FF4675A7}"/>
              </a:ext>
            </a:extLst>
          </p:cNvPr>
          <p:cNvSpPr txBox="1"/>
          <p:nvPr/>
        </p:nvSpPr>
        <p:spPr>
          <a:xfrm>
            <a:off x="407986" y="1647490"/>
            <a:ext cx="10368148" cy="1631216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Description (BCR EDMS No.)</a:t>
            </a: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Motivation</a:t>
            </a: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Priority/consequence of delay</a:t>
            </a: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: 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79EB8AB6-BEFD-54EB-598B-4034F9EB7F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20887" y="6505033"/>
            <a:ext cx="1462543" cy="243939"/>
          </a:xfrm>
        </p:spPr>
        <p:txBody>
          <a:bodyPr/>
          <a:lstStyle/>
          <a:p>
            <a:pPr algn="ctr"/>
            <a:r>
              <a:rPr lang="en-US"/>
              <a:t>Feb. 6-7 2025</a:t>
            </a:r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DAB3EAD1-E977-A2B0-2A38-012C5836A1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510533"/>
            <a:ext cx="6572221" cy="238440"/>
          </a:xfrm>
        </p:spPr>
        <p:txBody>
          <a:bodyPr/>
          <a:lstStyle/>
          <a:p>
            <a:r>
              <a:rPr lang="en-US" sz="1100" dirty="0"/>
              <a:t>Name, Dep/G | </a:t>
            </a:r>
            <a:r>
              <a:rPr lang="en-US" sz="1100" dirty="0" err="1"/>
              <a:t>WPx.x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44578719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1" y="2981325"/>
            <a:ext cx="11582400" cy="2153265"/>
          </a:xfrm>
        </p:spPr>
        <p:txBody>
          <a:bodyPr/>
          <a:lstStyle/>
          <a:p>
            <a:br>
              <a:rPr lang="en-US" sz="4400" dirty="0">
                <a:effectLst/>
                <a:latin typeface="Book Antiqua" panose="02040602050305030304" pitchFamily="18" charset="0"/>
              </a:rPr>
            </a:br>
            <a:r>
              <a:rPr lang="en-US" sz="4400" dirty="0">
                <a:effectLst/>
                <a:latin typeface="Book Antiqua" panose="02040602050305030304" pitchFamily="18" charset="0"/>
              </a:rPr>
              <a:t>	Summary</a:t>
            </a:r>
            <a:endParaRPr lang="en-US" sz="4400" dirty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330755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C5B072-93A3-E5F8-768F-8AA3A80A9F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7C7E912-30E2-2FBE-5980-CDFCE44890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Challenges</a:t>
            </a:r>
          </a:p>
        </p:txBody>
      </p:sp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A0A8DE57-B962-E538-204E-FA26B044DD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510533"/>
            <a:ext cx="681254" cy="238440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AE766A15-7F98-249B-7239-1F4FA29E5E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25950"/>
            <a:ext cx="11376024" cy="530466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Short YETS, many constraints related to other works in the NA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Next YETS will be even shorter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 project must cope with unknowns of HI-ECN3 , resources &amp; contracts in a long-term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Unstable situation with the contactors (has already caused delays YETS23/24). </a:t>
            </a:r>
            <a:endParaRPr lang="en-GB" dirty="0">
              <a:highlight>
                <a:srgbClr val="FFFF00"/>
              </a:highlight>
            </a:endParaRPr>
          </a:p>
          <a:p>
            <a:r>
              <a:rPr lang="en-GB" dirty="0">
                <a:highlight>
                  <a:srgbClr val="FFFF00"/>
                </a:highlight>
              </a:rPr>
              <a:t>…………………….</a:t>
            </a:r>
          </a:p>
          <a:p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37AA77CD-1A70-BDA6-7256-FAB48A67E7B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20887" y="6505033"/>
            <a:ext cx="1462543" cy="243939"/>
          </a:xfrm>
        </p:spPr>
        <p:txBody>
          <a:bodyPr/>
          <a:lstStyle/>
          <a:p>
            <a:pPr algn="ctr"/>
            <a:r>
              <a:rPr lang="en-US"/>
              <a:t>Feb. 6-7 2025</a:t>
            </a:r>
            <a:endParaRPr lang="en-US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14AACA23-14B2-AA81-D933-BF77731B46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510533"/>
            <a:ext cx="6572221" cy="238440"/>
          </a:xfrm>
        </p:spPr>
        <p:txBody>
          <a:bodyPr/>
          <a:lstStyle/>
          <a:p>
            <a:r>
              <a:rPr lang="en-US" sz="1100" dirty="0"/>
              <a:t>Name, Dep/G | </a:t>
            </a:r>
            <a:r>
              <a:rPr lang="en-US" sz="1100" dirty="0" err="1"/>
              <a:t>WPx.x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95052258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82FEC7-0165-775F-3AC2-3FAE588BE9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A57FD23-9987-61EF-3904-E4AC3511A2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Risks</a:t>
            </a:r>
          </a:p>
        </p:txBody>
      </p:sp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E08C8205-CB68-8F79-B37C-F2F95FB0F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510533"/>
            <a:ext cx="681254" cy="238440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EDE5174E-F2F7-A741-8EAB-A70E7421D1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25950"/>
            <a:ext cx="11376024" cy="530466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highlight>
                  <a:srgbClr val="FFFF00"/>
                </a:highlight>
              </a:rPr>
              <a:t>New risks in addition to the ones collected by Filipa?</a:t>
            </a:r>
          </a:p>
          <a:p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213FC591-61A8-26F4-2365-200489C3D93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20887" y="6505033"/>
            <a:ext cx="1462543" cy="243939"/>
          </a:xfrm>
        </p:spPr>
        <p:txBody>
          <a:bodyPr/>
          <a:lstStyle/>
          <a:p>
            <a:pPr algn="ctr"/>
            <a:r>
              <a:rPr lang="en-US"/>
              <a:t>Feb. 6-7 2025</a:t>
            </a:r>
            <a:endParaRPr lang="en-US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995B0D14-2DF3-AB6A-F340-99D3AB2C6A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510533"/>
            <a:ext cx="6572221" cy="238440"/>
          </a:xfrm>
        </p:spPr>
        <p:txBody>
          <a:bodyPr/>
          <a:lstStyle/>
          <a:p>
            <a:r>
              <a:rPr lang="en-US" sz="1100" dirty="0"/>
              <a:t>Name, Dep/G | </a:t>
            </a:r>
            <a:r>
              <a:rPr lang="en-US" sz="1100" dirty="0" err="1"/>
              <a:t>WPx.x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4743586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865B70-8923-36F5-4902-DB66232284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05AEDF2-C25E-6752-10B5-20882FC40D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WP5.1 Scope &amp; changes since CSR’2024</a:t>
            </a:r>
            <a:br>
              <a:rPr lang="en-GB" dirty="0"/>
            </a:br>
            <a:endParaRPr lang="en-GB" dirty="0"/>
          </a:p>
        </p:txBody>
      </p:sp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0FB2E819-2CA6-CE01-F880-041BEE2C8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510533"/>
            <a:ext cx="681254" cy="238440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66E219F0-C997-588B-2CCB-DDE43FF3B21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20887" y="6505033"/>
            <a:ext cx="1462543" cy="243939"/>
          </a:xfrm>
        </p:spPr>
        <p:txBody>
          <a:bodyPr/>
          <a:lstStyle/>
          <a:p>
            <a:pPr algn="ctr"/>
            <a:r>
              <a:rPr lang="en-US"/>
              <a:t>Feb. 6-7 2025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0285ED8-705A-B416-35F5-AE1C9B08F07A}"/>
              </a:ext>
            </a:extLst>
          </p:cNvPr>
          <p:cNvSpPr/>
          <p:nvPr/>
        </p:nvSpPr>
        <p:spPr>
          <a:xfrm>
            <a:off x="941294" y="1133667"/>
            <a:ext cx="10166252" cy="408403"/>
          </a:xfrm>
          <a:prstGeom prst="rect">
            <a:avLst/>
          </a:prstGeom>
          <a:noFill/>
          <a:ln w="158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>
                <a:solidFill>
                  <a:srgbClr val="303030"/>
                </a:solidFill>
              </a:rPr>
              <a:t>            Baseline</a:t>
            </a:r>
            <a:r>
              <a:rPr lang="en-US" b="1" dirty="0"/>
              <a:t>  </a:t>
            </a:r>
            <a:r>
              <a:rPr lang="en-US" b="1" dirty="0">
                <a:solidFill>
                  <a:srgbClr val="303030"/>
                </a:solidFill>
              </a:rPr>
              <a:t> -    </a:t>
            </a:r>
            <a:r>
              <a:rPr lang="en-US" b="1" dirty="0">
                <a:solidFill>
                  <a:srgbClr val="00B050"/>
                </a:solidFill>
              </a:rPr>
              <a:t>Approved change of SCOPE   </a:t>
            </a:r>
            <a:r>
              <a:rPr lang="en-US" b="1" dirty="0">
                <a:solidFill>
                  <a:srgbClr val="303030"/>
                </a:solidFill>
              </a:rPr>
              <a:t>-</a:t>
            </a:r>
            <a:r>
              <a:rPr lang="en-US" b="1" dirty="0">
                <a:solidFill>
                  <a:srgbClr val="00B050"/>
                </a:solidFill>
              </a:rPr>
              <a:t>  </a:t>
            </a:r>
            <a:r>
              <a:rPr lang="en-US" b="1" dirty="0">
                <a:solidFill>
                  <a:schemeClr val="accent3"/>
                </a:solidFill>
              </a:rPr>
              <a:t> SCOPE needs to be confirmed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843303A2-E9A2-EBF8-9FBA-2EB8010EB3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510533"/>
            <a:ext cx="6572221" cy="238440"/>
          </a:xfrm>
        </p:spPr>
        <p:txBody>
          <a:bodyPr/>
          <a:lstStyle/>
          <a:p>
            <a:r>
              <a:rPr lang="en-US" sz="1100" dirty="0"/>
              <a:t>Anna Suwalska, EN/AA | WP5.1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5A153F8D-0442-4CD3-E30D-CC4636B8BA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76" y="1861652"/>
            <a:ext cx="11376024" cy="1087924"/>
          </a:xfrm>
        </p:spPr>
        <p:txBody>
          <a:bodyPr/>
          <a:lstStyle/>
          <a:p>
            <a:pPr marL="342900" indent="-342900">
              <a:spcBef>
                <a:spcPts val="1000"/>
              </a:spcBef>
              <a:buFont typeface="Wingdings" pitchFamily="2" charset="2"/>
              <a:buChar char="Ø"/>
            </a:pPr>
            <a:r>
              <a:rPr lang="en-US" sz="2000" dirty="0"/>
              <a:t>WP5.1.1 Installation, tests and commissioning of the fire detection, protection and evacuation systems in the underground of BA80, BA81, </a:t>
            </a:r>
            <a:r>
              <a:rPr lang="en-US" sz="2000" dirty="0">
                <a:solidFill>
                  <a:schemeClr val="accent3"/>
                </a:solidFill>
              </a:rPr>
              <a:t>ECN3</a:t>
            </a:r>
            <a:r>
              <a:rPr lang="en-US" sz="2000" dirty="0">
                <a:solidFill>
                  <a:srgbClr val="303030"/>
                </a:solidFill>
              </a:rPr>
              <a:t>.</a:t>
            </a:r>
          </a:p>
        </p:txBody>
      </p:sp>
      <p:sp>
        <p:nvSpPr>
          <p:cNvPr id="10" name="Content Placeholder 8">
            <a:extLst>
              <a:ext uri="{FF2B5EF4-FFF2-40B4-BE49-F238E27FC236}">
                <a16:creationId xmlns:a16="http://schemas.microsoft.com/office/drawing/2014/main" id="{4E10E534-27D4-217C-7466-EF44590E07C4}"/>
              </a:ext>
            </a:extLst>
          </p:cNvPr>
          <p:cNvSpPr txBox="1">
            <a:spLocks/>
          </p:cNvSpPr>
          <p:nvPr/>
        </p:nvSpPr>
        <p:spPr>
          <a:xfrm>
            <a:off x="412776" y="4074842"/>
            <a:ext cx="11376024" cy="8581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ts val="1000"/>
              </a:spcBef>
              <a:buFont typeface="Wingdings" pitchFamily="2" charset="2"/>
              <a:buChar char="Ø"/>
            </a:pPr>
            <a:r>
              <a:rPr lang="en-US" sz="2000" dirty="0">
                <a:solidFill>
                  <a:srgbClr val="303030"/>
                </a:solidFill>
              </a:rPr>
              <a:t>WP5.1.2 Installation, tests and commissioning of the sprinkler system in BA80 underground.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A3FC086-DB96-1AA6-8D81-3A3DAA2816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5288" y="2451967"/>
            <a:ext cx="10141471" cy="118116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D3C8E2A-0236-5A39-39FE-30C31E0168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4813" y="4688541"/>
            <a:ext cx="10122420" cy="749339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545C93A8-165C-C2B8-2CB7-D3BB93E96818}"/>
              </a:ext>
            </a:extLst>
          </p:cNvPr>
          <p:cNvSpPr/>
          <p:nvPr/>
        </p:nvSpPr>
        <p:spPr>
          <a:xfrm>
            <a:off x="10273797" y="3054065"/>
            <a:ext cx="833749" cy="858175"/>
          </a:xfrm>
          <a:prstGeom prst="ellipse">
            <a:avLst/>
          </a:prstGeom>
          <a:solidFill>
            <a:srgbClr val="FFFF00">
              <a:alpha val="55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189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0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BA9333-3AA4-8C50-8552-555C116B9C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A7A686A-A9B3-E7FD-D88C-484FD583A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005B1AB3-4ABA-49BE-EC21-D3BA9141F8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510533"/>
            <a:ext cx="681254" cy="238440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AEFD9D19-E685-1109-6E51-1C9441923B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25950"/>
            <a:ext cx="11376024" cy="5304665"/>
          </a:xfrm>
        </p:spPr>
        <p:txBody>
          <a:bodyPr/>
          <a:lstStyle/>
          <a:p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516727B0-1E7F-9022-4CC9-4E356AB2A88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20887" y="6505033"/>
            <a:ext cx="1462543" cy="243939"/>
          </a:xfrm>
        </p:spPr>
        <p:txBody>
          <a:bodyPr/>
          <a:lstStyle/>
          <a:p>
            <a:pPr algn="ctr"/>
            <a:r>
              <a:rPr lang="en-US"/>
              <a:t>Feb. 6-7 2025</a:t>
            </a:r>
            <a:endParaRPr lang="en-US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10E2B278-5013-51C7-8AD6-3290139373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510533"/>
            <a:ext cx="6572221" cy="238440"/>
          </a:xfrm>
        </p:spPr>
        <p:txBody>
          <a:bodyPr/>
          <a:lstStyle/>
          <a:p>
            <a:r>
              <a:rPr lang="en-US" sz="1100" dirty="0"/>
              <a:t>Name, Dep/G | </a:t>
            </a:r>
            <a:r>
              <a:rPr lang="en-US" sz="1100" dirty="0" err="1"/>
              <a:t>WPx.x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74137960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7B8EA30-CCD6-8447-F2FA-B50451F958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89379" y="1100137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H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F763074-FD90-0D60-FFE6-1F2952DEAD32}"/>
              </a:ext>
            </a:extLst>
          </p:cNvPr>
          <p:cNvSpPr txBox="1"/>
          <p:nvPr/>
        </p:nvSpPr>
        <p:spPr>
          <a:xfrm>
            <a:off x="744071" y="4202249"/>
            <a:ext cx="10945905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solidFill>
                  <a:schemeClr val="tx2"/>
                </a:solidFill>
              </a:rPr>
              <a:t>Many thanks to NA-CONS WP5.1 project and technical leaders:</a:t>
            </a:r>
          </a:p>
          <a:p>
            <a:pPr algn="ctr"/>
            <a:r>
              <a:rPr lang="en-US" sz="1800" dirty="0">
                <a:solidFill>
                  <a:schemeClr val="tx2"/>
                </a:solidFill>
              </a:rPr>
              <a:t>F. Deperraz, R. Haddad, M. Jeckel, A. Kaymak, L. Lang, J. Lehtinen, </a:t>
            </a:r>
          </a:p>
          <a:p>
            <a:pPr algn="ctr"/>
            <a:r>
              <a:rPr lang="en-US" sz="1800" dirty="0">
                <a:solidFill>
                  <a:schemeClr val="tx2"/>
                </a:solidFill>
              </a:rPr>
              <a:t>M. Leinonen, D. Mcfarlane, D. Raffourt, D. Vaxelaire </a:t>
            </a:r>
            <a:endParaRPr lang="en-US" dirty="0">
              <a:solidFill>
                <a:schemeClr val="tx2"/>
              </a:solidFill>
            </a:endParaRPr>
          </a:p>
          <a:p>
            <a:pPr algn="ctr"/>
            <a:endParaRPr lang="en-US" sz="1800" dirty="0">
              <a:solidFill>
                <a:schemeClr val="tx2"/>
              </a:solidFill>
            </a:endParaRPr>
          </a:p>
          <a:p>
            <a:pPr algn="ctr"/>
            <a:r>
              <a:rPr lang="en-US" dirty="0">
                <a:solidFill>
                  <a:schemeClr val="tx2"/>
                </a:solidFill>
              </a:rPr>
              <a:t>Special thanks to technical supporting teams:</a:t>
            </a:r>
          </a:p>
          <a:p>
            <a:pPr algn="ctr"/>
            <a:r>
              <a:rPr lang="en-US" sz="1800" dirty="0">
                <a:solidFill>
                  <a:schemeClr val="tx2"/>
                </a:solidFill>
              </a:rPr>
              <a:t>K. Buffet, B. </a:t>
            </a:r>
            <a:r>
              <a:rPr lang="nl-NL" sz="1800" dirty="0">
                <a:solidFill>
                  <a:schemeClr val="tx2"/>
                </a:solidFill>
              </a:rPr>
              <a:t>Debrouwere, </a:t>
            </a:r>
            <a:r>
              <a:rPr lang="en-US" sz="1800" dirty="0">
                <a:solidFill>
                  <a:schemeClr val="tx2"/>
                </a:solidFill>
              </a:rPr>
              <a:t>I. Derrag, M. Lazzaroni</a:t>
            </a:r>
            <a:r>
              <a:rPr lang="nl-NL" sz="1800" dirty="0">
                <a:solidFill>
                  <a:schemeClr val="tx2"/>
                </a:solidFill>
              </a:rPr>
              <a:t>, </a:t>
            </a:r>
            <a:r>
              <a:rPr lang="en-US" sz="1800" dirty="0">
                <a:solidFill>
                  <a:schemeClr val="tx2"/>
                </a:solidFill>
              </a:rPr>
              <a:t>O. Rios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79C98D8-7925-DF41-9967-AB2E3F2F70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Review of Approved Activities</a:t>
            </a:r>
            <a:br>
              <a:rPr lang="en-GB" dirty="0"/>
            </a:br>
            <a:endParaRPr lang="en-GB" dirty="0"/>
          </a:p>
        </p:txBody>
      </p:sp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A5F217A7-7BE7-96E2-356E-01263261D9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510533"/>
            <a:ext cx="681254" cy="238440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20" name="Text Placeholder 8">
            <a:extLst>
              <a:ext uri="{FF2B5EF4-FFF2-40B4-BE49-F238E27FC236}">
                <a16:creationId xmlns:a16="http://schemas.microsoft.com/office/drawing/2014/main" id="{BEEE887F-BFD7-48A4-F6B3-AD7AFF02B7B2}"/>
              </a:ext>
            </a:extLst>
          </p:cNvPr>
          <p:cNvSpPr txBox="1">
            <a:spLocks/>
          </p:cNvSpPr>
          <p:nvPr/>
        </p:nvSpPr>
        <p:spPr>
          <a:xfrm>
            <a:off x="407985" y="1032998"/>
            <a:ext cx="10699561" cy="169326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CET Situation to be provided by Emmanuelle on 12/2024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DD369006-6EFD-2873-547F-83EA2E1BD78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20887" y="6505033"/>
            <a:ext cx="1462543" cy="243939"/>
          </a:xfrm>
        </p:spPr>
        <p:txBody>
          <a:bodyPr/>
          <a:lstStyle/>
          <a:p>
            <a:pPr algn="ctr"/>
            <a:r>
              <a:rPr lang="en-US"/>
              <a:t>Feb. 6-7 2025</a:t>
            </a:r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A57917DD-F68B-6FFB-18EE-AA07323B6E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510533"/>
            <a:ext cx="6572221" cy="238440"/>
          </a:xfrm>
        </p:spPr>
        <p:txBody>
          <a:bodyPr/>
          <a:lstStyle/>
          <a:p>
            <a:r>
              <a:rPr lang="en-US" sz="1100" dirty="0"/>
              <a:t>Name, Dep/G | </a:t>
            </a:r>
            <a:r>
              <a:rPr lang="en-US" sz="1100" dirty="0" err="1"/>
              <a:t>WPx.x</a:t>
            </a:r>
            <a:endParaRPr lang="en-US" sz="1100" dirty="0"/>
          </a:p>
        </p:txBody>
      </p:sp>
      <p:pic>
        <p:nvPicPr>
          <p:cNvPr id="9" name="Picture 8" descr="A table with numbers and a few lines&#10;&#10;Description automatically generated with medium confidence">
            <a:extLst>
              <a:ext uri="{FF2B5EF4-FFF2-40B4-BE49-F238E27FC236}">
                <a16:creationId xmlns:a16="http://schemas.microsoft.com/office/drawing/2014/main" id="{FC852E8C-7E0C-4D99-1E13-2A78DD9C9F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4984" y="1721879"/>
            <a:ext cx="10334539" cy="384403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B1CB8A4-B5EB-4B0C-1FFA-AAEDBD743E3D}"/>
              </a:ext>
            </a:extLst>
          </p:cNvPr>
          <p:cNvSpPr txBox="1"/>
          <p:nvPr/>
        </p:nvSpPr>
        <p:spPr>
          <a:xfrm rot="20033159">
            <a:off x="2907393" y="3480722"/>
            <a:ext cx="5775397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sz="24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To </a:t>
            </a:r>
            <a:r>
              <a:rPr lang="fr-CH" sz="2400" dirty="0" err="1">
                <a:solidFill>
                  <a:schemeClr val="accent5">
                    <a:lumMod val="60000"/>
                    <a:lumOff val="40000"/>
                  </a:schemeClr>
                </a:solidFill>
              </a:rPr>
              <a:t>be</a:t>
            </a:r>
            <a:r>
              <a:rPr lang="fr-CH" sz="24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</a:t>
            </a:r>
            <a:r>
              <a:rPr lang="fr-CH" sz="2400" dirty="0" err="1">
                <a:solidFill>
                  <a:schemeClr val="accent5">
                    <a:lumMod val="60000"/>
                    <a:lumOff val="40000"/>
                  </a:schemeClr>
                </a:solidFill>
              </a:rPr>
              <a:t>updated</a:t>
            </a:r>
            <a:endParaRPr lang="en-US" sz="24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D447DE6-FBD2-7877-7A38-D1158D86974E}"/>
              </a:ext>
            </a:extLst>
          </p:cNvPr>
          <p:cNvSpPr txBox="1"/>
          <p:nvPr/>
        </p:nvSpPr>
        <p:spPr>
          <a:xfrm>
            <a:off x="8582776" y="242148"/>
            <a:ext cx="252477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dirty="0">
                <a:hlinkClick r:id="rId3" action="ppaction://hlinkfile"/>
              </a:rPr>
              <a:t>Click here to see the available files prepared by Emmanuelle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5734214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E147EA-A64D-1D83-2F73-09243BDB71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520FF78-4AC7-957E-48B1-0891201BD0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Other points</a:t>
            </a:r>
          </a:p>
        </p:txBody>
      </p:sp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9FA6EBBD-7FD3-3FC4-6CBE-094ABE3CC8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510533"/>
            <a:ext cx="681254" cy="238440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71EC584-5166-982C-E50B-39CE816048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25950"/>
            <a:ext cx="11376024" cy="530466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CF – all already identified?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DICs (CV also?)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Recent change of scope for doors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Doors handle?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Installation </a:t>
            </a:r>
            <a:r>
              <a:rPr lang="en-GB" dirty="0" err="1"/>
              <a:t>schedles</a:t>
            </a:r>
            <a:r>
              <a:rPr lang="en-GB"/>
              <a:t>?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BF2E9A6A-E45C-ABA4-BB63-CA1BACEE5EB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20887" y="6505033"/>
            <a:ext cx="1462543" cy="243939"/>
          </a:xfrm>
        </p:spPr>
        <p:txBody>
          <a:bodyPr/>
          <a:lstStyle/>
          <a:p>
            <a:pPr algn="ctr"/>
            <a:r>
              <a:rPr lang="en-US"/>
              <a:t>Feb. 6-7 2025</a:t>
            </a:r>
            <a:endParaRPr lang="en-US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8BA855B-819E-B894-EEF7-61BBDA8C9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510533"/>
            <a:ext cx="6572221" cy="238440"/>
          </a:xfrm>
        </p:spPr>
        <p:txBody>
          <a:bodyPr/>
          <a:lstStyle/>
          <a:p>
            <a:r>
              <a:rPr lang="en-US" sz="1100" dirty="0"/>
              <a:t>Name, Dep/G | </a:t>
            </a:r>
            <a:r>
              <a:rPr lang="en-US" sz="1100" dirty="0" err="1"/>
              <a:t>WPx.x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41001282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6F5D69-9CA4-08C4-3366-EFB8C91183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EB1E595-15BB-9FB8-3489-5D2B3F95A8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WP5.1 Scope &amp; changes since CSR’2024</a:t>
            </a:r>
            <a:br>
              <a:rPr lang="en-GB" dirty="0"/>
            </a:br>
            <a:endParaRPr lang="en-GB" dirty="0"/>
          </a:p>
        </p:txBody>
      </p:sp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CF7215CE-35A2-77CE-9979-27A3B8AFA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510533"/>
            <a:ext cx="681254" cy="238440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C521E7F8-E7D9-FD25-479B-2A258A3BECF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20887" y="6505033"/>
            <a:ext cx="1462543" cy="243939"/>
          </a:xfrm>
        </p:spPr>
        <p:txBody>
          <a:bodyPr/>
          <a:lstStyle/>
          <a:p>
            <a:pPr algn="ctr"/>
            <a:r>
              <a:rPr lang="en-US"/>
              <a:t>Feb. 6-7 2025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704E9C5-5AE7-65FD-0370-AFC07DB84536}"/>
              </a:ext>
            </a:extLst>
          </p:cNvPr>
          <p:cNvSpPr/>
          <p:nvPr/>
        </p:nvSpPr>
        <p:spPr>
          <a:xfrm>
            <a:off x="941294" y="1133667"/>
            <a:ext cx="10166252" cy="408403"/>
          </a:xfrm>
          <a:prstGeom prst="rect">
            <a:avLst/>
          </a:prstGeom>
          <a:noFill/>
          <a:ln w="158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>
                <a:solidFill>
                  <a:srgbClr val="303030"/>
                </a:solidFill>
              </a:rPr>
              <a:t>            Baseline</a:t>
            </a:r>
            <a:r>
              <a:rPr lang="en-US" b="1" dirty="0"/>
              <a:t>  </a:t>
            </a:r>
            <a:r>
              <a:rPr lang="en-US" b="1" dirty="0">
                <a:solidFill>
                  <a:srgbClr val="303030"/>
                </a:solidFill>
              </a:rPr>
              <a:t> -    </a:t>
            </a:r>
            <a:r>
              <a:rPr lang="en-US" b="1" dirty="0">
                <a:solidFill>
                  <a:srgbClr val="00B050"/>
                </a:solidFill>
              </a:rPr>
              <a:t>Approved change of SCOPE   </a:t>
            </a:r>
            <a:r>
              <a:rPr lang="en-US" b="1" dirty="0">
                <a:solidFill>
                  <a:srgbClr val="303030"/>
                </a:solidFill>
              </a:rPr>
              <a:t>-</a:t>
            </a:r>
            <a:r>
              <a:rPr lang="en-US" b="1" dirty="0">
                <a:solidFill>
                  <a:srgbClr val="00B050"/>
                </a:solidFill>
              </a:rPr>
              <a:t>  </a:t>
            </a:r>
            <a:r>
              <a:rPr lang="en-US" b="1" dirty="0">
                <a:solidFill>
                  <a:schemeClr val="accent3"/>
                </a:solidFill>
              </a:rPr>
              <a:t> SCOPE needs to be confirmed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2ECD7359-76BD-E0C2-E659-D912E54CE2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510533"/>
            <a:ext cx="6572221" cy="238440"/>
          </a:xfrm>
        </p:spPr>
        <p:txBody>
          <a:bodyPr/>
          <a:lstStyle/>
          <a:p>
            <a:r>
              <a:rPr lang="en-US" sz="1100" dirty="0"/>
              <a:t>Anna Suwalska, EN/AA | WP5.1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FDF24E59-10F1-0D96-2851-DE0465273C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76" y="1861652"/>
            <a:ext cx="11376024" cy="921006"/>
          </a:xfrm>
        </p:spPr>
        <p:txBody>
          <a:bodyPr/>
          <a:lstStyle/>
          <a:p>
            <a:pPr marL="342900" indent="-342900">
              <a:spcBef>
                <a:spcPts val="1000"/>
              </a:spcBef>
              <a:buFont typeface="Wingdings" pitchFamily="2" charset="2"/>
              <a:buChar char="Ø"/>
            </a:pPr>
            <a:r>
              <a:rPr lang="en-US" sz="2000" dirty="0">
                <a:solidFill>
                  <a:srgbClr val="303030"/>
                </a:solidFill>
              </a:rPr>
              <a:t>WP5.1.3 Installation of fire compartments in the underground of BA80, BA81, technical galleries, </a:t>
            </a:r>
            <a:r>
              <a:rPr lang="en-US" sz="2000" dirty="0">
                <a:solidFill>
                  <a:schemeClr val="accent3"/>
                </a:solidFill>
              </a:rPr>
              <a:t>ECN3 &amp; it’s technical galleries</a:t>
            </a:r>
            <a:endParaRPr lang="en-US" sz="2000" dirty="0">
              <a:solidFill>
                <a:srgbClr val="303030"/>
              </a:solidFill>
            </a:endParaRPr>
          </a:p>
        </p:txBody>
      </p:sp>
      <p:sp>
        <p:nvSpPr>
          <p:cNvPr id="10" name="Content Placeholder 8">
            <a:extLst>
              <a:ext uri="{FF2B5EF4-FFF2-40B4-BE49-F238E27FC236}">
                <a16:creationId xmlns:a16="http://schemas.microsoft.com/office/drawing/2014/main" id="{2A671F98-AC39-280D-943C-76C5758D88C5}"/>
              </a:ext>
            </a:extLst>
          </p:cNvPr>
          <p:cNvSpPr txBox="1">
            <a:spLocks/>
          </p:cNvSpPr>
          <p:nvPr/>
        </p:nvSpPr>
        <p:spPr>
          <a:xfrm>
            <a:off x="412776" y="3749732"/>
            <a:ext cx="11376024" cy="8581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ts val="1000"/>
              </a:spcBef>
              <a:buFont typeface="Wingdings" pitchFamily="2" charset="2"/>
              <a:buChar char="Ø"/>
            </a:pPr>
            <a:r>
              <a:rPr lang="en-US" sz="2000" dirty="0">
                <a:solidFill>
                  <a:srgbClr val="303030"/>
                </a:solidFill>
              </a:rPr>
              <a:t>WP5.1.4 </a:t>
            </a:r>
            <a:r>
              <a:rPr lang="en-US" sz="2000" dirty="0">
                <a:solidFill>
                  <a:srgbClr val="00B050"/>
                </a:solidFill>
              </a:rPr>
              <a:t>Installation of dry risers in entry to underground in BA80,BA81, EHN2, EHN1, ECN3 </a:t>
            </a:r>
            <a:r>
              <a:rPr lang="en-US" sz="2000" strike="sngStrike" dirty="0">
                <a:solidFill>
                  <a:srgbClr val="303030"/>
                </a:solidFill>
              </a:rPr>
              <a:t>entire underground of NA.</a:t>
            </a:r>
            <a:r>
              <a:rPr lang="en-US" sz="2000" dirty="0">
                <a:solidFill>
                  <a:srgbClr val="303030"/>
                </a:solidFill>
              </a:rPr>
              <a:t> </a:t>
            </a:r>
            <a:r>
              <a:rPr lang="en-US" sz="2000" dirty="0">
                <a:solidFill>
                  <a:srgbClr val="00B050"/>
                </a:solidFill>
              </a:rPr>
              <a:t>Installation of supplementary firefighting equipment CAFs and new CAF-CUBE-S.</a:t>
            </a:r>
          </a:p>
          <a:p>
            <a:pPr marL="342900" indent="-342900">
              <a:spcBef>
                <a:spcPts val="1000"/>
              </a:spcBef>
              <a:buFont typeface="Wingdings" pitchFamily="2" charset="2"/>
              <a:buChar char="Ø"/>
            </a:pPr>
            <a:endParaRPr lang="en-US" sz="2000" dirty="0">
              <a:solidFill>
                <a:srgbClr val="303030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1F02238-C6BD-1F18-89AA-29B8703C9C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064" y="4647088"/>
            <a:ext cx="10122420" cy="73028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186533F-08E9-7291-603B-20785DF628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063" y="2524044"/>
            <a:ext cx="10122420" cy="654084"/>
          </a:xfrm>
          <a:prstGeom prst="rect">
            <a:avLst/>
          </a:prstGeom>
        </p:spPr>
      </p:pic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80E2429-6BB1-F0AC-6D71-4E88923E50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3447620"/>
              </p:ext>
            </p:extLst>
          </p:nvPr>
        </p:nvGraphicFramePr>
        <p:xfrm>
          <a:off x="709064" y="5574981"/>
          <a:ext cx="10122421" cy="488718"/>
        </p:xfrm>
        <a:graphic>
          <a:graphicData uri="http://schemas.openxmlformats.org/drawingml/2006/table">
            <a:tbl>
              <a:tblPr/>
              <a:tblGrid>
                <a:gridCol w="353286">
                  <a:extLst>
                    <a:ext uri="{9D8B030D-6E8A-4147-A177-3AD203B41FA5}">
                      <a16:colId xmlns:a16="http://schemas.microsoft.com/office/drawing/2014/main" val="3910271898"/>
                    </a:ext>
                  </a:extLst>
                </a:gridCol>
                <a:gridCol w="368646">
                  <a:extLst>
                    <a:ext uri="{9D8B030D-6E8A-4147-A177-3AD203B41FA5}">
                      <a16:colId xmlns:a16="http://schemas.microsoft.com/office/drawing/2014/main" val="598972247"/>
                    </a:ext>
                  </a:extLst>
                </a:gridCol>
                <a:gridCol w="430088">
                  <a:extLst>
                    <a:ext uri="{9D8B030D-6E8A-4147-A177-3AD203B41FA5}">
                      <a16:colId xmlns:a16="http://schemas.microsoft.com/office/drawing/2014/main" val="644513129"/>
                    </a:ext>
                  </a:extLst>
                </a:gridCol>
                <a:gridCol w="276485">
                  <a:extLst>
                    <a:ext uri="{9D8B030D-6E8A-4147-A177-3AD203B41FA5}">
                      <a16:colId xmlns:a16="http://schemas.microsoft.com/office/drawing/2014/main" val="676967206"/>
                    </a:ext>
                  </a:extLst>
                </a:gridCol>
                <a:gridCol w="407047">
                  <a:extLst>
                    <a:ext uri="{9D8B030D-6E8A-4147-A177-3AD203B41FA5}">
                      <a16:colId xmlns:a16="http://schemas.microsoft.com/office/drawing/2014/main" val="2533338846"/>
                    </a:ext>
                  </a:extLst>
                </a:gridCol>
                <a:gridCol w="568331">
                  <a:extLst>
                    <a:ext uri="{9D8B030D-6E8A-4147-A177-3AD203B41FA5}">
                      <a16:colId xmlns:a16="http://schemas.microsoft.com/office/drawing/2014/main" val="3816769755"/>
                    </a:ext>
                  </a:extLst>
                </a:gridCol>
                <a:gridCol w="1996835">
                  <a:extLst>
                    <a:ext uri="{9D8B030D-6E8A-4147-A177-3AD203B41FA5}">
                      <a16:colId xmlns:a16="http://schemas.microsoft.com/office/drawing/2014/main" val="2961058783"/>
                    </a:ext>
                  </a:extLst>
                </a:gridCol>
                <a:gridCol w="560650">
                  <a:extLst>
                    <a:ext uri="{9D8B030D-6E8A-4147-A177-3AD203B41FA5}">
                      <a16:colId xmlns:a16="http://schemas.microsoft.com/office/drawing/2014/main" val="3076582403"/>
                    </a:ext>
                  </a:extLst>
                </a:gridCol>
                <a:gridCol w="560650">
                  <a:extLst>
                    <a:ext uri="{9D8B030D-6E8A-4147-A177-3AD203B41FA5}">
                      <a16:colId xmlns:a16="http://schemas.microsoft.com/office/drawing/2014/main" val="993128177"/>
                    </a:ext>
                  </a:extLst>
                </a:gridCol>
                <a:gridCol w="629771">
                  <a:extLst>
                    <a:ext uri="{9D8B030D-6E8A-4147-A177-3AD203B41FA5}">
                      <a16:colId xmlns:a16="http://schemas.microsoft.com/office/drawing/2014/main" val="3641784851"/>
                    </a:ext>
                  </a:extLst>
                </a:gridCol>
                <a:gridCol w="330246">
                  <a:extLst>
                    <a:ext uri="{9D8B030D-6E8A-4147-A177-3AD203B41FA5}">
                      <a16:colId xmlns:a16="http://schemas.microsoft.com/office/drawing/2014/main" val="2408545273"/>
                    </a:ext>
                  </a:extLst>
                </a:gridCol>
                <a:gridCol w="330246">
                  <a:extLst>
                    <a:ext uri="{9D8B030D-6E8A-4147-A177-3AD203B41FA5}">
                      <a16:colId xmlns:a16="http://schemas.microsoft.com/office/drawing/2014/main" val="520748005"/>
                    </a:ext>
                  </a:extLst>
                </a:gridCol>
                <a:gridCol w="330246">
                  <a:extLst>
                    <a:ext uri="{9D8B030D-6E8A-4147-A177-3AD203B41FA5}">
                      <a16:colId xmlns:a16="http://schemas.microsoft.com/office/drawing/2014/main" val="2762725792"/>
                    </a:ext>
                  </a:extLst>
                </a:gridCol>
                <a:gridCol w="330246">
                  <a:extLst>
                    <a:ext uri="{9D8B030D-6E8A-4147-A177-3AD203B41FA5}">
                      <a16:colId xmlns:a16="http://schemas.microsoft.com/office/drawing/2014/main" val="180232403"/>
                    </a:ext>
                  </a:extLst>
                </a:gridCol>
                <a:gridCol w="330246">
                  <a:extLst>
                    <a:ext uri="{9D8B030D-6E8A-4147-A177-3AD203B41FA5}">
                      <a16:colId xmlns:a16="http://schemas.microsoft.com/office/drawing/2014/main" val="3160673710"/>
                    </a:ext>
                  </a:extLst>
                </a:gridCol>
                <a:gridCol w="330246">
                  <a:extLst>
                    <a:ext uri="{9D8B030D-6E8A-4147-A177-3AD203B41FA5}">
                      <a16:colId xmlns:a16="http://schemas.microsoft.com/office/drawing/2014/main" val="3661014061"/>
                    </a:ext>
                  </a:extLst>
                </a:gridCol>
                <a:gridCol w="330246">
                  <a:extLst>
                    <a:ext uri="{9D8B030D-6E8A-4147-A177-3AD203B41FA5}">
                      <a16:colId xmlns:a16="http://schemas.microsoft.com/office/drawing/2014/main" val="3441192485"/>
                    </a:ext>
                  </a:extLst>
                </a:gridCol>
                <a:gridCol w="330246">
                  <a:extLst>
                    <a:ext uri="{9D8B030D-6E8A-4147-A177-3AD203B41FA5}">
                      <a16:colId xmlns:a16="http://schemas.microsoft.com/office/drawing/2014/main" val="105693318"/>
                    </a:ext>
                  </a:extLst>
                </a:gridCol>
                <a:gridCol w="330246">
                  <a:extLst>
                    <a:ext uri="{9D8B030D-6E8A-4147-A177-3AD203B41FA5}">
                      <a16:colId xmlns:a16="http://schemas.microsoft.com/office/drawing/2014/main" val="3320902815"/>
                    </a:ext>
                  </a:extLst>
                </a:gridCol>
                <a:gridCol w="330246">
                  <a:extLst>
                    <a:ext uri="{9D8B030D-6E8A-4147-A177-3AD203B41FA5}">
                      <a16:colId xmlns:a16="http://schemas.microsoft.com/office/drawing/2014/main" val="140874186"/>
                    </a:ext>
                  </a:extLst>
                </a:gridCol>
                <a:gridCol w="330246">
                  <a:extLst>
                    <a:ext uri="{9D8B030D-6E8A-4147-A177-3AD203B41FA5}">
                      <a16:colId xmlns:a16="http://schemas.microsoft.com/office/drawing/2014/main" val="417264575"/>
                    </a:ext>
                  </a:extLst>
                </a:gridCol>
                <a:gridCol w="337926">
                  <a:extLst>
                    <a:ext uri="{9D8B030D-6E8A-4147-A177-3AD203B41FA5}">
                      <a16:colId xmlns:a16="http://schemas.microsoft.com/office/drawing/2014/main" val="213687640"/>
                    </a:ext>
                  </a:extLst>
                </a:gridCol>
              </a:tblGrid>
              <a:tr h="16290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WBS</a:t>
                      </a:r>
                    </a:p>
                  </a:txBody>
                  <a:tcPr marL="3237" marR="3237" marT="3237" marB="0" anchor="b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WBS 2</a:t>
                      </a:r>
                    </a:p>
                  </a:txBody>
                  <a:tcPr marL="3237" marR="3237" marT="32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WBS 3</a:t>
                      </a:r>
                    </a:p>
                  </a:txBody>
                  <a:tcPr marL="3237" marR="3237" marT="32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E1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Dep</a:t>
                      </a:r>
                    </a:p>
                  </a:txBody>
                  <a:tcPr marL="3237" marR="3237" marT="32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Group</a:t>
                      </a:r>
                    </a:p>
                  </a:txBody>
                  <a:tcPr marL="3237" marR="3237" marT="32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E1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Projet</a:t>
                      </a:r>
                    </a:p>
                  </a:txBody>
                  <a:tcPr marL="3237" marR="3237" marT="32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E1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WU description</a:t>
                      </a:r>
                    </a:p>
                  </a:txBody>
                  <a:tcPr marL="3237" marR="3237" marT="32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E1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WU status</a:t>
                      </a:r>
                    </a:p>
                  </a:txBody>
                  <a:tcPr marL="3237" marR="3237" marT="32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E1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Category</a:t>
                      </a:r>
                    </a:p>
                  </a:txBody>
                  <a:tcPr marL="3237" marR="3237" marT="32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Budget code</a:t>
                      </a:r>
                    </a:p>
                  </a:txBody>
                  <a:tcPr marL="3237" marR="3237" marT="32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E1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2019</a:t>
                      </a:r>
                    </a:p>
                  </a:txBody>
                  <a:tcPr marL="3237" marR="3237" marT="32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2020</a:t>
                      </a:r>
                    </a:p>
                  </a:txBody>
                  <a:tcPr marL="3237" marR="3237" marT="32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3237" marR="3237" marT="32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2022</a:t>
                      </a:r>
                    </a:p>
                  </a:txBody>
                  <a:tcPr marL="3237" marR="3237" marT="32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2023</a:t>
                      </a:r>
                    </a:p>
                  </a:txBody>
                  <a:tcPr marL="3237" marR="3237" marT="32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2024</a:t>
                      </a:r>
                    </a:p>
                  </a:txBody>
                  <a:tcPr marL="3237" marR="3237" marT="32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2025</a:t>
                      </a:r>
                    </a:p>
                  </a:txBody>
                  <a:tcPr marL="3237" marR="3237" marT="32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2026 </a:t>
                      </a:r>
                    </a:p>
                  </a:txBody>
                  <a:tcPr marL="3237" marR="3237" marT="32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2027 </a:t>
                      </a:r>
                    </a:p>
                  </a:txBody>
                  <a:tcPr marL="3237" marR="3237" marT="32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2028 </a:t>
                      </a:r>
                    </a:p>
                  </a:txBody>
                  <a:tcPr marL="3237" marR="3237" marT="32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2029 </a:t>
                      </a:r>
                    </a:p>
                  </a:txBody>
                  <a:tcPr marL="3237" marR="3237" marT="32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Total </a:t>
                      </a:r>
                    </a:p>
                  </a:txBody>
                  <a:tcPr marL="3237" marR="3237" marT="3237" marB="0" anchor="b">
                    <a:lnL>
                      <a:noFill/>
                    </a:lnL>
                    <a:lnR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1210774"/>
                  </a:ext>
                </a:extLst>
              </a:tr>
              <a:tr h="16290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NA 5</a:t>
                      </a:r>
                    </a:p>
                  </a:txBody>
                  <a:tcPr marL="3237" marR="3237" marT="3237" marB="0" anchor="b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 5.1</a:t>
                      </a:r>
                    </a:p>
                  </a:txBody>
                  <a:tcPr marL="3237" marR="3237" marT="32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 5.1.4</a:t>
                      </a:r>
                    </a:p>
                  </a:txBody>
                  <a:tcPr marL="3237" marR="3237" marT="32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D9E1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HSE</a:t>
                      </a:r>
                    </a:p>
                  </a:txBody>
                  <a:tcPr marL="3237" marR="3237" marT="32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HSE-FRS</a:t>
                      </a:r>
                    </a:p>
                  </a:txBody>
                  <a:tcPr marL="3237" marR="3237" marT="32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D9E1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NA-CONS-P1</a:t>
                      </a:r>
                    </a:p>
                  </a:txBody>
                  <a:tcPr marL="3237" marR="3237" marT="32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D9E1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CFRS equipment</a:t>
                      </a:r>
                    </a:p>
                  </a:txBody>
                  <a:tcPr marL="3237" marR="3237" marT="32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D9E1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Active</a:t>
                      </a:r>
                    </a:p>
                  </a:txBody>
                  <a:tcPr marL="3237" marR="3237" marT="32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D9E1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GOODS</a:t>
                      </a:r>
                    </a:p>
                  </a:txBody>
                  <a:tcPr marL="3237" marR="3237" marT="32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74165</a:t>
                      </a:r>
                    </a:p>
                  </a:txBody>
                  <a:tcPr marL="3237" marR="3237" marT="32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D9E1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3237" marR="3237" marT="32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3237" marR="3237" marT="32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3237" marR="3237" marT="32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3237" marR="3237" marT="32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3237" marR="3237" marT="32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170</a:t>
                      </a:r>
                    </a:p>
                  </a:txBody>
                  <a:tcPr marL="3237" marR="3237" marT="32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3237" marR="3237" marT="32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3237" marR="3237" marT="32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3237" marR="3237" marT="32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3237" marR="3237" marT="32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3237" marR="3237" marT="32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170</a:t>
                      </a:r>
                    </a:p>
                  </a:txBody>
                  <a:tcPr marL="3237" marR="3237" marT="3237" marB="0" anchor="b">
                    <a:lnL>
                      <a:noFill/>
                    </a:lnL>
                    <a:lnR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5760173"/>
                  </a:ext>
                </a:extLst>
              </a:tr>
              <a:tr h="16290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3237" marR="3237" marT="3237" marB="0" anchor="b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40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237" marR="3237" marT="3237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37" marR="3237" marT="3237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237" marR="3237" marT="3237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37" marR="3237" marT="3237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237" marR="3237" marT="3237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37" marR="3237" marT="3237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37" marR="3237" marT="3237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37" marR="3237" marT="3237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37" marR="3237" marT="3237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3237" marR="3237" marT="3237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3237" marR="3237" marT="3237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3237" marR="3237" marT="3237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3237" marR="3237" marT="3237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3237" marR="3237" marT="3237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170</a:t>
                      </a:r>
                    </a:p>
                  </a:txBody>
                  <a:tcPr marL="3237" marR="3237" marT="3237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3237" marR="3237" marT="3237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3237" marR="3237" marT="3237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3237" marR="3237" marT="3237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3237" marR="3237" marT="3237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3237" marR="3237" marT="3237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170</a:t>
                      </a:r>
                    </a:p>
                  </a:txBody>
                  <a:tcPr marL="3237" marR="3237" marT="3237" marB="0" anchor="b">
                    <a:lnL>
                      <a:noFill/>
                    </a:lnL>
                    <a:lnR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700961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8372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EDDAFC-06ED-7B00-2C06-167C9BCF64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56493AF-2268-782A-67EF-3E8A533190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WP5.1 Scope &amp; changes since CSR’2024</a:t>
            </a:r>
            <a:br>
              <a:rPr lang="en-GB" dirty="0"/>
            </a:br>
            <a:endParaRPr lang="en-GB" dirty="0"/>
          </a:p>
        </p:txBody>
      </p:sp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F38E52F6-469D-9B88-2B3B-892904BB51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510533"/>
            <a:ext cx="681254" cy="238440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DCE35422-0251-E1F2-BBBE-EDDA7F22FD0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20887" y="6505033"/>
            <a:ext cx="1462543" cy="243939"/>
          </a:xfrm>
        </p:spPr>
        <p:txBody>
          <a:bodyPr/>
          <a:lstStyle/>
          <a:p>
            <a:pPr algn="ctr"/>
            <a:r>
              <a:rPr lang="en-US"/>
              <a:t>Feb. 6-7 2025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E6970CD-DD38-CAA9-DD26-9F4878F9DD02}"/>
              </a:ext>
            </a:extLst>
          </p:cNvPr>
          <p:cNvSpPr/>
          <p:nvPr/>
        </p:nvSpPr>
        <p:spPr>
          <a:xfrm>
            <a:off x="941294" y="1133667"/>
            <a:ext cx="10166252" cy="408403"/>
          </a:xfrm>
          <a:prstGeom prst="rect">
            <a:avLst/>
          </a:prstGeom>
          <a:noFill/>
          <a:ln w="158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>
                <a:solidFill>
                  <a:srgbClr val="303030"/>
                </a:solidFill>
              </a:rPr>
              <a:t>            Baseline</a:t>
            </a:r>
            <a:r>
              <a:rPr lang="en-US" b="1" dirty="0"/>
              <a:t>  </a:t>
            </a:r>
            <a:r>
              <a:rPr lang="en-US" b="1" dirty="0">
                <a:solidFill>
                  <a:srgbClr val="303030"/>
                </a:solidFill>
              </a:rPr>
              <a:t> -    </a:t>
            </a:r>
            <a:r>
              <a:rPr lang="en-US" b="1" dirty="0">
                <a:solidFill>
                  <a:srgbClr val="00B050"/>
                </a:solidFill>
              </a:rPr>
              <a:t>Approved change of SCOPE   </a:t>
            </a:r>
            <a:r>
              <a:rPr lang="en-US" b="1" dirty="0">
                <a:solidFill>
                  <a:srgbClr val="303030"/>
                </a:solidFill>
              </a:rPr>
              <a:t>-</a:t>
            </a:r>
            <a:r>
              <a:rPr lang="en-US" b="1" dirty="0">
                <a:solidFill>
                  <a:srgbClr val="00B050"/>
                </a:solidFill>
              </a:rPr>
              <a:t>  </a:t>
            </a:r>
            <a:r>
              <a:rPr lang="en-US" b="1" dirty="0">
                <a:solidFill>
                  <a:schemeClr val="accent3"/>
                </a:solidFill>
              </a:rPr>
              <a:t> SCOPE needs to be confirmed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0876CDDA-7A45-3C9C-560B-20C7690823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510533"/>
            <a:ext cx="6572221" cy="238440"/>
          </a:xfrm>
        </p:spPr>
        <p:txBody>
          <a:bodyPr/>
          <a:lstStyle/>
          <a:p>
            <a:r>
              <a:rPr lang="en-US" sz="1100" dirty="0"/>
              <a:t>Anna Suwalska, EN/AA | WP5.1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534EB996-5E9F-9AAC-800B-F8BA0A8935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76" y="1861652"/>
            <a:ext cx="11376024" cy="921006"/>
          </a:xfrm>
        </p:spPr>
        <p:txBody>
          <a:bodyPr/>
          <a:lstStyle/>
          <a:p>
            <a:pPr marL="342900" indent="-342900">
              <a:spcBef>
                <a:spcPts val="1000"/>
              </a:spcBef>
              <a:buFont typeface="Wingdings" pitchFamily="2" charset="2"/>
              <a:buChar char="Ø"/>
            </a:pPr>
            <a:r>
              <a:rPr lang="en-US" sz="2000" dirty="0">
                <a:solidFill>
                  <a:srgbClr val="303030"/>
                </a:solidFill>
              </a:rPr>
              <a:t>WP5.1.5 Installation, test and commissioning of the fire detection and evacuation systems in the surface buildings EHN2,BA82, BA80, BA81, EHN1, 911,918 * </a:t>
            </a:r>
          </a:p>
        </p:txBody>
      </p:sp>
      <p:sp>
        <p:nvSpPr>
          <p:cNvPr id="10" name="Content Placeholder 8">
            <a:extLst>
              <a:ext uri="{FF2B5EF4-FFF2-40B4-BE49-F238E27FC236}">
                <a16:creationId xmlns:a16="http://schemas.microsoft.com/office/drawing/2014/main" id="{E3D20045-33C0-2C64-5B28-F2C01F6A6045}"/>
              </a:ext>
            </a:extLst>
          </p:cNvPr>
          <p:cNvSpPr txBox="1">
            <a:spLocks/>
          </p:cNvSpPr>
          <p:nvPr/>
        </p:nvSpPr>
        <p:spPr>
          <a:xfrm>
            <a:off x="412776" y="4070475"/>
            <a:ext cx="11376024" cy="8581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ts val="1000"/>
              </a:spcBef>
              <a:buFont typeface="Wingdings" pitchFamily="2" charset="2"/>
              <a:buChar char="Ø"/>
            </a:pPr>
            <a:r>
              <a:rPr lang="en-US" sz="2000" dirty="0">
                <a:solidFill>
                  <a:srgbClr val="303030"/>
                </a:solidFill>
              </a:rPr>
              <a:t>WP5.1.6 Risk Assessment of EHN1 and EHN2. Prototype of an access system to NA experimental areas.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5755E73-4B25-7A87-9C4D-BBFB7229D3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0447" y="2524360"/>
            <a:ext cx="10173223" cy="57788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CF9ECE4-91DD-36A7-CA0B-AB6B7A56DD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148" y="4681542"/>
            <a:ext cx="10160522" cy="692186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093CD1B4-ABCE-F80A-A36E-DA40F0380514}"/>
              </a:ext>
            </a:extLst>
          </p:cNvPr>
          <p:cNvSpPr/>
          <p:nvPr/>
        </p:nvSpPr>
        <p:spPr>
          <a:xfrm>
            <a:off x="8064500" y="2505560"/>
            <a:ext cx="2865749" cy="858175"/>
          </a:xfrm>
          <a:prstGeom prst="ellipse">
            <a:avLst/>
          </a:prstGeom>
          <a:solidFill>
            <a:srgbClr val="FFFF00">
              <a:alpha val="55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397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1" y="2981325"/>
            <a:ext cx="11582400" cy="2153265"/>
          </a:xfrm>
        </p:spPr>
        <p:txBody>
          <a:bodyPr/>
          <a:lstStyle/>
          <a:p>
            <a:br>
              <a:rPr lang="en-US" sz="4400" dirty="0">
                <a:effectLst/>
                <a:latin typeface="Book Antiqua" panose="02040602050305030304" pitchFamily="18" charset="0"/>
              </a:rPr>
            </a:br>
            <a:r>
              <a:rPr lang="en-US" sz="4400" dirty="0">
                <a:effectLst/>
                <a:latin typeface="Book Antiqua" panose="02040602050305030304" pitchFamily="18" charset="0"/>
              </a:rPr>
              <a:t>	WP Schedule , Status, KPIs</a:t>
            </a:r>
            <a:endParaRPr lang="en-US" sz="4400" dirty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46345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79C98D8-7925-DF41-9967-AB2E3F2F70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Planning / Schedule</a:t>
            </a:r>
            <a:br>
              <a:rPr lang="en-US" dirty="0"/>
            </a:br>
            <a:br>
              <a:rPr lang="en-GB" dirty="0"/>
            </a:br>
            <a:endParaRPr lang="en-GB" dirty="0"/>
          </a:p>
        </p:txBody>
      </p:sp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A5F217A7-7BE7-96E2-356E-01263261D9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510533"/>
            <a:ext cx="681254" cy="238440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461B01EB-8890-0299-12D6-B2C91D2B99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25950"/>
            <a:ext cx="11376024" cy="5304665"/>
          </a:xfrm>
        </p:spPr>
        <p:txBody>
          <a:bodyPr/>
          <a:lstStyle/>
          <a:p>
            <a:pPr marL="342900" indent="-342900">
              <a:buFont typeface="Wingdings" pitchFamily="2" charset="2"/>
              <a:buChar char="Ø"/>
            </a:pPr>
            <a:endParaRPr lang="en-US" dirty="0"/>
          </a:p>
          <a:p>
            <a:pPr marL="342900" indent="-342900">
              <a:buFont typeface="Wingdings" pitchFamily="2" charset="2"/>
              <a:buChar char="Ø"/>
            </a:pPr>
            <a:r>
              <a:rPr lang="en-US" dirty="0"/>
              <a:t> </a:t>
            </a:r>
          </a:p>
          <a:p>
            <a:endParaRPr lang="en-US" dirty="0"/>
          </a:p>
          <a:p>
            <a:pPr lvl="2" indent="0">
              <a:buNone/>
            </a:pPr>
            <a:endParaRPr lang="en-US" dirty="0"/>
          </a:p>
          <a:p>
            <a:pPr marL="990900" lvl="2" indent="-342900">
              <a:buFont typeface="Courier New" panose="02070309020205020404" pitchFamily="49" charset="0"/>
              <a:buChar char="o"/>
            </a:pPr>
            <a:endParaRPr lang="en-US" dirty="0"/>
          </a:p>
          <a:p>
            <a:pPr marL="666900" lvl="1" indent="-342900">
              <a:buFont typeface="Wingdings" pitchFamily="2" charset="2"/>
              <a:buChar char="Ø"/>
            </a:pPr>
            <a:endParaRPr lang="en-GB" dirty="0"/>
          </a:p>
          <a:p>
            <a:pPr marL="990900" lvl="2" indent="-342900">
              <a:buFont typeface="Courier New" panose="02070309020205020404" pitchFamily="49" charset="0"/>
              <a:buChar char="o"/>
            </a:pPr>
            <a:endParaRPr lang="en-GB" dirty="0"/>
          </a:p>
          <a:p>
            <a:endParaRPr lang="en-GB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CB30988E-9F32-7ECC-44E8-D08B08264E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20887" y="6505033"/>
            <a:ext cx="1462543" cy="243939"/>
          </a:xfrm>
        </p:spPr>
        <p:txBody>
          <a:bodyPr/>
          <a:lstStyle/>
          <a:p>
            <a:pPr algn="ctr"/>
            <a:r>
              <a:rPr lang="en-US"/>
              <a:t>Feb. 6-7 2025</a:t>
            </a:r>
            <a:endParaRPr lang="en-US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B1ED4806-4A18-2002-6110-40F21A9E76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510533"/>
            <a:ext cx="6572221" cy="238440"/>
          </a:xfrm>
        </p:spPr>
        <p:txBody>
          <a:bodyPr/>
          <a:lstStyle/>
          <a:p>
            <a:r>
              <a:rPr lang="en-US" sz="1100" dirty="0"/>
              <a:t>Anna Suwalska, EN/AA | WP5.1</a:t>
            </a:r>
          </a:p>
        </p:txBody>
      </p:sp>
    </p:spTree>
    <p:extLst>
      <p:ext uri="{BB962C8B-B14F-4D97-AF65-F5344CB8AC3E}">
        <p14:creationId xmlns:p14="http://schemas.microsoft.com/office/powerpoint/2010/main" val="38645250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79C98D8-7925-DF41-9967-AB2E3F2F70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WP5.1.1 Status</a:t>
            </a:r>
            <a:br>
              <a:rPr lang="en-GB" dirty="0"/>
            </a:br>
            <a:endParaRPr lang="en-GB" dirty="0"/>
          </a:p>
        </p:txBody>
      </p:sp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A5F217A7-7BE7-96E2-356E-01263261D9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510533"/>
            <a:ext cx="681254" cy="238440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461B01EB-8890-0299-12D6-B2C91D2B99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25950"/>
            <a:ext cx="7168366" cy="5304665"/>
          </a:xfrm>
        </p:spPr>
        <p:txBody>
          <a:bodyPr/>
          <a:lstStyle/>
          <a:p>
            <a:r>
              <a:rPr lang="en-GB" sz="1600" dirty="0">
                <a:solidFill>
                  <a:srgbClr val="303030"/>
                </a:solidFill>
              </a:rPr>
              <a:t>UNDERGROUND FIRE DETECTION, PROTECTION, EVACUATION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GB" sz="1400" dirty="0"/>
              <a:t>Main Achievements    </a:t>
            </a:r>
          </a:p>
          <a:p>
            <a:pPr marL="666900" lvl="1" indent="-342900">
              <a:buFont typeface="Wingdings" pitchFamily="2" charset="2"/>
              <a:buChar char="Ø"/>
            </a:pPr>
            <a:r>
              <a:rPr lang="en-GB" sz="1100" dirty="0"/>
              <a:t>BA81 Extension civil engineering works completed</a:t>
            </a:r>
          </a:p>
          <a:p>
            <a:pPr marL="666900" lvl="1" indent="-342900">
              <a:buFont typeface="Wingdings" pitchFamily="2" charset="2"/>
              <a:buChar char="Ø"/>
            </a:pPr>
            <a:r>
              <a:rPr lang="en-GB" sz="1100" dirty="0"/>
              <a:t>FAT of the rack and LASD </a:t>
            </a:r>
            <a:r>
              <a:rPr lang="en-GB" sz="1100" dirty="0" err="1"/>
              <a:t>platines</a:t>
            </a:r>
            <a:r>
              <a:rPr lang="en-GB" sz="1100" dirty="0"/>
              <a:t> completed, all equipment delivered to CERN</a:t>
            </a:r>
          </a:p>
          <a:p>
            <a:pPr marL="666900" lvl="1" indent="-342900">
              <a:buFont typeface="Wingdings" pitchFamily="2" charset="2"/>
              <a:buChar char="Ø"/>
            </a:pPr>
            <a:r>
              <a:rPr lang="en-GB" sz="1100" dirty="0"/>
              <a:t>3 racks and 7 LASD </a:t>
            </a:r>
            <a:r>
              <a:rPr lang="en-GB" sz="1100" dirty="0" err="1"/>
              <a:t>platines</a:t>
            </a:r>
            <a:r>
              <a:rPr lang="en-GB" sz="1100" dirty="0"/>
              <a:t> installed in BA81 extension, EN-EL cabling of BA81 false floor completed, internal rack cabling.</a:t>
            </a:r>
          </a:p>
          <a:p>
            <a:pPr marL="666900" lvl="1" indent="-342900">
              <a:buFont typeface="Wingdings" pitchFamily="2" charset="2"/>
              <a:buChar char="Ø"/>
            </a:pPr>
            <a:r>
              <a:rPr lang="en-GB" sz="1100" dirty="0"/>
              <a:t>All Manual call points &amp; speakers in BA81 installed (YETS23/24)</a:t>
            </a:r>
          </a:p>
          <a:p>
            <a:pPr marL="666900" lvl="1" indent="-342900">
              <a:buFont typeface="Wingdings" pitchFamily="2" charset="2"/>
              <a:buChar char="Ø"/>
            </a:pPr>
            <a:r>
              <a:rPr lang="en-GB" sz="1100" dirty="0"/>
              <a:t>First batch of 8km of detection aluminium pipes installed (started this YETS) </a:t>
            </a:r>
          </a:p>
          <a:p>
            <a:pPr marL="666900" lvl="1" indent="-342900">
              <a:buFont typeface="Wingdings" pitchFamily="2" charset="2"/>
              <a:buChar char="Ø"/>
            </a:pPr>
            <a:r>
              <a:rPr lang="en-GB" sz="1100" dirty="0">
                <a:highlight>
                  <a:srgbClr val="FFFF00"/>
                </a:highlight>
              </a:rPr>
              <a:t>ECRs – BA81 approved , BA80 pending, ECN3 postponed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GB" sz="1400" dirty="0"/>
              <a:t>Future Milestones</a:t>
            </a:r>
          </a:p>
          <a:p>
            <a:pPr marL="666900" lvl="1" indent="-342900">
              <a:buFont typeface="Wingdings" pitchFamily="2" charset="2"/>
              <a:buChar char="Ø"/>
            </a:pPr>
            <a:r>
              <a:rPr lang="en-GB" sz="1100" b="1" dirty="0"/>
              <a:t>End-YETS24/25</a:t>
            </a:r>
            <a:r>
              <a:rPr lang="en-GB" sz="1100" dirty="0"/>
              <a:t>: 8km of BA81 piping installed, air-tightness tests completed.</a:t>
            </a:r>
          </a:p>
          <a:p>
            <a:pPr marL="666900" lvl="1" indent="-342900">
              <a:buFont typeface="Wingdings" pitchFamily="2" charset="2"/>
              <a:buChar char="Ø"/>
            </a:pPr>
            <a:r>
              <a:rPr lang="en-GB" sz="1100" b="1" dirty="0"/>
              <a:t>Q1/2025</a:t>
            </a:r>
            <a:r>
              <a:rPr lang="en-GB" sz="1100" dirty="0"/>
              <a:t>: BA81 cabling completed.</a:t>
            </a:r>
          </a:p>
          <a:p>
            <a:pPr marL="666900" lvl="1" indent="-342900">
              <a:buFont typeface="Wingdings" pitchFamily="2" charset="2"/>
              <a:buChar char="Ø"/>
            </a:pPr>
            <a:r>
              <a:rPr lang="en-GB" sz="1100" b="1" dirty="0"/>
              <a:t>Q1/2025</a:t>
            </a:r>
            <a:r>
              <a:rPr lang="en-GB" sz="1100" dirty="0"/>
              <a:t>: design, integration, DIC adjustments of ZONE BA80 completed.</a:t>
            </a:r>
          </a:p>
          <a:p>
            <a:pPr marL="666900" lvl="1" indent="-342900">
              <a:buFont typeface="Wingdings" pitchFamily="2" charset="2"/>
              <a:buChar char="Ø"/>
            </a:pPr>
            <a:r>
              <a:rPr lang="en-GB" sz="1100" b="1" dirty="0"/>
              <a:t>Mid-2025</a:t>
            </a:r>
            <a:r>
              <a:rPr lang="en-GB" sz="1100" dirty="0"/>
              <a:t>: new strategy for the future installation works approved (piping, instrumenting equipment, installation of electrical equipment). </a:t>
            </a:r>
          </a:p>
          <a:p>
            <a:pPr marL="666900" lvl="1" indent="-342900">
              <a:buFont typeface="Wingdings" pitchFamily="2" charset="2"/>
              <a:buChar char="Ø"/>
            </a:pPr>
            <a:r>
              <a:rPr lang="en-GB" sz="1100" b="1" dirty="0"/>
              <a:t>YETS25/26</a:t>
            </a:r>
            <a:r>
              <a:rPr lang="en-GB" sz="1100" dirty="0"/>
              <a:t>: BA81 partial commissioning (detection and evacuation). Protection function depends on the availability of all fire compartments. </a:t>
            </a:r>
          </a:p>
          <a:p>
            <a:pPr marL="666900" lvl="1" indent="-342900">
              <a:buFont typeface="Wingdings" pitchFamily="2" charset="2"/>
              <a:buChar char="Ø"/>
            </a:pPr>
            <a:r>
              <a:rPr lang="en-GB" sz="1100" b="1" dirty="0"/>
              <a:t>LS3</a:t>
            </a:r>
            <a:r>
              <a:rPr lang="en-GB" sz="1100" dirty="0"/>
              <a:t>: BA81 Protection completed. BA80 Detection, Protection, Evacuation completed.</a:t>
            </a:r>
          </a:p>
          <a:p>
            <a:pPr marL="666900" lvl="1" indent="-342900">
              <a:buFont typeface="Wingdings" pitchFamily="2" charset="2"/>
              <a:buChar char="Ø"/>
            </a:pPr>
            <a:r>
              <a:rPr lang="en-GB" sz="1100" b="1" dirty="0"/>
              <a:t>2028</a:t>
            </a:r>
            <a:r>
              <a:rPr lang="en-GB" sz="1100" dirty="0"/>
              <a:t>: detail design for systems in ECN3. Start of integration.</a:t>
            </a:r>
          </a:p>
          <a:p>
            <a:pPr marL="666900" lvl="1" indent="-342900">
              <a:buFont typeface="Wingdings" pitchFamily="2" charset="2"/>
              <a:buChar char="Ø"/>
            </a:pPr>
            <a:endParaRPr lang="en-GB" sz="1100" dirty="0"/>
          </a:p>
          <a:p>
            <a:pPr marL="990900" lvl="2" indent="-342900">
              <a:buFont typeface="Courier New" panose="02070309020205020404" pitchFamily="49" charset="0"/>
              <a:buChar char="o"/>
            </a:pPr>
            <a:endParaRPr lang="en-GB" sz="1100" dirty="0"/>
          </a:p>
          <a:p>
            <a:endParaRPr lang="en-GB" sz="1400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CB30988E-9F32-7ECC-44E8-D08B08264E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20887" y="6505033"/>
            <a:ext cx="1462543" cy="243939"/>
          </a:xfrm>
        </p:spPr>
        <p:txBody>
          <a:bodyPr/>
          <a:lstStyle/>
          <a:p>
            <a:pPr algn="ctr"/>
            <a:r>
              <a:rPr lang="en-US"/>
              <a:t>Feb. 6-7 2025</a:t>
            </a:r>
            <a:endParaRPr lang="en-US" dirty="0"/>
          </a:p>
        </p:txBody>
      </p:sp>
      <p:pic>
        <p:nvPicPr>
          <p:cNvPr id="15" name="Picture 14" descr="A wall of electrical equipment&#10;&#10;Description automatically generated with medium confidence">
            <a:extLst>
              <a:ext uri="{FF2B5EF4-FFF2-40B4-BE49-F238E27FC236}">
                <a16:creationId xmlns:a16="http://schemas.microsoft.com/office/drawing/2014/main" id="{33DDB9BB-CA90-9F6C-2CF3-50E39ED038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34926" y="3214163"/>
            <a:ext cx="2100007" cy="280000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FA42739-8F14-D153-64DD-8EE9276339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96517" y="1025950"/>
            <a:ext cx="3520775" cy="1920423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A42E7F63-0CDA-A485-761B-B90F450F28CE}"/>
              </a:ext>
            </a:extLst>
          </p:cNvPr>
          <p:cNvSpPr txBox="1"/>
          <p:nvPr/>
        </p:nvSpPr>
        <p:spPr>
          <a:xfrm>
            <a:off x="8856712" y="2946373"/>
            <a:ext cx="1720023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000" dirty="0">
                <a:solidFill>
                  <a:srgbClr val="303030"/>
                </a:solidFill>
              </a:rPr>
              <a:t>Zoning of the NA fire detection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B1D487C-27AA-7232-93FE-784C9A715BC5}"/>
              </a:ext>
            </a:extLst>
          </p:cNvPr>
          <p:cNvSpPr txBox="1"/>
          <p:nvPr/>
        </p:nvSpPr>
        <p:spPr>
          <a:xfrm>
            <a:off x="8624856" y="6104131"/>
            <a:ext cx="2547172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000" dirty="0">
                <a:solidFill>
                  <a:srgbClr val="303030"/>
                </a:solidFill>
              </a:rPr>
              <a:t>BA81 Extension and fire detection equipment</a:t>
            </a:r>
          </a:p>
        </p:txBody>
      </p:sp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445CF781-098E-5E73-65DF-50A11CCADE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510533"/>
            <a:ext cx="6572221" cy="238440"/>
          </a:xfrm>
        </p:spPr>
        <p:txBody>
          <a:bodyPr/>
          <a:lstStyle/>
          <a:p>
            <a:r>
              <a:rPr lang="en-US" sz="1100" dirty="0"/>
              <a:t>Anna Suwalska, EN/AA | WP5.1</a:t>
            </a:r>
          </a:p>
        </p:txBody>
      </p:sp>
    </p:spTree>
    <p:extLst>
      <p:ext uri="{BB962C8B-B14F-4D97-AF65-F5344CB8AC3E}">
        <p14:creationId xmlns:p14="http://schemas.microsoft.com/office/powerpoint/2010/main" val="31340267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FD59DD-4749-D24A-85AF-E990A656C7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WP5.1.1 KPIs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7031CD3-06E0-7432-1C35-5D81B65E78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Feb. 6-7 2025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1CE645-B5B0-018F-178C-F847948D2BE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D7EA50-7206-879E-6BB7-C3751258F4F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Name, Dep/G | WPx.x</a:t>
            </a:r>
            <a:endParaRPr lang="en-US" dirty="0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4FBD6FA1-EFE0-4178-BAA9-C15B1644D0E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49127844"/>
              </p:ext>
            </p:extLst>
          </p:nvPr>
        </p:nvGraphicFramePr>
        <p:xfrm>
          <a:off x="86490" y="1614282"/>
          <a:ext cx="7266809" cy="43737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E6B67591-B4F9-2669-A188-3E11E5A40D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18440" y="2878382"/>
            <a:ext cx="4070360" cy="1688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84026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Welcome to BE - Jan 2021 - template" id="{D7F86FE6-13B5-1742-902D-E033CFAF905E}" vid="{4FADA346-18AE-D546-9D9D-50DAEB74670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BE_Dep_Meeting_21_Jan20</Template>
  <TotalTime>28488</TotalTime>
  <Words>2184</Words>
  <Application>Microsoft Office PowerPoint</Application>
  <PresentationFormat>Widescreen</PresentationFormat>
  <Paragraphs>468</Paragraphs>
  <Slides>33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9" baseType="lpstr">
      <vt:lpstr>Arial</vt:lpstr>
      <vt:lpstr>Book Antiqua</vt:lpstr>
      <vt:lpstr>Calibri</vt:lpstr>
      <vt:lpstr>Courier New</vt:lpstr>
      <vt:lpstr>Wingdings</vt:lpstr>
      <vt:lpstr>Office Theme</vt:lpstr>
      <vt:lpstr>NA-CONS Cost, Schedule &amp; Scope Review: WP5.1 Fire Safety and Access System</vt:lpstr>
      <vt:lpstr>WP5.1 WBS </vt:lpstr>
      <vt:lpstr>WP5.1 Scope &amp; changes since CSR’2024 </vt:lpstr>
      <vt:lpstr>WP5.1 Scope &amp; changes since CSR’2024 </vt:lpstr>
      <vt:lpstr>WP5.1 Scope &amp; changes since CSR’2024 </vt:lpstr>
      <vt:lpstr>  WP Schedule , Status, KPIs</vt:lpstr>
      <vt:lpstr>Planning / Schedule  </vt:lpstr>
      <vt:lpstr>WP5.1.1 Status </vt:lpstr>
      <vt:lpstr>WP5.1.1 KPIs</vt:lpstr>
      <vt:lpstr>WP5.1.2 Status </vt:lpstr>
      <vt:lpstr>PowerPoint Presentation</vt:lpstr>
      <vt:lpstr>WP5.1.3 Status </vt:lpstr>
      <vt:lpstr>PowerPoint Presentation</vt:lpstr>
      <vt:lpstr>WP5.1.4 Status </vt:lpstr>
      <vt:lpstr>PowerPoint Presentation</vt:lpstr>
      <vt:lpstr>WP5.1.5 Status </vt:lpstr>
      <vt:lpstr>PowerPoint Presentation</vt:lpstr>
      <vt:lpstr>WP5.1.6 Status </vt:lpstr>
      <vt:lpstr>PowerPoint Presentation</vt:lpstr>
      <vt:lpstr>Procurement status     </vt:lpstr>
      <vt:lpstr>Infrastructure, Logistics, Services    </vt:lpstr>
      <vt:lpstr>  New Budget Requests</vt:lpstr>
      <vt:lpstr>Additional future requests which risk to change scope     </vt:lpstr>
      <vt:lpstr>Review of likely future requests : New Scope</vt:lpstr>
      <vt:lpstr>Review of new  LS3 extension</vt:lpstr>
      <vt:lpstr>Review of new requests TCC2 added scope</vt:lpstr>
      <vt:lpstr>  Summary</vt:lpstr>
      <vt:lpstr>Challenges</vt:lpstr>
      <vt:lpstr>Risks</vt:lpstr>
      <vt:lpstr>Summary</vt:lpstr>
      <vt:lpstr>PowerPoint Presentation</vt:lpstr>
      <vt:lpstr>Review of Approved Activities </vt:lpstr>
      <vt:lpstr>Other points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the new-look BEAMS (BE) Department</dc:title>
  <dc:creator>Markus Brugger</dc:creator>
  <cp:lastModifiedBy>Anna Suwalska</cp:lastModifiedBy>
  <cp:revision>723</cp:revision>
  <cp:lastPrinted>2020-01-30T13:49:18Z</cp:lastPrinted>
  <dcterms:created xsi:type="dcterms:W3CDTF">2021-01-11T13:55:30Z</dcterms:created>
  <dcterms:modified xsi:type="dcterms:W3CDTF">2025-01-15T10:37:11Z</dcterms:modified>
</cp:coreProperties>
</file>