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4" r:id="rId2"/>
  </p:sldMasterIdLst>
  <p:notesMasterIdLst>
    <p:notesMasterId r:id="rId20"/>
  </p:notesMasterIdLst>
  <p:handoutMasterIdLst>
    <p:handoutMasterId r:id="rId21"/>
  </p:handoutMasterIdLst>
  <p:sldIdLst>
    <p:sldId id="21279" r:id="rId3"/>
    <p:sldId id="21281" r:id="rId4"/>
    <p:sldId id="21282" r:id="rId5"/>
    <p:sldId id="21285" r:id="rId6"/>
    <p:sldId id="21284" r:id="rId7"/>
    <p:sldId id="21283" r:id="rId8"/>
    <p:sldId id="258" r:id="rId9"/>
    <p:sldId id="21278" r:id="rId10"/>
    <p:sldId id="460" r:id="rId11"/>
    <p:sldId id="453" r:id="rId12"/>
    <p:sldId id="454" r:id="rId13"/>
    <p:sldId id="459" r:id="rId14"/>
    <p:sldId id="457" r:id="rId15"/>
    <p:sldId id="458" r:id="rId16"/>
    <p:sldId id="455" r:id="rId17"/>
    <p:sldId id="456" r:id="rId18"/>
    <p:sldId id="21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CC66FF"/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44" autoAdjust="0"/>
    <p:restoredTop sz="95911" autoAdjust="0"/>
  </p:normalViewPr>
  <p:slideViewPr>
    <p:cSldViewPr snapToGrid="0" snapToObjects="1">
      <p:cViewPr varScale="1">
        <p:scale>
          <a:sx n="77" d="100"/>
          <a:sy n="77" d="100"/>
        </p:scale>
        <p:origin x="192" y="1192"/>
      </p:cViewPr>
      <p:guideLst>
        <p:guide orient="horz" pos="2160"/>
        <p:guide pos="3840"/>
      </p:guideLst>
    </p:cSldViewPr>
  </p:slideViewPr>
  <p:notesTextViewPr>
    <p:cViewPr>
      <p:scale>
        <a:sx n="40" d="100"/>
        <a:sy n="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DAE7C-926A-B142-A5E6-90B7DB109C91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7DDA5-C7F9-0645-A051-811F5DFD2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6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11 December 2024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588181" y="4009334"/>
            <a:ext cx="4711700" cy="505051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154125" y="5383296"/>
            <a:ext cx="3579812" cy="5476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246247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11 December 2024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0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11 December 2024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588181" y="4009334"/>
            <a:ext cx="4711700" cy="505051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154125" y="5383296"/>
            <a:ext cx="3579812" cy="5476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54859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0043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11 December 2024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28" y="45423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11 December 2024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" y="11094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1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89" r:id="rId3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ds.cern.ch/record/2744946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C8533-A83D-2219-71B4-885BDDAEB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4DB51-2C29-54BC-8019-F9CC9102F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2894"/>
            <a:ext cx="10515600" cy="2272800"/>
          </a:xfrm>
        </p:spPr>
        <p:txBody>
          <a:bodyPr/>
          <a:lstStyle/>
          <a:p>
            <a:r>
              <a:rPr lang="en-US" dirty="0"/>
              <a:t>recent CLIC accelerator changes and required updates on </a:t>
            </a:r>
            <a:r>
              <a:rPr lang="en-US" dirty="0" err="1"/>
              <a:t>CLICdp</a:t>
            </a:r>
            <a:r>
              <a:rPr lang="en-US" dirty="0"/>
              <a:t> work</a:t>
            </a:r>
            <a:br>
              <a:rPr lang="en-US" dirty="0"/>
            </a:br>
            <a:br>
              <a:rPr lang="en-US" dirty="0"/>
            </a:br>
            <a:r>
              <a:rPr lang="en-US" sz="3200" i="1" dirty="0"/>
              <a:t>in preparation for ESPPU 2025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48262-BADD-70C6-0743-2A72120E35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78FD0-73AF-0354-75FB-0F115146885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DF2EAB-607D-E3DA-745A-1342AB5C16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88181" y="4009334"/>
            <a:ext cx="4711700" cy="883860"/>
          </a:xfrm>
        </p:spPr>
        <p:txBody>
          <a:bodyPr/>
          <a:lstStyle/>
          <a:p>
            <a:r>
              <a:rPr lang="en-US" dirty="0"/>
              <a:t>Summary of main parameter changes</a:t>
            </a:r>
          </a:p>
          <a:p>
            <a:r>
              <a:rPr lang="en-US" dirty="0"/>
              <a:t>and suggested items for work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43C065-8BBB-2ABD-6F1A-7D488F35DA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82698" y="5356000"/>
            <a:ext cx="5426603" cy="732242"/>
          </a:xfrm>
        </p:spPr>
        <p:txBody>
          <a:bodyPr/>
          <a:lstStyle/>
          <a:p>
            <a:r>
              <a:rPr lang="en-US" dirty="0"/>
              <a:t>Dominik Dannheim, Lucie </a:t>
            </a:r>
            <a:r>
              <a:rPr lang="en-US" dirty="0" err="1"/>
              <a:t>Linssen</a:t>
            </a:r>
            <a:r>
              <a:rPr lang="en-US" dirty="0"/>
              <a:t>, Aidan Robson, Philipp Roloff, Andre Sailer, Eva </a:t>
            </a:r>
            <a:r>
              <a:rPr lang="en-US" dirty="0" err="1"/>
              <a:t>Sicking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366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FEE52-2B22-D5E2-8AC3-91FAA5573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1BCCA-0655-8173-722D-B544D202D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Luminosities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D7E1B-EB2C-69F1-F614-418848B2C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F2332-9C55-FA9E-D028-32E28D13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81E036-3396-710E-B179-379CA0A5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DB68F0-7E93-4CE9-C82B-F1672A8CFE55}"/>
              </a:ext>
            </a:extLst>
          </p:cNvPr>
          <p:cNvSpPr txBox="1"/>
          <p:nvPr/>
        </p:nvSpPr>
        <p:spPr>
          <a:xfrm>
            <a:off x="459474" y="1185053"/>
            <a:ext cx="1127305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/>
                <a:cs typeface="Avenir Book"/>
              </a:rPr>
              <a:t>Luminosity at lower energy can be better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Same margins at all energies but need less in main </a:t>
            </a:r>
            <a:r>
              <a:rPr lang="en-US" sz="2000" dirty="0" err="1">
                <a:latin typeface="Avenir Book"/>
                <a:cs typeface="Avenir Book"/>
              </a:rPr>
              <a:t>linac</a:t>
            </a:r>
            <a:r>
              <a:rPr lang="en-US" sz="2000" dirty="0">
                <a:latin typeface="Avenir Book"/>
                <a:cs typeface="Avenir Book"/>
              </a:rPr>
              <a:t> and BDS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Required 90% </a:t>
            </a:r>
            <a:r>
              <a:rPr lang="en-US" sz="2000" dirty="0" err="1">
                <a:latin typeface="Avenir Book"/>
                <a:cs typeface="Avenir Book"/>
              </a:rPr>
              <a:t>likelyhood</a:t>
            </a:r>
            <a:r>
              <a:rPr lang="en-US" sz="2000" dirty="0">
                <a:latin typeface="Avenir Book"/>
                <a:cs typeface="Avenir Book"/>
              </a:rPr>
              <a:t> to meet static performance in each system not overall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Could increase luminosity at 380 by 50%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Can double repetition rate to 100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Needs to address two different feedback states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Can feed two detectors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As consequence L=2.25x10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and</a:t>
            </a:r>
            <a:r>
              <a:rPr lang="en-US" sz="2000" baseline="30000" dirty="0">
                <a:latin typeface="Avenir Book"/>
                <a:cs typeface="Avenir Book"/>
              </a:rPr>
              <a:t> </a:t>
            </a:r>
            <a:r>
              <a:rPr lang="en-US" sz="2000" dirty="0">
                <a:latin typeface="Avenir Book"/>
                <a:cs typeface="Avenir Book"/>
              </a:rPr>
              <a:t>L=4.5x10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  <a:r>
              <a:rPr lang="en-US" sz="2000" dirty="0">
                <a:latin typeface="Avenir Book"/>
                <a:cs typeface="Avenir Book"/>
              </a:rPr>
              <a:t> is possible at 380 GeV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At 1.5 TeV remain at L=3.7x10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At 250 GeV scale with energy L=1.5(1.48)x10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and L=3(2.96)x10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609F55-70CA-B336-9F14-CE1C14218290}"/>
              </a:ext>
            </a:extLst>
          </p:cNvPr>
          <p:cNvSpPr txBox="1"/>
          <p:nvPr/>
        </p:nvSpPr>
        <p:spPr>
          <a:xfrm>
            <a:off x="6544761" y="3173693"/>
            <a:ext cx="228139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Alexei </a:t>
            </a:r>
            <a:r>
              <a:rPr lang="en-US" dirty="0" err="1">
                <a:latin typeface="Avenir Book" panose="02000503020000020003" pitchFamily="2" charset="0"/>
              </a:rPr>
              <a:t>Grudiev</a:t>
            </a:r>
            <a:r>
              <a:rPr lang="en-US" dirty="0">
                <a:latin typeface="Avenir Book" panose="02000503020000020003" pitchFamily="2" charset="0"/>
              </a:rPr>
              <a:t> et al.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BE39B2-0243-7B08-EFB9-4E3C6A15EB0C}"/>
              </a:ext>
            </a:extLst>
          </p:cNvPr>
          <p:cNvSpPr txBox="1"/>
          <p:nvPr/>
        </p:nvSpPr>
        <p:spPr>
          <a:xfrm>
            <a:off x="3626415" y="3926595"/>
            <a:ext cx="652806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Need to check switching frequency (stored energy in dipoles?)</a:t>
            </a: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EAC1025F-35CB-7883-2F24-3D887E6CE8B4}"/>
              </a:ext>
            </a:extLst>
          </p:cNvPr>
          <p:cNvSpPr/>
          <p:nvPr/>
        </p:nvSpPr>
        <p:spPr>
          <a:xfrm>
            <a:off x="1211283" y="118753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503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8AE51-7498-2FF8-594D-708085386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77FDB-996E-E359-092A-EC17874B4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Reminder: Improved Luminosity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91F23A-DB71-4A08-EF30-742BBDE6A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22562-B754-9B58-2DBC-5A84BCFEF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531A32-1834-2079-2FA2-A9CB4A1A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02634-4A27-D220-68C4-D2D142AF070C}"/>
              </a:ext>
            </a:extLst>
          </p:cNvPr>
          <p:cNvSpPr txBox="1"/>
          <p:nvPr/>
        </p:nvSpPr>
        <p:spPr>
          <a:xfrm>
            <a:off x="336643" y="870272"/>
            <a:ext cx="67601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/>
                <a:cs typeface="Avenir Book"/>
              </a:rPr>
              <a:t>Could increase luminosity at 380 by 50%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Old target: L=1.5x10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</a:p>
          <a:p>
            <a:r>
              <a:rPr lang="en-US" sz="2000" dirty="0">
                <a:latin typeface="Avenir Book"/>
                <a:cs typeface="Avenir Book"/>
              </a:rPr>
              <a:t>Achieved in perfect machine: L=4.3x10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  <a:endParaRPr lang="en-US" sz="2000" dirty="0">
              <a:latin typeface="Avenir Book"/>
              <a:cs typeface="Avenir Book"/>
            </a:endParaRP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Average with static imperfections: L=3x10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r>
              <a:rPr lang="en-US" sz="2000" dirty="0">
                <a:latin typeface="Avenir Book"/>
                <a:cs typeface="Avenir Book"/>
              </a:rPr>
              <a:t>90% are better than L=2.35x10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  <a:endParaRPr lang="en-US" sz="2000" dirty="0">
              <a:latin typeface="Avenir Book"/>
              <a:cs typeface="Avenir Book"/>
            </a:endParaRP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Average also with ground motion: L=2.8x10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90% achieve L&gt;2.3x10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Adjust horizontal beam size for each case (differs from Chet’s presentation, but in published paper)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Very small impact of other imperfections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In addition, reduced emittance growth in RTML and ML</a:t>
            </a:r>
          </a:p>
          <a:p>
            <a:r>
              <a:rPr lang="en-US" sz="2000" dirty="0">
                <a:latin typeface="Avenir Book"/>
                <a:cs typeface="Avenir Book"/>
              </a:rPr>
              <a:t>L=2.25x10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is realistic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784DF-3FA6-0B00-D76E-3AE586C68AD1}"/>
              </a:ext>
            </a:extLst>
          </p:cNvPr>
          <p:cNvSpPr txBox="1"/>
          <p:nvPr/>
        </p:nvSpPr>
        <p:spPr>
          <a:xfrm>
            <a:off x="7208734" y="741814"/>
            <a:ext cx="3931308" cy="1477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Documented for Snowmass, Explained in chapter 2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C. Gohil, P.N. Burrows, N. </a:t>
            </a:r>
            <a:r>
              <a:rPr lang="en-US" dirty="0" err="1">
                <a:latin typeface="Avenir Book" panose="02000503020000020003" pitchFamily="2" charset="0"/>
              </a:rPr>
              <a:t>Blaskovic</a:t>
            </a:r>
            <a:r>
              <a:rPr lang="en-US" dirty="0">
                <a:latin typeface="Avenir Book" panose="02000503020000020003" pitchFamily="2" charset="0"/>
              </a:rPr>
              <a:t>, A. Latina, J. Ogren, D. Schulte</a:t>
            </a:r>
          </a:p>
        </p:txBody>
      </p:sp>
      <p:pic>
        <p:nvPicPr>
          <p:cNvPr id="12" name="Picture 11" descr="A graph of ground motor with blue and orange dots&#10;&#10;Description automatically generated">
            <a:extLst>
              <a:ext uri="{FF2B5EF4-FFF2-40B4-BE49-F238E27FC236}">
                <a16:creationId xmlns:a16="http://schemas.microsoft.com/office/drawing/2014/main" id="{85B4D3C7-FDBA-BCA7-3068-E9EFAE3FF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345" y="2196572"/>
            <a:ext cx="5197293" cy="383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115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924D0-CF0B-CF4D-97A7-96687AD01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983A6-775A-8B73-7484-06AFA1003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Main </a:t>
            </a:r>
            <a:r>
              <a:rPr lang="en-US" dirty="0" err="1"/>
              <a:t>Linac</a:t>
            </a:r>
            <a:r>
              <a:rPr lang="en-US" dirty="0"/>
              <a:t> Emittance Growth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A7BA0-920B-8702-A14E-69A6D47C4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A3118-2B94-BCF0-A492-A6FAC0A4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274FE-DDC8-3F6C-7776-43CB51F81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A graph of a graph with black and orange lines&#10;&#10;Description automatically generated">
            <a:extLst>
              <a:ext uri="{FF2B5EF4-FFF2-40B4-BE49-F238E27FC236}">
                <a16:creationId xmlns:a16="http://schemas.microsoft.com/office/drawing/2014/main" id="{2AF6ECDE-E1B8-E936-33F3-CBBC95B84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494" y="1625222"/>
            <a:ext cx="6645861" cy="34790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FEDAFE-FF8B-76F7-895F-22A147A159BA}"/>
              </a:ext>
            </a:extLst>
          </p:cNvPr>
          <p:cNvSpPr txBox="1"/>
          <p:nvPr/>
        </p:nvSpPr>
        <p:spPr>
          <a:xfrm>
            <a:off x="382138" y="1241945"/>
            <a:ext cx="37804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Use of tuning knobs in main </a:t>
            </a:r>
            <a:r>
              <a:rPr lang="en-US" dirty="0" err="1">
                <a:latin typeface="Avenir Book" panose="02000503020000020003" pitchFamily="2" charset="0"/>
              </a:rPr>
              <a:t>linac</a:t>
            </a:r>
            <a:r>
              <a:rPr lang="en-US" dirty="0">
                <a:latin typeface="Avenir Book" panose="02000503020000020003" pitchFamily="2" charset="0"/>
              </a:rPr>
              <a:t> reduces emittance growth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Note: full integration unfortunately not yet done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5A9D81-22CE-11D7-4D43-54A9FDE8D09D}"/>
              </a:ext>
            </a:extLst>
          </p:cNvPr>
          <p:cNvSpPr txBox="1"/>
          <p:nvPr/>
        </p:nvSpPr>
        <p:spPr>
          <a:xfrm>
            <a:off x="7857380" y="914731"/>
            <a:ext cx="320722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err="1">
                <a:latin typeface="Avenir Book" panose="02000503020000020003" pitchFamily="2" charset="0"/>
              </a:rPr>
              <a:t>Pastushenko</a:t>
            </a:r>
            <a:r>
              <a:rPr lang="en-US" dirty="0">
                <a:latin typeface="Avenir Book" panose="02000503020000020003" pitchFamily="2" charset="0"/>
              </a:rPr>
              <a:t>, D. Schulte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dirty="0">
                <a:latin typeface="Avenir Book" panose="02000503020000020003" pitchFamily="2" charset="0"/>
              </a:rPr>
              <a:t>Chapter 3 </a:t>
            </a:r>
          </a:p>
        </p:txBody>
      </p:sp>
      <p:pic>
        <p:nvPicPr>
          <p:cNvPr id="12" name="Picture 11" descr="A table with text on it&#10;&#10;Description automatically generated">
            <a:extLst>
              <a:ext uri="{FF2B5EF4-FFF2-40B4-BE49-F238E27FC236}">
                <a16:creationId xmlns:a16="http://schemas.microsoft.com/office/drawing/2014/main" id="{EB97B74E-A3B7-3965-A44B-6C22429CF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20" y="3231368"/>
            <a:ext cx="4989790" cy="314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45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35D1A-9449-EE60-EDF4-C7D7F86A3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15C-6730-638A-864A-D5EE95A47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BDS Status: One 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D3A52-B016-8D99-75D7-08910D53D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4AB039-5EC3-3AEF-5F6F-A230F78E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8B0A8-DA83-AB47-18ED-092F9965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12">
                <a:extLst>
                  <a:ext uri="{FF2B5EF4-FFF2-40B4-BE49-F238E27FC236}">
                    <a16:creationId xmlns:a16="http://schemas.microsoft.com/office/drawing/2014/main" id="{12EE8449-B79D-ED2B-1EC0-3FABE2C6F09F}"/>
                  </a:ext>
                </a:extLst>
              </p:cNvPr>
              <p:cNvSpPr txBox="1"/>
              <p:nvPr/>
            </p:nvSpPr>
            <p:spPr>
              <a:xfrm>
                <a:off x="230382" y="5123911"/>
                <a:ext cx="1121730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CH" sz="16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Optimization of the 1.5 TeV design is ongoing (L. Kenendy), with a potential reduction in length of 500 to 800 meters.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CH" sz="16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Using the option with the reduced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CH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CH" sz="16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 optics (A. Pastushenko) could improve the performace by 2%.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CH" sz="16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Further optimization of the 380 GeV design length may still be possible in the future.</a:t>
                </a:r>
              </a:p>
            </p:txBody>
          </p:sp>
        </mc:Choice>
        <mc:Fallback xmlns="">
          <p:sp>
            <p:nvSpPr>
              <p:cNvPr id="8" name="CasellaDiTesto 12">
                <a:extLst>
                  <a:ext uri="{FF2B5EF4-FFF2-40B4-BE49-F238E27FC236}">
                    <a16:creationId xmlns:a16="http://schemas.microsoft.com/office/drawing/2014/main" id="{12EE8449-B79D-ED2B-1EC0-3FABE2C6F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82" y="5123911"/>
                <a:ext cx="11217302" cy="830997"/>
              </a:xfrm>
              <a:prstGeom prst="rect">
                <a:avLst/>
              </a:prstGeom>
              <a:blipFill>
                <a:blip r:embed="rId2"/>
                <a:stretch>
                  <a:fillRect l="-226" t="-1515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14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B606152C-AD6F-781C-10FE-D925635BB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98" y="1194563"/>
            <a:ext cx="5630258" cy="3774387"/>
          </a:xfrm>
          <a:prstGeom prst="rect">
            <a:avLst/>
          </a:prstGeom>
        </p:spPr>
      </p:pic>
      <p:sp>
        <p:nvSpPr>
          <p:cNvPr id="10" name="CasellaDiTesto 1">
            <a:extLst>
              <a:ext uri="{FF2B5EF4-FFF2-40B4-BE49-F238E27FC236}">
                <a16:creationId xmlns:a16="http://schemas.microsoft.com/office/drawing/2014/main" id="{0B55E6A3-E94B-C30F-6B04-F9A9F02BA94B}"/>
              </a:ext>
            </a:extLst>
          </p:cNvPr>
          <p:cNvSpPr txBox="1"/>
          <p:nvPr/>
        </p:nvSpPr>
        <p:spPr>
          <a:xfrm>
            <a:off x="9506523" y="919345"/>
            <a:ext cx="125040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Avenir Book" panose="02000503020000020003" pitchFamily="2" charset="0"/>
                <a:cs typeface="Arial" panose="020B0604020202020204" pitchFamily="34" charset="0"/>
              </a:rPr>
              <a:t>F. </a:t>
            </a:r>
            <a:r>
              <a:rPr lang="en-GB" dirty="0" err="1">
                <a:latin typeface="Avenir Book" panose="02000503020000020003" pitchFamily="2" charset="0"/>
                <a:cs typeface="Arial" panose="020B0604020202020204" pitchFamily="34" charset="0"/>
              </a:rPr>
              <a:t>Plassard</a:t>
            </a:r>
            <a:endParaRPr lang="en-GB" dirty="0"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graph of a graph showing a number of magnets&#10;&#10;Description automatically generated with medium confidence">
            <a:extLst>
              <a:ext uri="{FF2B5EF4-FFF2-40B4-BE49-F238E27FC236}">
                <a16:creationId xmlns:a16="http://schemas.microsoft.com/office/drawing/2014/main" id="{89695A96-573A-72EF-28A2-0C446908B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033" y="1772641"/>
            <a:ext cx="6210300" cy="2654300"/>
          </a:xfrm>
          <a:prstGeom prst="rect">
            <a:avLst/>
          </a:prstGeom>
        </p:spPr>
      </p:pic>
      <p:sp>
        <p:nvSpPr>
          <p:cNvPr id="6" name="Sun 5">
            <a:extLst>
              <a:ext uri="{FF2B5EF4-FFF2-40B4-BE49-F238E27FC236}">
                <a16:creationId xmlns:a16="http://schemas.microsoft.com/office/drawing/2014/main" id="{C9FBD558-591D-8771-C015-E8215A289A05}"/>
              </a:ext>
            </a:extLst>
          </p:cNvPr>
          <p:cNvSpPr/>
          <p:nvPr/>
        </p:nvSpPr>
        <p:spPr>
          <a:xfrm>
            <a:off x="1211283" y="118753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39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F9E39-2BCE-BDDF-949D-8AF7BBA6E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535AB-5DDB-2076-29D7-39ECF0972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Two IR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E4F1C6-71D4-C576-E489-7359C57CE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B19E4-FFA2-7359-3B6F-01E7F63AB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E46543-0E46-3430-76E1-DCBB52B07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Immagine 17">
            <a:extLst>
              <a:ext uri="{FF2B5EF4-FFF2-40B4-BE49-F238E27FC236}">
                <a16:creationId xmlns:a16="http://schemas.microsoft.com/office/drawing/2014/main" id="{0186C278-EB0E-476B-6B1C-CA8E99E89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953" y="1065861"/>
            <a:ext cx="6571338" cy="2161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1">
                <a:extLst>
                  <a:ext uri="{FF2B5EF4-FFF2-40B4-BE49-F238E27FC236}">
                    <a16:creationId xmlns:a16="http://schemas.microsoft.com/office/drawing/2014/main" id="{97FAD122-9417-9DA0-ECFB-377EBE26455A}"/>
                  </a:ext>
                </a:extLst>
              </p:cNvPr>
              <p:cNvSpPr txBox="1"/>
              <p:nvPr/>
            </p:nvSpPr>
            <p:spPr>
              <a:xfrm>
                <a:off x="62106" y="5008154"/>
                <a:ext cx="736231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5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There should be enough space between the beam dump and the beam line.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CH" sz="15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Possible solutions for insufficient space include adding shielding or incorporating a vertical bending magnet in BDS2. This option still requires further optimization but appears feasible, with a luminosity loss of 7% for a 0.4 m vertical offset.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CH" sz="15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Using the option with the reduced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CH" sz="15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it-CH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it-CH" sz="1500" dirty="0">
                    <a:latin typeface="Avenir Book" panose="02000503020000020003" pitchFamily="2" charset="0"/>
                    <a:cs typeface="Arial" panose="020B0604020202020204" pitchFamily="34" charset="0"/>
                  </a:rPr>
                  <a:t> optics (A. Pastushenko) could improve the performace by 2%. </a:t>
                </a:r>
                <a:endParaRPr lang="en-GB" sz="1500" dirty="0">
                  <a:latin typeface="Avenir Book" panose="02000503020000020003" pitchFamily="2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CasellaDiTesto 1">
                <a:extLst>
                  <a:ext uri="{FF2B5EF4-FFF2-40B4-BE49-F238E27FC236}">
                    <a16:creationId xmlns:a16="http://schemas.microsoft.com/office/drawing/2014/main" id="{97FAD122-9417-9DA0-ECFB-377EBE264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6" y="5008154"/>
                <a:ext cx="7362319" cy="1477328"/>
              </a:xfrm>
              <a:prstGeom prst="rect">
                <a:avLst/>
              </a:prstGeom>
              <a:blipFill>
                <a:blip r:embed="rId3"/>
                <a:stretch>
                  <a:fillRect l="-172" t="-855" r="-688" b="-4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2">
            <a:extLst>
              <a:ext uri="{FF2B5EF4-FFF2-40B4-BE49-F238E27FC236}">
                <a16:creationId xmlns:a16="http://schemas.microsoft.com/office/drawing/2014/main" id="{E2A5E7B4-60B0-0DEA-EB1C-289345915DFC}"/>
              </a:ext>
            </a:extLst>
          </p:cNvPr>
          <p:cNvSpPr txBox="1"/>
          <p:nvPr/>
        </p:nvSpPr>
        <p:spPr>
          <a:xfrm>
            <a:off x="8879102" y="730457"/>
            <a:ext cx="144148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Avenir Book" panose="02000503020000020003" pitchFamily="2" charset="0"/>
                <a:cs typeface="Arial" panose="020B0604020202020204" pitchFamily="34" charset="0"/>
              </a:rPr>
              <a:t>Vera Cilento</a:t>
            </a:r>
          </a:p>
        </p:txBody>
      </p:sp>
      <p:pic>
        <p:nvPicPr>
          <p:cNvPr id="10" name="Immagine 11">
            <a:extLst>
              <a:ext uri="{FF2B5EF4-FFF2-40B4-BE49-F238E27FC236}">
                <a16:creationId xmlns:a16="http://schemas.microsoft.com/office/drawing/2014/main" id="{2DAA8129-2B0D-9828-AB0F-3AF041623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953" y="3261906"/>
            <a:ext cx="4566519" cy="3229646"/>
          </a:xfrm>
          <a:prstGeom prst="rect">
            <a:avLst/>
          </a:prstGeom>
        </p:spPr>
      </p:pic>
      <p:pic>
        <p:nvPicPr>
          <p:cNvPr id="11" name="Immagine 12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0352AD89-1D4F-D16D-528C-90369B5F1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06" y="1356898"/>
            <a:ext cx="5059640" cy="3545237"/>
          </a:xfrm>
          <a:prstGeom prst="rect">
            <a:avLst/>
          </a:prstGeom>
        </p:spPr>
      </p:pic>
      <p:sp>
        <p:nvSpPr>
          <p:cNvPr id="7" name="Sun 6">
            <a:extLst>
              <a:ext uri="{FF2B5EF4-FFF2-40B4-BE49-F238E27FC236}">
                <a16:creationId xmlns:a16="http://schemas.microsoft.com/office/drawing/2014/main" id="{C9491FB8-BC7B-CCCD-4AB6-28AFF74F6A08}"/>
              </a:ext>
            </a:extLst>
          </p:cNvPr>
          <p:cNvSpPr/>
          <p:nvPr/>
        </p:nvSpPr>
        <p:spPr>
          <a:xfrm>
            <a:off x="1211283" y="118753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003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98725-FBDE-65D6-F1C7-910B754D6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7F494-DD30-FA84-7305-F332AF2C9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Main Beam Injectors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25B807-599C-C67A-F193-12C95D95B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17624B-5519-1696-8A79-3491603A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73F07A-5D9B-FE84-C9AB-7014E1EC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15B4A9-E27F-2646-8067-51B8EC134FF7}"/>
              </a:ext>
            </a:extLst>
          </p:cNvPr>
          <p:cNvSpPr txBox="1"/>
          <p:nvPr/>
        </p:nvSpPr>
        <p:spPr>
          <a:xfrm>
            <a:off x="300282" y="4200010"/>
            <a:ext cx="6573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Positron target region</a:t>
            </a:r>
            <a:r>
              <a:rPr lang="en-GB" sz="1600" dirty="0">
                <a:latin typeface="Avenir Book" panose="02000503020000020003" pitchFamily="2" charset="0"/>
                <a:cs typeface="Calibri" panose="020F0502020204030204" pitchFamily="34" charset="0"/>
              </a:rPr>
              <a:t> and</a:t>
            </a:r>
            <a:r>
              <a:rPr lang="en-GB" sz="1600" b="1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 optimised capture device</a:t>
            </a:r>
            <a:r>
              <a:rPr lang="en-GB" sz="1600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Avenir Book" panose="02000503020000020003" pitchFamily="2" charset="0"/>
                <a:cs typeface="Calibri" panose="020F0502020204030204" pitchFamily="34" charset="0"/>
              </a:rPr>
              <a:t>(prototyped)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D4082A-78A1-D77F-274A-1DEE03A9C530}"/>
              </a:ext>
            </a:extLst>
          </p:cNvPr>
          <p:cNvSpPr txBox="1"/>
          <p:nvPr/>
        </p:nvSpPr>
        <p:spPr>
          <a:xfrm>
            <a:off x="131805" y="1026235"/>
            <a:ext cx="65737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venir Book" panose="02000503020000020003" pitchFamily="2" charset="0"/>
                <a:cs typeface="Calibri" panose="020F0502020204030204" pitchFamily="34" charset="0"/>
              </a:rPr>
              <a:t>Positron source:</a:t>
            </a:r>
            <a:endParaRPr lang="en-GB" sz="1600" b="1" dirty="0">
              <a:highlight>
                <a:srgbClr val="00FF00"/>
              </a:highlight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Start-to-end optimisation of the positron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  <a:cs typeface="Calibri" panose="020F0502020204030204" pitchFamily="34" charset="0"/>
              </a:rPr>
              <a:t>Electron </a:t>
            </a:r>
            <a:r>
              <a:rPr lang="en-GB" sz="1600" b="1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driver energy reduced</a:t>
            </a:r>
            <a:r>
              <a:rPr lang="en-GB" sz="1600" dirty="0">
                <a:latin typeface="Avenir Book" panose="02000503020000020003" pitchFamily="2" charset="0"/>
                <a:cs typeface="Calibri" panose="020F0502020204030204" pitchFamily="34" charset="0"/>
              </a:rPr>
              <a:t> from </a:t>
            </a:r>
            <a:r>
              <a:rPr lang="en-GB" sz="1600" b="1" dirty="0">
                <a:solidFill>
                  <a:srgbClr val="001EF5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5 GeV</a:t>
            </a:r>
            <a:r>
              <a:rPr lang="en-GB" sz="1600" dirty="0">
                <a:latin typeface="Avenir Book" panose="02000503020000020003" pitchFamily="2" charset="0"/>
                <a:cs typeface="Calibri" panose="020F0502020204030204" pitchFamily="34" charset="0"/>
              </a:rPr>
              <a:t> to </a:t>
            </a:r>
            <a:r>
              <a:rPr lang="en-GB" sz="1600" b="1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2.3 GeV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 sz="1600" b="1" dirty="0">
                <a:solidFill>
                  <a:srgbClr val="C00000"/>
                </a:solidFill>
                <a:latin typeface="Avenir Book" panose="02000503020000020003" pitchFamily="2" charset="0"/>
              </a:rPr>
              <a:t>Final positron yield: ~1.8 (380 GeV) – 2.4 (3 TeV)</a:t>
            </a:r>
            <a:endParaRPr lang="en-US" altLang="zh-CN" sz="1600" b="1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venir Book" panose="02000503020000020003" pitchFamily="2" charset="0"/>
            </a:endParaRPr>
          </a:p>
          <a:p>
            <a:r>
              <a:rPr lang="en-US" sz="1600" b="1" dirty="0">
                <a:effectLst/>
                <a:latin typeface="Avenir Book" panose="02000503020000020003" pitchFamily="2" charset="0"/>
              </a:rPr>
              <a:t>Rings to Main Linac: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rgbClr val="001EF5"/>
                </a:solidFill>
                <a:latin typeface="Avenir Book" panose="02000503020000020003" pitchFamily="2" charset="0"/>
              </a:rPr>
              <a:t>Bunch Compressor 2:</a:t>
            </a:r>
            <a:r>
              <a:rPr lang="en-US" sz="1600" dirty="0">
                <a:latin typeface="Avenir Book" panose="02000503020000020003" pitchFamily="2" charset="0"/>
              </a:rPr>
              <a:t> X-band RF power consumption </a:t>
            </a:r>
            <a:r>
              <a:rPr lang="en-US" sz="1600" b="1" dirty="0">
                <a:solidFill>
                  <a:srgbClr val="001EF5"/>
                </a:solidFill>
                <a:latin typeface="Avenir Book" panose="02000503020000020003" pitchFamily="2" charset="0"/>
              </a:rPr>
              <a:t>reduced</a:t>
            </a:r>
            <a:r>
              <a:rPr lang="en-US" sz="1600" dirty="0">
                <a:latin typeface="Avenir Book" panose="02000503020000020003" pitchFamily="2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Avenir Book" panose="02000503020000020003" pitchFamily="2" charset="0"/>
              </a:rPr>
              <a:t>by 50%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rgbClr val="001EF5"/>
                </a:solidFill>
                <a:latin typeface="Avenir Book" panose="02000503020000020003" pitchFamily="2" charset="0"/>
              </a:rPr>
              <a:t>Booster: </a:t>
            </a:r>
            <a:r>
              <a:rPr lang="en-US" sz="1600" b="1" dirty="0">
                <a:latin typeface="Avenir Book" panose="02000503020000020003" pitchFamily="2" charset="0"/>
              </a:rPr>
              <a:t>new RF design </a:t>
            </a:r>
            <a:r>
              <a:rPr lang="en-US" sz="1600" dirty="0">
                <a:latin typeface="Avenir Book" panose="02000503020000020003" pitchFamily="2" charset="0"/>
              </a:rPr>
              <a:t>of the L-band structure </a:t>
            </a:r>
            <a:r>
              <a:rPr lang="en-US" sz="1600" dirty="0" err="1">
                <a:latin typeface="Avenir Book" panose="02000503020000020003" pitchFamily="2" charset="0"/>
              </a:rPr>
              <a:t>optimised</a:t>
            </a:r>
            <a:r>
              <a:rPr lang="en-US" sz="1600" dirty="0">
                <a:latin typeface="Avenir Book" panose="02000503020000020003" pitchFamily="2" charset="0"/>
              </a:rPr>
              <a:t> for multi-bunch operation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rgbClr val="001EF5"/>
                </a:solidFill>
                <a:latin typeface="Avenir Book" panose="02000503020000020003" pitchFamily="2" charset="0"/>
              </a:rPr>
              <a:t>Beam-Based Alignment</a:t>
            </a:r>
            <a:r>
              <a:rPr lang="en-US" sz="1600" dirty="0">
                <a:latin typeface="Avenir Book" panose="02000503020000020003" pitchFamily="2" charset="0"/>
              </a:rPr>
              <a:t> performance: </a:t>
            </a:r>
            <a:r>
              <a:rPr lang="en-US" sz="1600" b="1" dirty="0">
                <a:solidFill>
                  <a:srgbClr val="FF0000"/>
                </a:solidFill>
                <a:latin typeface="Avenir Book" panose="02000503020000020003" pitchFamily="2" charset="0"/>
              </a:rPr>
              <a:t>improved for robustness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latin typeface="Avenir Book" panose="02000503020000020003" pitchFamily="2" charset="0"/>
              </a:rPr>
              <a:t>Allows for tighter emittance budgets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267EF7-91C6-802E-E3ED-C807C3D9CC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74" t="33685" r="17293"/>
          <a:stretch/>
        </p:blipFill>
        <p:spPr>
          <a:xfrm>
            <a:off x="2909959" y="4829428"/>
            <a:ext cx="1746773" cy="1236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3399AD-4A2C-4670-3FDC-79A4C51711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76" t="7026" r="19465" b="30220"/>
          <a:stretch/>
        </p:blipFill>
        <p:spPr>
          <a:xfrm>
            <a:off x="5025325" y="4837341"/>
            <a:ext cx="1524568" cy="1236605"/>
          </a:xfrm>
          <a:prstGeom prst="rect">
            <a:avLst/>
          </a:prstGeom>
        </p:spPr>
      </p:pic>
      <p:sp>
        <p:nvSpPr>
          <p:cNvPr id="11" name="文本框 20">
            <a:extLst>
              <a:ext uri="{FF2B5EF4-FFF2-40B4-BE49-F238E27FC236}">
                <a16:creationId xmlns:a16="http://schemas.microsoft.com/office/drawing/2014/main" id="{82E13AA8-F336-33CC-2E13-ABF7875621AB}"/>
              </a:ext>
            </a:extLst>
          </p:cNvPr>
          <p:cNvSpPr txBox="1"/>
          <p:nvPr/>
        </p:nvSpPr>
        <p:spPr>
          <a:xfrm>
            <a:off x="742535" y="6315192"/>
            <a:ext cx="1272080" cy="304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 dirty="0"/>
              <a:t>Schematic layout</a:t>
            </a:r>
            <a:endParaRPr lang="zh-CN" altLang="en-US" sz="12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A8FB12-1E70-37DF-74CE-E24D65706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59" y="4682303"/>
            <a:ext cx="2715774" cy="1580284"/>
          </a:xfrm>
          <a:prstGeom prst="rect">
            <a:avLst/>
          </a:prstGeom>
        </p:spPr>
      </p:pic>
      <p:sp>
        <p:nvSpPr>
          <p:cNvPr id="13" name="文本框 20">
            <a:extLst>
              <a:ext uri="{FF2B5EF4-FFF2-40B4-BE49-F238E27FC236}">
                <a16:creationId xmlns:a16="http://schemas.microsoft.com/office/drawing/2014/main" id="{7E1F5BA7-5B5D-A43A-EB5E-5F1DC7250919}"/>
              </a:ext>
            </a:extLst>
          </p:cNvPr>
          <p:cNvSpPr txBox="1"/>
          <p:nvPr/>
        </p:nvSpPr>
        <p:spPr>
          <a:xfrm>
            <a:off x="3573213" y="616389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 dirty="0"/>
              <a:t>EDM</a:t>
            </a:r>
            <a:endParaRPr lang="zh-CN" altLang="en-US" sz="1200" b="1" dirty="0"/>
          </a:p>
        </p:txBody>
      </p:sp>
      <p:sp>
        <p:nvSpPr>
          <p:cNvPr id="14" name="文本框 20">
            <a:extLst>
              <a:ext uri="{FF2B5EF4-FFF2-40B4-BE49-F238E27FC236}">
                <a16:creationId xmlns:a16="http://schemas.microsoft.com/office/drawing/2014/main" id="{CC814E66-7935-40B4-B8EF-5A8D51147149}"/>
              </a:ext>
            </a:extLst>
          </p:cNvPr>
          <p:cNvSpPr txBox="1"/>
          <p:nvPr/>
        </p:nvSpPr>
        <p:spPr>
          <a:xfrm>
            <a:off x="5320683" y="6132030"/>
            <a:ext cx="913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/>
              <a:t>3D print</a:t>
            </a:r>
            <a:r>
              <a:rPr lang="en-US" altLang="zh-CN" sz="1200" b="1" dirty="0"/>
              <a:t>ed</a:t>
            </a:r>
            <a:endParaRPr lang="zh-CN" altLang="en-US" sz="12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2E6131-60AE-A60B-CDB1-CF5B09738B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5793" y="4330989"/>
            <a:ext cx="5037548" cy="2176994"/>
          </a:xfrm>
          <a:prstGeom prst="rect">
            <a:avLst/>
          </a:prstGeom>
        </p:spPr>
      </p:pic>
      <p:sp>
        <p:nvSpPr>
          <p:cNvPr id="16" name="文本框 20">
            <a:extLst>
              <a:ext uri="{FF2B5EF4-FFF2-40B4-BE49-F238E27FC236}">
                <a16:creationId xmlns:a16="http://schemas.microsoft.com/office/drawing/2014/main" id="{532C28B1-3AF8-0C1F-AEE7-D0FC7410BF59}"/>
              </a:ext>
            </a:extLst>
          </p:cNvPr>
          <p:cNvSpPr txBox="1"/>
          <p:nvPr/>
        </p:nvSpPr>
        <p:spPr>
          <a:xfrm>
            <a:off x="7948685" y="6519896"/>
            <a:ext cx="3729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/>
              <a:t>Realistic simulation </a:t>
            </a:r>
            <a:r>
              <a:rPr lang="en-US" altLang="zh-CN" sz="1200" b="1" dirty="0"/>
              <a:t>fields of different components</a:t>
            </a:r>
            <a:endParaRPr lang="zh-CN" altLang="en-US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3358E-0996-ECE6-0DE2-DAD4F7F02CA1}"/>
              </a:ext>
            </a:extLst>
          </p:cNvPr>
          <p:cNvSpPr txBox="1"/>
          <p:nvPr/>
        </p:nvSpPr>
        <p:spPr>
          <a:xfrm>
            <a:off x="1318787" y="712586"/>
            <a:ext cx="601006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Y. Zhao, A.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Kurtulus</a:t>
            </a:r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,  A. Latina, A.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Grudiev</a:t>
            </a:r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, S.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Doebert</a:t>
            </a:r>
            <a:endParaRPr lang="en-GB" dirty="0">
              <a:latin typeface="Avenir Book" panose="02000503020000020003" pitchFamily="2" charset="0"/>
            </a:endParaRPr>
          </a:p>
        </p:txBody>
      </p:sp>
      <p:pic>
        <p:nvPicPr>
          <p:cNvPr id="18" name="图片 11">
            <a:extLst>
              <a:ext uri="{FF2B5EF4-FFF2-40B4-BE49-F238E27FC236}">
                <a16:creationId xmlns:a16="http://schemas.microsoft.com/office/drawing/2014/main" id="{4F2A2B2F-7782-AEC9-A7A1-8649672E9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5170" y="1026235"/>
            <a:ext cx="2765025" cy="20719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8B813EF-B169-5AFF-EA80-5008D654DE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956" y="1715125"/>
            <a:ext cx="2864214" cy="21769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B5DCE54-D500-FF8B-2110-61892D677475}"/>
              </a:ext>
            </a:extLst>
          </p:cNvPr>
          <p:cNvSpPr txBox="1"/>
          <p:nvPr/>
        </p:nvSpPr>
        <p:spPr>
          <a:xfrm>
            <a:off x="9749785" y="3068875"/>
            <a:ext cx="2178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Robust multi-bunch beam dynamics studies in collaboration with RF experts</a:t>
            </a:r>
          </a:p>
        </p:txBody>
      </p:sp>
    </p:spTree>
    <p:extLst>
      <p:ext uri="{BB962C8B-B14F-4D97-AF65-F5344CB8AC3E}">
        <p14:creationId xmlns:p14="http://schemas.microsoft.com/office/powerpoint/2010/main" val="2565310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E7B56-BA7D-E940-B596-EBB1A0F16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5D148-B218-5996-E4F8-9EE7C7B5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GB" sz="4000" dirty="0">
                <a:latin typeface="Avenir Book" panose="02000503020000020003" pitchFamily="2" charset="0"/>
                <a:cs typeface="Calibri" panose="020F0502020204030204" pitchFamily="34" charset="0"/>
              </a:rPr>
              <a:t>Proposal for a new Optimised Layout</a:t>
            </a: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E5CCA2-4B88-A820-A57E-089C33E2C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F276B-6AD5-7C21-4126-4EDE5270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27DDBE-8C6E-4641-CCF0-9A6A6F5EB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B9A9D8-0277-A760-B08E-1A3FEE5837FB}"/>
              </a:ext>
            </a:extLst>
          </p:cNvPr>
          <p:cNvSpPr txBox="1"/>
          <p:nvPr/>
        </p:nvSpPr>
        <p:spPr>
          <a:xfrm>
            <a:off x="1686858" y="819860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0000FF"/>
                </a:solidFill>
              </a:rPr>
              <a:t>Old (baseline)</a:t>
            </a:r>
            <a:endParaRPr lang="en-GB" sz="16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FD57C-A325-BB10-984A-B37D06D15EAD}"/>
              </a:ext>
            </a:extLst>
          </p:cNvPr>
          <p:cNvSpPr txBox="1"/>
          <p:nvPr/>
        </p:nvSpPr>
        <p:spPr>
          <a:xfrm>
            <a:off x="1686858" y="3300131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FF0000"/>
                </a:solidFill>
              </a:rPr>
              <a:t>New (alternative)</a:t>
            </a:r>
            <a:endParaRPr lang="en-GB" sz="1600" b="1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95272E-5441-33A0-BA3C-B628CABFFBC7}"/>
              </a:ext>
            </a:extLst>
          </p:cNvPr>
          <p:cNvCxnSpPr/>
          <p:nvPr/>
        </p:nvCxnSpPr>
        <p:spPr>
          <a:xfrm>
            <a:off x="1595059" y="3287375"/>
            <a:ext cx="8845826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920A926-C1EB-36E3-F73C-13C5652B0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46" y="1105405"/>
            <a:ext cx="7571298" cy="21162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D77581-E0ED-3CD6-6699-E7CDC250C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405" y="3657757"/>
            <a:ext cx="7100238" cy="28154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1048EF-86FC-DDC4-AE54-D3B3799E5C38}"/>
              </a:ext>
            </a:extLst>
          </p:cNvPr>
          <p:cNvSpPr txBox="1"/>
          <p:nvPr/>
        </p:nvSpPr>
        <p:spPr>
          <a:xfrm>
            <a:off x="21335" y="6092387"/>
            <a:ext cx="572437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Y. Zhao, A.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Kurtulus</a:t>
            </a:r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, A. Latina, A.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Grudiev</a:t>
            </a:r>
            <a:r>
              <a:rPr lang="en-GB" dirty="0">
                <a:latin typeface="Avenir Book" panose="02000503020000020003" pitchFamily="2" charset="0"/>
                <a:cs typeface="Calibri" panose="020F0502020204030204" pitchFamily="34" charset="0"/>
              </a:rPr>
              <a:t>, S. </a:t>
            </a:r>
            <a:r>
              <a:rPr lang="en-GB" dirty="0" err="1">
                <a:latin typeface="Avenir Book" panose="02000503020000020003" pitchFamily="2" charset="0"/>
                <a:cs typeface="Calibri" panose="020F0502020204030204" pitchFamily="34" charset="0"/>
              </a:rPr>
              <a:t>Doebert</a:t>
            </a:r>
            <a:endParaRPr lang="en-GB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373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0FD8C-8580-9F73-04D2-49B5D366B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AC328-E2C2-2A95-5B02-3BEB56DE9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Operational Scenarios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793F2-09E1-4849-EE40-96F242A9A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F9BEC-9503-5A3F-73B8-06655AC8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1EF91-83FB-BDA2-6C3C-68E47892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922C5-864B-F70F-DECB-4341B644422D}"/>
              </a:ext>
            </a:extLst>
          </p:cNvPr>
          <p:cNvSpPr txBox="1"/>
          <p:nvPr/>
        </p:nvSpPr>
        <p:spPr>
          <a:xfrm>
            <a:off x="595951" y="1075708"/>
            <a:ext cx="6869375" cy="491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/>
                <a:cs typeface="Avenir Book"/>
              </a:rPr>
              <a:t>Operate 10 years at each energy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Ramp-up as before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First stage first three years with 10%, 30%, 60%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Following stages ramp-up as 25% 75%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As before 1.2x10</a:t>
            </a:r>
            <a:r>
              <a:rPr lang="en-US" sz="2000" baseline="30000" dirty="0">
                <a:latin typeface="Avenir Book"/>
                <a:cs typeface="Avenir Book"/>
              </a:rPr>
              <a:t>7</a:t>
            </a:r>
            <a:r>
              <a:rPr lang="en-US" sz="2000" dirty="0">
                <a:latin typeface="Avenir Book"/>
                <a:cs typeface="Avenir Book"/>
              </a:rPr>
              <a:t> s luminosity per year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This yields: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380 GeV at 2.25x10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 yields 2.2 ab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endParaRPr lang="en-US" sz="2000" dirty="0">
              <a:latin typeface="Avenir Book"/>
              <a:cs typeface="Avenir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380 GeV at 4.5x10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 yields 4.3 ab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venir Book"/>
              <a:cs typeface="Avenir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250 GeV at 1.5x10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 yields 1.4 ab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250 GeV at 3.0x10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 yields 2.8 ab</a:t>
            </a:r>
            <a:r>
              <a:rPr lang="en-US" sz="2000" baseline="30000" dirty="0">
                <a:latin typeface="Avenir Book"/>
                <a:cs typeface="Avenir Book"/>
              </a:rPr>
              <a:t>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aseline="30000" dirty="0">
              <a:latin typeface="Avenir Book"/>
              <a:cs typeface="Avenir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1.5 TeV at 3.7x10</a:t>
            </a:r>
            <a:r>
              <a:rPr lang="en-US" sz="2000" baseline="30000" dirty="0">
                <a:latin typeface="Avenir Book"/>
                <a:cs typeface="Avenir Book"/>
              </a:rPr>
              <a:t>34</a:t>
            </a:r>
            <a:r>
              <a:rPr lang="en-US" sz="2000" dirty="0">
                <a:latin typeface="Avenir Book"/>
                <a:cs typeface="Avenir Book"/>
              </a:rPr>
              <a:t> cm</a:t>
            </a:r>
            <a:r>
              <a:rPr lang="en-US" sz="2000" baseline="30000" dirty="0">
                <a:latin typeface="Avenir Book"/>
                <a:cs typeface="Avenir Book"/>
              </a:rPr>
              <a:t>-2</a:t>
            </a:r>
            <a:r>
              <a:rPr lang="en-US" sz="2000" dirty="0">
                <a:latin typeface="Avenir Book"/>
                <a:cs typeface="Avenir Book"/>
              </a:rPr>
              <a:t>s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r>
              <a:rPr lang="en-US" sz="2000" dirty="0">
                <a:latin typeface="Avenir Book"/>
                <a:cs typeface="Avenir Book"/>
              </a:rPr>
              <a:t> yields 4 ab</a:t>
            </a:r>
            <a:r>
              <a:rPr lang="en-US" sz="2000" baseline="30000" dirty="0">
                <a:latin typeface="Avenir Book"/>
                <a:cs typeface="Avenir Book"/>
              </a:rPr>
              <a:t>-1 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2AFCD9-D8D3-0A32-54DA-C6E87446C88A}"/>
              </a:ext>
            </a:extLst>
          </p:cNvPr>
          <p:cNvSpPr txBox="1"/>
          <p:nvPr/>
        </p:nvSpPr>
        <p:spPr>
          <a:xfrm>
            <a:off x="7465326" y="1294071"/>
            <a:ext cx="373143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Ph. Lebrun, L. </a:t>
            </a:r>
            <a:r>
              <a:rPr lang="en-US" dirty="0" err="1">
                <a:latin typeface="Avenir Book" panose="02000503020000020003" pitchFamily="2" charset="0"/>
              </a:rPr>
              <a:t>Linssen</a:t>
            </a:r>
            <a:r>
              <a:rPr lang="en-US" dirty="0">
                <a:latin typeface="Avenir Book" panose="02000503020000020003" pitchFamily="2" charset="0"/>
              </a:rPr>
              <a:t>, D. Schulte, S. </a:t>
            </a:r>
            <a:r>
              <a:rPr lang="en-US" dirty="0" err="1">
                <a:latin typeface="Avenir Book" panose="02000503020000020003" pitchFamily="2" charset="0"/>
              </a:rPr>
              <a:t>Stapnes</a:t>
            </a:r>
            <a:r>
              <a:rPr lang="en-US" dirty="0">
                <a:latin typeface="Avenir Book" panose="02000503020000020003" pitchFamily="2" charset="0"/>
              </a:rPr>
              <a:t>, E: Adli et al.</a:t>
            </a:r>
          </a:p>
          <a:p>
            <a:r>
              <a:rPr lang="en-US" dirty="0">
                <a:latin typeface="Avenir Book" panose="02000503020000020003" pitchFamily="2" charset="0"/>
              </a:rPr>
              <a:t> 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dirty="0">
                <a:latin typeface="Avenir Book" panose="02000503020000020003" pitchFamily="2" charset="0"/>
              </a:rPr>
              <a:t>Chapter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AA702C-EF30-7D7C-1C2E-B1084840D886}"/>
              </a:ext>
            </a:extLst>
          </p:cNvPr>
          <p:cNvSpPr txBox="1"/>
          <p:nvPr/>
        </p:nvSpPr>
        <p:spPr>
          <a:xfrm>
            <a:off x="7683690" y="3188497"/>
            <a:ext cx="373143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Distribution of beam on both experiments to be defined</a:t>
            </a: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9B2370CE-B2CC-FC60-52FF-B0D24B02178B}"/>
              </a:ext>
            </a:extLst>
          </p:cNvPr>
          <p:cNvSpPr/>
          <p:nvPr/>
        </p:nvSpPr>
        <p:spPr>
          <a:xfrm>
            <a:off x="1211283" y="118753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68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C073E-A375-A380-BFB1-D11B71987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main changes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1DB93A-2E43-3E0F-DC52-122C5ADEA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E6ED7C-C122-364F-D514-97D70C37D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335A7F-AABE-4A5A-585C-3824CB233DAC}"/>
                  </a:ext>
                </a:extLst>
              </p:cNvPr>
              <p:cNvSpPr txBox="1"/>
              <p:nvPr/>
            </p:nvSpPr>
            <p:spPr>
              <a:xfrm>
                <a:off x="1230084" y="878779"/>
                <a:ext cx="9193542" cy="5487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Main CLIC energies 380 GeV (250 GeV), 1.5 TeV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Only one drive beam proposed (for reasons energy consumption), therefore no 3 TeV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380 GeV with 50% increased luminosity at 50 Hz (reason is better beam quality in simulations)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380 GeV with 50% increase + factor 2 increased luminosity at 100 Hz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At 380 GeV there are 2 experiments and two BDS lines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Klystron option 380 GeV no longer considered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1.5 TeV no change, based on 2018 study, and stay with 50 Hz only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The new CE tunnel location is less deep; it excludes upgrade to 3 TeV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One can reach 2 TeV with a single drive-beam, but this is not worked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 dirty="0"/>
              </a:p>
              <a:p>
                <a:r>
                  <a:rPr lang="en-GB" sz="1600" dirty="0"/>
                  <a:t>250 GeV is optional</a:t>
                </a:r>
              </a:p>
              <a:p>
                <a:r>
                  <a:rPr lang="en-GB" sz="1600" dirty="0"/>
                  <a:t>250 GeV luminosity scales linearly with energy: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baseline="-25000" dirty="0"/>
                  <a:t>250</a:t>
                </a:r>
                <a:r>
                  <a:rPr lang="en-GB" sz="1600" dirty="0"/>
                  <a:t>/</a:t>
                </a:r>
                <a:r>
                  <a:rPr lang="fr-CH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baseline="-25000" dirty="0"/>
                  <a:t>380</a:t>
                </a:r>
                <a:r>
                  <a:rPr lang="en-GB" sz="1600" dirty="0"/>
                  <a:t> = 250/380 </a:t>
                </a:r>
              </a:p>
              <a:p>
                <a:endParaRPr lang="en-GB" sz="1000" dirty="0"/>
              </a:p>
              <a:p>
                <a:r>
                  <a:rPr lang="en-GB" sz="1600" dirty="0"/>
                  <a:t>380 GeV, compared to 2018 values: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Bunch separation (0.5 ns) and train length are the same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Bunch length is the same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Beam size x, y =&gt; very small difference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Bunch charge =&gt; very small difference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Crossing angle is unchanged for IP1 (16.5 </a:t>
                </a:r>
                <a:r>
                  <a:rPr lang="en-GB" sz="1600" dirty="0" err="1"/>
                  <a:t>mrad</a:t>
                </a:r>
                <a:r>
                  <a:rPr lang="en-GB" sz="1600" dirty="0"/>
                  <a:t>), and increased to 26 </a:t>
                </a:r>
                <a:r>
                  <a:rPr lang="en-GB" sz="1600" dirty="0" err="1"/>
                  <a:t>mrad</a:t>
                </a:r>
                <a:r>
                  <a:rPr lang="en-GB" sz="1600" dirty="0"/>
                  <a:t> for IP2.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L* is the same (6 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Running scenario is 10 yrs at 1</a:t>
                </a:r>
                <a:r>
                  <a:rPr lang="en-GB" sz="1600" baseline="30000" dirty="0"/>
                  <a:t>st</a:t>
                </a:r>
                <a:r>
                  <a:rPr lang="en-GB" sz="1600" dirty="0"/>
                  <a:t> stage and 10 yrs at 2</a:t>
                </a:r>
                <a:r>
                  <a:rPr lang="en-GB" sz="1600" baseline="30000" dirty="0"/>
                  <a:t>nd</a:t>
                </a:r>
                <a:r>
                  <a:rPr lang="en-GB" sz="1600" dirty="0"/>
                  <a:t> stage =&gt; therefore different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∫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GB" sz="1600" dirty="0"/>
                  <a:t> values</a:t>
                </a:r>
              </a:p>
              <a:p>
                <a:endParaRPr lang="en-GB" sz="1000" dirty="0"/>
              </a:p>
              <a:p>
                <a:r>
                  <a:rPr lang="en-GB" sz="1600" dirty="0"/>
                  <a:t>100 Hz will allow to switch between experiments at medium-short time scales (not bunch-by-bunch)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335A7F-AABE-4A5A-585C-3824CB233D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084" y="878779"/>
                <a:ext cx="9193542" cy="5487784"/>
              </a:xfrm>
              <a:prstGeom prst="rect">
                <a:avLst/>
              </a:prstGeom>
              <a:blipFill>
                <a:blip r:embed="rId2"/>
                <a:stretch>
                  <a:fillRect l="-276" t="-462" b="-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7C4CB7-90EC-C912-D6E8-5D749E9C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LL</a:t>
            </a:r>
          </a:p>
        </p:txBody>
      </p:sp>
    </p:spTree>
    <p:extLst>
      <p:ext uri="{BB962C8B-B14F-4D97-AF65-F5344CB8AC3E}">
        <p14:creationId xmlns:p14="http://schemas.microsoft.com/office/powerpoint/2010/main" val="218044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6C6BE-4069-E6FD-AE45-F9D8BC96A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E5F924-98FC-48AA-7EF5-128453033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768D52-22BA-A57A-D2FF-98997D80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A1464-279A-F3DD-5D86-B59D2B79F56D}"/>
              </a:ext>
            </a:extLst>
          </p:cNvPr>
          <p:cNvSpPr txBox="1"/>
          <p:nvPr/>
        </p:nvSpPr>
        <p:spPr>
          <a:xfrm>
            <a:off x="802575" y="1341912"/>
            <a:ext cx="109896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numbers can be found in following slides by Daniel Schulte, Vera Cilento and Andre Latina, which they presented on 11/12/2024 at the CLIC project meeting.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Look at slides with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i="1" dirty="0">
                <a:solidFill>
                  <a:srgbClr val="0070C0"/>
                </a:solidFill>
              </a:rPr>
              <a:t>LL added on 29/1/2025:</a:t>
            </a:r>
          </a:p>
          <a:p>
            <a:r>
              <a:rPr lang="en-GB" dirty="0"/>
              <a:t>The following 2 slides are screen shots from the PIP report: CERN-2018-010-M</a:t>
            </a:r>
          </a:p>
          <a:p>
            <a:endParaRPr lang="en-GB" dirty="0"/>
          </a:p>
          <a:p>
            <a:r>
              <a:rPr lang="en-GB" dirty="0"/>
              <a:t>Reveals further small differences between PIP report and new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emittance at the IP: 950/30 =&gt; 920/15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beam size at IP: 149/2.9 =&gt; 140/2.1</a:t>
            </a:r>
          </a:p>
        </p:txBody>
      </p:sp>
      <p:sp>
        <p:nvSpPr>
          <p:cNvPr id="7" name="Sun 6">
            <a:extLst>
              <a:ext uri="{FF2B5EF4-FFF2-40B4-BE49-F238E27FC236}">
                <a16:creationId xmlns:a16="http://schemas.microsoft.com/office/drawing/2014/main" id="{B93EEED4-63EB-3EB9-C451-B34F6B95A42E}"/>
              </a:ext>
            </a:extLst>
          </p:cNvPr>
          <p:cNvSpPr/>
          <p:nvPr/>
        </p:nvSpPr>
        <p:spPr>
          <a:xfrm>
            <a:off x="2916670" y="2304821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77EB6-1AF4-CB5B-5F14-63C05870B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LL</a:t>
            </a:r>
          </a:p>
        </p:txBody>
      </p:sp>
    </p:spTree>
    <p:extLst>
      <p:ext uri="{BB962C8B-B14F-4D97-AF65-F5344CB8AC3E}">
        <p14:creationId xmlns:p14="http://schemas.microsoft.com/office/powerpoint/2010/main" val="334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EC434-9931-09E6-462A-2692B3EE6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86B8-93C7-02A1-C122-EE05D26DD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copied from PIP    CERN-2018-010-M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C0810-4397-C042-DD8E-775BD81BC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77064-94C4-A974-6869-E9337AEB3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F56D2-4052-2767-4412-60E5EB8A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table with text and symbols&#10;&#10;AI-generated content may be incorrect.">
            <a:extLst>
              <a:ext uri="{FF2B5EF4-FFF2-40B4-BE49-F238E27FC236}">
                <a16:creationId xmlns:a16="http://schemas.microsoft.com/office/drawing/2014/main" id="{2616366F-2A99-CF50-4FF2-83F5B9BE0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768" y="1185591"/>
            <a:ext cx="7772400" cy="505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7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D0C43-E8A2-B811-4E10-A3FF1034A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copied from PIP    CERN-2018-010-M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C71D60-FB3E-6014-4901-0A716FB3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AB661-8E4E-58DE-CDEB-CADFEE1D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C0856-66A1-BA7D-124B-E564AB6D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 descr="A table with black text&#10;&#10;AI-generated content may be incorrect.">
            <a:extLst>
              <a:ext uri="{FF2B5EF4-FFF2-40B4-BE49-F238E27FC236}">
                <a16:creationId xmlns:a16="http://schemas.microsoft.com/office/drawing/2014/main" id="{C12BC4CE-C2AA-6E6B-D8AE-6F7A9B567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665" y="1436914"/>
            <a:ext cx="8910958" cy="453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2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634B5-F40E-A900-FBA1-14BF85B6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for </a:t>
            </a:r>
            <a:r>
              <a:rPr lang="en-GB" dirty="0" err="1"/>
              <a:t>CLICdp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CE01A0-4AB6-AFE0-A9A9-604563B3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E9B8B-3114-3922-105C-00CBBAE8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5D2D235-E772-78DB-A6C8-5554F0B93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552256"/>
              </p:ext>
            </p:extLst>
          </p:nvPr>
        </p:nvGraphicFramePr>
        <p:xfrm>
          <a:off x="1141349" y="1515312"/>
          <a:ext cx="9700821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3196">
                  <a:extLst>
                    <a:ext uri="{9D8B030D-6E8A-4147-A177-3AD203B41FA5}">
                      <a16:colId xmlns:a16="http://schemas.microsoft.com/office/drawing/2014/main" val="3025423583"/>
                    </a:ext>
                  </a:extLst>
                </a:gridCol>
                <a:gridCol w="2565071">
                  <a:extLst>
                    <a:ext uri="{9D8B030D-6E8A-4147-A177-3AD203B41FA5}">
                      <a16:colId xmlns:a16="http://schemas.microsoft.com/office/drawing/2014/main" val="1537681602"/>
                    </a:ext>
                  </a:extLst>
                </a:gridCol>
                <a:gridCol w="2042554">
                  <a:extLst>
                    <a:ext uri="{9D8B030D-6E8A-4147-A177-3AD203B41FA5}">
                      <a16:colId xmlns:a16="http://schemas.microsoft.com/office/drawing/2014/main" val="3512224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624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Simulate or scale background/occupancy numbers at 380 GeV for 100 Hz in one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326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Comment (no simulation needed) on triggerless readout at 100 Hz at 380 GeV.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994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Scale CLIC Higgs physics results for new integrated luminosities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403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New combined Higgs 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836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Any action for 250 GeV?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142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New Higgs plots for 380 GeV + 1.5 TeV and for 380 GeV, 1.5 TeV and 3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92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What to do with HH without 3 TeV. How to sell it?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199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What is needed for top physics? Presume threshold scan stays the same. Scale some other results? </a:t>
                      </a:r>
                      <a:r>
                        <a:rPr lang="en-GB" dirty="0" err="1"/>
                        <a:t>ttH</a:t>
                      </a:r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740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Drawing several new plots or adjusting existing plots (scripts exist still?)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698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Overview (bullet list?) of advances in CLIC-related detector technologies in past 5 yrs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5485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2C2D25-8403-0981-0188-AE44CFBC7E32}"/>
              </a:ext>
            </a:extLst>
          </p:cNvPr>
          <p:cNvSpPr txBox="1"/>
          <p:nvPr/>
        </p:nvSpPr>
        <p:spPr>
          <a:xfrm>
            <a:off x="1816924" y="1037922"/>
            <a:ext cx="829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Table below is about to “updating” our knowledge and material. ESPPU document editing not included.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6E58F-E39E-A201-B7D3-06DC6ADDB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LL</a:t>
            </a:r>
          </a:p>
        </p:txBody>
      </p:sp>
    </p:spTree>
    <p:extLst>
      <p:ext uri="{BB962C8B-B14F-4D97-AF65-F5344CB8AC3E}">
        <p14:creationId xmlns:p14="http://schemas.microsoft.com/office/powerpoint/2010/main" val="109305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2894"/>
            <a:ext cx="10515600" cy="750434"/>
          </a:xfrm>
        </p:spPr>
        <p:txBody>
          <a:bodyPr/>
          <a:lstStyle/>
          <a:p>
            <a:r>
              <a:rPr lang="en-US" dirty="0"/>
              <a:t>Design, Parameters and </a:t>
            </a:r>
            <a:r>
              <a:rPr lang="en-US" dirty="0" err="1"/>
              <a:t>Beamdynamics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11 December 2024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CLIC Project Meeting</a:t>
            </a:r>
          </a:p>
          <a:p>
            <a:r>
              <a:rPr lang="en-US" dirty="0"/>
              <a:t>Wednesday December 11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3382698" y="5356000"/>
            <a:ext cx="5426603" cy="732242"/>
          </a:xfrm>
        </p:spPr>
        <p:txBody>
          <a:bodyPr/>
          <a:lstStyle/>
          <a:p>
            <a:r>
              <a:rPr lang="en-US" dirty="0"/>
              <a:t>Daniel Schulte, Vera Cilento, Andrea Latina et 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BAFCC-69A6-A13C-CE14-CAE886F24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8364B-E69C-FED2-F980-F7294E93C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Previous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BCA2B2-1B35-B134-DA4A-80F056EA2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176E23-7719-684A-9017-C8D7E2404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D742F9-5697-73F5-C957-55984AD0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DCDFE6-550E-6B3B-BCCB-4759270F5F40}"/>
              </a:ext>
            </a:extLst>
          </p:cNvPr>
          <p:cNvSpPr txBox="1"/>
          <p:nvPr/>
        </p:nvSpPr>
        <p:spPr>
          <a:xfrm>
            <a:off x="8720919" y="1396368"/>
            <a:ext cx="3316406" cy="14157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CLIC study</a:t>
            </a:r>
          </a:p>
          <a:p>
            <a:r>
              <a:rPr lang="en-US" dirty="0">
                <a:latin typeface="Avenir Book" panose="02000503020000020003" pitchFamily="2" charset="0"/>
              </a:rPr>
              <a:t>Snowmass submission</a:t>
            </a:r>
          </a:p>
          <a:p>
            <a:r>
              <a:rPr lang="en-US" sz="1400" dirty="0">
                <a:latin typeface="Avenir Book" panose="02000503020000020003" pitchFamily="2" charset="0"/>
                <a:hlinkClick r:id="rId2"/>
              </a:rPr>
              <a:t>https://</a:t>
            </a:r>
            <a:r>
              <a:rPr lang="en-US" sz="1400" dirty="0" err="1">
                <a:latin typeface="Avenir Book" panose="02000503020000020003" pitchFamily="2" charset="0"/>
                <a:hlinkClick r:id="rId2"/>
              </a:rPr>
              <a:t>cds.cern.ch</a:t>
            </a:r>
            <a:r>
              <a:rPr lang="en-US" sz="1400" dirty="0">
                <a:latin typeface="Avenir Book" panose="02000503020000020003" pitchFamily="2" charset="0"/>
                <a:hlinkClick r:id="rId2"/>
              </a:rPr>
              <a:t>/record/2744946</a:t>
            </a:r>
            <a:endParaRPr lang="en-US" sz="1400" dirty="0">
              <a:latin typeface="Avenir Book" panose="02000503020000020003" pitchFamily="2" charset="0"/>
            </a:endParaRPr>
          </a:p>
          <a:p>
            <a:endParaRPr lang="en-US" dirty="0">
              <a:latin typeface="Avenir Book" panose="02000503020000020003" pitchFamily="2" charset="0"/>
            </a:endParaRPr>
          </a:p>
          <a:p>
            <a:pPr marL="285750" indent="-285750">
              <a:buFont typeface="Symbol" pitchFamily="2" charset="2"/>
              <a:buChar char="Þ"/>
            </a:pPr>
            <a:r>
              <a:rPr lang="en-US" dirty="0">
                <a:latin typeface="Avenir Book" panose="02000503020000020003" pitchFamily="2" charset="0"/>
              </a:rPr>
              <a:t>Chapter 2, with adjustment</a:t>
            </a:r>
          </a:p>
        </p:txBody>
      </p:sp>
      <p:pic>
        <p:nvPicPr>
          <p:cNvPr id="7" name="Picture 6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C297825-3B98-7576-EE00-AC825CA1F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916" y="764384"/>
            <a:ext cx="6820728" cy="4631013"/>
          </a:xfrm>
          <a:prstGeom prst="rect">
            <a:avLst/>
          </a:prstGeom>
        </p:spPr>
      </p:pic>
      <p:pic>
        <p:nvPicPr>
          <p:cNvPr id="9" name="Picture 8" descr="Diagram of a beam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9A7F315E-C262-865A-CDFA-F73ABD61CA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84"/>
          <a:stretch/>
        </p:blipFill>
        <p:spPr>
          <a:xfrm>
            <a:off x="7571368" y="4984653"/>
            <a:ext cx="4620632" cy="1554204"/>
          </a:xfrm>
          <a:prstGeom prst="rect">
            <a:avLst/>
          </a:prstGeom>
        </p:spPr>
      </p:pic>
      <p:sp>
        <p:nvSpPr>
          <p:cNvPr id="6" name="Sun 5">
            <a:extLst>
              <a:ext uri="{FF2B5EF4-FFF2-40B4-BE49-F238E27FC236}">
                <a16:creationId xmlns:a16="http://schemas.microsoft.com/office/drawing/2014/main" id="{218455C3-3302-A9A0-2D76-CAAE7E1DB6DD}"/>
              </a:ext>
            </a:extLst>
          </p:cNvPr>
          <p:cNvSpPr/>
          <p:nvPr/>
        </p:nvSpPr>
        <p:spPr>
          <a:xfrm>
            <a:off x="1211283" y="118753"/>
            <a:ext cx="688769" cy="645631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70E3AC-3FB9-835D-8F71-921A46D14438}"/>
              </a:ext>
            </a:extLst>
          </p:cNvPr>
          <p:cNvSpPr txBox="1"/>
          <p:nvPr/>
        </p:nvSpPr>
        <p:spPr>
          <a:xfrm>
            <a:off x="8648312" y="3937303"/>
            <a:ext cx="2916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FF0000"/>
                </a:solidFill>
              </a:rPr>
              <a:t>LL, in the Snowmass submission and in PIP I see 149/2.9 for 380 GeV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346AF4-3707-AF75-AD36-86A77502636E}"/>
              </a:ext>
            </a:extLst>
          </p:cNvPr>
          <p:cNvCxnSpPr>
            <a:cxnSpLocks/>
          </p:cNvCxnSpPr>
          <p:nvPr/>
        </p:nvCxnSpPr>
        <p:spPr>
          <a:xfrm flipH="1">
            <a:off x="7829428" y="4352801"/>
            <a:ext cx="818884" cy="15275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595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E4D3B-BC34-B986-AFFE-F38B4C590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8453-FA01-D6EA-1615-FCE07BEF4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/>
              <a:t>New Energy Stages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BEE00B-14BD-FC76-2015-98DE1C218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December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9A2765-AE1D-8707-6328-894AA886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Project Meeting, D. Schulte, V. Cilento, A. Latina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E8708-6BA1-60AE-045D-6E89F3DB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6AE311-5843-D4F3-CE18-DAB72CED6825}"/>
              </a:ext>
            </a:extLst>
          </p:cNvPr>
          <p:cNvSpPr txBox="1"/>
          <p:nvPr/>
        </p:nvSpPr>
        <p:spPr>
          <a:xfrm>
            <a:off x="200165" y="1034764"/>
            <a:ext cx="69103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/>
                <a:cs typeface="Avenir Book"/>
              </a:rPr>
              <a:t>380 GeV remains baseline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250 GeV initial option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Build 380 GeV tunnel but only install about 2/3</a:t>
            </a:r>
            <a:r>
              <a:rPr lang="en-US" sz="2000" baseline="30000" dirty="0">
                <a:latin typeface="Avenir Book"/>
                <a:cs typeface="Avenir Book"/>
              </a:rPr>
              <a:t>*</a:t>
            </a:r>
            <a:r>
              <a:rPr lang="en-US" sz="2000" dirty="0">
                <a:latin typeface="Avenir Book"/>
                <a:cs typeface="Avenir Book"/>
              </a:rPr>
              <a:t> of the accelerating structures in each drive beam sector</a:t>
            </a:r>
          </a:p>
          <a:p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>
                <a:latin typeface="Avenir Book"/>
                <a:cs typeface="Avenir Book"/>
              </a:rPr>
              <a:t>1.5 TeV potential upgrade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Could go to 2 TeV with single drive beam (parameters?)</a:t>
            </a:r>
          </a:p>
        </p:txBody>
      </p:sp>
      <p:pic>
        <p:nvPicPr>
          <p:cNvPr id="6" name="Picture 5" descr="CLIC-layout2015-pub-380GeV.pdf">
            <a:extLst>
              <a:ext uri="{FF2B5EF4-FFF2-40B4-BE49-F238E27FC236}">
                <a16:creationId xmlns:a16="http://schemas.microsoft.com/office/drawing/2014/main" id="{40C90852-9E1B-9194-FF41-2F7CBC8948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" b="-249"/>
          <a:stretch/>
        </p:blipFill>
        <p:spPr>
          <a:xfrm>
            <a:off x="5750557" y="2659497"/>
            <a:ext cx="6241278" cy="3343702"/>
          </a:xfrm>
          <a:prstGeom prst="rect">
            <a:avLst/>
          </a:prstGeom>
        </p:spPr>
      </p:pic>
      <p:pic>
        <p:nvPicPr>
          <p:cNvPr id="8" name="Picture 7" descr="Diagram of a beam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EE6B1933-0CC7-03A3-94E6-5417CBDD0B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84"/>
          <a:stretch/>
        </p:blipFill>
        <p:spPr>
          <a:xfrm>
            <a:off x="267963" y="4373051"/>
            <a:ext cx="5394549" cy="18145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3A989D-E8C7-C951-CB02-56A2B350BE46}"/>
              </a:ext>
            </a:extLst>
          </p:cNvPr>
          <p:cNvSpPr txBox="1"/>
          <p:nvPr/>
        </p:nvSpPr>
        <p:spPr>
          <a:xfrm>
            <a:off x="200165" y="3534717"/>
            <a:ext cx="4024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Book"/>
                <a:cs typeface="Avenir Book"/>
              </a:rPr>
              <a:t>Upgrade path remains similar to previous designs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4060C8-4FDA-C360-3287-E4A4AE90648F}"/>
              </a:ext>
            </a:extLst>
          </p:cNvPr>
          <p:cNvSpPr txBox="1"/>
          <p:nvPr/>
        </p:nvSpPr>
        <p:spPr>
          <a:xfrm>
            <a:off x="7354000" y="1506423"/>
            <a:ext cx="332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30000" dirty="0">
                <a:latin typeface="Avenir Book"/>
                <a:cs typeface="Avenir Book"/>
              </a:rPr>
              <a:t>*</a:t>
            </a:r>
            <a:r>
              <a:rPr lang="en-US" sz="1800" dirty="0">
                <a:latin typeface="Avenir Book"/>
                <a:cs typeface="Avenir Book"/>
              </a:rPr>
              <a:t>More precisely (250-9)/(380-9)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61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9C1D0BF-CBE8-0A42-9D28-342C5A2937C6}" vid="{FEA2ABC6-D987-AC4F-9871-3C93CC065DB3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9C1D0BF-CBE8-0A42-9D28-342C5A2937C6}" vid="{C242534C-3F87-9242-8665-B01A013DCF3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118239</TotalTime>
  <Words>1645</Words>
  <Application>Microsoft Macintosh PowerPoint</Application>
  <PresentationFormat>Widescreen</PresentationFormat>
  <Paragraphs>229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Cambria Math</vt:lpstr>
      <vt:lpstr>Symbol</vt:lpstr>
      <vt:lpstr>Wingdings</vt:lpstr>
      <vt:lpstr>1_Office Theme</vt:lpstr>
      <vt:lpstr>2_Office Theme</vt:lpstr>
      <vt:lpstr>recent CLIC accelerator changes and required updates on CLICdp work  in preparation for ESPPU 2025</vt:lpstr>
      <vt:lpstr>List of main changes</vt:lpstr>
      <vt:lpstr>Numbers</vt:lpstr>
      <vt:lpstr>copied from PIP    CERN-2018-010-M</vt:lpstr>
      <vt:lpstr>copied from PIP    CERN-2018-010-M</vt:lpstr>
      <vt:lpstr>Jobs for CLICdp</vt:lpstr>
      <vt:lpstr>Design, Parameters and Beamdynamics</vt:lpstr>
      <vt:lpstr>Previous Parameters</vt:lpstr>
      <vt:lpstr>New Energy Stages</vt:lpstr>
      <vt:lpstr>Luminosities</vt:lpstr>
      <vt:lpstr>Reminder: Improved Luminosity</vt:lpstr>
      <vt:lpstr>Main Linac Emittance Growth</vt:lpstr>
      <vt:lpstr>BDS Status: One IR</vt:lpstr>
      <vt:lpstr>Two IR Design</vt:lpstr>
      <vt:lpstr>Main Beam Injectors</vt:lpstr>
      <vt:lpstr>Proposal for a new Optimised Layout</vt:lpstr>
      <vt:lpstr>Operational Scenarios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Lucie Linssen</cp:lastModifiedBy>
  <cp:revision>253</cp:revision>
  <dcterms:created xsi:type="dcterms:W3CDTF">2018-01-29T08:43:40Z</dcterms:created>
  <dcterms:modified xsi:type="dcterms:W3CDTF">2025-01-29T16:54:03Z</dcterms:modified>
</cp:coreProperties>
</file>