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0"/>
  </p:notesMasterIdLst>
  <p:handoutMasterIdLst>
    <p:handoutMasterId r:id="rId71"/>
  </p:handoutMasterIdLst>
  <p:sldIdLst>
    <p:sldId id="259" r:id="rId2"/>
    <p:sldId id="268" r:id="rId3"/>
    <p:sldId id="304" r:id="rId4"/>
    <p:sldId id="306" r:id="rId5"/>
    <p:sldId id="307" r:id="rId6"/>
    <p:sldId id="351" r:id="rId7"/>
    <p:sldId id="309" r:id="rId8"/>
    <p:sldId id="310" r:id="rId9"/>
    <p:sldId id="354" r:id="rId10"/>
    <p:sldId id="311" r:id="rId11"/>
    <p:sldId id="348" r:id="rId12"/>
    <p:sldId id="359" r:id="rId13"/>
    <p:sldId id="314" r:id="rId14"/>
    <p:sldId id="315" r:id="rId15"/>
    <p:sldId id="313" r:id="rId16"/>
    <p:sldId id="323" r:id="rId17"/>
    <p:sldId id="326" r:id="rId18"/>
    <p:sldId id="324" r:id="rId19"/>
    <p:sldId id="325" r:id="rId20"/>
    <p:sldId id="327" r:id="rId21"/>
    <p:sldId id="322" r:id="rId22"/>
    <p:sldId id="332" r:id="rId23"/>
    <p:sldId id="331" r:id="rId24"/>
    <p:sldId id="360" r:id="rId25"/>
    <p:sldId id="361" r:id="rId26"/>
    <p:sldId id="363" r:id="rId27"/>
    <p:sldId id="319" r:id="rId28"/>
    <p:sldId id="316" r:id="rId29"/>
    <p:sldId id="317" r:id="rId30"/>
    <p:sldId id="318" r:id="rId31"/>
    <p:sldId id="328" r:id="rId32"/>
    <p:sldId id="333" r:id="rId33"/>
    <p:sldId id="334" r:id="rId34"/>
    <p:sldId id="335" r:id="rId35"/>
    <p:sldId id="347" r:id="rId36"/>
    <p:sldId id="336" r:id="rId37"/>
    <p:sldId id="339" r:id="rId38"/>
    <p:sldId id="349" r:id="rId39"/>
    <p:sldId id="337" r:id="rId40"/>
    <p:sldId id="340" r:id="rId41"/>
    <p:sldId id="350" r:id="rId42"/>
    <p:sldId id="338" r:id="rId43"/>
    <p:sldId id="380" r:id="rId44"/>
    <p:sldId id="341" r:id="rId45"/>
    <p:sldId id="364" r:id="rId46"/>
    <p:sldId id="357" r:id="rId47"/>
    <p:sldId id="365" r:id="rId48"/>
    <p:sldId id="366" r:id="rId49"/>
    <p:sldId id="381" r:id="rId50"/>
    <p:sldId id="367" r:id="rId51"/>
    <p:sldId id="368" r:id="rId52"/>
    <p:sldId id="379" r:id="rId53"/>
    <p:sldId id="369" r:id="rId54"/>
    <p:sldId id="374" r:id="rId55"/>
    <p:sldId id="377" r:id="rId56"/>
    <p:sldId id="378" r:id="rId57"/>
    <p:sldId id="375" r:id="rId58"/>
    <p:sldId id="376" r:id="rId59"/>
    <p:sldId id="358" r:id="rId60"/>
    <p:sldId id="371" r:id="rId61"/>
    <p:sldId id="370" r:id="rId62"/>
    <p:sldId id="372" r:id="rId63"/>
    <p:sldId id="373" r:id="rId64"/>
    <p:sldId id="343" r:id="rId65"/>
    <p:sldId id="344" r:id="rId66"/>
    <p:sldId id="346" r:id="rId67"/>
    <p:sldId id="329" r:id="rId68"/>
    <p:sldId id="330" r:id="rId6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83"/>
    <p:restoredTop sz="94686"/>
  </p:normalViewPr>
  <p:slideViewPr>
    <p:cSldViewPr snapToObjects="1">
      <p:cViewPr varScale="1">
        <p:scale>
          <a:sx n="96" d="100"/>
          <a:sy n="96" d="100"/>
        </p:scale>
        <p:origin x="568" y="168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B44B-342D-8A4B-962F-D6D2BA25A097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7854DF-DC71-D394-7AD4-7458B58B24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8" name="Picture 7" descr="A close-up of a diagram&#10;&#10;Description automatically generated">
            <a:extLst>
              <a:ext uri="{FF2B5EF4-FFF2-40B4-BE49-F238E27FC236}">
                <a16:creationId xmlns:a16="http://schemas.microsoft.com/office/drawing/2014/main" id="{1B181923-C264-7C8D-3C6A-35C52B57C4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13" name="Picture 12" descr="A logo with a globe and text&#10;&#10;Description automatically generated">
            <a:extLst>
              <a:ext uri="{FF2B5EF4-FFF2-40B4-BE49-F238E27FC236}">
                <a16:creationId xmlns:a16="http://schemas.microsoft.com/office/drawing/2014/main" id="{08E45C35-722D-564D-91BB-22B44C3B91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F6E81C-EEEB-7F44-8EB4-D61E7E1916DA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D3284A-B410-B1C5-207A-1965E688E2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6" name="Picture 5" descr="A close-up of a diagram&#10;&#10;Description automatically generated">
            <a:extLst>
              <a:ext uri="{FF2B5EF4-FFF2-40B4-BE49-F238E27FC236}">
                <a16:creationId xmlns:a16="http://schemas.microsoft.com/office/drawing/2014/main" id="{33CDD1BC-EACD-68C0-13BE-BA05E94883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11" name="Picture 10" descr="A logo with a globe and text&#10;&#10;Description automatically generated">
            <a:extLst>
              <a:ext uri="{FF2B5EF4-FFF2-40B4-BE49-F238E27FC236}">
                <a16:creationId xmlns:a16="http://schemas.microsoft.com/office/drawing/2014/main" id="{3551B2AC-4C46-DF31-B9D4-BC759E9B313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342203-F1D8-E542-871F-E112D24DF7C5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54F321-34DF-67ED-C70F-574E2C8120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6" name="Picture 5" descr="A close-up of a diagram&#10;&#10;Description automatically generated">
            <a:extLst>
              <a:ext uri="{FF2B5EF4-FFF2-40B4-BE49-F238E27FC236}">
                <a16:creationId xmlns:a16="http://schemas.microsoft.com/office/drawing/2014/main" id="{FC89E5BE-903C-98B4-C8B4-2119A47C7B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9" name="Picture 8" descr="A logo with a globe and text&#10;&#10;Description automatically generated">
            <a:extLst>
              <a:ext uri="{FF2B5EF4-FFF2-40B4-BE49-F238E27FC236}">
                <a16:creationId xmlns:a16="http://schemas.microsoft.com/office/drawing/2014/main" id="{1C82D5E0-5D42-05D8-B42D-4354A35F4B4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27A0C0-7E3E-2E46-AEDD-B60636FA6ADA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4685DC-8F91-6BA5-E2B5-B59EC35789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6" name="Picture 5" descr="A close-up of a diagram&#10;&#10;Description automatically generated">
            <a:extLst>
              <a:ext uri="{FF2B5EF4-FFF2-40B4-BE49-F238E27FC236}">
                <a16:creationId xmlns:a16="http://schemas.microsoft.com/office/drawing/2014/main" id="{BFB9FABA-B769-C94E-ED16-69AB9E9BEE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11" name="Picture 10" descr="A logo with a globe and text&#10;&#10;Description automatically generated">
            <a:extLst>
              <a:ext uri="{FF2B5EF4-FFF2-40B4-BE49-F238E27FC236}">
                <a16:creationId xmlns:a16="http://schemas.microsoft.com/office/drawing/2014/main" id="{D30758C8-0D3B-8AAD-A228-257818B868B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63AFADB-8B48-5145-9C20-B467DAB358DD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521414-5524-F2D2-D9AD-4698C7B1DD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9" name="Picture 8" descr="A close-up of a diagram&#10;&#10;Description automatically generated">
            <a:extLst>
              <a:ext uri="{FF2B5EF4-FFF2-40B4-BE49-F238E27FC236}">
                <a16:creationId xmlns:a16="http://schemas.microsoft.com/office/drawing/2014/main" id="{13AC87DA-0660-5B26-6EE6-A3C29198E1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13" name="Picture 12" descr="A logo with a globe and text&#10;&#10;Description automatically generated">
            <a:extLst>
              <a:ext uri="{FF2B5EF4-FFF2-40B4-BE49-F238E27FC236}">
                <a16:creationId xmlns:a16="http://schemas.microsoft.com/office/drawing/2014/main" id="{F49CD931-1294-21C8-0CF0-82A3E940AB4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C8E2581-C755-0B41-8E65-354C1E1D758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9EA257-28DA-3C7A-9151-0A95025BD0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8" name="Picture 7" descr="A close-up of a diagram&#10;&#10;Description automatically generated">
            <a:extLst>
              <a:ext uri="{FF2B5EF4-FFF2-40B4-BE49-F238E27FC236}">
                <a16:creationId xmlns:a16="http://schemas.microsoft.com/office/drawing/2014/main" id="{A1059484-41AE-18C9-50F2-9DD68CF6186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15" name="Picture 14" descr="A logo with a globe and text&#10;&#10;Description automatically generated">
            <a:extLst>
              <a:ext uri="{FF2B5EF4-FFF2-40B4-BE49-F238E27FC236}">
                <a16:creationId xmlns:a16="http://schemas.microsoft.com/office/drawing/2014/main" id="{95A38188-6B26-6658-269F-6CFE4D1351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DF8936A-33F4-5041-B0C5-7D8BDEFFC4CE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B2EF24-BF5A-21E5-2B07-98A411CDE9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5" name="Picture 4" descr="A close-up of a diagram&#10;&#10;Description automatically generated">
            <a:extLst>
              <a:ext uri="{FF2B5EF4-FFF2-40B4-BE49-F238E27FC236}">
                <a16:creationId xmlns:a16="http://schemas.microsoft.com/office/drawing/2014/main" id="{00EFFD80-C7BB-C2E4-903D-493641D362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8" name="Picture 7" descr="A logo with a globe and text&#10;&#10;Description automatically generated">
            <a:extLst>
              <a:ext uri="{FF2B5EF4-FFF2-40B4-BE49-F238E27FC236}">
                <a16:creationId xmlns:a16="http://schemas.microsoft.com/office/drawing/2014/main" id="{0B29A729-83FE-146A-76FF-56DCA9E826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0004B5E-5949-7B4A-ADB9-B6B831B3022B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289775-A9FA-916E-70EB-C9F35CEA02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8" name="Picture 7" descr="A close-up of a diagram&#10;&#10;Description automatically generated">
            <a:extLst>
              <a:ext uri="{FF2B5EF4-FFF2-40B4-BE49-F238E27FC236}">
                <a16:creationId xmlns:a16="http://schemas.microsoft.com/office/drawing/2014/main" id="{36165180-0B6B-97C3-DBCB-B54FC016F3B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12" name="Picture 11" descr="A logo with a globe and text&#10;&#10;Description automatically generated">
            <a:extLst>
              <a:ext uri="{FF2B5EF4-FFF2-40B4-BE49-F238E27FC236}">
                <a16:creationId xmlns:a16="http://schemas.microsoft.com/office/drawing/2014/main" id="{25C04561-C6FE-24BC-57BD-6527AE4D4A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20EEA0C-E055-554B-9C22-BE406699079E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13F5CD-A84C-197C-38BB-C8EB416732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8" name="Picture 7" descr="A close-up of a diagram&#10;&#10;Description automatically generated">
            <a:extLst>
              <a:ext uri="{FF2B5EF4-FFF2-40B4-BE49-F238E27FC236}">
                <a16:creationId xmlns:a16="http://schemas.microsoft.com/office/drawing/2014/main" id="{6A12DF84-6BE3-78E2-AEE2-BC82335A90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12" name="Picture 11" descr="A logo with a globe and text&#10;&#10;Description automatically generated">
            <a:extLst>
              <a:ext uri="{FF2B5EF4-FFF2-40B4-BE49-F238E27FC236}">
                <a16:creationId xmlns:a16="http://schemas.microsoft.com/office/drawing/2014/main" id="{BAC047C0-1ABD-4E1B-8475-CFFEEDBBF0C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344-C698-EE43-A731-A99A189F139F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E277BB-735F-4543-63AC-C91CEC62B8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5" name="Picture 4" descr="A close-up of a diagram&#10;&#10;Description automatically generated">
            <a:extLst>
              <a:ext uri="{FF2B5EF4-FFF2-40B4-BE49-F238E27FC236}">
                <a16:creationId xmlns:a16="http://schemas.microsoft.com/office/drawing/2014/main" id="{44FE02D2-8639-68B9-1C63-C632F12033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10" name="Picture 9" descr="A logo with a globe and text&#10;&#10;Description automatically generated">
            <a:extLst>
              <a:ext uri="{FF2B5EF4-FFF2-40B4-BE49-F238E27FC236}">
                <a16:creationId xmlns:a16="http://schemas.microsoft.com/office/drawing/2014/main" id="{FD21FCF6-4339-6252-5F07-C5E6EC3E2C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DEEC-136E-8A42-A58A-708800EB809A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Herndon | EW and Higgs Measurements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0B5623-47D0-8469-DF49-2D7E446393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12" name="Picture 11" descr="A close-up of a diagram&#10;&#10;Description automatically generated">
            <a:extLst>
              <a:ext uri="{FF2B5EF4-FFF2-40B4-BE49-F238E27FC236}">
                <a16:creationId xmlns:a16="http://schemas.microsoft.com/office/drawing/2014/main" id="{3C303684-E734-E0C5-F15E-877EA2B206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14" name="Picture 13" descr="A logo with a globe and text&#10;&#10;Description automatically generated">
            <a:extLst>
              <a:ext uri="{FF2B5EF4-FFF2-40B4-BE49-F238E27FC236}">
                <a16:creationId xmlns:a16="http://schemas.microsoft.com/office/drawing/2014/main" id="{4157018A-DAE4-9F97-62CC-8C16E66F513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3D4CC-A3D0-D048-9E08-22A450263D7E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B83387-6716-6159-FBDA-61AC062353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4" name="Picture 3" descr="A close-up of a diagram&#10;&#10;Description automatically generated">
            <a:extLst>
              <a:ext uri="{FF2B5EF4-FFF2-40B4-BE49-F238E27FC236}">
                <a16:creationId xmlns:a16="http://schemas.microsoft.com/office/drawing/2014/main" id="{9A40E004-E139-FEF3-99AC-91764B1972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9" name="Picture 8" descr="A logo with a globe and text&#10;&#10;Description automatically generated">
            <a:extLst>
              <a:ext uri="{FF2B5EF4-FFF2-40B4-BE49-F238E27FC236}">
                <a16:creationId xmlns:a16="http://schemas.microsoft.com/office/drawing/2014/main" id="{469F8436-FC12-6FB3-3E44-CFCE42A46C2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7B83-D25F-294C-B434-D94D2117327A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53A64F-ADC4-D766-8EE8-593DECBDEA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3" name="Picture 2" descr="A close-up of a diagram&#10;&#10;Description automatically generated">
            <a:extLst>
              <a:ext uri="{FF2B5EF4-FFF2-40B4-BE49-F238E27FC236}">
                <a16:creationId xmlns:a16="http://schemas.microsoft.com/office/drawing/2014/main" id="{5457CBDC-C0E5-F507-A371-D4C76E6A2B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8" name="Picture 7" descr="A logo with a globe and text&#10;&#10;Description automatically generated">
            <a:extLst>
              <a:ext uri="{FF2B5EF4-FFF2-40B4-BE49-F238E27FC236}">
                <a16:creationId xmlns:a16="http://schemas.microsoft.com/office/drawing/2014/main" id="{46895D15-DA2C-FFA7-3101-7F622F75AA2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50CD9-69BB-994E-929F-49D1EE08AFA7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F452FE-C912-A754-8791-FA6CC061D0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3" name="Picture 2" descr="A close-up of a diagram&#10;&#10;Description automatically generated">
            <a:extLst>
              <a:ext uri="{FF2B5EF4-FFF2-40B4-BE49-F238E27FC236}">
                <a16:creationId xmlns:a16="http://schemas.microsoft.com/office/drawing/2014/main" id="{5A25269E-D7B8-048A-1641-14E02D5FA73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8" name="Picture 7" descr="A logo with a globe and text&#10;&#10;Description automatically generated">
            <a:extLst>
              <a:ext uri="{FF2B5EF4-FFF2-40B4-BE49-F238E27FC236}">
                <a16:creationId xmlns:a16="http://schemas.microsoft.com/office/drawing/2014/main" id="{081BD121-B707-C2E8-DAF4-40102209A8E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47B69B9E-A2BD-FDBA-45B2-896625A42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Herndon | EW and Higgs Measurements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A648-8DFF-7446-B4EE-6F23CAE5517E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77A30B-BF7D-5A39-9C28-3AA6138B1A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4" name="Picture 3" descr="A close-up of a diagram&#10;&#10;Description automatically generated">
            <a:extLst>
              <a:ext uri="{FF2B5EF4-FFF2-40B4-BE49-F238E27FC236}">
                <a16:creationId xmlns:a16="http://schemas.microsoft.com/office/drawing/2014/main" id="{B0CF9A5B-D611-103E-7B8B-53B12AAB2D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6" name="Picture 5" descr="A logo with a globe and text&#10;&#10;Description automatically generated">
            <a:extLst>
              <a:ext uri="{FF2B5EF4-FFF2-40B4-BE49-F238E27FC236}">
                <a16:creationId xmlns:a16="http://schemas.microsoft.com/office/drawing/2014/main" id="{9CE2A21F-5FE7-4293-2FE3-F0BA6CF75F9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9A42AC5-8242-ED3C-C66C-6B4A094F6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Herndon | EW and Higgs Measurements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DADAD-ED75-344B-A791-A20BC21B1F2D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C21662-B4FA-FA21-2D18-8BDD7A6199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3" name="Picture 2" descr="A close-up of a diagram&#10;&#10;Description automatically generated">
            <a:extLst>
              <a:ext uri="{FF2B5EF4-FFF2-40B4-BE49-F238E27FC236}">
                <a16:creationId xmlns:a16="http://schemas.microsoft.com/office/drawing/2014/main" id="{963D2EE9-D4AF-CF99-47DF-7693C169E8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6" name="Picture 5" descr="A logo with a globe and text&#10;&#10;Description automatically generated">
            <a:extLst>
              <a:ext uri="{FF2B5EF4-FFF2-40B4-BE49-F238E27FC236}">
                <a16:creationId xmlns:a16="http://schemas.microsoft.com/office/drawing/2014/main" id="{27AFE798-4EE6-D7AA-1574-EE52396217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ABA9CCED-09F9-8D2D-087E-57469EFCF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Herndon | EW and Higgs Measurements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B96846-9DEC-214A-972E-BD8E1155ECDC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Herndon | EW and Higgs Measurements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216A90-4163-A28B-62B5-3D2F7A4992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7" name="Picture 6" descr="A close-up of a diagram&#10;&#10;Description automatically generated">
            <a:extLst>
              <a:ext uri="{FF2B5EF4-FFF2-40B4-BE49-F238E27FC236}">
                <a16:creationId xmlns:a16="http://schemas.microsoft.com/office/drawing/2014/main" id="{9A3EE630-0D92-E48F-0FE2-42BD5ED769E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9" name="Picture 8" descr="A logo with a globe and text&#10;&#10;Description automatically generated">
            <a:extLst>
              <a:ext uri="{FF2B5EF4-FFF2-40B4-BE49-F238E27FC236}">
                <a16:creationId xmlns:a16="http://schemas.microsoft.com/office/drawing/2014/main" id="{6E722093-FB23-373D-7386-8F464C38E2A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FA0A-F907-E040-907F-E0674B7DEB1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87B3A7-9FB0-3A0D-FBCC-98C09021BA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4" name="Picture 3" descr="A close-up of a diagram&#10;&#10;Description automatically generated">
            <a:extLst>
              <a:ext uri="{FF2B5EF4-FFF2-40B4-BE49-F238E27FC236}">
                <a16:creationId xmlns:a16="http://schemas.microsoft.com/office/drawing/2014/main" id="{E3E29977-1B1D-E8EE-BE2D-2D060AFB83B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6" name="Picture 5" descr="A logo with a globe and text&#10;&#10;Description automatically generated">
            <a:extLst>
              <a:ext uri="{FF2B5EF4-FFF2-40B4-BE49-F238E27FC236}">
                <a16:creationId xmlns:a16="http://schemas.microsoft.com/office/drawing/2014/main" id="{F0B27736-9F00-B958-530D-4CF2C0A495F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C4343-17D4-3445-8EE2-EC530AC50A6B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ED12B5-E175-3A56-9328-C43676F8A7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98446"/>
            <a:ext cx="1905000" cy="559554"/>
          </a:xfrm>
          <a:prstGeom prst="rect">
            <a:avLst/>
          </a:prstGeom>
        </p:spPr>
      </p:pic>
      <p:pic>
        <p:nvPicPr>
          <p:cNvPr id="6" name="Picture 5" descr="A close-up of a diagram&#10;&#10;Description automatically generated">
            <a:extLst>
              <a:ext uri="{FF2B5EF4-FFF2-40B4-BE49-F238E27FC236}">
                <a16:creationId xmlns:a16="http://schemas.microsoft.com/office/drawing/2014/main" id="{1F6CB505-F147-F41A-2D30-5B06CF0D39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63167" y="6345238"/>
            <a:ext cx="463847" cy="436562"/>
          </a:xfrm>
          <a:prstGeom prst="rect">
            <a:avLst/>
          </a:prstGeom>
        </p:spPr>
      </p:pic>
      <p:pic>
        <p:nvPicPr>
          <p:cNvPr id="11" name="Picture 10" descr="A logo with a globe and text&#10;&#10;Description automatically generated">
            <a:extLst>
              <a:ext uri="{FF2B5EF4-FFF2-40B4-BE49-F238E27FC236}">
                <a16:creationId xmlns:a16="http://schemas.microsoft.com/office/drawing/2014/main" id="{DF68D3B2-FF7D-7F1D-3F24-6FE83C0ABC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1063" y="6288533"/>
            <a:ext cx="1024137" cy="5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36697BF9-8685-634B-95C9-88D8F081A59B}" type="datetime1">
              <a:rPr lang="en-US" smtClean="0"/>
              <a:t>6/21/25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Herndon | EW and Higgs Measurements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5.18661" TargetMode="External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arxiv.org/abs/2111.10431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hyperlink" Target="https://dyturbo.hepforge.org/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hyperlink" Target="https://arxiv.org/abs/2503.09742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png"/><Relationship Id="rId4" Type="http://schemas.openxmlformats.org/officeDocument/2006/relationships/hyperlink" Target="https://arxiv.org/abs/2212.0937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PUBNOTES/ATL-PHYS-PUB-2024-011/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twiki.cern.ch/twiki/bin/view/CMSPublic/PhysicsResultsCombined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hyperlink" Target="https://arxiv.org/abs/2410.02502" TargetMode="External"/><Relationship Id="rId4" Type="http://schemas.openxmlformats.org/officeDocument/2006/relationships/hyperlink" Target="https://arxiv.org/abs/2408.07622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arxiv.org/abs/2412.13872" TargetMode="Externa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5.18661" TargetMode="External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6.12465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3.emf"/><Relationship Id="rId4" Type="http://schemas.openxmlformats.org/officeDocument/2006/relationships/hyperlink" Target="https://arxiv.org/abs/2112.1126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12.16665" TargetMode="External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505.11310" TargetMode="External"/><Relationship Id="rId3" Type="http://schemas.openxmlformats.org/officeDocument/2006/relationships/image" Target="../media/image47.emf"/><Relationship Id="rId7" Type="http://schemas.openxmlformats.org/officeDocument/2006/relationships/hyperlink" Target="https://arxiv.org/abs/2103.01918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arxiv.org/abs/1911.04813" TargetMode="External"/><Relationship Id="rId5" Type="http://schemas.openxmlformats.org/officeDocument/2006/relationships/image" Target="../media/image49.emf"/><Relationship Id="rId4" Type="http://schemas.openxmlformats.org/officeDocument/2006/relationships/image" Target="../media/image48.emf"/><Relationship Id="rId9" Type="http://schemas.openxmlformats.org/officeDocument/2006/relationships/hyperlink" Target="https://arxiv.org/abs/2412.02477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4.02711" TargetMode="External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arxiv.org/abs/2211.09435" TargetMode="External"/><Relationship Id="rId5" Type="http://schemas.openxmlformats.org/officeDocument/2006/relationships/hyperlink" Target="https://arxiv.org/abs/2310.04350" TargetMode="External"/><Relationship Id="rId4" Type="http://schemas.openxmlformats.org/officeDocument/2006/relationships/hyperlink" Target="https://arxiv.org/abs/2110.11231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arxiv.org/abs/2402.16365" TargetMode="External"/><Relationship Id="rId4" Type="http://schemas.openxmlformats.org/officeDocument/2006/relationships/image" Target="../media/image57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arxiv.org/abs/2201.13045" TargetMode="External"/><Relationship Id="rId5" Type="http://schemas.openxmlformats.org/officeDocument/2006/relationships/hyperlink" Target="https://arxiv.org/abs/2505.20483" TargetMode="External"/><Relationship Id="rId4" Type="http://schemas.openxmlformats.org/officeDocument/2006/relationships/hyperlink" Target="https://arxiv.org/abs/2006.1119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hyperlink" Target="https://www.sciencedirect.com/special-issue/102PLZ2NQB5" TargetMode="External"/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5.16994" TargetMode="External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hyperlink" Target="https://arxiv.org/abs/2310.05164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arxiv.org/abs/1709.05822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8.07013" TargetMode="External"/><Relationship Id="rId2" Type="http://schemas.openxmlformats.org/officeDocument/2006/relationships/hyperlink" Target="https://arxiv.org/abs/2004.10612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arxiv.org/abs/2503.11317" TargetMode="External"/><Relationship Id="rId4" Type="http://schemas.openxmlformats.org/officeDocument/2006/relationships/hyperlink" Target="https://arxiv.org/abs/2009.09429" TargetMode="Externa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arxiv.org/abs/2404.05498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cds.cern.ch/record/2789544" TargetMode="External"/><Relationship Id="rId4" Type="http://schemas.openxmlformats.org/officeDocument/2006/relationships/hyperlink" Target="https://cds.cern.ch/record/292999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29999" TargetMode="External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8.png"/><Relationship Id="rId4" Type="http://schemas.openxmlformats.org/officeDocument/2006/relationships/hyperlink" Target="https://cds.cern.ch/record/2789544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hyperlink" Target="https://cds.cern.ch/record/2929999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97869/" TargetMode="Externa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cds.cern.ch/record/2929999" TargetMode="External"/><Relationship Id="rId4" Type="http://schemas.openxmlformats.org/officeDocument/2006/relationships/image" Target="../media/image8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hyperlink" Target="https://arxiv.org/abs/2504.13081" TargetMode="External"/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412.01548" TargetMode="External"/><Relationship Id="rId3" Type="http://schemas.openxmlformats.org/officeDocument/2006/relationships/image" Target="../media/image84.png"/><Relationship Id="rId7" Type="http://schemas.openxmlformats.org/officeDocument/2006/relationships/image" Target="../media/image87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hyperlink" Target="https://arxiv.org/abs/2409.13663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4.09612" TargetMode="External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hyperlink" Target="https://arxiv.org/abs/2410.19611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hyperlink" Target="https://cds.cern.ch/record/2929444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arxiv.org/abs/2407.13554" TargetMode="Externa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arxiv.org/abs/2009.04363" TargetMode="External"/><Relationship Id="rId4" Type="http://schemas.openxmlformats.org/officeDocument/2006/relationships/image" Target="../media/image10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5.png"/><Relationship Id="rId5" Type="http://schemas.openxmlformats.org/officeDocument/2006/relationships/hyperlink" Target="https://cds.cern.ch/record/2929444" TargetMode="External"/><Relationship Id="rId4" Type="http://schemas.openxmlformats.org/officeDocument/2006/relationships/hyperlink" Target="https://arxiv.org/abs/2410.19611" TargetMode="Externa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hyperlink" Target="https://cds.cern.ch/record/2929444" TargetMode="External"/><Relationship Id="rId7" Type="http://schemas.openxmlformats.org/officeDocument/2006/relationships/image" Target="../media/image95.png"/><Relationship Id="rId2" Type="http://schemas.openxmlformats.org/officeDocument/2006/relationships/hyperlink" Target="https://arxiv.org/abs/2410.19611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Relationship Id="rId9" Type="http://schemas.openxmlformats.org/officeDocument/2006/relationships/image" Target="../media/image11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9.png"/><Relationship Id="rId4" Type="http://schemas.openxmlformats.org/officeDocument/2006/relationships/image" Target="../media/image69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image" Target="../media/image111.emf"/><Relationship Id="rId1" Type="http://schemas.openxmlformats.org/officeDocument/2006/relationships/slideLayout" Target="../slideLayouts/slideLayout9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emf"/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arxiv.org/abs/2403.15085" TargetMode="External"/><Relationship Id="rId4" Type="http://schemas.openxmlformats.org/officeDocument/2006/relationships/image" Target="../media/image11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4171335"/>
            <a:ext cx="11376025" cy="2153265"/>
          </a:xfrm>
        </p:spPr>
        <p:txBody>
          <a:bodyPr/>
          <a:lstStyle/>
          <a:p>
            <a:r>
              <a:rPr lang="en-US" dirty="0"/>
              <a:t>Electroweak and Higgs Physics CTEQ</a:t>
            </a:r>
            <a:r>
              <a:rPr lang="en-US" sz="3600" dirty="0"/>
              <a:t> Summer School 2025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Matthew Herndon, University of Wisconsin - Madison</a:t>
            </a:r>
          </a:p>
          <a:p>
            <a:pPr algn="l"/>
            <a:r>
              <a:rPr lang="en-US" b="0" dirty="0"/>
              <a:t>2025-06-21,22</a:t>
            </a:r>
          </a:p>
        </p:txBody>
      </p:sp>
      <p:pic>
        <p:nvPicPr>
          <p:cNvPr id="6" name="Picture 5" descr="A sign on a brick wall&#10;&#10;AI-generated content may be incorrect.">
            <a:extLst>
              <a:ext uri="{FF2B5EF4-FFF2-40B4-BE49-F238E27FC236}">
                <a16:creationId xmlns:a16="http://schemas.microsoft.com/office/drawing/2014/main" id="{E6FAFAC1-CA30-30CD-B425-519C6001F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282" y="0"/>
            <a:ext cx="5177693" cy="4038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5AB22C-A173-2969-91EE-2FA8F861E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440" y="0"/>
            <a:ext cx="6078160" cy="4038599"/>
          </a:xfrm>
          <a:prstGeom prst="rect">
            <a:avLst/>
          </a:prstGeom>
        </p:spPr>
      </p:pic>
      <p:pic>
        <p:nvPicPr>
          <p:cNvPr id="12" name="Picture 11" descr="A blue screen with yellow letters&#10;&#10;AI-generated content may be incorrect.">
            <a:extLst>
              <a:ext uri="{FF2B5EF4-FFF2-40B4-BE49-F238E27FC236}">
                <a16:creationId xmlns:a16="http://schemas.microsoft.com/office/drawing/2014/main" id="{D8C069A2-AC64-CD65-AB4E-3E9A951E0B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00" y="5257800"/>
            <a:ext cx="2296391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of a SM Prediction: the cross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990600"/>
            <a:ext cx="11098213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Non/semi-perturbative physics</a:t>
            </a:r>
          </a:p>
          <a:p>
            <a:r>
              <a:rPr lang="en-US" dirty="0"/>
              <a:t>Colliding </a:t>
            </a:r>
            <a:r>
              <a:rPr lang="en-US" dirty="0" err="1"/>
              <a:t>partons</a:t>
            </a:r>
            <a:endParaRPr lang="en-US" dirty="0"/>
          </a:p>
          <a:p>
            <a:pPr lvl="1"/>
            <a:r>
              <a:rPr lang="en-US" dirty="0"/>
              <a:t>Proton distribution functions, PDFs, structure of the proton</a:t>
            </a:r>
          </a:p>
          <a:p>
            <a:pPr lvl="1"/>
            <a:r>
              <a:rPr lang="en-US" dirty="0"/>
              <a:t>Non-perturbative at lowest energies</a:t>
            </a:r>
          </a:p>
          <a:p>
            <a:pPr lvl="1"/>
            <a:r>
              <a:rPr lang="en-US" dirty="0"/>
              <a:t>Evolved up to the perturbative collision scale, factorization scale,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baseline="-25000" dirty="0"/>
              <a:t>F</a:t>
            </a:r>
          </a:p>
          <a:p>
            <a:r>
              <a:rPr lang="en-US" dirty="0"/>
              <a:t>QCD NXLO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Jets</a:t>
            </a:r>
          </a:p>
          <a:p>
            <a:pPr lvl="1"/>
            <a:r>
              <a:rPr lang="en-US" dirty="0"/>
              <a:t>Fragmentation functions and </a:t>
            </a:r>
            <a:r>
              <a:rPr lang="en-US" dirty="0" err="1"/>
              <a:t>partons</a:t>
            </a:r>
            <a:r>
              <a:rPr lang="en-US" dirty="0"/>
              <a:t> showers (PS)</a:t>
            </a:r>
          </a:p>
          <a:p>
            <a:pPr lvl="1"/>
            <a:r>
              <a:rPr lang="en-US" dirty="0"/>
              <a:t>Hadronization</a:t>
            </a:r>
          </a:p>
          <a:p>
            <a:pPr lvl="1"/>
            <a:r>
              <a:rPr lang="en-US" dirty="0"/>
              <a:t>Introduces a matching scale, jets produced in the hard</a:t>
            </a:r>
          </a:p>
          <a:p>
            <a:pPr marL="324000" lvl="2" indent="0">
              <a:buNone/>
            </a:pPr>
            <a:r>
              <a:rPr lang="en-US" dirty="0"/>
              <a:t>collision vs PS jets</a:t>
            </a:r>
          </a:p>
          <a:p>
            <a:r>
              <a:rPr lang="en-US" dirty="0"/>
              <a:t>Proton remnants</a:t>
            </a:r>
          </a:p>
          <a:p>
            <a:pPr lvl="1"/>
            <a:r>
              <a:rPr lang="en-US" dirty="0"/>
              <a:t>Underlying events (UE)</a:t>
            </a:r>
          </a:p>
          <a:p>
            <a:pPr lvl="1"/>
            <a:r>
              <a:rPr lang="en-US" dirty="0"/>
              <a:t>Multiparton interactions (MPI)</a:t>
            </a:r>
          </a:p>
          <a:p>
            <a:pPr marL="0" lvl="1" indent="0">
              <a:buNone/>
            </a:pPr>
            <a:r>
              <a:rPr lang="en-US" sz="2100" b="1" dirty="0"/>
              <a:t>PS, UE, MPI treated with tunes and/or transverse momentum dependent TMD-PDFs</a:t>
            </a:r>
          </a:p>
          <a:p>
            <a:r>
              <a:rPr lang="en-US" dirty="0"/>
              <a:t>These issues must be corrected for when measuring a cross section and represent  important ancillary measurements.  </a:t>
            </a:r>
            <a:r>
              <a:rPr lang="en-US" dirty="0">
                <a:solidFill>
                  <a:srgbClr val="FF0000"/>
                </a:solidFill>
              </a:rPr>
              <a:t>For precision measurements they can be limiting factors.</a:t>
            </a:r>
          </a:p>
          <a:p>
            <a:endParaRPr lang="en-US" dirty="0"/>
          </a:p>
          <a:p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E554-DAD6-3849-835A-51FE3EC2DF46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B7BE8C-3D85-0B18-DB8D-B70AEBAE3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2514600"/>
            <a:ext cx="5269741" cy="2260734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524E33C-DC56-9CF1-FE1F-028C873C0FBB}"/>
              </a:ext>
            </a:extLst>
          </p:cNvPr>
          <p:cNvSpPr txBox="1">
            <a:spLocks/>
          </p:cNvSpPr>
          <p:nvPr/>
        </p:nvSpPr>
        <p:spPr>
          <a:xfrm>
            <a:off x="8573581" y="1807161"/>
            <a:ext cx="3321989" cy="6494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SM calculation of the inclusive jet cross section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72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Proceeding down the stairway to discovery!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5A808-6FD1-2F4D-98E5-683E6069FE81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5F5E8E-4A54-A4CE-C382-28494270C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838200"/>
            <a:ext cx="9601200" cy="539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458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53CBA-B14D-9995-0967-6F18A6518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E60CA46-5654-633A-D90A-E6201F61D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0"/>
            <a:ext cx="6934200" cy="38992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8FA3F0-88BC-FD48-B24E-B62FDAFFF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QCD Measurements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12D880-103D-F6BB-2934-5B997996D9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digression into QCD</a:t>
            </a:r>
          </a:p>
          <a:p>
            <a:r>
              <a:rPr lang="en-US" dirty="0"/>
              <a:t>demonstrating that even the most basic measurements at a hadron collider needs NNLO predictions to correctly model the data.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93119-266C-19E6-C47D-2402A20D0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9084-33A3-B841-92A9-CD8C4492E571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D877A-491B-4009-9D26-A859542A4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8FF2C-EE2E-B327-A4F8-9740FB2DB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D069BD-3F85-CA9D-0CD7-D61E4C398434}"/>
              </a:ext>
            </a:extLst>
          </p:cNvPr>
          <p:cNvSpPr/>
          <p:nvPr/>
        </p:nvSpPr>
        <p:spPr>
          <a:xfrm>
            <a:off x="4953000" y="381000"/>
            <a:ext cx="304800" cy="10668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BB8737-814C-CF25-FB63-C38A1B316103}"/>
              </a:ext>
            </a:extLst>
          </p:cNvPr>
          <p:cNvSpPr txBox="1"/>
          <p:nvPr/>
        </p:nvSpPr>
        <p:spPr>
          <a:xfrm>
            <a:off x="9525000" y="3810000"/>
            <a:ext cx="22088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CMS</a:t>
            </a:r>
            <a:r>
              <a:rPr lang="en-US" dirty="0"/>
              <a:t> </a:t>
            </a:r>
            <a:r>
              <a:rPr lang="en-US" dirty="0" err="1"/>
              <a:t>xs</a:t>
            </a:r>
            <a:r>
              <a:rPr lang="en-US" dirty="0"/>
              <a:t> review </a:t>
            </a:r>
          </a:p>
        </p:txBody>
      </p:sp>
    </p:spTree>
    <p:extLst>
      <p:ext uri="{BB962C8B-B14F-4D97-AF65-F5344CB8AC3E}">
        <p14:creationId xmlns:p14="http://schemas.microsoft.com/office/powerpoint/2010/main" val="3588045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858E6-90F4-21FB-1862-D5D3781BF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B7871-3A28-1902-B567-E4BF397E0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Inclusive Jet Cross Section - CMS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A5B4E-9077-9CD6-51B6-FE625A7667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77000" y="5334000"/>
            <a:ext cx="4699794" cy="79712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Excellent agreement seen with NNLO QCD + NLO EW prediction</a:t>
            </a:r>
          </a:p>
          <a:p>
            <a:endParaRPr lang="en-US" dirty="0"/>
          </a:p>
          <a:p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D814BA-7617-48A6-C09D-D8366A7C5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5F98-ACE8-AB4D-9CED-849456E8052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664332-E18B-07FD-BFFD-0BB940F31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C0D130-6F5D-0B51-C9EF-C1677B716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025252-7250-0EBF-7D19-A4E9C70BC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0" y="865524"/>
            <a:ext cx="5335009" cy="556057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39B60A0-2C7C-9D63-FB5B-9C31B3D5449F}"/>
              </a:ext>
            </a:extLst>
          </p:cNvPr>
          <p:cNvSpPr txBox="1">
            <a:spLocks/>
          </p:cNvSpPr>
          <p:nvPr/>
        </p:nvSpPr>
        <p:spPr>
          <a:xfrm>
            <a:off x="9296400" y="4115858"/>
            <a:ext cx="2895600" cy="106574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Unfolding Matrix: Reconstructed to hadron level gen jets</a:t>
            </a:r>
          </a:p>
          <a:p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AD89756-ABF8-BDE2-A04C-0EF88BE63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7324" y="1338505"/>
            <a:ext cx="2663676" cy="2776295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0281DB5-FBF3-FCFA-6F4F-277E3A5F4D0E}"/>
              </a:ext>
            </a:extLst>
          </p:cNvPr>
          <p:cNvSpPr txBox="1">
            <a:spLocks/>
          </p:cNvSpPr>
          <p:nvPr/>
        </p:nvSpPr>
        <p:spPr>
          <a:xfrm>
            <a:off x="5609924" y="1386471"/>
            <a:ext cx="3229276" cy="303312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Prediction: NNLO QCD with NLO EW corrections</a:t>
            </a:r>
          </a:p>
          <a:p>
            <a:pPr lvl="1"/>
            <a:r>
              <a:rPr lang="en-US" dirty="0"/>
              <a:t>Corrected for NP (non perturbative) effects to particle level jets</a:t>
            </a:r>
          </a:p>
          <a:p>
            <a:pPr lvl="1"/>
            <a:r>
              <a:rPr lang="en-US" dirty="0"/>
              <a:t>NP corrections based on several MCs and tunes</a:t>
            </a:r>
          </a:p>
          <a:p>
            <a:r>
              <a:rPr lang="en-US" dirty="0"/>
              <a:t>Data: Unfolded to particle level using full detector simulation</a:t>
            </a:r>
          </a:p>
          <a:p>
            <a:pPr lvl="1"/>
            <a:endParaRPr lang="en-US" dirty="0"/>
          </a:p>
          <a:p>
            <a:pPr marL="324000" lvl="2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B6DD5-10FE-6E2E-079D-2104CA83CAC9}"/>
              </a:ext>
            </a:extLst>
          </p:cNvPr>
          <p:cNvSpPr txBox="1"/>
          <p:nvPr/>
        </p:nvSpPr>
        <p:spPr>
          <a:xfrm>
            <a:off x="8153400" y="407539"/>
            <a:ext cx="54319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JHEP 02 142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,</a:t>
            </a: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 JHEP 12 035 (2022</a:t>
            </a: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409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8E4C83-5ECC-B6C2-5802-E0D7E42922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27981-FFB5-8A7A-5386-987491B38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Inclusive Jet Cross Section, NLO vs NNLO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D1FAE-3700-7B45-1F69-E85658733F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5026857"/>
            <a:ext cx="9292034" cy="1219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NLO, even with NLL, is not enough to achieve agreement with the data</a:t>
            </a:r>
          </a:p>
          <a:p>
            <a:r>
              <a:rPr lang="en-US" dirty="0">
                <a:solidFill>
                  <a:srgbClr val="FF0000"/>
                </a:solidFill>
              </a:rPr>
              <a:t>10-20% disagreements unsurprising.   </a:t>
            </a:r>
          </a:p>
          <a:p>
            <a:r>
              <a:rPr lang="en-US" dirty="0">
                <a:solidFill>
                  <a:srgbClr val="FF0000"/>
                </a:solidFill>
              </a:rPr>
              <a:t>Different predictions from NLO PDFs inconsistent</a:t>
            </a:r>
          </a:p>
          <a:p>
            <a:endParaRPr lang="en-US" dirty="0"/>
          </a:p>
          <a:p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B7850C-3CBA-1036-6403-445DD29C0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06A9A-33B5-5B45-8565-6F7B2CE6EF57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0F154-342D-9ED1-47F9-3F3BADF97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FFF6F2-C6E9-723E-B7D2-58CE5686E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BB49D92-88F8-D3FC-53C1-1DED073F1AE7}"/>
              </a:ext>
            </a:extLst>
          </p:cNvPr>
          <p:cNvSpPr txBox="1">
            <a:spLocks/>
          </p:cNvSpPr>
          <p:nvPr/>
        </p:nvSpPr>
        <p:spPr>
          <a:xfrm>
            <a:off x="7086600" y="1142999"/>
            <a:ext cx="4020946" cy="36576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Predictions: </a:t>
            </a:r>
          </a:p>
          <a:p>
            <a:r>
              <a:rPr lang="en-US" dirty="0"/>
              <a:t>NNLO QCD with NLO EW corrections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NLO+NLL QCD with NLO EW corrections</a:t>
            </a:r>
          </a:p>
          <a:p>
            <a:endParaRPr lang="en-US" dirty="0"/>
          </a:p>
          <a:p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4224D0-33F2-8939-6D1C-8211D7C6F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30175"/>
            <a:ext cx="5765800" cy="39497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6DDB0CA-1564-C02A-41B1-EF04F1B5346D}"/>
              </a:ext>
            </a:extLst>
          </p:cNvPr>
          <p:cNvSpPr txBox="1">
            <a:spLocks/>
          </p:cNvSpPr>
          <p:nvPr/>
        </p:nvSpPr>
        <p:spPr>
          <a:xfrm>
            <a:off x="6934200" y="5410200"/>
            <a:ext cx="5257800" cy="968149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NNLO calculations necessary to demonstrate consistency with SM at the precision of the LHC data for many (most) analyses.</a:t>
            </a:r>
          </a:p>
          <a:p>
            <a:endParaRPr lang="en-US" dirty="0"/>
          </a:p>
          <a:p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782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3474479-C940-3FDB-3BF5-1334FE5A1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0"/>
            <a:ext cx="6934200" cy="38992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 and Z cross sections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hadron collider precision cross section frontier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393F-9315-A741-844F-D0492E14F13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BF34C2-429D-9F15-DCF5-5C22A896CBA8}"/>
              </a:ext>
            </a:extLst>
          </p:cNvPr>
          <p:cNvSpPr/>
          <p:nvPr/>
        </p:nvSpPr>
        <p:spPr>
          <a:xfrm>
            <a:off x="5410200" y="762000"/>
            <a:ext cx="304800" cy="838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366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Precision pp collider cross sections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26F-1FFD-F54D-AB22-9E36680BA9CA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019941"/>
            <a:ext cx="7851593" cy="535840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 and Z cross sections</a:t>
            </a:r>
          </a:p>
          <a:p>
            <a:pPr lvl="1"/>
            <a:r>
              <a:rPr lang="en-US" dirty="0"/>
              <a:t>Easily triggered pure data samples (</a:t>
            </a:r>
            <a:r>
              <a:rPr lang="en-US" dirty="0" err="1"/>
              <a:t>W</a:t>
            </a:r>
            <a:r>
              <a:rPr lang="en-US" dirty="0" err="1">
                <a:sym typeface="Wingdings" pitchFamily="2" charset="2"/>
              </a:rPr>
              <a:t>l</a:t>
            </a:r>
            <a:r>
              <a:rPr lang="en-US" dirty="0" err="1">
                <a:latin typeface="Symbol" pitchFamily="2" charset="2"/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dirty="0" err="1">
                <a:sym typeface="Wingdings" pitchFamily="2" charset="2"/>
              </a:rPr>
              <a:t>Zl</a:t>
            </a:r>
            <a:r>
              <a:rPr lang="en-US" baseline="30000" dirty="0" err="1">
                <a:sym typeface="Wingdings" pitchFamily="2" charset="2"/>
              </a:rPr>
              <a:t>+</a:t>
            </a:r>
            <a:r>
              <a:rPr lang="en-US" dirty="0" err="1">
                <a:sym typeface="Wingdings" pitchFamily="2" charset="2"/>
              </a:rPr>
              <a:t>l</a:t>
            </a:r>
            <a:r>
              <a:rPr lang="en-US" baseline="30000" dirty="0">
                <a:sym typeface="Wingdings" pitchFamily="2" charset="2"/>
              </a:rPr>
              <a:t>-</a:t>
            </a:r>
            <a:r>
              <a:rPr lang="en-US" dirty="0">
                <a:sym typeface="Wingdings" pitchFamily="2" charset="2"/>
              </a:rPr>
              <a:t>)</a:t>
            </a:r>
            <a:endParaRPr lang="en-US" dirty="0"/>
          </a:p>
          <a:p>
            <a:pPr lvl="1"/>
            <a:r>
              <a:rPr lang="en-US" dirty="0"/>
              <a:t>Performance of lepton triggering, reconstruction, and Id calibrated using tag and probe on large data samples.</a:t>
            </a:r>
          </a:p>
          <a:p>
            <a:pPr lvl="1"/>
            <a:r>
              <a:rPr lang="en-US" dirty="0"/>
              <a:t>Can define both fiducial and total cross-section measurements.</a:t>
            </a:r>
          </a:p>
          <a:p>
            <a:pPr lvl="1"/>
            <a:r>
              <a:rPr lang="en-US" dirty="0"/>
              <a:t>Dominant uncertainties</a:t>
            </a:r>
          </a:p>
          <a:p>
            <a:pPr lvl="2"/>
            <a:r>
              <a:rPr lang="en-US" dirty="0"/>
              <a:t>luminosity uncertainty </a:t>
            </a:r>
          </a:p>
          <a:p>
            <a:pPr lvl="2"/>
            <a:r>
              <a:rPr lang="en-US" dirty="0"/>
              <a:t>Extrapolation from measurement phase space to fiducial region (small) or total cross section (larger)</a:t>
            </a:r>
          </a:p>
          <a:p>
            <a:pPr lvl="2"/>
            <a:r>
              <a:rPr lang="en-US" dirty="0"/>
              <a:t>Ratios can reduce uncertainties: especially luminosity uncertainty</a:t>
            </a:r>
          </a:p>
          <a:p>
            <a:r>
              <a:rPr lang="en-US" dirty="0"/>
              <a:t>The SM calculations</a:t>
            </a:r>
          </a:p>
          <a:p>
            <a:pPr lvl="1"/>
            <a:r>
              <a:rPr lang="en-US" dirty="0"/>
              <a:t>NNLO, NNLO+NNLL, N3L0, even approximate N4LO+N4LL (</a:t>
            </a:r>
            <a:r>
              <a:rPr lang="en-US" dirty="0">
                <a:hlinkClick r:id="rId2"/>
              </a:rPr>
              <a:t>DYTurbo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Logarithmic re-summation of vector boson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Dominant uncertainties</a:t>
            </a:r>
          </a:p>
          <a:p>
            <a:pPr lvl="2"/>
            <a:r>
              <a:rPr lang="en-US" dirty="0"/>
              <a:t>PDF and scale uncertainty</a:t>
            </a:r>
          </a:p>
          <a:p>
            <a:pPr lvl="2"/>
            <a:r>
              <a:rPr lang="en-US" dirty="0"/>
              <a:t>Especially when phase space limited to fiducial cross-section region</a:t>
            </a:r>
          </a:p>
          <a:p>
            <a:r>
              <a:rPr lang="en-US" dirty="0">
                <a:solidFill>
                  <a:srgbClr val="00B050"/>
                </a:solidFill>
              </a:rPr>
              <a:t>The precision frontier in hadron collider cross-section measurements and predictions</a:t>
            </a:r>
          </a:p>
          <a:p>
            <a:r>
              <a:rPr lang="en-US" dirty="0">
                <a:solidFill>
                  <a:srgbClr val="FF0000"/>
                </a:solidFill>
              </a:rPr>
              <a:t>Interesting dichotomy of uncertainties fiducial vs. total/ exp vs. theory cross section measurement comparisons.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C359F6-F153-3462-4417-06F5FBA45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088" y="3199393"/>
            <a:ext cx="3437089" cy="3582407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103D7F-1129-A6C6-24A1-E7D76A1553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8757" y="-38325"/>
            <a:ext cx="3180457" cy="3314925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243252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 and Z </a:t>
            </a:r>
            <a:br>
              <a:rPr lang="en-US" dirty="0"/>
            </a:br>
            <a:r>
              <a:rPr lang="en-US" dirty="0"/>
              <a:t>cross sections</a:t>
            </a:r>
            <a:br>
              <a:rPr lang="en-US" dirty="0"/>
            </a:br>
            <a:r>
              <a:rPr lang="en-US" dirty="0"/>
              <a:t>historical </a:t>
            </a:r>
            <a:br>
              <a:rPr lang="en-US" dirty="0"/>
            </a:br>
            <a:r>
              <a:rPr lang="en-US" dirty="0"/>
              <a:t>Context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72A52-AB52-DA42-A932-CF3CF0EE40FC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4188" y="3048000"/>
            <a:ext cx="2944812" cy="2627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Takes a few minutes to collect a UA1 sized dataset at the LHC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4BBEB2-43EB-4A25-95BF-83D182BCB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689" y="-845543"/>
            <a:ext cx="6136646" cy="8549086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768016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 and Z cross sections – ATLAS, CMS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9C105-E372-4A4A-8B3A-B336077BE8C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1" y="5486400"/>
            <a:ext cx="11963399" cy="89194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Inclusive cross section comparison to N3LO QCD with approximate N3L0 PDFs and to NNLO</a:t>
            </a:r>
          </a:p>
          <a:p>
            <a:r>
              <a:rPr lang="en-US" dirty="0">
                <a:solidFill>
                  <a:srgbClr val="00B050"/>
                </a:solidFill>
              </a:rPr>
              <a:t>5,6 energies shown. 13.6 TeV CMS results complete as well (</a:t>
            </a:r>
            <a:r>
              <a:rPr lang="en-US" dirty="0">
                <a:solidFill>
                  <a:srgbClr val="00B050"/>
                </a:solidFill>
                <a:hlinkClick r:id="rId2"/>
              </a:rPr>
              <a:t>Submitted to JHEP</a:t>
            </a:r>
            <a:r>
              <a:rPr lang="en-US" dirty="0">
                <a:solidFill>
                  <a:srgbClr val="00B050"/>
                </a:solidFill>
              </a:rPr>
              <a:t> ).</a:t>
            </a:r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6C1013-3FC0-8B8B-7C5B-A48DFD873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4" y="914400"/>
            <a:ext cx="6438900" cy="4292600"/>
          </a:xfrm>
          <a:prstGeom prst="rect">
            <a:avLst/>
          </a:prstGeom>
        </p:spPr>
      </p:pic>
      <p:pic>
        <p:nvPicPr>
          <p:cNvPr id="4" name="Picture 3" descr="A graph of a number of data&#10;&#10;AI-generated content may be incorrect.">
            <a:extLst>
              <a:ext uri="{FF2B5EF4-FFF2-40B4-BE49-F238E27FC236}">
                <a16:creationId xmlns:a16="http://schemas.microsoft.com/office/drawing/2014/main" id="{504E8FB0-AF54-31A9-5DEF-38FD17ADC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9826" y="1066800"/>
            <a:ext cx="5632174" cy="398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90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 and Z cross sections - CMS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89D0B-8E2E-8849-AC90-8B0EF5E59417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019941"/>
            <a:ext cx="7851593" cy="5358408"/>
          </a:xfrm>
        </p:spPr>
        <p:txBody>
          <a:bodyPr>
            <a:normAutofit/>
          </a:bodyPr>
          <a:lstStyle/>
          <a:p>
            <a:r>
              <a:rPr lang="en-US" dirty="0"/>
              <a:t>Inclusive cross sections, N3LO calculation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Fiducial cross sections, NNLO(+NNLL) calculations</a:t>
            </a:r>
          </a:p>
        </p:txBody>
      </p:sp>
      <p:pic>
        <p:nvPicPr>
          <p:cNvPr id="4" name="Picture 3" descr="A number of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1D578477-DE08-3757-FCE6-7228939A6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063" y="4143850"/>
            <a:ext cx="7772400" cy="1631969"/>
          </a:xfrm>
          <a:prstGeom prst="rect">
            <a:avLst/>
          </a:prstGeom>
        </p:spPr>
      </p:pic>
      <p:pic>
        <p:nvPicPr>
          <p:cNvPr id="12" name="Picture 11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3A5FCBC8-2CC8-4022-339A-E03771F32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333228"/>
            <a:ext cx="7772400" cy="2106069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8B926CB-F6AA-6DE6-8253-2B1D93C978BD}"/>
              </a:ext>
            </a:extLst>
          </p:cNvPr>
          <p:cNvSpPr txBox="1">
            <a:spLocks/>
          </p:cNvSpPr>
          <p:nvPr/>
        </p:nvSpPr>
        <p:spPr>
          <a:xfrm>
            <a:off x="8305799" y="144992"/>
            <a:ext cx="3805057" cy="6408208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Experimental results</a:t>
            </a:r>
          </a:p>
          <a:p>
            <a:r>
              <a:rPr lang="en-US" dirty="0">
                <a:solidFill>
                  <a:srgbClr val="FF0000"/>
                </a:solidFill>
              </a:rPr>
              <a:t>Additional theory uncertainty to extrapolate to total cross-section substantial</a:t>
            </a:r>
          </a:p>
          <a:p>
            <a:r>
              <a:rPr lang="en-US" dirty="0">
                <a:solidFill>
                  <a:srgbClr val="00B050"/>
                </a:solidFill>
              </a:rPr>
              <a:t>1.5% fiducial Z result at 13.6TeV</a:t>
            </a:r>
          </a:p>
          <a:p>
            <a:r>
              <a:rPr lang="en-US" dirty="0">
                <a:solidFill>
                  <a:srgbClr val="00B050"/>
                </a:solidFill>
              </a:rPr>
              <a:t>Evolving improvements in luminosity calculation</a:t>
            </a:r>
          </a:p>
          <a:p>
            <a:r>
              <a:rPr lang="en-US" dirty="0">
                <a:solidFill>
                  <a:srgbClr val="FF0000"/>
                </a:solidFill>
              </a:rPr>
              <a:t>still dominated by luminosity uncertainty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Theory Calculations</a:t>
            </a:r>
          </a:p>
          <a:p>
            <a:r>
              <a:rPr lang="en-US" dirty="0">
                <a:solidFill>
                  <a:srgbClr val="FF0000"/>
                </a:solidFill>
              </a:rPr>
              <a:t>Calculations in a limited phase space generally less accurate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Exp.-theory pattern of uncertainties best seen in measurements with the same data set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New </a:t>
            </a:r>
            <a:r>
              <a:rPr lang="en-US" dirty="0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ATLAS Run 2 luminosity measurement</a:t>
            </a:r>
            <a:r>
              <a:rPr lang="en-US" dirty="0">
                <a:solidFill>
                  <a:srgbClr val="00B050"/>
                </a:solidFill>
              </a:rPr>
              <a:t> achieves 0.83% uncertainty.  Sub 1% cross section measurements possible!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180E6FE-30F4-7E1E-5A31-8C2DCD15C5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457700"/>
            <a:ext cx="508000" cy="2667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78EBA47-E04C-0C92-726D-1E2812E50D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5334000"/>
            <a:ext cx="508000" cy="266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4E6F53-20E7-F3B4-4E35-03080AE1F81E}"/>
              </a:ext>
            </a:extLst>
          </p:cNvPr>
          <p:cNvSpPr txBox="1"/>
          <p:nvPr/>
        </p:nvSpPr>
        <p:spPr>
          <a:xfrm>
            <a:off x="533400" y="3276600"/>
            <a:ext cx="7391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13.6.           2021   ± 12 (syst) ± 28(</a:t>
            </a:r>
            <a:r>
              <a:rPr lang="en-US" sz="1600" dirty="0" err="1">
                <a:solidFill>
                  <a:schemeClr val="tx2"/>
                </a:solidFill>
              </a:rPr>
              <a:t>lumi</a:t>
            </a:r>
            <a:r>
              <a:rPr lang="en-US" sz="1600" dirty="0">
                <a:solidFill>
                  <a:schemeClr val="tx2"/>
                </a:solidFill>
              </a:rPr>
              <a:t>)                  1.6%                  1994 ± 15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CFDFF7-165C-5F51-88FA-DE31253CE8B8}"/>
              </a:ext>
            </a:extLst>
          </p:cNvPr>
          <p:cNvSpPr txBox="1"/>
          <p:nvPr/>
        </p:nvSpPr>
        <p:spPr>
          <a:xfrm>
            <a:off x="457200" y="5638800"/>
            <a:ext cx="7772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13.6.           764   ± 3 (syst) ± 11(</a:t>
            </a:r>
            <a:r>
              <a:rPr lang="en-US" sz="1600" dirty="0" err="1">
                <a:solidFill>
                  <a:schemeClr val="tx2"/>
                </a:solidFill>
              </a:rPr>
              <a:t>lumi</a:t>
            </a:r>
            <a:r>
              <a:rPr lang="en-US" sz="1600" dirty="0">
                <a:solidFill>
                  <a:schemeClr val="tx2"/>
                </a:solidFill>
              </a:rPr>
              <a:t>)                            1.5%                766 ± 7</a:t>
            </a:r>
          </a:p>
        </p:txBody>
      </p:sp>
    </p:spTree>
    <p:extLst>
      <p:ext uri="{BB962C8B-B14F-4D97-AF65-F5344CB8AC3E}">
        <p14:creationId xmlns:p14="http://schemas.microsoft.com/office/powerpoint/2010/main" val="3637954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14400"/>
            <a:ext cx="5410200" cy="5181600"/>
          </a:xfrm>
        </p:spPr>
        <p:txBody>
          <a:bodyPr>
            <a:normAutofit/>
          </a:bodyPr>
          <a:lstStyle/>
          <a:p>
            <a:r>
              <a:rPr lang="en-US" dirty="0"/>
              <a:t>Measurement of SM Properties</a:t>
            </a:r>
          </a:p>
          <a:p>
            <a:pPr lvl="1"/>
            <a:r>
              <a:rPr lang="en-US" dirty="0"/>
              <a:t>Introduction, Predictions, and experiments to measure the SM</a:t>
            </a:r>
          </a:p>
          <a:p>
            <a:r>
              <a:rPr lang="en-US" dirty="0"/>
              <a:t>Precision EW measurement</a:t>
            </a:r>
          </a:p>
          <a:p>
            <a:pPr lvl="1"/>
            <a:r>
              <a:rPr lang="en-US" dirty="0"/>
              <a:t>W and Z cross sections</a:t>
            </a:r>
          </a:p>
          <a:p>
            <a:pPr lvl="1"/>
            <a:r>
              <a:rPr lang="en-US" dirty="0"/>
              <a:t>Parameters: sin</a:t>
            </a:r>
            <a:r>
              <a:rPr lang="en-US" baseline="30000" dirty="0"/>
              <a:t>2</a:t>
            </a:r>
            <a:r>
              <a:rPr lang="en-US" dirty="0">
                <a:latin typeface="Symbol" pitchFamily="2" charset="2"/>
              </a:rPr>
              <a:t>q</a:t>
            </a:r>
            <a:r>
              <a:rPr lang="en-US" baseline="30000" dirty="0"/>
              <a:t>l</a:t>
            </a:r>
            <a:r>
              <a:rPr lang="en-US" baseline="-25000" dirty="0"/>
              <a:t>eff</a:t>
            </a:r>
            <a:r>
              <a:rPr lang="en-US" dirty="0"/>
              <a:t> , </a:t>
            </a:r>
            <a:r>
              <a:rPr lang="en-US" dirty="0" err="1"/>
              <a:t>m</a:t>
            </a:r>
            <a:r>
              <a:rPr lang="en-US" baseline="-25000" dirty="0" err="1"/>
              <a:t>W</a:t>
            </a:r>
            <a:endParaRPr lang="en-US" baseline="-25000" dirty="0"/>
          </a:p>
          <a:p>
            <a:pPr lvl="1"/>
            <a:r>
              <a:rPr lang="en-US" dirty="0"/>
              <a:t>Digressions: Jets and “QCD analysis”</a:t>
            </a:r>
          </a:p>
          <a:p>
            <a:r>
              <a:rPr lang="en-US" dirty="0" err="1"/>
              <a:t>Multiboson</a:t>
            </a:r>
            <a:r>
              <a:rPr lang="en-US" dirty="0"/>
              <a:t> physics</a:t>
            </a:r>
          </a:p>
          <a:p>
            <a:pPr lvl="1"/>
            <a:r>
              <a:rPr lang="en-US" dirty="0"/>
              <a:t>di and tri-boson, VBS, polarization, TGC, QGC</a:t>
            </a:r>
          </a:p>
          <a:p>
            <a:r>
              <a:rPr lang="en-US" dirty="0"/>
              <a:t>Higgs physics</a:t>
            </a:r>
          </a:p>
          <a:p>
            <a:pPr lvl="1"/>
            <a:r>
              <a:rPr lang="en-US" dirty="0"/>
              <a:t>Cross sections, decays</a:t>
            </a:r>
          </a:p>
          <a:p>
            <a:pPr lvl="1"/>
            <a:r>
              <a:rPr lang="en-US" dirty="0"/>
              <a:t>Rare production and decay processes</a:t>
            </a:r>
          </a:p>
          <a:p>
            <a:r>
              <a:rPr lang="en-US" dirty="0"/>
              <a:t>Summary</a:t>
            </a:r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this talk: EW + Higgs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55123-CDF5-3747-94C2-F85E6D4DB169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5D5612-F1D5-1137-E655-E1791C1FE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4536" y="381000"/>
            <a:ext cx="6707464" cy="50326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47C3C2B-70E5-AF08-14BD-CE69F58D83BE}"/>
              </a:ext>
            </a:extLst>
          </p:cNvPr>
          <p:cNvSpPr/>
          <p:nvPr/>
        </p:nvSpPr>
        <p:spPr>
          <a:xfrm>
            <a:off x="6934200" y="1905000"/>
            <a:ext cx="838200" cy="3124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70FC70-D186-7044-59B3-0AEF3FAD3C2F}"/>
              </a:ext>
            </a:extLst>
          </p:cNvPr>
          <p:cNvSpPr/>
          <p:nvPr/>
        </p:nvSpPr>
        <p:spPr>
          <a:xfrm>
            <a:off x="8405664" y="2404034"/>
            <a:ext cx="662136" cy="171076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9DC711-F9D7-C421-C304-D0EA55FF4116}"/>
              </a:ext>
            </a:extLst>
          </p:cNvPr>
          <p:cNvSpPr/>
          <p:nvPr/>
        </p:nvSpPr>
        <p:spPr>
          <a:xfrm>
            <a:off x="10439400" y="3276600"/>
            <a:ext cx="886100" cy="171076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2D56B3-1B28-815D-C3FC-A4CA3970ED2E}"/>
              </a:ext>
            </a:extLst>
          </p:cNvPr>
          <p:cNvSpPr/>
          <p:nvPr/>
        </p:nvSpPr>
        <p:spPr>
          <a:xfrm>
            <a:off x="11325500" y="3886200"/>
            <a:ext cx="637900" cy="106574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6AB190-DB76-252A-430D-A3A255DB51F9}"/>
              </a:ext>
            </a:extLst>
          </p:cNvPr>
          <p:cNvSpPr/>
          <p:nvPr/>
        </p:nvSpPr>
        <p:spPr>
          <a:xfrm>
            <a:off x="9091464" y="2785034"/>
            <a:ext cx="1347936" cy="209176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1CE6D5-B5AA-35FE-31A4-590309A7D339}"/>
              </a:ext>
            </a:extLst>
          </p:cNvPr>
          <p:cNvSpPr txBox="1"/>
          <p:nvPr/>
        </p:nvSpPr>
        <p:spPr>
          <a:xfrm>
            <a:off x="6172200" y="5486400"/>
            <a:ext cx="2591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ATLAS</a:t>
            </a:r>
            <a:r>
              <a:rPr lang="en-US" dirty="0"/>
              <a:t> summary plots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14102E-4826-CF13-A56D-BA21AC3B7BBD}"/>
              </a:ext>
            </a:extLst>
          </p:cNvPr>
          <p:cNvSpPr txBox="1"/>
          <p:nvPr/>
        </p:nvSpPr>
        <p:spPr>
          <a:xfrm>
            <a:off x="8991600" y="5486400"/>
            <a:ext cx="2591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CMS</a:t>
            </a:r>
            <a:r>
              <a:rPr lang="en-US" dirty="0"/>
              <a:t> summary plots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 and Z cross section ratios - CMS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499F5-DE1D-9940-84D4-5238F43382B3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914400"/>
            <a:ext cx="7851593" cy="5358408"/>
          </a:xfrm>
        </p:spPr>
        <p:txBody>
          <a:bodyPr>
            <a:normAutofit/>
          </a:bodyPr>
          <a:lstStyle/>
          <a:p>
            <a:r>
              <a:rPr lang="en-US" dirty="0"/>
              <a:t>Inclusive cross section ratios, NNLO calculation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Fiducial cross sections ratios, NNLO calculations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8B926CB-F6AA-6DE6-8253-2B1D93C978BD}"/>
              </a:ext>
            </a:extLst>
          </p:cNvPr>
          <p:cNvSpPr txBox="1">
            <a:spLocks/>
          </p:cNvSpPr>
          <p:nvPr/>
        </p:nvSpPr>
        <p:spPr>
          <a:xfrm>
            <a:off x="8135005" y="983193"/>
            <a:ext cx="4056995" cy="53951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Experimental measurements</a:t>
            </a:r>
          </a:p>
          <a:p>
            <a:r>
              <a:rPr lang="en-US" dirty="0">
                <a:solidFill>
                  <a:srgbClr val="00B050"/>
                </a:solidFill>
              </a:rPr>
              <a:t>Luminosity uncertainty cancels out.  Other uncertainties reduced.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Theory calculation</a:t>
            </a:r>
          </a:p>
          <a:p>
            <a:r>
              <a:rPr lang="en-US" dirty="0">
                <a:solidFill>
                  <a:srgbClr val="00B050"/>
                </a:solidFill>
              </a:rPr>
              <a:t>Scale uncertainties reduced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Both achieve sub 0.5% uncertainty in best cases!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Not the same best cases.</a:t>
            </a:r>
          </a:p>
          <a:p>
            <a:r>
              <a:rPr lang="en-US" dirty="0">
                <a:solidFill>
                  <a:srgbClr val="FF0000"/>
                </a:solidFill>
              </a:rPr>
              <a:t>Fid exp best - Total theory best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58A4F0-0AA2-28DC-EE98-B0CB0FB24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05" y="4283798"/>
            <a:ext cx="7772400" cy="2158394"/>
          </a:xfrm>
          <a:prstGeom prst="rect">
            <a:avLst/>
          </a:prstGeom>
        </p:spPr>
      </p:pic>
      <p:pic>
        <p:nvPicPr>
          <p:cNvPr id="10" name="Picture 9" descr="A table of numbers and symbols&#10;&#10;Description automatically generated">
            <a:extLst>
              <a:ext uri="{FF2B5EF4-FFF2-40B4-BE49-F238E27FC236}">
                <a16:creationId xmlns:a16="http://schemas.microsoft.com/office/drawing/2014/main" id="{C308D5BC-EFD5-5529-DE89-C19362640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94" y="1301998"/>
            <a:ext cx="7772400" cy="273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6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4D8A171-4B52-C31E-AC86-7F1098FF8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0"/>
            <a:ext cx="6934200" cy="38992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of EW Parameters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B0F0"/>
                </a:solidFill>
              </a:rPr>
              <a:t>m</a:t>
            </a:r>
            <a:r>
              <a:rPr lang="en-US" baseline="-25000" dirty="0" err="1">
                <a:solidFill>
                  <a:srgbClr val="00B0F0"/>
                </a:solidFill>
              </a:rPr>
              <a:t>W</a:t>
            </a:r>
            <a:r>
              <a:rPr lang="en-US" dirty="0">
                <a:solidFill>
                  <a:srgbClr val="00B0F0"/>
                </a:solidFill>
              </a:rPr>
              <a:t>, sin</a:t>
            </a:r>
            <a:r>
              <a:rPr lang="en-US" baseline="30000" dirty="0">
                <a:solidFill>
                  <a:srgbClr val="00B0F0"/>
                </a:solidFill>
              </a:rPr>
              <a:t>2</a:t>
            </a:r>
            <a:r>
              <a:rPr lang="en-US" dirty="0">
                <a:solidFill>
                  <a:srgbClr val="00B0F0"/>
                </a:solidFill>
                <a:latin typeface="Symbol" pitchFamily="2" charset="2"/>
              </a:rPr>
              <a:t>q</a:t>
            </a:r>
            <a:r>
              <a:rPr lang="en-US" baseline="30000" dirty="0">
                <a:solidFill>
                  <a:srgbClr val="00B0F0"/>
                </a:solidFill>
              </a:rPr>
              <a:t>l</a:t>
            </a:r>
            <a:r>
              <a:rPr lang="en-US" baseline="-25000" dirty="0">
                <a:solidFill>
                  <a:srgbClr val="00B0F0"/>
                </a:solidFill>
              </a:rPr>
              <a:t>eff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D4C2-B737-2C42-8305-BAD700EA7E21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0AE2A7-A9FF-262A-1188-A9993E00BB8A}"/>
              </a:ext>
            </a:extLst>
          </p:cNvPr>
          <p:cNvSpPr/>
          <p:nvPr/>
        </p:nvSpPr>
        <p:spPr>
          <a:xfrm>
            <a:off x="5410200" y="762000"/>
            <a:ext cx="304800" cy="914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360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diagram of a plane&#10;&#10;Description automatically generated">
            <a:extLst>
              <a:ext uri="{FF2B5EF4-FFF2-40B4-BE49-F238E27FC236}">
                <a16:creationId xmlns:a16="http://schemas.microsoft.com/office/drawing/2014/main" id="{93F2F4CD-F43C-A44E-1227-47F378221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3832" y="210610"/>
            <a:ext cx="3305596" cy="24574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Effective weak mixing angle – CMS, </a:t>
            </a:r>
            <a:r>
              <a:rPr lang="en-US" dirty="0" err="1"/>
              <a:t>LHCb</a:t>
            </a:r>
            <a:endParaRPr lang="en-US" sz="24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5884-E616-6840-BF35-86CD19851534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6B1707F-3CBE-BD4A-B455-03F418DA16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019941"/>
            <a:ext cx="7619999" cy="4029143"/>
          </a:xfrm>
        </p:spPr>
        <p:txBody>
          <a:bodyPr>
            <a:normAutofit/>
          </a:bodyPr>
          <a:lstStyle/>
          <a:p>
            <a:r>
              <a:rPr lang="en-US" dirty="0"/>
              <a:t>Drell Yan, </a:t>
            </a:r>
            <a:r>
              <a:rPr lang="en-US" dirty="0" err="1"/>
              <a:t>pp</a:t>
            </a:r>
            <a:r>
              <a:rPr lang="en-US" dirty="0" err="1">
                <a:sym typeface="Wingdings" pitchFamily="2" charset="2"/>
              </a:rPr>
              <a:t>l</a:t>
            </a:r>
            <a:r>
              <a:rPr lang="en-US" baseline="30000" dirty="0" err="1">
                <a:sym typeface="Wingdings" pitchFamily="2" charset="2"/>
              </a:rPr>
              <a:t>+</a:t>
            </a:r>
            <a:r>
              <a:rPr lang="en-US" dirty="0" err="1">
                <a:sym typeface="Wingdings" pitchFamily="2" charset="2"/>
              </a:rPr>
              <a:t>l</a:t>
            </a:r>
            <a:r>
              <a:rPr lang="en-US" baseline="30000" dirty="0">
                <a:sym typeface="Wingdings" pitchFamily="2" charset="2"/>
              </a:rPr>
              <a:t>-</a:t>
            </a:r>
            <a:r>
              <a:rPr lang="en-US" dirty="0"/>
              <a:t> forward backward asymmetry</a:t>
            </a:r>
          </a:p>
          <a:p>
            <a:pPr lvl="1"/>
            <a:r>
              <a:rPr lang="en-US" dirty="0"/>
              <a:t>A</a:t>
            </a:r>
            <a:r>
              <a:rPr lang="en-US" baseline="-25000" dirty="0"/>
              <a:t>FB</a:t>
            </a:r>
            <a:r>
              <a:rPr lang="en-US" dirty="0"/>
              <a:t> used to determine sin</a:t>
            </a:r>
            <a:r>
              <a:rPr lang="en-US" baseline="30000" dirty="0"/>
              <a:t>2</a:t>
            </a:r>
            <a:r>
              <a:rPr lang="en-US" dirty="0">
                <a:latin typeface="Symbol" pitchFamily="2" charset="2"/>
              </a:rPr>
              <a:t>q</a:t>
            </a:r>
            <a:r>
              <a:rPr lang="en-US" baseline="30000" dirty="0"/>
              <a:t>l</a:t>
            </a:r>
            <a:r>
              <a:rPr lang="en-US" baseline="-25000" dirty="0"/>
              <a:t>eff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A</a:t>
            </a:r>
            <a:r>
              <a:rPr lang="en-US" baseline="-25000" dirty="0"/>
              <a:t>FB</a:t>
            </a:r>
            <a:r>
              <a:rPr lang="en-US" dirty="0"/>
              <a:t> due to A</a:t>
            </a:r>
            <a:r>
              <a:rPr lang="en-US" baseline="-25000" dirty="0"/>
              <a:t>4</a:t>
            </a:r>
            <a:r>
              <a:rPr lang="en-US" dirty="0"/>
              <a:t> term which depends on sin</a:t>
            </a:r>
            <a:r>
              <a:rPr lang="en-US" baseline="30000" dirty="0"/>
              <a:t>2</a:t>
            </a:r>
            <a:r>
              <a:rPr lang="en-US" dirty="0">
                <a:latin typeface="Symbol" pitchFamily="2" charset="2"/>
              </a:rPr>
              <a:t>q</a:t>
            </a:r>
            <a:r>
              <a:rPr lang="en-US" baseline="30000" dirty="0"/>
              <a:t>l</a:t>
            </a:r>
            <a:r>
              <a:rPr lang="en-US" baseline="-25000" dirty="0"/>
              <a:t>eff</a:t>
            </a:r>
            <a:endParaRPr lang="en-US" dirty="0"/>
          </a:p>
          <a:p>
            <a:pPr lvl="1"/>
            <a:r>
              <a:rPr lang="en-US" dirty="0"/>
              <a:t>Quark direction in the hadron plane inferred from the DY pair rapidity</a:t>
            </a:r>
          </a:p>
          <a:p>
            <a:pPr lvl="1"/>
            <a:r>
              <a:rPr lang="en-US" dirty="0"/>
              <a:t>Events with forward rapidity leptons more useful for determining sin</a:t>
            </a:r>
            <a:r>
              <a:rPr lang="en-US" baseline="30000" dirty="0"/>
              <a:t>2</a:t>
            </a:r>
            <a:r>
              <a:rPr lang="en-US" dirty="0">
                <a:latin typeface="Symbol" pitchFamily="2" charset="2"/>
              </a:rPr>
              <a:t>q</a:t>
            </a:r>
            <a:r>
              <a:rPr lang="en-US" baseline="30000" dirty="0"/>
              <a:t>l</a:t>
            </a:r>
            <a:r>
              <a:rPr lang="en-US" baseline="-25000" dirty="0"/>
              <a:t>eff</a:t>
            </a:r>
          </a:p>
          <a:p>
            <a:r>
              <a:rPr lang="en-US" dirty="0"/>
              <a:t>CMS includes forward HF electrons 3.14 &lt; </a:t>
            </a:r>
            <a:r>
              <a:rPr lang="en-US" dirty="0">
                <a:latin typeface="Symbol" pitchFamily="2" charset="2"/>
              </a:rPr>
              <a:t>|h|</a:t>
            </a:r>
            <a:r>
              <a:rPr lang="en-US" dirty="0"/>
              <a:t> &lt; 4.36</a:t>
            </a:r>
          </a:p>
          <a:p>
            <a:r>
              <a:rPr lang="en-US" dirty="0" err="1"/>
              <a:t>LHCb</a:t>
            </a:r>
            <a:r>
              <a:rPr lang="en-US" dirty="0"/>
              <a:t> muon reconstruction 2.0 &lt; |</a:t>
            </a:r>
            <a:r>
              <a:rPr lang="en-US" dirty="0">
                <a:latin typeface="Symbol" pitchFamily="2" charset="2"/>
              </a:rPr>
              <a:t>h</a:t>
            </a:r>
            <a:r>
              <a:rPr lang="en-US" dirty="0"/>
              <a:t>| &lt; 4.5</a:t>
            </a:r>
          </a:p>
        </p:txBody>
      </p:sp>
      <p:pic>
        <p:nvPicPr>
          <p:cNvPr id="17" name="Picture 16" descr="A math equation with numbers and symbols&#10;&#10;Description automatically generated">
            <a:extLst>
              <a:ext uri="{FF2B5EF4-FFF2-40B4-BE49-F238E27FC236}">
                <a16:creationId xmlns:a16="http://schemas.microsoft.com/office/drawing/2014/main" id="{52DFFC75-3977-3B06-AE2C-2DD7F653E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828800"/>
            <a:ext cx="5905500" cy="9398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1F6DD22-20E1-03DC-28BC-CD9B73CBD2CB}"/>
              </a:ext>
            </a:extLst>
          </p:cNvPr>
          <p:cNvSpPr txBox="1"/>
          <p:nvPr/>
        </p:nvSpPr>
        <p:spPr>
          <a:xfrm>
            <a:off x="569522" y="4981203"/>
            <a:ext cx="4231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PT Sans" panose="020B0503020203020204" pitchFamily="34" charset="77"/>
                <a:hlinkClick r:id="rId4"/>
              </a:rPr>
              <a:t>CMS: Phys. Lett. B 866 (2025) 139526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C55C867-5470-66E3-686D-5949BD4945FA}"/>
              </a:ext>
            </a:extLst>
          </p:cNvPr>
          <p:cNvSpPr txBox="1"/>
          <p:nvPr/>
        </p:nvSpPr>
        <p:spPr>
          <a:xfrm>
            <a:off x="533400" y="5334000"/>
            <a:ext cx="4366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LHCb: JHEP 12 (2024) 026</a:t>
            </a:r>
            <a:endParaRPr lang="en-US" dirty="0"/>
          </a:p>
        </p:txBody>
      </p:sp>
      <p:pic>
        <p:nvPicPr>
          <p:cNvPr id="4" name="Picture 3" descr="A graph of data and data&#10;&#10;AI-generated content may be incorrect.">
            <a:extLst>
              <a:ext uri="{FF2B5EF4-FFF2-40B4-BE49-F238E27FC236}">
                <a16:creationId xmlns:a16="http://schemas.microsoft.com/office/drawing/2014/main" id="{CAC7245A-94DA-E478-35CF-A93BDE3576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2590800"/>
            <a:ext cx="3886200" cy="37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606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with blue and green lines&#10;&#10;AI-generated content may be incorrect.">
            <a:extLst>
              <a:ext uri="{FF2B5EF4-FFF2-40B4-BE49-F238E27FC236}">
                <a16:creationId xmlns:a16="http://schemas.microsoft.com/office/drawing/2014/main" id="{F5C13136-F39F-93B0-EDDF-A5E548E46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376" y="791808"/>
            <a:ext cx="4926424" cy="46945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weak mixing angle – CMS, </a:t>
            </a:r>
            <a:r>
              <a:rPr lang="en-US" dirty="0" err="1"/>
              <a:t>LHCb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398F-D2C1-A54E-884D-4259E382193F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B8CD34-974A-D798-097D-E44AABE1654E}"/>
              </a:ext>
            </a:extLst>
          </p:cNvPr>
          <p:cNvSpPr txBox="1"/>
          <p:nvPr/>
        </p:nvSpPr>
        <p:spPr>
          <a:xfrm>
            <a:off x="407988" y="4038600"/>
            <a:ext cx="667861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Nearing precision of SLD and LEP combination results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Hadron collider results midway between </a:t>
            </a:r>
            <a:r>
              <a:rPr lang="en-US" dirty="0" err="1">
                <a:solidFill>
                  <a:srgbClr val="00B050"/>
                </a:solidFill>
              </a:rPr>
              <a:t>e</a:t>
            </a:r>
            <a:r>
              <a:rPr lang="en-US" baseline="30000" dirty="0" err="1">
                <a:solidFill>
                  <a:srgbClr val="00B050"/>
                </a:solidFill>
              </a:rPr>
              <a:t>+</a:t>
            </a:r>
            <a:r>
              <a:rPr lang="en-US" dirty="0" err="1">
                <a:solidFill>
                  <a:srgbClr val="00B050"/>
                </a:solidFill>
              </a:rPr>
              <a:t>e</a:t>
            </a:r>
            <a:r>
              <a:rPr lang="en-US" baseline="30000" dirty="0">
                <a:solidFill>
                  <a:srgbClr val="00B050"/>
                </a:solidFill>
              </a:rPr>
              <a:t>-</a:t>
            </a:r>
            <a:r>
              <a:rPr lang="en-US" dirty="0">
                <a:solidFill>
                  <a:srgbClr val="00B050"/>
                </a:solidFill>
              </a:rPr>
              <a:t> collider results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 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Difference in results from various global PDF sets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PDF were profiled to reduce </a:t>
            </a:r>
            <a:r>
              <a:rPr lang="en-US" dirty="0" err="1">
                <a:solidFill>
                  <a:srgbClr val="FF0000"/>
                </a:solidFill>
              </a:rPr>
              <a:t>uncertianties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A graph of a graph with lines and dots&#10;&#10;AI-generated content may be incorrect.">
            <a:extLst>
              <a:ext uri="{FF2B5EF4-FFF2-40B4-BE49-F238E27FC236}">
                <a16:creationId xmlns:a16="http://schemas.microsoft.com/office/drawing/2014/main" id="{D4266A34-3711-FC7A-8B1E-FCB446543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914400"/>
            <a:ext cx="7162800" cy="319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3757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W mass - CMS</a:t>
            </a:r>
            <a:br>
              <a:rPr lang="en-US" sz="2400" b="1" i="0" u="none" strike="noStrike" kern="1200" baseline="-25000" dirty="0">
                <a:solidFill>
                  <a:srgbClr val="181818"/>
                </a:solidFill>
                <a:latin typeface="Arial" panose="020B0604020202020204" pitchFamily="34" charset="0"/>
              </a:rPr>
            </a:br>
            <a:endParaRPr lang="en-US" sz="24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38B9-1B9A-0547-83BB-8F402AE16BE4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6096000" cy="4953000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en-US" dirty="0" err="1"/>
              <a:t>m</a:t>
            </a:r>
            <a:r>
              <a:rPr lang="en-US" baseline="-25000" dirty="0" err="1"/>
              <a:t>W</a:t>
            </a:r>
            <a:r>
              <a:rPr lang="en-US" dirty="0"/>
              <a:t> extracted using a likelihood fit of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>
                <a:latin typeface="Symbol" pitchFamily="2" charset="2"/>
              </a:rPr>
              <a:t>(m)</a:t>
            </a:r>
          </a:p>
          <a:p>
            <a:pPr lvl="1"/>
            <a:r>
              <a:rPr lang="en-US" dirty="0"/>
              <a:t>Excellent theory modeling and strong constraints of uncertainties from the data necessary to understand expected distribution as a function of </a:t>
            </a:r>
            <a:r>
              <a:rPr lang="en-US" dirty="0" err="1"/>
              <a:t>m</a:t>
            </a:r>
            <a:r>
              <a:rPr lang="en-US" baseline="-25000" dirty="0" err="1"/>
              <a:t>W</a:t>
            </a:r>
            <a:endParaRPr lang="en-US" baseline="-25000" dirty="0"/>
          </a:p>
          <a:p>
            <a:pPr lvl="1"/>
            <a:r>
              <a:rPr lang="en-US" dirty="0"/>
              <a:t>Let’s consider the systematics table to understand what has been achieved.</a:t>
            </a:r>
          </a:p>
          <a:p>
            <a:pPr lvl="1"/>
            <a:r>
              <a:rPr lang="en-US" dirty="0"/>
              <a:t>Momentum scale.  Improved tracker alignment, improved detector description, improved track fit, calibration using J/</a:t>
            </a:r>
            <a:r>
              <a:rPr lang="en-US" dirty="0">
                <a:latin typeface="Symbol" pitchFamily="2" charset="2"/>
              </a:rPr>
              <a:t>y</a:t>
            </a:r>
            <a:r>
              <a:rPr lang="en-US" dirty="0"/>
              <a:t> events</a:t>
            </a:r>
          </a:p>
          <a:p>
            <a:pPr lvl="1"/>
            <a:r>
              <a:rPr lang="en-US" dirty="0"/>
              <a:t>Highly granular reconstruction efficiencies using Z tag and probe</a:t>
            </a:r>
          </a:p>
          <a:p>
            <a:pPr lvl="1"/>
            <a:r>
              <a:rPr lang="en-US" dirty="0"/>
              <a:t>Theory model including:</a:t>
            </a:r>
          </a:p>
          <a:p>
            <a:pPr lvl="2"/>
            <a:r>
              <a:rPr lang="en-US" dirty="0"/>
              <a:t>POWHEG NNLO QDC </a:t>
            </a:r>
            <a:r>
              <a:rPr lang="en-US" dirty="0" err="1"/>
              <a:t>MiNNLO</a:t>
            </a:r>
            <a:r>
              <a:rPr lang="en-US" dirty="0"/>
              <a:t> with PS at NNLO accuracy</a:t>
            </a:r>
          </a:p>
          <a:p>
            <a:pPr lvl="2"/>
            <a:r>
              <a:rPr lang="en-US" dirty="0"/>
              <a:t>N3LL logarithmic re-summation from </a:t>
            </a:r>
            <a:r>
              <a:rPr lang="en-US" dirty="0" err="1"/>
              <a:t>DYTurbo</a:t>
            </a:r>
            <a:endParaRPr lang="en-US" dirty="0"/>
          </a:p>
          <a:p>
            <a:pPr lvl="2"/>
            <a:r>
              <a:rPr lang="en-US" dirty="0"/>
              <a:t>PYTHIA 8 PS, Photos++ photon FSR</a:t>
            </a:r>
          </a:p>
          <a:p>
            <a:pPr lvl="2"/>
            <a:r>
              <a:rPr lang="en-US" dirty="0"/>
              <a:t>CP5 Tune and further tune of intrinsic 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dirty="0"/>
              <a:t> parameters</a:t>
            </a:r>
          </a:p>
          <a:p>
            <a:pPr lvl="2"/>
            <a:r>
              <a:rPr lang="en-US" dirty="0"/>
              <a:t>Full array of NNLO PDFs, Constraint of PDFs from data</a:t>
            </a:r>
          </a:p>
          <a:p>
            <a:pPr lvl="2"/>
            <a:r>
              <a:rPr lang="en-US" dirty="0"/>
              <a:t>Implemented in </a:t>
            </a:r>
            <a:r>
              <a:rPr lang="en-US" dirty="0" err="1"/>
              <a:t>SCETLib</a:t>
            </a:r>
            <a:r>
              <a:rPr lang="en-US" dirty="0"/>
              <a:t> preserving NNLO+N3LL accuracy with matching to PS and control of all relevant uncertainties including non-perturbative model uncertainties for both Z and W cases.</a:t>
            </a:r>
          </a:p>
          <a:p>
            <a:pPr lvl="1"/>
            <a:r>
              <a:rPr lang="en-US" dirty="0"/>
              <a:t>Uncertainties constrained in the likelihood fit allowing substantial reduction of PDF and other uncertainties.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2C970B-249E-6E6F-A8FB-BDA13D1F7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5636" y="60514"/>
            <a:ext cx="5519957" cy="35208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718389-7081-AB58-065D-74B3047D8888}"/>
              </a:ext>
            </a:extLst>
          </p:cNvPr>
          <p:cNvSpPr txBox="1"/>
          <p:nvPr/>
        </p:nvSpPr>
        <p:spPr>
          <a:xfrm>
            <a:off x="9525000" y="4343400"/>
            <a:ext cx="25684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Sub 10 MeV uncertainty!  0.01%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5362221-3F02-0DE2-83DB-E6851BC5E094}"/>
                  </a:ext>
                </a:extLst>
              </p:cNvPr>
              <p:cNvSpPr txBox="1"/>
              <p:nvPr/>
            </p:nvSpPr>
            <p:spPr>
              <a:xfrm>
                <a:off x="403360" y="5801380"/>
                <a:ext cx="493064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 err="1">
                    <a:solidFill>
                      <a:srgbClr val="00B050"/>
                    </a:solidFill>
                  </a:rPr>
                  <a:t>m</a:t>
                </a:r>
                <a:r>
                  <a:rPr lang="en-US" sz="2800" baseline="-25000" dirty="0" err="1">
                    <a:solidFill>
                      <a:srgbClr val="00B050"/>
                    </a:solidFill>
                  </a:rPr>
                  <a:t>W</a:t>
                </a:r>
                <a:r>
                  <a:rPr lang="en-US" sz="2800" dirty="0">
                    <a:solidFill>
                      <a:srgbClr val="00B050"/>
                    </a:solidFill>
                  </a:rPr>
                  <a:t> =  80360.2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800" dirty="0">
                    <a:solidFill>
                      <a:srgbClr val="00B050"/>
                    </a:solidFill>
                  </a:rPr>
                  <a:t> 9.9 MeV!!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5362221-3F02-0DE2-83DB-E6851BC5E0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60" y="5801380"/>
                <a:ext cx="4930640" cy="523220"/>
              </a:xfrm>
              <a:prstGeom prst="rect">
                <a:avLst/>
              </a:prstGeom>
              <a:blipFill>
                <a:blip r:embed="rId3"/>
                <a:stretch>
                  <a:fillRect l="-2564" t="-11628" b="-27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1C014836-FE4E-BCC6-1A0A-7403E050C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9360" y="3657600"/>
            <a:ext cx="2568440" cy="25627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87B165-3F38-A61F-866A-D9F807A25EC8}"/>
              </a:ext>
            </a:extLst>
          </p:cNvPr>
          <p:cNvSpPr txBox="1"/>
          <p:nvPr/>
        </p:nvSpPr>
        <p:spPr>
          <a:xfrm>
            <a:off x="3810000" y="381000"/>
            <a:ext cx="2667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PT Sans" panose="020B0503020203020204" pitchFamily="34" charset="77"/>
                <a:hlinkClick r:id="rId5"/>
              </a:rPr>
              <a:t>Submitted to Nature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014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diagram of a number of red and blue lines&#10;&#10;Description automatically generated">
            <a:extLst>
              <a:ext uri="{FF2B5EF4-FFF2-40B4-BE49-F238E27FC236}">
                <a16:creationId xmlns:a16="http://schemas.microsoft.com/office/drawing/2014/main" id="{46429E5E-BEE3-702A-1B9A-94CC4617F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473" y="762000"/>
            <a:ext cx="6038527" cy="4119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 mass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1BFA4-EACA-CE45-B9B6-07A30C2020C5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C9C288-2DCC-DFF0-5A97-7EDDBA214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75" y="762000"/>
            <a:ext cx="6272225" cy="40063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5CF903-F4EA-ACF5-8F1F-BBF127AFCFE5}"/>
              </a:ext>
            </a:extLst>
          </p:cNvPr>
          <p:cNvSpPr txBox="1"/>
          <p:nvPr/>
        </p:nvSpPr>
        <p:spPr>
          <a:xfrm>
            <a:off x="0" y="4648200"/>
            <a:ext cx="2057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Sub 10 MeV uncertainty achieved!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B8CD34-974A-D798-097D-E44AABE1654E}"/>
              </a:ext>
            </a:extLst>
          </p:cNvPr>
          <p:cNvSpPr txBox="1"/>
          <p:nvPr/>
        </p:nvSpPr>
        <p:spPr>
          <a:xfrm>
            <a:off x="1905001" y="4572000"/>
            <a:ext cx="10287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Can we do better?</a:t>
            </a:r>
          </a:p>
          <a:p>
            <a:r>
              <a:rPr lang="en-US" dirty="0">
                <a:solidFill>
                  <a:srgbClr val="00B050"/>
                </a:solidFill>
              </a:rPr>
              <a:t>Global uncertainty fit indicates largest uncertainty is statistical in nature</a:t>
            </a:r>
          </a:p>
          <a:p>
            <a:r>
              <a:rPr lang="en-US" dirty="0">
                <a:solidFill>
                  <a:srgbClr val="00B050"/>
                </a:solidFill>
              </a:rPr>
              <a:t>Simultaneous QCD analysis of PDFs and </a:t>
            </a:r>
            <a:r>
              <a:rPr lang="en-US" dirty="0" err="1">
                <a:solidFill>
                  <a:srgbClr val="00B050"/>
                </a:solidFill>
              </a:rPr>
              <a:t>m</a:t>
            </a:r>
            <a:r>
              <a:rPr lang="en-US" baseline="-25000" dirty="0" err="1">
                <a:solidFill>
                  <a:srgbClr val="00B050"/>
                </a:solidFill>
              </a:rPr>
              <a:t>W</a:t>
            </a:r>
            <a:r>
              <a:rPr lang="en-US" dirty="0">
                <a:solidFill>
                  <a:srgbClr val="00B050"/>
                </a:solidFill>
              </a:rPr>
              <a:t>? Include multi differential W and Z kinematics and other analysis (</a:t>
            </a:r>
            <a:r>
              <a:rPr lang="en-US" dirty="0" err="1">
                <a:solidFill>
                  <a:srgbClr val="00B050"/>
                </a:solidFill>
              </a:rPr>
              <a:t>W+c</a:t>
            </a:r>
            <a:r>
              <a:rPr lang="en-US" dirty="0">
                <a:solidFill>
                  <a:srgbClr val="00B050"/>
                </a:solidFill>
              </a:rPr>
              <a:t>…) that could constrain PDFs.  Also improves angular coefficients</a:t>
            </a:r>
          </a:p>
          <a:p>
            <a:r>
              <a:rPr lang="en-US" dirty="0">
                <a:solidFill>
                  <a:srgbClr val="00B050"/>
                </a:solidFill>
              </a:rPr>
              <a:t>10x MC statistics.  Momentum scale including + vs - diff.   Cosmic track-based alignment?</a:t>
            </a:r>
          </a:p>
          <a:p>
            <a:r>
              <a:rPr lang="en-US" dirty="0">
                <a:solidFill>
                  <a:srgbClr val="00B050"/>
                </a:solidFill>
              </a:rPr>
              <a:t>Low Pile up run? Better reconstruction effs.  Backgrounds. Use hadronic recoil in </a:t>
            </a:r>
            <a:r>
              <a:rPr lang="en-US" dirty="0" err="1">
                <a:solidFill>
                  <a:srgbClr val="00B050"/>
                </a:solidFill>
              </a:rPr>
              <a:t>m</a:t>
            </a:r>
            <a:r>
              <a:rPr lang="en-US" baseline="-25000" dirty="0" err="1">
                <a:solidFill>
                  <a:srgbClr val="00B050"/>
                </a:solidFill>
              </a:rPr>
              <a:t>T</a:t>
            </a:r>
            <a:r>
              <a:rPr lang="en-US" dirty="0">
                <a:solidFill>
                  <a:srgbClr val="00B050"/>
                </a:solidFill>
              </a:rPr>
              <a:t>(W) analysis.</a:t>
            </a:r>
          </a:p>
        </p:txBody>
      </p:sp>
    </p:spTree>
    <p:extLst>
      <p:ext uri="{BB962C8B-B14F-4D97-AF65-F5344CB8AC3E}">
        <p14:creationId xmlns:p14="http://schemas.microsoft.com/office/powerpoint/2010/main" val="2909545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410D69-9F92-EDBB-FF17-B8416B6AB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C05A-7600-0C74-7A04-31E6EE84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 mass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1649C8-190F-290C-EA01-EFE3B24A3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2156-E758-7B40-913C-C5FCF6EC01B4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959DA7-BCF2-0BE9-91C3-80330ED48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74B66D-4528-E531-4D66-0AE267A56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987319-C7E5-CF65-DB8D-0BAAE9C0B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5" y="762000"/>
            <a:ext cx="6272225" cy="40063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C91A15-3E60-5420-D657-7AE47474C046}"/>
              </a:ext>
            </a:extLst>
          </p:cNvPr>
          <p:cNvSpPr txBox="1"/>
          <p:nvPr/>
        </p:nvSpPr>
        <p:spPr>
          <a:xfrm>
            <a:off x="0" y="4648200"/>
            <a:ext cx="2057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Sub 10 MeV uncertainty achieved!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9852B6-183A-5DF1-3E48-EDD3C2821923}"/>
              </a:ext>
            </a:extLst>
          </p:cNvPr>
          <p:cNvSpPr txBox="1"/>
          <p:nvPr/>
        </p:nvSpPr>
        <p:spPr>
          <a:xfrm>
            <a:off x="1905001" y="4572000"/>
            <a:ext cx="10287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Can we do better?</a:t>
            </a:r>
          </a:p>
          <a:p>
            <a:r>
              <a:rPr lang="en-US" dirty="0">
                <a:solidFill>
                  <a:srgbClr val="00B050"/>
                </a:solidFill>
              </a:rPr>
              <a:t>Global uncertainty fit indicates largest uncertainty is statistical in nature</a:t>
            </a:r>
          </a:p>
          <a:p>
            <a:r>
              <a:rPr lang="en-US" dirty="0">
                <a:solidFill>
                  <a:srgbClr val="00B050"/>
                </a:solidFill>
              </a:rPr>
              <a:t>Simultaneous QCD analysis of PDFs and </a:t>
            </a:r>
            <a:r>
              <a:rPr lang="en-US" dirty="0" err="1">
                <a:solidFill>
                  <a:srgbClr val="00B050"/>
                </a:solidFill>
              </a:rPr>
              <a:t>m</a:t>
            </a:r>
            <a:r>
              <a:rPr lang="en-US" baseline="-25000" dirty="0" err="1">
                <a:solidFill>
                  <a:srgbClr val="00B050"/>
                </a:solidFill>
              </a:rPr>
              <a:t>W</a:t>
            </a:r>
            <a:r>
              <a:rPr lang="en-US" dirty="0">
                <a:solidFill>
                  <a:srgbClr val="00B050"/>
                </a:solidFill>
              </a:rPr>
              <a:t>? Include multi differential W and Z kinematics and other analysis (</a:t>
            </a:r>
            <a:r>
              <a:rPr lang="en-US" dirty="0" err="1">
                <a:solidFill>
                  <a:srgbClr val="00B050"/>
                </a:solidFill>
              </a:rPr>
              <a:t>W+c</a:t>
            </a:r>
            <a:r>
              <a:rPr lang="en-US" dirty="0">
                <a:solidFill>
                  <a:srgbClr val="00B050"/>
                </a:solidFill>
              </a:rPr>
              <a:t>…) that could constrain PDFs.  Also improves angular coefficients</a:t>
            </a:r>
          </a:p>
          <a:p>
            <a:r>
              <a:rPr lang="en-US" dirty="0">
                <a:solidFill>
                  <a:srgbClr val="00B050"/>
                </a:solidFill>
              </a:rPr>
              <a:t>10x MC statistics.  Momentum scale including + vs - diff.   Cosmic track-based alignment?</a:t>
            </a:r>
          </a:p>
          <a:p>
            <a:r>
              <a:rPr lang="en-US" dirty="0">
                <a:solidFill>
                  <a:srgbClr val="00B050"/>
                </a:solidFill>
              </a:rPr>
              <a:t>Low Pile up run? Better reconstruction effs.  Backgrounds. Use hadronic recoil in </a:t>
            </a:r>
            <a:r>
              <a:rPr lang="en-US" dirty="0" err="1">
                <a:solidFill>
                  <a:srgbClr val="00B050"/>
                </a:solidFill>
              </a:rPr>
              <a:t>m</a:t>
            </a:r>
            <a:r>
              <a:rPr lang="en-US" baseline="-25000" dirty="0" err="1">
                <a:solidFill>
                  <a:srgbClr val="00B050"/>
                </a:solidFill>
              </a:rPr>
              <a:t>T</a:t>
            </a:r>
            <a:r>
              <a:rPr lang="en-US" dirty="0">
                <a:solidFill>
                  <a:srgbClr val="00B050"/>
                </a:solidFill>
              </a:rPr>
              <a:t>(W) analysis.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13F350-DE1E-5072-9817-AF5BD4714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636" y="838200"/>
            <a:ext cx="5519957" cy="352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7513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CF29FA-C951-E905-1389-869CB5382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A915146-C0DC-2A9C-5DB7-05CEB332A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0"/>
            <a:ext cx="6934200" cy="38992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5E4BF3-0521-C137-D2BD-C8C9FFC3D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QCD Measurements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FF337-EBD2-6525-C761-408267075C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Another digression into QCD</a:t>
            </a:r>
          </a:p>
          <a:p>
            <a:r>
              <a:rPr lang="en-US" dirty="0"/>
              <a:t>The “QCD analysis”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1743A-349E-9B98-6E23-B1F0A9EBE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5B02-3BEC-6D4A-B70C-BEABE0194A6D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8C1B9-746F-5BB9-1CCC-628E7C788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A6778-F054-48FC-9EDF-C209D07A0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B2F754-EEDD-891A-E52E-7084E09D58EA}"/>
              </a:ext>
            </a:extLst>
          </p:cNvPr>
          <p:cNvSpPr/>
          <p:nvPr/>
        </p:nvSpPr>
        <p:spPr>
          <a:xfrm>
            <a:off x="4953000" y="381000"/>
            <a:ext cx="304800" cy="1371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408CA0-0D42-0DD4-AF5C-588A0C98CBE0}"/>
              </a:ext>
            </a:extLst>
          </p:cNvPr>
          <p:cNvSpPr txBox="1"/>
          <p:nvPr/>
        </p:nvSpPr>
        <p:spPr>
          <a:xfrm>
            <a:off x="9525000" y="3810000"/>
            <a:ext cx="22088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CMS</a:t>
            </a:r>
            <a:r>
              <a:rPr lang="en-US" dirty="0"/>
              <a:t> </a:t>
            </a:r>
            <a:r>
              <a:rPr lang="en-US" dirty="0" err="1"/>
              <a:t>xs</a:t>
            </a:r>
            <a:r>
              <a:rPr lang="en-US" dirty="0"/>
              <a:t> review </a:t>
            </a:r>
          </a:p>
        </p:txBody>
      </p:sp>
    </p:spTree>
    <p:extLst>
      <p:ext uri="{BB962C8B-B14F-4D97-AF65-F5344CB8AC3E}">
        <p14:creationId xmlns:p14="http://schemas.microsoft.com/office/powerpoint/2010/main" val="5469850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F03B7-F88A-7BF2-DB0D-4EF3732D77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18A52AD-EACA-B418-0B0D-AD5125049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6717" y="283401"/>
            <a:ext cx="4332629" cy="5736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9C8A26-EF9D-F69B-51D6-2C97408FF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“QCD Analysis”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784975-A3F0-B7E5-2935-4B87D03F2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DC73-B8D0-7744-9C44-6A63BCA44105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0BD90D-535B-01AA-0CAD-E6FBA1429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EE4813-4188-5205-CCC4-2CA076FFF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6D6257-247F-95A8-9802-62F472CF5E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990600"/>
            <a:ext cx="7734032" cy="5029200"/>
          </a:xfrm>
        </p:spPr>
        <p:txBody>
          <a:bodyPr>
            <a:normAutofit/>
          </a:bodyPr>
          <a:lstStyle/>
          <a:p>
            <a:r>
              <a:rPr lang="en-US" dirty="0"/>
              <a:t>Requirements for comparison of SM predictions to LHC data</a:t>
            </a:r>
          </a:p>
          <a:p>
            <a:pPr lvl="1"/>
            <a:r>
              <a:rPr lang="en-US" dirty="0"/>
              <a:t>NNLO QCD calculations</a:t>
            </a:r>
          </a:p>
          <a:p>
            <a:pPr lvl="1"/>
            <a:r>
              <a:rPr lang="en-US" dirty="0"/>
              <a:t>NNLO PDF determinations</a:t>
            </a:r>
          </a:p>
          <a:p>
            <a:pPr lvl="1"/>
            <a:r>
              <a:rPr lang="en-US" dirty="0"/>
              <a:t>NNLO </a:t>
            </a:r>
            <a:r>
              <a:rPr lang="en-US" dirty="0" err="1">
                <a:latin typeface="Symbol" pitchFamily="2" charset="2"/>
              </a:rPr>
              <a:t>a</a:t>
            </a:r>
            <a:r>
              <a:rPr lang="en-US" baseline="-25000" dirty="0" err="1"/>
              <a:t>S</a:t>
            </a:r>
            <a:r>
              <a:rPr lang="en-US" dirty="0"/>
              <a:t> determination</a:t>
            </a:r>
          </a:p>
          <a:p>
            <a:r>
              <a:rPr lang="en-US" dirty="0"/>
              <a:t>PDFs</a:t>
            </a:r>
          </a:p>
          <a:p>
            <a:pPr lvl="1"/>
            <a:r>
              <a:rPr lang="en-US" dirty="0"/>
              <a:t>LHC probes Q</a:t>
            </a:r>
            <a:r>
              <a:rPr lang="en-US" baseline="30000" dirty="0"/>
              <a:t>2</a:t>
            </a:r>
            <a:r>
              <a:rPr lang="en-US" dirty="0"/>
              <a:t> and x regions of PDFs not accesses by previous accelerators</a:t>
            </a:r>
          </a:p>
          <a:p>
            <a:pPr lvl="1"/>
            <a:r>
              <a:rPr lang="en-US" dirty="0"/>
              <a:t>Needs HERA data, fix lower Q</a:t>
            </a:r>
            <a:r>
              <a:rPr lang="en-US" baseline="30000" dirty="0"/>
              <a:t>2</a:t>
            </a:r>
            <a:r>
              <a:rPr lang="en-US" dirty="0"/>
              <a:t> and x, </a:t>
            </a:r>
          </a:p>
          <a:p>
            <a:pPr marL="0" lvl="1" indent="0">
              <a:buNone/>
            </a:pPr>
            <a:r>
              <a:rPr lang="en-US" dirty="0"/>
              <a:t>     where the PDF parameterization is typically defined</a:t>
            </a:r>
          </a:p>
          <a:p>
            <a:r>
              <a:rPr lang="en-US" dirty="0"/>
              <a:t>One solution, to assemble these elements: “QCD Analysis”</a:t>
            </a:r>
          </a:p>
          <a:p>
            <a:pPr lvl="1"/>
            <a:r>
              <a:rPr lang="en-US" dirty="0"/>
              <a:t>Analysis of LHC QCD Jets data (and often other useful data sets)</a:t>
            </a:r>
          </a:p>
          <a:p>
            <a:pPr lvl="1"/>
            <a:r>
              <a:rPr lang="en-US" dirty="0"/>
              <a:t>Determination PDFs and </a:t>
            </a:r>
            <a:r>
              <a:rPr lang="en-US" dirty="0" err="1">
                <a:latin typeface="Symbol" pitchFamily="2" charset="2"/>
              </a:rPr>
              <a:t>a</a:t>
            </a:r>
            <a:r>
              <a:rPr lang="en-US" baseline="-25000" dirty="0" err="1"/>
              <a:t>S</a:t>
            </a:r>
            <a:r>
              <a:rPr lang="en-US" dirty="0"/>
              <a:t> or other parameter of interest</a:t>
            </a:r>
          </a:p>
          <a:p>
            <a:pPr lvl="1"/>
            <a:r>
              <a:rPr lang="en-US" dirty="0"/>
              <a:t>Using HERA I, II datasets with LHC Jets data</a:t>
            </a:r>
          </a:p>
          <a:p>
            <a:pPr lvl="1"/>
            <a:r>
              <a:rPr lang="en-US" dirty="0"/>
              <a:t>fitting framework available as open-source software -  </a:t>
            </a:r>
            <a:r>
              <a:rPr lang="en-US" dirty="0">
                <a:hlinkClick r:id="rId3"/>
              </a:rPr>
              <a:t>xFitter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58462F-62BF-FE33-3351-678DD344819F}"/>
              </a:ext>
            </a:extLst>
          </p:cNvPr>
          <p:cNvSpPr txBox="1"/>
          <p:nvPr/>
        </p:nvSpPr>
        <p:spPr>
          <a:xfrm>
            <a:off x="8386117" y="5740660"/>
            <a:ext cx="33486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Plot courtesy of W.J. Sterling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109287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E26A45-CC09-885B-1973-115C0DAFD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4DEB2-3CC3-7B48-16C9-BE3D2765F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QCD Analysis, PDFs - ATLAS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09DE0E-0449-BB39-4045-09771BD70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7ED-3C3D-EF40-A6B8-58E6F69EA40C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F8DD6-6C8D-37DE-3644-CE4E2EB53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75B8E-C1AE-75F6-F3B2-B77A61119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DE30700-BC18-5CFF-C1B0-B93677D936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990600"/>
            <a:ext cx="8507412" cy="5029200"/>
          </a:xfrm>
        </p:spPr>
        <p:txBody>
          <a:bodyPr>
            <a:normAutofit/>
          </a:bodyPr>
          <a:lstStyle/>
          <a:p>
            <a:r>
              <a:rPr lang="en-US" dirty="0"/>
              <a:t>Combined PDF fit of ATLAS data</a:t>
            </a:r>
          </a:p>
          <a:p>
            <a:pPr lvl="1"/>
            <a:r>
              <a:rPr lang="en-US" dirty="0"/>
              <a:t>Inclusive Jets </a:t>
            </a:r>
            <a:r>
              <a:rPr lang="en-US" dirty="0">
                <a:sym typeface="Wingdings" pitchFamily="2" charset="2"/>
              </a:rPr>
              <a:t> strongly impacts valance quark and gluon distributions</a:t>
            </a:r>
            <a:endParaRPr lang="en-US" dirty="0"/>
          </a:p>
          <a:p>
            <a:pPr lvl="1"/>
            <a:r>
              <a:rPr lang="en-US" dirty="0"/>
              <a:t>W, Z</a:t>
            </a:r>
            <a:r>
              <a:rPr lang="en-US" dirty="0">
                <a:latin typeface="Symbol" pitchFamily="2" charset="2"/>
              </a:rPr>
              <a:t>/g*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strange and anti-quark</a:t>
            </a:r>
            <a:r>
              <a:rPr lang="en-US" dirty="0">
                <a:latin typeface="Symbol" pitchFamily="2" charset="2"/>
                <a:sym typeface="Wingdings" pitchFamily="2" charset="2"/>
              </a:rPr>
              <a:t>, </a:t>
            </a:r>
            <a:r>
              <a:rPr lang="en-US" dirty="0" err="1"/>
              <a:t>W+Jets</a:t>
            </a:r>
            <a:r>
              <a:rPr lang="en-US" dirty="0"/>
              <a:t>, </a:t>
            </a:r>
            <a:r>
              <a:rPr lang="en-US" dirty="0" err="1"/>
              <a:t>Z+jets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strange and anti-quark</a:t>
            </a:r>
            <a:endParaRPr lang="en-US" dirty="0"/>
          </a:p>
          <a:p>
            <a:pPr lvl="1"/>
            <a:r>
              <a:rPr lang="en-US" dirty="0"/>
              <a:t>ttbar </a:t>
            </a:r>
            <a:r>
              <a:rPr lang="en-US" dirty="0">
                <a:sym typeface="Wingdings" pitchFamily="2" charset="2"/>
              </a:rPr>
              <a:t> high-x gluon distribution</a:t>
            </a:r>
          </a:p>
          <a:p>
            <a:pPr lvl="1"/>
            <a:r>
              <a:rPr lang="en-US" dirty="0">
                <a:sym typeface="Wingdings" pitchFamily="2" charset="2"/>
              </a:rPr>
              <a:t>Inclusive isolated photon – well fit by data (has often not been the case)</a:t>
            </a:r>
            <a:endParaRPr lang="en-US" dirty="0"/>
          </a:p>
          <a:p>
            <a:r>
              <a:rPr lang="en-US" dirty="0" err="1"/>
              <a:t>xFitter</a:t>
            </a:r>
            <a:r>
              <a:rPr lang="en-US" dirty="0"/>
              <a:t> framework: ATLASpdf21</a:t>
            </a:r>
          </a:p>
          <a:p>
            <a:pPr lvl="1"/>
            <a:r>
              <a:rPr lang="en-US" dirty="0"/>
              <a:t>NNLO QCD + NLO EW</a:t>
            </a:r>
          </a:p>
          <a:p>
            <a:pPr lvl="1"/>
            <a:r>
              <a:rPr lang="en-US" dirty="0"/>
              <a:t>Parameterization at initial Q</a:t>
            </a:r>
            <a:r>
              <a:rPr lang="en-US" baseline="30000" dirty="0"/>
              <a:t>2</a:t>
            </a:r>
            <a:r>
              <a:rPr lang="en-US" dirty="0"/>
              <a:t> evolved</a:t>
            </a:r>
          </a:p>
          <a:p>
            <a:pPr marL="324000" lvl="2" indent="0">
              <a:buNone/>
            </a:pPr>
            <a:r>
              <a:rPr lang="en-US" dirty="0"/>
              <a:t>up to relevant scale using DGLAP equations</a:t>
            </a:r>
          </a:p>
          <a:p>
            <a:pPr lvl="1"/>
            <a:r>
              <a:rPr lang="en-US" dirty="0"/>
              <a:t>Correlations carefully treated</a:t>
            </a:r>
          </a:p>
          <a:p>
            <a:pPr lvl="2"/>
            <a:r>
              <a:rPr lang="en-US" dirty="0"/>
              <a:t>Luminosity, jet related uncertainties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B18BAE-7D26-CE0D-93AC-5D8903B6D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3369" y="353689"/>
            <a:ext cx="3652675" cy="18013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72A25C-092E-D62F-8E09-3364D0FDF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496" y="2672281"/>
            <a:ext cx="3545904" cy="3583828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5F42068-D207-A211-2718-CEA10BB4DDD2}"/>
              </a:ext>
            </a:extLst>
          </p:cNvPr>
          <p:cNvSpPr txBox="1">
            <a:spLocks/>
          </p:cNvSpPr>
          <p:nvPr/>
        </p:nvSpPr>
        <p:spPr>
          <a:xfrm>
            <a:off x="264937" y="4876800"/>
            <a:ext cx="4342559" cy="14037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Significant improvement over HERAPDF (where expected).  Equivalent performance to Global PDF fits</a:t>
            </a:r>
          </a:p>
          <a:p>
            <a:endParaRPr lang="en-US" dirty="0"/>
          </a:p>
          <a:p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4AD46D-843C-1A40-7DE0-11C8842EEB2A}"/>
              </a:ext>
            </a:extLst>
          </p:cNvPr>
          <p:cNvSpPr txBox="1"/>
          <p:nvPr/>
        </p:nvSpPr>
        <p:spPr>
          <a:xfrm>
            <a:off x="1676400" y="5791200"/>
            <a:ext cx="3480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Eur. Phys. J. C 82 (2022) 438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EC4C7C2-A222-1A36-427A-5964EE8880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9949" y="2696696"/>
            <a:ext cx="3503451" cy="3540921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01510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SM Properties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other introductory material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1987-94C5-3A4F-93BC-AC377010C6BA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207118-8439-561E-43DE-B6F9F48F6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304800"/>
            <a:ext cx="3733800" cy="354145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E0ED2E0-06B8-8525-16CC-0ADFAF6CA2EF}"/>
              </a:ext>
            </a:extLst>
          </p:cNvPr>
          <p:cNvSpPr/>
          <p:nvPr/>
        </p:nvSpPr>
        <p:spPr>
          <a:xfrm>
            <a:off x="6276020" y="1438870"/>
            <a:ext cx="52301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dirty="0">
                <a:solidFill>
                  <a:srgbClr val="FF0000"/>
                </a:solidFill>
              </a:rPr>
              <a:t>Nearly every diagram you find like this is wrong!</a:t>
            </a:r>
          </a:p>
          <a:p>
            <a:pPr marL="0" lvl="1"/>
            <a:endParaRPr lang="en-US" dirty="0">
              <a:solidFill>
                <a:srgbClr val="FF0000"/>
              </a:solidFill>
            </a:endParaRPr>
          </a:p>
          <a:p>
            <a:pPr marL="0" lvl="1"/>
            <a:r>
              <a:rPr lang="en-US" dirty="0">
                <a:solidFill>
                  <a:srgbClr val="FF0000"/>
                </a:solidFill>
              </a:rPr>
              <a:t>In this case the </a:t>
            </a:r>
            <a:r>
              <a:rPr lang="en-US" dirty="0" err="1">
                <a:solidFill>
                  <a:srgbClr val="FF0000"/>
                </a:solidFill>
              </a:rPr>
              <a:t>Z</a:t>
            </a:r>
            <a:r>
              <a:rPr lang="en-US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dirty="0" err="1">
                <a:solidFill>
                  <a:srgbClr val="FF0000"/>
                </a:solidFill>
              </a:rPr>
              <a:t>WW</a:t>
            </a:r>
            <a:r>
              <a:rPr lang="en-US" dirty="0">
                <a:solidFill>
                  <a:srgbClr val="FF0000"/>
                </a:solidFill>
              </a:rPr>
              <a:t> vertex not represented</a:t>
            </a:r>
          </a:p>
        </p:txBody>
      </p:sp>
    </p:spTree>
    <p:extLst>
      <p:ext uri="{BB962C8B-B14F-4D97-AF65-F5344CB8AC3E}">
        <p14:creationId xmlns:p14="http://schemas.microsoft.com/office/powerpoint/2010/main" val="26393514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02D78-2CAB-3BE1-A117-E6EBB57BD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8CBC120-7D4B-2A12-BA1E-24E2441FB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192449"/>
            <a:ext cx="5791199" cy="59035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019C20-67DF-E1F0-7F24-105270B31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QCD Analysis, PDFs and </a:t>
            </a:r>
            <a:r>
              <a:rPr lang="en-US" dirty="0" err="1">
                <a:latin typeface="Symbol" pitchFamily="2" charset="2"/>
              </a:rPr>
              <a:t>a</a:t>
            </a:r>
            <a:r>
              <a:rPr lang="en-US" baseline="-25000" dirty="0" err="1"/>
              <a:t>S</a:t>
            </a:r>
            <a:br>
              <a:rPr lang="en-US" baseline="-25000" dirty="0"/>
            </a:br>
            <a:r>
              <a:rPr lang="en-US" dirty="0"/>
              <a:t>- CMS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56C4B-C247-A2B7-4D42-A7A841C2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8B05-0DFA-CB49-A6A0-45F215817845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15880-41C3-EDA7-3A6A-0240A5204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AD413-EE7F-DACA-5ACC-3607ECB47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00B7D8E-2ECC-A1E7-72E8-9FD08D7A48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371600"/>
            <a:ext cx="4342559" cy="1828800"/>
          </a:xfrm>
        </p:spPr>
        <p:txBody>
          <a:bodyPr>
            <a:normAutofit/>
          </a:bodyPr>
          <a:lstStyle/>
          <a:p>
            <a:r>
              <a:rPr lang="en-US" dirty="0"/>
              <a:t>Combined PDF and </a:t>
            </a:r>
            <a:r>
              <a:rPr lang="en-US" dirty="0" err="1">
                <a:latin typeface="Symbol" pitchFamily="2" charset="2"/>
              </a:rPr>
              <a:t>a</a:t>
            </a:r>
            <a:r>
              <a:rPr lang="en-US" baseline="-25000" dirty="0" err="1"/>
              <a:t>S</a:t>
            </a:r>
            <a:r>
              <a:rPr lang="en-US" dirty="0"/>
              <a:t> fits</a:t>
            </a:r>
          </a:p>
          <a:p>
            <a:pPr lvl="1"/>
            <a:r>
              <a:rPr lang="en-US" dirty="0"/>
              <a:t>Separate analysis with sensitivity to specific PDFs and/or </a:t>
            </a:r>
            <a:r>
              <a:rPr lang="en-US" dirty="0" err="1">
                <a:latin typeface="Symbol" pitchFamily="2" charset="2"/>
              </a:rPr>
              <a:t>a</a:t>
            </a:r>
            <a:r>
              <a:rPr lang="en-US" baseline="-25000" dirty="0" err="1"/>
              <a:t>S</a:t>
            </a:r>
            <a:endParaRPr lang="en-US" baseline="-25000" dirty="0"/>
          </a:p>
          <a:p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154D559-26FE-A231-86A4-10795669F116}"/>
              </a:ext>
            </a:extLst>
          </p:cNvPr>
          <p:cNvSpPr txBox="1">
            <a:spLocks/>
          </p:cNvSpPr>
          <p:nvPr/>
        </p:nvSpPr>
        <p:spPr>
          <a:xfrm>
            <a:off x="381000" y="2362200"/>
            <a:ext cx="4342559" cy="167640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Most precise </a:t>
            </a:r>
            <a:r>
              <a:rPr lang="en-US" dirty="0" err="1">
                <a:solidFill>
                  <a:srgbClr val="00B050"/>
                </a:solidFill>
                <a:latin typeface="Symbol" pitchFamily="2" charset="2"/>
              </a:rPr>
              <a:t>a</a:t>
            </a:r>
            <a:r>
              <a:rPr lang="en-US" baseline="-25000" dirty="0" err="1">
                <a:solidFill>
                  <a:srgbClr val="00B050"/>
                </a:solidFill>
              </a:rPr>
              <a:t>S</a:t>
            </a:r>
            <a:r>
              <a:rPr lang="en-US" dirty="0">
                <a:solidFill>
                  <a:srgbClr val="00B050"/>
                </a:solidFill>
              </a:rPr>
              <a:t> results from NNLO QCD Analysis of 13 TeV inclusive jet and differential di-Jet data.  Uncertainties order ± 0.0018</a:t>
            </a:r>
          </a:p>
          <a:p>
            <a:r>
              <a:rPr lang="en-US" dirty="0">
                <a:solidFill>
                  <a:srgbClr val="00B050"/>
                </a:solidFill>
              </a:rPr>
              <a:t>New inclusive jet measurement, 2.76, 7, 8 and 13 TeV: s = 0.1176 ± </a:t>
            </a:r>
          </a:p>
          <a:p>
            <a:endParaRPr lang="en-US" dirty="0"/>
          </a:p>
          <a:p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F6F892-2491-1DE3-43BB-1271B8118717}"/>
              </a:ext>
            </a:extLst>
          </p:cNvPr>
          <p:cNvCxnSpPr>
            <a:cxnSpLocks/>
          </p:cNvCxnSpPr>
          <p:nvPr/>
        </p:nvCxnSpPr>
        <p:spPr>
          <a:xfrm>
            <a:off x="4419600" y="2667000"/>
            <a:ext cx="2286000" cy="1371600"/>
          </a:xfrm>
          <a:prstGeom prst="line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54EC6B5-6B46-81F3-493F-D5C2B4156002}"/>
              </a:ext>
            </a:extLst>
          </p:cNvPr>
          <p:cNvCxnSpPr>
            <a:cxnSpLocks/>
          </p:cNvCxnSpPr>
          <p:nvPr/>
        </p:nvCxnSpPr>
        <p:spPr>
          <a:xfrm>
            <a:off x="4800600" y="3124200"/>
            <a:ext cx="1905000" cy="1143000"/>
          </a:xfrm>
          <a:prstGeom prst="line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0D39865-85D4-E0F5-66DA-74649326E06D}"/>
              </a:ext>
            </a:extLst>
          </p:cNvPr>
          <p:cNvSpPr txBox="1">
            <a:spLocks/>
          </p:cNvSpPr>
          <p:nvPr/>
        </p:nvSpPr>
        <p:spPr>
          <a:xfrm>
            <a:off x="381000" y="4460384"/>
            <a:ext cx="5486400" cy="18642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In general, the ultimate measurements of SM parameters that depend on PDFs could benefit from simultaneous QCD Analysis of the PDFs using appropriately chosen datasets for the parameter(s) of interest – </a:t>
            </a:r>
            <a:r>
              <a:rPr lang="en-US" dirty="0" err="1">
                <a:solidFill>
                  <a:srgbClr val="FF0000"/>
                </a:solidFill>
              </a:rPr>
              <a:t>m</a:t>
            </a:r>
            <a:r>
              <a:rPr lang="en-US" baseline="-25000" dirty="0" err="1">
                <a:solidFill>
                  <a:srgbClr val="FF0000"/>
                </a:solidFill>
              </a:rPr>
              <a:t>W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sin</a:t>
            </a:r>
            <a:r>
              <a:rPr lang="en-US" dirty="0" err="1">
                <a:solidFill>
                  <a:srgbClr val="FF0000"/>
                </a:solidFill>
                <a:latin typeface="Symbol" pitchFamily="2" charset="2"/>
              </a:rPr>
              <a:t>q</a:t>
            </a:r>
            <a:r>
              <a:rPr lang="en-US" baseline="-25000" dirty="0" err="1">
                <a:solidFill>
                  <a:srgbClr val="FF0000"/>
                </a:solidFill>
              </a:rPr>
              <a:t>Weff</a:t>
            </a:r>
            <a:r>
              <a:rPr lang="en-US" dirty="0">
                <a:solidFill>
                  <a:srgbClr val="FF0000"/>
                </a:solidFill>
              </a:rPr>
              <a:t> …</a:t>
            </a:r>
            <a:endParaRPr lang="en-US" baseline="-25000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D72C1A-2E65-828B-9F9B-AAAD29210F2B}"/>
              </a:ext>
            </a:extLst>
          </p:cNvPr>
          <p:cNvSpPr txBox="1"/>
          <p:nvPr/>
        </p:nvSpPr>
        <p:spPr>
          <a:xfrm>
            <a:off x="304800" y="4038600"/>
            <a:ext cx="388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3"/>
              </a:rPr>
              <a:t>Phys. Lett. B 868 (2025) 139651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8E9E7C-899B-9BBA-4D2E-C9F4A66032ED}"/>
              </a:ext>
            </a:extLst>
          </p:cNvPr>
          <p:cNvSpPr txBox="1"/>
          <p:nvPr/>
        </p:nvSpPr>
        <p:spPr>
          <a:xfrm>
            <a:off x="4572000" y="3581400"/>
            <a:ext cx="838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0.0014</a:t>
            </a:r>
          </a:p>
          <a:p>
            <a:r>
              <a:rPr lang="en-US" sz="1600" dirty="0">
                <a:solidFill>
                  <a:srgbClr val="00B050"/>
                </a:solidFill>
              </a:rPr>
              <a:t>0.0016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54874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3226EF1-A530-78C6-E791-AEF8E2107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0"/>
            <a:ext cx="6934200" cy="38992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Multi-boson Physics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Di-boson</a:t>
            </a:r>
          </a:p>
          <a:p>
            <a:r>
              <a:rPr lang="en-US" dirty="0"/>
              <a:t>Weak boson polarization, TGCs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1E081-6181-6044-9C7E-2847ADD7346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F6B289-7893-3747-8F7E-517D7CC87101}"/>
              </a:ext>
            </a:extLst>
          </p:cNvPr>
          <p:cNvSpPr/>
          <p:nvPr/>
        </p:nvSpPr>
        <p:spPr>
          <a:xfrm>
            <a:off x="6629400" y="1447800"/>
            <a:ext cx="533400" cy="7953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F44E69-5294-3D5F-2C02-EEC4BBA1EA0D}"/>
              </a:ext>
            </a:extLst>
          </p:cNvPr>
          <p:cNvSpPr/>
          <p:nvPr/>
        </p:nvSpPr>
        <p:spPr>
          <a:xfrm>
            <a:off x="7467600" y="1566862"/>
            <a:ext cx="304800" cy="7953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6211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B565DF-8673-4F50-7624-C6570C5D5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61" y="152400"/>
            <a:ext cx="3097539" cy="4304668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Di-boson production cross sections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5190-7022-D34A-965E-0E4D4D206349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019941"/>
            <a:ext cx="7619999" cy="4945993"/>
          </a:xfrm>
        </p:spPr>
        <p:txBody>
          <a:bodyPr>
            <a:normAutofit/>
          </a:bodyPr>
          <a:lstStyle/>
          <a:p>
            <a:r>
              <a:rPr lang="en-US" dirty="0"/>
              <a:t>Di-boson cross sections also near the pp precision frontier</a:t>
            </a:r>
          </a:p>
          <a:p>
            <a:pPr lvl="1"/>
            <a:r>
              <a:rPr lang="en-US" dirty="0"/>
              <a:t>Same advantages as W and Z physics</a:t>
            </a:r>
          </a:p>
          <a:p>
            <a:pPr lvl="2"/>
            <a:r>
              <a:rPr lang="en-US" dirty="0"/>
              <a:t>Easily triggered pure data samples (typically at least one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Zl</a:t>
            </a:r>
            <a:r>
              <a:rPr lang="en-US" baseline="30000" dirty="0" err="1">
                <a:sym typeface="Wingdings" pitchFamily="2" charset="2"/>
              </a:rPr>
              <a:t>+</a:t>
            </a:r>
            <a:r>
              <a:rPr lang="en-US" dirty="0" err="1">
                <a:sym typeface="Wingdings" pitchFamily="2" charset="2"/>
              </a:rPr>
              <a:t>l</a:t>
            </a:r>
            <a:r>
              <a:rPr lang="en-US" baseline="30000" dirty="0">
                <a:sym typeface="Wingdings" pitchFamily="2" charset="2"/>
              </a:rPr>
              <a:t>-</a:t>
            </a:r>
            <a:r>
              <a:rPr lang="en-US" dirty="0">
                <a:sym typeface="Wingdings" pitchFamily="2" charset="2"/>
              </a:rPr>
              <a:t>)</a:t>
            </a:r>
            <a:endParaRPr lang="en-US" dirty="0"/>
          </a:p>
          <a:p>
            <a:pPr lvl="2"/>
            <a:r>
              <a:rPr lang="en-US" dirty="0"/>
              <a:t>Performance of lepton triggering, reconstruction, and Id calibrated using large tag and probe on large data samples.</a:t>
            </a:r>
          </a:p>
          <a:p>
            <a:pPr lvl="1"/>
            <a:r>
              <a:rPr lang="en-US" dirty="0"/>
              <a:t>Good statistics due to large integrated luminosities</a:t>
            </a:r>
          </a:p>
          <a:p>
            <a:pPr lvl="1"/>
            <a:r>
              <a:rPr lang="en-US" dirty="0"/>
              <a:t>Dominant uncertainties</a:t>
            </a:r>
          </a:p>
          <a:p>
            <a:pPr lvl="2"/>
            <a:r>
              <a:rPr lang="en-US" dirty="0"/>
              <a:t>luminosity uncertainty </a:t>
            </a:r>
          </a:p>
          <a:p>
            <a:pPr lvl="2"/>
            <a:r>
              <a:rPr lang="en-US" dirty="0"/>
              <a:t>Extrapolation from measurement phase space to fiducial region (small) or total cross section (larger)</a:t>
            </a:r>
          </a:p>
          <a:p>
            <a:r>
              <a:rPr lang="en-US" dirty="0"/>
              <a:t>The SM calculations</a:t>
            </a:r>
          </a:p>
          <a:p>
            <a:pPr lvl="1"/>
            <a:r>
              <a:rPr lang="en-US" dirty="0"/>
              <a:t>NNLO QCD + NLO EW</a:t>
            </a:r>
          </a:p>
          <a:p>
            <a:pPr lvl="1"/>
            <a:r>
              <a:rPr lang="en-US" dirty="0"/>
              <a:t>Dominant uncertainties</a:t>
            </a:r>
          </a:p>
          <a:p>
            <a:pPr lvl="2"/>
            <a:r>
              <a:rPr lang="en-US" dirty="0"/>
              <a:t>PDF and scale uncertainty</a:t>
            </a:r>
          </a:p>
          <a:p>
            <a:pPr lvl="2"/>
            <a:r>
              <a:rPr lang="en-US" dirty="0"/>
              <a:t>Especially when extrapolating to fiducial cross-section</a:t>
            </a:r>
          </a:p>
          <a:p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C5477C-2D72-E2C2-FFAB-338F9D980F30}"/>
              </a:ext>
            </a:extLst>
          </p:cNvPr>
          <p:cNvSpPr txBox="1">
            <a:spLocks/>
          </p:cNvSpPr>
          <p:nvPr/>
        </p:nvSpPr>
        <p:spPr>
          <a:xfrm>
            <a:off x="533401" y="5943600"/>
            <a:ext cx="10574145" cy="365125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ZZ, </a:t>
            </a:r>
            <a:r>
              <a:rPr lang="en-US" dirty="0" err="1">
                <a:solidFill>
                  <a:srgbClr val="00B050"/>
                </a:solidFill>
              </a:rPr>
              <a:t>Z</a:t>
            </a:r>
            <a:r>
              <a:rPr lang="en-US" dirty="0" err="1">
                <a:solidFill>
                  <a:srgbClr val="00B050"/>
                </a:solidFill>
                <a:latin typeface="Symbol" pitchFamily="2" charset="2"/>
              </a:rPr>
              <a:t>g</a:t>
            </a:r>
            <a:r>
              <a:rPr lang="en-US" dirty="0">
                <a:solidFill>
                  <a:srgbClr val="00B050"/>
                </a:solidFill>
                <a:latin typeface="Symbol" pitchFamily="2" charset="2"/>
              </a:rPr>
              <a:t>, </a:t>
            </a:r>
            <a:r>
              <a:rPr lang="en-US" dirty="0">
                <a:solidFill>
                  <a:srgbClr val="00B050"/>
                </a:solidFill>
              </a:rPr>
              <a:t>WW and WZ measurements achieving precision near that of W and Z cross sections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2427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number of numbers and a line&#10;&#10;AI-generated content may be incorrect.">
            <a:extLst>
              <a:ext uri="{FF2B5EF4-FFF2-40B4-BE49-F238E27FC236}">
                <a16:creationId xmlns:a16="http://schemas.microsoft.com/office/drawing/2014/main" id="{273CEAC2-6BDD-60E8-ABE1-4A5D08437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4666" y="152400"/>
            <a:ext cx="3167335" cy="2819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Di-boson production cross sections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93F2-440F-BA4B-957D-279381646738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019941"/>
            <a:ext cx="9067799" cy="256145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Leading precision from ATLAS </a:t>
            </a:r>
            <a:r>
              <a:rPr lang="en-US" dirty="0" err="1">
                <a:solidFill>
                  <a:schemeClr val="tx2"/>
                </a:solidFill>
              </a:rPr>
              <a:t>Z</a:t>
            </a:r>
            <a:r>
              <a:rPr lang="en-US" dirty="0" err="1">
                <a:solidFill>
                  <a:schemeClr val="tx2"/>
                </a:solidFill>
                <a:latin typeface="Symbol" pitchFamily="2" charset="2"/>
              </a:rPr>
              <a:t>g</a:t>
            </a:r>
            <a:r>
              <a:rPr lang="en-US" dirty="0">
                <a:solidFill>
                  <a:schemeClr val="tx2"/>
                </a:solidFill>
                <a:latin typeface="Symbol" pitchFamily="2" charset="2"/>
              </a:rPr>
              <a:t>,</a:t>
            </a:r>
            <a:r>
              <a:rPr lang="en-US" dirty="0">
                <a:solidFill>
                  <a:schemeClr val="tx2"/>
                </a:solidFill>
              </a:rPr>
              <a:t> ZZ, WW and CMS WZ measurements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ZZ: 2.6% precision: 49.3 ± 0.8(stat) ± 0.8(syst) ± 0.8(</a:t>
            </a:r>
            <a:r>
              <a:rPr lang="en-US" dirty="0" err="1"/>
              <a:t>lumi</a:t>
            </a:r>
            <a:r>
              <a:rPr lang="en-US" dirty="0"/>
              <a:t>) (1.3 total) fb</a:t>
            </a:r>
          </a:p>
          <a:p>
            <a:pPr lvl="1"/>
            <a:r>
              <a:rPr lang="en-US" dirty="0" err="1"/>
              <a:t>Z</a:t>
            </a:r>
            <a:r>
              <a:rPr lang="en-US" dirty="0" err="1">
                <a:latin typeface="Symbol" pitchFamily="2" charset="2"/>
              </a:rPr>
              <a:t>g</a:t>
            </a:r>
            <a:r>
              <a:rPr lang="en-US" dirty="0"/>
              <a:t>: 2.9% precision: 533.7 ± 2.1(stat) ± 12.4(syst) ± 9.1(</a:t>
            </a:r>
            <a:r>
              <a:rPr lang="en-US" dirty="0" err="1"/>
              <a:t>lumi</a:t>
            </a:r>
            <a:r>
              <a:rPr lang="en-US" dirty="0"/>
              <a:t>) fb</a:t>
            </a:r>
          </a:p>
          <a:p>
            <a:pPr lvl="1"/>
            <a:r>
              <a:rPr lang="en-US" dirty="0"/>
              <a:t>WW (new </a:t>
            </a:r>
            <a:r>
              <a:rPr lang="en-US" dirty="0" err="1"/>
              <a:t>lumi</a:t>
            </a:r>
            <a:r>
              <a:rPr lang="en-US" dirty="0"/>
              <a:t>) </a:t>
            </a:r>
            <a:r>
              <a:rPr lang="en-US" dirty="0">
                <a:solidFill>
                  <a:schemeClr val="tx2"/>
                </a:solidFill>
              </a:rPr>
              <a:t>3.1% precision: 707 ± 7(stat) ± 20(syst) ± 6(</a:t>
            </a:r>
            <a:r>
              <a:rPr lang="en-US" dirty="0" err="1">
                <a:solidFill>
                  <a:schemeClr val="tx2"/>
                </a:solidFill>
              </a:rPr>
              <a:t>lumi</a:t>
            </a:r>
            <a:r>
              <a:rPr lang="en-US" dirty="0">
                <a:solidFill>
                  <a:schemeClr val="tx2"/>
                </a:solidFill>
              </a:rPr>
              <a:t>) fb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WZ 13.6 TeV: 3.4% precision: 297.6 ± 6.4 (stat) ± 6.4 (syst) ± 4.2 (</a:t>
            </a:r>
            <a:r>
              <a:rPr lang="en-US" dirty="0" err="1"/>
              <a:t>lumi</a:t>
            </a:r>
            <a:r>
              <a:rPr lang="en-US" dirty="0"/>
              <a:t>) ± 1.5 (</a:t>
            </a:r>
            <a:r>
              <a:rPr lang="en-US" dirty="0" err="1"/>
              <a:t>theo</a:t>
            </a:r>
            <a:r>
              <a:rPr lang="en-US" dirty="0"/>
              <a:t>) fb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Luminosity precision typically the second dominant uncertainty, </a:t>
            </a:r>
          </a:p>
          <a:p>
            <a:pPr marL="0" lvl="1" indent="0">
              <a:buNone/>
            </a:pPr>
            <a:r>
              <a:rPr lang="en-US" dirty="0"/>
              <a:t>     </a:t>
            </a:r>
            <a:r>
              <a:rPr lang="en-US" dirty="0">
                <a:solidFill>
                  <a:srgbClr val="00B050"/>
                </a:solidFill>
              </a:rPr>
              <a:t>ZZ: 2.2, </a:t>
            </a:r>
            <a:r>
              <a:rPr lang="en-US" dirty="0" err="1">
                <a:solidFill>
                  <a:srgbClr val="00B050"/>
                </a:solidFill>
              </a:rPr>
              <a:t>Z</a:t>
            </a:r>
            <a:r>
              <a:rPr lang="en-US" dirty="0" err="1">
                <a:solidFill>
                  <a:srgbClr val="00B050"/>
                </a:solidFill>
                <a:latin typeface="Symbol" pitchFamily="2" charset="2"/>
              </a:rPr>
              <a:t>g</a:t>
            </a:r>
            <a:r>
              <a:rPr lang="en-US" dirty="0">
                <a:solidFill>
                  <a:srgbClr val="00B050"/>
                </a:solidFill>
                <a:latin typeface="Symbol" pitchFamily="2" charset="2"/>
              </a:rPr>
              <a:t>:</a:t>
            </a:r>
            <a:r>
              <a:rPr lang="en-US" dirty="0">
                <a:latin typeface="Symbol" pitchFamily="2" charset="2"/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2.5% achievable with new ATLAS luminosity. (my calculation)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4311C9-8ED4-1A7E-8E94-3E1BF7BA2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3505200"/>
            <a:ext cx="2252789" cy="2339435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9D4374-C2DF-7891-4615-27392B52C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3700" y="4038600"/>
            <a:ext cx="6127090" cy="17526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27E0CA6-B72D-9D01-800E-33C618CF6085}"/>
              </a:ext>
            </a:extLst>
          </p:cNvPr>
          <p:cNvSpPr/>
          <p:nvPr/>
        </p:nvSpPr>
        <p:spPr>
          <a:xfrm>
            <a:off x="10896600" y="3962400"/>
            <a:ext cx="1142999" cy="183505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90A3778-64BC-BBF2-916B-7BF66A3841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2971800"/>
            <a:ext cx="2522260" cy="35052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4733FF8-190F-3FB0-AEF6-888547BB6C32}"/>
              </a:ext>
            </a:extLst>
          </p:cNvPr>
          <p:cNvSpPr txBox="1"/>
          <p:nvPr/>
        </p:nvSpPr>
        <p:spPr>
          <a:xfrm>
            <a:off x="0" y="1219200"/>
            <a:ext cx="25222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6"/>
              </a:rPr>
              <a:t>JHEP 03 (2020) 054</a:t>
            </a:r>
            <a:endParaRPr lang="en-US" dirty="0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A53B8CFE-6528-EE69-FC40-79B5ADF3F9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506425"/>
              </p:ext>
            </p:extLst>
          </p:nvPr>
        </p:nvGraphicFramePr>
        <p:xfrm>
          <a:off x="2362200" y="1234440"/>
          <a:ext cx="2253342" cy="365760"/>
        </p:xfrm>
        <a:graphic>
          <a:graphicData uri="http://schemas.openxmlformats.org/drawingml/2006/table">
            <a:tbl>
              <a:tblPr/>
              <a:tblGrid>
                <a:gridCol w="2253342">
                  <a:extLst>
                    <a:ext uri="{9D8B030D-6E8A-4147-A177-3AD203B41FA5}">
                      <a16:colId xmlns:a16="http://schemas.microsoft.com/office/drawing/2014/main" val="15738785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  <a:hlinkClick r:id="rId7"/>
                        </a:rPr>
                        <a:t>JHEP 07 (2021) 005</a:t>
                      </a:r>
                      <a:endParaRPr lang="en-US" dirty="0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421249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740B36FB-47CA-0B33-9172-F6084958F8E4}"/>
              </a:ext>
            </a:extLst>
          </p:cNvPr>
          <p:cNvSpPr txBox="1"/>
          <p:nvPr/>
        </p:nvSpPr>
        <p:spPr>
          <a:xfrm>
            <a:off x="4572000" y="1219200"/>
            <a:ext cx="25551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8"/>
              </a:rPr>
              <a:t>submitted to JHEP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92415B-DCF3-DACC-1E6C-E6A5D4286BDF}"/>
              </a:ext>
            </a:extLst>
          </p:cNvPr>
          <p:cNvSpPr txBox="1"/>
          <p:nvPr/>
        </p:nvSpPr>
        <p:spPr>
          <a:xfrm>
            <a:off x="9067800" y="2895600"/>
            <a:ext cx="3276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WZ: already competitive measurements at 13.6 TeV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C5477C-2D72-E2C2-FFAB-338F9D980F30}"/>
              </a:ext>
            </a:extLst>
          </p:cNvPr>
          <p:cNvSpPr txBox="1">
            <a:spLocks/>
          </p:cNvSpPr>
          <p:nvPr/>
        </p:nvSpPr>
        <p:spPr>
          <a:xfrm>
            <a:off x="533400" y="5943600"/>
            <a:ext cx="10574145" cy="381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ATLAS should recalculate their Run 2 cross sections with updated luminosities!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6264B9-723A-145B-7484-DEB055C03234}"/>
              </a:ext>
            </a:extLst>
          </p:cNvPr>
          <p:cNvSpPr txBox="1"/>
          <p:nvPr/>
        </p:nvSpPr>
        <p:spPr>
          <a:xfrm>
            <a:off x="6781800" y="1219200"/>
            <a:ext cx="25551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9"/>
              </a:rPr>
              <a:t>JHEP 04 (2025) 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2931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Di-boson production cross sections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7C311-9379-1A47-A9A1-0C2F0992D9C5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019941"/>
            <a:ext cx="10283923" cy="580259"/>
          </a:xfrm>
        </p:spPr>
        <p:txBody>
          <a:bodyPr>
            <a:normAutofit/>
          </a:bodyPr>
          <a:lstStyle/>
          <a:p>
            <a:r>
              <a:rPr lang="en-US" dirty="0"/>
              <a:t>Good precision achieved over a wide array of di-boson final states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A21A64-ACAC-D41D-D55E-B3ABCA2D7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887" y="469741"/>
            <a:ext cx="4084713" cy="6159659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8F714A0-6A02-BB6D-C731-501831DBA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714" y="1401966"/>
            <a:ext cx="6238744" cy="4680967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4FB7F3D-EEAD-F9EF-C951-B314A710996C}"/>
              </a:ext>
            </a:extLst>
          </p:cNvPr>
          <p:cNvSpPr txBox="1">
            <a:spLocks/>
          </p:cNvSpPr>
          <p:nvPr/>
        </p:nvSpPr>
        <p:spPr>
          <a:xfrm>
            <a:off x="249470" y="5791200"/>
            <a:ext cx="4932130" cy="365125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Also, now 13.6 TeV WZ and WW results </a:t>
            </a: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B8193-A4EB-37D1-7B26-3E26CA3E82E0}"/>
              </a:ext>
            </a:extLst>
          </p:cNvPr>
          <p:cNvSpPr txBox="1">
            <a:spLocks/>
          </p:cNvSpPr>
          <p:nvPr/>
        </p:nvSpPr>
        <p:spPr>
          <a:xfrm>
            <a:off x="7239000" y="5867400"/>
            <a:ext cx="2819400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13.6 TeV ZZ results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5835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Di-boson differential production cross sections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0A2A-5B96-1747-B463-B5546D3C7FC5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019941"/>
            <a:ext cx="4267199" cy="4466459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tx2"/>
                </a:solidFill>
              </a:rPr>
              <a:t>Example CMS: ZZ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Disagreement in high mass tail m4l  distribution </a:t>
            </a:r>
          </a:p>
          <a:p>
            <a:r>
              <a:rPr lang="en-US" dirty="0">
                <a:solidFill>
                  <a:srgbClr val="00B050"/>
                </a:solidFill>
              </a:rPr>
              <a:t>Improved by EW corrections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Disagreement in </a:t>
            </a:r>
            <a:r>
              <a:rPr lang="en-US" dirty="0" err="1">
                <a:solidFill>
                  <a:srgbClr val="FF0000"/>
                </a:solidFill>
              </a:rPr>
              <a:t>Njet</a:t>
            </a:r>
            <a:r>
              <a:rPr lang="en-US" dirty="0">
                <a:solidFill>
                  <a:srgbClr val="FF0000"/>
                </a:solidFill>
              </a:rPr>
              <a:t> distribution </a:t>
            </a:r>
          </a:p>
          <a:p>
            <a:r>
              <a:rPr lang="en-US" dirty="0">
                <a:solidFill>
                  <a:srgbClr val="00B050"/>
                </a:solidFill>
              </a:rPr>
              <a:t>Improved by </a:t>
            </a:r>
            <a:r>
              <a:rPr lang="en-US" dirty="0" err="1">
                <a:solidFill>
                  <a:srgbClr val="00B050"/>
                </a:solidFill>
              </a:rPr>
              <a:t>nNNLO+PS</a:t>
            </a:r>
            <a:r>
              <a:rPr lang="en-US" dirty="0">
                <a:solidFill>
                  <a:srgbClr val="00B050"/>
                </a:solidFill>
              </a:rPr>
              <a:t> MC.  NNLO MC combined with PS using the </a:t>
            </a:r>
            <a:r>
              <a:rPr lang="en-US" dirty="0" err="1">
                <a:solidFill>
                  <a:srgbClr val="00B050"/>
                </a:solidFill>
              </a:rPr>
              <a:t>MiNNLO</a:t>
            </a:r>
            <a:r>
              <a:rPr lang="en-US" dirty="0">
                <a:solidFill>
                  <a:srgbClr val="00B050"/>
                </a:solidFill>
              </a:rPr>
              <a:t> method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QCD now extensively investigated in di-boson physics also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C5477C-2D72-E2C2-FFAB-338F9D980F30}"/>
              </a:ext>
            </a:extLst>
          </p:cNvPr>
          <p:cNvSpPr txBox="1">
            <a:spLocks/>
          </p:cNvSpPr>
          <p:nvPr/>
        </p:nvSpPr>
        <p:spPr>
          <a:xfrm>
            <a:off x="3276600" y="5334000"/>
            <a:ext cx="8763000" cy="898525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These disagreements were observed in previous analysis and were improved by advances in theory techniques.</a:t>
            </a:r>
          </a:p>
          <a:p>
            <a:r>
              <a:rPr lang="en-US" dirty="0">
                <a:solidFill>
                  <a:srgbClr val="FF0000"/>
                </a:solidFill>
              </a:rPr>
              <a:t>Typical of areas of disagreement, ZZ+3 jets … Multiple heavy particles and jets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A51FBE-6727-3E61-BA7C-B4EEBE82D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762000"/>
            <a:ext cx="7239000" cy="45124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10FD01-3FFB-0846-3A51-86BD9FB5B709}"/>
              </a:ext>
            </a:extLst>
          </p:cNvPr>
          <p:cNvSpPr txBox="1"/>
          <p:nvPr/>
        </p:nvSpPr>
        <p:spPr>
          <a:xfrm>
            <a:off x="381000" y="1439335"/>
            <a:ext cx="259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3"/>
              </a:rPr>
              <a:t>JHEP 10 (2024) 209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0295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Di-boson production, weak boson polarization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5FF0-18F6-4D44-BA9B-3F5EA9881C41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019941"/>
            <a:ext cx="11125199" cy="4945993"/>
          </a:xfrm>
        </p:spPr>
        <p:txBody>
          <a:bodyPr>
            <a:normAutofit/>
          </a:bodyPr>
          <a:lstStyle/>
          <a:p>
            <a:r>
              <a:rPr lang="en-US" dirty="0"/>
              <a:t>Vector boson polarization in di-boson production</a:t>
            </a:r>
          </a:p>
          <a:p>
            <a:pPr lvl="1"/>
            <a:r>
              <a:rPr lang="en-US" dirty="0"/>
              <a:t>An important step toward using polarization to establish longitudinal vector boson scattering</a:t>
            </a:r>
          </a:p>
          <a:p>
            <a:pPr lvl="1"/>
            <a:r>
              <a:rPr lang="en-US" dirty="0"/>
              <a:t>Longitudinal polarization state is a basic property of the weak bosons from EW symmetry breaking</a:t>
            </a:r>
          </a:p>
          <a:p>
            <a:pPr lvl="1"/>
            <a:r>
              <a:rPr lang="en-US" dirty="0"/>
              <a:t>Correlations in polarization can test quantum entanglement</a:t>
            </a:r>
          </a:p>
          <a:p>
            <a:pPr lvl="1"/>
            <a:r>
              <a:rPr lang="en-US" dirty="0"/>
              <a:t>CMS: Observation of individually longitudinally polarized W and Z bosons in WZ production</a:t>
            </a:r>
          </a:p>
          <a:p>
            <a:pPr lvl="1"/>
            <a:r>
              <a:rPr lang="en-US" dirty="0"/>
              <a:t>ATLAS: Observation longitudinally polarized boson pairs in WZ and evidence in ZZ production (4.3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4E90AE0-8104-4D66-F391-D79AC8663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463" y="2462656"/>
            <a:ext cx="3004689" cy="4471544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E885CC1-5DF9-7DB6-C7F2-47863B02D6A2}"/>
              </a:ext>
            </a:extLst>
          </p:cNvPr>
          <p:cNvSpPr txBox="1">
            <a:spLocks/>
          </p:cNvSpPr>
          <p:nvPr/>
        </p:nvSpPr>
        <p:spPr>
          <a:xfrm>
            <a:off x="8723660" y="3429000"/>
            <a:ext cx="3239740" cy="2819400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Single boson polarization extracted from cos</a:t>
            </a:r>
            <a:r>
              <a:rPr lang="en-US" dirty="0">
                <a:solidFill>
                  <a:srgbClr val="00B050"/>
                </a:solidFill>
                <a:latin typeface="Symbol" pitchFamily="2" charset="2"/>
              </a:rPr>
              <a:t>(q</a:t>
            </a:r>
            <a:r>
              <a:rPr lang="en-US" dirty="0">
                <a:solidFill>
                  <a:srgbClr val="00B050"/>
                </a:solidFill>
              </a:rPr>
              <a:t>)</a:t>
            </a:r>
          </a:p>
          <a:p>
            <a:r>
              <a:rPr lang="en-US" dirty="0">
                <a:solidFill>
                  <a:srgbClr val="00B050"/>
                </a:solidFill>
                <a:latin typeface="Symbol" pitchFamily="2" charset="2"/>
              </a:rPr>
              <a:t>q</a:t>
            </a:r>
            <a:r>
              <a:rPr lang="en-US" dirty="0">
                <a:solidFill>
                  <a:srgbClr val="00B050"/>
                </a:solidFill>
              </a:rPr>
              <a:t> of the lepton relative to boson flight direction in the boson CM frame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Joint polarization required a multivariate discriminant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73D0186-C3D1-BF6A-3E08-54E77382C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511" y="3150839"/>
            <a:ext cx="3004689" cy="3097561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F07BF99-CA39-C89C-9F23-5B883E0A9209}"/>
              </a:ext>
            </a:extLst>
          </p:cNvPr>
          <p:cNvSpPr txBox="1"/>
          <p:nvPr/>
        </p:nvSpPr>
        <p:spPr>
          <a:xfrm>
            <a:off x="8382000" y="2064835"/>
            <a:ext cx="25551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JHEP 07 (2022) 032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DFEC50-0C7C-2E3C-0D50-935EE10FC95C}"/>
              </a:ext>
            </a:extLst>
          </p:cNvPr>
          <p:cNvSpPr txBox="1"/>
          <p:nvPr/>
        </p:nvSpPr>
        <p:spPr>
          <a:xfrm>
            <a:off x="8915400" y="2971800"/>
            <a:ext cx="23838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5"/>
              </a:rPr>
              <a:t>JHEP 12 (2023) 107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0E49B4-00A1-2962-82A4-E0E79F847FAE}"/>
              </a:ext>
            </a:extLst>
          </p:cNvPr>
          <p:cNvSpPr txBox="1"/>
          <p:nvPr/>
        </p:nvSpPr>
        <p:spPr>
          <a:xfrm>
            <a:off x="5943600" y="2946411"/>
            <a:ext cx="30046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6"/>
              </a:rPr>
              <a:t>PLB 843 (2023) 137895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6274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F1A83D9-0734-F5BB-A39A-1E95066F8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-22334"/>
            <a:ext cx="4337123" cy="6042134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Di-boson production, WZ, polarization, RAZ, TGCs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683A-1026-AE43-9D0A-2D85ED7391B3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914401"/>
            <a:ext cx="6248400" cy="4419600"/>
          </a:xfrm>
        </p:spPr>
        <p:txBody>
          <a:bodyPr>
            <a:normAutofit/>
          </a:bodyPr>
          <a:lstStyle/>
          <a:p>
            <a:r>
              <a:rPr lang="en-US" dirty="0"/>
              <a:t>WZ Radiation Amplitude Zero (RAZ)</a:t>
            </a:r>
          </a:p>
          <a:p>
            <a:pPr lvl="1"/>
            <a:r>
              <a:rPr lang="en-US" dirty="0"/>
              <a:t>LO WZ production occurs via interfering t channel and triple gauge coupling (TGC) vertex s channel diagrams</a:t>
            </a:r>
          </a:p>
          <a:p>
            <a:pPr lvl="1"/>
            <a:r>
              <a:rPr lang="en-US" dirty="0"/>
              <a:t>In the transverse-transverse polarization state there is an exact RAZ when W boson is scattered at 90</a:t>
            </a:r>
            <a:r>
              <a:rPr lang="en-US" baseline="30000" dirty="0"/>
              <a:t>o</a:t>
            </a:r>
            <a:r>
              <a:rPr lang="en-US" dirty="0"/>
              <a:t> with respect to the incoming antiquark direction in the 𝑊𝑍 rest frame </a:t>
            </a:r>
            <a:endParaRPr lang="en-US" baseline="30000" dirty="0"/>
          </a:p>
          <a:p>
            <a:pPr lvl="1"/>
            <a:r>
              <a:rPr lang="en-US" dirty="0"/>
              <a:t>This occurs because of an exact cancelation due to interference with the TGC diagram.</a:t>
            </a:r>
          </a:p>
          <a:p>
            <a:pPr lvl="1"/>
            <a:r>
              <a:rPr lang="en-US" dirty="0"/>
              <a:t>The RAZ is inexact at NLO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Most easily observed as a dip near zero in </a:t>
            </a:r>
            <a:r>
              <a:rPr lang="en-US" dirty="0">
                <a:solidFill>
                  <a:srgbClr val="00B050"/>
                </a:solidFill>
                <a:latin typeface="Symbol" pitchFamily="2" charset="2"/>
              </a:rPr>
              <a:t>D</a:t>
            </a:r>
            <a:r>
              <a:rPr lang="en-US" dirty="0">
                <a:solidFill>
                  <a:srgbClr val="00B050"/>
                </a:solidFill>
              </a:rPr>
              <a:t>Y(WZ)</a:t>
            </a:r>
          </a:p>
          <a:p>
            <a:pPr lvl="1"/>
            <a:r>
              <a:rPr lang="en-US" dirty="0"/>
              <a:t>This represents one of the few ways in di-boson production to directly observe a TGC and thus a predicted effect of the gauge structure of the SM </a:t>
            </a:r>
          </a:p>
          <a:p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E885CC1-5DF9-7DB6-C7F2-47863B02D6A2}"/>
              </a:ext>
            </a:extLst>
          </p:cNvPr>
          <p:cNvSpPr txBox="1">
            <a:spLocks/>
          </p:cNvSpPr>
          <p:nvPr/>
        </p:nvSpPr>
        <p:spPr>
          <a:xfrm>
            <a:off x="6046787" y="5108043"/>
            <a:ext cx="5840413" cy="11608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2"/>
                </a:solidFill>
              </a:rPr>
              <a:t>TT signal only – TL, LT, LL subtracted as a background, </a:t>
            </a:r>
            <a:r>
              <a:rPr lang="en-US" dirty="0" err="1">
                <a:solidFill>
                  <a:schemeClr val="tx2"/>
                </a:solidFill>
              </a:rPr>
              <a:t>pT</a:t>
            </a:r>
            <a:r>
              <a:rPr lang="en-US" dirty="0">
                <a:solidFill>
                  <a:schemeClr val="tx2"/>
                </a:solidFill>
              </a:rPr>
              <a:t>(WZ) &lt; 20 GeV (more LO like)</a:t>
            </a:r>
          </a:p>
          <a:p>
            <a:r>
              <a:rPr lang="en-US" dirty="0">
                <a:solidFill>
                  <a:srgbClr val="00B050"/>
                </a:solidFill>
              </a:rPr>
              <a:t>Approximate RAZ clearly observed!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C37B4C-4852-C2D7-E670-A28B9D2DD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4953000"/>
            <a:ext cx="1739900" cy="1193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3080BF-79BD-7BB2-0403-0A333A330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4953000"/>
            <a:ext cx="1866900" cy="1193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01E04E9-5619-2036-E8B1-45AC8B98280F}"/>
              </a:ext>
            </a:extLst>
          </p:cNvPr>
          <p:cNvSpPr txBox="1"/>
          <p:nvPr/>
        </p:nvSpPr>
        <p:spPr>
          <a:xfrm>
            <a:off x="4572000" y="4659868"/>
            <a:ext cx="2753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PRL 133 (2024) 101802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633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7B537CE-9676-9C1F-83D3-9E6229726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0"/>
            <a:ext cx="6934200" cy="38992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Multi-boson Physics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Tri-boson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23A9-2544-5348-A339-821A87926ACD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F6B289-7893-3747-8F7E-517D7CC87101}"/>
              </a:ext>
            </a:extLst>
          </p:cNvPr>
          <p:cNvSpPr/>
          <p:nvPr/>
        </p:nvSpPr>
        <p:spPr>
          <a:xfrm>
            <a:off x="8382000" y="2024062"/>
            <a:ext cx="457200" cy="7953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CAA6B0-A737-30AE-F7D3-1C07142FB72F}"/>
              </a:ext>
            </a:extLst>
          </p:cNvPr>
          <p:cNvSpPr/>
          <p:nvPr/>
        </p:nvSpPr>
        <p:spPr>
          <a:xfrm>
            <a:off x="10439400" y="2438400"/>
            <a:ext cx="457200" cy="7953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4794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Tri-boson production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A20-CF0F-2347-87F3-0E89E521EB92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845207"/>
            <a:ext cx="11734799" cy="4945993"/>
          </a:xfrm>
        </p:spPr>
        <p:txBody>
          <a:bodyPr>
            <a:normAutofit/>
          </a:bodyPr>
          <a:lstStyle/>
          <a:p>
            <a:r>
              <a:rPr lang="en-US" dirty="0"/>
              <a:t>Tri-boson production many states only accessible at LHC </a:t>
            </a:r>
          </a:p>
          <a:p>
            <a:pPr lvl="1"/>
            <a:r>
              <a:rPr lang="en-US" dirty="0"/>
              <a:t>Most interesting and most difficult to observe states, are VVVs.  Three weak bosons</a:t>
            </a:r>
          </a:p>
          <a:p>
            <a:pPr lvl="1"/>
            <a:r>
              <a:rPr lang="en-US" dirty="0"/>
              <a:t>Collectively observed by the CMS experiment. WWW observed at ATLAS. </a:t>
            </a:r>
          </a:p>
          <a:p>
            <a:pPr marL="0" lvl="1" indent="0">
              <a:buNone/>
            </a:pPr>
            <a:r>
              <a:rPr lang="en-US" dirty="0"/>
              <a:t>	Also, evidence for WWZ (ATLAS) WWW, WWZ 13.6 </a:t>
            </a:r>
            <a:r>
              <a:rPr lang="en-US" dirty="0" err="1"/>
              <a:t>Tev</a:t>
            </a:r>
            <a:r>
              <a:rPr lang="en-US" dirty="0"/>
              <a:t> (CMS).</a:t>
            </a:r>
          </a:p>
          <a:p>
            <a:pPr lvl="1"/>
            <a:r>
              <a:rPr lang="en-US" dirty="0"/>
              <a:t>Extensive analyses pursing all accessible leptonic and hadronic decay modes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54F82B-A300-47E2-023B-03B7B29A9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870857"/>
            <a:ext cx="3657600" cy="7053943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6320503-85CB-13DB-9FB5-EFA507809C0A}"/>
              </a:ext>
            </a:extLst>
          </p:cNvPr>
          <p:cNvSpPr txBox="1"/>
          <p:nvPr/>
        </p:nvSpPr>
        <p:spPr>
          <a:xfrm>
            <a:off x="7086600" y="5867400"/>
            <a:ext cx="5335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Evidence for WWZ at 13.6 TeV CMS.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3358D01-B1E1-2FC4-8579-FD90D4C04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438400"/>
            <a:ext cx="3431695" cy="3576785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25297D3-02E4-7777-D63F-BB902125FCFE}"/>
              </a:ext>
            </a:extLst>
          </p:cNvPr>
          <p:cNvSpPr txBox="1"/>
          <p:nvPr/>
        </p:nvSpPr>
        <p:spPr>
          <a:xfrm>
            <a:off x="8305800" y="1371600"/>
            <a:ext cx="30212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PRL 125, 151802 (2020)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E27AEF-4235-2AA2-D857-8A00EABB616D}"/>
              </a:ext>
            </a:extLst>
          </p:cNvPr>
          <p:cNvSpPr txBox="1"/>
          <p:nvPr/>
        </p:nvSpPr>
        <p:spPr>
          <a:xfrm>
            <a:off x="7086600" y="6248400"/>
            <a:ext cx="2133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5"/>
              </a:rPr>
              <a:t>Submited to PRL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FA9429-83BC-0643-2B2B-B2F69F4C2958}"/>
              </a:ext>
            </a:extLst>
          </p:cNvPr>
          <p:cNvSpPr txBox="1"/>
          <p:nvPr/>
        </p:nvSpPr>
        <p:spPr>
          <a:xfrm>
            <a:off x="8305800" y="1676400"/>
            <a:ext cx="2925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6"/>
              </a:rPr>
              <a:t>PRL 129 (2022) 061803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10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The Standard Model of Particle Physics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F325BC1-30E2-4492-C235-BAB33E9CEC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230813" cy="4602117"/>
          </a:xfrm>
        </p:spPr>
        <p:txBody>
          <a:bodyPr>
            <a:normAutofit fontScale="92500"/>
          </a:bodyPr>
          <a:lstStyle/>
          <a:p>
            <a:r>
              <a:rPr lang="en-US" dirty="0"/>
              <a:t>Exploring the fundamental theory that explains 3 (of 4) of the forces of nature.</a:t>
            </a:r>
          </a:p>
          <a:p>
            <a:endParaRPr lang="en-US" dirty="0"/>
          </a:p>
          <a:p>
            <a:r>
              <a:rPr lang="en-US" dirty="0"/>
              <a:t>This talk will focus on selected measurements EW and Higgs physics performed using high transverse momentum 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) and/or massive SM particles.</a:t>
            </a:r>
          </a:p>
          <a:p>
            <a:endParaRPr lang="en-US" dirty="0"/>
          </a:p>
          <a:p>
            <a:r>
              <a:rPr lang="en-US" dirty="0"/>
              <a:t>Only covers a tiny fraction of the SM measurements made at the LHC (and elsewhere)</a:t>
            </a:r>
          </a:p>
          <a:p>
            <a:endParaRPr lang="en-US" dirty="0"/>
          </a:p>
          <a:p>
            <a:r>
              <a:rPr lang="en-US" dirty="0"/>
              <a:t>See recent reviews from: </a:t>
            </a:r>
            <a:r>
              <a:rPr lang="en-US" dirty="0">
                <a:hlinkClick r:id="rId2"/>
              </a:rPr>
              <a:t>ATLAS and CMS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5F50A09-EE3C-5DDD-43DD-C60D238EDB6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926" r="1926"/>
          <a:stretch/>
        </p:blipFill>
        <p:spPr>
          <a:xfrm>
            <a:off x="5710238" y="98"/>
            <a:ext cx="6024562" cy="6265924"/>
          </a:xfrm>
          <a:prstGeom prst="rect">
            <a:avLst/>
          </a:prstGeom>
          <a:noFill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73EBB7D-B4A8-CD4D-ACA3-4E7F32A29AEC}" type="datetime1">
              <a:rPr lang="en-US" smtClean="0"/>
              <a:t>6/21/25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Herndon | EW and Higgs Measurements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176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Tri-boson production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F723-405E-5749-A721-99DCC8E7BA56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11404055" cy="4945993"/>
          </a:xfrm>
        </p:spPr>
        <p:txBody>
          <a:bodyPr>
            <a:normAutofit/>
          </a:bodyPr>
          <a:lstStyle/>
          <a:p>
            <a:r>
              <a:rPr lang="en-US" dirty="0"/>
              <a:t>One state with two weak bosons and all but one state with three yet to be observed.  All states with multiple photons seen</a:t>
            </a:r>
          </a:p>
          <a:p>
            <a:pPr lvl="1"/>
            <a:r>
              <a:rPr lang="en-US" dirty="0"/>
              <a:t>CMS </a:t>
            </a:r>
            <a:r>
              <a:rPr lang="en-US" dirty="0" err="1"/>
              <a:t>WW</a:t>
            </a:r>
            <a:r>
              <a:rPr lang="en-US" dirty="0" err="1">
                <a:latin typeface="Symbol" pitchFamily="2" charset="2"/>
              </a:rPr>
              <a:t>g</a:t>
            </a:r>
            <a:r>
              <a:rPr lang="en-US" dirty="0"/>
              <a:t>: </a:t>
            </a: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6.0 ± 0.8 (stat) ± 0.7 (syst) ± 0.6 (modeling) fb, 5.6</a:t>
            </a:r>
            <a:r>
              <a:rPr lang="en-US" dirty="0">
                <a:latin typeface="Symbol" pitchFamily="2" charset="2"/>
              </a:rPr>
              <a:t>s</a:t>
            </a:r>
            <a:endParaRPr lang="en-US" dirty="0"/>
          </a:p>
          <a:p>
            <a:pPr lvl="1"/>
            <a:r>
              <a:rPr lang="en-US" dirty="0"/>
              <a:t>ATLAS </a:t>
            </a:r>
            <a:r>
              <a:rPr lang="en-US" dirty="0" err="1"/>
              <a:t>WZ</a:t>
            </a:r>
            <a:r>
              <a:rPr lang="en-US" dirty="0" err="1">
                <a:latin typeface="Symbol" pitchFamily="2" charset="2"/>
              </a:rPr>
              <a:t>g</a:t>
            </a:r>
            <a:r>
              <a:rPr lang="en-US" dirty="0"/>
              <a:t>: 2.01 ± 0.30(stat) ± 0.16(stat) fb, 6.3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FE2FEB-7FA5-915D-E621-0222F47C8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1454" y="2255058"/>
            <a:ext cx="3340546" cy="37647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24FA040-9C83-3A53-8E3D-49A39D5FB63F}"/>
              </a:ext>
            </a:extLst>
          </p:cNvPr>
          <p:cNvSpPr txBox="1"/>
          <p:nvPr/>
        </p:nvSpPr>
        <p:spPr>
          <a:xfrm>
            <a:off x="6019800" y="1828800"/>
            <a:ext cx="2941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3"/>
              </a:rPr>
              <a:t>PRL 132 (2024) 021802</a:t>
            </a:r>
            <a:endParaRPr lang="en-US" dirty="0"/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id="{621DCF60-A597-0A9D-4718-313321A8D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3521" y="2078547"/>
            <a:ext cx="463750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954B7E-93A3-67A1-D6A9-155086B35051}"/>
              </a:ext>
            </a:extLst>
          </p:cNvPr>
          <p:cNvSpPr txBox="1"/>
          <p:nvPr/>
        </p:nvSpPr>
        <p:spPr>
          <a:xfrm>
            <a:off x="7239000" y="1524000"/>
            <a:ext cx="28894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PRL 132 (2024) 121901</a:t>
            </a:r>
            <a:endParaRPr lang="en-US" dirty="0"/>
          </a:p>
        </p:txBody>
      </p:sp>
      <p:pic>
        <p:nvPicPr>
          <p:cNvPr id="10" name="Picture 9" descr="A graph of a cross section measurement&#10;&#10;AI-generated content may be incorrect.">
            <a:extLst>
              <a:ext uri="{FF2B5EF4-FFF2-40B4-BE49-F238E27FC236}">
                <a16:creationId xmlns:a16="http://schemas.microsoft.com/office/drawing/2014/main" id="{0891E22D-4ECE-6ED8-E148-EBC42D7061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2209800"/>
            <a:ext cx="5744307" cy="2133600"/>
          </a:xfrm>
          <a:prstGeom prst="rect">
            <a:avLst/>
          </a:prstGeom>
        </p:spPr>
      </p:pic>
      <p:pic>
        <p:nvPicPr>
          <p:cNvPr id="16" name="Picture 15" descr="A graph with numbers and a chart&#10;&#10;AI-generated content may be incorrect.">
            <a:extLst>
              <a:ext uri="{FF2B5EF4-FFF2-40B4-BE49-F238E27FC236}">
                <a16:creationId xmlns:a16="http://schemas.microsoft.com/office/drawing/2014/main" id="{FCCA7533-2D16-CC1A-7890-CA1134511A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4210" y="3200400"/>
            <a:ext cx="4598872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2351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67B2906-4BBD-18B2-E367-1651EE1C7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0"/>
            <a:ext cx="6934200" cy="38992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Multi-boson Physics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Vector boson Scattering</a:t>
            </a:r>
          </a:p>
          <a:p>
            <a:r>
              <a:rPr lang="en-US" dirty="0"/>
              <a:t>Weak boson polarization, QGCs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FB05-91A1-844D-A11D-4D4FB6454EEC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F6B289-7893-3747-8F7E-517D7CC87101}"/>
              </a:ext>
            </a:extLst>
          </p:cNvPr>
          <p:cNvSpPr/>
          <p:nvPr/>
        </p:nvSpPr>
        <p:spPr>
          <a:xfrm>
            <a:off x="9906000" y="2286000"/>
            <a:ext cx="457200" cy="99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CAA6B0-A737-30AE-F7D3-1C07142FB72F}"/>
              </a:ext>
            </a:extLst>
          </p:cNvPr>
          <p:cNvSpPr/>
          <p:nvPr/>
        </p:nvSpPr>
        <p:spPr>
          <a:xfrm>
            <a:off x="10896600" y="2557462"/>
            <a:ext cx="228600" cy="7191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8652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boson scattering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D7AB-056F-0341-B7AA-1CD7EB418FBC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019941"/>
            <a:ext cx="11125199" cy="4945993"/>
          </a:xfrm>
        </p:spPr>
        <p:txBody>
          <a:bodyPr>
            <a:normAutofit/>
          </a:bodyPr>
          <a:lstStyle/>
          <a:p>
            <a:r>
              <a:rPr lang="en-US" dirty="0"/>
              <a:t>Vector boson scattering (VBS) physics currently unique to the LHC</a:t>
            </a:r>
          </a:p>
          <a:p>
            <a:pPr lvl="1"/>
            <a:r>
              <a:rPr lang="en-US" dirty="0"/>
              <a:t>Cross sections as small as fb or a fraction of a fb require LHC luminosities to produce observable signals</a:t>
            </a:r>
          </a:p>
          <a:p>
            <a:pPr lvl="1"/>
            <a:r>
              <a:rPr lang="en-US" dirty="0"/>
              <a:t>VBS diagrams - purely EW interactions.</a:t>
            </a:r>
          </a:p>
          <a:p>
            <a:pPr lvl="1"/>
            <a:r>
              <a:rPr lang="en-US" dirty="0"/>
              <a:t>Possible to isolate areas of phase space where interference with ”QCD” diagrams is minimal</a:t>
            </a:r>
          </a:p>
          <a:p>
            <a:pPr lvl="1"/>
            <a:r>
              <a:rPr lang="en-US" dirty="0"/>
              <a:t>Production Diagrams include</a:t>
            </a:r>
          </a:p>
          <a:p>
            <a:pPr lvl="2"/>
            <a:r>
              <a:rPr lang="en-US" dirty="0"/>
              <a:t>Double TGC in t (and s) channel</a:t>
            </a:r>
          </a:p>
          <a:p>
            <a:pPr lvl="2"/>
            <a:r>
              <a:rPr lang="en-US" dirty="0"/>
              <a:t>Quartic gauge coupling (QGC) diagrams: possible to directly measure quartic couplings</a:t>
            </a:r>
          </a:p>
          <a:p>
            <a:pPr lvl="2"/>
            <a:r>
              <a:rPr lang="en-US" dirty="0"/>
              <a:t>Higgs scattering: scattering via the Higgs necessary to unitarize the cross section of longitudinal VBS</a:t>
            </a:r>
          </a:p>
          <a:p>
            <a:pPr lvl="2"/>
            <a:r>
              <a:rPr lang="en-US" dirty="0"/>
              <a:t>Interfering QCD diagrams</a:t>
            </a:r>
          </a:p>
          <a:p>
            <a:pPr lvl="1"/>
            <a:r>
              <a:rPr lang="en-US" dirty="0"/>
              <a:t>Final state: forward scattered jets with a large rapidity difference and centrally produces boson pair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888277-9333-989F-9825-7950D1E549E9}"/>
              </a:ext>
            </a:extLst>
          </p:cNvPr>
          <p:cNvSpPr txBox="1"/>
          <p:nvPr/>
        </p:nvSpPr>
        <p:spPr>
          <a:xfrm>
            <a:off x="10277056" y="4391134"/>
            <a:ext cx="19149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First observed CMS W</a:t>
            </a:r>
            <a:r>
              <a:rPr lang="en-US" b="0" i="0" baseline="300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±</a:t>
            </a:r>
            <a:r>
              <a:rPr lang="en-US" dirty="0">
                <a:solidFill>
                  <a:srgbClr val="00B050"/>
                </a:solidFill>
              </a:rPr>
              <a:t>W</a:t>
            </a:r>
            <a:r>
              <a:rPr lang="en-US" b="0" i="0" baseline="300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±</a:t>
            </a:r>
            <a:r>
              <a:rPr lang="en-US" b="0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5.5</a:t>
            </a:r>
            <a:r>
              <a:rPr lang="en-US" dirty="0">
                <a:solidFill>
                  <a:srgbClr val="00B050"/>
                </a:solidFill>
                <a:latin typeface="Symbol" pitchFamily="2" charset="2"/>
              </a:rPr>
              <a:t>s</a:t>
            </a:r>
            <a:endParaRPr lang="en-US" b="0" i="0" dirty="0">
              <a:solidFill>
                <a:srgbClr val="00B050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4B7502-E429-1DAE-7D01-3D5B955CC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454" y="4442745"/>
            <a:ext cx="4766088" cy="180565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E0F81B7-D8F3-A59F-F2D1-9BD149FB3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4498055"/>
            <a:ext cx="6420062" cy="159794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5D99482-C8F0-DDEB-A86C-0292CE3FF98E}"/>
              </a:ext>
            </a:extLst>
          </p:cNvPr>
          <p:cNvSpPr txBox="1"/>
          <p:nvPr/>
        </p:nvSpPr>
        <p:spPr>
          <a:xfrm>
            <a:off x="10277056" y="5104272"/>
            <a:ext cx="55860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PRL 120,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081801 (2018)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2348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490760-A7EA-A990-0358-67652C2D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4BB7F-80F3-EEC3-DC49-A9326E84C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boson scattering – ZZ Atlas, CMS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C95BD5-1E04-9A61-4481-CFF123101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D7AB-056F-0341-B7AA-1CD7EB418FBC}" type="datetime1">
              <a:rPr lang="en-US" smtClean="0"/>
              <a:t>6/22/25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1F96BA-E406-00C3-D5BC-5A9FE6DDC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73752C-9F28-AF7B-3B67-3144FC1C1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F66F403-66BF-E04C-264F-D3E7194DF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838200"/>
            <a:ext cx="11125199" cy="4945993"/>
          </a:xfrm>
        </p:spPr>
        <p:txBody>
          <a:bodyPr>
            <a:normAutofit/>
          </a:bodyPr>
          <a:lstStyle/>
          <a:p>
            <a:r>
              <a:rPr lang="en-US" dirty="0"/>
              <a:t>Some of the smallest cross section measured in the SM</a:t>
            </a:r>
          </a:p>
          <a:p>
            <a:pPr lvl="1"/>
            <a:r>
              <a:rPr lang="en-US" dirty="0"/>
              <a:t>With fiducial selection, as low as 0.33-1.0 fb</a:t>
            </a:r>
          </a:p>
          <a:p>
            <a:pPr lvl="2"/>
            <a:r>
              <a:rPr lang="en-US" dirty="0"/>
              <a:t>Not physically meaningful to discuss a total cross section.   Interference with “QCD” production of VV + 2jets where the jets result from QCD interactions large in most of the phase space.</a:t>
            </a:r>
          </a:p>
          <a:p>
            <a:pPr lvl="2"/>
            <a:r>
              <a:rPr lang="en-US" dirty="0"/>
              <a:t>Can Isolate a mostly pure VBS phase space for fiducial measurements</a:t>
            </a:r>
          </a:p>
          <a:p>
            <a:pPr lvl="1"/>
            <a:r>
              <a:rPr lang="en-US" dirty="0"/>
              <a:t>ZZ: charged leptonic decays</a:t>
            </a:r>
          </a:p>
          <a:p>
            <a:pPr lvl="1"/>
            <a:r>
              <a:rPr lang="en-US" dirty="0"/>
              <a:t>ATLAS analysis emphasized acceptance while CMS emphasized purity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AC1C36-A457-737E-2A3E-753E39946B8B}"/>
              </a:ext>
            </a:extLst>
          </p:cNvPr>
          <p:cNvSpPr txBox="1"/>
          <p:nvPr/>
        </p:nvSpPr>
        <p:spPr>
          <a:xfrm>
            <a:off x="6553200" y="4191000"/>
            <a:ext cx="28194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Observed ATLAS, 5.6</a:t>
            </a:r>
            <a:r>
              <a:rPr lang="en-US" sz="2800" dirty="0">
                <a:solidFill>
                  <a:srgbClr val="00B050"/>
                </a:solidFill>
                <a:latin typeface="Symbol" pitchFamily="2" charset="2"/>
              </a:rPr>
              <a:t>s</a:t>
            </a:r>
            <a:endParaRPr lang="en-US" sz="2800" b="0" i="0" dirty="0">
              <a:solidFill>
                <a:srgbClr val="00B050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B2B9ED-ABC0-9075-73DA-6E7F4478C203}"/>
              </a:ext>
            </a:extLst>
          </p:cNvPr>
          <p:cNvSpPr txBox="1"/>
          <p:nvPr/>
        </p:nvSpPr>
        <p:spPr>
          <a:xfrm>
            <a:off x="6553200" y="5181600"/>
            <a:ext cx="51950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2"/>
              </a:rPr>
              <a:t>Nature Physics 19, 237-253 (2023)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Lucida Grande" panose="020B06000405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Lucida Grande" panose="020B0600040502020204" pitchFamily="34" charset="0"/>
                <a:hlinkClick r:id="rId3"/>
              </a:rPr>
              <a:t>PLB 812 (2020) 135992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Lucida Grande" panose="020B06000405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7D8271-0D0C-E1DF-C5F5-C81B6D7D7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3045726"/>
            <a:ext cx="3222642" cy="31264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A287DE-0463-7779-F6AC-92F386EAFA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3094352"/>
            <a:ext cx="3124199" cy="31540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90AD35-B882-FA5B-6903-51D379C4EBA7}"/>
              </a:ext>
            </a:extLst>
          </p:cNvPr>
          <p:cNvSpPr txBox="1"/>
          <p:nvPr/>
        </p:nvSpPr>
        <p:spPr>
          <a:xfrm>
            <a:off x="6400800" y="3276600"/>
            <a:ext cx="5486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ATLAS: 1.27 ± 0.14 fb	SM 1.26 fb</a:t>
            </a:r>
          </a:p>
          <a:p>
            <a:r>
              <a:rPr lang="en-US" sz="2400" dirty="0">
                <a:solidFill>
                  <a:schemeClr val="tx2"/>
                </a:solidFill>
              </a:rPr>
              <a:t>CMS: 0.33 ± 0.12 fb 	SM 0.28 fb</a:t>
            </a:r>
          </a:p>
        </p:txBody>
      </p:sp>
    </p:spTree>
    <p:extLst>
      <p:ext uri="{BB962C8B-B14F-4D97-AF65-F5344CB8AC3E}">
        <p14:creationId xmlns:p14="http://schemas.microsoft.com/office/powerpoint/2010/main" val="42532762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boson scattering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821C-94DE-314D-B42F-42F4CDE76846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E2D897-F762-AFA9-D8CA-B4F7DB1D6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019941"/>
            <a:ext cx="11125199" cy="4945993"/>
          </a:xfrm>
        </p:spPr>
        <p:txBody>
          <a:bodyPr>
            <a:normAutofit/>
          </a:bodyPr>
          <a:lstStyle/>
          <a:p>
            <a:r>
              <a:rPr lang="en-US" dirty="0"/>
              <a:t>With the full Run 2 data set all VBS final states observed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4A43F6-D41C-2AB6-9534-9EE8F507D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28" y="1552813"/>
            <a:ext cx="6112130" cy="42383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91619DB-C6BE-447B-0F29-0B6037530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588362"/>
            <a:ext cx="4054885" cy="611468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8C6BAD6-7FF2-D1BA-2272-C99D23C9E8EB}"/>
              </a:ext>
            </a:extLst>
          </p:cNvPr>
          <p:cNvSpPr txBox="1">
            <a:spLocks/>
          </p:cNvSpPr>
          <p:nvPr/>
        </p:nvSpPr>
        <p:spPr>
          <a:xfrm>
            <a:off x="8077200" y="5815578"/>
            <a:ext cx="4004846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00B050"/>
                </a:solidFill>
              </a:rPr>
              <a:t>Onward to polarized VBS!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2977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9134C-C472-AD39-773D-B22D5C030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events and data&#10;&#10;AI-generated content may be incorrect.">
            <a:extLst>
              <a:ext uri="{FF2B5EF4-FFF2-40B4-BE49-F238E27FC236}">
                <a16:creationId xmlns:a16="http://schemas.microsoft.com/office/drawing/2014/main" id="{D56D7C37-CA21-AEC3-D85F-66F46DF7D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7717" y="1066800"/>
            <a:ext cx="5034284" cy="502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A84557-55CC-B34D-80BF-551E01F9E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for polarized VBS in W</a:t>
            </a:r>
            <a:r>
              <a:rPr lang="en-US" baseline="30000" dirty="0"/>
              <a:t>±</a:t>
            </a:r>
            <a:r>
              <a:rPr lang="en-US" dirty="0"/>
              <a:t>W</a:t>
            </a:r>
            <a:r>
              <a:rPr lang="en-US" baseline="30000" dirty="0"/>
              <a:t>±</a:t>
            </a:r>
            <a:r>
              <a:rPr lang="en-US" dirty="0"/>
              <a:t> - ATLAS, CMS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7E5B68-EAFF-3809-83F0-3305F10FE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12463-9031-3E4E-A55D-449932044815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662A5E-F357-4EE9-A4AD-D6A8A0375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3277F4-5BBD-6AF3-8931-4A458CE85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8D0D6A9-9F47-4390-594C-90BF44B349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019941"/>
            <a:ext cx="6553199" cy="1875659"/>
          </a:xfrm>
        </p:spPr>
        <p:txBody>
          <a:bodyPr>
            <a:normAutofit/>
          </a:bodyPr>
          <a:lstStyle/>
          <a:p>
            <a:r>
              <a:rPr lang="en-US" dirty="0"/>
              <a:t>Searches now starting for longitudinal VBS</a:t>
            </a:r>
          </a:p>
          <a:p>
            <a:pPr lvl="1"/>
            <a:r>
              <a:rPr lang="en-US" dirty="0"/>
              <a:t>Use W</a:t>
            </a:r>
            <a:r>
              <a:rPr lang="en-US" baseline="30000" dirty="0"/>
              <a:t>±</a:t>
            </a:r>
            <a:r>
              <a:rPr lang="en-US" dirty="0"/>
              <a:t>W</a:t>
            </a:r>
            <a:r>
              <a:rPr lang="en-US" baseline="30000" dirty="0"/>
              <a:t>±</a:t>
            </a:r>
            <a:r>
              <a:rPr lang="en-US" dirty="0"/>
              <a:t>, final state used for first observation</a:t>
            </a:r>
          </a:p>
          <a:p>
            <a:pPr lvl="1"/>
            <a:r>
              <a:rPr lang="en-US" dirty="0"/>
              <a:t>Distinctive same charge final state</a:t>
            </a:r>
          </a:p>
          <a:p>
            <a:pPr lvl="1"/>
            <a:r>
              <a:rPr lang="en-US" dirty="0"/>
              <a:t>Smaller background of QCD induced W</a:t>
            </a:r>
            <a:r>
              <a:rPr lang="en-US" baseline="30000" dirty="0"/>
              <a:t>±</a:t>
            </a:r>
            <a:r>
              <a:rPr lang="en-US" dirty="0"/>
              <a:t>W</a:t>
            </a:r>
            <a:r>
              <a:rPr lang="en-US" baseline="30000" dirty="0"/>
              <a:t>±</a:t>
            </a:r>
            <a:endParaRPr lang="en-US" dirty="0"/>
          </a:p>
          <a:p>
            <a:pPr lvl="1"/>
            <a:r>
              <a:rPr lang="en-US" dirty="0"/>
              <a:t>Multivariate discriminant needed to maximize sensitivity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937DAC-A045-5E4F-0373-8AF5F80499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685"/>
          <a:stretch>
            <a:fillRect/>
          </a:stretch>
        </p:blipFill>
        <p:spPr>
          <a:xfrm>
            <a:off x="29817" y="2712025"/>
            <a:ext cx="3428999" cy="32315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C2B4EDF-54A2-5D0D-B27D-8C3658A71428}"/>
              </a:ext>
            </a:extLst>
          </p:cNvPr>
          <p:cNvSpPr txBox="1"/>
          <p:nvPr/>
        </p:nvSpPr>
        <p:spPr>
          <a:xfrm>
            <a:off x="3429000" y="2743200"/>
            <a:ext cx="4191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CMS Expected (observed) significance for &gt;=1 longitudinal boson 2.3(3.1)</a:t>
            </a:r>
            <a:r>
              <a:rPr lang="en-US" dirty="0">
                <a:solidFill>
                  <a:srgbClr val="FF0000"/>
                </a:solidFill>
                <a:latin typeface="Symbol" pitchFamily="2" charset="2"/>
              </a:rPr>
              <a:t>s</a:t>
            </a:r>
          </a:p>
          <a:p>
            <a:r>
              <a:rPr lang="en-US" dirty="0">
                <a:solidFill>
                  <a:srgbClr val="FF0000"/>
                </a:solidFill>
              </a:rPr>
              <a:t>Expected </a:t>
            </a:r>
            <a:r>
              <a:rPr lang="en-US" dirty="0" err="1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US" baseline="-25000" dirty="0" err="1">
                <a:solidFill>
                  <a:srgbClr val="FF0000"/>
                </a:solidFill>
              </a:rPr>
              <a:t>LLSM</a:t>
            </a:r>
            <a:r>
              <a:rPr lang="en-US" dirty="0">
                <a:solidFill>
                  <a:srgbClr val="FF0000"/>
                </a:solidFill>
              </a:rPr>
              <a:t> = 0.44 fb </a:t>
            </a:r>
          </a:p>
          <a:p>
            <a:r>
              <a:rPr lang="en-US" dirty="0">
                <a:solidFill>
                  <a:srgbClr val="FF0000"/>
                </a:solidFill>
              </a:rPr>
              <a:t>Limit 95% C.L. </a:t>
            </a:r>
            <a:r>
              <a:rPr lang="en-US" dirty="0" err="1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US" baseline="-25000" dirty="0" err="1">
                <a:solidFill>
                  <a:srgbClr val="FF0000"/>
                </a:solidFill>
              </a:rPr>
              <a:t>LL</a:t>
            </a:r>
            <a:r>
              <a:rPr lang="en-US" dirty="0">
                <a:solidFill>
                  <a:srgbClr val="FF0000"/>
                </a:solidFill>
              </a:rPr>
              <a:t> &lt; 1.06 fb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38A7A4-FE7B-84E2-72C8-292FF64DFB0F}"/>
              </a:ext>
            </a:extLst>
          </p:cNvPr>
          <p:cNvSpPr txBox="1"/>
          <p:nvPr/>
        </p:nvSpPr>
        <p:spPr>
          <a:xfrm>
            <a:off x="3276600" y="3886200"/>
            <a:ext cx="3468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CMS PLB 812 (2020) 136018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00B7EC-DB4C-D4AF-EB68-719500652589}"/>
              </a:ext>
            </a:extLst>
          </p:cNvPr>
          <p:cNvSpPr txBox="1"/>
          <p:nvPr/>
        </p:nvSpPr>
        <p:spPr>
          <a:xfrm>
            <a:off x="4267200" y="4419600"/>
            <a:ext cx="3048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ATLAS 3.3(4.1)</a:t>
            </a:r>
            <a:r>
              <a:rPr lang="en-US" dirty="0">
                <a:solidFill>
                  <a:srgbClr val="00B050"/>
                </a:solidFill>
                <a:latin typeface="Symbol" pitchFamily="2" charset="2"/>
              </a:rPr>
              <a:t>s</a:t>
            </a:r>
          </a:p>
          <a:p>
            <a:r>
              <a:rPr lang="en-US" dirty="0">
                <a:solidFill>
                  <a:srgbClr val="00B050"/>
                </a:solidFill>
                <a:latin typeface="Symbol" pitchFamily="2" charset="2"/>
              </a:rPr>
              <a:t>s</a:t>
            </a:r>
            <a:r>
              <a:rPr lang="en-US" dirty="0">
                <a:solidFill>
                  <a:srgbClr val="00B050"/>
                </a:solidFill>
              </a:rPr>
              <a:t>(W</a:t>
            </a:r>
            <a:r>
              <a:rPr lang="en-US" baseline="-25000" dirty="0">
                <a:solidFill>
                  <a:srgbClr val="00B050"/>
                </a:solidFill>
              </a:rPr>
              <a:t>L</a:t>
            </a:r>
            <a:r>
              <a:rPr lang="en-US" dirty="0">
                <a:solidFill>
                  <a:srgbClr val="00B050"/>
                </a:solidFill>
              </a:rPr>
              <a:t>W) = 0.88 ± 0.30 fb</a:t>
            </a:r>
          </a:p>
          <a:p>
            <a:r>
              <a:rPr lang="en-US" dirty="0">
                <a:solidFill>
                  <a:srgbClr val="00B050"/>
                </a:solidFill>
              </a:rPr>
              <a:t>Expected </a:t>
            </a:r>
            <a:r>
              <a:rPr lang="en-US" dirty="0" err="1">
                <a:solidFill>
                  <a:srgbClr val="00B050"/>
                </a:solidFill>
                <a:latin typeface="Symbol" pitchFamily="2" charset="2"/>
              </a:rPr>
              <a:t>s</a:t>
            </a:r>
            <a:r>
              <a:rPr lang="en-US" baseline="-25000" dirty="0" err="1">
                <a:solidFill>
                  <a:srgbClr val="00B050"/>
                </a:solidFill>
              </a:rPr>
              <a:t>LLSM</a:t>
            </a:r>
            <a:r>
              <a:rPr lang="en-US" dirty="0">
                <a:solidFill>
                  <a:srgbClr val="00B050"/>
                </a:solidFill>
              </a:rPr>
              <a:t> = 0.29 fb </a:t>
            </a:r>
          </a:p>
          <a:p>
            <a:r>
              <a:rPr lang="en-US" dirty="0">
                <a:solidFill>
                  <a:srgbClr val="00B050"/>
                </a:solidFill>
              </a:rPr>
              <a:t>Limit 95% C.L. </a:t>
            </a:r>
            <a:r>
              <a:rPr lang="en-US" dirty="0" err="1">
                <a:solidFill>
                  <a:srgbClr val="00B050"/>
                </a:solidFill>
                <a:latin typeface="Symbol" pitchFamily="2" charset="2"/>
              </a:rPr>
              <a:t>s</a:t>
            </a:r>
            <a:r>
              <a:rPr lang="en-US" baseline="-25000" dirty="0" err="1">
                <a:solidFill>
                  <a:srgbClr val="00B050"/>
                </a:solidFill>
              </a:rPr>
              <a:t>LL</a:t>
            </a:r>
            <a:r>
              <a:rPr lang="en-US" dirty="0">
                <a:solidFill>
                  <a:srgbClr val="00B050"/>
                </a:solidFill>
              </a:rPr>
              <a:t> &lt; 0.45 fb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38E72F-FA90-9F66-EB68-EFB1A34BF3E5}"/>
              </a:ext>
            </a:extLst>
          </p:cNvPr>
          <p:cNvSpPr txBox="1"/>
          <p:nvPr/>
        </p:nvSpPr>
        <p:spPr>
          <a:xfrm>
            <a:off x="4267200" y="5562600"/>
            <a:ext cx="304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Lucida Grande" panose="020B0600040502020204" pitchFamily="34" charset="0"/>
                <a:hlinkClick r:id="rId5"/>
              </a:rPr>
              <a:t>ATLAS Submitted to PRL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6746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CE6C5-7786-87BD-1739-6C6DB5008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C58734B-B04C-8F2F-A488-AC9B52F44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0"/>
            <a:ext cx="6934200" cy="38992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62A10F-3DC6-3382-7196-BDDED7E74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Production and Decay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E90C40-4F9F-E359-186D-4636574EF5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Higgs: cross sections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E8660-3964-D52B-4DDC-794C3DCC2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D6D0-0C85-A84B-AEA0-E666121D5DCE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D0FC9-9189-6B53-D2C7-C6207DE25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59459-D981-3F5E-C411-2E02A787B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E906F4-87B1-47BE-1FCF-EB0BD4DBFBD7}"/>
              </a:ext>
            </a:extLst>
          </p:cNvPr>
          <p:cNvSpPr/>
          <p:nvPr/>
        </p:nvSpPr>
        <p:spPr>
          <a:xfrm>
            <a:off x="7086600" y="1447800"/>
            <a:ext cx="381000" cy="99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07DE7D-2B7C-3BCD-DBAF-5841B510D8F1}"/>
              </a:ext>
            </a:extLst>
          </p:cNvPr>
          <p:cNvSpPr/>
          <p:nvPr/>
        </p:nvSpPr>
        <p:spPr>
          <a:xfrm>
            <a:off x="8001000" y="1905000"/>
            <a:ext cx="403224" cy="7191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193702-6E39-458D-D508-FA6E5B2A344D}"/>
              </a:ext>
            </a:extLst>
          </p:cNvPr>
          <p:cNvSpPr/>
          <p:nvPr/>
        </p:nvSpPr>
        <p:spPr>
          <a:xfrm>
            <a:off x="9144000" y="2057400"/>
            <a:ext cx="304800" cy="7191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1972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084DD5-AC13-2A2A-6C72-ABBCECEB6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7D7F8-B032-C693-DE58-75D4FC895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Production and decay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876EBA-4FCC-A755-99D0-749F2CBB0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E091-92CA-C743-AB3D-78358D90BA6F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2440F-140B-3594-1CBD-11A71D3B1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CE6D20-0620-419F-15B4-C2818227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AC8F24-78EF-C4AB-A429-5631D08E3C6B}"/>
              </a:ext>
            </a:extLst>
          </p:cNvPr>
          <p:cNvSpPr txBox="1"/>
          <p:nvPr/>
        </p:nvSpPr>
        <p:spPr>
          <a:xfrm>
            <a:off x="10277056" y="4391134"/>
            <a:ext cx="19149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First observed CMS W</a:t>
            </a:r>
            <a:r>
              <a:rPr lang="en-US" b="0" i="0" baseline="300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±</a:t>
            </a:r>
            <a:r>
              <a:rPr lang="en-US" dirty="0">
                <a:solidFill>
                  <a:srgbClr val="00B050"/>
                </a:solidFill>
              </a:rPr>
              <a:t>W</a:t>
            </a:r>
            <a:r>
              <a:rPr lang="en-US" b="0" i="0" baseline="300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±</a:t>
            </a:r>
            <a:r>
              <a:rPr lang="en-US" b="0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5.5</a:t>
            </a:r>
            <a:r>
              <a:rPr lang="en-US" dirty="0">
                <a:solidFill>
                  <a:srgbClr val="00B050"/>
                </a:solidFill>
                <a:latin typeface="Symbol" pitchFamily="2" charset="2"/>
              </a:rPr>
              <a:t>s</a:t>
            </a:r>
            <a:endParaRPr lang="en-US" b="0" i="0" dirty="0">
              <a:solidFill>
                <a:srgbClr val="00B050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55C3223B-6EB2-4DE2-9628-F32B06232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228600"/>
            <a:ext cx="5334000" cy="533400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A441C6B1-2E93-B4A0-81FF-7EFD5EFDEA9F}"/>
              </a:ext>
            </a:extLst>
          </p:cNvPr>
          <p:cNvGrpSpPr/>
          <p:nvPr/>
        </p:nvGrpSpPr>
        <p:grpSpPr>
          <a:xfrm>
            <a:off x="6553201" y="304799"/>
            <a:ext cx="5645426" cy="6019801"/>
            <a:chOff x="6553201" y="304799"/>
            <a:chExt cx="5645426" cy="6019801"/>
          </a:xfrm>
        </p:grpSpPr>
        <p:pic>
          <p:nvPicPr>
            <p:cNvPr id="9" name="Picture 8" descr="A diagram of a graph&#10;&#10;AI-generated content may be incorrect.">
              <a:extLst>
                <a:ext uri="{FF2B5EF4-FFF2-40B4-BE49-F238E27FC236}">
                  <a16:creationId xmlns:a16="http://schemas.microsoft.com/office/drawing/2014/main" id="{A1EA463C-8815-A935-E8FB-EAE99321D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53201" y="304799"/>
              <a:ext cx="5645426" cy="5514269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AE9545-1780-7018-E2EA-46EE41B497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96200" y="3124200"/>
              <a:ext cx="381000" cy="2819400"/>
            </a:xfrm>
            <a:prstGeom prst="line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7F9D160-20F9-71C7-C19D-59BF7039E1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2400" y="3505200"/>
              <a:ext cx="990600" cy="2438400"/>
            </a:xfrm>
            <a:prstGeom prst="line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2D641350-2DFA-3FEE-338D-4BCBE3277650}"/>
                </a:ext>
              </a:extLst>
            </p:cNvPr>
            <p:cNvSpPr txBox="1">
              <a:spLocks/>
            </p:cNvSpPr>
            <p:nvPr/>
          </p:nvSpPr>
          <p:spPr>
            <a:xfrm>
              <a:off x="6934200" y="6019800"/>
              <a:ext cx="2667000" cy="304800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00B050"/>
                  </a:solidFill>
                </a:rPr>
                <a:t>Second Generation</a:t>
              </a:r>
            </a:p>
            <a:p>
              <a:endParaRPr lang="en-US" dirty="0"/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FC9A66E-F1A0-9772-7F85-91B7AFB2B5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019941"/>
            <a:ext cx="6553199" cy="4945993"/>
          </a:xfrm>
        </p:spPr>
        <p:txBody>
          <a:bodyPr>
            <a:normAutofit/>
          </a:bodyPr>
          <a:lstStyle/>
          <a:p>
            <a:r>
              <a:rPr lang="en-US" dirty="0"/>
              <a:t>Many approaches, often trying to achieve a global picture and/or look for deviations.</a:t>
            </a:r>
          </a:p>
          <a:p>
            <a:pPr lvl="1"/>
            <a:r>
              <a:rPr lang="en-US" dirty="0"/>
              <a:t>Highest level: Higgs boson couples to the Vector Bosons and fermions as expected</a:t>
            </a:r>
          </a:p>
          <a:p>
            <a:pPr lvl="1"/>
            <a:r>
              <a:rPr lang="en-US" dirty="0"/>
              <a:t>Quantitative data behind the high level</a:t>
            </a:r>
          </a:p>
          <a:p>
            <a:pPr lvl="2"/>
            <a:r>
              <a:rPr lang="en-US" dirty="0"/>
              <a:t>Total and fiducial cross sections of production processes</a:t>
            </a:r>
          </a:p>
          <a:p>
            <a:pPr lvl="2"/>
            <a:r>
              <a:rPr lang="en-US" dirty="0"/>
              <a:t>Decay branching fractions</a:t>
            </a:r>
          </a:p>
          <a:p>
            <a:pPr lvl="1"/>
            <a:r>
              <a:rPr lang="en-US" dirty="0"/>
              <a:t>Next level: More nuanced treatment to examine areas of interest</a:t>
            </a:r>
          </a:p>
          <a:p>
            <a:pPr lvl="2"/>
            <a:r>
              <a:rPr lang="en-US" dirty="0"/>
              <a:t>Simplified template cross sections (STXS)</a:t>
            </a:r>
          </a:p>
          <a:p>
            <a:pPr lvl="2"/>
            <a:r>
              <a:rPr lang="en-US" dirty="0"/>
              <a:t>Leverage to look for deviation, new physics, using Effective field theory</a:t>
            </a:r>
          </a:p>
          <a:p>
            <a:pPr lvl="1"/>
            <a:r>
              <a:rPr lang="en-US" dirty="0"/>
              <a:t>Most detailed level: Fiducial differential cross sections</a:t>
            </a:r>
          </a:p>
          <a:p>
            <a:pPr lvl="2"/>
            <a:r>
              <a:rPr lang="en-US" dirty="0"/>
              <a:t>Minimize uncertainty introduced by theoretical extrapolations to larger phase spaces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19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65535-2E55-66C3-AB70-2EF361443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FDA90-007D-44C9-152E-E8B466214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Production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DBBB5E-F955-8777-EC1E-CE3850059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91ECD-0280-2541-B544-F7AD38BD353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11A025-F57E-1117-75A2-88D322C0D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457DFE-7D6D-AD90-6224-6380DA135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7E7FDF8-6399-C5E5-7531-200E7A605C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019941"/>
            <a:ext cx="10515599" cy="808859"/>
          </a:xfrm>
        </p:spPr>
        <p:txBody>
          <a:bodyPr>
            <a:normAutofit/>
          </a:bodyPr>
          <a:lstStyle/>
          <a:p>
            <a:r>
              <a:rPr lang="en-US" dirty="0"/>
              <a:t>Higgs Production cross sections and Decays</a:t>
            </a:r>
          </a:p>
          <a:p>
            <a:pPr lvl="1"/>
            <a:r>
              <a:rPr lang="en-US" dirty="0"/>
              <a:t>Quantitative data: Total cross sections of production processes, Decay branching fractions</a:t>
            </a:r>
          </a:p>
          <a:p>
            <a:endParaRPr lang="en-US" dirty="0"/>
          </a:p>
        </p:txBody>
      </p:sp>
      <p:pic>
        <p:nvPicPr>
          <p:cNvPr id="8" name="Picture 7" descr="A diagram of a graph&#10;&#10;AI-generated content may be incorrect.">
            <a:extLst>
              <a:ext uri="{FF2B5EF4-FFF2-40B4-BE49-F238E27FC236}">
                <a16:creationId xmlns:a16="http://schemas.microsoft.com/office/drawing/2014/main" id="{57565158-BF85-C67A-28C0-7ADAF3ACB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1676400"/>
            <a:ext cx="5426242" cy="4582159"/>
          </a:xfrm>
          <a:prstGeom prst="rect">
            <a:avLst/>
          </a:prstGeom>
        </p:spPr>
      </p:pic>
      <p:pic>
        <p:nvPicPr>
          <p:cNvPr id="10" name="Picture 9" descr="A diagram of a graph&#10;&#10;AI-generated content may be incorrect.">
            <a:extLst>
              <a:ext uri="{FF2B5EF4-FFF2-40B4-BE49-F238E27FC236}">
                <a16:creationId xmlns:a16="http://schemas.microsoft.com/office/drawing/2014/main" id="{47D8381E-B7D1-ED61-B497-AF9AAA815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76400"/>
            <a:ext cx="5410200" cy="45686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C35750A-7892-A523-739F-FE695A99A253}"/>
              </a:ext>
            </a:extLst>
          </p:cNvPr>
          <p:cNvSpPr txBox="1"/>
          <p:nvPr/>
        </p:nvSpPr>
        <p:spPr>
          <a:xfrm>
            <a:off x="6629400" y="762000"/>
            <a:ext cx="3468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Phys. Rep 1116 (2025)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8182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EAD315-00EE-FA08-5C21-3112CFC46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B56C7-1742-BE1D-218F-C44FF46FF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Production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197A9-DE64-FEF2-492E-B0210BBBE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965F5-5BA6-FA42-BE60-FE25C1692736}" type="datetime1">
              <a:rPr lang="en-US" smtClean="0"/>
              <a:t>6/22/25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BACF4-2978-3A53-3924-F8E53E552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4A72FB-1167-6BA2-0761-7AAD3DE21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C97DE6E-ED0A-86E4-758A-6A079AAEB6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914400"/>
            <a:ext cx="5562599" cy="1494659"/>
          </a:xfrm>
        </p:spPr>
        <p:txBody>
          <a:bodyPr>
            <a:normAutofit/>
          </a:bodyPr>
          <a:lstStyle/>
          <a:p>
            <a:r>
              <a:rPr lang="en-US" dirty="0"/>
              <a:t>STXS cross sections – CMS</a:t>
            </a:r>
          </a:p>
          <a:p>
            <a:pPr lvl="1"/>
            <a:r>
              <a:rPr lang="en-US" dirty="0"/>
              <a:t>Division into non overlapping phase space, production-decay-kinematic, regions</a:t>
            </a:r>
          </a:p>
        </p:txBody>
      </p:sp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2DBDD4B3-58A8-98C1-2ED6-CBB5CFA65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174" y="533400"/>
            <a:ext cx="6178626" cy="5562600"/>
          </a:xfrm>
          <a:prstGeom prst="rect">
            <a:avLst/>
          </a:prstGeom>
        </p:spPr>
      </p:pic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D0DB500F-1DBB-EA1B-C2DA-7476136AB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99" y="1981200"/>
            <a:ext cx="4718633" cy="419100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5CC8684-B5A6-C94B-00F4-979534D8CEC8}"/>
              </a:ext>
            </a:extLst>
          </p:cNvPr>
          <p:cNvCxnSpPr>
            <a:cxnSpLocks/>
          </p:cNvCxnSpPr>
          <p:nvPr/>
        </p:nvCxnSpPr>
        <p:spPr>
          <a:xfrm>
            <a:off x="4953000" y="4267200"/>
            <a:ext cx="1066800" cy="0"/>
          </a:xfrm>
          <a:prstGeom prst="line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3F45B2B-0445-62AE-20F1-B18F99C40F3D}"/>
              </a:ext>
            </a:extLst>
          </p:cNvPr>
          <p:cNvSpPr txBox="1">
            <a:spLocks/>
          </p:cNvSpPr>
          <p:nvPr/>
        </p:nvSpPr>
        <p:spPr>
          <a:xfrm>
            <a:off x="4876800" y="3810000"/>
            <a:ext cx="1219200" cy="304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Stage 0</a:t>
            </a:r>
          </a:p>
          <a:p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6EF5983-9603-667F-135C-56D06A068423}"/>
              </a:ext>
            </a:extLst>
          </p:cNvPr>
          <p:cNvSpPr txBox="1">
            <a:spLocks/>
          </p:cNvSpPr>
          <p:nvPr/>
        </p:nvSpPr>
        <p:spPr>
          <a:xfrm>
            <a:off x="5029200" y="4419600"/>
            <a:ext cx="1219200" cy="304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Stage 1.2</a:t>
            </a:r>
          </a:p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75C3C9-9CB7-E97F-B057-304BA2045AF6}"/>
              </a:ext>
            </a:extLst>
          </p:cNvPr>
          <p:cNvSpPr txBox="1"/>
          <p:nvPr/>
        </p:nvSpPr>
        <p:spPr>
          <a:xfrm>
            <a:off x="4876800" y="0"/>
            <a:ext cx="3468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CMS-PAS-HIG-21-018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6F2B55-A54A-B8CD-DA9C-7D7A8BD4F646}"/>
              </a:ext>
            </a:extLst>
          </p:cNvPr>
          <p:cNvSpPr txBox="1"/>
          <p:nvPr/>
        </p:nvSpPr>
        <p:spPr>
          <a:xfrm>
            <a:off x="7808895" y="0"/>
            <a:ext cx="3468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5"/>
              </a:rPr>
              <a:t>ATLAS-CONF-2021-053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26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212011" cy="1065742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As measured by the ATLAS and CMS Experiments (+one from LHCb)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3D00533-CA28-324A-A1B7-CABA68478604}" type="datetime1">
              <a:rPr lang="en-US" smtClean="0"/>
              <a:t>6/21/25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Herndon | EW and Higgs Measurements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8F81EB7-660A-1428-A800-A5AF472183D5}"/>
              </a:ext>
            </a:extLst>
          </p:cNvPr>
          <p:cNvGrpSpPr>
            <a:grpSpLocks noChangeAspect="1"/>
          </p:cNvGrpSpPr>
          <p:nvPr/>
        </p:nvGrpSpPr>
        <p:grpSpPr>
          <a:xfrm>
            <a:off x="8044494" y="457200"/>
            <a:ext cx="3918906" cy="3653425"/>
            <a:chOff x="1981200" y="838200"/>
            <a:chExt cx="5721603" cy="533400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23D3B07-A086-DFD1-1553-AA3EEB144B32}"/>
                </a:ext>
              </a:extLst>
            </p:cNvPr>
            <p:cNvSpPr/>
            <p:nvPr/>
          </p:nvSpPr>
          <p:spPr>
            <a:xfrm>
              <a:off x="1981200" y="838200"/>
              <a:ext cx="5562600" cy="5334000"/>
            </a:xfrm>
            <a:prstGeom prst="ellipse">
              <a:avLst/>
            </a:prstGeom>
            <a:noFill/>
            <a:ln w="762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Hexagon 29">
              <a:extLst>
                <a:ext uri="{FF2B5EF4-FFF2-40B4-BE49-F238E27FC236}">
                  <a16:creationId xmlns:a16="http://schemas.microsoft.com/office/drawing/2014/main" id="{E4C35386-1939-E102-2083-080E96742F77}"/>
                </a:ext>
              </a:extLst>
            </p:cNvPr>
            <p:cNvSpPr/>
            <p:nvPr/>
          </p:nvSpPr>
          <p:spPr>
            <a:xfrm>
              <a:off x="3200400" y="838200"/>
              <a:ext cx="685800" cy="609600"/>
            </a:xfrm>
            <a:prstGeom prst="hexagon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Hexagon 30">
              <a:extLst>
                <a:ext uri="{FF2B5EF4-FFF2-40B4-BE49-F238E27FC236}">
                  <a16:creationId xmlns:a16="http://schemas.microsoft.com/office/drawing/2014/main" id="{FD5A51A7-F2B5-EAA5-7387-8D0F485D00D0}"/>
                </a:ext>
              </a:extLst>
            </p:cNvPr>
            <p:cNvSpPr/>
            <p:nvPr/>
          </p:nvSpPr>
          <p:spPr>
            <a:xfrm>
              <a:off x="6324600" y="4648200"/>
              <a:ext cx="1219200" cy="1066800"/>
            </a:xfrm>
            <a:prstGeom prst="hexagon">
              <a:avLst/>
            </a:prstGeom>
            <a:solidFill>
              <a:schemeClr val="bg1"/>
            </a:solidFill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4B77738-1B48-4E92-15B2-E22F9DEB09B1}"/>
                </a:ext>
              </a:extLst>
            </p:cNvPr>
            <p:cNvSpPr txBox="1"/>
            <p:nvPr/>
          </p:nvSpPr>
          <p:spPr>
            <a:xfrm>
              <a:off x="3794759" y="1077739"/>
              <a:ext cx="1078993" cy="539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CMS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D74C218-5669-E25B-37E0-8F0953C3A94D}"/>
                </a:ext>
              </a:extLst>
            </p:cNvPr>
            <p:cNvSpPr txBox="1"/>
            <p:nvPr/>
          </p:nvSpPr>
          <p:spPr>
            <a:xfrm>
              <a:off x="6320028" y="4843272"/>
              <a:ext cx="1382775" cy="539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ATLAS</a:t>
              </a:r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1E888E42-BD6A-00D4-53D2-4E5F28077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06" y="1335806"/>
            <a:ext cx="4855194" cy="346196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0829B00-6E05-8C8E-E423-EDC0B006D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2841405"/>
            <a:ext cx="5105400" cy="3330795"/>
          </a:xfrm>
          <a:prstGeom prst="rect">
            <a:avLst/>
          </a:prstGeom>
        </p:spPr>
      </p:pic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F546E499-A903-1879-5B9C-790367B953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4989323"/>
            <a:ext cx="4724400" cy="649478"/>
          </a:xfrm>
        </p:spPr>
        <p:txBody>
          <a:bodyPr/>
          <a:lstStyle/>
          <a:p>
            <a:r>
              <a:rPr lang="en-US" dirty="0"/>
              <a:t>Choice of images is biased – I work on muon systems </a:t>
            </a:r>
            <a:r>
              <a:rPr lang="en-US" dirty="0">
                <a:sym typeface="Wingdings" pitchFamily="2" charset="2"/>
              </a:rPr>
              <a:t>.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2280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45216-1180-17E4-249B-F661099C5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60D067-15A5-ACEE-2EEB-FB605A742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400"/>
            <a:ext cx="5943600" cy="40236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05250F-CC7A-AAA3-79AC-B470B1D08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Production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06415-E0CF-3731-BB5C-7DA2EDC1C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965F5-5BA6-FA42-BE60-FE25C1692736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0751C-47D0-4422-B6F4-1AECFA40F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E2E271-6D46-9A66-779C-922EF9BBC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943892-DC73-8BB3-12C9-7B53FB7A92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914400"/>
            <a:ext cx="5562599" cy="1494659"/>
          </a:xfrm>
        </p:spPr>
        <p:txBody>
          <a:bodyPr>
            <a:normAutofit/>
          </a:bodyPr>
          <a:lstStyle/>
          <a:p>
            <a:r>
              <a:rPr lang="en-US" dirty="0"/>
              <a:t>STXS cross sections – ATLAS</a:t>
            </a:r>
          </a:p>
          <a:p>
            <a:pPr lvl="1"/>
            <a:r>
              <a:rPr lang="en-US" dirty="0"/>
              <a:t>Division into non overlapping phase space, production-decay-kinematic, regions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6E31521-03CD-7E3B-D0E6-3ACB600D6222}"/>
              </a:ext>
            </a:extLst>
          </p:cNvPr>
          <p:cNvCxnSpPr>
            <a:cxnSpLocks/>
          </p:cNvCxnSpPr>
          <p:nvPr/>
        </p:nvCxnSpPr>
        <p:spPr>
          <a:xfrm>
            <a:off x="5804725" y="4267200"/>
            <a:ext cx="1066800" cy="0"/>
          </a:xfrm>
          <a:prstGeom prst="line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1117BF0-FE7A-9324-E9A4-BB1C92BE87FE}"/>
              </a:ext>
            </a:extLst>
          </p:cNvPr>
          <p:cNvSpPr txBox="1">
            <a:spLocks/>
          </p:cNvSpPr>
          <p:nvPr/>
        </p:nvSpPr>
        <p:spPr>
          <a:xfrm>
            <a:off x="5728525" y="3810000"/>
            <a:ext cx="1219200" cy="304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Stage 0</a:t>
            </a:r>
          </a:p>
          <a:p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4F01E533-2DD4-1FA7-D12B-F86DA9C2667B}"/>
              </a:ext>
            </a:extLst>
          </p:cNvPr>
          <p:cNvSpPr txBox="1">
            <a:spLocks/>
          </p:cNvSpPr>
          <p:nvPr/>
        </p:nvSpPr>
        <p:spPr>
          <a:xfrm>
            <a:off x="5880925" y="4419600"/>
            <a:ext cx="1219200" cy="304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Stage 1.2</a:t>
            </a:r>
          </a:p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B274E5-C66C-CFA5-D824-0FCB0BD05B8E}"/>
              </a:ext>
            </a:extLst>
          </p:cNvPr>
          <p:cNvSpPr txBox="1"/>
          <p:nvPr/>
        </p:nvSpPr>
        <p:spPr>
          <a:xfrm>
            <a:off x="4876800" y="0"/>
            <a:ext cx="3468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3"/>
              </a:rPr>
              <a:t>CMS-PAS-HIG-21-018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502B9D-2C71-A133-82DE-6D3F331A6074}"/>
              </a:ext>
            </a:extLst>
          </p:cNvPr>
          <p:cNvSpPr txBox="1"/>
          <p:nvPr/>
        </p:nvSpPr>
        <p:spPr>
          <a:xfrm>
            <a:off x="7808895" y="0"/>
            <a:ext cx="3468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ATLAS-CONF-2021-053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190CE2-BC4A-6A5D-6B42-5D8CBF41A0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6325" y="410520"/>
            <a:ext cx="4787075" cy="644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32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7A787-ACF8-1D73-1107-E784E3069F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A294C-8AAB-9862-D942-66D8B0423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Production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61BD86-983A-392B-36AC-11D502508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2352-1D4C-564C-B7BC-92AA3369C16B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913DFC-FAED-A816-074B-2DCF9BD6A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DD984C-5C40-C097-27D9-835EB1827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BBB1E79-C4D2-4941-F050-4D3E2BD5F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914400"/>
            <a:ext cx="5562599" cy="1494659"/>
          </a:xfrm>
        </p:spPr>
        <p:txBody>
          <a:bodyPr>
            <a:normAutofit/>
          </a:bodyPr>
          <a:lstStyle/>
          <a:p>
            <a:r>
              <a:rPr lang="en-US" dirty="0"/>
              <a:t>STXS cross sections - CMS</a:t>
            </a:r>
          </a:p>
          <a:p>
            <a:pPr lvl="1"/>
            <a:r>
              <a:rPr lang="en-US" dirty="0"/>
              <a:t>Interpretation in coupling and EFT frameworks </a:t>
            </a:r>
          </a:p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3FC9B9-FCD2-E105-9FA7-21FE6B8B0DB0}"/>
              </a:ext>
            </a:extLst>
          </p:cNvPr>
          <p:cNvSpPr txBox="1"/>
          <p:nvPr/>
        </p:nvSpPr>
        <p:spPr>
          <a:xfrm>
            <a:off x="4267200" y="76200"/>
            <a:ext cx="3468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2"/>
              </a:rPr>
              <a:t>CMS-PAS-HIG-21-018</a:t>
            </a:r>
            <a:endParaRPr lang="en-US" dirty="0"/>
          </a:p>
        </p:txBody>
      </p:sp>
      <p:pic>
        <p:nvPicPr>
          <p:cNvPr id="4" name="Picture 3" descr="A screenshot of a graph&#10;&#10;AI-generated content may be incorrect.">
            <a:extLst>
              <a:ext uri="{FF2B5EF4-FFF2-40B4-BE49-F238E27FC236}">
                <a16:creationId xmlns:a16="http://schemas.microsoft.com/office/drawing/2014/main" id="{CFFF06AA-FD09-D6AF-00C8-AED2A27011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553081"/>
            <a:ext cx="3586462" cy="4695319"/>
          </a:xfrm>
          <a:prstGeom prst="rect">
            <a:avLst/>
          </a:prstGeom>
        </p:spPr>
      </p:pic>
      <p:pic>
        <p:nvPicPr>
          <p:cNvPr id="10" name="Picture 9" descr="A diagram of a graph&#10;&#10;AI-generated content may be incorrect.">
            <a:extLst>
              <a:ext uri="{FF2B5EF4-FFF2-40B4-BE49-F238E27FC236}">
                <a16:creationId xmlns:a16="http://schemas.microsoft.com/office/drawing/2014/main" id="{06EF0BD8-307E-5B75-FBAF-92C8C65E6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4132" y="110363"/>
            <a:ext cx="4839268" cy="609075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8EAD2E6-8184-845A-041F-06A5221457A8}"/>
              </a:ext>
            </a:extLst>
          </p:cNvPr>
          <p:cNvSpPr txBox="1">
            <a:spLocks/>
          </p:cNvSpPr>
          <p:nvPr/>
        </p:nvSpPr>
        <p:spPr>
          <a:xfrm>
            <a:off x="4114800" y="1828800"/>
            <a:ext cx="2209800" cy="144780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No Large deviations seen.</a:t>
            </a:r>
          </a:p>
          <a:p>
            <a:r>
              <a:rPr lang="en-US" dirty="0">
                <a:solidFill>
                  <a:srgbClr val="00B050"/>
                </a:solidFill>
              </a:rPr>
              <a:t>Still room for invisible NP decays </a:t>
            </a:r>
          </a:p>
          <a:p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27107E2-82CC-833F-D06E-201F099AEE3E}"/>
              </a:ext>
            </a:extLst>
          </p:cNvPr>
          <p:cNvSpPr txBox="1">
            <a:spLocks/>
          </p:cNvSpPr>
          <p:nvPr/>
        </p:nvSpPr>
        <p:spPr>
          <a:xfrm>
            <a:off x="4114800" y="3657600"/>
            <a:ext cx="2895600" cy="1752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Analysis also provides plots of the impacts of representative values of each operators on the STXS cross sections.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4550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9EFA1-70F8-CF70-91D0-2969F2E3F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B7C43-1CC0-FCF1-AA02-B3BB7494C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Production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16D948-6540-DB32-53B5-293282BC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2352-1D4C-564C-B7BC-92AA3369C16B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F20D02-0E45-CD8F-15D7-4C8B351BE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871E21-FF66-F4AA-ABD1-051F80485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814F977-34E1-7907-459F-686031DB1D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914400"/>
            <a:ext cx="5562599" cy="1494659"/>
          </a:xfrm>
        </p:spPr>
        <p:txBody>
          <a:bodyPr>
            <a:normAutofit/>
          </a:bodyPr>
          <a:lstStyle/>
          <a:p>
            <a:r>
              <a:rPr lang="en-US" dirty="0"/>
              <a:t>STXS cross sections - CMS</a:t>
            </a:r>
          </a:p>
          <a:p>
            <a:pPr lvl="1"/>
            <a:r>
              <a:rPr lang="en-US" dirty="0"/>
              <a:t>Impacts of EFT operators on STXS cross sections</a:t>
            </a:r>
          </a:p>
          <a:p>
            <a:endParaRPr lang="en-US" dirty="0"/>
          </a:p>
        </p:txBody>
      </p:sp>
      <p:pic>
        <p:nvPicPr>
          <p:cNvPr id="10" name="Picture 9" descr="A diagram of a graph&#10;&#10;AI-generated content may be incorrect.">
            <a:extLst>
              <a:ext uri="{FF2B5EF4-FFF2-40B4-BE49-F238E27FC236}">
                <a16:creationId xmlns:a16="http://schemas.microsoft.com/office/drawing/2014/main" id="{9F0B1598-04BA-F057-2417-CC45D2885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3693122" cy="464820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D518C9F-8174-E13E-3B14-5FE1C50339A9}"/>
              </a:ext>
            </a:extLst>
          </p:cNvPr>
          <p:cNvSpPr txBox="1">
            <a:spLocks/>
          </p:cNvSpPr>
          <p:nvPr/>
        </p:nvSpPr>
        <p:spPr>
          <a:xfrm>
            <a:off x="4648200" y="609600"/>
            <a:ext cx="7239000" cy="76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There are tools for automated mapping of UV complete theories onto EFTs.  See for a review: </a:t>
            </a:r>
            <a:r>
              <a:rPr lang="en-US" dirty="0">
                <a:solidFill>
                  <a:srgbClr val="00B050"/>
                </a:solidFill>
                <a:hlinkClick r:id="rId3"/>
              </a:rPr>
              <a:t>Fuentes-Martin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EA5176-2318-75E9-0061-D1CFB03127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1600200"/>
            <a:ext cx="6846502" cy="457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161C13-1EF8-9ED6-2F05-FF0D5F0BDD26}"/>
              </a:ext>
            </a:extLst>
          </p:cNvPr>
          <p:cNvSpPr txBox="1"/>
          <p:nvPr/>
        </p:nvSpPr>
        <p:spPr>
          <a:xfrm>
            <a:off x="4267200" y="76200"/>
            <a:ext cx="3468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5"/>
              </a:rPr>
              <a:t>CMS-PAS-HIG-21-018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3665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158E8C-8BD6-1D94-4171-0D9059C9D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5117D-92B8-BA67-6B56-C1E25D81C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002212" cy="1065742"/>
          </a:xfrm>
        </p:spPr>
        <p:txBody>
          <a:bodyPr/>
          <a:lstStyle/>
          <a:p>
            <a:r>
              <a:rPr lang="en-US" dirty="0"/>
              <a:t>Differential Higgs Production - CMS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DD327C-7D1E-E3E9-B5E8-730CFFBD8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4048-F57E-1648-A696-C7ABBD2AD357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5EAA71-52E2-1DA0-A4CF-E548AC23C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0C3131-4324-4D45-CBF3-D4C578498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46ED565-2CC4-1E62-27EC-F225B27AF6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648199" cy="3124200"/>
          </a:xfrm>
        </p:spPr>
        <p:txBody>
          <a:bodyPr>
            <a:normAutofit/>
          </a:bodyPr>
          <a:lstStyle/>
          <a:p>
            <a:r>
              <a:rPr lang="en-US" dirty="0"/>
              <a:t>Precision Fiducial differential measurements combining all major production and decay modes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Also separated by final state showing consistency of the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Other distributions of interest included as well: 2 jets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4D85CD-DBA3-3C3A-0A52-C807B8F5EBA1}"/>
              </a:ext>
            </a:extLst>
          </p:cNvPr>
          <p:cNvSpPr txBox="1"/>
          <p:nvPr/>
        </p:nvSpPr>
        <p:spPr>
          <a:xfrm>
            <a:off x="152400" y="5791200"/>
            <a:ext cx="3468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2"/>
              </a:rPr>
              <a:t>Submitted to JHEP</a:t>
            </a:r>
            <a:endParaRPr lang="en-US" dirty="0"/>
          </a:p>
        </p:txBody>
      </p:sp>
      <p:pic>
        <p:nvPicPr>
          <p:cNvPr id="4" name="Picture 3" descr="A collage of graphs&#10;&#10;AI-generated content may be incorrect.">
            <a:extLst>
              <a:ext uri="{FF2B5EF4-FFF2-40B4-BE49-F238E27FC236}">
                <a16:creationId xmlns:a16="http://schemas.microsoft.com/office/drawing/2014/main" id="{9160FDE5-7B84-C435-C058-7B57FED4D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224482"/>
            <a:ext cx="5943600" cy="5997146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BF4A967-58C4-5B74-20B7-9B5F985FE00C}"/>
              </a:ext>
            </a:extLst>
          </p:cNvPr>
          <p:cNvSpPr txBox="1">
            <a:spLocks/>
          </p:cNvSpPr>
          <p:nvPr/>
        </p:nvSpPr>
        <p:spPr>
          <a:xfrm>
            <a:off x="457200" y="4419600"/>
            <a:ext cx="4800600" cy="1447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Remarkable agreement seen over a large number of bins to high Higgs and jet </a:t>
            </a:r>
            <a:r>
              <a:rPr lang="en-US" dirty="0" err="1">
                <a:solidFill>
                  <a:srgbClr val="00B050"/>
                </a:solidFill>
              </a:rPr>
              <a:t>p</a:t>
            </a:r>
            <a:r>
              <a:rPr lang="en-US" baseline="-25000" dirty="0" err="1">
                <a:solidFill>
                  <a:srgbClr val="00B050"/>
                </a:solidFill>
              </a:rPr>
              <a:t>T</a:t>
            </a:r>
            <a:r>
              <a:rPr lang="en-US" dirty="0" err="1">
                <a:solidFill>
                  <a:srgbClr val="00B050"/>
                </a:solidFill>
              </a:rPr>
              <a:t>s</a:t>
            </a:r>
            <a:r>
              <a:rPr lang="en-US" dirty="0">
                <a:solidFill>
                  <a:srgbClr val="00B050"/>
                </a:solidFill>
              </a:rPr>
              <a:t> and large numbers of jets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2113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1FED17-B107-8886-2D54-02226796E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D586929-C2D3-9C5A-D07C-387281072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0"/>
            <a:ext cx="6934200" cy="38992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4F6E45-AF1F-796C-0C9B-3EF73C17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Properties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4C5559-9960-D04E-A830-C9F964A451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Mass, Width, Quantum numbers, Self couplings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7A3FB-0DC3-D05D-14C8-A4FC8EA70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DA63-D84B-2D42-B113-EBBF69548A24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18F5B-44C3-BA58-E13C-0C74A43D5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B0325-A787-9255-7289-8FB41349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CE024B-54C8-ED53-1321-C6D35810186F}"/>
              </a:ext>
            </a:extLst>
          </p:cNvPr>
          <p:cNvSpPr/>
          <p:nvPr/>
        </p:nvSpPr>
        <p:spPr>
          <a:xfrm>
            <a:off x="7086600" y="1447800"/>
            <a:ext cx="381000" cy="99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A63C20-3EAA-3CBA-3B11-8BF49A238F18}"/>
              </a:ext>
            </a:extLst>
          </p:cNvPr>
          <p:cNvSpPr/>
          <p:nvPr/>
        </p:nvSpPr>
        <p:spPr>
          <a:xfrm>
            <a:off x="8001000" y="1981200"/>
            <a:ext cx="457200" cy="7191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C09943-9D87-B2B8-263F-CA51C29D9AF8}"/>
              </a:ext>
            </a:extLst>
          </p:cNvPr>
          <p:cNvSpPr/>
          <p:nvPr/>
        </p:nvSpPr>
        <p:spPr>
          <a:xfrm>
            <a:off x="9144000" y="2057400"/>
            <a:ext cx="304800" cy="7191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70C2D8-251B-E31A-973A-309202F62D0E}"/>
              </a:ext>
            </a:extLst>
          </p:cNvPr>
          <p:cNvSpPr/>
          <p:nvPr/>
        </p:nvSpPr>
        <p:spPr>
          <a:xfrm>
            <a:off x="9753600" y="2209800"/>
            <a:ext cx="152400" cy="7191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97819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1D3B1-6332-CC31-4401-19746E191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701688F2-EFA0-4042-B409-0FEC67B4A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3860" y="2057400"/>
            <a:ext cx="3914273" cy="28604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CF2DC2-2391-D8BF-6B8F-28816F7611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1907420"/>
            <a:ext cx="3962400" cy="28931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9A130E-84DD-153D-E38B-8F4B17D01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H: Mass and Width, ATLAS - CMS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743FEF-9DD2-949E-91FC-917B53263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44E7-02A5-9D4D-9E96-4D26B82CC1D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99606A-ECC7-CD81-CD4F-D025BB873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7438D-17B7-C754-5FF7-414D17CC6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C0E2F41-9620-89DE-E430-20093490FE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914401"/>
            <a:ext cx="10134599" cy="1066799"/>
          </a:xfrm>
        </p:spPr>
        <p:txBody>
          <a:bodyPr>
            <a:normAutofit/>
          </a:bodyPr>
          <a:lstStyle/>
          <a:p>
            <a:r>
              <a:rPr lang="en-US" dirty="0"/>
              <a:t>Measured primarily 4l (l = e,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) events</a:t>
            </a:r>
          </a:p>
          <a:p>
            <a:pPr lvl="1"/>
            <a:r>
              <a:rPr lang="en-US" dirty="0"/>
              <a:t>Excellent momentum resolution and extensive calibration of the detectors</a:t>
            </a:r>
          </a:p>
          <a:p>
            <a:pPr lvl="1"/>
            <a:r>
              <a:rPr lang="en-US" dirty="0"/>
              <a:t>Width uses an analysis of on and off shell production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BA8DFA4-B8CF-C45C-49D2-FD590CF6E61A}"/>
              </a:ext>
            </a:extLst>
          </p:cNvPr>
          <p:cNvSpPr txBox="1"/>
          <p:nvPr/>
        </p:nvSpPr>
        <p:spPr>
          <a:xfrm>
            <a:off x="8153400" y="228600"/>
            <a:ext cx="304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PRL 131 (2023) 251802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933145-1C13-8C00-5AB6-7B64C87D2A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1905000"/>
            <a:ext cx="4171013" cy="4038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2546DE1-5DE7-9051-655D-FEC417D267CF}"/>
                  </a:ext>
                </a:extLst>
              </p:cNvPr>
              <p:cNvSpPr txBox="1"/>
              <p:nvPr/>
            </p:nvSpPr>
            <p:spPr>
              <a:xfrm>
                <a:off x="8991600" y="4876800"/>
                <a:ext cx="2590800" cy="4765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ATLAS</m:t>
                          </m:r>
                          <m:r>
                            <a:rPr lang="en-US" sz="2400" b="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  <m: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4.3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−1.9</m:t>
                          </m:r>
                        </m:sub>
                        <m:sup>
                          <m: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+2.7</m:t>
                          </m:r>
                        </m:sup>
                      </m:sSubSup>
                    </m:oMath>
                  </m:oMathPara>
                </a14:m>
                <a:endParaRPr lang="en-US" sz="2400" baseline="300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2546DE1-5DE7-9051-655D-FEC417D267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1600" y="4876800"/>
                <a:ext cx="2590800" cy="476541"/>
              </a:xfrm>
              <a:prstGeom prst="rect">
                <a:avLst/>
              </a:prstGeom>
              <a:blipFill>
                <a:blip r:embed="rId6"/>
                <a:stretch>
                  <a:fillRect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EA03708-9B09-EF9F-1407-BE1CF3860EF2}"/>
                  </a:ext>
                </a:extLst>
              </p:cNvPr>
              <p:cNvSpPr txBox="1"/>
              <p:nvPr/>
            </p:nvSpPr>
            <p:spPr>
              <a:xfrm>
                <a:off x="9448800" y="5257800"/>
                <a:ext cx="2590800" cy="8373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𝐶𝑀𝑆</m:t>
                          </m:r>
                          <m: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: 3.0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−1.5</m:t>
                          </m:r>
                        </m:sub>
                        <m:sup>
                          <m:r>
                            <a:rPr lang="en-US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+2.0</m:t>
                          </m:r>
                        </m:sup>
                      </m:sSubSup>
                      <m:r>
                        <a:rPr lang="en-US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𝑀𝑒𝑉</m:t>
                      </m:r>
                      <m:r>
                        <a:rPr lang="en-US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b="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𝑆𝑀</m:t>
                      </m:r>
                      <m:r>
                        <a:rPr lang="en-US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:4.1)</m:t>
                      </m:r>
                    </m:oMath>
                  </m:oMathPara>
                </a14:m>
                <a:endParaRPr lang="en-US" sz="2400" baseline="300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EA03708-9B09-EF9F-1407-BE1CF3860E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800" y="5257800"/>
                <a:ext cx="2590800" cy="837345"/>
              </a:xfrm>
              <a:prstGeom prst="rect">
                <a:avLst/>
              </a:prstGeom>
              <a:blipFill>
                <a:blip r:embed="rId7"/>
                <a:stretch>
                  <a:fillRect r="-976" b="-8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005D22BB-0970-FE5A-64A9-13A22D566824}"/>
              </a:ext>
            </a:extLst>
          </p:cNvPr>
          <p:cNvSpPr txBox="1"/>
          <p:nvPr/>
        </p:nvSpPr>
        <p:spPr>
          <a:xfrm>
            <a:off x="8915400" y="1611868"/>
            <a:ext cx="327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PRD </a:t>
            </a: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8"/>
              </a:rPr>
              <a:t>RPP 88 (2025) 057803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DE42E7-1E94-A04B-7882-DA09BA94921C}"/>
              </a:ext>
            </a:extLst>
          </p:cNvPr>
          <p:cNvSpPr txBox="1"/>
          <p:nvPr/>
        </p:nvSpPr>
        <p:spPr>
          <a:xfrm>
            <a:off x="4114800" y="4876800"/>
            <a:ext cx="5638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0B050"/>
                </a:solidFill>
              </a:rPr>
              <a:t>m</a:t>
            </a:r>
            <a:r>
              <a:rPr lang="en-US" sz="2400" baseline="-25000" dirty="0" err="1">
                <a:solidFill>
                  <a:srgbClr val="00B050"/>
                </a:solidFill>
              </a:rPr>
              <a:t>H</a:t>
            </a:r>
            <a:r>
              <a:rPr lang="en-US" sz="2400" dirty="0">
                <a:solidFill>
                  <a:srgbClr val="00B050"/>
                </a:solidFill>
              </a:rPr>
              <a:t> = 125.11 ± 0.09(stat) ± 0.06(sys)</a:t>
            </a:r>
          </a:p>
          <a:p>
            <a:r>
              <a:rPr lang="en-US" sz="2400" dirty="0" err="1">
                <a:solidFill>
                  <a:srgbClr val="00B050"/>
                </a:solidFill>
              </a:rPr>
              <a:t>m</a:t>
            </a:r>
            <a:r>
              <a:rPr lang="en-US" sz="2400" baseline="-25000" dirty="0" err="1">
                <a:solidFill>
                  <a:srgbClr val="00B050"/>
                </a:solidFill>
              </a:rPr>
              <a:t>H</a:t>
            </a:r>
            <a:r>
              <a:rPr lang="en-US" sz="2400" dirty="0">
                <a:solidFill>
                  <a:srgbClr val="00B050"/>
                </a:solidFill>
              </a:rPr>
              <a:t> = 125.08 ± 0.10(stat) ± 0.05(sys)</a:t>
            </a:r>
          </a:p>
          <a:p>
            <a:r>
              <a:rPr lang="en-US" sz="2400" dirty="0">
                <a:solidFill>
                  <a:srgbClr val="00B050"/>
                </a:solidFill>
              </a:rPr>
              <a:t>0.1% precision, statistically dominated</a:t>
            </a:r>
            <a:endParaRPr lang="en-US" sz="2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9FECA4-614F-8946-F24A-B7ED17CE90A6}"/>
              </a:ext>
            </a:extLst>
          </p:cNvPr>
          <p:cNvSpPr txBox="1"/>
          <p:nvPr/>
        </p:nvSpPr>
        <p:spPr>
          <a:xfrm>
            <a:off x="8153400" y="685800"/>
            <a:ext cx="304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PRD 111 (2025) 092014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69742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016906-1E6B-30A8-B877-689E8B0A2A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E58CB84-BE2C-A8FD-540B-59942BB20E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1905000"/>
            <a:ext cx="5257801" cy="43230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6C3409-10A5-73ED-1FE1-4A21B1299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HH Quantum Numbers</a:t>
            </a:r>
            <a:r>
              <a:rPr lang="en-US" dirty="0">
                <a:sym typeface="Wingdings" pitchFamily="2" charset="2"/>
              </a:rPr>
              <a:t>: ATLAS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9459F9-2F28-DAF5-025D-8A1ECFAFC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44E7-02A5-9D4D-9E96-4D26B82CC1D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D13D2-187D-2F7D-8BE2-FF8DE0F5F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330352-BD68-CD25-4BA7-CD263EB6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392FF64-1B64-ACC0-E457-54D2AA5196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914401"/>
            <a:ext cx="12192000" cy="1447800"/>
          </a:xfrm>
        </p:spPr>
        <p:txBody>
          <a:bodyPr>
            <a:normAutofit/>
          </a:bodyPr>
          <a:lstStyle/>
          <a:p>
            <a:r>
              <a:rPr lang="en-US" dirty="0"/>
              <a:t>Quantum numbers: </a:t>
            </a:r>
            <a:r>
              <a:rPr lang="en-US" dirty="0">
                <a:solidFill>
                  <a:srgbClr val="00B050"/>
                </a:solidFill>
              </a:rPr>
              <a:t>It’s Scalar and CP Even.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 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Constraining the quantum numbers has moved to an EFT analysis of operators with CP odd contributions</a:t>
            </a:r>
          </a:p>
          <a:p>
            <a:pPr lvl="1"/>
            <a:r>
              <a:rPr lang="en-US" dirty="0"/>
              <a:t>Use OO, optimized observables.   Set limits and perform differential fiducial cross section measurements in the observable!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7DE59D-F2D3-30C1-570B-05F730D7A1DE}"/>
              </a:ext>
            </a:extLst>
          </p:cNvPr>
          <p:cNvSpPr txBox="1"/>
          <p:nvPr/>
        </p:nvSpPr>
        <p:spPr>
          <a:xfrm>
            <a:off x="1676400" y="1981200"/>
            <a:ext cx="2362200" cy="381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3"/>
              </a:rPr>
              <a:t>HEP 05 (2024) 105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BFD8EB-1875-712A-5164-F9C93189D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2514600"/>
            <a:ext cx="3810000" cy="37306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934D231-BC2B-5E4A-709F-A2BF6D811B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0" y="2514599"/>
            <a:ext cx="3276600" cy="37407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5569C94-FAC8-5869-EBFD-D1C6E6557505}"/>
              </a:ext>
            </a:extLst>
          </p:cNvPr>
          <p:cNvSpPr txBox="1"/>
          <p:nvPr/>
        </p:nvSpPr>
        <p:spPr>
          <a:xfrm>
            <a:off x="5181600" y="1868269"/>
            <a:ext cx="2971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</a:rPr>
              <a:t>Outperforms more general STXS analysis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25522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1FA33-364B-7B92-D254-7FD685F6C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16540-BFB7-7E45-B915-027E889FF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HH Self Coupling</a:t>
            </a:r>
            <a:r>
              <a:rPr lang="en-US" dirty="0">
                <a:sym typeface="Wingdings" pitchFamily="2" charset="2"/>
              </a:rPr>
              <a:t>: ATLAS, CMS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335900-5BED-B904-7C9D-FB1B6266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44E7-02A5-9D4D-9E96-4D26B82CC1D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398D2-8C15-F42C-3B64-BECBBD74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BF2B6B-6861-E045-A37D-9B2001159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C9E45A8-13DE-8385-64C6-23D234DDED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914400"/>
            <a:ext cx="10134599" cy="2332859"/>
          </a:xfrm>
        </p:spPr>
        <p:txBody>
          <a:bodyPr>
            <a:normAutofit/>
          </a:bodyPr>
          <a:lstStyle/>
          <a:p>
            <a:r>
              <a:rPr lang="en-US" dirty="0"/>
              <a:t>Self Coupling</a:t>
            </a:r>
          </a:p>
          <a:p>
            <a:pPr lvl="1"/>
            <a:r>
              <a:rPr lang="en-US" dirty="0"/>
              <a:t>Constraining coupling parameters can include both H and HH production results</a:t>
            </a:r>
          </a:p>
          <a:p>
            <a:pPr lvl="1"/>
            <a:r>
              <a:rPr lang="en-US" dirty="0"/>
              <a:t>k</a:t>
            </a:r>
            <a:r>
              <a:rPr lang="en-US" baseline="-25000" dirty="0">
                <a:latin typeface="Symbol" pitchFamily="2" charset="2"/>
              </a:rPr>
              <a:t>l</a:t>
            </a:r>
            <a:r>
              <a:rPr lang="en-US" dirty="0"/>
              <a:t> and </a:t>
            </a:r>
            <a:r>
              <a:rPr lang="en-US" dirty="0" err="1"/>
              <a:t>k</a:t>
            </a:r>
            <a:r>
              <a:rPr lang="en-US" baseline="-25000" dirty="0" err="1"/>
              <a:t>VV</a:t>
            </a:r>
            <a:r>
              <a:rPr lang="en-US" dirty="0"/>
              <a:t> hard to disentangle from k</a:t>
            </a:r>
            <a:r>
              <a:rPr lang="en-US" baseline="-25000" dirty="0"/>
              <a:t>t</a:t>
            </a:r>
            <a:r>
              <a:rPr lang="en-US" dirty="0"/>
              <a:t> and k</a:t>
            </a:r>
            <a:r>
              <a:rPr lang="en-US" baseline="-25000" dirty="0"/>
              <a:t>V</a:t>
            </a:r>
            <a:r>
              <a:rPr lang="en-US" dirty="0"/>
              <a:t> respectively.   Single Higgs measurement hep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21FD5A-CAB8-AE52-EF9D-7E3ABE0E0BE1}"/>
              </a:ext>
            </a:extLst>
          </p:cNvPr>
          <p:cNvSpPr txBox="1"/>
          <p:nvPr/>
        </p:nvSpPr>
        <p:spPr>
          <a:xfrm>
            <a:off x="9829800" y="1752600"/>
            <a:ext cx="2362200" cy="381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2"/>
              </a:rPr>
              <a:t>JHEP 04 (2025) 075</a:t>
            </a:r>
            <a:endParaRPr lang="en-US" dirty="0"/>
          </a:p>
        </p:txBody>
      </p:sp>
      <p:pic>
        <p:nvPicPr>
          <p:cNvPr id="4" name="Picture 3" descr="A blue dots on a black background&#10;&#10;AI-generated content may be incorrect.">
            <a:extLst>
              <a:ext uri="{FF2B5EF4-FFF2-40B4-BE49-F238E27FC236}">
                <a16:creationId xmlns:a16="http://schemas.microsoft.com/office/drawing/2014/main" id="{C2F2C42B-4839-ED25-2984-7DB4BF472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3733800"/>
            <a:ext cx="3268980" cy="2514600"/>
          </a:xfrm>
          <a:prstGeom prst="rect">
            <a:avLst/>
          </a:prstGeom>
        </p:spPr>
      </p:pic>
      <p:pic>
        <p:nvPicPr>
          <p:cNvPr id="9" name="Picture 8" descr="A blue circle in the dark&#10;&#10;AI-generated content may be incorrect.">
            <a:extLst>
              <a:ext uri="{FF2B5EF4-FFF2-40B4-BE49-F238E27FC236}">
                <a16:creationId xmlns:a16="http://schemas.microsoft.com/office/drawing/2014/main" id="{95C60CCF-5156-CABF-1BD5-604663600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886200"/>
            <a:ext cx="2790190" cy="2146300"/>
          </a:xfrm>
          <a:prstGeom prst="rect">
            <a:avLst/>
          </a:prstGeom>
        </p:spPr>
      </p:pic>
      <p:pic>
        <p:nvPicPr>
          <p:cNvPr id="13" name="Picture 12" descr="A red circle in a black background&#10;&#10;AI-generated content may be incorrect.">
            <a:extLst>
              <a:ext uri="{FF2B5EF4-FFF2-40B4-BE49-F238E27FC236}">
                <a16:creationId xmlns:a16="http://schemas.microsoft.com/office/drawing/2014/main" id="{FE258C03-00BF-1FB9-0372-8D119F30E3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599" y="2057400"/>
            <a:ext cx="3142311" cy="1676400"/>
          </a:xfrm>
          <a:prstGeom prst="rect">
            <a:avLst/>
          </a:prstGeom>
        </p:spPr>
      </p:pic>
      <p:pic>
        <p:nvPicPr>
          <p:cNvPr id="18" name="Picture 17" descr="A black background with red dots&#10;&#10;AI-generated content may be incorrect.">
            <a:extLst>
              <a:ext uri="{FF2B5EF4-FFF2-40B4-BE49-F238E27FC236}">
                <a16:creationId xmlns:a16="http://schemas.microsoft.com/office/drawing/2014/main" id="{E5747B0F-0F6A-80A6-92FC-3A411CED76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3800" y="1828800"/>
            <a:ext cx="4105575" cy="2057400"/>
          </a:xfrm>
          <a:prstGeom prst="rect">
            <a:avLst/>
          </a:prstGeom>
        </p:spPr>
      </p:pic>
      <p:pic>
        <p:nvPicPr>
          <p:cNvPr id="22" name="Picture 21" descr="A graph of a diagram&#10;&#10;AI-generated content may be incorrect.">
            <a:extLst>
              <a:ext uri="{FF2B5EF4-FFF2-40B4-BE49-F238E27FC236}">
                <a16:creationId xmlns:a16="http://schemas.microsoft.com/office/drawing/2014/main" id="{F0C92968-34EC-0BA3-C83D-A8276D4B72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1148" y="2286000"/>
            <a:ext cx="421434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4303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83DA1-E2B9-2C2B-1243-6D0165E24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F090C-31C1-BDE9-28E7-1088970AC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HH Self Coupling</a:t>
            </a:r>
            <a:r>
              <a:rPr lang="en-US" dirty="0">
                <a:sym typeface="Wingdings" pitchFamily="2" charset="2"/>
              </a:rPr>
              <a:t>: CMS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ABCD8A-498C-984A-3B68-6D5AF5C31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44E7-02A5-9D4D-9E96-4D26B82CC1D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3E6B19-5367-5077-7E39-E03D55E7E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C6BF5-E8CE-699D-ED34-7A8EEC3A7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F128A5-742F-D254-5F4F-7957A4E1C6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914400"/>
            <a:ext cx="10134599" cy="2332859"/>
          </a:xfrm>
        </p:spPr>
        <p:txBody>
          <a:bodyPr>
            <a:normAutofit/>
          </a:bodyPr>
          <a:lstStyle/>
          <a:p>
            <a:r>
              <a:rPr lang="en-US" dirty="0"/>
              <a:t>Self Coupling</a:t>
            </a:r>
          </a:p>
          <a:p>
            <a:pPr lvl="1"/>
            <a:r>
              <a:rPr lang="en-US" dirty="0"/>
              <a:t>Constraining coupling parameters can include both H and HH production results</a:t>
            </a:r>
          </a:p>
          <a:p>
            <a:pPr lvl="1"/>
            <a:r>
              <a:rPr lang="en-US" dirty="0"/>
              <a:t>k</a:t>
            </a:r>
            <a:r>
              <a:rPr lang="en-US" baseline="-25000" dirty="0">
                <a:latin typeface="Symbol" pitchFamily="2" charset="2"/>
              </a:rPr>
              <a:t>l</a:t>
            </a:r>
            <a:r>
              <a:rPr lang="en-US" dirty="0"/>
              <a:t> and </a:t>
            </a:r>
            <a:r>
              <a:rPr lang="en-US" dirty="0" err="1"/>
              <a:t>k</a:t>
            </a:r>
            <a:r>
              <a:rPr lang="en-US" baseline="-25000" dirty="0" err="1"/>
              <a:t>VV</a:t>
            </a:r>
            <a:r>
              <a:rPr lang="en-US" dirty="0"/>
              <a:t> hard to disentangle from k</a:t>
            </a:r>
            <a:r>
              <a:rPr lang="en-US" baseline="-25000" dirty="0"/>
              <a:t>t</a:t>
            </a:r>
            <a:r>
              <a:rPr lang="en-US" dirty="0"/>
              <a:t> and k</a:t>
            </a:r>
            <a:r>
              <a:rPr lang="en-US" baseline="-25000" dirty="0"/>
              <a:t>V</a:t>
            </a:r>
            <a:r>
              <a:rPr lang="en-US" dirty="0"/>
              <a:t> respectively.   Single Higgs measurement help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BC8797-BD3A-3299-559D-1FDF326B73CF}"/>
              </a:ext>
            </a:extLst>
          </p:cNvPr>
          <p:cNvSpPr txBox="1"/>
          <p:nvPr/>
        </p:nvSpPr>
        <p:spPr>
          <a:xfrm>
            <a:off x="7696200" y="304800"/>
            <a:ext cx="2819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2"/>
              </a:rPr>
              <a:t>CMS-PAS-HIG-24-018</a:t>
            </a:r>
            <a:endParaRPr lang="en-US" dirty="0"/>
          </a:p>
        </p:txBody>
      </p:sp>
      <p:pic>
        <p:nvPicPr>
          <p:cNvPr id="8" name="Picture 7" descr="A graph of a diagram&#10;&#10;AI-generated content may be incorrect.">
            <a:extLst>
              <a:ext uri="{FF2B5EF4-FFF2-40B4-BE49-F238E27FC236}">
                <a16:creationId xmlns:a16="http://schemas.microsoft.com/office/drawing/2014/main" id="{ED00020E-2BE5-850A-CAF9-8BD146568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0" y="1905000"/>
            <a:ext cx="4066703" cy="3276600"/>
          </a:xfrm>
          <a:prstGeom prst="rect">
            <a:avLst/>
          </a:prstGeom>
        </p:spPr>
      </p:pic>
      <p:pic>
        <p:nvPicPr>
          <p:cNvPr id="12" name="Picture 11" descr="A graph of a diagram&#10;&#10;AI-generated content may be incorrect.">
            <a:extLst>
              <a:ext uri="{FF2B5EF4-FFF2-40B4-BE49-F238E27FC236}">
                <a16:creationId xmlns:a16="http://schemas.microsoft.com/office/drawing/2014/main" id="{0BE80F86-FB52-FB36-3F0B-17621DF422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00" y="1981200"/>
            <a:ext cx="3954834" cy="31864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B3276E2-95D2-2030-CE26-7187E6C6E6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4800" y="1900162"/>
            <a:ext cx="4241800" cy="343383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144BC13-7063-28EA-FFBE-7F0EF0E662AC}"/>
              </a:ext>
            </a:extLst>
          </p:cNvPr>
          <p:cNvSpPr txBox="1"/>
          <p:nvPr/>
        </p:nvSpPr>
        <p:spPr>
          <a:xfrm>
            <a:off x="381000" y="5206425"/>
            <a:ext cx="2743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k</a:t>
            </a:r>
            <a:r>
              <a:rPr lang="en-US" sz="3200" baseline="-25000" dirty="0">
                <a:solidFill>
                  <a:schemeClr val="tx2"/>
                </a:solidFill>
                <a:latin typeface="Symbol" pitchFamily="2" charset="2"/>
              </a:rPr>
              <a:t>l</a:t>
            </a:r>
            <a:r>
              <a:rPr lang="en-US" sz="3200" dirty="0">
                <a:solidFill>
                  <a:schemeClr val="tx2"/>
                </a:solidFill>
              </a:rPr>
              <a:t> = </a:t>
            </a:r>
            <a:r>
              <a:rPr lang="en-US" sz="3200" dirty="0">
                <a:solidFill>
                  <a:schemeClr val="tx2"/>
                </a:solidFill>
                <a:latin typeface="Symbol" pitchFamily="2" charset="2"/>
              </a:rPr>
              <a:t>l</a:t>
            </a:r>
            <a:r>
              <a:rPr lang="en-US" sz="3200" baseline="-25000" dirty="0">
                <a:solidFill>
                  <a:schemeClr val="tx2"/>
                </a:solidFill>
              </a:rPr>
              <a:t>3</a:t>
            </a:r>
            <a:r>
              <a:rPr lang="en-US" sz="3200" dirty="0">
                <a:solidFill>
                  <a:schemeClr val="tx2"/>
                </a:solidFill>
              </a:rPr>
              <a:t>/</a:t>
            </a:r>
            <a:r>
              <a:rPr lang="en-US" sz="3200" dirty="0">
                <a:solidFill>
                  <a:schemeClr val="tx2"/>
                </a:solidFill>
                <a:latin typeface="Symbol" pitchFamily="2" charset="2"/>
              </a:rPr>
              <a:t>l</a:t>
            </a:r>
            <a:r>
              <a:rPr lang="en-US" sz="3200" baseline="-25000" dirty="0">
                <a:solidFill>
                  <a:schemeClr val="tx2"/>
                </a:solidFill>
              </a:rPr>
              <a:t>3SM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B65D3D-0CB3-8453-F5B2-C9B79FF38F90}"/>
              </a:ext>
            </a:extLst>
          </p:cNvPr>
          <p:cNvSpPr txBox="1"/>
          <p:nvPr/>
        </p:nvSpPr>
        <p:spPr>
          <a:xfrm>
            <a:off x="6172200" y="5105400"/>
            <a:ext cx="60198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k</a:t>
            </a:r>
            <a:r>
              <a:rPr lang="en-US" sz="2800" baseline="-25000" dirty="0">
                <a:solidFill>
                  <a:srgbClr val="00B050"/>
                </a:solidFill>
                <a:latin typeface="Symbol" pitchFamily="2" charset="2"/>
              </a:rPr>
              <a:t>l</a:t>
            </a:r>
            <a:r>
              <a:rPr lang="en-US" sz="2800" dirty="0">
                <a:solidFill>
                  <a:srgbClr val="00B050"/>
                </a:solidFill>
              </a:rPr>
              <a:t> = measured without further constraints on relevant k parameters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4C8A30-03DD-AA21-91F6-7722091406F5}"/>
              </a:ext>
            </a:extLst>
          </p:cNvPr>
          <p:cNvSpPr txBox="1"/>
          <p:nvPr/>
        </p:nvSpPr>
        <p:spPr>
          <a:xfrm>
            <a:off x="7696200" y="762000"/>
            <a:ext cx="2819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6"/>
              </a:rPr>
              <a:t>PLB 861 (2025) 139210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0991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90AF8-0C06-7DBB-9BFA-D958D6A75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E3BF18-E220-3BE3-6CEF-4B5DA1214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0"/>
            <a:ext cx="6934200" cy="38992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8A9815-7842-EC67-4E9F-DE14FDCD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Rare Processes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5040D5-6093-DB3E-F16A-E79D396704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Second generation decays</a:t>
            </a:r>
          </a:p>
          <a:p>
            <a:r>
              <a:rPr lang="en-US" dirty="0"/>
              <a:t>HH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5DA2B-AFD1-9249-532F-614971F2E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DA63-D84B-2D42-B113-EBBF69548A24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60B8C-119B-CA08-C8ED-D3AC59E6D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33423-417C-3A45-7C42-E9603E362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457F25-B2D6-9B89-C589-995136B5C547}"/>
              </a:ext>
            </a:extLst>
          </p:cNvPr>
          <p:cNvSpPr/>
          <p:nvPr/>
        </p:nvSpPr>
        <p:spPr>
          <a:xfrm>
            <a:off x="7086600" y="1447800"/>
            <a:ext cx="381000" cy="99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A1EEE9-F8BC-9CBB-6647-C29CC9F22822}"/>
              </a:ext>
            </a:extLst>
          </p:cNvPr>
          <p:cNvSpPr/>
          <p:nvPr/>
        </p:nvSpPr>
        <p:spPr>
          <a:xfrm>
            <a:off x="8001000" y="1981200"/>
            <a:ext cx="457200" cy="7191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112C90-DB12-AFF6-3B16-A18CAF19FFBD}"/>
              </a:ext>
            </a:extLst>
          </p:cNvPr>
          <p:cNvSpPr/>
          <p:nvPr/>
        </p:nvSpPr>
        <p:spPr>
          <a:xfrm>
            <a:off x="9144000" y="2057400"/>
            <a:ext cx="304800" cy="7191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67AFB5-4EB4-4048-A3BA-15996217DF6C}"/>
              </a:ext>
            </a:extLst>
          </p:cNvPr>
          <p:cNvSpPr/>
          <p:nvPr/>
        </p:nvSpPr>
        <p:spPr>
          <a:xfrm>
            <a:off x="9753600" y="2209800"/>
            <a:ext cx="152400" cy="7191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663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795167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Some qualitative remarks on the performance of these detectors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7FCDB85-AE3B-4C4F-99F0-28CFDE58AF26}" type="datetime1">
              <a:rPr lang="en-US" smtClean="0"/>
              <a:t>6/21/25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1E888E42-BD6A-00D4-53D2-4E5F28077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1738305"/>
            <a:ext cx="2371098" cy="169069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0829B00-6E05-8C8E-E423-EDC0B006D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600" y="114527"/>
            <a:ext cx="2394021" cy="156187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D1AA05-A5E3-FBBF-A6AB-DECD3F28AA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1" y="1537985"/>
            <a:ext cx="9067800" cy="478661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efficiency, angular coverage, granularity, resolution and identification capabilities of the detectors are good enough that most activity from a collision can often be attributed to individual: electrons, muon, </a:t>
            </a:r>
            <a:r>
              <a:rPr lang="en-US" dirty="0" err="1"/>
              <a:t>taus</a:t>
            </a:r>
            <a:r>
              <a:rPr lang="en-US" dirty="0"/>
              <a:t>, photons, charged hadrons or neutral hadrons.</a:t>
            </a:r>
          </a:p>
          <a:p>
            <a:r>
              <a:rPr lang="en-US" dirty="0"/>
              <a:t>Electrons and muons</a:t>
            </a:r>
          </a:p>
          <a:p>
            <a:pPr lvl="1"/>
            <a:r>
              <a:rPr lang="en-US" dirty="0"/>
              <a:t>Identified with low background and near 100% efficiency over large ranges of pseudo-rapidity and momentum</a:t>
            </a:r>
          </a:p>
          <a:p>
            <a:pPr lvl="1"/>
            <a:r>
              <a:rPr lang="en-US" dirty="0"/>
              <a:t>Often as much as twice the pseudo-rapidity compared to previous collider detectors.</a:t>
            </a:r>
          </a:p>
          <a:p>
            <a:pPr lvl="1"/>
            <a:r>
              <a:rPr lang="en-US" dirty="0"/>
              <a:t>Enables the precision measurements in single and multi-boson physics and searches for rare processes</a:t>
            </a:r>
          </a:p>
          <a:p>
            <a:r>
              <a:rPr lang="en-US" dirty="0"/>
              <a:t>Photons</a:t>
            </a:r>
          </a:p>
          <a:p>
            <a:pPr lvl="1"/>
            <a:r>
              <a:rPr lang="en-US" dirty="0"/>
              <a:t>Identified efficiently with low background</a:t>
            </a:r>
          </a:p>
          <a:p>
            <a:pPr lvl="1"/>
            <a:r>
              <a:rPr lang="en-US" dirty="0"/>
              <a:t>Enables the precise cross section measurements in modes with photons and searches for rare processes</a:t>
            </a:r>
          </a:p>
          <a:p>
            <a:r>
              <a:rPr lang="en-US" dirty="0"/>
              <a:t>Jets</a:t>
            </a:r>
          </a:p>
          <a:p>
            <a:pPr lvl="1"/>
            <a:r>
              <a:rPr lang="en-US" dirty="0"/>
              <a:t>Particle flow jets measure and identify most of the jet constituents</a:t>
            </a:r>
          </a:p>
          <a:p>
            <a:pPr lvl="1"/>
            <a:r>
              <a:rPr lang="en-US" dirty="0"/>
              <a:t>Near hadron level jets</a:t>
            </a:r>
          </a:p>
          <a:p>
            <a:pPr lvl="1"/>
            <a:r>
              <a:rPr lang="en-US" dirty="0"/>
              <a:t>Excellent jet energy scale and resolution calibrations</a:t>
            </a:r>
          </a:p>
          <a:p>
            <a:pPr lvl="1"/>
            <a:r>
              <a:rPr lang="en-US" dirty="0"/>
              <a:t>Corrections between reconstructed and hadron level jets fairly diagonal</a:t>
            </a:r>
          </a:p>
          <a:p>
            <a:pPr lvl="1"/>
            <a:r>
              <a:rPr lang="en-US" dirty="0"/>
              <a:t>Enables an extensive program of comparison with theory, PDF and </a:t>
            </a:r>
            <a:r>
              <a:rPr lang="en-US" dirty="0" err="1">
                <a:latin typeface="Symbol" pitchFamily="2" charset="2"/>
              </a:rPr>
              <a:t>a</a:t>
            </a:r>
            <a:r>
              <a:rPr lang="en-US" baseline="-25000" dirty="0" err="1"/>
              <a:t>S</a:t>
            </a:r>
            <a:r>
              <a:rPr lang="en-US" dirty="0"/>
              <a:t> determinations, and tuning of MC performance</a:t>
            </a:r>
          </a:p>
          <a:p>
            <a:r>
              <a:rPr lang="en-US" dirty="0"/>
              <a:t>Missing energy resolution is decent with reduced tails</a:t>
            </a:r>
          </a:p>
          <a:p>
            <a:r>
              <a:rPr lang="en-US" dirty="0"/>
              <a:t>All this in turn enables precision measurements and discovery of rare processes: </a:t>
            </a:r>
            <a:r>
              <a:rPr lang="en-US" dirty="0" err="1"/>
              <a:t>m</a:t>
            </a:r>
            <a:r>
              <a:rPr lang="en-US" baseline="-25000" dirty="0" err="1"/>
              <a:t>W</a:t>
            </a:r>
            <a:r>
              <a:rPr lang="en-US" dirty="0"/>
              <a:t>, H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latin typeface="Symbol" pitchFamily="2" charset="2"/>
                <a:sym typeface="Wingdings" pitchFamily="2" charset="2"/>
              </a:rPr>
              <a:t>mm </a:t>
            </a:r>
            <a:r>
              <a:rPr lang="en-US" dirty="0"/>
              <a:t>…</a:t>
            </a: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F25B5F5-B6DE-60E9-368F-56C4F2A40E7E}"/>
              </a:ext>
            </a:extLst>
          </p:cNvPr>
          <p:cNvSpPr txBox="1">
            <a:spLocks/>
          </p:cNvSpPr>
          <p:nvPr/>
        </p:nvSpPr>
        <p:spPr>
          <a:xfrm>
            <a:off x="9144000" y="3595576"/>
            <a:ext cx="2977589" cy="2417648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The performance of the previous generations of detectors were nothing like this!</a:t>
            </a:r>
          </a:p>
          <a:p>
            <a:r>
              <a:rPr lang="en-US" dirty="0">
                <a:solidFill>
                  <a:srgbClr val="00B050"/>
                </a:solidFill>
              </a:rPr>
              <a:t>and the accelerator and theory communities have accomplished equivalent improvements!</a:t>
            </a:r>
          </a:p>
          <a:p>
            <a:endParaRPr lang="en-US" dirty="0"/>
          </a:p>
          <a:p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9305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CAE32-4475-5779-6505-DD13215F1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CDDC8-4717-E8E3-CF37-679F7F57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Rare processes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D7855-65D3-AC15-E4B6-8A35E4B3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CBDE-9F55-F54B-A876-2E260DEB5848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9D7E1F-DDEE-4574-8D26-1DC065865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8C54BA-2994-CCB3-B910-FAC6A1CF0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6CAEB6E-32D1-7C30-5CE0-BE03B27E3B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1" y="1019941"/>
            <a:ext cx="5714999" cy="4945993"/>
          </a:xfrm>
        </p:spPr>
        <p:txBody>
          <a:bodyPr>
            <a:normAutofit/>
          </a:bodyPr>
          <a:lstStyle/>
          <a:p>
            <a:r>
              <a:rPr lang="en-US" dirty="0"/>
              <a:t>No significant deviations seen in the the basic Higgs production and decay processes</a:t>
            </a:r>
          </a:p>
          <a:p>
            <a:r>
              <a:rPr lang="en-US" dirty="0"/>
              <a:t>Where to look next</a:t>
            </a:r>
          </a:p>
          <a:p>
            <a:pPr lvl="1"/>
            <a:r>
              <a:rPr lang="en-US" dirty="0"/>
              <a:t>Still fundamental Higgs physics to study</a:t>
            </a:r>
          </a:p>
          <a:p>
            <a:pPr lvl="2"/>
            <a:r>
              <a:rPr lang="en-US" dirty="0"/>
              <a:t>Couplings to the second generations fermions to demonstrate the Yukawa mass mechanism for several generations of fermions</a:t>
            </a:r>
          </a:p>
          <a:p>
            <a:pPr lvl="2"/>
            <a:r>
              <a:rPr lang="en-US" dirty="0"/>
              <a:t>Multiple Higgs productions to investigate Higgs self couplings and the functional form of the Higgs potential</a:t>
            </a:r>
          </a:p>
          <a:p>
            <a:pPr lvl="1"/>
            <a:r>
              <a:rPr lang="en-US" dirty="0"/>
              <a:t>Rare production or decay processes in general</a:t>
            </a:r>
          </a:p>
          <a:p>
            <a:endParaRPr lang="en-US" dirty="0"/>
          </a:p>
        </p:txBody>
      </p:sp>
      <p:pic>
        <p:nvPicPr>
          <p:cNvPr id="8" name="Picture 7" descr="A diagram of a diagram of a vacuum&#10;&#10;AI-generated content may be incorrect.">
            <a:extLst>
              <a:ext uri="{FF2B5EF4-FFF2-40B4-BE49-F238E27FC236}">
                <a16:creationId xmlns:a16="http://schemas.microsoft.com/office/drawing/2014/main" id="{40BED19B-E361-7FB4-D42B-7BDF57D4CC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469" r="8778" b="22768"/>
          <a:stretch>
            <a:fillRect/>
          </a:stretch>
        </p:blipFill>
        <p:spPr>
          <a:xfrm>
            <a:off x="5947910" y="1066800"/>
            <a:ext cx="6271304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7206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C8E15-BF51-F1FC-D02C-3D925C1F1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63CCD-CC58-A451-5733-142F53BED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latin typeface="Symbol" pitchFamily="2" charset="2"/>
                <a:sym typeface="Wingdings" pitchFamily="2" charset="2"/>
              </a:rPr>
              <a:t>mm</a:t>
            </a:r>
            <a:r>
              <a:rPr lang="en-US" dirty="0">
                <a:sym typeface="Wingdings" pitchFamily="2" charset="2"/>
              </a:rPr>
              <a:t>: CMS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29E9A2-AFA5-B302-4FD8-CB513DADE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D5944-5C8B-CF4A-8892-A902829C64BB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87BAC5-70B0-48BE-8A1A-B81C9F830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5E0975-5C89-E98E-ED05-3FE9593D9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17D4FC7-8FB2-D502-E1D3-AF9749901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1" y="1019941"/>
            <a:ext cx="5714999" cy="4945993"/>
          </a:xfrm>
        </p:spPr>
        <p:txBody>
          <a:bodyPr>
            <a:normAutofit/>
          </a:bodyPr>
          <a:lstStyle/>
          <a:p>
            <a:r>
              <a:rPr lang="en-US" dirty="0"/>
              <a:t>Combined search across all major production mechanisms</a:t>
            </a:r>
          </a:p>
          <a:p>
            <a:pPr lvl="1"/>
            <a:r>
              <a:rPr lang="en-US" dirty="0"/>
              <a:t>Evidence for H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latin typeface="Symbol" pitchFamily="2" charset="2"/>
                <a:sym typeface="Wingdings" pitchFamily="2" charset="2"/>
              </a:rPr>
              <a:t>mm</a:t>
            </a:r>
            <a:r>
              <a:rPr lang="en-US" dirty="0">
                <a:sym typeface="Wingdings" pitchFamily="2" charset="2"/>
              </a:rPr>
              <a:t> seen using the 13 TeV data</a:t>
            </a:r>
            <a:endParaRPr lang="en-US" dirty="0"/>
          </a:p>
          <a:p>
            <a:pPr lvl="1"/>
            <a:r>
              <a:rPr lang="en-US" dirty="0"/>
              <a:t>Combined fit performed with previous data to determine coupling strength</a:t>
            </a:r>
          </a:p>
          <a:p>
            <a:endParaRPr lang="en-US" dirty="0"/>
          </a:p>
        </p:txBody>
      </p:sp>
      <p:pic>
        <p:nvPicPr>
          <p:cNvPr id="13" name="Picture 12" descr="A graph of a function&#10;&#10;AI-generated content may be incorrect.">
            <a:extLst>
              <a:ext uri="{FF2B5EF4-FFF2-40B4-BE49-F238E27FC236}">
                <a16:creationId xmlns:a16="http://schemas.microsoft.com/office/drawing/2014/main" id="{E33D8890-561F-5744-2161-8161E3CAB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743200"/>
            <a:ext cx="3335956" cy="3200400"/>
          </a:xfrm>
          <a:prstGeom prst="rect">
            <a:avLst/>
          </a:prstGeom>
        </p:spPr>
      </p:pic>
      <p:pic>
        <p:nvPicPr>
          <p:cNvPr id="17" name="Picture 1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90FBE3D-644D-DF86-9887-2CBAB3C59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590800"/>
            <a:ext cx="3283131" cy="3428999"/>
          </a:xfrm>
          <a:prstGeom prst="rect">
            <a:avLst/>
          </a:prstGeom>
        </p:spPr>
      </p:pic>
      <p:pic>
        <p:nvPicPr>
          <p:cNvPr id="19" name="Picture 18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C45C77F-BA9C-A0B2-083E-3C6A064CD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0825" y="152400"/>
            <a:ext cx="5211176" cy="50292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8CEFE56-5EAF-700D-AEC5-C7F377811922}"/>
              </a:ext>
            </a:extLst>
          </p:cNvPr>
          <p:cNvSpPr txBox="1"/>
          <p:nvPr/>
        </p:nvSpPr>
        <p:spPr>
          <a:xfrm>
            <a:off x="7121979" y="5029200"/>
            <a:ext cx="484142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First evidence for coupling to a second-generation fermion.   Compatible with SM expectation.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0BBD7B-D50B-32D2-94FE-227DFA02083A}"/>
              </a:ext>
            </a:extLst>
          </p:cNvPr>
          <p:cNvSpPr txBox="1"/>
          <p:nvPr/>
        </p:nvSpPr>
        <p:spPr>
          <a:xfrm>
            <a:off x="3733800" y="304800"/>
            <a:ext cx="3468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5"/>
              </a:rPr>
              <a:t>JHEP 01 (2021) 148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97903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E4D06-50E9-EDD6-5238-ED5D9D393C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A944-F293-2FE3-F0F0-FAF145A1A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 pitchFamily="2" charset="2"/>
              </a:rPr>
              <a:t>cc : ATLAS, CMS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A277FA-824F-7AE8-B95F-57467D0AB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2AC2-E27E-9F49-B1D7-4E870F828252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4CE3EC-0F14-DA9F-D659-4DD7AEAD0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7FBD6-C72D-00D8-7755-3839A8E83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1AAA83C-2971-9660-9445-0312241E7A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1" y="914400"/>
            <a:ext cx="6705599" cy="2332859"/>
          </a:xfrm>
        </p:spPr>
        <p:txBody>
          <a:bodyPr>
            <a:normAutofit/>
          </a:bodyPr>
          <a:lstStyle/>
          <a:p>
            <a:r>
              <a:rPr lang="en-US" dirty="0"/>
              <a:t>Leveraging VH (ATLAS and CMS) and </a:t>
            </a:r>
            <a:r>
              <a:rPr lang="en-US" dirty="0" err="1"/>
              <a:t>tH</a:t>
            </a:r>
            <a:r>
              <a:rPr lang="en-US" dirty="0"/>
              <a:t> production with H </a:t>
            </a:r>
            <a:r>
              <a:rPr lang="en-US" dirty="0">
                <a:sym typeface="Wingdings" pitchFamily="2" charset="2"/>
              </a:rPr>
              <a:t> cc</a:t>
            </a:r>
            <a:endParaRPr lang="en-US" dirty="0"/>
          </a:p>
          <a:p>
            <a:pPr lvl="1"/>
            <a:r>
              <a:rPr lang="en-US" dirty="0"/>
              <a:t>Driven by the outstanding performance of advanced machine learning techniques are employed for jet flavor identification and event classification.</a:t>
            </a:r>
          </a:p>
          <a:p>
            <a:pPr lvl="1"/>
            <a:r>
              <a:rPr lang="en-US" dirty="0"/>
              <a:t>Typically performed simultaneously with a H </a:t>
            </a:r>
            <a:r>
              <a:rPr lang="en-US" dirty="0">
                <a:sym typeface="Wingdings" pitchFamily="2" charset="2"/>
              </a:rPr>
              <a:t> bb and/or VZ with Z  cc analysis as proof of principle</a:t>
            </a:r>
            <a:endParaRPr lang="en-US" dirty="0"/>
          </a:p>
        </p:txBody>
      </p:sp>
      <p:pic>
        <p:nvPicPr>
          <p:cNvPr id="9" name="Picture 8" descr="A chart with different colored squares&#10;&#10;AI-generated content may be incorrect.">
            <a:extLst>
              <a:ext uri="{FF2B5EF4-FFF2-40B4-BE49-F238E27FC236}">
                <a16:creationId xmlns:a16="http://schemas.microsoft.com/office/drawing/2014/main" id="{27F8536E-6D05-C4FA-2E49-809B73299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630" y="2419157"/>
            <a:ext cx="4942570" cy="3829243"/>
          </a:xfrm>
          <a:prstGeom prst="rect">
            <a:avLst/>
          </a:prstGeom>
        </p:spPr>
      </p:pic>
      <p:pic>
        <p:nvPicPr>
          <p:cNvPr id="12" name="Picture 11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28C7709D-BEF2-CFEC-6A1E-0E9F88A85F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2329" y="16330"/>
            <a:ext cx="4020071" cy="25744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FB7926D-B1BF-A34A-D32E-FEF66087ADDD}"/>
              </a:ext>
            </a:extLst>
          </p:cNvPr>
          <p:cNvSpPr txBox="1"/>
          <p:nvPr/>
        </p:nvSpPr>
        <p:spPr>
          <a:xfrm>
            <a:off x="7315201" y="5867400"/>
            <a:ext cx="2362200" cy="381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JHEP 04 (2025) 075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39ACC8-B571-C61A-ACDF-ED47D908462E}"/>
              </a:ext>
            </a:extLst>
          </p:cNvPr>
          <p:cNvSpPr txBox="1"/>
          <p:nvPr/>
        </p:nvSpPr>
        <p:spPr>
          <a:xfrm>
            <a:off x="152400" y="5943600"/>
            <a:ext cx="2819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5"/>
              </a:rPr>
              <a:t>CMS-PAS-HIG-24-018</a:t>
            </a:r>
            <a:endParaRPr lang="en-US" dirty="0"/>
          </a:p>
        </p:txBody>
      </p:sp>
      <p:pic>
        <p:nvPicPr>
          <p:cNvPr id="18" name="Picture 17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24CFB675-4E43-60A5-F6AE-DFD7043654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3048000"/>
            <a:ext cx="4564582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49520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23C26-0DE8-A848-6A06-A3E682A9C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647CA-7F6F-7628-C088-232BDDD47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HH Production</a:t>
            </a:r>
            <a:r>
              <a:rPr lang="en-US" dirty="0">
                <a:sym typeface="Wingdings" pitchFamily="2" charset="2"/>
              </a:rPr>
              <a:t>: ATLAS, CMS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F73A49-FE6F-626F-E637-4A5CD5DD3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44E7-02A5-9D4D-9E96-4D26B82CC1D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CE33B7-7E92-19ED-756F-81C34EB88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5BBDA9-8C2C-91D8-D30E-1AF10D9EC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562A0A-8E99-20BC-0CB0-CF64F531D4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914401"/>
            <a:ext cx="10134599" cy="1066800"/>
          </a:xfrm>
        </p:spPr>
        <p:txBody>
          <a:bodyPr>
            <a:normAutofit/>
          </a:bodyPr>
          <a:lstStyle/>
          <a:p>
            <a:r>
              <a:rPr lang="en-US" dirty="0"/>
              <a:t>Direct searches for HH</a:t>
            </a:r>
          </a:p>
          <a:p>
            <a:pPr lvl="1"/>
            <a:r>
              <a:rPr lang="en-US" dirty="0"/>
              <a:t>Primary modes characterized by either large decay rate or low background: </a:t>
            </a:r>
            <a:r>
              <a:rPr lang="en-US" dirty="0" err="1"/>
              <a:t>bbbb</a:t>
            </a:r>
            <a:r>
              <a:rPr lang="en-US" dirty="0"/>
              <a:t>, </a:t>
            </a:r>
            <a:r>
              <a:rPr lang="en-US" dirty="0" err="1"/>
              <a:t>bb</a:t>
            </a:r>
            <a:r>
              <a:rPr lang="en-US" dirty="0" err="1">
                <a:latin typeface="Symbol" pitchFamily="2" charset="2"/>
              </a:rPr>
              <a:t>gg</a:t>
            </a:r>
            <a:r>
              <a:rPr lang="en-US" dirty="0"/>
              <a:t>, </a:t>
            </a:r>
            <a:r>
              <a:rPr lang="en-US" dirty="0" err="1"/>
              <a:t>bb</a:t>
            </a:r>
            <a:r>
              <a:rPr lang="en-US" dirty="0" err="1">
                <a:latin typeface="Symbol" pitchFamily="2" charset="2"/>
              </a:rPr>
              <a:t>tt</a:t>
            </a:r>
            <a:endParaRPr lang="en-US" dirty="0">
              <a:latin typeface="Symbol" pitchFamily="2" charset="2"/>
            </a:endParaRPr>
          </a:p>
          <a:p>
            <a:pPr lvl="1"/>
            <a:r>
              <a:rPr lang="en-US" dirty="0"/>
              <a:t>Directly measure self coupling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C94B6D-6CE2-172B-BA84-B3E1FC28FADB}"/>
              </a:ext>
            </a:extLst>
          </p:cNvPr>
          <p:cNvSpPr txBox="1"/>
          <p:nvPr/>
        </p:nvSpPr>
        <p:spPr>
          <a:xfrm>
            <a:off x="6705600" y="609600"/>
            <a:ext cx="2362200" cy="381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2"/>
              </a:rPr>
              <a:t>JHEP 04 (2025) 075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20BBD7-32B0-E873-C657-D77C56E12624}"/>
              </a:ext>
            </a:extLst>
          </p:cNvPr>
          <p:cNvSpPr txBox="1"/>
          <p:nvPr/>
        </p:nvSpPr>
        <p:spPr>
          <a:xfrm>
            <a:off x="6705600" y="152400"/>
            <a:ext cx="2819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3"/>
              </a:rPr>
              <a:t>CMS-PAS-HIG-24-018</a:t>
            </a:r>
            <a:endParaRPr lang="en-US" dirty="0"/>
          </a:p>
        </p:txBody>
      </p:sp>
      <p:pic>
        <p:nvPicPr>
          <p:cNvPr id="10" name="Picture 9" descr="A chart of a graph&#10;&#10;AI-generated content may be incorrect.">
            <a:extLst>
              <a:ext uri="{FF2B5EF4-FFF2-40B4-BE49-F238E27FC236}">
                <a16:creationId xmlns:a16="http://schemas.microsoft.com/office/drawing/2014/main" id="{BE3FE5D9-7E15-0D10-7C4F-1CA73D6F4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1981200"/>
            <a:ext cx="3505200" cy="4186211"/>
          </a:xfrm>
          <a:prstGeom prst="rect">
            <a:avLst/>
          </a:prstGeom>
        </p:spPr>
      </p:pic>
      <p:pic>
        <p:nvPicPr>
          <p:cNvPr id="16" name="Picture 1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4B023CDA-DC72-D0B8-8DBD-837291A45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1981200"/>
            <a:ext cx="4648200" cy="4151525"/>
          </a:xfrm>
          <a:prstGeom prst="rect">
            <a:avLst/>
          </a:prstGeom>
        </p:spPr>
      </p:pic>
      <p:pic>
        <p:nvPicPr>
          <p:cNvPr id="19" name="Picture 18" descr="A diagram of an oval with blue and orange dots&#10;&#10;AI-generated content may be incorrect.">
            <a:extLst>
              <a:ext uri="{FF2B5EF4-FFF2-40B4-BE49-F238E27FC236}">
                <a16:creationId xmlns:a16="http://schemas.microsoft.com/office/drawing/2014/main" id="{7C95A315-6E2B-3DAD-88C5-229D720EDA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0" y="1752600"/>
            <a:ext cx="2575149" cy="2061754"/>
          </a:xfrm>
          <a:prstGeom prst="rect">
            <a:avLst/>
          </a:prstGeom>
        </p:spPr>
      </p:pic>
      <p:pic>
        <p:nvPicPr>
          <p:cNvPr id="21" name="Picture 20" descr="A graph of a diagram&#10;&#10;AI-generated content may be incorrect.">
            <a:extLst>
              <a:ext uri="{FF2B5EF4-FFF2-40B4-BE49-F238E27FC236}">
                <a16:creationId xmlns:a16="http://schemas.microsoft.com/office/drawing/2014/main" id="{918994DA-7AE6-EA85-CF7C-D42B130A07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20200" y="3810000"/>
            <a:ext cx="2809561" cy="2286000"/>
          </a:xfrm>
          <a:prstGeom prst="rect">
            <a:avLst/>
          </a:prstGeom>
        </p:spPr>
      </p:pic>
      <p:pic>
        <p:nvPicPr>
          <p:cNvPr id="23" name="Picture 2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62874D9-9091-4CC9-B70B-FBB6F79C1F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96600" y="228600"/>
            <a:ext cx="887976" cy="857250"/>
          </a:xfrm>
          <a:prstGeom prst="rect">
            <a:avLst/>
          </a:prstGeom>
        </p:spPr>
      </p:pic>
      <p:pic>
        <p:nvPicPr>
          <p:cNvPr id="25" name="Picture 2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90AD26B-D383-FEC6-01B9-6D0750F82F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77400" y="228600"/>
            <a:ext cx="863600" cy="67301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2C40FB8-8508-4371-A1AC-7901707E051F}"/>
              </a:ext>
            </a:extLst>
          </p:cNvPr>
          <p:cNvSpPr txBox="1"/>
          <p:nvPr/>
        </p:nvSpPr>
        <p:spPr>
          <a:xfrm>
            <a:off x="6781800" y="6324600"/>
            <a:ext cx="3048000" cy="381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Run 2 combinations: 3xSM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99798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FE291-06DD-B84F-9BC9-AD4F2EFEBE9D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E2F5FE1-9BA1-EF70-DD8F-8B173989C5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11376025" cy="371405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CMS and ATLAS have measured a wide array of EW and Higgs cross sections and parameters</a:t>
            </a:r>
          </a:p>
          <a:p>
            <a:pPr lvl="1"/>
            <a:r>
              <a:rPr lang="en-US" dirty="0"/>
              <a:t>Almost every basic QCD+EW/Higgs final state you expect to produce at the LHC</a:t>
            </a:r>
          </a:p>
          <a:p>
            <a:pPr lvl="1"/>
            <a:r>
              <a:rPr lang="en-US" dirty="0"/>
              <a:t>The highest precision cross section measurements have reached 1.5% uncertainty and 1% is likely achievable</a:t>
            </a:r>
          </a:p>
          <a:p>
            <a:pPr lvl="1"/>
            <a:r>
              <a:rPr lang="en-US" dirty="0"/>
              <a:t>Measurements of fundamental SM parameters are becoming competitive and will soon surpass those of previous experiments</a:t>
            </a:r>
          </a:p>
          <a:p>
            <a:pPr lvl="1"/>
            <a:r>
              <a:rPr lang="en-US" dirty="0"/>
              <a:t>The complex gauge structure of the SM and the parameters of EW symmetry breaking is being explored with many new measurements</a:t>
            </a:r>
          </a:p>
          <a:p>
            <a:pPr lvl="1"/>
            <a:r>
              <a:rPr lang="en-US" dirty="0"/>
              <a:t>There are no substantive deviations from the SM in the current set of SM measurements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Deviations are often seen in complex final states involving one or many bosons and multiple jets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These are areas we expect our current calculations to be inadequate</a:t>
            </a:r>
          </a:p>
          <a:p>
            <a:pPr lvl="2"/>
            <a:r>
              <a:rPr lang="en-US" dirty="0">
                <a:solidFill>
                  <a:srgbClr val="00B050"/>
                </a:solidFill>
              </a:rPr>
              <a:t>However, these calculations and techniques are advancing and resolving observed discrepancies</a:t>
            </a:r>
          </a:p>
          <a:p>
            <a:pPr lvl="2"/>
            <a:r>
              <a:rPr lang="en-US" dirty="0">
                <a:solidFill>
                  <a:srgbClr val="00B050"/>
                </a:solidFill>
              </a:rPr>
              <a:t>Hopefully, when we find a statistically significant deviation from the SM that we can’t otherwise explain we should be able to state with confidence whether it is new physics</a:t>
            </a:r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1ACEE65-6B25-288A-E4CE-9EC1F8DFD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495800"/>
            <a:ext cx="2514600" cy="1676400"/>
          </a:xfrm>
          <a:prstGeom prst="rect">
            <a:avLst/>
          </a:prstGeom>
        </p:spPr>
      </p:pic>
      <p:pic>
        <p:nvPicPr>
          <p:cNvPr id="3" name="Picture 2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F1E7DE8F-6FC1-DFAC-C974-4BFD37AE8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306675"/>
            <a:ext cx="2088710" cy="1865525"/>
          </a:xfrm>
          <a:prstGeom prst="rect">
            <a:avLst/>
          </a:prstGeom>
        </p:spPr>
      </p:pic>
      <p:pic>
        <p:nvPicPr>
          <p:cNvPr id="8" name="Picture 7" descr="A graph of events and data&#10;&#10;AI-generated content may be incorrect.">
            <a:extLst>
              <a:ext uri="{FF2B5EF4-FFF2-40B4-BE49-F238E27FC236}">
                <a16:creationId xmlns:a16="http://schemas.microsoft.com/office/drawing/2014/main" id="{8ABD4B9C-D9F8-EEB6-25A3-D42526AF0B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4674" y="4267200"/>
            <a:ext cx="1906926" cy="1905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5F73C9-D8B3-1CB3-D12A-9A485B433D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4495800"/>
            <a:ext cx="2590800" cy="165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238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SM 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12EA-F554-F248-A72C-61B45E694897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4B38A90-F3FA-5C28-1300-EB78F0424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910950"/>
            <a:ext cx="6707464" cy="50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84766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SM 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1382-EA8F-8F42-BE66-B21C289510C9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3D0FA3-E613-6A9A-C09F-81EDEB0AF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966" y="838200"/>
            <a:ext cx="9621234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10023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4FCE5-6365-E541-9745-A46921DCFD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32110-4DAB-D00B-71CF-1103C674F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W mass – ATLAS </a:t>
            </a:r>
            <a:r>
              <a:rPr lang="en-US" sz="2400" b="1" i="0" u="none" strike="noStrike" kern="1200" baseline="0" dirty="0">
                <a:solidFill>
                  <a:srgbClr val="181818"/>
                </a:solidFill>
                <a:latin typeface="Arial" panose="020B0604020202020204" pitchFamily="34" charset="0"/>
              </a:rPr>
              <a:t>Improved measurement of </a:t>
            </a:r>
            <a:r>
              <a:rPr lang="en-US" sz="2400" b="1" i="0" u="none" strike="noStrike" kern="1200" baseline="0" dirty="0" err="1">
                <a:solidFill>
                  <a:srgbClr val="181818"/>
                </a:solidFill>
                <a:latin typeface="Arial" panose="020B0604020202020204" pitchFamily="34" charset="0"/>
              </a:rPr>
              <a:t>m</a:t>
            </a:r>
            <a:r>
              <a:rPr lang="en-US" sz="2400" b="1" i="0" u="none" strike="noStrike" kern="1200" baseline="-25000" dirty="0" err="1">
                <a:solidFill>
                  <a:srgbClr val="181818"/>
                </a:solidFill>
                <a:latin typeface="Arial" panose="020B0604020202020204" pitchFamily="34" charset="0"/>
              </a:rPr>
              <a:t>W</a:t>
            </a:r>
            <a:r>
              <a:rPr lang="en-US" sz="2400" b="1" i="0" u="none" strike="noStrike" kern="1200" baseline="0" dirty="0">
                <a:solidFill>
                  <a:srgbClr val="181818"/>
                </a:solidFill>
                <a:latin typeface="Arial" panose="020B0604020202020204" pitchFamily="34" charset="0"/>
              </a:rPr>
              <a:t> and also </a:t>
            </a:r>
            <a:r>
              <a:rPr lang="en-US" sz="2400" b="1" i="0" u="none" strike="noStrike" kern="1200" baseline="0" dirty="0">
                <a:solidFill>
                  <a:srgbClr val="181818"/>
                </a:solidFill>
                <a:latin typeface="Symbol" pitchFamily="2" charset="2"/>
              </a:rPr>
              <a:t>G</a:t>
            </a:r>
            <a:r>
              <a:rPr lang="en-US" sz="2400" b="1" i="0" u="none" strike="noStrike" kern="1200" baseline="-25000" dirty="0">
                <a:solidFill>
                  <a:srgbClr val="181818"/>
                </a:solidFill>
                <a:latin typeface="Arial" panose="020B0604020202020204" pitchFamily="34" charset="0"/>
              </a:rPr>
              <a:t>W</a:t>
            </a:r>
            <a:br>
              <a:rPr lang="en-US" sz="2400" b="1" i="0" u="none" strike="noStrike" kern="1200" baseline="-25000" dirty="0">
                <a:solidFill>
                  <a:srgbClr val="181818"/>
                </a:solidFill>
                <a:latin typeface="Arial" panose="020B0604020202020204" pitchFamily="34" charset="0"/>
              </a:rPr>
            </a:br>
            <a:endParaRPr lang="en-US" sz="24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BDF182-1229-6962-0A1F-F3071D03E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3F6E5-3BBC-0748-BFA8-5EFC2A80CF77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4FBAC6-6E4F-C9D7-6FAE-07ADDD54E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EEE0B7-5003-B066-42DD-97D13ED31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D4E231E-2689-25BC-C7A4-5A559FE261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914400"/>
            <a:ext cx="11734799" cy="1463675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Profile likelihood fit of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(l) and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r>
              <a:rPr lang="en-US" dirty="0"/>
              <a:t>(W)</a:t>
            </a:r>
          </a:p>
          <a:p>
            <a:pPr lvl="1"/>
            <a:r>
              <a:rPr lang="en-US" dirty="0"/>
              <a:t>Best modeling of W production kinematics and hadronic recoil</a:t>
            </a:r>
          </a:p>
          <a:p>
            <a:pPr lvl="2"/>
            <a:r>
              <a:rPr lang="en-US" dirty="0"/>
              <a:t>NLO </a:t>
            </a:r>
            <a:r>
              <a:rPr lang="en-US" dirty="0" err="1"/>
              <a:t>Powheg</a:t>
            </a:r>
            <a:r>
              <a:rPr lang="en-US" dirty="0"/>
              <a:t> reweighed with NNLO calculations, NNLO PDFs, Pythia 8 with AZNLO tune based on Z data</a:t>
            </a:r>
          </a:p>
          <a:p>
            <a:pPr lvl="2"/>
            <a:r>
              <a:rPr lang="en-US" dirty="0"/>
              <a:t>Predicts W </a:t>
            </a:r>
            <a:r>
              <a:rPr lang="en-US" dirty="0" err="1"/>
              <a:t>pT</a:t>
            </a:r>
            <a:r>
              <a:rPr lang="en-US" dirty="0"/>
              <a:t> distribution well at 5.02 and 13 </a:t>
            </a:r>
            <a:r>
              <a:rPr lang="en-US" dirty="0" err="1"/>
              <a:t>TeV</a:t>
            </a:r>
            <a:r>
              <a:rPr lang="en-US" dirty="0"/>
              <a:t>, Critical element for extracting </a:t>
            </a:r>
            <a:r>
              <a:rPr lang="en-US" dirty="0" err="1"/>
              <a:t>m</a:t>
            </a:r>
            <a:r>
              <a:rPr lang="en-US" baseline="-25000" dirty="0" err="1"/>
              <a:t>W</a:t>
            </a:r>
            <a:r>
              <a:rPr lang="en-US" dirty="0"/>
              <a:t> from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(l) and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r>
              <a:rPr lang="en-US" dirty="0"/>
              <a:t>(W)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274617-5B5B-ABEF-9391-10C6E6D7C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354465"/>
            <a:ext cx="5322972" cy="38208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3EAEC4-D507-6AA1-34C4-1939A0823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574" y="2366771"/>
            <a:ext cx="5305826" cy="38085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AE9D0A7-2FBD-F31C-AF51-030C1DEA0A35}"/>
              </a:ext>
            </a:extLst>
          </p:cNvPr>
          <p:cNvSpPr txBox="1"/>
          <p:nvPr/>
        </p:nvSpPr>
        <p:spPr>
          <a:xfrm>
            <a:off x="7291187" y="877669"/>
            <a:ext cx="43674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It would be interesting to see if AZNLO does well with </a:t>
            </a:r>
            <a:r>
              <a:rPr lang="en-US" dirty="0" err="1">
                <a:solidFill>
                  <a:srgbClr val="00B050"/>
                </a:solidFill>
              </a:rPr>
              <a:t>nJet</a:t>
            </a:r>
            <a:r>
              <a:rPr lang="en-US" dirty="0">
                <a:solidFill>
                  <a:srgbClr val="00B050"/>
                </a:solidFill>
              </a:rPr>
              <a:t>.  </a:t>
            </a:r>
            <a:r>
              <a:rPr lang="en-US" dirty="0">
                <a:solidFill>
                  <a:srgbClr val="FF0000"/>
                </a:solidFill>
              </a:rPr>
              <a:t>Focused on </a:t>
            </a:r>
            <a:r>
              <a:rPr lang="en-US" dirty="0" err="1">
                <a:solidFill>
                  <a:srgbClr val="FF0000"/>
                </a:solidFill>
              </a:rPr>
              <a:t>pT</a:t>
            </a:r>
            <a:r>
              <a:rPr lang="en-US" dirty="0">
                <a:solidFill>
                  <a:srgbClr val="FF0000"/>
                </a:solidFill>
              </a:rPr>
              <a:t>(Z)</a:t>
            </a:r>
          </a:p>
        </p:txBody>
      </p:sp>
    </p:spTree>
    <p:extLst>
      <p:ext uri="{BB962C8B-B14F-4D97-AF65-F5344CB8AC3E}">
        <p14:creationId xmlns:p14="http://schemas.microsoft.com/office/powerpoint/2010/main" val="394670234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FF702-00F5-9187-BC90-0CD7350BC6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CFB56-8FA2-549E-0B8E-0EED83C5F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 mass  - ATLAS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381F8-7720-A7E6-FE79-68FFCA8CE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9FA8-061B-0B43-8974-488E30E13CB5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1DCFAD-3629-7880-AA2D-F436B7D1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07E7C9-9ED1-8D40-3344-DB172D544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70E469-8678-B09B-AFCB-DBFBF4902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130" y="-76200"/>
            <a:ext cx="4266393" cy="59436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3470F75-F6D4-D3A1-3C05-BBDDB4BCC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26" y="91420"/>
            <a:ext cx="4146074" cy="577598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76C5EEF-B446-379B-9196-9709BF3DE6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338" y="5029200"/>
            <a:ext cx="5816600" cy="8382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6F055E0-E8BE-5942-026A-9C75C70EEB10}"/>
              </a:ext>
            </a:extLst>
          </p:cNvPr>
          <p:cNvSpPr txBox="1"/>
          <p:nvPr/>
        </p:nvSpPr>
        <p:spPr>
          <a:xfrm>
            <a:off x="6172200" y="5029200"/>
            <a:ext cx="59837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Uncertainties – </a:t>
            </a:r>
            <a:r>
              <a:rPr lang="en-US" dirty="0" err="1">
                <a:solidFill>
                  <a:srgbClr val="00B050"/>
                </a:solidFill>
              </a:rPr>
              <a:t>p</a:t>
            </a:r>
            <a:r>
              <a:rPr lang="en-US" baseline="-25000" dirty="0" err="1">
                <a:solidFill>
                  <a:srgbClr val="00B050"/>
                </a:solidFill>
              </a:rPr>
              <a:t>T</a:t>
            </a:r>
            <a:r>
              <a:rPr lang="en-US" dirty="0">
                <a:solidFill>
                  <a:srgbClr val="00B050"/>
                </a:solidFill>
              </a:rPr>
              <a:t>(l) measurement dominates</a:t>
            </a:r>
          </a:p>
          <a:p>
            <a:r>
              <a:rPr lang="en-US" dirty="0">
                <a:solidFill>
                  <a:srgbClr val="00B050"/>
                </a:solidFill>
              </a:rPr>
              <a:t>Statistical component substantial</a:t>
            </a:r>
          </a:p>
          <a:p>
            <a:r>
              <a:rPr lang="en-US" dirty="0">
                <a:solidFill>
                  <a:srgbClr val="00B050"/>
                </a:solidFill>
              </a:rPr>
              <a:t>Systematic distributed over several components</a:t>
            </a:r>
          </a:p>
          <a:p>
            <a:r>
              <a:rPr lang="en-US" dirty="0">
                <a:solidFill>
                  <a:srgbClr val="FF0000"/>
                </a:solidFill>
              </a:rPr>
              <a:t>Probably difficult, but possible, to match CDF uncertainty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5A0A30-6D5B-DF7F-8DAB-4D52C358E1D7}"/>
              </a:ext>
            </a:extLst>
          </p:cNvPr>
          <p:cNvSpPr txBox="1"/>
          <p:nvPr/>
        </p:nvSpPr>
        <p:spPr>
          <a:xfrm>
            <a:off x="9343634" y="239617"/>
            <a:ext cx="2440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5"/>
              </a:rPr>
              <a:t>submitted to EPJC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201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0A8001F2-C47C-8901-2B1D-FA9091088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216" y="0"/>
            <a:ext cx="463378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Predictions -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914400"/>
            <a:ext cx="7364413" cy="5410200"/>
          </a:xfrm>
        </p:spPr>
        <p:txBody>
          <a:bodyPr>
            <a:normAutofit/>
          </a:bodyPr>
          <a:lstStyle/>
          <a:p>
            <a:r>
              <a:rPr lang="en-US" dirty="0"/>
              <a:t>Scientific exploration</a:t>
            </a:r>
          </a:p>
          <a:p>
            <a:pPr lvl="1"/>
            <a:r>
              <a:rPr lang="en-US" dirty="0"/>
              <a:t>build an experiment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take data </a:t>
            </a:r>
            <a:r>
              <a:rPr lang="en-US" dirty="0">
                <a:sym typeface="Wingdings" pitchFamily="2" charset="2"/>
              </a:rPr>
              <a:t> formulate a theory</a:t>
            </a:r>
          </a:p>
          <a:p>
            <a:pPr lvl="1"/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theory  make predictions</a:t>
            </a:r>
          </a:p>
          <a:p>
            <a:pPr lvl="1"/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build a new experiment  test the predictions</a:t>
            </a:r>
          </a:p>
          <a:p>
            <a:r>
              <a:rPr lang="en-US" dirty="0">
                <a:sym typeface="Wingdings" pitchFamily="2" charset="2"/>
              </a:rPr>
              <a:t>The theory is not really that useful if it’s not predictive!</a:t>
            </a:r>
          </a:p>
          <a:p>
            <a:r>
              <a:rPr lang="en-US" dirty="0">
                <a:sym typeface="Wingdings" pitchFamily="2" charset="2"/>
              </a:rPr>
              <a:t>The Standard Model is one of the ultimate predictive theories</a:t>
            </a:r>
          </a:p>
          <a:p>
            <a:r>
              <a:rPr lang="en-US" dirty="0">
                <a:sym typeface="Wingdings" pitchFamily="2" charset="2"/>
              </a:rPr>
              <a:t>We need a strong understanding of the SM and calculations within the SM:</a:t>
            </a:r>
          </a:p>
          <a:p>
            <a:pPr lvl="1"/>
            <a:r>
              <a:rPr lang="en-US" dirty="0"/>
              <a:t>What is interesting to measure</a:t>
            </a:r>
          </a:p>
          <a:p>
            <a:pPr lvl="1"/>
            <a:r>
              <a:rPr lang="en-US" dirty="0"/>
              <a:t>How precisely can we predict measurables</a:t>
            </a:r>
          </a:p>
          <a:p>
            <a:pPr lvl="1"/>
            <a:r>
              <a:rPr lang="en-US" dirty="0"/>
              <a:t>How precisely can/should we measure them</a:t>
            </a:r>
          </a:p>
          <a:p>
            <a:pPr lvl="1"/>
            <a:r>
              <a:rPr lang="en-US" dirty="0"/>
              <a:t>How to build our detector</a:t>
            </a:r>
          </a:p>
          <a:p>
            <a:r>
              <a:rPr lang="en-US" dirty="0"/>
              <a:t>Theory/Experiment - pushing each other to higher precision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AE054-7D70-0C4D-A652-5509F6954A74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524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of a SM Prediction: the cross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990600"/>
            <a:ext cx="11567354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basic measurable prediction of the SM at a collider is a production cross section</a:t>
            </a:r>
          </a:p>
          <a:p>
            <a:r>
              <a:rPr lang="en-US" dirty="0"/>
              <a:t>Hadron collider: colliding </a:t>
            </a:r>
            <a:r>
              <a:rPr lang="en-US" dirty="0" err="1"/>
              <a:t>partons</a:t>
            </a:r>
            <a:r>
              <a:rPr lang="en-US" dirty="0"/>
              <a:t>: quarks and gluons</a:t>
            </a:r>
          </a:p>
          <a:p>
            <a:pPr lvl="1"/>
            <a:r>
              <a:rPr lang="en-US" dirty="0"/>
              <a:t>QCD interactions are ubiquitous</a:t>
            </a:r>
          </a:p>
          <a:p>
            <a:pPr lvl="1"/>
            <a:r>
              <a:rPr lang="en-US" dirty="0"/>
              <a:t>QCD factorization allows us to separate perturbative and non/semi- perturbative physics and make prediction – </a:t>
            </a:r>
          </a:p>
          <a:p>
            <a:pPr marL="0" lvl="1" indent="0">
              <a:buNone/>
            </a:pPr>
            <a:r>
              <a:rPr lang="en-US" dirty="0"/>
              <a:t>      introduces factorization scale</a:t>
            </a:r>
          </a:p>
          <a:p>
            <a:r>
              <a:rPr lang="en-US" dirty="0"/>
              <a:t>Perturbative calculation hard collision</a:t>
            </a:r>
          </a:p>
          <a:p>
            <a:pPr lvl="1"/>
            <a:r>
              <a:rPr lang="en-US" dirty="0"/>
              <a:t>Evaluation of Feynman diagrams – in orders of </a:t>
            </a:r>
            <a:r>
              <a:rPr lang="en-US" dirty="0">
                <a:latin typeface="Symbol" pitchFamily="2" charset="2"/>
              </a:rPr>
              <a:t>a</a:t>
            </a:r>
            <a:r>
              <a:rPr lang="en-US" baseline="-25000" dirty="0"/>
              <a:t>s</a:t>
            </a:r>
            <a:r>
              <a:rPr lang="en-US" dirty="0"/>
              <a:t>, </a:t>
            </a:r>
            <a:r>
              <a:rPr lang="en-US" dirty="0">
                <a:latin typeface="Symbol" pitchFamily="2" charset="2"/>
              </a:rPr>
              <a:t>a</a:t>
            </a:r>
            <a:endParaRPr lang="en-US" dirty="0"/>
          </a:p>
          <a:p>
            <a:pPr lvl="1"/>
            <a:r>
              <a:rPr lang="en-US" dirty="0"/>
              <a:t>LO: Almost useless: can be off by factors of 3 (</a:t>
            </a:r>
            <a:r>
              <a:rPr lang="en-US" dirty="0" err="1"/>
              <a:t>gg</a:t>
            </a:r>
            <a:r>
              <a:rPr lang="en-US" dirty="0" err="1">
                <a:sym typeface="Wingdings" pitchFamily="2" charset="2"/>
              </a:rPr>
              <a:t>H</a:t>
            </a:r>
            <a:r>
              <a:rPr lang="en-US" dirty="0">
                <a:sym typeface="Wingdings" pitchFamily="2" charset="2"/>
              </a:rPr>
              <a:t>)</a:t>
            </a:r>
            <a:endParaRPr lang="en-US" dirty="0"/>
          </a:p>
          <a:p>
            <a:pPr lvl="1"/>
            <a:r>
              <a:rPr lang="en-US" dirty="0"/>
              <a:t>NLO QCD: large increases in cross sections: 10-100%</a:t>
            </a:r>
          </a:p>
          <a:p>
            <a:pPr lvl="2"/>
            <a:r>
              <a:rPr lang="en-US" dirty="0"/>
              <a:t>New initial/final states (involving jets), loop diagrams</a:t>
            </a:r>
          </a:p>
          <a:p>
            <a:pPr lvl="2"/>
            <a:r>
              <a:rPr lang="en-US" dirty="0"/>
              <a:t>Renormalization necessary - renormalization scale</a:t>
            </a:r>
          </a:p>
          <a:p>
            <a:pPr lvl="2"/>
            <a:r>
              <a:rPr lang="en-US" dirty="0"/>
              <a:t>Minimum necessary for reasonable accuracy</a:t>
            </a:r>
          </a:p>
          <a:p>
            <a:pPr lvl="1"/>
            <a:r>
              <a:rPr lang="en-US" dirty="0"/>
              <a:t>NNLO QCD: increases in cross section: 5%-50%</a:t>
            </a:r>
          </a:p>
          <a:p>
            <a:pPr lvl="2"/>
            <a:r>
              <a:rPr lang="en-US" dirty="0"/>
              <a:t>Generally, achieves several percent accuracy</a:t>
            </a:r>
          </a:p>
          <a:p>
            <a:pPr lvl="2"/>
            <a:r>
              <a:rPr lang="en-US" dirty="0"/>
              <a:t>Increase in high energy tails of distributions: 10s%</a:t>
            </a:r>
          </a:p>
          <a:p>
            <a:pPr lvl="2"/>
            <a:r>
              <a:rPr lang="en-US" dirty="0"/>
              <a:t>Necessary for many analyses</a:t>
            </a:r>
          </a:p>
          <a:p>
            <a:pPr lvl="1"/>
            <a:r>
              <a:rPr lang="en-US" dirty="0"/>
              <a:t>NLO EW: increase (or decrease) the high energy tails of distributions: 10s%</a:t>
            </a:r>
          </a:p>
          <a:p>
            <a:pPr lvl="1"/>
            <a:r>
              <a:rPr lang="en-US" dirty="0"/>
              <a:t>Can also incorporating a logarithmic </a:t>
            </a:r>
            <a:r>
              <a:rPr lang="en-US" dirty="0" err="1"/>
              <a:t>resummation</a:t>
            </a:r>
            <a:r>
              <a:rPr lang="en-US" dirty="0"/>
              <a:t> calculation - helps low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or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thresholds of objects, systems </a:t>
            </a:r>
          </a:p>
          <a:p>
            <a:pPr marL="285750" lvl="1" indent="-285750"/>
            <a:r>
              <a:rPr lang="en-US" dirty="0"/>
              <a:t>Precision measurements may need higher order calculations: N3LO, N4LO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4BDF-F35C-A94B-B38B-FE4C1F14BCD0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B7BE8C-3D85-0B18-DB8D-B70AEBAE3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2286000"/>
            <a:ext cx="5269741" cy="2260734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524E33C-DC56-9CF1-FE1F-028C873C0FBB}"/>
              </a:ext>
            </a:extLst>
          </p:cNvPr>
          <p:cNvSpPr txBox="1">
            <a:spLocks/>
          </p:cNvSpPr>
          <p:nvPr/>
        </p:nvSpPr>
        <p:spPr>
          <a:xfrm>
            <a:off x="8458200" y="4724400"/>
            <a:ext cx="3321989" cy="6494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SM calculation of the inclusive jet cross section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36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2DDD1-2F2E-5094-52E6-B24BCA42DE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electrical diagrams&#10;&#10;Description automatically generated">
            <a:extLst>
              <a:ext uri="{FF2B5EF4-FFF2-40B4-BE49-F238E27FC236}">
                <a16:creationId xmlns:a16="http://schemas.microsoft.com/office/drawing/2014/main" id="{0681A36A-2537-FB7E-865E-BC8EBC1ED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091" y="0"/>
            <a:ext cx="4346909" cy="48421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EAD5A-E836-F36B-F496-E0535DD58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ZZ cross section predictions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A044F3-8ACF-3626-FB18-6EDC5043F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288C-EA91-A54D-97A5-71903FAD1007}" type="datetime1">
              <a:rPr lang="en-US" smtClean="0"/>
              <a:t>6/21/25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D4FB8-6713-2818-A346-C1BFF687E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Herndon | EW and Higgs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143592-F31F-907A-BAAA-E9E061184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DAA573D-136D-3870-1A7F-93E58DE552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" y="914400"/>
            <a:ext cx="4267200" cy="5181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Excellent data-set for cross section measurements</a:t>
            </a:r>
          </a:p>
          <a:p>
            <a:pPr lvl="1"/>
            <a:r>
              <a:rPr lang="en-US" dirty="0"/>
              <a:t>Easily triggered in leptonic decays: </a:t>
            </a:r>
            <a:r>
              <a:rPr lang="en-US" dirty="0" err="1">
                <a:sym typeface="Wingdings" pitchFamily="2" charset="2"/>
              </a:rPr>
              <a:t>Zl</a:t>
            </a:r>
            <a:r>
              <a:rPr lang="en-US" baseline="30000" dirty="0" err="1">
                <a:sym typeface="Wingdings" pitchFamily="2" charset="2"/>
              </a:rPr>
              <a:t>+</a:t>
            </a:r>
            <a:r>
              <a:rPr lang="en-US" dirty="0" err="1">
                <a:sym typeface="Wingdings" pitchFamily="2" charset="2"/>
              </a:rPr>
              <a:t>l</a:t>
            </a:r>
            <a:r>
              <a:rPr lang="en-US" baseline="30000" dirty="0">
                <a:sym typeface="Wingdings" pitchFamily="2" charset="2"/>
              </a:rPr>
              <a:t>-</a:t>
            </a:r>
            <a:endParaRPr lang="en-US" dirty="0"/>
          </a:p>
          <a:p>
            <a:pPr lvl="1"/>
            <a:r>
              <a:rPr lang="en-US" dirty="0"/>
              <a:t>Almost background free in four electron or muon final state</a:t>
            </a:r>
          </a:p>
          <a:p>
            <a:pPr lvl="1"/>
            <a:r>
              <a:rPr lang="en-US" dirty="0"/>
              <a:t>At LHC luminosities a precision cross section measurement is possible</a:t>
            </a:r>
          </a:p>
          <a:p>
            <a:pPr lvl="1"/>
            <a:r>
              <a:rPr lang="en-US" dirty="0"/>
              <a:t>NNLO Cross section prediction necessary</a:t>
            </a:r>
          </a:p>
          <a:p>
            <a:pPr lvl="2"/>
            <a:r>
              <a:rPr lang="en-US" dirty="0"/>
              <a:t>Both NLO and NNLO introduce new initial states adding to the cross section</a:t>
            </a:r>
          </a:p>
          <a:p>
            <a:pPr lvl="2"/>
            <a:r>
              <a:rPr lang="en-US" dirty="0"/>
              <a:t>NNLO necessary for percent level cross section prediction.</a:t>
            </a:r>
          </a:p>
          <a:p>
            <a:pPr lvl="1"/>
            <a:r>
              <a:rPr lang="en-US" dirty="0"/>
              <a:t>Due to new initial states the QCD perturbative series is almost never converged before NNLO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324000" lvl="2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A2E1A18-174B-78E6-BB3D-A2DFB77A37DE}"/>
              </a:ext>
            </a:extLst>
          </p:cNvPr>
          <p:cNvSpPr txBox="1">
            <a:spLocks/>
          </p:cNvSpPr>
          <p:nvPr/>
        </p:nvSpPr>
        <p:spPr>
          <a:xfrm>
            <a:off x="10820400" y="152400"/>
            <a:ext cx="1236907" cy="4572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 QDC </a:t>
            </a:r>
          </a:p>
          <a:p>
            <a:endParaRPr lang="en-US" dirty="0"/>
          </a:p>
          <a:p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9EA319F-649B-04C5-C0EE-06B9EFC01072}"/>
              </a:ext>
            </a:extLst>
          </p:cNvPr>
          <p:cNvSpPr txBox="1">
            <a:spLocks/>
          </p:cNvSpPr>
          <p:nvPr/>
        </p:nvSpPr>
        <p:spPr>
          <a:xfrm>
            <a:off x="4191000" y="1066800"/>
            <a:ext cx="3469308" cy="86016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Interference between loop and LO diagram is an NLO contribution</a:t>
            </a:r>
          </a:p>
          <a:p>
            <a:endParaRPr lang="en-US" dirty="0"/>
          </a:p>
          <a:p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8162110-5E67-1C37-B2D4-B7E4DF3BD5E7}"/>
              </a:ext>
            </a:extLst>
          </p:cNvPr>
          <p:cNvCxnSpPr>
            <a:cxnSpLocks/>
          </p:cNvCxnSpPr>
          <p:nvPr/>
        </p:nvCxnSpPr>
        <p:spPr>
          <a:xfrm flipH="1">
            <a:off x="10287000" y="457200"/>
            <a:ext cx="914400" cy="152400"/>
          </a:xfrm>
          <a:prstGeom prst="line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977030-8245-3BE3-08D2-E0DD3838E1B0}"/>
              </a:ext>
            </a:extLst>
          </p:cNvPr>
          <p:cNvCxnSpPr>
            <a:cxnSpLocks/>
          </p:cNvCxnSpPr>
          <p:nvPr/>
        </p:nvCxnSpPr>
        <p:spPr>
          <a:xfrm>
            <a:off x="7239000" y="1676400"/>
            <a:ext cx="1143000" cy="228600"/>
          </a:xfrm>
          <a:prstGeom prst="line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6C399CF5-8906-333B-3956-8FF23CD93285}"/>
              </a:ext>
            </a:extLst>
          </p:cNvPr>
          <p:cNvSpPr txBox="1">
            <a:spLocks/>
          </p:cNvSpPr>
          <p:nvPr/>
        </p:nvSpPr>
        <p:spPr>
          <a:xfrm>
            <a:off x="4419601" y="2133600"/>
            <a:ext cx="3352800" cy="137160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Real emission.  Negative contribution from loop diagram cancels infrared divergence in this NLO diagram</a:t>
            </a:r>
          </a:p>
          <a:p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8ABF5B3-0765-A5B4-AF3D-3B382B0F40E1}"/>
              </a:ext>
            </a:extLst>
          </p:cNvPr>
          <p:cNvCxnSpPr>
            <a:cxnSpLocks/>
          </p:cNvCxnSpPr>
          <p:nvPr/>
        </p:nvCxnSpPr>
        <p:spPr>
          <a:xfrm>
            <a:off x="5715000" y="3297724"/>
            <a:ext cx="2286000" cy="0"/>
          </a:xfrm>
          <a:prstGeom prst="line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92F2F31-87F2-EFD9-9624-EF3077F050F9}"/>
              </a:ext>
            </a:extLst>
          </p:cNvPr>
          <p:cNvCxnSpPr>
            <a:cxnSpLocks/>
          </p:cNvCxnSpPr>
          <p:nvPr/>
        </p:nvCxnSpPr>
        <p:spPr>
          <a:xfrm>
            <a:off x="6324600" y="4191000"/>
            <a:ext cx="1447800" cy="0"/>
          </a:xfrm>
          <a:prstGeom prst="line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F0A06C95-4E64-F5F6-5ECB-79B4C594053F}"/>
              </a:ext>
            </a:extLst>
          </p:cNvPr>
          <p:cNvSpPr txBox="1">
            <a:spLocks/>
          </p:cNvSpPr>
          <p:nvPr/>
        </p:nvSpPr>
        <p:spPr>
          <a:xfrm>
            <a:off x="4495800" y="3733800"/>
            <a:ext cx="2362200" cy="91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New NLO initial states add to cross section</a:t>
            </a:r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AC3590A-3707-330D-44E5-B69D6C007F1A}"/>
              </a:ext>
            </a:extLst>
          </p:cNvPr>
          <p:cNvSpPr txBox="1">
            <a:spLocks/>
          </p:cNvSpPr>
          <p:nvPr/>
        </p:nvSpPr>
        <p:spPr>
          <a:xfrm>
            <a:off x="4724400" y="4876800"/>
            <a:ext cx="2362200" cy="91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New NNLO initial states add to cross section</a:t>
            </a:r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F1280BA-A8CD-56A5-B2C7-7AEBD241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4724400"/>
            <a:ext cx="2197100" cy="1231847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8B81924-15CA-51FE-6950-EAD1AF4C3926}"/>
              </a:ext>
            </a:extLst>
          </p:cNvPr>
          <p:cNvCxnSpPr>
            <a:cxnSpLocks/>
          </p:cNvCxnSpPr>
          <p:nvPr/>
        </p:nvCxnSpPr>
        <p:spPr>
          <a:xfrm>
            <a:off x="6629400" y="5334000"/>
            <a:ext cx="1524000" cy="0"/>
          </a:xfrm>
          <a:prstGeom prst="line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578922B9-D784-3246-0AFD-57ED0EFE796D}"/>
              </a:ext>
            </a:extLst>
          </p:cNvPr>
          <p:cNvSpPr txBox="1">
            <a:spLocks/>
          </p:cNvSpPr>
          <p:nvPr/>
        </p:nvSpPr>
        <p:spPr>
          <a:xfrm>
            <a:off x="76200" y="5791200"/>
            <a:ext cx="11734800" cy="838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Alternatively, you can capture much (but not all) of the increase in cross section by generating the real emission and new initial state diagrams separately.  V or VV +</a:t>
            </a:r>
            <a:r>
              <a:rPr lang="en-US" dirty="0" err="1"/>
              <a:t>njets</a:t>
            </a: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324000" lvl="2" indent="0">
              <a:buFont typeface="Arial" panose="020B0604020202020204" pitchFamily="34" charset="0"/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15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7507</TotalTime>
  <Words>5500</Words>
  <Application>Microsoft Macintosh PowerPoint</Application>
  <PresentationFormat>Widescreen</PresentationFormat>
  <Paragraphs>813</Paragraphs>
  <Slides>68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6" baseType="lpstr">
      <vt:lpstr>Arial</vt:lpstr>
      <vt:lpstr>Calibri</vt:lpstr>
      <vt:lpstr>Cambria Math</vt:lpstr>
      <vt:lpstr>Lucida Grande</vt:lpstr>
      <vt:lpstr>PT Sans</vt:lpstr>
      <vt:lpstr>Symbol</vt:lpstr>
      <vt:lpstr>Wingdings</vt:lpstr>
      <vt:lpstr>Office Theme</vt:lpstr>
      <vt:lpstr>Electroweak and Higgs Physics CTEQ Summer School 2025</vt:lpstr>
      <vt:lpstr>In this talk: EW + Higgs</vt:lpstr>
      <vt:lpstr>Measurement of SM Properties</vt:lpstr>
      <vt:lpstr>The Standard Model of Particle Physics</vt:lpstr>
      <vt:lpstr>As measured by the ATLAS and CMS Experiments (+one from LHCb) </vt:lpstr>
      <vt:lpstr>Some qualitative remarks on the performance of these detectors </vt:lpstr>
      <vt:lpstr>Predictions - Measurements</vt:lpstr>
      <vt:lpstr>Elements of a SM Prediction: the cross section</vt:lpstr>
      <vt:lpstr>Example ZZ cross section predictions</vt:lpstr>
      <vt:lpstr>Elements of a SM Prediction: the cross section</vt:lpstr>
      <vt:lpstr>Proceeding down the stairway to discovery!</vt:lpstr>
      <vt:lpstr>QCD Measurements</vt:lpstr>
      <vt:lpstr>Inclusive Jet Cross Section - CMS</vt:lpstr>
      <vt:lpstr>Inclusive Jet Cross Section, NLO vs NNLO</vt:lpstr>
      <vt:lpstr>W and Z cross sections</vt:lpstr>
      <vt:lpstr>Precision pp collider cross sections</vt:lpstr>
      <vt:lpstr>W and Z  cross sections historical  Context</vt:lpstr>
      <vt:lpstr>W and Z cross sections – ATLAS, CMS</vt:lpstr>
      <vt:lpstr>W and Z cross sections - CMS</vt:lpstr>
      <vt:lpstr>W and Z cross section ratios - CMS</vt:lpstr>
      <vt:lpstr>Measurements of EW Parameters</vt:lpstr>
      <vt:lpstr>Effective weak mixing angle – CMS, LHCb</vt:lpstr>
      <vt:lpstr>Effective weak mixing angle – CMS, LHCb</vt:lpstr>
      <vt:lpstr>W mass - CMS </vt:lpstr>
      <vt:lpstr>W mass</vt:lpstr>
      <vt:lpstr>W mass</vt:lpstr>
      <vt:lpstr>QCD Measurements</vt:lpstr>
      <vt:lpstr>The “QCD Analysis”</vt:lpstr>
      <vt:lpstr>QCD Analysis, PDFs - ATLAS</vt:lpstr>
      <vt:lpstr>QCD Analysis, PDFs and aS - CMS</vt:lpstr>
      <vt:lpstr>Multi-boson Physics</vt:lpstr>
      <vt:lpstr>Di-boson production cross sections</vt:lpstr>
      <vt:lpstr>Di-boson production cross sections</vt:lpstr>
      <vt:lpstr>Di-boson production cross sections</vt:lpstr>
      <vt:lpstr>Di-boson differential production cross sections</vt:lpstr>
      <vt:lpstr>Di-boson production, weak boson polarization</vt:lpstr>
      <vt:lpstr>Di-boson production, WZ, polarization, RAZ, TGCs</vt:lpstr>
      <vt:lpstr>Multi-boson Physics</vt:lpstr>
      <vt:lpstr>Tri-boson production</vt:lpstr>
      <vt:lpstr>Tri-boson production</vt:lpstr>
      <vt:lpstr>Multi-boson Physics</vt:lpstr>
      <vt:lpstr>Vector boson scattering</vt:lpstr>
      <vt:lpstr>Vector boson scattering – ZZ Atlas, CMS</vt:lpstr>
      <vt:lpstr>Vector boson scattering</vt:lpstr>
      <vt:lpstr>Search for polarized VBS in W±W± - ATLAS, CMS</vt:lpstr>
      <vt:lpstr>Higgs Production and Decay</vt:lpstr>
      <vt:lpstr>Higgs Production and decay</vt:lpstr>
      <vt:lpstr>Higgs Production</vt:lpstr>
      <vt:lpstr>Higgs Production</vt:lpstr>
      <vt:lpstr>Higgs Production</vt:lpstr>
      <vt:lpstr>Higgs Production</vt:lpstr>
      <vt:lpstr>Higgs Production</vt:lpstr>
      <vt:lpstr>Differential Higgs Production - CMS</vt:lpstr>
      <vt:lpstr>Higgs Properties</vt:lpstr>
      <vt:lpstr>H: Mass and Width, ATLAS - CMS</vt:lpstr>
      <vt:lpstr>HH Quantum Numbers: ATLAS</vt:lpstr>
      <vt:lpstr>HH Self Coupling: ATLAS, CMS</vt:lpstr>
      <vt:lpstr>HH Self Coupling: CMS</vt:lpstr>
      <vt:lpstr>Higgs Rare Processes</vt:lpstr>
      <vt:lpstr>Higgs Rare processes</vt:lpstr>
      <vt:lpstr>H  mm: CMS</vt:lpstr>
      <vt:lpstr>H cc : ATLAS, CMS</vt:lpstr>
      <vt:lpstr>HH Production: ATLAS, CMS</vt:lpstr>
      <vt:lpstr>Summary</vt:lpstr>
      <vt:lpstr>ATLAS SM Summary</vt:lpstr>
      <vt:lpstr>CMS SM Summary</vt:lpstr>
      <vt:lpstr>W mass – ATLAS Improved measurement of mW and also GW </vt:lpstr>
      <vt:lpstr>W mass  - ATLAS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Herndon</dc:creator>
  <cp:lastModifiedBy>Matthew Herndon</cp:lastModifiedBy>
  <cp:revision>32</cp:revision>
  <cp:lastPrinted>2025-06-21T12:46:14Z</cp:lastPrinted>
  <dcterms:created xsi:type="dcterms:W3CDTF">2024-07-26T19:48:01Z</dcterms:created>
  <dcterms:modified xsi:type="dcterms:W3CDTF">2025-06-22T14:15:27Z</dcterms:modified>
</cp:coreProperties>
</file>