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75" r:id="rId5"/>
    <p:sldId id="265" r:id="rId6"/>
    <p:sldId id="277" r:id="rId7"/>
    <p:sldId id="266" r:id="rId8"/>
    <p:sldId id="276" r:id="rId9"/>
    <p:sldId id="274" r:id="rId10"/>
    <p:sldId id="260" r:id="rId11"/>
    <p:sldId id="262" r:id="rId12"/>
    <p:sldId id="263" r:id="rId13"/>
    <p:sldId id="259" r:id="rId14"/>
    <p:sldId id="270" r:id="rId15"/>
    <p:sldId id="272" r:id="rId16"/>
    <p:sldId id="279" r:id="rId17"/>
    <p:sldId id="278" r:id="rId18"/>
    <p:sldId id="261" r:id="rId1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226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0730" autoAdjust="0"/>
  </p:normalViewPr>
  <p:slideViewPr>
    <p:cSldViewPr snapToGrid="0">
      <p:cViewPr varScale="1">
        <p:scale>
          <a:sx n="105" d="100"/>
          <a:sy n="105" d="100"/>
        </p:scale>
        <p:origin x="105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543959-2522-4C11-9DD4-EEC5C056C136}" type="datetimeFigureOut">
              <a:rPr lang="en-US" smtClean="0"/>
              <a:t>3/13/2024</a:t>
            </a:fld>
            <a:endParaRPr lang="en-U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15B872-7F99-47D8-B12F-97D453751382}" type="slidenum">
              <a:rPr lang="en-US" smtClean="0"/>
              <a:t>‹Nº›</a:t>
            </a:fld>
            <a:endParaRPr lang="en-US"/>
          </a:p>
        </p:txBody>
      </p:sp>
    </p:spTree>
    <p:extLst>
      <p:ext uri="{BB962C8B-B14F-4D97-AF65-F5344CB8AC3E}">
        <p14:creationId xmlns:p14="http://schemas.microsoft.com/office/powerpoint/2010/main" val="4240606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familia de </a:t>
            </a:r>
            <a:r>
              <a:rPr lang="es-MX" dirty="0" err="1" smtClean="0"/>
              <a:t>protooncogenes</a:t>
            </a:r>
            <a:r>
              <a:rPr lang="es-MX" dirty="0" smtClean="0"/>
              <a:t> MYC (c-</a:t>
            </a:r>
            <a:r>
              <a:rPr lang="es-MX" dirty="0" err="1" smtClean="0"/>
              <a:t>Myc</a:t>
            </a:r>
            <a:r>
              <a:rPr lang="es-MX" dirty="0" smtClean="0"/>
              <a:t>, N-</a:t>
            </a:r>
            <a:r>
              <a:rPr lang="es-MX" dirty="0" err="1" smtClean="0"/>
              <a:t>Myc</a:t>
            </a:r>
            <a:r>
              <a:rPr lang="es-MX" dirty="0" smtClean="0"/>
              <a:t> y L-</a:t>
            </a:r>
            <a:r>
              <a:rPr lang="es-MX" dirty="0" err="1" smtClean="0"/>
              <a:t>Myc</a:t>
            </a:r>
            <a:r>
              <a:rPr lang="es-MX" dirty="0" smtClean="0"/>
              <a:t>) se relaciona con el origen de diversas neoplasias en seres humanos. Estos genes actúan como factores de transcripción y participan en la regulación del ciclo celular, la proliferación y diferenciación celulares, la apoptosis y la inmortalización. Los genes MYC se expresan en diferentes tejidos y responden a diversas señales internas y externas; codifican para la síntesis de factores de transcripción que se unen al ADN para regular la expresión de múltiples genes. El gen más ampliamente estudiado de esta familia es c-</a:t>
            </a:r>
            <a:r>
              <a:rPr lang="es-MX" dirty="0" err="1" smtClean="0"/>
              <a:t>Myc</a:t>
            </a:r>
            <a:r>
              <a:rPr lang="es-MX" dirty="0" smtClean="0"/>
              <a:t>, que se expresa en las células con mayor tasa de proliferación. C-</a:t>
            </a:r>
            <a:r>
              <a:rPr lang="es-MX" dirty="0" err="1" smtClean="0"/>
              <a:t>Myc</a:t>
            </a:r>
            <a:r>
              <a:rPr lang="es-MX" dirty="0" smtClean="0"/>
              <a:t> se encuentra alterado en un gran número de tumores sólidos, leucemias y linfomas. Las alteraciones de c-</a:t>
            </a:r>
            <a:r>
              <a:rPr lang="es-MX" dirty="0" err="1" smtClean="0"/>
              <a:t>Myc</a:t>
            </a:r>
            <a:r>
              <a:rPr lang="es-MX" dirty="0" smtClean="0"/>
              <a:t> encontradas con mayor frecuencia en células cancerosas son las amplificaciones, translocaciones, mutaciones y reordenamientos cromosómicos que involucran el locus de este gen y conducen a que se desregule su expresión en diversas neoplasias humanas. La amplificación de c-</a:t>
            </a:r>
            <a:r>
              <a:rPr lang="es-MX" dirty="0" err="1" smtClean="0"/>
              <a:t>Myc</a:t>
            </a:r>
            <a:r>
              <a:rPr lang="es-MX" dirty="0" smtClean="0"/>
              <a:t> es una alteración común en los cánceres de mama, pulmón, ovario y próstata, así como en leucemias y linfomas, mientras que la pérdida de su regulación es común en el cáncer de colon, en tumores ginecológicos y melanoma. En neoplasias con defectos de c-</a:t>
            </a:r>
            <a:r>
              <a:rPr lang="es-MX" dirty="0" err="1" smtClean="0"/>
              <a:t>Myc</a:t>
            </a:r>
            <a:r>
              <a:rPr lang="es-MX" dirty="0" smtClean="0"/>
              <a:t> los estudios actuales están dirigidos al desarrollo de nuevas estrategias terapéuticas. </a:t>
            </a:r>
            <a:endParaRPr lang="en-US" dirty="0"/>
          </a:p>
        </p:txBody>
      </p:sp>
      <p:sp>
        <p:nvSpPr>
          <p:cNvPr id="4" name="Marcador de número de diapositiva 3"/>
          <p:cNvSpPr>
            <a:spLocks noGrp="1"/>
          </p:cNvSpPr>
          <p:nvPr>
            <p:ph type="sldNum" sz="quarter" idx="10"/>
          </p:nvPr>
        </p:nvSpPr>
        <p:spPr/>
        <p:txBody>
          <a:bodyPr/>
          <a:lstStyle/>
          <a:p>
            <a:fld id="{0615B872-7F99-47D8-B12F-97D453751382}" type="slidenum">
              <a:rPr lang="en-US" smtClean="0"/>
              <a:t>5</a:t>
            </a:fld>
            <a:endParaRPr lang="en-US"/>
          </a:p>
        </p:txBody>
      </p:sp>
    </p:spTree>
    <p:extLst>
      <p:ext uri="{BB962C8B-B14F-4D97-AF65-F5344CB8AC3E}">
        <p14:creationId xmlns:p14="http://schemas.microsoft.com/office/powerpoint/2010/main" val="3855998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D8B53DBA-1510-4C12-ACF8-D4BBDA612E80}" type="datetimeFigureOut">
              <a:rPr lang="en-US" smtClean="0"/>
              <a:t>3/13/2024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2078859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8B53DBA-1510-4C12-ACF8-D4BBDA612E80}" type="datetimeFigureOut">
              <a:rPr lang="en-US" smtClean="0"/>
              <a:t>3/13/2024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882588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8B53DBA-1510-4C12-ACF8-D4BBDA612E80}" type="datetimeFigureOut">
              <a:rPr lang="en-US" smtClean="0"/>
              <a:t>3/13/2024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2247747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8B53DBA-1510-4C12-ACF8-D4BBDA612E80}" type="datetimeFigureOut">
              <a:rPr lang="en-US" smtClean="0"/>
              <a:t>3/13/2024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1789452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8B53DBA-1510-4C12-ACF8-D4BBDA612E80}" type="datetimeFigureOut">
              <a:rPr lang="en-US" smtClean="0"/>
              <a:t>3/13/2024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71816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8B53DBA-1510-4C12-ACF8-D4BBDA612E80}" type="datetimeFigureOut">
              <a:rPr lang="en-US" smtClean="0"/>
              <a:t>3/13/2024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282457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8B53DBA-1510-4C12-ACF8-D4BBDA612E80}" type="datetimeFigureOut">
              <a:rPr lang="en-US" smtClean="0"/>
              <a:t>3/13/2024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552514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8B53DBA-1510-4C12-ACF8-D4BBDA612E80}" type="datetimeFigureOut">
              <a:rPr lang="en-US" smtClean="0"/>
              <a:t>3/13/2024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882670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B53DBA-1510-4C12-ACF8-D4BBDA612E80}" type="datetimeFigureOut">
              <a:rPr lang="en-US" smtClean="0"/>
              <a:t>3/13/2024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409199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8B53DBA-1510-4C12-ACF8-D4BBDA612E80}" type="datetimeFigureOut">
              <a:rPr lang="en-US" smtClean="0"/>
              <a:t>3/13/2024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834385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8B53DBA-1510-4C12-ACF8-D4BBDA612E80}" type="datetimeFigureOut">
              <a:rPr lang="en-US" smtClean="0"/>
              <a:t>3/13/2024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587C9-AA59-41D1-A897-AC4768FD95C9}" type="slidenum">
              <a:rPr lang="en-US" smtClean="0"/>
              <a:t>‹Nº›</a:t>
            </a:fld>
            <a:endParaRPr lang="en-US"/>
          </a:p>
        </p:txBody>
      </p:sp>
    </p:spTree>
    <p:extLst>
      <p:ext uri="{BB962C8B-B14F-4D97-AF65-F5344CB8AC3E}">
        <p14:creationId xmlns:p14="http://schemas.microsoft.com/office/powerpoint/2010/main" val="1705547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B53DBA-1510-4C12-ACF8-D4BBDA612E80}" type="datetimeFigureOut">
              <a:rPr lang="en-US" smtClean="0"/>
              <a:t>3/13/2024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6587C9-AA59-41D1-A897-AC4768FD95C9}" type="slidenum">
              <a:rPr lang="en-US" smtClean="0"/>
              <a:t>‹Nº›</a:t>
            </a:fld>
            <a:endParaRPr lang="en-US"/>
          </a:p>
        </p:txBody>
      </p:sp>
    </p:spTree>
    <p:extLst>
      <p:ext uri="{BB962C8B-B14F-4D97-AF65-F5344CB8AC3E}">
        <p14:creationId xmlns:p14="http://schemas.microsoft.com/office/powerpoint/2010/main" val="26669547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erika.silva@unison.mx"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nature.com/articles/s41568-023-00602-5"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cancer.gov/about-cancer/understanding/what-is-cancer#definiti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hyperlink" Target="https://www.cancer.gov/types/metastatic-cancer#how-cancer-spread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cancer.gov/about-cancer/understanding/what-is-cancer#definition"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19051" y="2360815"/>
            <a:ext cx="7772400" cy="1755978"/>
          </a:xfrm>
        </p:spPr>
        <p:txBody>
          <a:bodyPr/>
          <a:lstStyle/>
          <a:p>
            <a:r>
              <a:rPr lang="en-US" dirty="0" smtClean="0"/>
              <a:t>¿</a:t>
            </a:r>
            <a:r>
              <a:rPr lang="en-US" dirty="0" err="1" smtClean="0"/>
              <a:t>Qué</a:t>
            </a:r>
            <a:r>
              <a:rPr lang="en-US" dirty="0" smtClean="0"/>
              <a:t> </a:t>
            </a:r>
            <a:r>
              <a:rPr lang="en-US" dirty="0" err="1" smtClean="0"/>
              <a:t>es</a:t>
            </a:r>
            <a:r>
              <a:rPr lang="en-US" dirty="0" smtClean="0"/>
              <a:t> el cancer?</a:t>
            </a:r>
            <a:endParaRPr lang="en-US" dirty="0"/>
          </a:p>
        </p:txBody>
      </p:sp>
      <p:sp>
        <p:nvSpPr>
          <p:cNvPr id="3" name="Subtítulo 2"/>
          <p:cNvSpPr>
            <a:spLocks noGrp="1"/>
          </p:cNvSpPr>
          <p:nvPr>
            <p:ph type="subTitle" idx="1"/>
          </p:nvPr>
        </p:nvSpPr>
        <p:spPr>
          <a:xfrm>
            <a:off x="1184564" y="4536164"/>
            <a:ext cx="6858000" cy="1051560"/>
          </a:xfrm>
        </p:spPr>
        <p:txBody>
          <a:bodyPr>
            <a:noAutofit/>
          </a:bodyPr>
          <a:lstStyle/>
          <a:p>
            <a:r>
              <a:rPr lang="en-US" b="1" dirty="0" smtClean="0"/>
              <a:t>Dra. Erika Silva Campa</a:t>
            </a:r>
          </a:p>
          <a:p>
            <a:r>
              <a:rPr lang="en-US" sz="1400" b="1" dirty="0" err="1" smtClean="0"/>
              <a:t>Profesor</a:t>
            </a:r>
            <a:r>
              <a:rPr lang="en-US" sz="1400" b="1" dirty="0" smtClean="0"/>
              <a:t> </a:t>
            </a:r>
            <a:r>
              <a:rPr lang="en-US" sz="1400" b="1" dirty="0" err="1" smtClean="0"/>
              <a:t>Investigador</a:t>
            </a:r>
            <a:r>
              <a:rPr lang="en-US" sz="1400" b="1" dirty="0" smtClean="0"/>
              <a:t> Titular</a:t>
            </a:r>
          </a:p>
          <a:p>
            <a:r>
              <a:rPr lang="en-US" sz="1400" dirty="0" smtClean="0"/>
              <a:t>Departamento de Investigación </a:t>
            </a:r>
            <a:r>
              <a:rPr lang="en-US" sz="1400" dirty="0" err="1" smtClean="0"/>
              <a:t>en</a:t>
            </a:r>
            <a:r>
              <a:rPr lang="en-US" sz="1400" dirty="0" smtClean="0"/>
              <a:t> Física</a:t>
            </a:r>
          </a:p>
          <a:p>
            <a:r>
              <a:rPr lang="en-US" sz="1800" dirty="0" smtClean="0">
                <a:hlinkClick r:id="rId2"/>
              </a:rPr>
              <a:t>erika.silva@unison.mx</a:t>
            </a:r>
            <a:endParaRPr lang="en-US" sz="1800" dirty="0" smtClean="0"/>
          </a:p>
          <a:p>
            <a:endParaRPr lang="en-US" sz="1800" dirty="0"/>
          </a:p>
        </p:txBody>
      </p:sp>
      <p:pic>
        <p:nvPicPr>
          <p:cNvPr id="7" name="Imagen 6"/>
          <p:cNvPicPr>
            <a:picLocks noChangeAspect="1"/>
          </p:cNvPicPr>
          <p:nvPr/>
        </p:nvPicPr>
        <p:blipFill>
          <a:blip r:embed="rId3"/>
          <a:stretch>
            <a:fillRect/>
          </a:stretch>
        </p:blipFill>
        <p:spPr>
          <a:xfrm>
            <a:off x="6528142" y="-215"/>
            <a:ext cx="2615858" cy="1699898"/>
          </a:xfrm>
          <a:prstGeom prst="rect">
            <a:avLst/>
          </a:prstGeom>
        </p:spPr>
      </p:pic>
      <p:grpSp>
        <p:nvGrpSpPr>
          <p:cNvPr id="8" name="Grupo 7"/>
          <p:cNvGrpSpPr/>
          <p:nvPr/>
        </p:nvGrpSpPr>
        <p:grpSpPr>
          <a:xfrm>
            <a:off x="0" y="126400"/>
            <a:ext cx="6528142" cy="1573283"/>
            <a:chOff x="1417320" y="4160005"/>
            <a:chExt cx="6528142" cy="1573283"/>
          </a:xfrm>
        </p:grpSpPr>
        <p:pic>
          <p:nvPicPr>
            <p:cNvPr id="9" name="Imagen 8"/>
            <p:cNvPicPr>
              <a:picLocks noChangeAspect="1"/>
            </p:cNvPicPr>
            <p:nvPr/>
          </p:nvPicPr>
          <p:blipFill rotWithShape="1">
            <a:blip r:embed="rId4"/>
            <a:srcRect b="7437"/>
            <a:stretch/>
          </p:blipFill>
          <p:spPr>
            <a:xfrm>
              <a:off x="1417320" y="4160005"/>
              <a:ext cx="6528142" cy="1573283"/>
            </a:xfrm>
            <a:prstGeom prst="rect">
              <a:avLst/>
            </a:prstGeom>
          </p:spPr>
        </p:pic>
        <p:pic>
          <p:nvPicPr>
            <p:cNvPr id="10" name="Imagen 9"/>
            <p:cNvPicPr>
              <a:picLocks noChangeAspect="1"/>
            </p:cNvPicPr>
            <p:nvPr/>
          </p:nvPicPr>
          <p:blipFill rotWithShape="1">
            <a:blip r:embed="rId4"/>
            <a:srcRect t="91667"/>
            <a:stretch/>
          </p:blipFill>
          <p:spPr>
            <a:xfrm>
              <a:off x="1417320" y="5586983"/>
              <a:ext cx="6528142" cy="141639"/>
            </a:xfrm>
            <a:prstGeom prst="rect">
              <a:avLst/>
            </a:prstGeom>
          </p:spPr>
        </p:pic>
      </p:grpSp>
    </p:spTree>
    <p:extLst>
      <p:ext uri="{BB962C8B-B14F-4D97-AF65-F5344CB8AC3E}">
        <p14:creationId xmlns:p14="http://schemas.microsoft.com/office/powerpoint/2010/main" val="1267186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154612"/>
            <a:ext cx="7886700" cy="760574"/>
          </a:xfrm>
        </p:spPr>
        <p:txBody>
          <a:bodyPr>
            <a:noAutofit/>
          </a:bodyPr>
          <a:lstStyle/>
          <a:p>
            <a:pPr algn="ctr"/>
            <a:r>
              <a:rPr lang="es-ES" sz="1800" b="1" dirty="0"/>
              <a:t>ESTADÍSTICAS A PROPÓSITO DEL DÍA MUNDIAL CONTRA EL CÁNCER</a:t>
            </a:r>
            <a:r>
              <a:rPr lang="es-MX" sz="1800" dirty="0"/>
              <a:t/>
            </a:r>
            <a:br>
              <a:rPr lang="es-MX" sz="1800" dirty="0"/>
            </a:br>
            <a:r>
              <a:rPr lang="es-ES" sz="1800" dirty="0"/>
              <a:t>(4 de febrero)</a:t>
            </a:r>
            <a:r>
              <a:rPr lang="es-MX" sz="1800" dirty="0"/>
              <a:t/>
            </a:r>
            <a:br>
              <a:rPr lang="es-MX" sz="1800" dirty="0"/>
            </a:br>
            <a:r>
              <a:rPr lang="es-ES" sz="1800" dirty="0"/>
              <a:t>Datos nacionales</a:t>
            </a:r>
            <a:r>
              <a:rPr lang="es-MX" sz="1800" dirty="0"/>
              <a:t/>
            </a:r>
            <a:br>
              <a:rPr lang="es-MX" sz="1800" dirty="0"/>
            </a:br>
            <a:endParaRPr lang="en-US" sz="1800" dirty="0"/>
          </a:p>
        </p:txBody>
      </p:sp>
      <p:sp>
        <p:nvSpPr>
          <p:cNvPr id="3" name="Marcador de contenido 2"/>
          <p:cNvSpPr>
            <a:spLocks noGrp="1"/>
          </p:cNvSpPr>
          <p:nvPr>
            <p:ph idx="1"/>
          </p:nvPr>
        </p:nvSpPr>
        <p:spPr>
          <a:xfrm>
            <a:off x="87542" y="2786544"/>
            <a:ext cx="4026477" cy="4351338"/>
          </a:xfrm>
        </p:spPr>
        <p:txBody>
          <a:bodyPr>
            <a:normAutofit/>
          </a:bodyPr>
          <a:lstStyle/>
          <a:p>
            <a:pPr lvl="0"/>
            <a:r>
              <a:rPr lang="es-MX" sz="1800" dirty="0"/>
              <a:t>En 2022 se registraron </a:t>
            </a:r>
            <a:r>
              <a:rPr lang="es-MX" sz="1800" b="1" dirty="0"/>
              <a:t>847 716 </a:t>
            </a:r>
            <a:r>
              <a:rPr lang="es-MX" sz="1800" dirty="0"/>
              <a:t>defunciones en el país: </a:t>
            </a:r>
            <a:r>
              <a:rPr lang="es-MX" sz="1800" b="1" dirty="0">
                <a:solidFill>
                  <a:schemeClr val="accent1">
                    <a:lumMod val="50000"/>
                  </a:schemeClr>
                </a:solidFill>
              </a:rPr>
              <a:t>10.6 % </a:t>
            </a:r>
            <a:r>
              <a:rPr lang="es-MX" sz="1800" dirty="0"/>
              <a:t>(89 574) </a:t>
            </a:r>
            <a:r>
              <a:rPr lang="es-MX" sz="1800" b="1" dirty="0">
                <a:solidFill>
                  <a:schemeClr val="accent1">
                    <a:lumMod val="50000"/>
                  </a:schemeClr>
                </a:solidFill>
              </a:rPr>
              <a:t>se debió a tumores malignos.</a:t>
            </a:r>
          </a:p>
          <a:p>
            <a:pPr lvl="0"/>
            <a:r>
              <a:rPr lang="es-MX" sz="1800" b="1" dirty="0"/>
              <a:t>La tasa de defunciones por tumores malignos aumentó de 62.04 </a:t>
            </a:r>
            <a:r>
              <a:rPr lang="es-MX" sz="1800" dirty="0"/>
              <a:t>por cada 100 mil personas en 2012, </a:t>
            </a:r>
            <a:r>
              <a:rPr lang="es-MX" sz="1800" b="1" dirty="0">
                <a:solidFill>
                  <a:schemeClr val="accent1">
                    <a:lumMod val="50000"/>
                  </a:schemeClr>
                </a:solidFill>
              </a:rPr>
              <a:t>a 68.92 en 2022.</a:t>
            </a:r>
          </a:p>
          <a:p>
            <a:endParaRPr lang="en-US" sz="1800" dirty="0"/>
          </a:p>
        </p:txBody>
      </p:sp>
      <p:pic>
        <p:nvPicPr>
          <p:cNvPr id="4" name="Imagen 3" descr="Un letrero de color negro&#10;&#10;Descripción generada automáticamente con confianza media"/>
          <p:cNvPicPr/>
          <p:nvPr/>
        </p:nvPicPr>
        <p:blipFill rotWithShape="1">
          <a:blip r:embed="rId2">
            <a:extLst>
              <a:ext uri="{28A0092B-C50C-407E-A947-70E740481C1C}">
                <a14:useLocalDpi xmlns:a14="http://schemas.microsoft.com/office/drawing/2010/main" val="0"/>
              </a:ext>
            </a:extLst>
          </a:blip>
          <a:srcRect r="32684"/>
          <a:stretch/>
        </p:blipFill>
        <p:spPr bwMode="auto">
          <a:xfrm>
            <a:off x="243406" y="-32384"/>
            <a:ext cx="1857375" cy="795020"/>
          </a:xfrm>
          <a:prstGeom prst="rect">
            <a:avLst/>
          </a:prstGeom>
          <a:ln>
            <a:noFill/>
          </a:ln>
          <a:extLst>
            <a:ext uri="{53640926-AAD7-44D8-BBD7-CCE9431645EC}">
              <a14:shadowObscured xmlns:a14="http://schemas.microsoft.com/office/drawing/2010/main"/>
            </a:ext>
          </a:extLst>
        </p:spPr>
      </p:pic>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3"/>
          <p:cNvSpPr>
            <a:spLocks noChangeArrowheads="1"/>
          </p:cNvSpPr>
          <p:nvPr/>
        </p:nvSpPr>
        <p:spPr bwMode="auto">
          <a:xfrm>
            <a:off x="2100781" y="152718"/>
            <a:ext cx="914400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pt-BR" altLang="es-MX" sz="1100" b="1" i="0" u="none" strike="noStrike" cap="none" normalizeH="0" baseline="0" dirty="0" smtClean="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Número de comunicado 78/24</a:t>
            </a:r>
            <a:endParaRPr kumimoji="0" lang="es-MX" altLang="es-MX"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pt-BR" altLang="es-MX" sz="1100" b="1" i="0" u="none" strike="noStrike" cap="none" normalizeH="0" baseline="0" dirty="0" smtClean="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2 de </a:t>
            </a:r>
            <a:r>
              <a:rPr kumimoji="0" lang="es-MX" altLang="es-MX" sz="1100" b="1" i="0" u="none" strike="noStrike" cap="none" normalizeH="0" baseline="0" dirty="0" smtClean="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febrero</a:t>
            </a:r>
            <a:r>
              <a:rPr kumimoji="0" lang="pt-BR" altLang="es-MX" sz="1100" b="1" i="0" u="none" strike="noStrike" cap="none" normalizeH="0" baseline="0" dirty="0" smtClean="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 de </a:t>
            </a:r>
            <a:r>
              <a:rPr kumimoji="0" lang="es-MX" altLang="es-MX" sz="1100" b="1" i="0" u="none" strike="noStrike" cap="none" normalizeH="0" baseline="0" dirty="0" smtClean="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2024</a:t>
            </a: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MX" altLang="es-MX" sz="1100" b="1" i="0" u="none" strike="noStrike" cap="none" normalizeH="0" baseline="0" dirty="0" smtClean="0">
                <a:ln>
                  <a:noFill/>
                </a:ln>
                <a:solidFill>
                  <a:srgbClr val="002060"/>
                </a:solidFill>
                <a:effectLst/>
                <a:latin typeface="Arial" panose="020B0604020202020204" pitchFamily="34" charset="0"/>
                <a:ea typeface="Times New Roman" panose="02020603050405020304" pitchFamily="18" charset="0"/>
                <a:cs typeface="Arial" panose="020B0604020202020204" pitchFamily="34" charset="0"/>
              </a:rPr>
              <a:t>Página 1/7</a:t>
            </a:r>
            <a:r>
              <a:rPr kumimoji="0" lang="es-MX" altLang="es-MX" sz="600" b="0" i="0" u="none" strike="noStrike" cap="none" normalizeH="0" baseline="0" dirty="0" smtClean="0">
                <a:ln>
                  <a:noFill/>
                </a:ln>
                <a:solidFill>
                  <a:schemeClr val="tx1"/>
                </a:solidFill>
                <a:effectLst/>
              </a:rPr>
              <a:t> </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5"/>
          <p:cNvSpPr>
            <a:spLocks noChangeArrowheads="1"/>
          </p:cNvSpPr>
          <p:nvPr/>
        </p:nvSpPr>
        <p:spPr bwMode="auto">
          <a:xfrm>
            <a:off x="4685185" y="2459880"/>
            <a:ext cx="3975189"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MX" sz="11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Tasa de defunciones por tumores malignos 2012 a 2022</a:t>
            </a:r>
            <a:endParaRPr kumimoji="0" lang="es-MX" altLang="es-MX" sz="6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MX" sz="9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(defunciones por cada 100 mil habitantes)</a:t>
            </a:r>
            <a:endParaRPr kumimoji="0" lang="es-MX" altLang="es-MX" sz="6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pic>
        <p:nvPicPr>
          <p:cNvPr id="3076" name="Imagen 1"/>
          <p:cNvPicPr>
            <a:picLocks noChangeAspect="1" noChangeArrowheads="1"/>
          </p:cNvPicPr>
          <p:nvPr/>
        </p:nvPicPr>
        <p:blipFill>
          <a:blip r:embed="rId3">
            <a:extLst>
              <a:ext uri="{28A0092B-C50C-407E-A947-70E740481C1C}">
                <a14:useLocalDpi xmlns:a14="http://schemas.microsoft.com/office/drawing/2010/main" val="0"/>
              </a:ext>
            </a:extLst>
          </a:blip>
          <a:srcRect l="8910" r="8687" b="5446"/>
          <a:stretch>
            <a:fillRect/>
          </a:stretch>
        </p:blipFill>
        <p:spPr bwMode="auto">
          <a:xfrm>
            <a:off x="3970742" y="2780668"/>
            <a:ext cx="4959350" cy="238442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6"/>
          <p:cNvSpPr>
            <a:spLocks noChangeArrowheads="1"/>
          </p:cNvSpPr>
          <p:nvPr/>
        </p:nvSpPr>
        <p:spPr bwMode="auto">
          <a:xfrm>
            <a:off x="4457548" y="5145812"/>
            <a:ext cx="443046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Nota:Comprende</a:t>
            </a:r>
            <a:r>
              <a:rPr kumimoji="0" lang="es-ES" altLang="es-MX" sz="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el total de registros con códigos de causa básica de tumores malignos (C00-C97) según la Clasificación Estadística Internacional de Enfermedades y Problemas Relacionados con la Salud, Décima Revisión (cie-10).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Fuentes: </a:t>
            </a:r>
            <a:r>
              <a:rPr kumimoji="0" lang="es-ES" altLang="es-MX" sz="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inegi</a:t>
            </a:r>
            <a:r>
              <a:rPr kumimoji="0" lang="es-ES" altLang="es-MX" sz="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s-ES" altLang="es-MX" sz="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edr</a:t>
            </a:r>
            <a:r>
              <a:rPr kumimoji="0" lang="es-ES" altLang="es-MX" sz="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2022. Base de datos.</a:t>
            </a:r>
            <a:r>
              <a:rPr kumimoji="0" lang="es-ES" altLang="es-MX" sz="800"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es-ES" altLang="es-MX" sz="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Consejo Nacional de Población (</a:t>
            </a:r>
            <a:r>
              <a:rPr kumimoji="0" lang="es-ES" altLang="es-MX" sz="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conapo</a:t>
            </a:r>
            <a:r>
              <a:rPr kumimoji="0" lang="es-ES" altLang="es-MX" sz="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s-ES"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24310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5673754"/>
            <a:ext cx="7886700" cy="1325563"/>
          </a:xfrm>
        </p:spPr>
        <p:txBody>
          <a:bodyPr>
            <a:noAutofit/>
          </a:bodyPr>
          <a:lstStyle/>
          <a:p>
            <a:pPr lvl="0"/>
            <a:r>
              <a:rPr lang="es-MX" sz="2000" dirty="0" smtClean="0"/>
              <a:t>En 2022, </a:t>
            </a:r>
            <a:r>
              <a:rPr lang="es-ES" sz="2000" dirty="0" smtClean="0"/>
              <a:t>Ciudad de México, </a:t>
            </a:r>
            <a:r>
              <a:rPr lang="es-ES" sz="2000" b="1" dirty="0" smtClean="0"/>
              <a:t>Sonora</a:t>
            </a:r>
            <a:r>
              <a:rPr lang="es-ES" sz="2000" dirty="0" smtClean="0"/>
              <a:t>, Veracruz de Ignacio de la Llave, Colima, Morelos y Chihuahua</a:t>
            </a:r>
            <a:r>
              <a:rPr lang="es-MX" sz="2000" dirty="0" smtClean="0"/>
              <a:t> fueron las entidades federativas con las tasas más altas de defunción por tumores malignos del país.</a:t>
            </a:r>
            <a:br>
              <a:rPr lang="es-MX" sz="2000" dirty="0" smtClean="0"/>
            </a:br>
            <a:endParaRPr lang="en-US" sz="2000" dirty="0"/>
          </a:p>
        </p:txBody>
      </p:sp>
      <p:pic>
        <p:nvPicPr>
          <p:cNvPr id="6" name="Imagen 5"/>
          <p:cNvPicPr/>
          <p:nvPr/>
        </p:nvPicPr>
        <p:blipFill>
          <a:blip r:embed="rId2">
            <a:extLst>
              <a:ext uri="{28A0092B-C50C-407E-A947-70E740481C1C}">
                <a14:useLocalDpi xmlns:a14="http://schemas.microsoft.com/office/drawing/2010/main" val="0"/>
              </a:ext>
            </a:extLst>
          </a:blip>
          <a:stretch>
            <a:fillRect/>
          </a:stretch>
        </p:blipFill>
        <p:spPr>
          <a:xfrm>
            <a:off x="1697815" y="1576841"/>
            <a:ext cx="5515610" cy="3347085"/>
          </a:xfrm>
          <a:prstGeom prst="rect">
            <a:avLst/>
          </a:prstGeom>
        </p:spPr>
      </p:pic>
      <p:sp>
        <p:nvSpPr>
          <p:cNvPr id="7" name="Rectángulo 6"/>
          <p:cNvSpPr/>
          <p:nvPr/>
        </p:nvSpPr>
        <p:spPr>
          <a:xfrm>
            <a:off x="469668" y="745844"/>
            <a:ext cx="7971905" cy="830997"/>
          </a:xfrm>
          <a:prstGeom prst="rect">
            <a:avLst/>
          </a:prstGeom>
        </p:spPr>
        <p:txBody>
          <a:bodyPr wrap="square">
            <a:spAutoFit/>
          </a:bodyPr>
          <a:lstStyle/>
          <a:p>
            <a:pPr marL="90170" algn="ctr">
              <a:spcAft>
                <a:spcPts val="0"/>
              </a:spcAft>
            </a:pPr>
            <a:r>
              <a:rPr lang="es-ES" b="1" cap="small" dirty="0">
                <a:latin typeface="Arial" panose="020B0604020202020204" pitchFamily="34" charset="0"/>
                <a:ea typeface="Times New Roman" panose="02020603050405020304" pitchFamily="18" charset="0"/>
                <a:cs typeface="Times New Roman" panose="02020603050405020304" pitchFamily="18" charset="0"/>
              </a:rPr>
              <a:t>Tasa de defunciones por tumores malignos por entidad federativa </a:t>
            </a:r>
            <a:endParaRPr lang="es-MX" dirty="0">
              <a:latin typeface="Arial" panose="020B0604020202020204" pitchFamily="34" charset="0"/>
              <a:ea typeface="Times New Roman" panose="02020603050405020304" pitchFamily="18" charset="0"/>
              <a:cs typeface="Times New Roman" panose="02020603050405020304" pitchFamily="18" charset="0"/>
            </a:endParaRPr>
          </a:p>
          <a:p>
            <a:pPr marL="90170" algn="ctr">
              <a:spcAft>
                <a:spcPts val="0"/>
              </a:spcAft>
            </a:pPr>
            <a:r>
              <a:rPr lang="es-ES" b="1" cap="small" dirty="0">
                <a:latin typeface="Arial" panose="020B0604020202020204" pitchFamily="34" charset="0"/>
                <a:ea typeface="Times New Roman" panose="02020603050405020304" pitchFamily="18" charset="0"/>
                <a:cs typeface="Times New Roman" panose="02020603050405020304" pitchFamily="18" charset="0"/>
              </a:rPr>
              <a:t>de residencia habitual de la persona fallecida, 2022</a:t>
            </a:r>
            <a:endParaRPr lang="es-MX" dirty="0">
              <a:latin typeface="Arial" panose="020B0604020202020204" pitchFamily="34" charset="0"/>
              <a:ea typeface="Times New Roman" panose="02020603050405020304" pitchFamily="18" charset="0"/>
              <a:cs typeface="Times New Roman" panose="02020603050405020304" pitchFamily="18" charset="0"/>
            </a:endParaRPr>
          </a:p>
          <a:p>
            <a:pPr marL="90170" algn="ctr">
              <a:spcAft>
                <a:spcPts val="0"/>
              </a:spcAft>
            </a:pPr>
            <a:r>
              <a:rPr lang="es-ES" sz="1200" dirty="0" smtClean="0">
                <a:effectLst/>
                <a:latin typeface="Arial" panose="020B0604020202020204" pitchFamily="34" charset="0"/>
                <a:ea typeface="Times New Roman" panose="02020603050405020304" pitchFamily="18" charset="0"/>
                <a:cs typeface="Times New Roman" panose="02020603050405020304" pitchFamily="18" charset="0"/>
              </a:rPr>
              <a:t>(defunciones por cada 100 mil habitantes)</a:t>
            </a:r>
            <a:endParaRPr lang="es-MX" dirty="0">
              <a:latin typeface="Arial" panose="020B0604020202020204" pitchFamily="34" charset="0"/>
              <a:ea typeface="Times New Roman" panose="02020603050405020304" pitchFamily="18" charset="0"/>
              <a:cs typeface="Times New Roman" panose="02020603050405020304" pitchFamily="18" charset="0"/>
            </a:endParaRPr>
          </a:p>
        </p:txBody>
      </p:sp>
      <p:pic>
        <p:nvPicPr>
          <p:cNvPr id="8" name="Imagen 7" descr="Un letrero de color negro&#10;&#10;Descripción generada automáticamente con confianza media"/>
          <p:cNvPicPr/>
          <p:nvPr/>
        </p:nvPicPr>
        <p:blipFill rotWithShape="1">
          <a:blip r:embed="rId3">
            <a:extLst>
              <a:ext uri="{28A0092B-C50C-407E-A947-70E740481C1C}">
                <a14:useLocalDpi xmlns:a14="http://schemas.microsoft.com/office/drawing/2010/main" val="0"/>
              </a:ext>
            </a:extLst>
          </a:blip>
          <a:srcRect r="32684"/>
          <a:stretch/>
        </p:blipFill>
        <p:spPr bwMode="auto">
          <a:xfrm>
            <a:off x="243406" y="-32384"/>
            <a:ext cx="1857375" cy="795020"/>
          </a:xfrm>
          <a:prstGeom prst="rect">
            <a:avLst/>
          </a:prstGeom>
          <a:ln>
            <a:noFill/>
          </a:ln>
          <a:extLst>
            <a:ext uri="{53640926-AAD7-44D8-BBD7-CCE9431645EC}">
              <a14:shadowObscured xmlns:a14="http://schemas.microsoft.com/office/drawing/2010/main"/>
            </a:ext>
          </a:extLst>
        </p:spPr>
      </p:pic>
      <p:sp>
        <p:nvSpPr>
          <p:cNvPr id="9"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ángulo 9"/>
          <p:cNvSpPr/>
          <p:nvPr/>
        </p:nvSpPr>
        <p:spPr>
          <a:xfrm>
            <a:off x="1246907" y="4718232"/>
            <a:ext cx="6417426" cy="646331"/>
          </a:xfrm>
          <a:prstGeom prst="rect">
            <a:avLst/>
          </a:prstGeom>
        </p:spPr>
        <p:txBody>
          <a:bodyPr wrap="square">
            <a:spAutoFit/>
          </a:bodyPr>
          <a:lstStyle/>
          <a:p>
            <a:pPr marL="900430" marR="211455" indent="-450215" algn="just">
              <a:spcAft>
                <a:spcPts val="0"/>
              </a:spcAft>
            </a:pPr>
            <a:r>
              <a:rPr lang="es-ES" sz="1200" dirty="0">
                <a:latin typeface="Arial" panose="020B0604020202020204" pitchFamily="34" charset="0"/>
                <a:ea typeface="Times New Roman" panose="02020603050405020304" pitchFamily="18" charset="0"/>
                <a:cs typeface="Times New Roman" panose="02020603050405020304" pitchFamily="18" charset="0"/>
              </a:rPr>
              <a:t>Nota: </a:t>
            </a:r>
            <a:r>
              <a:rPr lang="es-ES" sz="1200" dirty="0" smtClean="0">
                <a:latin typeface="Arial" panose="020B0604020202020204" pitchFamily="34" charset="0"/>
                <a:ea typeface="Times New Roman" panose="02020603050405020304" pitchFamily="18" charset="0"/>
                <a:cs typeface="Times New Roman" panose="02020603050405020304" pitchFamily="18" charset="0"/>
              </a:rPr>
              <a:t>Comprende </a:t>
            </a:r>
            <a:r>
              <a:rPr lang="es-ES" sz="1200" dirty="0">
                <a:latin typeface="Arial" panose="020B0604020202020204" pitchFamily="34" charset="0"/>
                <a:ea typeface="Times New Roman" panose="02020603050405020304" pitchFamily="18" charset="0"/>
                <a:cs typeface="Times New Roman" panose="02020603050405020304" pitchFamily="18" charset="0"/>
              </a:rPr>
              <a:t>el total de registros con códigos de causa básica de tumores malignos (C00-C97) según la </a:t>
            </a:r>
            <a:r>
              <a:rPr lang="es-ES" sz="1200" cap="small" dirty="0">
                <a:latin typeface="Arial" panose="020B0604020202020204" pitchFamily="34" charset="0"/>
                <a:ea typeface="Times New Roman" panose="02020603050405020304" pitchFamily="18" charset="0"/>
                <a:cs typeface="Times New Roman" panose="02020603050405020304" pitchFamily="18" charset="0"/>
              </a:rPr>
              <a:t>cie</a:t>
            </a:r>
            <a:r>
              <a:rPr lang="es-ES" sz="1200" dirty="0">
                <a:latin typeface="Arial" panose="020B0604020202020204" pitchFamily="34" charset="0"/>
                <a:ea typeface="Times New Roman" panose="02020603050405020304" pitchFamily="18" charset="0"/>
                <a:cs typeface="Times New Roman" panose="02020603050405020304" pitchFamily="18" charset="0"/>
              </a:rPr>
              <a:t>-10.</a:t>
            </a:r>
            <a:endParaRPr lang="es-MX" sz="2000" dirty="0" smtClean="0">
              <a:effectLst/>
              <a:latin typeface="Arial" panose="020B0604020202020204" pitchFamily="34" charset="0"/>
              <a:ea typeface="Times New Roman" panose="02020603050405020304" pitchFamily="18" charset="0"/>
              <a:cs typeface="Times New Roman" panose="02020603050405020304" pitchFamily="18" charset="0"/>
            </a:endParaRPr>
          </a:p>
          <a:p>
            <a:r>
              <a:rPr lang="es-ES" sz="1200" kern="0" dirty="0" smtClean="0">
                <a:latin typeface="Arial" panose="020B0604020202020204" pitchFamily="34" charset="0"/>
                <a:ea typeface="Times New Roman" panose="02020603050405020304" pitchFamily="18" charset="0"/>
                <a:cs typeface="Times New Roman" panose="02020603050405020304" pitchFamily="18" charset="0"/>
              </a:rPr>
              <a:t>       Fuentes</a:t>
            </a:r>
            <a:r>
              <a:rPr lang="es-ES" sz="1200" kern="0" cap="small" dirty="0">
                <a:latin typeface="Arial" panose="020B0604020202020204" pitchFamily="34" charset="0"/>
                <a:ea typeface="Times New Roman" panose="02020603050405020304" pitchFamily="18" charset="0"/>
                <a:cs typeface="Times New Roman" panose="02020603050405020304" pitchFamily="18" charset="0"/>
              </a:rPr>
              <a:t>:  </a:t>
            </a:r>
            <a:r>
              <a:rPr lang="es-ES" sz="1200" kern="0" cap="small" dirty="0" err="1">
                <a:latin typeface="Arial" panose="020B0604020202020204" pitchFamily="34" charset="0"/>
                <a:ea typeface="Times New Roman" panose="02020603050405020304" pitchFamily="18" charset="0"/>
                <a:cs typeface="Times New Roman" panose="02020603050405020304" pitchFamily="18" charset="0"/>
              </a:rPr>
              <a:t>inegi</a:t>
            </a:r>
            <a:r>
              <a:rPr lang="es-ES" sz="1200" kern="0" cap="small" dirty="0">
                <a:latin typeface="Arial" panose="020B0604020202020204" pitchFamily="34" charset="0"/>
                <a:ea typeface="Times New Roman" panose="02020603050405020304" pitchFamily="18" charset="0"/>
                <a:cs typeface="Times New Roman" panose="02020603050405020304" pitchFamily="18" charset="0"/>
              </a:rPr>
              <a:t>. </a:t>
            </a:r>
            <a:r>
              <a:rPr lang="es-ES" sz="1200" kern="0" cap="small" dirty="0" err="1">
                <a:latin typeface="Arial" panose="020B0604020202020204" pitchFamily="34" charset="0"/>
                <a:ea typeface="Times New Roman" panose="02020603050405020304" pitchFamily="18" charset="0"/>
                <a:cs typeface="Times New Roman" panose="02020603050405020304" pitchFamily="18" charset="0"/>
              </a:rPr>
              <a:t>edr</a:t>
            </a:r>
            <a:r>
              <a:rPr lang="es-ES" sz="1200" kern="0" cap="small" dirty="0">
                <a:latin typeface="Arial" panose="020B0604020202020204" pitchFamily="34" charset="0"/>
                <a:ea typeface="Times New Roman" panose="02020603050405020304" pitchFamily="18" charset="0"/>
                <a:cs typeface="Times New Roman" panose="02020603050405020304" pitchFamily="18" charset="0"/>
              </a:rPr>
              <a:t> 2022</a:t>
            </a:r>
            <a:r>
              <a:rPr lang="es-ES" sz="1200" kern="0" dirty="0">
                <a:latin typeface="Arial" panose="020B0604020202020204" pitchFamily="34" charset="0"/>
                <a:ea typeface="Times New Roman" panose="02020603050405020304" pitchFamily="18" charset="0"/>
              </a:rPr>
              <a:t>. Base de datos</a:t>
            </a:r>
            <a:endParaRPr lang="en-US" sz="1200" dirty="0"/>
          </a:p>
        </p:txBody>
      </p:sp>
    </p:spTree>
    <p:extLst>
      <p:ext uri="{BB962C8B-B14F-4D97-AF65-F5344CB8AC3E}">
        <p14:creationId xmlns:p14="http://schemas.microsoft.com/office/powerpoint/2010/main" val="20338814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3450" y="914401"/>
            <a:ext cx="2817283" cy="4351338"/>
          </a:xfrm>
        </p:spPr>
        <p:txBody>
          <a:bodyPr/>
          <a:lstStyle/>
          <a:p>
            <a:endParaRPr lang="en-US" dirty="0"/>
          </a:p>
        </p:txBody>
      </p:sp>
      <p:sp>
        <p:nvSpPr>
          <p:cNvPr id="4" name="Rectangle 2"/>
          <p:cNvSpPr>
            <a:spLocks noChangeArrowheads="1"/>
          </p:cNvSpPr>
          <p:nvPr/>
        </p:nvSpPr>
        <p:spPr bwMode="auto">
          <a:xfrm>
            <a:off x="1837091" y="-56414"/>
            <a:ext cx="558615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Tasa de defunciones por tipo de tumor maligno, por grupos de edad y sexo, 2022</a:t>
            </a:r>
            <a:endParaRPr kumimoji="0" lang="es-MX" altLang="es-MX"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(defunciones por cada 100 mil habitantes)</a:t>
            </a:r>
            <a:endParaRPr kumimoji="0" lang="es-MX" altLang="es-MX"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000" b="0" i="0" u="none" strike="noStrike" cap="none" normalizeH="0" baseline="0" dirty="0" smtClean="0">
              <a:ln>
                <a:noFill/>
              </a:ln>
              <a:solidFill>
                <a:schemeClr val="tx1"/>
              </a:solidFill>
              <a:effectLst/>
              <a:latin typeface="Arial" panose="020B0604020202020204" pitchFamily="34" charset="0"/>
            </a:endParaRPr>
          </a:p>
        </p:txBody>
      </p:sp>
      <p:pic>
        <p:nvPicPr>
          <p:cNvPr id="4097" name="Imagen 7"/>
          <p:cNvPicPr>
            <a:picLocks noChangeAspect="1" noChangeArrowheads="1"/>
          </p:cNvPicPr>
          <p:nvPr/>
        </p:nvPicPr>
        <p:blipFill>
          <a:blip r:embed="rId2">
            <a:extLst>
              <a:ext uri="{28A0092B-C50C-407E-A947-70E740481C1C}">
                <a14:useLocalDpi xmlns:a14="http://schemas.microsoft.com/office/drawing/2010/main" val="0"/>
              </a:ext>
            </a:extLst>
          </a:blip>
          <a:srcRect l="8083" r="6784" b="1324"/>
          <a:stretch>
            <a:fillRect/>
          </a:stretch>
        </p:blipFill>
        <p:spPr bwMode="auto">
          <a:xfrm>
            <a:off x="1837091" y="520667"/>
            <a:ext cx="5499100" cy="57848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90488" y="1050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a:spLocks noChangeArrowheads="1"/>
          </p:cNvSpPr>
          <p:nvPr/>
        </p:nvSpPr>
        <p:spPr bwMode="auto">
          <a:xfrm>
            <a:off x="90488"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ángulo 7"/>
          <p:cNvSpPr/>
          <p:nvPr/>
        </p:nvSpPr>
        <p:spPr>
          <a:xfrm>
            <a:off x="-482138" y="6305517"/>
            <a:ext cx="9493134" cy="577081"/>
          </a:xfrm>
          <a:prstGeom prst="rect">
            <a:avLst/>
          </a:prstGeom>
        </p:spPr>
        <p:txBody>
          <a:bodyPr wrap="square">
            <a:spAutoFit/>
          </a:bodyPr>
          <a:lstStyle/>
          <a:p>
            <a:pPr marL="900430" marR="661035" indent="-450215" algn="just">
              <a:spcBef>
                <a:spcPts val="300"/>
              </a:spcBef>
              <a:spcAft>
                <a:spcPts val="0"/>
              </a:spcAft>
            </a:pPr>
            <a:r>
              <a:rPr lang="es-ES" sz="1050" dirty="0"/>
              <a:t>Nota:	Comprende el total de registros con códigos de causa básica de tumores malignos (027 a 046) según la Lista especial de tabulación para la mortalidad, adoptada por la Asamblea Mundial de la Salud en 1990. </a:t>
            </a:r>
            <a:endParaRPr lang="es-MX" sz="1050" dirty="0"/>
          </a:p>
          <a:p>
            <a:pPr marL="900430" marR="661035" indent="-450215" algn="just">
              <a:spcAft>
                <a:spcPts val="0"/>
              </a:spcAft>
            </a:pPr>
            <a:r>
              <a:rPr lang="es-ES" sz="1050" dirty="0"/>
              <a:t>Fuentes: </a:t>
            </a:r>
            <a:r>
              <a:rPr lang="es-ES" sz="1050" dirty="0" err="1"/>
              <a:t>inegi</a:t>
            </a:r>
            <a:r>
              <a:rPr lang="es-ES" sz="1050" dirty="0"/>
              <a:t>. </a:t>
            </a:r>
            <a:r>
              <a:rPr lang="es-ES" sz="1050" dirty="0" err="1"/>
              <a:t>edr</a:t>
            </a:r>
            <a:r>
              <a:rPr lang="es-ES" sz="1050" dirty="0"/>
              <a:t> 2022. Base de datos. </a:t>
            </a:r>
            <a:r>
              <a:rPr lang="es-ES" sz="1050" dirty="0" err="1"/>
              <a:t>conapo</a:t>
            </a:r>
            <a:r>
              <a:rPr lang="es-ES" sz="1050" dirty="0"/>
              <a:t>. Proyecciones de la población de México y de las entidades federativas 2020 a 2070.</a:t>
            </a:r>
            <a:endParaRPr lang="es-MX" sz="1050" dirty="0"/>
          </a:p>
        </p:txBody>
      </p:sp>
      <p:pic>
        <p:nvPicPr>
          <p:cNvPr id="11" name="Imagen 10" descr="Un letrero de color negro&#10;&#10;Descripción generada automáticamente con confianza media"/>
          <p:cNvPicPr/>
          <p:nvPr/>
        </p:nvPicPr>
        <p:blipFill rotWithShape="1">
          <a:blip r:embed="rId3">
            <a:extLst>
              <a:ext uri="{28A0092B-C50C-407E-A947-70E740481C1C}">
                <a14:useLocalDpi xmlns:a14="http://schemas.microsoft.com/office/drawing/2010/main" val="0"/>
              </a:ext>
            </a:extLst>
          </a:blip>
          <a:srcRect r="32684"/>
          <a:stretch/>
        </p:blipFill>
        <p:spPr bwMode="auto">
          <a:xfrm>
            <a:off x="-20284" y="-14050"/>
            <a:ext cx="1857375" cy="79502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10829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 </a:t>
            </a:r>
            <a:r>
              <a:rPr lang="en-US" dirty="0" err="1" smtClean="0"/>
              <a:t>Por</a:t>
            </a:r>
            <a:r>
              <a:rPr lang="en-US" dirty="0" smtClean="0"/>
              <a:t> </a:t>
            </a:r>
            <a:r>
              <a:rPr lang="en-US" dirty="0" err="1" smtClean="0"/>
              <a:t>su</a:t>
            </a:r>
            <a:r>
              <a:rPr lang="en-US" dirty="0" smtClean="0"/>
              <a:t> </a:t>
            </a:r>
            <a:r>
              <a:rPr lang="en-US" dirty="0" err="1" smtClean="0"/>
              <a:t>atención</a:t>
            </a:r>
            <a:r>
              <a:rPr lang="en-US" dirty="0" smtClean="0"/>
              <a:t>, </a:t>
            </a:r>
            <a:r>
              <a:rPr lang="en-US" sz="5400" dirty="0" smtClean="0"/>
              <a:t>Gracias</a:t>
            </a:r>
            <a:endParaRPr lang="en-US" dirty="0"/>
          </a:p>
        </p:txBody>
      </p:sp>
      <p:sp>
        <p:nvSpPr>
          <p:cNvPr id="3" name="Marcador de contenido 2"/>
          <p:cNvSpPr>
            <a:spLocks noGrp="1"/>
          </p:cNvSpPr>
          <p:nvPr>
            <p:ph idx="1"/>
          </p:nvPr>
        </p:nvSpPr>
        <p:spPr>
          <a:xfrm>
            <a:off x="628650" y="1782399"/>
            <a:ext cx="7886700" cy="4351338"/>
          </a:xfrm>
        </p:spPr>
        <p:txBody>
          <a:bodyPr>
            <a:normAutofit/>
          </a:bodyPr>
          <a:lstStyle/>
          <a:p>
            <a:r>
              <a:rPr lang="es-MX" sz="2000" dirty="0" smtClean="0"/>
              <a:t>En las ultimas décadas, el cáncer ha sido líder en causa de muertes a nivel mundial. </a:t>
            </a:r>
          </a:p>
          <a:p>
            <a:r>
              <a:rPr lang="es-MX" sz="2000" dirty="0" smtClean="0"/>
              <a:t>Esta deprimente estadística ha aumentado los esfuerzos para prevenir la enfermedad o detectarla tempranamente, cuando el tratamiento es menos invasivo, relativamente barato y tiene más probabilidades de curar. </a:t>
            </a:r>
            <a:endParaRPr lang="es-MX" sz="2000" dirty="0"/>
          </a:p>
        </p:txBody>
      </p:sp>
      <p:sp>
        <p:nvSpPr>
          <p:cNvPr id="4" name="Rectángulo 3"/>
          <p:cNvSpPr/>
          <p:nvPr/>
        </p:nvSpPr>
        <p:spPr>
          <a:xfrm>
            <a:off x="149628" y="6445933"/>
            <a:ext cx="6675120" cy="646331"/>
          </a:xfrm>
          <a:prstGeom prst="rect">
            <a:avLst/>
          </a:prstGeom>
        </p:spPr>
        <p:txBody>
          <a:bodyPr wrap="square">
            <a:spAutoFit/>
          </a:bodyPr>
          <a:lstStyle/>
          <a:p>
            <a:r>
              <a:rPr lang="en-US" dirty="0" smtClean="0">
                <a:hlinkClick r:id="rId2"/>
              </a:rPr>
              <a:t>https://www.nature.com/articles/s41568-023-00602-5</a:t>
            </a:r>
            <a:endParaRPr lang="en-US" dirty="0" smtClean="0"/>
          </a:p>
          <a:p>
            <a:endParaRPr lang="en-US" dirty="0"/>
          </a:p>
        </p:txBody>
      </p:sp>
      <p:grpSp>
        <p:nvGrpSpPr>
          <p:cNvPr id="8" name="Grupo 7"/>
          <p:cNvGrpSpPr/>
          <p:nvPr/>
        </p:nvGrpSpPr>
        <p:grpSpPr>
          <a:xfrm>
            <a:off x="1417320" y="4160005"/>
            <a:ext cx="6528142" cy="1573283"/>
            <a:chOff x="1417320" y="4160005"/>
            <a:chExt cx="6528142" cy="1573283"/>
          </a:xfrm>
        </p:grpSpPr>
        <p:pic>
          <p:nvPicPr>
            <p:cNvPr id="6" name="Imagen 5"/>
            <p:cNvPicPr>
              <a:picLocks noChangeAspect="1"/>
            </p:cNvPicPr>
            <p:nvPr/>
          </p:nvPicPr>
          <p:blipFill rotWithShape="1">
            <a:blip r:embed="rId3"/>
            <a:srcRect b="7437"/>
            <a:stretch/>
          </p:blipFill>
          <p:spPr>
            <a:xfrm>
              <a:off x="1417320" y="4160005"/>
              <a:ext cx="6528142" cy="1573283"/>
            </a:xfrm>
            <a:prstGeom prst="rect">
              <a:avLst/>
            </a:prstGeom>
          </p:spPr>
        </p:pic>
        <p:pic>
          <p:nvPicPr>
            <p:cNvPr id="7" name="Imagen 6"/>
            <p:cNvPicPr>
              <a:picLocks noChangeAspect="1"/>
            </p:cNvPicPr>
            <p:nvPr/>
          </p:nvPicPr>
          <p:blipFill rotWithShape="1">
            <a:blip r:embed="rId3"/>
            <a:srcRect t="91667"/>
            <a:stretch/>
          </p:blipFill>
          <p:spPr>
            <a:xfrm>
              <a:off x="1417320" y="5586983"/>
              <a:ext cx="6528142" cy="141639"/>
            </a:xfrm>
            <a:prstGeom prst="rect">
              <a:avLst/>
            </a:prstGeom>
          </p:spPr>
        </p:pic>
      </p:grpSp>
    </p:spTree>
    <p:extLst>
      <p:ext uri="{BB962C8B-B14F-4D97-AF65-F5344CB8AC3E}">
        <p14:creationId xmlns:p14="http://schemas.microsoft.com/office/powerpoint/2010/main" val="2635864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Checkpoints</a:t>
            </a:r>
          </a:p>
        </p:txBody>
      </p:sp>
      <p:sp>
        <p:nvSpPr>
          <p:cNvPr id="3" name="Marcador de contenido 2"/>
          <p:cNvSpPr>
            <a:spLocks noGrp="1"/>
          </p:cNvSpPr>
          <p:nvPr>
            <p:ph idx="1"/>
          </p:nvPr>
        </p:nvSpPr>
        <p:spPr>
          <a:xfrm>
            <a:off x="93519" y="3318880"/>
            <a:ext cx="8223365" cy="3366423"/>
          </a:xfrm>
        </p:spPr>
        <p:txBody>
          <a:bodyPr>
            <a:normAutofit fontScale="47500" lnSpcReduction="20000"/>
          </a:bodyPr>
          <a:lstStyle/>
          <a:p>
            <a:r>
              <a:rPr lang="en-US" b="1" dirty="0">
                <a:solidFill>
                  <a:schemeClr val="accent1">
                    <a:lumMod val="50000"/>
                  </a:schemeClr>
                </a:solidFill>
              </a:rPr>
              <a:t>The G</a:t>
            </a:r>
            <a:r>
              <a:rPr lang="en-US" b="1" baseline="-25000" dirty="0">
                <a:solidFill>
                  <a:schemeClr val="accent1">
                    <a:lumMod val="50000"/>
                  </a:schemeClr>
                </a:solidFill>
              </a:rPr>
              <a:t>1</a:t>
            </a:r>
            <a:r>
              <a:rPr lang="en-US" b="1" dirty="0">
                <a:solidFill>
                  <a:schemeClr val="accent1">
                    <a:lumMod val="50000"/>
                  </a:schemeClr>
                </a:solidFill>
              </a:rPr>
              <a:t> Checkpoint</a:t>
            </a:r>
          </a:p>
          <a:p>
            <a:r>
              <a:rPr lang="en-US" dirty="0"/>
              <a:t>The G</a:t>
            </a:r>
            <a:r>
              <a:rPr lang="en-US" baseline="-25000" dirty="0"/>
              <a:t>1</a:t>
            </a:r>
            <a:r>
              <a:rPr lang="en-US" dirty="0"/>
              <a:t> checkpoint determines whether all conditions are favorable for cell division to proceed. The G</a:t>
            </a:r>
            <a:r>
              <a:rPr lang="en-US" baseline="-25000" dirty="0"/>
              <a:t>1</a:t>
            </a:r>
            <a:r>
              <a:rPr lang="en-US" dirty="0"/>
              <a:t> checkpoint, also called the </a:t>
            </a:r>
            <a:r>
              <a:rPr lang="en-US" b="1" dirty="0">
                <a:solidFill>
                  <a:srgbClr val="FF0000"/>
                </a:solidFill>
              </a:rPr>
              <a:t>restriction point</a:t>
            </a:r>
            <a:r>
              <a:rPr lang="en-US" dirty="0"/>
              <a:t>, is the point at which the cell irreversibly commits to the cell-division process. In addition to </a:t>
            </a:r>
            <a:r>
              <a:rPr lang="en-US" b="1" dirty="0"/>
              <a:t>adequate reserves and cell size</a:t>
            </a:r>
            <a:r>
              <a:rPr lang="en-US" dirty="0"/>
              <a:t>, there is a </a:t>
            </a:r>
            <a:r>
              <a:rPr lang="en-US" b="1" dirty="0"/>
              <a:t>check for damage to the genomic DNA at the G</a:t>
            </a:r>
            <a:r>
              <a:rPr lang="en-US" b="1" baseline="-25000" dirty="0"/>
              <a:t>1</a:t>
            </a:r>
            <a:r>
              <a:rPr lang="en-US" b="1" dirty="0"/>
              <a:t> checkpoint</a:t>
            </a:r>
            <a:r>
              <a:rPr lang="en-US" dirty="0"/>
              <a:t>. A cell that does not meet all the requirements will not be released into the S phase.</a:t>
            </a:r>
          </a:p>
          <a:p>
            <a:r>
              <a:rPr lang="en-US" b="1" dirty="0">
                <a:solidFill>
                  <a:schemeClr val="accent1">
                    <a:lumMod val="50000"/>
                  </a:schemeClr>
                </a:solidFill>
              </a:rPr>
              <a:t>The G</a:t>
            </a:r>
            <a:r>
              <a:rPr lang="en-US" b="1" baseline="-25000" dirty="0">
                <a:solidFill>
                  <a:schemeClr val="accent1">
                    <a:lumMod val="50000"/>
                  </a:schemeClr>
                </a:solidFill>
              </a:rPr>
              <a:t>2</a:t>
            </a:r>
            <a:r>
              <a:rPr lang="en-US" b="1" dirty="0">
                <a:solidFill>
                  <a:schemeClr val="accent1">
                    <a:lumMod val="50000"/>
                  </a:schemeClr>
                </a:solidFill>
              </a:rPr>
              <a:t> Checkpoint</a:t>
            </a:r>
          </a:p>
          <a:p>
            <a:r>
              <a:rPr lang="en-US" dirty="0"/>
              <a:t>The G</a:t>
            </a:r>
            <a:r>
              <a:rPr lang="en-US" baseline="-25000" dirty="0"/>
              <a:t>2</a:t>
            </a:r>
            <a:r>
              <a:rPr lang="en-US" dirty="0"/>
              <a:t> checkpoint bars the entry to the mitotic phase if certain conditions are not met. As in the G</a:t>
            </a:r>
            <a:r>
              <a:rPr lang="en-US" baseline="-25000" dirty="0"/>
              <a:t>1</a:t>
            </a:r>
            <a:r>
              <a:rPr lang="en-US" dirty="0"/>
              <a:t> checkpoint, cell size and protein reserves are assessed. However, the most important role of the G</a:t>
            </a:r>
            <a:r>
              <a:rPr lang="en-US" baseline="-25000" dirty="0"/>
              <a:t>2</a:t>
            </a:r>
            <a:r>
              <a:rPr lang="en-US" dirty="0"/>
              <a:t> checkpoint is to </a:t>
            </a:r>
            <a:r>
              <a:rPr lang="en-US" b="1" dirty="0"/>
              <a:t>ensure that all of the chromosomes have been replicated and that the replicated DNA is not damaged.</a:t>
            </a:r>
          </a:p>
          <a:p>
            <a:r>
              <a:rPr lang="en-US" b="1" dirty="0">
                <a:solidFill>
                  <a:schemeClr val="accent1">
                    <a:lumMod val="50000"/>
                  </a:schemeClr>
                </a:solidFill>
              </a:rPr>
              <a:t>The M Checkpoint</a:t>
            </a:r>
          </a:p>
          <a:p>
            <a:r>
              <a:rPr lang="en-US" dirty="0"/>
              <a:t>The M checkpoint occurs near the end of the metaphase stage of mitosis. The M checkpoint is also known as the spindle checkpoint </a:t>
            </a:r>
            <a:r>
              <a:rPr lang="en-US" b="1" dirty="0">
                <a:solidFill>
                  <a:schemeClr val="tx1"/>
                </a:solidFill>
              </a:rPr>
              <a:t>because it determines if all the sister chromatids are correctly attached to the spindle microtubules</a:t>
            </a:r>
            <a:r>
              <a:rPr lang="en-US" dirty="0"/>
              <a:t>. Because the separation of the sister chromatids during anaphase is an irreversible step, the cycle will not proceed until the kinetochores of each pair of sister chromatids are firmly anchored to spindle fibers arising from opposite poles of the cell.</a:t>
            </a:r>
          </a:p>
          <a:p>
            <a:endParaRPr lang="en-US" dirty="0"/>
          </a:p>
        </p:txBody>
      </p:sp>
      <p:pic>
        <p:nvPicPr>
          <p:cNvPr id="4" name="Picture 2" descr="https://opentextbc.ca/biology/wp-content/uploads/sites/96/2015/02/Figure_06_02_0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097"/>
          <a:stretch/>
        </p:blipFill>
        <p:spPr bwMode="auto">
          <a:xfrm>
            <a:off x="4572000" y="-94118"/>
            <a:ext cx="4518294" cy="3412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3044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endParaRPr lang="en-US"/>
          </a:p>
        </p:txBody>
      </p:sp>
      <p:pic>
        <p:nvPicPr>
          <p:cNvPr id="6146" name="Picture 2" descr="An external file that holds a picture, illustration, etc.&#10;Object name is ijms-22-06923-g005.jpg"/>
          <p:cNvPicPr>
            <a:picLocks noChangeAspect="1" noChangeArrowheads="1"/>
          </p:cNvPicPr>
          <p:nvPr/>
        </p:nvPicPr>
        <p:blipFill rotWithShape="1">
          <a:blip r:embed="rId2">
            <a:extLst>
              <a:ext uri="{28A0092B-C50C-407E-A947-70E740481C1C}">
                <a14:useLocalDpi xmlns:a14="http://schemas.microsoft.com/office/drawing/2010/main" val="0"/>
              </a:ext>
            </a:extLst>
          </a:blip>
          <a:srcRect b="1423"/>
          <a:stretch/>
        </p:blipFill>
        <p:spPr bwMode="auto">
          <a:xfrm>
            <a:off x="10585" y="844873"/>
            <a:ext cx="9168551" cy="4414198"/>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83530" y="5259071"/>
            <a:ext cx="5745612" cy="369332"/>
          </a:xfrm>
          <a:prstGeom prst="rect">
            <a:avLst/>
          </a:prstGeom>
        </p:spPr>
        <p:txBody>
          <a:bodyPr wrap="none">
            <a:spAutoFit/>
          </a:bodyPr>
          <a:lstStyle/>
          <a:p>
            <a:r>
              <a:rPr lang="en-US" dirty="0">
                <a:solidFill>
                  <a:schemeClr val="accent2">
                    <a:lumMod val="50000"/>
                  </a:schemeClr>
                </a:solidFill>
                <a:latin typeface="Cambria" panose="02040503050406030204" pitchFamily="18" charset="0"/>
              </a:rPr>
              <a:t>Positive </a:t>
            </a:r>
            <a:r>
              <a:rPr lang="en-US" dirty="0">
                <a:solidFill>
                  <a:schemeClr val="accent2">
                    <a:lumMod val="50000"/>
                  </a:schemeClr>
                </a:solidFill>
                <a:latin typeface="Cambria" panose="02040503050406030204" pitchFamily="18" charset="0"/>
              </a:rPr>
              <a:t>regulators of cell cycle progression are in purple</a:t>
            </a:r>
            <a:endParaRPr lang="en-US" dirty="0">
              <a:solidFill>
                <a:schemeClr val="accent2">
                  <a:lumMod val="50000"/>
                </a:schemeClr>
              </a:solidFill>
            </a:endParaRPr>
          </a:p>
        </p:txBody>
      </p:sp>
      <p:sp>
        <p:nvSpPr>
          <p:cNvPr id="5" name="Rectángulo 4"/>
          <p:cNvSpPr/>
          <p:nvPr/>
        </p:nvSpPr>
        <p:spPr>
          <a:xfrm>
            <a:off x="5867852" y="5259071"/>
            <a:ext cx="3200876" cy="369332"/>
          </a:xfrm>
          <a:prstGeom prst="rect">
            <a:avLst/>
          </a:prstGeom>
        </p:spPr>
        <p:txBody>
          <a:bodyPr wrap="none">
            <a:spAutoFit/>
          </a:bodyPr>
          <a:lstStyle/>
          <a:p>
            <a:r>
              <a:rPr lang="en-US" dirty="0">
                <a:solidFill>
                  <a:srgbClr val="00B0F0"/>
                </a:solidFill>
                <a:latin typeface="Cambria" panose="02040503050406030204" pitchFamily="18" charset="0"/>
              </a:rPr>
              <a:t>Negative </a:t>
            </a:r>
            <a:r>
              <a:rPr lang="en-US" dirty="0">
                <a:solidFill>
                  <a:srgbClr val="00B0F0"/>
                </a:solidFill>
                <a:latin typeface="Cambria" panose="02040503050406030204" pitchFamily="18" charset="0"/>
              </a:rPr>
              <a:t>regulators are in </a:t>
            </a:r>
            <a:r>
              <a:rPr lang="en-US" dirty="0">
                <a:solidFill>
                  <a:srgbClr val="00B0F0"/>
                </a:solidFill>
                <a:latin typeface="Cambria" panose="02040503050406030204" pitchFamily="18" charset="0"/>
              </a:rPr>
              <a:t>blue</a:t>
            </a:r>
            <a:endParaRPr lang="en-US" dirty="0">
              <a:solidFill>
                <a:srgbClr val="00B0F0"/>
              </a:solidFill>
            </a:endParaRPr>
          </a:p>
        </p:txBody>
      </p:sp>
    </p:spTree>
    <p:extLst>
      <p:ext uri="{BB962C8B-B14F-4D97-AF65-F5344CB8AC3E}">
        <p14:creationId xmlns:p14="http://schemas.microsoft.com/office/powerpoint/2010/main" val="22558500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endParaRPr lang="en-US"/>
          </a:p>
        </p:txBody>
      </p:sp>
      <p:pic>
        <p:nvPicPr>
          <p:cNvPr id="4" name="Imagen 3"/>
          <p:cNvPicPr>
            <a:picLocks noChangeAspect="1"/>
          </p:cNvPicPr>
          <p:nvPr/>
        </p:nvPicPr>
        <p:blipFill>
          <a:blip r:embed="rId2"/>
          <a:stretch>
            <a:fillRect/>
          </a:stretch>
        </p:blipFill>
        <p:spPr>
          <a:xfrm>
            <a:off x="166642" y="640080"/>
            <a:ext cx="8810715" cy="5440680"/>
          </a:xfrm>
          <a:prstGeom prst="rect">
            <a:avLst/>
          </a:prstGeom>
        </p:spPr>
      </p:pic>
    </p:spTree>
    <p:extLst>
      <p:ext uri="{BB962C8B-B14F-4D97-AF65-F5344CB8AC3E}">
        <p14:creationId xmlns:p14="http://schemas.microsoft.com/office/powerpoint/2010/main" val="6649854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endParaRPr lang="en-US"/>
          </a:p>
        </p:txBody>
      </p:sp>
      <p:graphicFrame>
        <p:nvGraphicFramePr>
          <p:cNvPr id="4" name="Tabla 3"/>
          <p:cNvGraphicFramePr>
            <a:graphicFrameLocks noGrp="1"/>
          </p:cNvGraphicFramePr>
          <p:nvPr>
            <p:extLst>
              <p:ext uri="{D42A27DB-BD31-4B8C-83A1-F6EECF244321}">
                <p14:modId xmlns:p14="http://schemas.microsoft.com/office/powerpoint/2010/main" val="2654548874"/>
              </p:ext>
            </p:extLst>
          </p:nvPr>
        </p:nvGraphicFramePr>
        <p:xfrm>
          <a:off x="1731818" y="-24938"/>
          <a:ext cx="6264000" cy="9540240"/>
        </p:xfrm>
        <a:graphic>
          <a:graphicData uri="http://schemas.openxmlformats.org/drawingml/2006/table">
            <a:tbl>
              <a:tblPr firstRow="1" bandRow="1">
                <a:tableStyleId>{5C22544A-7EE6-4342-B048-85BDC9FD1C3A}</a:tableStyleId>
              </a:tblPr>
              <a:tblGrid>
                <a:gridCol w="1783021">
                  <a:extLst>
                    <a:ext uri="{9D8B030D-6E8A-4147-A177-3AD203B41FA5}">
                      <a16:colId xmlns:a16="http://schemas.microsoft.com/office/drawing/2014/main" val="2608286152"/>
                    </a:ext>
                  </a:extLst>
                </a:gridCol>
                <a:gridCol w="4480979">
                  <a:extLst>
                    <a:ext uri="{9D8B030D-6E8A-4147-A177-3AD203B41FA5}">
                      <a16:colId xmlns:a16="http://schemas.microsoft.com/office/drawing/2014/main" val="2945823480"/>
                    </a:ext>
                  </a:extLst>
                </a:gridCol>
              </a:tblGrid>
              <a:tr h="364371">
                <a:tc>
                  <a:txBody>
                    <a:bodyPr/>
                    <a:lstStyle/>
                    <a:p>
                      <a:r>
                        <a:rPr lang="en-US" dirty="0" err="1" smtClean="0"/>
                        <a:t>Tipo</a:t>
                      </a:r>
                      <a:r>
                        <a:rPr lang="en-US" dirty="0" smtClean="0"/>
                        <a:t> de </a:t>
                      </a:r>
                      <a:r>
                        <a:rPr lang="en-US" dirty="0" err="1" smtClean="0"/>
                        <a:t>Cáncer</a:t>
                      </a:r>
                      <a:endParaRPr lang="en-US" dirty="0"/>
                    </a:p>
                  </a:txBody>
                  <a:tcPr/>
                </a:tc>
                <a:tc>
                  <a:txBody>
                    <a:bodyPr/>
                    <a:lstStyle/>
                    <a:p>
                      <a:r>
                        <a:rPr lang="en-US" dirty="0" err="1" smtClean="0"/>
                        <a:t>Principales</a:t>
                      </a:r>
                      <a:r>
                        <a:rPr lang="en-US" dirty="0" smtClean="0"/>
                        <a:t> </a:t>
                      </a:r>
                      <a:r>
                        <a:rPr lang="en-US" dirty="0" err="1" smtClean="0"/>
                        <a:t>citos</a:t>
                      </a:r>
                      <a:r>
                        <a:rPr lang="en-US" dirty="0" smtClean="0"/>
                        <a:t> de </a:t>
                      </a:r>
                      <a:r>
                        <a:rPr lang="en-US" dirty="0" err="1" smtClean="0"/>
                        <a:t>metástasis</a:t>
                      </a:r>
                      <a:endParaRPr lang="en-US" dirty="0"/>
                    </a:p>
                  </a:txBody>
                  <a:tcPr/>
                </a:tc>
                <a:extLst>
                  <a:ext uri="{0D108BD9-81ED-4DB2-BD59-A6C34878D82A}">
                    <a16:rowId xmlns:a16="http://schemas.microsoft.com/office/drawing/2014/main" val="4042681467"/>
                  </a:ext>
                </a:extLst>
              </a:tr>
              <a:tr h="652831">
                <a:tc>
                  <a:txBody>
                    <a:bodyPr/>
                    <a:lstStyle/>
                    <a:p>
                      <a:pPr algn="l" fontAlgn="t"/>
                      <a:endParaRPr lang="es-MX" b="1" dirty="0">
                        <a:solidFill>
                          <a:srgbClr val="1B1B1B"/>
                        </a:solidFill>
                        <a:effectLst/>
                        <a:latin typeface="Open Sans"/>
                      </a:endParaRPr>
                    </a:p>
                  </a:txBody>
                  <a:tcPr marL="190500" marR="190500" marT="190500" marB="190500"/>
                </a:tc>
                <a:tc>
                  <a:txBody>
                    <a:bodyPr/>
                    <a:lstStyle/>
                    <a:p>
                      <a:pPr algn="l" fontAlgn="t"/>
                      <a:endParaRPr lang="es-MX" b="1" dirty="0">
                        <a:solidFill>
                          <a:srgbClr val="1B1B1B"/>
                        </a:solidFill>
                        <a:effectLst/>
                        <a:latin typeface="Open Sans"/>
                      </a:endParaRPr>
                    </a:p>
                  </a:txBody>
                  <a:tcPr marL="190500" marR="190500" marT="190500" marB="190500"/>
                </a:tc>
                <a:extLst>
                  <a:ext uri="{0D108BD9-81ED-4DB2-BD59-A6C34878D82A}">
                    <a16:rowId xmlns:a16="http://schemas.microsoft.com/office/drawing/2014/main" val="2880323043"/>
                  </a:ext>
                </a:extLst>
              </a:tr>
              <a:tr h="652831">
                <a:tc>
                  <a:txBody>
                    <a:bodyPr/>
                    <a:lstStyle/>
                    <a:p>
                      <a:pPr fontAlgn="t"/>
                      <a:r>
                        <a:rPr lang="es-MX" dirty="0" err="1">
                          <a:solidFill>
                            <a:srgbClr val="1B1B1B"/>
                          </a:solidFill>
                          <a:effectLst/>
                        </a:rPr>
                        <a:t>Bladder</a:t>
                      </a:r>
                      <a:endParaRPr lang="es-MX" dirty="0">
                        <a:solidFill>
                          <a:srgbClr val="1B1B1B"/>
                        </a:solidFill>
                        <a:effectLst/>
                      </a:endParaRPr>
                    </a:p>
                  </a:txBody>
                  <a:tcPr marL="190500" marR="190500" marT="190500" marB="190500"/>
                </a:tc>
                <a:tc>
                  <a:txBody>
                    <a:bodyPr/>
                    <a:lstStyle/>
                    <a:p>
                      <a:pPr fontAlgn="t"/>
                      <a:r>
                        <a:rPr lang="es-MX" dirty="0" err="1">
                          <a:solidFill>
                            <a:srgbClr val="1B1B1B"/>
                          </a:solidFill>
                          <a:effectLst/>
                        </a:rPr>
                        <a:t>Bone</a:t>
                      </a:r>
                      <a:r>
                        <a:rPr lang="es-MX" dirty="0">
                          <a:solidFill>
                            <a:srgbClr val="1B1B1B"/>
                          </a:solidFill>
                          <a:effectLst/>
                        </a:rPr>
                        <a:t>, </a:t>
                      </a:r>
                      <a:r>
                        <a:rPr lang="es-MX" dirty="0" err="1">
                          <a:solidFill>
                            <a:srgbClr val="1B1B1B"/>
                          </a:solidFill>
                          <a:effectLst/>
                        </a:rPr>
                        <a:t>liver</a:t>
                      </a:r>
                      <a:r>
                        <a:rPr lang="es-MX" dirty="0">
                          <a:solidFill>
                            <a:srgbClr val="1B1B1B"/>
                          </a:solidFill>
                          <a:effectLst/>
                        </a:rPr>
                        <a:t>, </a:t>
                      </a:r>
                      <a:r>
                        <a:rPr lang="es-MX" dirty="0" err="1">
                          <a:solidFill>
                            <a:srgbClr val="1B1B1B"/>
                          </a:solidFill>
                          <a:effectLst/>
                        </a:rPr>
                        <a:t>lung</a:t>
                      </a:r>
                      <a:endParaRPr lang="es-MX" dirty="0">
                        <a:solidFill>
                          <a:srgbClr val="1B1B1B"/>
                        </a:solidFill>
                        <a:effectLst/>
                      </a:endParaRPr>
                    </a:p>
                  </a:txBody>
                  <a:tcPr marL="190500" marR="190500" marT="190500" marB="190500"/>
                </a:tc>
                <a:extLst>
                  <a:ext uri="{0D108BD9-81ED-4DB2-BD59-A6C34878D82A}">
                    <a16:rowId xmlns:a16="http://schemas.microsoft.com/office/drawing/2014/main" val="4013988747"/>
                  </a:ext>
                </a:extLst>
              </a:tr>
              <a:tr h="652831">
                <a:tc>
                  <a:txBody>
                    <a:bodyPr/>
                    <a:lstStyle/>
                    <a:p>
                      <a:pPr fontAlgn="t"/>
                      <a:r>
                        <a:rPr lang="es-MX" dirty="0" err="1">
                          <a:solidFill>
                            <a:srgbClr val="1B1B1B"/>
                          </a:solidFill>
                          <a:effectLst/>
                        </a:rPr>
                        <a:t>Breast</a:t>
                      </a:r>
                      <a:endParaRPr lang="es-MX" dirty="0">
                        <a:solidFill>
                          <a:srgbClr val="1B1B1B"/>
                        </a:solidFill>
                        <a:effectLst/>
                      </a:endParaRPr>
                    </a:p>
                  </a:txBody>
                  <a:tcPr marL="190500" marR="190500" marT="190500" marB="190500"/>
                </a:tc>
                <a:tc>
                  <a:txBody>
                    <a:bodyPr/>
                    <a:lstStyle/>
                    <a:p>
                      <a:pPr fontAlgn="t"/>
                      <a:r>
                        <a:rPr lang="es-MX" dirty="0" err="1">
                          <a:solidFill>
                            <a:srgbClr val="1B1B1B"/>
                          </a:solidFill>
                          <a:effectLst/>
                        </a:rPr>
                        <a:t>Bone</a:t>
                      </a:r>
                      <a:r>
                        <a:rPr lang="es-MX" dirty="0">
                          <a:solidFill>
                            <a:srgbClr val="1B1B1B"/>
                          </a:solidFill>
                          <a:effectLst/>
                        </a:rPr>
                        <a:t>, </a:t>
                      </a:r>
                      <a:r>
                        <a:rPr lang="es-MX" dirty="0" err="1">
                          <a:solidFill>
                            <a:srgbClr val="1B1B1B"/>
                          </a:solidFill>
                          <a:effectLst/>
                        </a:rPr>
                        <a:t>brain</a:t>
                      </a:r>
                      <a:r>
                        <a:rPr lang="es-MX" dirty="0">
                          <a:solidFill>
                            <a:srgbClr val="1B1B1B"/>
                          </a:solidFill>
                          <a:effectLst/>
                        </a:rPr>
                        <a:t>, </a:t>
                      </a:r>
                      <a:r>
                        <a:rPr lang="es-MX" dirty="0" err="1">
                          <a:solidFill>
                            <a:srgbClr val="1B1B1B"/>
                          </a:solidFill>
                          <a:effectLst/>
                        </a:rPr>
                        <a:t>liver</a:t>
                      </a:r>
                      <a:r>
                        <a:rPr lang="es-MX" dirty="0">
                          <a:solidFill>
                            <a:srgbClr val="1B1B1B"/>
                          </a:solidFill>
                          <a:effectLst/>
                        </a:rPr>
                        <a:t>, </a:t>
                      </a:r>
                      <a:r>
                        <a:rPr lang="es-MX" dirty="0" err="1">
                          <a:solidFill>
                            <a:srgbClr val="1B1B1B"/>
                          </a:solidFill>
                          <a:effectLst/>
                        </a:rPr>
                        <a:t>lung</a:t>
                      </a:r>
                      <a:endParaRPr lang="es-MX" dirty="0">
                        <a:solidFill>
                          <a:srgbClr val="1B1B1B"/>
                        </a:solidFill>
                        <a:effectLst/>
                      </a:endParaRPr>
                    </a:p>
                  </a:txBody>
                  <a:tcPr marL="190500" marR="190500" marT="190500" marB="190500"/>
                </a:tc>
                <a:extLst>
                  <a:ext uri="{0D108BD9-81ED-4DB2-BD59-A6C34878D82A}">
                    <a16:rowId xmlns:a16="http://schemas.microsoft.com/office/drawing/2014/main" val="2187132146"/>
                  </a:ext>
                </a:extLst>
              </a:tr>
              <a:tr h="652831">
                <a:tc>
                  <a:txBody>
                    <a:bodyPr/>
                    <a:lstStyle/>
                    <a:p>
                      <a:pPr fontAlgn="t"/>
                      <a:r>
                        <a:rPr lang="es-MX" dirty="0">
                          <a:solidFill>
                            <a:srgbClr val="1B1B1B"/>
                          </a:solidFill>
                          <a:effectLst/>
                        </a:rPr>
                        <a:t>Colon</a:t>
                      </a:r>
                    </a:p>
                  </a:txBody>
                  <a:tcPr marL="190500" marR="190500" marT="190500" marB="190500"/>
                </a:tc>
                <a:tc>
                  <a:txBody>
                    <a:bodyPr/>
                    <a:lstStyle/>
                    <a:p>
                      <a:pPr fontAlgn="t"/>
                      <a:r>
                        <a:rPr lang="es-MX" dirty="0" err="1">
                          <a:solidFill>
                            <a:srgbClr val="1B1B1B"/>
                          </a:solidFill>
                          <a:effectLst/>
                        </a:rPr>
                        <a:t>Liver</a:t>
                      </a:r>
                      <a:r>
                        <a:rPr lang="es-MX" dirty="0">
                          <a:solidFill>
                            <a:srgbClr val="1B1B1B"/>
                          </a:solidFill>
                          <a:effectLst/>
                        </a:rPr>
                        <a:t>, </a:t>
                      </a:r>
                      <a:r>
                        <a:rPr lang="es-MX" dirty="0" err="1">
                          <a:solidFill>
                            <a:srgbClr val="1B1B1B"/>
                          </a:solidFill>
                          <a:effectLst/>
                        </a:rPr>
                        <a:t>lung</a:t>
                      </a:r>
                      <a:r>
                        <a:rPr lang="es-MX" dirty="0">
                          <a:solidFill>
                            <a:srgbClr val="1B1B1B"/>
                          </a:solidFill>
                          <a:effectLst/>
                        </a:rPr>
                        <a:t>, </a:t>
                      </a:r>
                      <a:r>
                        <a:rPr lang="es-MX" dirty="0" err="1">
                          <a:solidFill>
                            <a:srgbClr val="1B1B1B"/>
                          </a:solidFill>
                          <a:effectLst/>
                        </a:rPr>
                        <a:t>peritoneum</a:t>
                      </a:r>
                      <a:endParaRPr lang="es-MX" dirty="0">
                        <a:solidFill>
                          <a:srgbClr val="1B1B1B"/>
                        </a:solidFill>
                        <a:effectLst/>
                      </a:endParaRPr>
                    </a:p>
                  </a:txBody>
                  <a:tcPr marL="190500" marR="190500" marT="190500" marB="190500"/>
                </a:tc>
                <a:extLst>
                  <a:ext uri="{0D108BD9-81ED-4DB2-BD59-A6C34878D82A}">
                    <a16:rowId xmlns:a16="http://schemas.microsoft.com/office/drawing/2014/main" val="4100653367"/>
                  </a:ext>
                </a:extLst>
              </a:tr>
              <a:tr h="652831">
                <a:tc>
                  <a:txBody>
                    <a:bodyPr/>
                    <a:lstStyle/>
                    <a:p>
                      <a:pPr fontAlgn="t"/>
                      <a:r>
                        <a:rPr lang="es-MX">
                          <a:solidFill>
                            <a:srgbClr val="1B1B1B"/>
                          </a:solidFill>
                          <a:effectLst/>
                        </a:rPr>
                        <a:t>Kidney</a:t>
                      </a:r>
                    </a:p>
                  </a:txBody>
                  <a:tcPr marL="190500" marR="190500" marT="190500" marB="190500"/>
                </a:tc>
                <a:tc>
                  <a:txBody>
                    <a:bodyPr/>
                    <a:lstStyle/>
                    <a:p>
                      <a:pPr fontAlgn="t"/>
                      <a:r>
                        <a:rPr lang="es-MX" dirty="0">
                          <a:solidFill>
                            <a:srgbClr val="1B1B1B"/>
                          </a:solidFill>
                          <a:effectLst/>
                        </a:rPr>
                        <a:t>Adrenal </a:t>
                      </a:r>
                      <a:r>
                        <a:rPr lang="es-MX" dirty="0" err="1">
                          <a:solidFill>
                            <a:srgbClr val="1B1B1B"/>
                          </a:solidFill>
                          <a:effectLst/>
                        </a:rPr>
                        <a:t>gland</a:t>
                      </a:r>
                      <a:r>
                        <a:rPr lang="es-MX" dirty="0">
                          <a:solidFill>
                            <a:srgbClr val="1B1B1B"/>
                          </a:solidFill>
                          <a:effectLst/>
                        </a:rPr>
                        <a:t>, </a:t>
                      </a:r>
                      <a:r>
                        <a:rPr lang="es-MX" dirty="0" err="1">
                          <a:solidFill>
                            <a:srgbClr val="1B1B1B"/>
                          </a:solidFill>
                          <a:effectLst/>
                        </a:rPr>
                        <a:t>bone</a:t>
                      </a:r>
                      <a:r>
                        <a:rPr lang="es-MX" dirty="0">
                          <a:solidFill>
                            <a:srgbClr val="1B1B1B"/>
                          </a:solidFill>
                          <a:effectLst/>
                        </a:rPr>
                        <a:t>, </a:t>
                      </a:r>
                      <a:r>
                        <a:rPr lang="es-MX" dirty="0" err="1">
                          <a:solidFill>
                            <a:srgbClr val="1B1B1B"/>
                          </a:solidFill>
                          <a:effectLst/>
                        </a:rPr>
                        <a:t>brain</a:t>
                      </a:r>
                      <a:r>
                        <a:rPr lang="es-MX" dirty="0">
                          <a:solidFill>
                            <a:srgbClr val="1B1B1B"/>
                          </a:solidFill>
                          <a:effectLst/>
                        </a:rPr>
                        <a:t>, </a:t>
                      </a:r>
                      <a:r>
                        <a:rPr lang="es-MX" dirty="0" err="1">
                          <a:solidFill>
                            <a:srgbClr val="1B1B1B"/>
                          </a:solidFill>
                          <a:effectLst/>
                        </a:rPr>
                        <a:t>liver</a:t>
                      </a:r>
                      <a:r>
                        <a:rPr lang="es-MX" dirty="0">
                          <a:solidFill>
                            <a:srgbClr val="1B1B1B"/>
                          </a:solidFill>
                          <a:effectLst/>
                        </a:rPr>
                        <a:t>, </a:t>
                      </a:r>
                      <a:r>
                        <a:rPr lang="es-MX" dirty="0" err="1">
                          <a:solidFill>
                            <a:srgbClr val="1B1B1B"/>
                          </a:solidFill>
                          <a:effectLst/>
                        </a:rPr>
                        <a:t>lung</a:t>
                      </a:r>
                      <a:endParaRPr lang="es-MX" dirty="0">
                        <a:solidFill>
                          <a:srgbClr val="1B1B1B"/>
                        </a:solidFill>
                        <a:effectLst/>
                      </a:endParaRPr>
                    </a:p>
                  </a:txBody>
                  <a:tcPr marL="190500" marR="190500" marT="190500" marB="190500"/>
                </a:tc>
                <a:extLst>
                  <a:ext uri="{0D108BD9-81ED-4DB2-BD59-A6C34878D82A}">
                    <a16:rowId xmlns:a16="http://schemas.microsoft.com/office/drawing/2014/main" val="2974260920"/>
                  </a:ext>
                </a:extLst>
              </a:tr>
              <a:tr h="652831">
                <a:tc>
                  <a:txBody>
                    <a:bodyPr/>
                    <a:lstStyle/>
                    <a:p>
                      <a:pPr fontAlgn="t"/>
                      <a:r>
                        <a:rPr lang="es-MX">
                          <a:solidFill>
                            <a:srgbClr val="1B1B1B"/>
                          </a:solidFill>
                          <a:effectLst/>
                        </a:rPr>
                        <a:t>Lung</a:t>
                      </a:r>
                    </a:p>
                  </a:txBody>
                  <a:tcPr marL="190500" marR="190500" marT="190500" marB="190500"/>
                </a:tc>
                <a:tc>
                  <a:txBody>
                    <a:bodyPr/>
                    <a:lstStyle/>
                    <a:p>
                      <a:pPr fontAlgn="t"/>
                      <a:r>
                        <a:rPr lang="es-MX">
                          <a:solidFill>
                            <a:srgbClr val="1B1B1B"/>
                          </a:solidFill>
                          <a:effectLst/>
                        </a:rPr>
                        <a:t>Adrenal gland, bone, brain, liver, other lung</a:t>
                      </a:r>
                    </a:p>
                  </a:txBody>
                  <a:tcPr marL="190500" marR="190500" marT="190500" marB="190500"/>
                </a:tc>
                <a:extLst>
                  <a:ext uri="{0D108BD9-81ED-4DB2-BD59-A6C34878D82A}">
                    <a16:rowId xmlns:a16="http://schemas.microsoft.com/office/drawing/2014/main" val="770955345"/>
                  </a:ext>
                </a:extLst>
              </a:tr>
              <a:tr h="652831">
                <a:tc>
                  <a:txBody>
                    <a:bodyPr/>
                    <a:lstStyle/>
                    <a:p>
                      <a:pPr fontAlgn="t"/>
                      <a:r>
                        <a:rPr lang="es-MX">
                          <a:solidFill>
                            <a:srgbClr val="1B1B1B"/>
                          </a:solidFill>
                          <a:effectLst/>
                        </a:rPr>
                        <a:t>Melanoma</a:t>
                      </a:r>
                    </a:p>
                  </a:txBody>
                  <a:tcPr marL="190500" marR="190500" marT="190500" marB="190500"/>
                </a:tc>
                <a:tc>
                  <a:txBody>
                    <a:bodyPr/>
                    <a:lstStyle/>
                    <a:p>
                      <a:pPr fontAlgn="t"/>
                      <a:r>
                        <a:rPr lang="es-MX">
                          <a:solidFill>
                            <a:srgbClr val="1B1B1B"/>
                          </a:solidFill>
                          <a:effectLst/>
                        </a:rPr>
                        <a:t>Bone, brain, liver, lung, skin, muscle</a:t>
                      </a:r>
                    </a:p>
                  </a:txBody>
                  <a:tcPr marL="190500" marR="190500" marT="190500" marB="190500"/>
                </a:tc>
                <a:extLst>
                  <a:ext uri="{0D108BD9-81ED-4DB2-BD59-A6C34878D82A}">
                    <a16:rowId xmlns:a16="http://schemas.microsoft.com/office/drawing/2014/main" val="3164416502"/>
                  </a:ext>
                </a:extLst>
              </a:tr>
              <a:tr h="652831">
                <a:tc>
                  <a:txBody>
                    <a:bodyPr/>
                    <a:lstStyle/>
                    <a:p>
                      <a:pPr fontAlgn="t"/>
                      <a:r>
                        <a:rPr lang="es-MX">
                          <a:solidFill>
                            <a:srgbClr val="1B1B1B"/>
                          </a:solidFill>
                          <a:effectLst/>
                        </a:rPr>
                        <a:t>Ovary</a:t>
                      </a:r>
                    </a:p>
                  </a:txBody>
                  <a:tcPr marL="190500" marR="190500" marT="190500" marB="190500"/>
                </a:tc>
                <a:tc>
                  <a:txBody>
                    <a:bodyPr/>
                    <a:lstStyle/>
                    <a:p>
                      <a:pPr fontAlgn="t"/>
                      <a:r>
                        <a:rPr lang="es-MX">
                          <a:solidFill>
                            <a:srgbClr val="1B1B1B"/>
                          </a:solidFill>
                          <a:effectLst/>
                        </a:rPr>
                        <a:t>Liver, lung, peritoneum</a:t>
                      </a:r>
                    </a:p>
                  </a:txBody>
                  <a:tcPr marL="190500" marR="190500" marT="190500" marB="190500"/>
                </a:tc>
                <a:extLst>
                  <a:ext uri="{0D108BD9-81ED-4DB2-BD59-A6C34878D82A}">
                    <a16:rowId xmlns:a16="http://schemas.microsoft.com/office/drawing/2014/main" val="1911880660"/>
                  </a:ext>
                </a:extLst>
              </a:tr>
              <a:tr h="652831">
                <a:tc>
                  <a:txBody>
                    <a:bodyPr/>
                    <a:lstStyle/>
                    <a:p>
                      <a:pPr fontAlgn="t"/>
                      <a:r>
                        <a:rPr lang="es-MX">
                          <a:solidFill>
                            <a:srgbClr val="1B1B1B"/>
                          </a:solidFill>
                          <a:effectLst/>
                        </a:rPr>
                        <a:t>Pancreas</a:t>
                      </a:r>
                    </a:p>
                  </a:txBody>
                  <a:tcPr marL="190500" marR="190500" marT="190500" marB="190500"/>
                </a:tc>
                <a:tc>
                  <a:txBody>
                    <a:bodyPr/>
                    <a:lstStyle/>
                    <a:p>
                      <a:pPr fontAlgn="t"/>
                      <a:r>
                        <a:rPr lang="es-MX">
                          <a:solidFill>
                            <a:srgbClr val="1B1B1B"/>
                          </a:solidFill>
                          <a:effectLst/>
                        </a:rPr>
                        <a:t>Liver, lung, peritoneum</a:t>
                      </a:r>
                    </a:p>
                  </a:txBody>
                  <a:tcPr marL="190500" marR="190500" marT="190500" marB="190500"/>
                </a:tc>
                <a:extLst>
                  <a:ext uri="{0D108BD9-81ED-4DB2-BD59-A6C34878D82A}">
                    <a16:rowId xmlns:a16="http://schemas.microsoft.com/office/drawing/2014/main" val="2584637926"/>
                  </a:ext>
                </a:extLst>
              </a:tr>
              <a:tr h="652831">
                <a:tc>
                  <a:txBody>
                    <a:bodyPr/>
                    <a:lstStyle/>
                    <a:p>
                      <a:pPr fontAlgn="t"/>
                      <a:r>
                        <a:rPr lang="es-MX">
                          <a:solidFill>
                            <a:srgbClr val="1B1B1B"/>
                          </a:solidFill>
                          <a:effectLst/>
                        </a:rPr>
                        <a:t>Prostate</a:t>
                      </a:r>
                    </a:p>
                  </a:txBody>
                  <a:tcPr marL="190500" marR="190500" marT="190500" marB="190500"/>
                </a:tc>
                <a:tc>
                  <a:txBody>
                    <a:bodyPr/>
                    <a:lstStyle/>
                    <a:p>
                      <a:pPr fontAlgn="t"/>
                      <a:r>
                        <a:rPr lang="es-MX">
                          <a:solidFill>
                            <a:srgbClr val="1B1B1B"/>
                          </a:solidFill>
                          <a:effectLst/>
                        </a:rPr>
                        <a:t>Adrenal gland, bone, liver, lung</a:t>
                      </a:r>
                    </a:p>
                  </a:txBody>
                  <a:tcPr marL="190500" marR="190500" marT="190500" marB="190500"/>
                </a:tc>
                <a:extLst>
                  <a:ext uri="{0D108BD9-81ED-4DB2-BD59-A6C34878D82A}">
                    <a16:rowId xmlns:a16="http://schemas.microsoft.com/office/drawing/2014/main" val="3191651952"/>
                  </a:ext>
                </a:extLst>
              </a:tr>
              <a:tr h="652831">
                <a:tc>
                  <a:txBody>
                    <a:bodyPr/>
                    <a:lstStyle/>
                    <a:p>
                      <a:pPr fontAlgn="t"/>
                      <a:r>
                        <a:rPr lang="es-MX">
                          <a:solidFill>
                            <a:srgbClr val="1B1B1B"/>
                          </a:solidFill>
                          <a:effectLst/>
                        </a:rPr>
                        <a:t>Rectal</a:t>
                      </a:r>
                    </a:p>
                  </a:txBody>
                  <a:tcPr marL="190500" marR="190500" marT="190500" marB="190500"/>
                </a:tc>
                <a:tc>
                  <a:txBody>
                    <a:bodyPr/>
                    <a:lstStyle/>
                    <a:p>
                      <a:pPr fontAlgn="t"/>
                      <a:r>
                        <a:rPr lang="es-MX">
                          <a:solidFill>
                            <a:srgbClr val="1B1B1B"/>
                          </a:solidFill>
                          <a:effectLst/>
                        </a:rPr>
                        <a:t>Liver, lung, peritoneum</a:t>
                      </a:r>
                    </a:p>
                  </a:txBody>
                  <a:tcPr marL="190500" marR="190500" marT="190500" marB="190500"/>
                </a:tc>
                <a:extLst>
                  <a:ext uri="{0D108BD9-81ED-4DB2-BD59-A6C34878D82A}">
                    <a16:rowId xmlns:a16="http://schemas.microsoft.com/office/drawing/2014/main" val="2458661427"/>
                  </a:ext>
                </a:extLst>
              </a:tr>
              <a:tr h="652831">
                <a:tc>
                  <a:txBody>
                    <a:bodyPr/>
                    <a:lstStyle/>
                    <a:p>
                      <a:pPr fontAlgn="t"/>
                      <a:r>
                        <a:rPr lang="es-MX">
                          <a:solidFill>
                            <a:srgbClr val="1B1B1B"/>
                          </a:solidFill>
                          <a:effectLst/>
                        </a:rPr>
                        <a:t>Stomach</a:t>
                      </a:r>
                    </a:p>
                  </a:txBody>
                  <a:tcPr marL="190500" marR="190500" marT="190500" marB="190500"/>
                </a:tc>
                <a:tc>
                  <a:txBody>
                    <a:bodyPr/>
                    <a:lstStyle/>
                    <a:p>
                      <a:pPr fontAlgn="t"/>
                      <a:r>
                        <a:rPr lang="es-MX" dirty="0" err="1">
                          <a:solidFill>
                            <a:srgbClr val="1B1B1B"/>
                          </a:solidFill>
                          <a:effectLst/>
                        </a:rPr>
                        <a:t>Liver</a:t>
                      </a:r>
                      <a:r>
                        <a:rPr lang="es-MX" dirty="0">
                          <a:solidFill>
                            <a:srgbClr val="1B1B1B"/>
                          </a:solidFill>
                          <a:effectLst/>
                        </a:rPr>
                        <a:t>, </a:t>
                      </a:r>
                      <a:r>
                        <a:rPr lang="es-MX" dirty="0" err="1">
                          <a:solidFill>
                            <a:srgbClr val="1B1B1B"/>
                          </a:solidFill>
                          <a:effectLst/>
                        </a:rPr>
                        <a:t>lung</a:t>
                      </a:r>
                      <a:r>
                        <a:rPr lang="es-MX" dirty="0">
                          <a:solidFill>
                            <a:srgbClr val="1B1B1B"/>
                          </a:solidFill>
                          <a:effectLst/>
                        </a:rPr>
                        <a:t>, </a:t>
                      </a:r>
                      <a:r>
                        <a:rPr lang="es-MX" dirty="0" err="1">
                          <a:solidFill>
                            <a:srgbClr val="1B1B1B"/>
                          </a:solidFill>
                          <a:effectLst/>
                        </a:rPr>
                        <a:t>peritoneum</a:t>
                      </a:r>
                      <a:endParaRPr lang="es-MX" dirty="0">
                        <a:solidFill>
                          <a:srgbClr val="1B1B1B"/>
                        </a:solidFill>
                        <a:effectLst/>
                      </a:endParaRPr>
                    </a:p>
                  </a:txBody>
                  <a:tcPr marL="190500" marR="190500" marT="190500" marB="190500"/>
                </a:tc>
                <a:extLst>
                  <a:ext uri="{0D108BD9-81ED-4DB2-BD59-A6C34878D82A}">
                    <a16:rowId xmlns:a16="http://schemas.microsoft.com/office/drawing/2014/main" val="3122188245"/>
                  </a:ext>
                </a:extLst>
              </a:tr>
              <a:tr h="652831">
                <a:tc>
                  <a:txBody>
                    <a:bodyPr/>
                    <a:lstStyle/>
                    <a:p>
                      <a:pPr fontAlgn="t"/>
                      <a:r>
                        <a:rPr lang="es-MX">
                          <a:solidFill>
                            <a:srgbClr val="1B1B1B"/>
                          </a:solidFill>
                          <a:effectLst/>
                        </a:rPr>
                        <a:t>Thyroid</a:t>
                      </a:r>
                    </a:p>
                  </a:txBody>
                  <a:tcPr marL="190500" marR="190500" marT="190500" marB="190500"/>
                </a:tc>
                <a:tc>
                  <a:txBody>
                    <a:bodyPr/>
                    <a:lstStyle/>
                    <a:p>
                      <a:pPr fontAlgn="t"/>
                      <a:r>
                        <a:rPr lang="es-MX" dirty="0" err="1">
                          <a:solidFill>
                            <a:srgbClr val="1B1B1B"/>
                          </a:solidFill>
                          <a:effectLst/>
                        </a:rPr>
                        <a:t>Bone</a:t>
                      </a:r>
                      <a:r>
                        <a:rPr lang="es-MX" dirty="0">
                          <a:solidFill>
                            <a:srgbClr val="1B1B1B"/>
                          </a:solidFill>
                          <a:effectLst/>
                        </a:rPr>
                        <a:t>, </a:t>
                      </a:r>
                      <a:r>
                        <a:rPr lang="es-MX" dirty="0" err="1">
                          <a:solidFill>
                            <a:srgbClr val="1B1B1B"/>
                          </a:solidFill>
                          <a:effectLst/>
                        </a:rPr>
                        <a:t>liver</a:t>
                      </a:r>
                      <a:r>
                        <a:rPr lang="es-MX" dirty="0">
                          <a:solidFill>
                            <a:srgbClr val="1B1B1B"/>
                          </a:solidFill>
                          <a:effectLst/>
                        </a:rPr>
                        <a:t>, </a:t>
                      </a:r>
                      <a:r>
                        <a:rPr lang="es-MX" dirty="0" err="1">
                          <a:solidFill>
                            <a:srgbClr val="1B1B1B"/>
                          </a:solidFill>
                          <a:effectLst/>
                        </a:rPr>
                        <a:t>lung</a:t>
                      </a:r>
                      <a:endParaRPr lang="es-MX" dirty="0">
                        <a:solidFill>
                          <a:srgbClr val="1B1B1B"/>
                        </a:solidFill>
                        <a:effectLst/>
                      </a:endParaRPr>
                    </a:p>
                  </a:txBody>
                  <a:tcPr marL="190500" marR="190500" marT="190500" marB="190500"/>
                </a:tc>
                <a:extLst>
                  <a:ext uri="{0D108BD9-81ED-4DB2-BD59-A6C34878D82A}">
                    <a16:rowId xmlns:a16="http://schemas.microsoft.com/office/drawing/2014/main" val="2215905237"/>
                  </a:ext>
                </a:extLst>
              </a:tr>
              <a:tr h="652831">
                <a:tc>
                  <a:txBody>
                    <a:bodyPr/>
                    <a:lstStyle/>
                    <a:p>
                      <a:pPr fontAlgn="t"/>
                      <a:r>
                        <a:rPr lang="es-MX">
                          <a:solidFill>
                            <a:srgbClr val="1B1B1B"/>
                          </a:solidFill>
                          <a:effectLst/>
                        </a:rPr>
                        <a:t>Uterus</a:t>
                      </a:r>
                    </a:p>
                  </a:txBody>
                  <a:tcPr marL="190500" marR="190500" marT="190500" marB="190500"/>
                </a:tc>
                <a:tc>
                  <a:txBody>
                    <a:bodyPr/>
                    <a:lstStyle/>
                    <a:p>
                      <a:pPr fontAlgn="t"/>
                      <a:r>
                        <a:rPr lang="it-IT" dirty="0">
                          <a:solidFill>
                            <a:srgbClr val="1B1B1B"/>
                          </a:solidFill>
                          <a:effectLst/>
                        </a:rPr>
                        <a:t>Bone, liver, lung, peritoneum, vagina</a:t>
                      </a:r>
                    </a:p>
                  </a:txBody>
                  <a:tcPr marL="190500" marR="190500" marT="190500" marB="190500"/>
                </a:tc>
                <a:extLst>
                  <a:ext uri="{0D108BD9-81ED-4DB2-BD59-A6C34878D82A}">
                    <a16:rowId xmlns:a16="http://schemas.microsoft.com/office/drawing/2014/main" val="374642432"/>
                  </a:ext>
                </a:extLst>
              </a:tr>
            </a:tbl>
          </a:graphicData>
        </a:graphic>
      </p:graphicFrame>
    </p:spTree>
    <p:extLst>
      <p:ext uri="{BB962C8B-B14F-4D97-AF65-F5344CB8AC3E}">
        <p14:creationId xmlns:p14="http://schemas.microsoft.com/office/powerpoint/2010/main" val="9390014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endParaRPr lang="en-US"/>
          </a:p>
        </p:txBody>
      </p:sp>
      <p:pic>
        <p:nvPicPr>
          <p:cNvPr id="4" name="Picture 5" descr="Cancers make their own luck: theories of cancer origins | Nature Reviews  Canc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107" y="1080655"/>
            <a:ext cx="8920453" cy="5716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977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7332" y="-200140"/>
            <a:ext cx="8415597" cy="1325563"/>
          </a:xfrm>
        </p:spPr>
        <p:txBody>
          <a:bodyPr/>
          <a:lstStyle/>
          <a:p>
            <a:r>
              <a:rPr lang="es-MX" dirty="0" smtClean="0">
                <a:solidFill>
                  <a:srgbClr val="7030A0"/>
                </a:solidFill>
              </a:rPr>
              <a:t>Cáncer= Conjunto de Enfermedades</a:t>
            </a:r>
            <a:endParaRPr lang="es-MX" dirty="0">
              <a:solidFill>
                <a:srgbClr val="7030A0"/>
              </a:solidFill>
            </a:endParaRPr>
          </a:p>
        </p:txBody>
      </p:sp>
      <p:sp>
        <p:nvSpPr>
          <p:cNvPr id="3" name="Marcador de contenido 2"/>
          <p:cNvSpPr>
            <a:spLocks noGrp="1"/>
          </p:cNvSpPr>
          <p:nvPr>
            <p:ph idx="1"/>
          </p:nvPr>
        </p:nvSpPr>
        <p:spPr>
          <a:xfrm>
            <a:off x="163135" y="2739418"/>
            <a:ext cx="8122000" cy="4351338"/>
          </a:xfrm>
        </p:spPr>
        <p:txBody>
          <a:bodyPr>
            <a:normAutofit/>
          </a:bodyPr>
          <a:lstStyle/>
          <a:p>
            <a:pPr>
              <a:buFont typeface="Wingdings" panose="05000000000000000000" pitchFamily="2" charset="2"/>
              <a:buChar char="ü"/>
            </a:pPr>
            <a:r>
              <a:rPr lang="es-MX" sz="2400" dirty="0" smtClean="0"/>
              <a:t>El cáncer puede iniciar casi en cualquier parte del cuerpo. </a:t>
            </a:r>
          </a:p>
          <a:p>
            <a:pPr>
              <a:buFont typeface="Wingdings" panose="05000000000000000000" pitchFamily="2" charset="2"/>
              <a:buChar char="ü"/>
            </a:pPr>
            <a:r>
              <a:rPr lang="es-MX" sz="2400" dirty="0" smtClean="0"/>
              <a:t>Cada cáncer será distintos de acuerdo al tejido en que se origina.</a:t>
            </a:r>
          </a:p>
          <a:p>
            <a:pPr>
              <a:buFont typeface="Wingdings" panose="05000000000000000000" pitchFamily="2" charset="2"/>
              <a:buChar char="ü"/>
            </a:pPr>
            <a:r>
              <a:rPr lang="es-MX" sz="2400" dirty="0" smtClean="0"/>
              <a:t>Ni crecen igual, ni se propagan igual ni se tratan igual. </a:t>
            </a:r>
          </a:p>
        </p:txBody>
      </p:sp>
      <p:sp>
        <p:nvSpPr>
          <p:cNvPr id="5" name="Rectángulo 4"/>
          <p:cNvSpPr/>
          <p:nvPr/>
        </p:nvSpPr>
        <p:spPr>
          <a:xfrm>
            <a:off x="41563" y="6479997"/>
            <a:ext cx="9060873" cy="523220"/>
          </a:xfrm>
          <a:prstGeom prst="rect">
            <a:avLst/>
          </a:prstGeom>
        </p:spPr>
        <p:txBody>
          <a:bodyPr wrap="square">
            <a:spAutoFit/>
          </a:bodyPr>
          <a:lstStyle/>
          <a:p>
            <a:r>
              <a:rPr lang="en-US" sz="1400" dirty="0" smtClean="0">
                <a:hlinkClick r:id="rId2"/>
              </a:rPr>
              <a:t>https://www.cancer.gov/about-cancer/understanding/what-is-cancer#definition</a:t>
            </a:r>
            <a:endParaRPr lang="en-US" sz="1400" dirty="0" smtClean="0"/>
          </a:p>
          <a:p>
            <a:endParaRPr lang="en-US" sz="1400" dirty="0"/>
          </a:p>
        </p:txBody>
      </p:sp>
      <p:sp>
        <p:nvSpPr>
          <p:cNvPr id="6" name="Rectángulo 5"/>
          <p:cNvSpPr/>
          <p:nvPr/>
        </p:nvSpPr>
        <p:spPr>
          <a:xfrm>
            <a:off x="980900" y="892593"/>
            <a:ext cx="7614460" cy="1754326"/>
          </a:xfrm>
          <a:prstGeom prst="rect">
            <a:avLst/>
          </a:prstGeom>
        </p:spPr>
        <p:txBody>
          <a:bodyPr wrap="square">
            <a:spAutoFit/>
          </a:bodyPr>
          <a:lstStyle/>
          <a:p>
            <a:pPr algn="ctr"/>
            <a:r>
              <a:rPr lang="es-MX" sz="2400" dirty="0" smtClean="0">
                <a:solidFill>
                  <a:srgbClr val="722669"/>
                </a:solidFill>
              </a:rPr>
              <a:t>Es una enfermedad en donde algunas células del cuerpo crecen incontrolablemente y se dispersan por otras partes o tejidos del cuerpo.</a:t>
            </a:r>
          </a:p>
          <a:p>
            <a:pPr algn="ctr"/>
            <a:endParaRPr lang="es-MX" sz="1000" dirty="0" smtClean="0">
              <a:solidFill>
                <a:srgbClr val="722669"/>
              </a:solidFill>
            </a:endParaRPr>
          </a:p>
          <a:p>
            <a:pPr algn="ctr"/>
            <a:r>
              <a:rPr lang="es-MX" sz="2400" dirty="0" smtClean="0">
                <a:solidFill>
                  <a:srgbClr val="722669"/>
                </a:solidFill>
              </a:rPr>
              <a:t>¡Existen más de 100 tipos de cáncer! </a:t>
            </a:r>
            <a:endParaRPr lang="es-MX" sz="2400" dirty="0">
              <a:solidFill>
                <a:srgbClr val="722669"/>
              </a:solidFill>
            </a:endParaRPr>
          </a:p>
        </p:txBody>
      </p:sp>
      <p:pic>
        <p:nvPicPr>
          <p:cNvPr id="1028" name="Picture 4" descr="https://www.cancer.gov/sites/g/files/xnrzdm211/files/styles/cgov_article/public/cgov_contextual_image/2019-06/1-how-does-cancer-form.jpg?h=b48714fe&amp;itok=fc2eMUvr"/>
          <p:cNvPicPr>
            <a:picLocks noChangeAspect="1" noChangeArrowheads="1"/>
          </p:cNvPicPr>
          <p:nvPr/>
        </p:nvPicPr>
        <p:blipFill rotWithShape="1">
          <a:blip r:embed="rId3">
            <a:extLst>
              <a:ext uri="{28A0092B-C50C-407E-A947-70E740481C1C}">
                <a14:useLocalDpi xmlns:a14="http://schemas.microsoft.com/office/drawing/2010/main" val="0"/>
              </a:ext>
            </a:extLst>
          </a:blip>
          <a:srcRect t="26988" b="13666"/>
          <a:stretch/>
        </p:blipFill>
        <p:spPr bwMode="auto">
          <a:xfrm>
            <a:off x="2759826" y="4645501"/>
            <a:ext cx="4121619" cy="183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9106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p:nvPr>
        </p:nvSpPr>
        <p:spPr bwMode="auto">
          <a:xfrm>
            <a:off x="2002888" y="224982"/>
            <a:ext cx="5121595" cy="405247"/>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MX" sz="2800" b="0" i="0" u="none" strike="noStrike" cap="none" normalizeH="0" baseline="0" dirty="0" smtClean="0">
                <a:ln>
                  <a:noFill/>
                </a:ln>
                <a:solidFill>
                  <a:schemeClr val="accent1">
                    <a:lumMod val="50000"/>
                  </a:schemeClr>
                </a:solidFill>
                <a:effectLst/>
                <a:latin typeface="inherit"/>
              </a:rPr>
              <a:t>¿Cómo se desarrolla el cáncer?</a:t>
            </a:r>
            <a:r>
              <a:rPr kumimoji="0" lang="es-ES" altLang="es-MX" sz="800" b="0" i="0" u="none" strike="noStrike" cap="none" normalizeH="0" baseline="0" dirty="0" smtClean="0">
                <a:ln>
                  <a:noFill/>
                </a:ln>
                <a:solidFill>
                  <a:schemeClr val="accent1">
                    <a:lumMod val="50000"/>
                  </a:schemeClr>
                </a:solidFill>
                <a:effectLst/>
              </a:rPr>
              <a:t> </a:t>
            </a:r>
            <a:endParaRPr kumimoji="0" lang="es-ES" altLang="es-MX" sz="2400" b="0" i="0" u="none" strike="noStrike" cap="none" normalizeH="0" baseline="0" dirty="0" smtClean="0">
              <a:ln>
                <a:noFill/>
              </a:ln>
              <a:solidFill>
                <a:schemeClr val="accent1">
                  <a:lumMod val="50000"/>
                </a:schemeClr>
              </a:solidFill>
              <a:effectLst/>
              <a:latin typeface="Arial" panose="020B0604020202020204" pitchFamily="34" charset="0"/>
            </a:endParaRPr>
          </a:p>
        </p:txBody>
      </p:sp>
      <p:sp>
        <p:nvSpPr>
          <p:cNvPr id="5" name="CuadroTexto 4"/>
          <p:cNvSpPr txBox="1"/>
          <p:nvPr/>
        </p:nvSpPr>
        <p:spPr>
          <a:xfrm>
            <a:off x="603850" y="709978"/>
            <a:ext cx="7733815" cy="668844"/>
          </a:xfrm>
          <a:prstGeom prst="rect">
            <a:avLst/>
          </a:prstGeom>
          <a:noFill/>
        </p:spPr>
        <p:txBody>
          <a:bodyPr wrap="square" rtlCol="0">
            <a:spAutoFit/>
          </a:bodyPr>
          <a:lstStyle/>
          <a:p>
            <a:pPr algn="ctr"/>
            <a:r>
              <a:rPr lang="es-MX" dirty="0" smtClean="0"/>
              <a:t>Se rompe el equilibrio entre la regeneración celular y el crecimiento descontrolado, debido a la acumulación de mutaciones  </a:t>
            </a:r>
            <a:endParaRPr lang="es-MX" dirty="0"/>
          </a:p>
        </p:txBody>
      </p:sp>
      <p:pic>
        <p:nvPicPr>
          <p:cNvPr id="10" name="Imagen 9"/>
          <p:cNvPicPr>
            <a:picLocks noChangeAspect="1"/>
          </p:cNvPicPr>
          <p:nvPr/>
        </p:nvPicPr>
        <p:blipFill>
          <a:blip r:embed="rId2"/>
          <a:stretch>
            <a:fillRect/>
          </a:stretch>
        </p:blipFill>
        <p:spPr>
          <a:xfrm>
            <a:off x="191196" y="2080032"/>
            <a:ext cx="5527289" cy="3602217"/>
          </a:xfrm>
          <a:prstGeom prst="rect">
            <a:avLst/>
          </a:prstGeom>
        </p:spPr>
      </p:pic>
      <p:sp>
        <p:nvSpPr>
          <p:cNvPr id="16" name="CuadroTexto 15"/>
          <p:cNvSpPr txBox="1"/>
          <p:nvPr/>
        </p:nvSpPr>
        <p:spPr>
          <a:xfrm>
            <a:off x="502958" y="5845316"/>
            <a:ext cx="8121454" cy="461665"/>
          </a:xfrm>
          <a:prstGeom prst="rect">
            <a:avLst/>
          </a:prstGeom>
          <a:noFill/>
        </p:spPr>
        <p:txBody>
          <a:bodyPr wrap="none" rtlCol="0">
            <a:spAutoFit/>
          </a:bodyPr>
          <a:lstStyle/>
          <a:p>
            <a:r>
              <a:rPr lang="es-MX" sz="2400" dirty="0" smtClean="0">
                <a:solidFill>
                  <a:schemeClr val="accent1">
                    <a:lumMod val="50000"/>
                  </a:schemeClr>
                </a:solidFill>
              </a:rPr>
              <a:t>Mutaciones sobre los genes que regulan la proliferación celular </a:t>
            </a:r>
            <a:endParaRPr lang="es-MX" sz="2400" dirty="0">
              <a:solidFill>
                <a:schemeClr val="accent1">
                  <a:lumMod val="50000"/>
                </a:schemeClr>
              </a:solidFill>
            </a:endParaRPr>
          </a:p>
        </p:txBody>
      </p:sp>
      <p:pic>
        <p:nvPicPr>
          <p:cNvPr id="18" name="Imagen 17"/>
          <p:cNvPicPr>
            <a:picLocks noChangeAspect="1"/>
          </p:cNvPicPr>
          <p:nvPr/>
        </p:nvPicPr>
        <p:blipFill>
          <a:blip r:embed="rId3"/>
          <a:stretch>
            <a:fillRect/>
          </a:stretch>
        </p:blipFill>
        <p:spPr>
          <a:xfrm>
            <a:off x="3732973" y="1859434"/>
            <a:ext cx="914400" cy="762000"/>
          </a:xfrm>
          <a:prstGeom prst="rect">
            <a:avLst/>
          </a:prstGeom>
        </p:spPr>
      </p:pic>
      <p:sp>
        <p:nvSpPr>
          <p:cNvPr id="19" name="Rectángulo 18"/>
          <p:cNvSpPr/>
          <p:nvPr/>
        </p:nvSpPr>
        <p:spPr>
          <a:xfrm>
            <a:off x="5051022" y="1719170"/>
            <a:ext cx="2485505" cy="3819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Envejecimiento celular</a:t>
            </a:r>
            <a:endParaRPr lang="es-MX" dirty="0"/>
          </a:p>
        </p:txBody>
      </p:sp>
      <p:sp>
        <p:nvSpPr>
          <p:cNvPr id="21" name="Flecha derecha 20"/>
          <p:cNvSpPr/>
          <p:nvPr/>
        </p:nvSpPr>
        <p:spPr>
          <a:xfrm>
            <a:off x="2609862" y="2921600"/>
            <a:ext cx="689956" cy="2968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Cáncer</a:t>
            </a:r>
            <a:endParaRPr lang="en-US" dirty="0"/>
          </a:p>
        </p:txBody>
      </p:sp>
      <p:sp>
        <p:nvSpPr>
          <p:cNvPr id="24" name="Rectángulo 23"/>
          <p:cNvSpPr/>
          <p:nvPr/>
        </p:nvSpPr>
        <p:spPr>
          <a:xfrm>
            <a:off x="5348703" y="2317468"/>
            <a:ext cx="2739582" cy="381976"/>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t>Recorte de los telómeros</a:t>
            </a:r>
            <a:endParaRPr lang="es-MX" dirty="0"/>
          </a:p>
        </p:txBody>
      </p:sp>
      <p:sp>
        <p:nvSpPr>
          <p:cNvPr id="25" name="Rectángulo 24"/>
          <p:cNvSpPr/>
          <p:nvPr/>
        </p:nvSpPr>
        <p:spPr>
          <a:xfrm>
            <a:off x="6046767" y="3448036"/>
            <a:ext cx="2041518" cy="381976"/>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t>Daños estructurales</a:t>
            </a:r>
            <a:endParaRPr lang="es-MX" dirty="0"/>
          </a:p>
        </p:txBody>
      </p:sp>
      <p:pic>
        <p:nvPicPr>
          <p:cNvPr id="2055" name="Picture 7" descr="What is Apoptosi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0588" y="4560394"/>
            <a:ext cx="1167833" cy="777398"/>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Conector angular 22"/>
          <p:cNvCxnSpPr>
            <a:stCxn id="19" idx="3"/>
            <a:endCxn id="24" idx="3"/>
          </p:cNvCxnSpPr>
          <p:nvPr/>
        </p:nvCxnSpPr>
        <p:spPr>
          <a:xfrm>
            <a:off x="7536527" y="1910158"/>
            <a:ext cx="551758" cy="598298"/>
          </a:xfrm>
          <a:prstGeom prst="bentConnector3">
            <a:avLst>
              <a:gd name="adj1" fmla="val 14143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31" name="Conector angular 30"/>
          <p:cNvCxnSpPr>
            <a:stCxn id="19" idx="3"/>
            <a:endCxn id="25" idx="3"/>
          </p:cNvCxnSpPr>
          <p:nvPr/>
        </p:nvCxnSpPr>
        <p:spPr>
          <a:xfrm>
            <a:off x="7536527" y="1910158"/>
            <a:ext cx="551758" cy="1728866"/>
          </a:xfrm>
          <a:prstGeom prst="bentConnector3">
            <a:avLst>
              <a:gd name="adj1" fmla="val 14143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38" name="Conector angular 37"/>
          <p:cNvCxnSpPr>
            <a:stCxn id="24" idx="1"/>
            <a:endCxn id="2055" idx="1"/>
          </p:cNvCxnSpPr>
          <p:nvPr/>
        </p:nvCxnSpPr>
        <p:spPr>
          <a:xfrm rot="10800000" flipH="1" flipV="1">
            <a:off x="5348702" y="2508455"/>
            <a:ext cx="831885" cy="2440637"/>
          </a:xfrm>
          <a:prstGeom prst="bentConnector3">
            <a:avLst>
              <a:gd name="adj1" fmla="val -27480"/>
            </a:avLst>
          </a:prstGeom>
          <a:ln w="317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ector angular 39"/>
          <p:cNvCxnSpPr>
            <a:stCxn id="25" idx="1"/>
            <a:endCxn id="2055" idx="1"/>
          </p:cNvCxnSpPr>
          <p:nvPr/>
        </p:nvCxnSpPr>
        <p:spPr>
          <a:xfrm rot="10800000" flipH="1" flipV="1">
            <a:off x="6046766" y="3639023"/>
            <a:ext cx="133821" cy="1310069"/>
          </a:xfrm>
          <a:prstGeom prst="bentConnector3">
            <a:avLst>
              <a:gd name="adj1" fmla="val -170825"/>
            </a:avLst>
          </a:prstGeom>
          <a:ln w="317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p:cNvSpPr txBox="1"/>
          <p:nvPr/>
        </p:nvSpPr>
        <p:spPr>
          <a:xfrm>
            <a:off x="6180587" y="4157264"/>
            <a:ext cx="1111138" cy="369332"/>
          </a:xfrm>
          <a:prstGeom prst="rect">
            <a:avLst/>
          </a:prstGeom>
          <a:noFill/>
        </p:spPr>
        <p:txBody>
          <a:bodyPr wrap="none" rtlCol="0">
            <a:spAutoFit/>
          </a:bodyPr>
          <a:lstStyle/>
          <a:p>
            <a:r>
              <a:rPr lang="en-US" dirty="0" smtClean="0"/>
              <a:t>Apoptosis</a:t>
            </a:r>
            <a:endParaRPr lang="en-US" dirty="0"/>
          </a:p>
        </p:txBody>
      </p:sp>
      <p:sp>
        <p:nvSpPr>
          <p:cNvPr id="52" name="Rectángulo 51"/>
          <p:cNvSpPr/>
          <p:nvPr/>
        </p:nvSpPr>
        <p:spPr>
          <a:xfrm>
            <a:off x="5617898" y="2875073"/>
            <a:ext cx="2485507" cy="381976"/>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t>Mutaciones del Genoma</a:t>
            </a:r>
            <a:endParaRPr lang="es-MX" dirty="0"/>
          </a:p>
        </p:txBody>
      </p:sp>
      <p:cxnSp>
        <p:nvCxnSpPr>
          <p:cNvPr id="57" name="Conector angular 56"/>
          <p:cNvCxnSpPr/>
          <p:nvPr/>
        </p:nvCxnSpPr>
        <p:spPr>
          <a:xfrm rot="10800000" flipH="1" flipV="1">
            <a:off x="5626211" y="3066061"/>
            <a:ext cx="562690" cy="1883032"/>
          </a:xfrm>
          <a:prstGeom prst="bentConnector3">
            <a:avLst>
              <a:gd name="adj1" fmla="val -40626"/>
            </a:avLst>
          </a:prstGeom>
          <a:ln w="317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ector angular 58"/>
          <p:cNvCxnSpPr>
            <a:stCxn id="19" idx="3"/>
            <a:endCxn id="52" idx="3"/>
          </p:cNvCxnSpPr>
          <p:nvPr/>
        </p:nvCxnSpPr>
        <p:spPr>
          <a:xfrm>
            <a:off x="7536527" y="1910158"/>
            <a:ext cx="566878" cy="1155903"/>
          </a:xfrm>
          <a:prstGeom prst="bentConnector3">
            <a:avLst>
              <a:gd name="adj1" fmla="val 138860"/>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61" name="Flecha derecha 60"/>
          <p:cNvSpPr/>
          <p:nvPr/>
        </p:nvSpPr>
        <p:spPr>
          <a:xfrm rot="20528472">
            <a:off x="4548426" y="1909953"/>
            <a:ext cx="382385" cy="1911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ángulo 67"/>
          <p:cNvSpPr/>
          <p:nvPr/>
        </p:nvSpPr>
        <p:spPr>
          <a:xfrm>
            <a:off x="3637505" y="6306981"/>
            <a:ext cx="1674476" cy="3819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Carcinogénesis</a:t>
            </a:r>
            <a:endParaRPr lang="es-MX" dirty="0"/>
          </a:p>
        </p:txBody>
      </p:sp>
    </p:spTree>
    <p:extLst>
      <p:ext uri="{BB962C8B-B14F-4D97-AF65-F5344CB8AC3E}">
        <p14:creationId xmlns:p14="http://schemas.microsoft.com/office/powerpoint/2010/main" val="1426542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1272481"/>
          </a:xfrm>
        </p:spPr>
        <p:txBody>
          <a:bodyPr>
            <a:normAutofit fontScale="90000"/>
          </a:bodyPr>
          <a:lstStyle/>
          <a:p>
            <a:pPr algn="ctr"/>
            <a:r>
              <a:rPr lang="en-US" dirty="0">
                <a:solidFill>
                  <a:srgbClr val="7030A0"/>
                </a:solidFill>
              </a:rPr>
              <a:t>Proto-Oncogenes</a:t>
            </a:r>
            <a:br>
              <a:rPr lang="en-US" dirty="0">
                <a:solidFill>
                  <a:srgbClr val="7030A0"/>
                </a:solidFill>
              </a:rPr>
            </a:br>
            <a:endParaRPr lang="en-US" dirty="0">
              <a:solidFill>
                <a:srgbClr val="7030A0"/>
              </a:solidFill>
            </a:endParaRPr>
          </a:p>
        </p:txBody>
      </p:sp>
      <p:sp>
        <p:nvSpPr>
          <p:cNvPr id="3" name="Marcador de contenido 2"/>
          <p:cNvSpPr>
            <a:spLocks noGrp="1"/>
          </p:cNvSpPr>
          <p:nvPr>
            <p:ph idx="1"/>
          </p:nvPr>
        </p:nvSpPr>
        <p:spPr>
          <a:xfrm>
            <a:off x="628650" y="1310235"/>
            <a:ext cx="7886700" cy="5123815"/>
          </a:xfrm>
        </p:spPr>
        <p:txBody>
          <a:bodyPr>
            <a:normAutofit/>
          </a:bodyPr>
          <a:lstStyle/>
          <a:p>
            <a:pPr marL="0" indent="0">
              <a:buNone/>
            </a:pPr>
            <a:r>
              <a:rPr lang="es-MX" dirty="0" smtClean="0"/>
              <a:t>Son genes que estimulan la </a:t>
            </a:r>
            <a:r>
              <a:rPr lang="es-MX" dirty="0" smtClean="0">
                <a:solidFill>
                  <a:srgbClr val="002060"/>
                </a:solidFill>
              </a:rPr>
              <a:t>división celular, </a:t>
            </a:r>
            <a:r>
              <a:rPr lang="es-MX" dirty="0" smtClean="0"/>
              <a:t>cuando recibe señales externas, como factores de crecimiento. </a:t>
            </a:r>
          </a:p>
          <a:p>
            <a:pPr marL="457200" lvl="1" indent="0">
              <a:buNone/>
            </a:pPr>
            <a:r>
              <a:rPr lang="es-MX" dirty="0"/>
              <a:t>	</a:t>
            </a:r>
            <a:r>
              <a:rPr lang="es-MX" dirty="0" smtClean="0"/>
              <a:t>		MUTAN </a:t>
            </a:r>
          </a:p>
          <a:p>
            <a:pPr marL="0" indent="0">
              <a:buNone/>
            </a:pPr>
            <a:r>
              <a:rPr lang="es-MX" b="1" dirty="0" smtClean="0">
                <a:solidFill>
                  <a:srgbClr val="7030A0"/>
                </a:solidFill>
              </a:rPr>
              <a:t>Oncogenes</a:t>
            </a:r>
            <a:r>
              <a:rPr lang="es-MX" dirty="0" smtClean="0">
                <a:solidFill>
                  <a:srgbClr val="7030A0"/>
                </a:solidFill>
              </a:rPr>
              <a:t>,  provocando la división celular independiente a recibir estímulos del ambiente.</a:t>
            </a:r>
          </a:p>
          <a:p>
            <a:r>
              <a:rPr lang="es-MX" dirty="0" smtClean="0">
                <a:solidFill>
                  <a:srgbClr val="7030A0"/>
                </a:solidFill>
              </a:rPr>
              <a:t>K-ras</a:t>
            </a:r>
          </a:p>
          <a:p>
            <a:r>
              <a:rPr lang="es-MX" dirty="0" smtClean="0">
                <a:solidFill>
                  <a:srgbClr val="7030A0"/>
                </a:solidFill>
              </a:rPr>
              <a:t>N-ras</a:t>
            </a:r>
          </a:p>
          <a:p>
            <a:r>
              <a:rPr lang="es-MX" dirty="0" smtClean="0">
                <a:solidFill>
                  <a:srgbClr val="7030A0"/>
                </a:solidFill>
              </a:rPr>
              <a:t>Erb-B-2</a:t>
            </a:r>
          </a:p>
          <a:p>
            <a:r>
              <a:rPr lang="es-MX" dirty="0" smtClean="0">
                <a:solidFill>
                  <a:srgbClr val="7030A0"/>
                </a:solidFill>
              </a:rPr>
              <a:t>C-</a:t>
            </a:r>
            <a:r>
              <a:rPr lang="es-MX" dirty="0" err="1" smtClean="0">
                <a:solidFill>
                  <a:srgbClr val="7030A0"/>
                </a:solidFill>
              </a:rPr>
              <a:t>myc</a:t>
            </a:r>
            <a:endParaRPr lang="es-MX" dirty="0" smtClean="0">
              <a:solidFill>
                <a:srgbClr val="7030A0"/>
              </a:solidFill>
            </a:endParaRPr>
          </a:p>
          <a:p>
            <a:r>
              <a:rPr lang="es-MX" dirty="0" smtClean="0">
                <a:solidFill>
                  <a:srgbClr val="7030A0"/>
                </a:solidFill>
              </a:rPr>
              <a:t>C-</a:t>
            </a:r>
            <a:r>
              <a:rPr lang="es-MX" dirty="0" err="1" smtClean="0">
                <a:solidFill>
                  <a:srgbClr val="7030A0"/>
                </a:solidFill>
              </a:rPr>
              <a:t>fos</a:t>
            </a:r>
            <a:r>
              <a:rPr lang="es-MX" dirty="0" smtClean="0">
                <a:solidFill>
                  <a:srgbClr val="7030A0"/>
                </a:solidFill>
              </a:rPr>
              <a:t> </a:t>
            </a:r>
          </a:p>
        </p:txBody>
      </p:sp>
      <p:pic>
        <p:nvPicPr>
          <p:cNvPr id="4" name="Picture 2" descr="https://www.cancer.gov/sites/g/files/xnrzdm211/files/styles/cgov_article/public/cgov_contextual_image/2019-06/4-what-are-tumor-suppressor-genes.jpg?h=b48714fe&amp;itok=H0sAkMVV"/>
          <p:cNvPicPr>
            <a:picLocks noChangeAspect="1" noChangeArrowheads="1"/>
          </p:cNvPicPr>
          <p:nvPr/>
        </p:nvPicPr>
        <p:blipFill rotWithShape="1">
          <a:blip r:embed="rId2">
            <a:extLst>
              <a:ext uri="{28A0092B-C50C-407E-A947-70E740481C1C}">
                <a14:useLocalDpi xmlns:a14="http://schemas.microsoft.com/office/drawing/2010/main" val="0"/>
              </a:ext>
            </a:extLst>
          </a:blip>
          <a:srcRect t="16733" r="20091" b="2909"/>
          <a:stretch/>
        </p:blipFill>
        <p:spPr bwMode="auto">
          <a:xfrm>
            <a:off x="2984267" y="4151855"/>
            <a:ext cx="2838555" cy="2140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2410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rgbClr val="7030A0"/>
                </a:solidFill>
              </a:rPr>
              <a:t>Genes Supresores de Tumores</a:t>
            </a:r>
            <a:endParaRPr lang="es-MX" dirty="0">
              <a:solidFill>
                <a:srgbClr val="7030A0"/>
              </a:solidFill>
            </a:endParaRPr>
          </a:p>
        </p:txBody>
      </p:sp>
      <p:sp>
        <p:nvSpPr>
          <p:cNvPr id="3" name="Marcador de contenido 2"/>
          <p:cNvSpPr>
            <a:spLocks noGrp="1"/>
          </p:cNvSpPr>
          <p:nvPr>
            <p:ph idx="1"/>
          </p:nvPr>
        </p:nvSpPr>
        <p:spPr>
          <a:xfrm>
            <a:off x="632256" y="1690689"/>
            <a:ext cx="7886700" cy="4351338"/>
          </a:xfrm>
        </p:spPr>
        <p:txBody>
          <a:bodyPr/>
          <a:lstStyle/>
          <a:p>
            <a:r>
              <a:rPr lang="es-MX" dirty="0" smtClean="0"/>
              <a:t>Responsables de detener la proliferación celular.</a:t>
            </a:r>
          </a:p>
          <a:p>
            <a:pPr marL="0" indent="0">
              <a:buNone/>
            </a:pPr>
            <a:r>
              <a:rPr lang="es-MX" dirty="0"/>
              <a:t>	</a:t>
            </a:r>
            <a:r>
              <a:rPr lang="es-MX" dirty="0" smtClean="0"/>
              <a:t>	</a:t>
            </a:r>
            <a:r>
              <a:rPr lang="es-MX" dirty="0" smtClean="0">
                <a:solidFill>
                  <a:srgbClr val="002060"/>
                </a:solidFill>
              </a:rPr>
              <a:t>p53 (guardián del genoma)</a:t>
            </a:r>
          </a:p>
          <a:p>
            <a:r>
              <a:rPr lang="es-MX" dirty="0" smtClean="0"/>
              <a:t>Cuando existe daño, impide que las células sigan replicándose y si no se puede corregir el daño, se induce apoptosis. </a:t>
            </a:r>
            <a:endParaRPr lang="es-MX" dirty="0"/>
          </a:p>
        </p:txBody>
      </p:sp>
      <p:pic>
        <p:nvPicPr>
          <p:cNvPr id="10" name="Picture 2" descr="https://www.cancer.gov/sites/g/files/xnrzdm211/files/styles/cgov_article/public/cgov_contextual_image/2019-06/4-what-are-tumor-suppressor-genes.jpg?h=b48714fe&amp;itok=H0sAkMVV"/>
          <p:cNvPicPr>
            <a:picLocks noChangeAspect="1" noChangeArrowheads="1"/>
          </p:cNvPicPr>
          <p:nvPr/>
        </p:nvPicPr>
        <p:blipFill rotWithShape="1">
          <a:blip r:embed="rId3">
            <a:extLst>
              <a:ext uri="{28A0092B-C50C-407E-A947-70E740481C1C}">
                <a14:useLocalDpi xmlns:a14="http://schemas.microsoft.com/office/drawing/2010/main" val="0"/>
              </a:ext>
            </a:extLst>
          </a:blip>
          <a:srcRect t="16733" r="20091" b="2909"/>
          <a:stretch/>
        </p:blipFill>
        <p:spPr bwMode="auto">
          <a:xfrm>
            <a:off x="939801" y="4273569"/>
            <a:ext cx="2565400" cy="193486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ancers 03 00994f1 10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39512" y="4040841"/>
            <a:ext cx="2940840" cy="2492821"/>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p:cNvSpPr txBox="1"/>
          <p:nvPr/>
        </p:nvSpPr>
        <p:spPr>
          <a:xfrm>
            <a:off x="7069894" y="3714224"/>
            <a:ext cx="1759520" cy="1200329"/>
          </a:xfrm>
          <a:prstGeom prst="rect">
            <a:avLst/>
          </a:prstGeom>
          <a:noFill/>
        </p:spPr>
        <p:txBody>
          <a:bodyPr wrap="square" rtlCol="0">
            <a:spAutoFit/>
          </a:bodyPr>
          <a:lstStyle/>
          <a:p>
            <a:r>
              <a:rPr lang="es-MX" dirty="0" smtClean="0"/>
              <a:t>P53 mutante, pierde parcialmente su unión al DNA</a:t>
            </a:r>
            <a:endParaRPr lang="es-MX" dirty="0"/>
          </a:p>
        </p:txBody>
      </p:sp>
      <p:sp>
        <p:nvSpPr>
          <p:cNvPr id="9" name="Rectángulo 8"/>
          <p:cNvSpPr/>
          <p:nvPr/>
        </p:nvSpPr>
        <p:spPr>
          <a:xfrm>
            <a:off x="872934" y="6208431"/>
            <a:ext cx="2327368" cy="369332"/>
          </a:xfrm>
          <a:prstGeom prst="rect">
            <a:avLst/>
          </a:prstGeom>
        </p:spPr>
        <p:txBody>
          <a:bodyPr wrap="none">
            <a:spAutoFit/>
          </a:bodyPr>
          <a:lstStyle/>
          <a:p>
            <a:pPr lvl="1"/>
            <a:r>
              <a:rPr lang="es-MX" dirty="0" smtClean="0">
                <a:solidFill>
                  <a:srgbClr val="7030A0"/>
                </a:solidFill>
              </a:rPr>
              <a:t>Bcl-2, </a:t>
            </a:r>
            <a:r>
              <a:rPr lang="es-MX" dirty="0" err="1" smtClean="0">
                <a:solidFill>
                  <a:srgbClr val="7030A0"/>
                </a:solidFill>
              </a:rPr>
              <a:t>Bax</a:t>
            </a:r>
            <a:r>
              <a:rPr lang="es-MX" dirty="0" smtClean="0">
                <a:solidFill>
                  <a:srgbClr val="7030A0"/>
                </a:solidFill>
              </a:rPr>
              <a:t>, </a:t>
            </a:r>
            <a:r>
              <a:rPr lang="es-MX" dirty="0" err="1" smtClean="0">
                <a:solidFill>
                  <a:srgbClr val="7030A0"/>
                </a:solidFill>
              </a:rPr>
              <a:t>Bclx</a:t>
            </a:r>
            <a:r>
              <a:rPr lang="es-MX" dirty="0" smtClean="0">
                <a:solidFill>
                  <a:srgbClr val="7030A0"/>
                </a:solidFill>
              </a:rPr>
              <a:t>-XL</a:t>
            </a:r>
            <a:endParaRPr lang="es-MX" dirty="0" smtClean="0">
              <a:solidFill>
                <a:srgbClr val="7030A0"/>
              </a:solidFill>
            </a:endParaRPr>
          </a:p>
        </p:txBody>
      </p:sp>
    </p:spTree>
    <p:extLst>
      <p:ext uri="{BB962C8B-B14F-4D97-AF65-F5344CB8AC3E}">
        <p14:creationId xmlns:p14="http://schemas.microsoft.com/office/powerpoint/2010/main" val="688305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rgbClr val="7030A0"/>
                </a:solidFill>
              </a:rPr>
              <a:t>Células Inmortales</a:t>
            </a:r>
            <a:endParaRPr lang="es-MX" dirty="0">
              <a:solidFill>
                <a:srgbClr val="7030A0"/>
              </a:solidFill>
            </a:endParaRPr>
          </a:p>
        </p:txBody>
      </p:sp>
      <p:sp>
        <p:nvSpPr>
          <p:cNvPr id="3" name="Marcador de contenido 2"/>
          <p:cNvSpPr>
            <a:spLocks noGrp="1"/>
          </p:cNvSpPr>
          <p:nvPr>
            <p:ph idx="1"/>
          </p:nvPr>
        </p:nvSpPr>
        <p:spPr>
          <a:xfrm>
            <a:off x="628650" y="1825625"/>
            <a:ext cx="4832812" cy="4351338"/>
          </a:xfrm>
        </p:spPr>
        <p:txBody>
          <a:bodyPr>
            <a:normAutofit fontScale="85000" lnSpcReduction="10000"/>
          </a:bodyPr>
          <a:lstStyle/>
          <a:p>
            <a:r>
              <a:rPr lang="es-MX" dirty="0" smtClean="0">
                <a:solidFill>
                  <a:srgbClr val="002060"/>
                </a:solidFill>
              </a:rPr>
              <a:t>Resistencia a la </a:t>
            </a:r>
            <a:r>
              <a:rPr lang="es-MX" dirty="0">
                <a:solidFill>
                  <a:srgbClr val="002060"/>
                </a:solidFill>
              </a:rPr>
              <a:t>apoptosis,</a:t>
            </a:r>
            <a:r>
              <a:rPr lang="es-MX" b="1" dirty="0">
                <a:solidFill>
                  <a:srgbClr val="7030A0"/>
                </a:solidFill>
              </a:rPr>
              <a:t> p53 </a:t>
            </a:r>
            <a:r>
              <a:rPr lang="es-MX" dirty="0">
                <a:solidFill>
                  <a:srgbClr val="002060"/>
                </a:solidFill>
              </a:rPr>
              <a:t>puede inducir apoptosis ante diferentes estímulos como el </a:t>
            </a:r>
            <a:r>
              <a:rPr lang="es-MX" dirty="0">
                <a:solidFill>
                  <a:srgbClr val="7030A0"/>
                </a:solidFill>
              </a:rPr>
              <a:t>daño en el ADN provocado por radiaciones, la falta de oxígeno y el efecto de oncogenes </a:t>
            </a:r>
            <a:r>
              <a:rPr lang="es-MX" dirty="0" err="1" smtClean="0">
                <a:solidFill>
                  <a:srgbClr val="7030A0"/>
                </a:solidFill>
              </a:rPr>
              <a:t>mitogénicos</a:t>
            </a:r>
            <a:r>
              <a:rPr lang="es-MX" dirty="0" smtClean="0">
                <a:solidFill>
                  <a:srgbClr val="7030A0"/>
                </a:solidFill>
              </a:rPr>
              <a:t>. </a:t>
            </a:r>
          </a:p>
          <a:p>
            <a:pPr lvl="1"/>
            <a:r>
              <a:rPr lang="es-MX" dirty="0" smtClean="0">
                <a:solidFill>
                  <a:srgbClr val="7030A0"/>
                </a:solidFill>
              </a:rPr>
              <a:t>Bcl-2, </a:t>
            </a:r>
            <a:r>
              <a:rPr lang="es-MX" dirty="0" err="1" smtClean="0">
                <a:solidFill>
                  <a:srgbClr val="7030A0"/>
                </a:solidFill>
              </a:rPr>
              <a:t>Bax</a:t>
            </a:r>
            <a:r>
              <a:rPr lang="es-MX" dirty="0" smtClean="0">
                <a:solidFill>
                  <a:srgbClr val="7030A0"/>
                </a:solidFill>
              </a:rPr>
              <a:t>, </a:t>
            </a:r>
            <a:r>
              <a:rPr lang="es-MX" dirty="0" err="1" smtClean="0">
                <a:solidFill>
                  <a:srgbClr val="7030A0"/>
                </a:solidFill>
              </a:rPr>
              <a:t>Bclx</a:t>
            </a:r>
            <a:r>
              <a:rPr lang="es-MX" dirty="0" smtClean="0">
                <a:solidFill>
                  <a:srgbClr val="7030A0"/>
                </a:solidFill>
              </a:rPr>
              <a:t>-XL</a:t>
            </a:r>
          </a:p>
          <a:p>
            <a:pPr marL="0" indent="0">
              <a:buNone/>
            </a:pPr>
            <a:endParaRPr lang="es-MX" dirty="0" smtClean="0">
              <a:solidFill>
                <a:srgbClr val="002060"/>
              </a:solidFill>
            </a:endParaRPr>
          </a:p>
          <a:p>
            <a:r>
              <a:rPr lang="es-MX" dirty="0" smtClean="0">
                <a:solidFill>
                  <a:srgbClr val="002060"/>
                </a:solidFill>
              </a:rPr>
              <a:t>Las células tumorales tienen active a la proteína </a:t>
            </a:r>
            <a:r>
              <a:rPr lang="es-MX" dirty="0" err="1" smtClean="0">
                <a:solidFill>
                  <a:srgbClr val="7030A0"/>
                </a:solidFill>
              </a:rPr>
              <a:t>telomerasa</a:t>
            </a:r>
            <a:r>
              <a:rPr lang="es-MX" dirty="0" smtClean="0">
                <a:solidFill>
                  <a:srgbClr val="002060"/>
                </a:solidFill>
              </a:rPr>
              <a:t> que aumenta el tamaño de los telómeros y así evita la senescencia celular y muerte por apoptosis. </a:t>
            </a:r>
            <a:endParaRPr lang="es-MX" dirty="0">
              <a:solidFill>
                <a:srgbClr val="002060"/>
              </a:solidFill>
            </a:endParaRPr>
          </a:p>
        </p:txBody>
      </p:sp>
      <p:pic>
        <p:nvPicPr>
          <p:cNvPr id="12290" name="Picture 2" descr="Científicos españoles descubren el patrón universal de la longevida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3324" y="2452541"/>
            <a:ext cx="2652026" cy="3250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8722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0957" y="-98292"/>
            <a:ext cx="7886700" cy="1325563"/>
          </a:xfrm>
        </p:spPr>
        <p:txBody>
          <a:bodyPr/>
          <a:lstStyle/>
          <a:p>
            <a:pPr algn="ctr"/>
            <a:r>
              <a:rPr lang="en-US" b="1" dirty="0" smtClean="0">
                <a:solidFill>
                  <a:srgbClr val="722669"/>
                </a:solidFill>
              </a:rPr>
              <a:t>Tumor vs </a:t>
            </a:r>
            <a:r>
              <a:rPr lang="en-US" b="1" dirty="0" err="1" smtClean="0">
                <a:solidFill>
                  <a:srgbClr val="722669"/>
                </a:solidFill>
              </a:rPr>
              <a:t>Cáncer</a:t>
            </a:r>
            <a:endParaRPr lang="en-US" b="1" dirty="0">
              <a:solidFill>
                <a:srgbClr val="722669"/>
              </a:solidFill>
            </a:endParaRPr>
          </a:p>
        </p:txBody>
      </p:sp>
      <p:sp>
        <p:nvSpPr>
          <p:cNvPr id="5" name="Marcador de contenido 2"/>
          <p:cNvSpPr txBox="1">
            <a:spLocks/>
          </p:cNvSpPr>
          <p:nvPr/>
        </p:nvSpPr>
        <p:spPr>
          <a:xfrm>
            <a:off x="285486" y="2122848"/>
            <a:ext cx="7817080" cy="423638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dirty="0" smtClean="0">
                <a:solidFill>
                  <a:srgbClr val="002060"/>
                </a:solidFill>
              </a:rPr>
              <a:t>Angiogénesis</a:t>
            </a:r>
          </a:p>
          <a:p>
            <a:pPr marL="0" indent="0">
              <a:buNone/>
            </a:pPr>
            <a:endParaRPr lang="es-MX" dirty="0" smtClean="0">
              <a:solidFill>
                <a:srgbClr val="002060"/>
              </a:solidFill>
            </a:endParaRPr>
          </a:p>
          <a:p>
            <a:pPr marL="0" indent="0">
              <a:buNone/>
            </a:pPr>
            <a:r>
              <a:rPr lang="es-MX" dirty="0" smtClean="0">
                <a:solidFill>
                  <a:srgbClr val="002060"/>
                </a:solidFill>
              </a:rPr>
              <a:t>Metástasis </a:t>
            </a:r>
          </a:p>
          <a:p>
            <a:pPr marL="0" indent="0">
              <a:buNone/>
            </a:pPr>
            <a:r>
              <a:rPr lang="es-MX" sz="2200" dirty="0" smtClean="0">
                <a:solidFill>
                  <a:srgbClr val="002060"/>
                </a:solidFill>
              </a:rPr>
              <a:t>(90% muertes)</a:t>
            </a:r>
          </a:p>
          <a:p>
            <a:pPr marL="0" indent="0">
              <a:buNone/>
            </a:pPr>
            <a:endParaRPr lang="es-MX" sz="2200" dirty="0" smtClean="0">
              <a:solidFill>
                <a:srgbClr val="002060"/>
              </a:solidFill>
            </a:endParaRPr>
          </a:p>
          <a:p>
            <a:pPr marL="0" indent="0" algn="ctr">
              <a:buNone/>
            </a:pPr>
            <a:endParaRPr lang="es-MX" sz="2200" dirty="0">
              <a:solidFill>
                <a:srgbClr val="002060"/>
              </a:solidFill>
            </a:endParaRPr>
          </a:p>
          <a:p>
            <a:pPr marL="0" indent="0">
              <a:buNone/>
            </a:pPr>
            <a:r>
              <a:rPr lang="es-MX" sz="2200" dirty="0" smtClean="0">
                <a:solidFill>
                  <a:srgbClr val="002060"/>
                </a:solidFill>
              </a:rPr>
              <a:t>		</a:t>
            </a:r>
            <a:r>
              <a:rPr lang="es-MX" dirty="0" smtClean="0">
                <a:solidFill>
                  <a:srgbClr val="002060"/>
                </a:solidFill>
              </a:rPr>
              <a:t>Separación del tumor</a:t>
            </a:r>
          </a:p>
          <a:p>
            <a:pPr marL="0" indent="0">
              <a:buNone/>
            </a:pPr>
            <a:r>
              <a:rPr lang="es-MX" dirty="0" smtClean="0">
                <a:solidFill>
                  <a:srgbClr val="002060"/>
                </a:solidFill>
              </a:rPr>
              <a:t>		Invasión</a:t>
            </a:r>
          </a:p>
          <a:p>
            <a:pPr marL="0" indent="0">
              <a:buNone/>
            </a:pPr>
            <a:r>
              <a:rPr lang="es-MX" dirty="0" smtClean="0">
                <a:solidFill>
                  <a:srgbClr val="002060"/>
                </a:solidFill>
              </a:rPr>
              <a:t>		</a:t>
            </a:r>
            <a:r>
              <a:rPr lang="es-MX" dirty="0" err="1" smtClean="0">
                <a:solidFill>
                  <a:srgbClr val="002060"/>
                </a:solidFill>
              </a:rPr>
              <a:t>Intravasación</a:t>
            </a:r>
            <a:r>
              <a:rPr lang="es-MX" dirty="0" smtClean="0">
                <a:solidFill>
                  <a:srgbClr val="002060"/>
                </a:solidFill>
              </a:rPr>
              <a:t> </a:t>
            </a:r>
          </a:p>
          <a:p>
            <a:pPr marL="0" indent="0">
              <a:buNone/>
            </a:pPr>
            <a:r>
              <a:rPr lang="es-MX" dirty="0" smtClean="0">
                <a:solidFill>
                  <a:srgbClr val="002060"/>
                </a:solidFill>
              </a:rPr>
              <a:t>		Extravasación </a:t>
            </a:r>
          </a:p>
          <a:p>
            <a:pPr marL="0" indent="0">
              <a:buNone/>
            </a:pPr>
            <a:r>
              <a:rPr lang="es-MX" dirty="0" smtClean="0">
                <a:solidFill>
                  <a:srgbClr val="002060"/>
                </a:solidFill>
              </a:rPr>
              <a:t>		Colonización</a:t>
            </a:r>
          </a:p>
          <a:p>
            <a:endParaRPr lang="es-MX" dirty="0" smtClean="0">
              <a:solidFill>
                <a:srgbClr val="002060"/>
              </a:solidFill>
            </a:endParaRPr>
          </a:p>
          <a:p>
            <a:endParaRPr lang="es-MX" dirty="0">
              <a:solidFill>
                <a:srgbClr val="7030A0"/>
              </a:solidFill>
            </a:endParaRPr>
          </a:p>
        </p:txBody>
      </p:sp>
      <p:pic>
        <p:nvPicPr>
          <p:cNvPr id="10242" name="Picture 2" descr="The metabolism of cancer cells during metastasis | Nature Reviews Canc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53601" y="1259060"/>
            <a:ext cx="5895361" cy="2679710"/>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n 10"/>
          <p:cNvPicPr>
            <a:picLocks noChangeAspect="1"/>
          </p:cNvPicPr>
          <p:nvPr/>
        </p:nvPicPr>
        <p:blipFill>
          <a:blip r:embed="rId3"/>
          <a:stretch>
            <a:fillRect/>
          </a:stretch>
        </p:blipFill>
        <p:spPr>
          <a:xfrm>
            <a:off x="169106" y="110554"/>
            <a:ext cx="2881666" cy="1803448"/>
          </a:xfrm>
          <a:prstGeom prst="rect">
            <a:avLst/>
          </a:prstGeom>
        </p:spPr>
      </p:pic>
      <p:sp>
        <p:nvSpPr>
          <p:cNvPr id="10" name="Flecha abajo 9"/>
          <p:cNvSpPr/>
          <p:nvPr/>
        </p:nvSpPr>
        <p:spPr>
          <a:xfrm>
            <a:off x="1221971" y="2510444"/>
            <a:ext cx="315884" cy="4987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ángulo 11"/>
          <p:cNvSpPr/>
          <p:nvPr/>
        </p:nvSpPr>
        <p:spPr>
          <a:xfrm>
            <a:off x="169106" y="6534834"/>
            <a:ext cx="7470648" cy="646331"/>
          </a:xfrm>
          <a:prstGeom prst="rect">
            <a:avLst/>
          </a:prstGeom>
        </p:spPr>
        <p:txBody>
          <a:bodyPr wrap="square">
            <a:spAutoFit/>
          </a:bodyPr>
          <a:lstStyle/>
          <a:p>
            <a:r>
              <a:rPr lang="en-US" dirty="0" smtClean="0">
                <a:hlinkClick r:id="rId4"/>
              </a:rPr>
              <a:t>https://www.cancer.gov/types/metastatic-cancer#how-cancer-spreads</a:t>
            </a:r>
            <a:endParaRPr lang="en-US" dirty="0" smtClean="0"/>
          </a:p>
          <a:p>
            <a:endParaRPr lang="en-US" dirty="0"/>
          </a:p>
        </p:txBody>
      </p:sp>
    </p:spTree>
    <p:extLst>
      <p:ext uri="{BB962C8B-B14F-4D97-AF65-F5344CB8AC3E}">
        <p14:creationId xmlns:p14="http://schemas.microsoft.com/office/powerpoint/2010/main" val="3910589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Factores</a:t>
            </a:r>
            <a:r>
              <a:rPr lang="en-US" dirty="0" smtClean="0"/>
              <a:t> que </a:t>
            </a:r>
            <a:r>
              <a:rPr lang="en-US" dirty="0" err="1" smtClean="0"/>
              <a:t>causan</a:t>
            </a:r>
            <a:r>
              <a:rPr lang="en-US" dirty="0" smtClean="0"/>
              <a:t> </a:t>
            </a:r>
            <a:r>
              <a:rPr lang="en-US" dirty="0" err="1" smtClean="0"/>
              <a:t>cáncer</a:t>
            </a:r>
            <a:endParaRPr lang="en-US" dirty="0"/>
          </a:p>
        </p:txBody>
      </p:sp>
      <p:pic>
        <p:nvPicPr>
          <p:cNvPr id="11266" name="Picture 2" descr="https://www.cancer.gov/sites/g/files/xnrzdm211/files/styles/cgov_article/public/cgov_contextual_image/2019-06/8-what-causes-genetic-changes.jpg?h=b48714fe&amp;itok=tm0ytUAh"/>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3181"/>
          <a:stretch/>
        </p:blipFill>
        <p:spPr bwMode="auto">
          <a:xfrm>
            <a:off x="882395" y="1618487"/>
            <a:ext cx="7161975" cy="4663441"/>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299465" y="6469487"/>
            <a:ext cx="8545069" cy="646331"/>
          </a:xfrm>
          <a:prstGeom prst="rect">
            <a:avLst/>
          </a:prstGeom>
        </p:spPr>
        <p:txBody>
          <a:bodyPr wrap="square">
            <a:spAutoFit/>
          </a:bodyPr>
          <a:lstStyle/>
          <a:p>
            <a:r>
              <a:rPr lang="en-US" dirty="0" smtClean="0">
                <a:hlinkClick r:id="rId3"/>
              </a:rPr>
              <a:t>https://www.cancer.gov/about-cancer/understanding/what-is-cancer#definition</a:t>
            </a:r>
            <a:endParaRPr lang="en-US" dirty="0" smtClean="0"/>
          </a:p>
          <a:p>
            <a:endParaRPr lang="en-US" dirty="0"/>
          </a:p>
        </p:txBody>
      </p:sp>
    </p:spTree>
    <p:extLst>
      <p:ext uri="{BB962C8B-B14F-4D97-AF65-F5344CB8AC3E}">
        <p14:creationId xmlns:p14="http://schemas.microsoft.com/office/powerpoint/2010/main" val="2822972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endParaRPr lang="en-US"/>
          </a:p>
        </p:txBody>
      </p:sp>
      <p:pic>
        <p:nvPicPr>
          <p:cNvPr id="4" name="Imagen 3"/>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56538611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326</TotalTime>
  <Words>959</Words>
  <Application>Microsoft Office PowerPoint</Application>
  <PresentationFormat>Presentación en pantalla (4:3)</PresentationFormat>
  <Paragraphs>121</Paragraphs>
  <Slides>18</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18</vt:i4>
      </vt:variant>
    </vt:vector>
  </HeadingPairs>
  <TitlesOfParts>
    <vt:vector size="27" baseType="lpstr">
      <vt:lpstr>Arial</vt:lpstr>
      <vt:lpstr>Calibri</vt:lpstr>
      <vt:lpstr>Calibri Light</vt:lpstr>
      <vt:lpstr>Cambria</vt:lpstr>
      <vt:lpstr>inherit</vt:lpstr>
      <vt:lpstr>Open Sans</vt:lpstr>
      <vt:lpstr>Times New Roman</vt:lpstr>
      <vt:lpstr>Wingdings</vt:lpstr>
      <vt:lpstr>Tema de Office</vt:lpstr>
      <vt:lpstr>¿Qué es el cancer?</vt:lpstr>
      <vt:lpstr>Cáncer= Conjunto de Enfermedades</vt:lpstr>
      <vt:lpstr>¿Cómo se desarrolla el cáncer? </vt:lpstr>
      <vt:lpstr>Proto-Oncogenes </vt:lpstr>
      <vt:lpstr>Genes Supresores de Tumores</vt:lpstr>
      <vt:lpstr>Células Inmortales</vt:lpstr>
      <vt:lpstr>Tumor vs Cáncer</vt:lpstr>
      <vt:lpstr>Factores que causan cáncer</vt:lpstr>
      <vt:lpstr>Presentación de PowerPoint</vt:lpstr>
      <vt:lpstr>ESTADÍSTICAS A PROPÓSITO DEL DÍA MUNDIAL CONTRA EL CÁNCER (4 de febrero) Datos nacionales </vt:lpstr>
      <vt:lpstr>En 2022, Ciudad de México, Sonora, Veracruz de Ignacio de la Llave, Colima, Morelos y Chihuahua fueron las entidades federativas con las tasas más altas de defunción por tumores malignos del país. </vt:lpstr>
      <vt:lpstr>Presentación de PowerPoint</vt:lpstr>
      <vt:lpstr> Por su atención, Gracias</vt:lpstr>
      <vt:lpstr>Checkpoints</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Erika Silva</dc:creator>
  <cp:lastModifiedBy>Erika Silva</cp:lastModifiedBy>
  <cp:revision>39</cp:revision>
  <dcterms:created xsi:type="dcterms:W3CDTF">2024-03-13T20:13:57Z</dcterms:created>
  <dcterms:modified xsi:type="dcterms:W3CDTF">2024-03-14T01:40:33Z</dcterms:modified>
</cp:coreProperties>
</file>