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315" r:id="rId2"/>
    <p:sldId id="316" r:id="rId3"/>
    <p:sldId id="313" r:id="rId4"/>
    <p:sldId id="314" r:id="rId5"/>
    <p:sldId id="312" r:id="rId6"/>
    <p:sldId id="290" r:id="rId7"/>
    <p:sldId id="302" r:id="rId8"/>
    <p:sldId id="292" r:id="rId9"/>
    <p:sldId id="293" r:id="rId10"/>
    <p:sldId id="301" r:id="rId11"/>
    <p:sldId id="308" r:id="rId12"/>
    <p:sldId id="309" r:id="rId13"/>
    <p:sldId id="310" r:id="rId14"/>
    <p:sldId id="31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EA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F198C-1FF2-4FD6-9F21-FA182C57C497}" type="datetimeFigureOut">
              <a:rPr lang="en-GB" smtClean="0"/>
              <a:t>05/04/2025</a:t>
            </a:fld>
            <a:endParaRPr lang="en-GB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5490B-5D19-4902-8302-C6658957C6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313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6B668B6-8E4A-48F1-9BB1-EB016A968EA5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126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95B15CB-49C5-4022-9F7B-35F8AA687084}" type="slidenum">
              <a:rPr lang="en-GB" altLang="en-US" smtClean="0"/>
              <a:pPr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altLang="en-US" sz="1800">
              <a:latin typeface="Garamond" panose="02020404030301010803" pitchFamily="18" charset="0"/>
            </a:endParaRPr>
          </a:p>
        </p:txBody>
      </p:sp>
      <p:sp>
        <p:nvSpPr>
          <p:cNvPr id="25604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1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171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1CC5F0-DD5F-4135-BE05-E187FD4A49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930CE5-454C-4054-9169-27F95BA57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68CE2A-72B3-4D09-8E47-81C992FA3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6BBB8-CFEF-4EE5-A00A-05831D9376ED}" type="datetime1">
              <a:rPr lang="en-GB" smtClean="0"/>
              <a:t>05/04/2025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9831E2-2030-46D5-AA5B-37FE7B0F5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302FC66-27FD-42C1-A013-B27B00541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051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3EE9EA-BDF0-45B4-8446-A25F8BEB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DCE539-33E7-411C-96D6-5807683009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C34408-0008-4A3E-9F08-38578E779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BBE5-24D0-4221-8325-3A101508F279}" type="datetime1">
              <a:rPr lang="en-GB" smtClean="0"/>
              <a:t>05/04/2025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770A95-95C5-4AB9-9FD3-AE87D7633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17D436-50C3-4D61-AD87-488BE38D9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17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7737379-9853-447E-ACB7-33BDA80F37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A20377F-6818-4EBC-800F-7235AA3F9B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6F5E4F-3803-403E-A73C-02564FC3E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5EB45-1A5A-4873-A59C-9BB87D1EE171}" type="datetime1">
              <a:rPr lang="en-GB" smtClean="0"/>
              <a:t>05/04/2025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56048A-6255-465C-AC18-C23A71EBA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3444CA-87DC-4E87-BB0E-A230D34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50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7BBA01-ABF2-4590-983F-9F3C8CE3A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4C0BC6-153E-43F6-B94D-14CEED027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BAD159-4AD2-44A9-945A-8FA52990C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B8DE-68C6-42A0-8813-52C4906A313A}" type="datetime1">
              <a:rPr lang="en-GB" smtClean="0"/>
              <a:t>05/04/2025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5E3A3F-CC33-4C64-9319-F270636D3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8C6A60-B52B-4D9B-B475-85D82F20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52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5C543C-F583-48E4-AEEC-42D47D6C0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2AF62E-7204-4BF3-911A-450DA63270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B30AA0-8F93-47A7-8334-1E67E7D70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CD92-C88C-42EE-B818-FE2A6636A2AD}" type="datetime1">
              <a:rPr lang="en-GB" smtClean="0"/>
              <a:t>05/04/2025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7D2C4C-9CE4-4C26-BE53-87DB4383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A5135A-5841-4A7C-9A82-A1D91F358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1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39D65F-A716-4B74-8225-9518D4168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54D0CA-4860-4112-BFC0-8F7A73E058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1FC8DBB-E830-4415-8B7B-621E2450B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A038C1-7B48-4C3D-AD79-9F0178E4A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0D1A0-69D9-4038-9703-31EA21DB6C0C}" type="datetime1">
              <a:rPr lang="en-GB" smtClean="0"/>
              <a:t>05/04/2025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9AE850-4EAE-47A7-98CD-3734B8F3C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48992C-980B-4015-AD6E-AD8ADA4A3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08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22C040-3DB4-4565-91E9-9E5FB7AF3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F5A25B-5686-407C-9D3A-AA4C5FC47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A8946FD-F0F2-4145-B636-99357DA946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20CB61-AF72-49A3-A687-4473271AB5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3ED52E-56F3-4C7A-8805-5E04B12E4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EA653E-085B-40F5-A437-E0F142B42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E09C1-BC75-4464-9911-DC73D77F4E2A}" type="datetime1">
              <a:rPr lang="en-GB" smtClean="0"/>
              <a:t>05/04/2025</a:t>
            </a:fld>
            <a:endParaRPr lang="en-GB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3113E47-E459-4E61-BECE-055982B2E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EB94296-8431-4645-9FD5-F13DCEADB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16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627FD-9F4D-46F8-957E-6E2597BA0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CCA9995-9070-423F-A915-743E3DF77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F0BF-8437-4097-BEE7-532DE9588280}" type="datetime1">
              <a:rPr lang="en-GB" smtClean="0"/>
              <a:t>05/04/2025</a:t>
            </a:fld>
            <a:endParaRPr lang="en-GB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0448B8B-9941-4CD5-AB4C-1E5F52373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3DCC016-B8D2-466D-8BD1-7218D6105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3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37FAA11-3918-492A-A30D-AF6049F41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F2DDE-C3E2-4CA5-BEEA-BB9FFBECD9CE}" type="datetime1">
              <a:rPr lang="en-GB" smtClean="0"/>
              <a:t>05/04/2025</a:t>
            </a:fld>
            <a:endParaRPr lang="en-GB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C1EBD0A-F899-4258-BDC3-E969F95D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7091C77-87D5-4D9D-8DC7-468B64CA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19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74F73-79A2-4C16-8FBA-BE26C65BC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37ABDB-A455-47A4-976D-0E6F186A2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BA7CCE-CCB4-4734-AD30-A6FF8456A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D1F8EB-9CDE-4523-8A7E-C9B76876C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5CE71-E008-4863-81B0-1B3209398DA6}" type="datetime1">
              <a:rPr lang="en-GB" smtClean="0"/>
              <a:t>05/04/2025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5337B9-1F6C-4DCB-B944-3EDED2AB8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C95F24-1581-427C-88CA-B67DE91E1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152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0A721-24E7-4D41-B46A-A8CCEC095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21A8794-8E80-49C4-A3C1-A025198C5E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5472FEE-ED3C-480E-8B7F-1E15F0C00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8269B7-827C-4302-AF20-5C3B44E21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DC7D4-4C95-4838-9C7B-5B7E714FA6EF}" type="datetime1">
              <a:rPr lang="en-GB" smtClean="0"/>
              <a:t>05/04/2025</a:t>
            </a:fld>
            <a:endParaRPr lang="en-GB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80C68E-D02F-47FB-A097-745BD7C9E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EB7C032-16B5-4423-8FCD-D635954D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88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206703-9FF6-46E9-B7EC-7EDCBD14A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GB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E6F3E44-732C-4D39-B666-F501959C9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GB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51E592-0D15-4CBF-AE3B-3AE435F02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9F501-CDCF-4F03-95A1-6E4300FDFC59}" type="datetime1">
              <a:rPr lang="en-GB" smtClean="0"/>
              <a:t>05/04/2025</a:t>
            </a:fld>
            <a:endParaRPr lang="en-GB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54FED2-FC51-4ED4-8D47-047CB14C1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FCC2B3-C145-4D81-8B54-9FAC6B5AA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C5E91-7462-4F48-B430-7E38D9F0A9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20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hyperlink" Target="https://micro.magnet.fsu.edu/primer/java/digitalimaging/photomultiplier/endonpmt/index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0" y="49930"/>
            <a:ext cx="11971634" cy="67884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CC5410-FFF0-4D43-916E-91A29F1D8942}"/>
              </a:ext>
            </a:extLst>
          </p:cNvPr>
          <p:cNvSpPr txBox="1"/>
          <p:nvPr/>
        </p:nvSpPr>
        <p:spPr>
          <a:xfrm>
            <a:off x="9039514" y="5571824"/>
            <a:ext cx="3018150" cy="523220"/>
          </a:xfrm>
          <a:prstGeom prst="rect">
            <a:avLst/>
          </a:prstGeom>
          <a:solidFill>
            <a:srgbClr val="18EA08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ka-GE" sz="2800" b="1" dirty="0">
                <a:solidFill>
                  <a:schemeClr val="bg2">
                    <a:lumMod val="10000"/>
                  </a:schemeClr>
                </a:solidFill>
              </a:rPr>
              <a:t>ედიშერ ცხადაძე</a:t>
            </a:r>
            <a:r>
              <a:rPr lang="en-GB" sz="28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GB" sz="2800" b="1" dirty="0">
                <a:solidFill>
                  <a:schemeClr val="bg2">
                    <a:lumMod val="10000"/>
                  </a:schemeClr>
                </a:solidFill>
                <a:highlight>
                  <a:srgbClr val="00FF00"/>
                </a:highlight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54331" y="272778"/>
            <a:ext cx="8648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</a:rPr>
              <a:t>ელემენტარულ ნაწილაკთა რეგისტრაცია</a:t>
            </a:r>
            <a:endParaRPr lang="en-US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28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F515608-2745-4BEC-9E4E-4204C394B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10</a:t>
            </a:fld>
            <a:endParaRPr lang="en-GB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FE88DC-2BA7-492B-BA1D-5437081DA56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651" y="3639673"/>
            <a:ext cx="7948247" cy="2989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8A9333-8F31-4888-9548-542F0D14897F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946" y="228942"/>
            <a:ext cx="7498081" cy="2760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7EA452-AF04-4EB6-B209-439EB266A597}"/>
              </a:ext>
            </a:extLst>
          </p:cNvPr>
          <p:cNvPicPr/>
          <p:nvPr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1072" y="389718"/>
            <a:ext cx="4013981" cy="3239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089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11</a:t>
            </a:fld>
            <a:endParaRPr lang="en-GB"/>
          </a:p>
        </p:txBody>
      </p:sp>
      <p:sp>
        <p:nvSpPr>
          <p:cNvPr id="3" name="Прямоугольник 2"/>
          <p:cNvSpPr/>
          <p:nvPr/>
        </p:nvSpPr>
        <p:spPr>
          <a:xfrm>
            <a:off x="339634" y="4417358"/>
            <a:ext cx="105341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sz="2000" b="1" dirty="0" smtClean="0"/>
              <a:t>საბაზო მასალა არის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polystyrene</a:t>
            </a:r>
            <a:r>
              <a:rPr lang="en-US" sz="2000" b="1" dirty="0">
                <a:solidFill>
                  <a:srgbClr val="000000"/>
                </a:solidFill>
              </a:rPr>
              <a:t> (PSM-115, 0.96-1.05 gr/cm³)</a:t>
            </a:r>
          </a:p>
          <a:p>
            <a:r>
              <a:rPr lang="ka-GE" sz="2000" b="1" dirty="0" smtClean="0">
                <a:solidFill>
                  <a:srgbClr val="000000"/>
                </a:solidFill>
              </a:rPr>
              <a:t>ფლუორესცენტური დანამატები</a:t>
            </a:r>
            <a:r>
              <a:rPr lang="en-US" sz="2000" b="1" dirty="0" smtClean="0">
                <a:solidFill>
                  <a:srgbClr val="000000"/>
                </a:solidFill>
              </a:rPr>
              <a:t>: </a:t>
            </a:r>
            <a:endParaRPr lang="ka-GE" sz="2000" b="1" dirty="0" smtClean="0">
              <a:solidFill>
                <a:srgbClr val="000000"/>
              </a:solidFill>
            </a:endParaRPr>
          </a:p>
          <a:p>
            <a:r>
              <a:rPr lang="en-US" sz="2000" b="1" dirty="0" smtClean="0">
                <a:solidFill>
                  <a:srgbClr val="000000"/>
                </a:solidFill>
              </a:rPr>
              <a:t>1.5</a:t>
            </a:r>
            <a:r>
              <a:rPr lang="en-US" sz="2000" b="1" dirty="0">
                <a:solidFill>
                  <a:srgbClr val="000000"/>
                </a:solidFill>
              </a:rPr>
              <a:t>% </a:t>
            </a:r>
            <a:r>
              <a:rPr lang="en-US" sz="2000" b="1" dirty="0" smtClean="0">
                <a:solidFill>
                  <a:srgbClr val="FF0000"/>
                </a:solidFill>
              </a:rPr>
              <a:t>PTP</a:t>
            </a:r>
            <a:r>
              <a:rPr lang="ka-GE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(</a:t>
            </a:r>
            <a:r>
              <a:rPr lang="en-US" sz="2000" b="1" dirty="0">
                <a:solidFill>
                  <a:srgbClr val="000000"/>
                </a:solidFill>
              </a:rPr>
              <a:t>Para-</a:t>
            </a:r>
            <a:r>
              <a:rPr lang="en-US" sz="2000" b="1" dirty="0" err="1">
                <a:solidFill>
                  <a:srgbClr val="000000"/>
                </a:solidFill>
              </a:rPr>
              <a:t>TerPhenyl</a:t>
            </a:r>
            <a:r>
              <a:rPr lang="en-US" sz="2000" b="1" dirty="0">
                <a:solidFill>
                  <a:srgbClr val="000000"/>
                </a:solidFill>
              </a:rPr>
              <a:t>, </a:t>
            </a:r>
            <a:r>
              <a:rPr lang="el-GR" sz="2000" b="1" dirty="0">
                <a:solidFill>
                  <a:srgbClr val="000000"/>
                </a:solidFill>
              </a:rPr>
              <a:t>λ</a:t>
            </a:r>
            <a:r>
              <a:rPr lang="en-US" sz="2000" b="1" dirty="0">
                <a:solidFill>
                  <a:srgbClr val="000000"/>
                </a:solidFill>
              </a:rPr>
              <a:t>abs=275 nm, </a:t>
            </a:r>
            <a:r>
              <a:rPr lang="el-GR" sz="2000" b="1" dirty="0">
                <a:solidFill>
                  <a:srgbClr val="000000"/>
                </a:solidFill>
              </a:rPr>
              <a:t>λ</a:t>
            </a:r>
            <a:r>
              <a:rPr lang="en-US" sz="2000" b="1" dirty="0" err="1">
                <a:solidFill>
                  <a:srgbClr val="000000"/>
                </a:solidFill>
              </a:rPr>
              <a:t>em</a:t>
            </a:r>
            <a:r>
              <a:rPr lang="en-US" sz="2000" b="1" dirty="0">
                <a:solidFill>
                  <a:srgbClr val="000000"/>
                </a:solidFill>
              </a:rPr>
              <a:t>=340 nm) </a:t>
            </a:r>
            <a:endParaRPr lang="ka-GE" sz="2000" b="1" dirty="0" smtClean="0">
              <a:solidFill>
                <a:srgbClr val="000000"/>
              </a:solidFill>
            </a:endParaRPr>
          </a:p>
          <a:p>
            <a:r>
              <a:rPr lang="ka-GE" sz="2000" b="1" dirty="0" smtClean="0">
                <a:solidFill>
                  <a:srgbClr val="000000"/>
                </a:solidFill>
              </a:rPr>
              <a:t>და</a:t>
            </a:r>
            <a:endParaRPr lang="en-US" sz="2000" b="1" dirty="0">
              <a:solidFill>
                <a:srgbClr val="000000"/>
              </a:solidFill>
            </a:endParaRPr>
          </a:p>
          <a:p>
            <a:r>
              <a:rPr lang="en-US" sz="2000" b="1" dirty="0">
                <a:solidFill>
                  <a:srgbClr val="000000"/>
                </a:solidFill>
              </a:rPr>
              <a:t>0.044% </a:t>
            </a:r>
            <a:r>
              <a:rPr lang="en-US" sz="2000" b="1" dirty="0">
                <a:solidFill>
                  <a:srgbClr val="FF0000"/>
                </a:solidFill>
              </a:rPr>
              <a:t>POPOP</a:t>
            </a:r>
            <a:r>
              <a:rPr lang="en-US" sz="2000" b="1" dirty="0">
                <a:solidFill>
                  <a:srgbClr val="000000"/>
                </a:solidFill>
              </a:rPr>
              <a:t> (1,4-bis-(2-(5-phenyloxazolyl))benzene,</a:t>
            </a:r>
          </a:p>
          <a:p>
            <a:r>
              <a:rPr lang="el-GR" sz="2000" b="1" dirty="0">
                <a:solidFill>
                  <a:srgbClr val="000000"/>
                </a:solidFill>
              </a:rPr>
              <a:t>λ</a:t>
            </a:r>
            <a:r>
              <a:rPr lang="en-US" sz="2000" b="1" dirty="0" smtClean="0">
                <a:solidFill>
                  <a:srgbClr val="000000"/>
                </a:solidFill>
              </a:rPr>
              <a:t>abs=365</a:t>
            </a:r>
            <a:r>
              <a:rPr lang="ka-GE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nm</a:t>
            </a:r>
            <a:r>
              <a:rPr lang="en-US" sz="2000" b="1" dirty="0">
                <a:solidFill>
                  <a:srgbClr val="000000"/>
                </a:solidFill>
              </a:rPr>
              <a:t>, </a:t>
            </a:r>
            <a:r>
              <a:rPr lang="el-GR" sz="2000" b="1" dirty="0">
                <a:solidFill>
                  <a:srgbClr val="FF0000"/>
                </a:solidFill>
              </a:rPr>
              <a:t>λ</a:t>
            </a:r>
            <a:r>
              <a:rPr lang="en-US" sz="2000" b="1" dirty="0" err="1">
                <a:solidFill>
                  <a:srgbClr val="FF0000"/>
                </a:solidFill>
              </a:rPr>
              <a:t>em</a:t>
            </a:r>
            <a:r>
              <a:rPr lang="en-US" sz="2000" b="1" dirty="0">
                <a:solidFill>
                  <a:srgbClr val="FF0000"/>
                </a:solidFill>
              </a:rPr>
              <a:t>=420 nm</a:t>
            </a:r>
            <a:r>
              <a:rPr lang="en-US" sz="2000" b="1" dirty="0">
                <a:solidFill>
                  <a:srgbClr val="000000"/>
                </a:solidFill>
              </a:rPr>
              <a:t>) 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en-US" sz="2000" b="1" dirty="0">
              <a:solidFill>
                <a:srgbClr val="0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813" y="0"/>
            <a:ext cx="7138098" cy="43304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671" y="509189"/>
            <a:ext cx="32194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 smtClean="0"/>
              <a:t>სცინტილატორული ფილები მეფი-ს ლაბორატორიაში</a:t>
            </a:r>
          </a:p>
          <a:p>
            <a:r>
              <a:rPr lang="en-US" b="1" dirty="0" err="1" smtClean="0"/>
              <a:t>TileCal</a:t>
            </a:r>
            <a:r>
              <a:rPr lang="en-US" b="1" dirty="0" smtClean="0"/>
              <a:t>, ATLAS, CERN </a:t>
            </a:r>
            <a:r>
              <a:rPr lang="ka-GE" b="1" dirty="0" smtClean="0"/>
              <a:t>დეტექტორიდან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8075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12</a:t>
            </a:fld>
            <a:endParaRPr lang="en-GB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430" y="1004955"/>
            <a:ext cx="8688730" cy="497683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C73A8A-84D7-4CA6-96B9-357A382872DF}"/>
              </a:ext>
            </a:extLst>
          </p:cNvPr>
          <p:cNvSpPr/>
          <p:nvPr/>
        </p:nvSpPr>
        <p:spPr>
          <a:xfrm>
            <a:off x="2128631" y="468367"/>
            <a:ext cx="8781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sz="28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სინათლის </a:t>
            </a:r>
            <a:r>
              <a:rPr lang="ka-GE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გავრცელება შუქგამტარ </a:t>
            </a:r>
            <a:r>
              <a:rPr lang="ka-GE" sz="28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ბოჭკოში</a:t>
            </a:r>
            <a:endParaRPr lang="en-GB" sz="2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588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67DA93B-ED53-4A84-8E0F-3394B13CF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96" y="4076470"/>
            <a:ext cx="4551672" cy="2435145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51C6571-4DAE-4114-97FB-91E54D779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13</a:t>
            </a:fld>
            <a:endParaRPr lang="en-GB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4C73A8A-84D7-4CA6-96B9-357A382872DF}"/>
              </a:ext>
            </a:extLst>
          </p:cNvPr>
          <p:cNvSpPr/>
          <p:nvPr/>
        </p:nvSpPr>
        <p:spPr>
          <a:xfrm>
            <a:off x="2988478" y="136525"/>
            <a:ext cx="86625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a-GE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სინათლის გავრცელება ორშრიან შუქგამტარ ბოჭკოში</a:t>
            </a:r>
            <a:endParaRPr lang="en-GB" sz="2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1CF642-4814-42C3-948F-8E15AC2E01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470" y="598190"/>
            <a:ext cx="8809334" cy="366704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3E5026-B140-40FF-B2E9-9FF447B1656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2542032" cy="169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14</a:t>
            </a:fld>
            <a:endParaRPr lang="en-GB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526" y="1688451"/>
            <a:ext cx="8790709" cy="43815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60664" y="374073"/>
            <a:ext cx="86308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დიდი რადიაციის შედეგად გაფუჭებული სცინტილატორები 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CERN, LHC, ATLAS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382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83772" y="600892"/>
            <a:ext cx="53912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4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კოსმოსური სხივები</a:t>
            </a:r>
            <a:endParaRPr lang="en-US" sz="4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73DA00-4D3E-4935-A763-8EF2AEA8D4E1}"/>
              </a:ext>
            </a:extLst>
          </p:cNvPr>
          <p:cNvSpPr txBox="1"/>
          <p:nvPr/>
        </p:nvSpPr>
        <p:spPr>
          <a:xfrm>
            <a:off x="940525" y="1820092"/>
            <a:ext cx="10729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36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ფოტოგამამრავლებელი </a:t>
            </a:r>
            <a:r>
              <a:rPr lang="ka-GE" sz="36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მილაკი</a:t>
            </a:r>
            <a:r>
              <a:rPr lang="en-US" sz="36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- </a:t>
            </a:r>
            <a:endParaRPr lang="ka-GE" sz="3600" b="1" i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r>
              <a:rPr lang="ka-GE" sz="36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ka-GE" sz="3600" b="1" i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                                  ექსპერიმენტატორის თვალი </a:t>
            </a:r>
            <a:endParaRPr lang="en-GB" sz="36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05134" y="4625528"/>
            <a:ext cx="4176143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ka-GE" sz="3600" b="1" i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სცინტილატორები</a:t>
            </a:r>
            <a:endParaRPr lang="en-US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7577" y="3272613"/>
            <a:ext cx="58897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4400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შუქგამტარი ბოჭკოები</a:t>
            </a:r>
            <a:endParaRPr lang="en-US" sz="44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688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shower2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47" y="287004"/>
            <a:ext cx="3816424" cy="6245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893784"/>
            <a:ext cx="7344816" cy="3888432"/>
          </a:xfrm>
          <a:prstGeom prst="rect">
            <a:avLst/>
          </a:prstGeom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572000" y="5782216"/>
            <a:ext cx="7344816" cy="461665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ka-GE" altLang="en-US" sz="2400" b="1" i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ელექტროსკოპი</a:t>
            </a:r>
            <a:endParaRPr lang="ru-RU" altLang="en-US" sz="2400" i="1" dirty="0">
              <a:solidFill>
                <a:srgbClr val="0000FF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60274" y="148046"/>
            <a:ext cx="53912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4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კოსმოსური სხივები</a:t>
            </a:r>
            <a:endParaRPr lang="en-US" sz="4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506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648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fld id="{66F0EB36-3A2F-425D-82B3-845D81FF1D5B}" type="slidenum">
              <a:rPr lang="en-GB" altLang="en-US" sz="1200">
                <a:solidFill>
                  <a:srgbClr val="FFFFFF"/>
                </a:solidFill>
                <a:latin typeface="Garamond" panose="02020404030301010803" pitchFamily="18" charset="0"/>
              </a:rPr>
              <a:pPr algn="ctr">
                <a:spcBef>
                  <a:spcPct val="50000"/>
                </a:spcBef>
                <a:buFontTx/>
                <a:buNone/>
              </a:pPr>
              <a:t>4</a:t>
            </a:fld>
            <a:endParaRPr lang="en-GB" altLang="en-US" sz="1200">
              <a:solidFill>
                <a:srgbClr val="FFFFFF"/>
              </a:solidFill>
              <a:latin typeface="Garamond" panose="02020404030301010803" pitchFamily="18" charset="0"/>
            </a:endParaRP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773" y="1412446"/>
            <a:ext cx="3595687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5" y="1386221"/>
            <a:ext cx="329088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2187" y="72982"/>
            <a:ext cx="2049813" cy="267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583" name="TextBox 9"/>
          <p:cNvSpPr txBox="1">
            <a:spLocks noChangeArrowheads="1"/>
          </p:cNvSpPr>
          <p:nvPr/>
        </p:nvSpPr>
        <p:spPr bwMode="auto">
          <a:xfrm>
            <a:off x="87085" y="252548"/>
            <a:ext cx="1022386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ka-GE" altLang="en-US" sz="26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1912 წელს პირველად </a:t>
            </a:r>
            <a:r>
              <a:rPr lang="ka-GE" altLang="en-US" sz="26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ეფექტი </a:t>
            </a:r>
            <a:r>
              <a:rPr lang="ka-GE" altLang="en-US" sz="26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დაინახა </a:t>
            </a:r>
            <a:r>
              <a:rPr lang="ka-GE" altLang="en-US" sz="2800" b="1" i="1" dirty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ვიკტორ ფრანცის </a:t>
            </a:r>
            <a:r>
              <a:rPr lang="ka-GE" altLang="en-US" sz="2600" b="1" i="1" dirty="0" smtClean="0">
                <a:solidFill>
                  <a:schemeClr val="accent6">
                    <a:lumMod val="5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</a:rPr>
              <a:t>ჰესმა </a:t>
            </a:r>
            <a:r>
              <a:rPr lang="ka-GE" altLang="en-US" sz="26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საჰაერო ბურთის გამოყენებით. </a:t>
            </a:r>
            <a:r>
              <a:rPr lang="ru-RU" altLang="en-US" sz="26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endParaRPr lang="en-US" altLang="en-US" sz="26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2" descr="When Victor Hess Discovered Cosmic Rays in a Hydrogen Balloon - The New  York Times"/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966" y="3197379"/>
            <a:ext cx="4214028" cy="352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4552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неб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39C11959-75F0-414A-BB40-F2835681D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655" y="1612669"/>
            <a:ext cx="4507992" cy="3383280"/>
          </a:xfrm>
          <a:prstGeom prst="rect">
            <a:avLst/>
          </a:prstGeom>
        </p:spPr>
      </p:pic>
      <p:pic>
        <p:nvPicPr>
          <p:cNvPr id="3" name="Рисунок 2" descr="Изображение выглядит как небо, внешний, плоский, самоле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F775536-E98A-4F03-9CFB-AD2D39458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737" y="1676874"/>
            <a:ext cx="4339829" cy="3254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F0D5F0-E937-4DFF-B59C-D3AF4B5FE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0587" y="3801246"/>
            <a:ext cx="1017128" cy="10090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3F7E21-2493-4435-BE99-4FF7F82738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6325" y="3087139"/>
            <a:ext cx="773984" cy="83555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1F0889-6F99-41C4-A7A1-691C7347CC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5437" y="2176668"/>
            <a:ext cx="846128" cy="835551"/>
          </a:xfrm>
          <a:prstGeom prst="rect">
            <a:avLst/>
          </a:prstGeom>
        </p:spPr>
      </p:pic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C7A14DF4-74CD-4446-8EEE-6003F0302CFF}"/>
              </a:ext>
            </a:extLst>
          </p:cNvPr>
          <p:cNvSpPr/>
          <p:nvPr/>
        </p:nvSpPr>
        <p:spPr>
          <a:xfrm rot="5400000">
            <a:off x="4205085" y="1721432"/>
            <a:ext cx="569724" cy="1746023"/>
          </a:xfrm>
          <a:prstGeom prst="triangl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F6F08B-6E0C-441E-98F4-766FC95D065B}"/>
              </a:ext>
            </a:extLst>
          </p:cNvPr>
          <p:cNvSpPr txBox="1"/>
          <p:nvPr/>
        </p:nvSpPr>
        <p:spPr>
          <a:xfrm>
            <a:off x="2371516" y="899317"/>
            <a:ext cx="2996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როგორ დავინახოთ?</a:t>
            </a:r>
            <a:endParaRPr lang="en-GB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88411" y="476672"/>
            <a:ext cx="39382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a-GE" b="1" dirty="0"/>
              <a:t>თვითმფრინავი შეიძლება დავინახოთ თვალით,</a:t>
            </a:r>
          </a:p>
          <a:p>
            <a:pPr algn="just"/>
            <a:r>
              <a:rPr lang="ka-GE" b="1" dirty="0"/>
              <a:t>გავიგოთ მისი ხმა, ან მის შესახებ დაგვრჩეს ინფორმაცია დატოვებული კვალის მიხედვით</a:t>
            </a:r>
            <a:endParaRPr lang="ru-RU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8618" y="3662471"/>
            <a:ext cx="3011259" cy="22956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25994" y="2069571"/>
            <a:ext cx="30538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ka-GE" b="1" dirty="0"/>
              <a:t>ელემენტარული ნაწილაკის შესახებ შეგვიძლია მხოლოდ მის მიერ დატოვებული </a:t>
            </a:r>
            <a:r>
              <a:rPr lang="ka-GE" b="1" dirty="0">
                <a:solidFill>
                  <a:srgbClr val="FF0000"/>
                </a:solidFill>
              </a:rPr>
              <a:t>კვალის</a:t>
            </a:r>
            <a:r>
              <a:rPr lang="ka-GE" b="1" dirty="0"/>
              <a:t> მიხედვით ვიმსჯელოთ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5245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Изображение выглядит как внутренний, сте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0ECCBAE-6E54-47A0-9B40-A5B81DB9A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231" y="1425957"/>
            <a:ext cx="3851265" cy="2599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Изображение выглядит как внутренний, стена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750BB25-CF86-4BAB-9717-2B5DB1EFF1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75" y="2055723"/>
            <a:ext cx="2554447" cy="4300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73DA00-4D3E-4935-A763-8EF2AEA8D4E1}"/>
              </a:ext>
            </a:extLst>
          </p:cNvPr>
          <p:cNvSpPr txBox="1"/>
          <p:nvPr/>
        </p:nvSpPr>
        <p:spPr>
          <a:xfrm>
            <a:off x="0" y="0"/>
            <a:ext cx="10729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3600" b="1" i="1" dirty="0"/>
              <a:t>ფოტოგამამრავლებელი </a:t>
            </a:r>
            <a:r>
              <a:rPr lang="ka-GE" sz="3600" b="1" i="1" dirty="0" smtClean="0"/>
              <a:t>მილაკი</a:t>
            </a:r>
            <a:r>
              <a:rPr lang="en-US" sz="3600" b="1" i="1" dirty="0" smtClean="0"/>
              <a:t> - </a:t>
            </a:r>
            <a:endParaRPr lang="ka-GE" sz="3600" b="1" i="1" dirty="0" smtClean="0"/>
          </a:p>
          <a:p>
            <a:r>
              <a:rPr lang="ka-GE" sz="3600" b="1" i="1" dirty="0"/>
              <a:t> </a:t>
            </a:r>
            <a:r>
              <a:rPr lang="ka-GE" sz="3600" b="1" i="1" dirty="0" smtClean="0"/>
              <a:t>                                       ექსპერიმენტატორის თვალი </a:t>
            </a:r>
            <a:endParaRPr lang="en-GB" sz="3600" b="1" i="1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D2DD3FD-4F19-4465-9DFC-6B9C8C404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6</a:t>
            </a:fld>
            <a:endParaRPr lang="en-GB"/>
          </a:p>
        </p:txBody>
      </p:sp>
      <p:pic>
        <p:nvPicPr>
          <p:cNvPr id="6" name="Рисунок 5" descr="Изображение выглядит как электроника, внутренний, монитор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66AAA6A9-E7AE-459D-9628-4830B539BC9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541" y="3912607"/>
            <a:ext cx="4772294" cy="259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21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7</a:t>
            </a:fld>
            <a:endParaRPr lang="en-GB"/>
          </a:p>
        </p:txBody>
      </p:sp>
      <p:pic>
        <p:nvPicPr>
          <p:cNvPr id="3" name="Рисунок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336" y="528501"/>
            <a:ext cx="8428923" cy="494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9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DFF8A8B-50AC-4645-A8A7-68016DD1BB88}"/>
              </a:ext>
            </a:extLst>
          </p:cNvPr>
          <p:cNvSpPr txBox="1"/>
          <p:nvPr/>
        </p:nvSpPr>
        <p:spPr>
          <a:xfrm>
            <a:off x="-1" y="128789"/>
            <a:ext cx="11217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a-GE" sz="2400" b="1" i="1" dirty="0"/>
              <a:t>ფოტოკათოდის კვანტური ეფექტურობა - ამოვარდნილ ელექტრონთა რაოდენობა დაცემულ ფოტონთა რაოდენობასთან შეფარდებით</a:t>
            </a:r>
            <a:endParaRPr lang="en-GB" sz="2400" b="1" i="1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BE7C9D-DB4E-4D4B-867B-8769D9BDF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8</a:t>
            </a:fld>
            <a:endParaRPr lang="en-GB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" y="1109662"/>
            <a:ext cx="9763125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796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B0612C4-7B56-41A6-BE19-6CBF929A6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C5E91-7462-4F48-B430-7E38D9F0A93E}" type="slidenum">
              <a:rPr lang="en-GB" smtClean="0"/>
              <a:t>9</a:t>
            </a:fld>
            <a:endParaRPr lang="en-GB"/>
          </a:p>
        </p:txBody>
      </p:sp>
      <p:pic>
        <p:nvPicPr>
          <p:cNvPr id="3" name="Рисунок 2" descr="D:\_Temos Adronebi\_Book\00-Book-foto\All Foto\Section 3\10-03-PMT.jpg">
            <a:extLst>
              <a:ext uri="{FF2B5EF4-FFF2-40B4-BE49-F238E27FC236}">
                <a16:creationId xmlns:a16="http://schemas.microsoft.com/office/drawing/2014/main" id="{54D1D024-4B16-41D7-B4A6-0ED3ED3F8A0D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35" y="1045379"/>
            <a:ext cx="5547428" cy="31831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813000-8504-45AB-98BD-7BD017892DF3}"/>
              </a:ext>
            </a:extLst>
          </p:cNvPr>
          <p:cNvSpPr txBox="1"/>
          <p:nvPr/>
        </p:nvSpPr>
        <p:spPr>
          <a:xfrm>
            <a:off x="184890" y="357909"/>
            <a:ext cx="5665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2800" b="1" i="1" dirty="0"/>
              <a:t>შემშვები ფანჯრის შუქგამტარობა </a:t>
            </a:r>
            <a:endParaRPr lang="en-GB" sz="2800" b="1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20776" y="696823"/>
            <a:ext cx="5971224" cy="35317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02175" y="4241433"/>
            <a:ext cx="4208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PMT</a:t>
            </a:r>
            <a:r>
              <a:rPr lang="ka-GE" b="1" dirty="0" smtClean="0"/>
              <a:t>-ს ფოტოკათოდების სპექტრალური შუქმგრძნობიარობები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670386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2758</TotalTime>
  <Words>178</Words>
  <Application>Microsoft Office PowerPoint</Application>
  <PresentationFormat>Широкоэкранный</PresentationFormat>
  <Paragraphs>44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Calibri Light</vt:lpstr>
      <vt:lpstr>Garamond</vt:lpstr>
      <vt:lpstr>Sylfaen</vt:lpstr>
      <vt:lpstr>Times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edisher tskh</dc:creator>
  <cp:lastModifiedBy>Lenovo</cp:lastModifiedBy>
  <cp:revision>140</cp:revision>
  <dcterms:created xsi:type="dcterms:W3CDTF">2018-02-17T09:26:43Z</dcterms:created>
  <dcterms:modified xsi:type="dcterms:W3CDTF">2025-04-05T16:07:32Z</dcterms:modified>
</cp:coreProperties>
</file>