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4DD4C-7E60-45A4-A8BD-E4DCC667C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C92F8D-B4F8-4CFC-BB39-6C84C6F3D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A0CC4-CF82-4EDE-AC16-B80DA4AE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A49FF-FD3E-4FE8-8836-026C8BEAB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CD688D-FE3F-4EF5-9E57-E7D48212E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9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F8117-F56D-481C-92A5-A2D86876E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2C932-3E3E-464A-AA89-CEEC467DA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C7D67-A2D5-4F18-B9FD-34B067B96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67D2A-09CE-4E36-9D35-2A299807F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F2181A-1A78-4EDB-BD5C-F00C6738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52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6836CF8-2E6E-4E7F-81FD-8A4FF5BEEF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0A94D7-D38B-4456-A0BA-63EA474D77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9BE65-B477-450E-8AEC-2924A82C5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0C8DD-49E5-43A1-AD52-E8E65ED55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4C0E-2136-4BE7-BF36-84C02D449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3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CDB34-47F4-4BE4-9034-00CDB73DB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931F0E-4C71-4781-B0C8-84E232BE2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C617A-3964-4D16-8E2B-D8F04DAB4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F10B94-2EE2-4EFA-87E7-209DF1848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2293A-B24A-4EA3-A22B-D47C5B283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60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23192-3DFB-43F3-B44F-066F5B35D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CFCFC0-84FF-47A8-A159-F54BD68CA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BA41A-C0CC-46A0-953C-DA62464AE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9ECF3-4497-43BC-BBE2-E1CE6B58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384CB-C787-4D54-B9B2-3741434B0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1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8F541-425F-4356-92EC-400DB375B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34BD-5C0A-4C96-B912-29C33FE3D0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5C596-7D63-4DA7-9F97-185B96B42A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8D38B-E6C0-407C-845C-5F9DAA0F5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7597B8-4E50-42D4-96F1-CB886568D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0AD04-41BD-4795-AC72-C0D58F629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76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9F97C-9795-46AB-85AE-10B216176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32D28-387C-43C7-8293-C678AD985D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40AFD-4760-4E85-BBD8-6D7BFEB6E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FD5C72-FA3E-4245-A534-395ED555B1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C825D3-A197-4690-80D4-EC4AE88F69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8D0DC-4008-4528-BA4D-C37A45BD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E74B69-AEE9-40B7-85BF-68DD64CE6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47D9C8-BCAF-4796-A392-3535EC58B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92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65A8A-9A1A-4723-9E48-E037068AC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9DF6C3-B9BE-489E-B104-8848C8E8D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2C6F0-12CD-4636-AB65-3CD17F3A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0EEB2C-3E3B-4E54-9495-021B11F7E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83B6DC-E62A-4F83-B996-C85EC3D43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7AA853-F1C6-4E30-BC01-53144D6DA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2564CC-AAA4-41B6-B7BB-162354643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2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A7C51-979D-4A4C-ADF0-EA853095E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870C6-2C07-4EC2-9836-BA5AEBD65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5DE9CA-788F-46DF-8C99-B1BEA199E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43D4A-7F13-4546-9B9D-39EF92D38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06743-58A5-4ABA-82CA-26F5497E7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C4BB6E-3E60-4898-89F7-0C029DD9C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6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4CAAA-A76A-4738-BE82-4851A9AA2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34BC57-2A46-4B1E-B922-5EF9A91AA8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B01E77-5813-4583-AF21-1D7FE60A0D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4DFB2C-D3FA-417B-870E-EE2C44DC1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DC5664-3776-41D0-9CF2-C3936A2BE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CF19A9-F42F-4336-A076-214BB01D0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50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BED92D-F1A7-417C-88AF-206314583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55504-9B91-4014-8742-829042D25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160B5-D77A-404A-96F8-57D6C11B51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7C1D-0E7A-432C-8C1E-553A8AC89648}" type="datetimeFigureOut">
              <a:rPr lang="en-US" smtClean="0"/>
              <a:t>4/4/2025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3E1C01-35A8-4529-A1DD-7457CF4A0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123F6-D921-44DD-9916-7E8318237C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5C6F1-1E01-4034-B2B4-F43A501F62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49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3D79E-7EF8-4204-8590-9EDDBA809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175" y="247649"/>
            <a:ext cx="9144000" cy="1909763"/>
          </a:xfrm>
        </p:spPr>
        <p:txBody>
          <a:bodyPr/>
          <a:lstStyle/>
          <a:p>
            <a:r>
              <a:rPr lang="ka-GE" dirty="0"/>
              <a:t>თერაპიის დაგეგმვა</a:t>
            </a:r>
            <a:br>
              <a:rPr lang="ka-GE" dirty="0"/>
            </a:br>
            <a:r>
              <a:rPr lang="ka-GE" dirty="0"/>
              <a:t>მატრადის გამოყენებით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D24C47E-DEC7-47B7-BDD5-3EDCD95D8B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432362" y="2206438"/>
            <a:ext cx="4645736" cy="122256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0865AE-B086-4D20-8653-93B8024252D0}"/>
              </a:ext>
            </a:extLst>
          </p:cNvPr>
          <p:cNvSpPr txBox="1"/>
          <p:nvPr/>
        </p:nvSpPr>
        <p:spPr>
          <a:xfrm>
            <a:off x="5151277" y="5755342"/>
            <a:ext cx="1641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ლევან კანკაძე</a:t>
            </a:r>
          </a:p>
          <a:p>
            <a:pPr algn="ctr"/>
            <a:r>
              <a:rPr lang="ka-GE" dirty="0"/>
              <a:t>(</a:t>
            </a:r>
            <a:r>
              <a:rPr lang="en-US" dirty="0"/>
              <a:t>04/04/</a:t>
            </a:r>
            <a:r>
              <a:rPr lang="ka-GE" dirty="0"/>
              <a:t>202</a:t>
            </a:r>
            <a:r>
              <a:rPr lang="en-US" dirty="0"/>
              <a:t>5</a:t>
            </a:r>
            <a:r>
              <a:rPr lang="ka-GE" dirty="0"/>
              <a:t>)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A1CCC1AE-47BA-44F5-9573-F55C7726DE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8235" y="5790033"/>
            <a:ext cx="2640106" cy="820318"/>
          </a:xfrm>
          <a:prstGeom prst="rect">
            <a:avLst/>
          </a:prstGeom>
        </p:spPr>
      </p:pic>
      <p:pic>
        <p:nvPicPr>
          <p:cNvPr id="1026" name="Picture 2" descr="შოთა რუსთაველის საქართველოს ეროვნული &lt;/br&gt; სამეცნიერო ფონდი">
            <a:extLst>
              <a:ext uri="{FF2B5EF4-FFF2-40B4-BE49-F238E27FC236}">
                <a16:creationId xmlns:a16="http://schemas.microsoft.com/office/drawing/2014/main" id="{ABA86A24-DDB6-4BC9-9734-59FA4BED3A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921" y="5552126"/>
            <a:ext cx="1049479" cy="105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C092E8-6236-422A-AB1B-EA3DC72CCB19}"/>
              </a:ext>
            </a:extLst>
          </p:cNvPr>
          <p:cNvSpPr txBox="1"/>
          <p:nvPr/>
        </p:nvSpPr>
        <p:spPr>
          <a:xfrm>
            <a:off x="9730886" y="5893841"/>
            <a:ext cx="20128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FR-22-8306</a:t>
            </a:r>
            <a:endParaRPr lang="ka-GE" dirty="0"/>
          </a:p>
        </p:txBody>
      </p:sp>
    </p:spTree>
    <p:extLst>
      <p:ext uri="{BB962C8B-B14F-4D97-AF65-F5344CB8AC3E}">
        <p14:creationId xmlns:p14="http://schemas.microsoft.com/office/powerpoint/2010/main" val="2741172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CFB54-D276-453C-88DF-54D746AFD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125" y="787400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ka-GE" dirty="0"/>
          </a:p>
          <a:p>
            <a:pPr marL="0" indent="0" algn="ctr">
              <a:buNone/>
            </a:pPr>
            <a:endParaRPr lang="ka-GE" dirty="0"/>
          </a:p>
          <a:p>
            <a:pPr marL="0" indent="0" algn="ctr">
              <a:buNone/>
            </a:pPr>
            <a:r>
              <a:rPr lang="ka-GE" sz="4000" b="1" i="1" dirty="0"/>
              <a:t>დავიწყოთ 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211169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F955A-80AA-4B96-B7A3-F666B61EF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83" y="230655"/>
            <a:ext cx="10515600" cy="764428"/>
          </a:xfrm>
        </p:spPr>
        <p:txBody>
          <a:bodyPr/>
          <a:lstStyle/>
          <a:p>
            <a:r>
              <a:rPr lang="ka-GE" dirty="0"/>
              <a:t>დამატებითი სლაიდები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30F677-24C7-4A16-8C43-C050E98F3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83" y="2359957"/>
            <a:ext cx="5762955" cy="40318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DC017C4-82BD-4843-B82B-F516A25DA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555" y="2359957"/>
            <a:ext cx="5541539" cy="41390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BBC2C1-D1E6-4527-A0F0-C293DD4A9A7F}"/>
              </a:ext>
            </a:extLst>
          </p:cNvPr>
          <p:cNvSpPr txBox="1"/>
          <p:nvPr/>
        </p:nvSpPr>
        <p:spPr>
          <a:xfrm>
            <a:off x="3980330" y="1739153"/>
            <a:ext cx="3743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მკურნალობა რეალურ პირობებში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200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BC30C0-6F67-47A4-9056-C4D3DFA34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670" y="141007"/>
            <a:ext cx="10515600" cy="603063"/>
          </a:xfrm>
        </p:spPr>
        <p:txBody>
          <a:bodyPr>
            <a:normAutofit fontScale="90000"/>
          </a:bodyPr>
          <a:lstStyle/>
          <a:p>
            <a:r>
              <a:rPr lang="ka-GE" dirty="0"/>
              <a:t>ანატომია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5E9AEA-3D7F-4BDD-ADA7-F89C8D822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670" y="959223"/>
            <a:ext cx="6091118" cy="51278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E6029A-47FB-493A-B739-42028B47F1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9168" y="959223"/>
            <a:ext cx="5745878" cy="512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176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470A1-782F-46A5-83AE-95571F687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6506" y="316752"/>
            <a:ext cx="10515600" cy="674781"/>
          </a:xfrm>
        </p:spPr>
        <p:txBody>
          <a:bodyPr>
            <a:normAutofit fontScale="90000"/>
          </a:bodyPr>
          <a:lstStyle/>
          <a:p>
            <a:r>
              <a:rPr lang="en-US" dirty="0"/>
              <a:t>IMRT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A70AFDD-9BBC-4F03-9A6F-5337878C6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97" y="1153272"/>
            <a:ext cx="2909180" cy="4351338"/>
          </a:xfrm>
        </p:spPr>
      </p:pic>
    </p:spTree>
    <p:extLst>
      <p:ext uri="{BB962C8B-B14F-4D97-AF65-F5344CB8AC3E}">
        <p14:creationId xmlns:p14="http://schemas.microsoft.com/office/powerpoint/2010/main" val="789268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C0CF532-9F0A-4EF5-85A7-4AA854496573}"/>
              </a:ext>
            </a:extLst>
          </p:cNvPr>
          <p:cNvSpPr txBox="1"/>
          <p:nvPr/>
        </p:nvSpPr>
        <p:spPr>
          <a:xfrm>
            <a:off x="3253001" y="3533847"/>
            <a:ext cx="461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/>
              <a:t>მაგნიტურ რეზონანსული ტომოგრაფია</a:t>
            </a:r>
            <a:endParaRPr lang="en-US" b="1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A6CA41-16EB-4658-9801-9F53D60ABF9E}"/>
              </a:ext>
            </a:extLst>
          </p:cNvPr>
          <p:cNvSpPr txBox="1"/>
          <p:nvPr/>
        </p:nvSpPr>
        <p:spPr>
          <a:xfrm>
            <a:off x="4122017" y="6319537"/>
            <a:ext cx="2571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https://en.wikipedia.org/wiki/Magnetic_resonance_imaging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D8017A7-58C3-4151-9666-DA669DFA7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035" y="4043083"/>
            <a:ext cx="2571888" cy="21700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6AD6FE0-636F-470D-A2AA-A0295A8D34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19" y="4043083"/>
            <a:ext cx="3609788" cy="27073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6B4B0CF-EB2F-4B3A-B68B-9B3A375A44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20" y="593203"/>
            <a:ext cx="2956985" cy="28978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F46B52-754F-4706-9B52-2711486745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944" y="593203"/>
            <a:ext cx="3331829" cy="27737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6C39E7-D7E5-4F47-8E82-6EB4EA14D09A}"/>
              </a:ext>
            </a:extLst>
          </p:cNvPr>
          <p:cNvSpPr txBox="1"/>
          <p:nvPr/>
        </p:nvSpPr>
        <p:spPr>
          <a:xfrm>
            <a:off x="3573805" y="107576"/>
            <a:ext cx="4616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b="1" dirty="0"/>
              <a:t>კომპიუტერული ტომოგრაფია</a:t>
            </a:r>
            <a:endParaRPr lang="en-US" b="1" dirty="0"/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2BC61B9-4207-4965-97CD-42E053892AE0}"/>
              </a:ext>
            </a:extLst>
          </p:cNvPr>
          <p:cNvSpPr txBox="1"/>
          <p:nvPr/>
        </p:nvSpPr>
        <p:spPr>
          <a:xfrm>
            <a:off x="7476565" y="3349181"/>
            <a:ext cx="38548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https://en.wikipedia.org/wiki/CT_scan</a:t>
            </a:r>
          </a:p>
        </p:txBody>
      </p:sp>
    </p:spTree>
    <p:extLst>
      <p:ext uri="{BB962C8B-B14F-4D97-AF65-F5344CB8AC3E}">
        <p14:creationId xmlns:p14="http://schemas.microsoft.com/office/powerpoint/2010/main" val="2421257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71B7B-BE21-4DD4-90FD-FF9A396BC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3347" y="123078"/>
            <a:ext cx="6145306" cy="952687"/>
          </a:xfrm>
        </p:spPr>
        <p:txBody>
          <a:bodyPr>
            <a:normAutofit/>
          </a:bodyPr>
          <a:lstStyle/>
          <a:p>
            <a:r>
              <a:rPr lang="ka-GE" sz="4000" kern="1200" dirty="0">
                <a:solidFill>
                  <a:srgbClr val="000000"/>
                </a:solidFill>
                <a:effectLst/>
                <a:latin typeface="Sylfaen" panose="010A0502050306030303" pitchFamily="18" charset="0"/>
                <a:ea typeface="+mj-ea"/>
                <a:cs typeface="+mj-cs"/>
              </a:rPr>
              <a:t>მკურნალობის დაგეგმვა</a:t>
            </a:r>
            <a:endParaRPr lang="en-US" sz="8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98455-0B37-4CAF-A229-556684230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2" y="1075765"/>
            <a:ext cx="4583684" cy="39300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F9AE6CF-9297-46B3-9836-9F7D954B5E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094" y="1075765"/>
            <a:ext cx="4583684" cy="39300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59D2F2-7E4E-42C8-9F46-040185B99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6778" y="1164659"/>
            <a:ext cx="2415683" cy="375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85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354C15B-B274-4A7E-9FCF-584CA021FFB2}"/>
              </a:ext>
            </a:extLst>
          </p:cNvPr>
          <p:cNvSpPr txBox="1"/>
          <p:nvPr/>
        </p:nvSpPr>
        <p:spPr>
          <a:xfrm>
            <a:off x="573741" y="1056404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a-GE" dirty="0"/>
              <a:t>ფოტონების ნაკადი ძირითად ენერგიას კარგავს ქსოვილების დასაწყისშივე.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a-G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a-GE" dirty="0"/>
              <a:t>პროტონების ენერგიის დანაკარგი კი იზრდება სიჩქარის შემცირებისას, და გარკვეულ სიღრმეზე გამოყოფს უმეტესს ენერგიას.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a-G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a-GE" dirty="0"/>
              <a:t>ნახშირბადის შემთხვევაში ენერგიის გამოყოფა უფრო მკვეთრად მთავრდება, თუმცა გვაქვს მცირე „კუდი“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a-G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ka-G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a-GE" dirty="0"/>
              <a:t>ეს გამოყოფილი ენერგია კი შეიძლება გამოყენებული იქნას არაჯანსაღი ქსოვილების გასანადგურებლად.</a:t>
            </a:r>
          </a:p>
          <a:p>
            <a:endParaRPr lang="ka-G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18E2A4-9310-4756-A20D-24F004F86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4065" y="993651"/>
            <a:ext cx="4640076" cy="39105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4517DF-B9A7-4C0B-96D4-0E7BA8EB45D5}"/>
              </a:ext>
            </a:extLst>
          </p:cNvPr>
          <p:cNvSpPr txBox="1"/>
          <p:nvPr/>
        </p:nvSpPr>
        <p:spPr>
          <a:xfrm>
            <a:off x="3071100" y="286871"/>
            <a:ext cx="6224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2000" b="1" dirty="0"/>
              <a:t>სხვადასხვა ველების ენერგიის კარგვა ნივთიერებაში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11691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7DF8C-BBC1-43C9-ACEC-E9A8B94BE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488" y="930835"/>
            <a:ext cx="11407588" cy="701675"/>
          </a:xfrm>
        </p:spPr>
        <p:txBody>
          <a:bodyPr>
            <a:normAutofit fontScale="90000"/>
          </a:bodyPr>
          <a:lstStyle/>
          <a:p>
            <a:r>
              <a:rPr lang="ka-GE" sz="3200" dirty="0"/>
              <a:t>აუცილებელია დოზების სწორი შერჩევა, მაქსიმალურად დაცვა ჯანმრთელი ორგანოებისა და ქსოვილებისა.</a:t>
            </a:r>
            <a:br>
              <a:rPr lang="ka-GE" sz="3200" dirty="0"/>
            </a:br>
            <a:br>
              <a:rPr lang="ka-GE" sz="3200" dirty="0"/>
            </a:br>
            <a:br>
              <a:rPr lang="ka-GE" sz="3200" dirty="0"/>
            </a:br>
            <a:r>
              <a:rPr lang="ka-GE" sz="3200" dirty="0"/>
              <a:t>ამისთვის შეიძლება გამოვიყენოთ ღია კოდის უფასო პროგრამა </a:t>
            </a:r>
            <a:br>
              <a:rPr lang="ka-GE" sz="3200" dirty="0"/>
            </a:br>
            <a:endParaRPr lang="en-US" sz="320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D4DB6F0-D5DE-40FF-8E85-DCE66EF49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7444" y="2184026"/>
            <a:ext cx="2171700" cy="571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57E26E-08AA-42AD-8BF5-33653548BBB8}"/>
              </a:ext>
            </a:extLst>
          </p:cNvPr>
          <p:cNvSpPr txBox="1"/>
          <p:nvPr/>
        </p:nvSpPr>
        <p:spPr>
          <a:xfrm>
            <a:off x="431426" y="34290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https://e0404.github.io/matRad/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917DB1-43D2-447E-AE2E-3D3C618C7E29}"/>
              </a:ext>
            </a:extLst>
          </p:cNvPr>
          <p:cNvSpPr txBox="1"/>
          <p:nvPr/>
        </p:nvSpPr>
        <p:spPr>
          <a:xfrm>
            <a:off x="5172636" y="34290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https://github.com/e0404/matRad/releases/tag/v2.10.1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92C6B4-7933-4079-9741-E25B195F709C}"/>
              </a:ext>
            </a:extLst>
          </p:cNvPr>
          <p:cNvSpPr txBox="1"/>
          <p:nvPr/>
        </p:nvSpPr>
        <p:spPr>
          <a:xfrm>
            <a:off x="4007224" y="4876800"/>
            <a:ext cx="321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გადავიდეთ ოპტიმიზაციაზე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6A5A21-B76E-4A6A-A462-F57A2E509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695" y="4070838"/>
            <a:ext cx="3330941" cy="266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127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0668C7B-17AD-4BF4-8761-76D7EDBE1895}"/>
              </a:ext>
            </a:extLst>
          </p:cNvPr>
          <p:cNvSpPr txBox="1"/>
          <p:nvPr/>
        </p:nvSpPr>
        <p:spPr>
          <a:xfrm>
            <a:off x="152714" y="2449889"/>
            <a:ext cx="418896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sz="1800" dirty="0"/>
              <a:t>უნდა შევარჩიოთ დასხივების კუთხე, 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ka-GE" sz="1800" dirty="0"/>
            </a:br>
            <a:r>
              <a:rPr lang="ka-GE" sz="1800" dirty="0"/>
              <a:t>რამდენი მხრიდან დავასხივოთ, </a:t>
            </a:r>
            <a:endParaRPr lang="en-US" sz="1800" dirty="0"/>
          </a:p>
          <a:p>
            <a:endParaRPr lang="en-US" dirty="0"/>
          </a:p>
          <a:p>
            <a:endParaRPr lang="en-US" sz="1800" dirty="0"/>
          </a:p>
          <a:p>
            <a:endParaRPr lang="en-US" dirty="0"/>
          </a:p>
          <a:p>
            <a:br>
              <a:rPr lang="ka-GE" sz="1800" dirty="0"/>
            </a:br>
            <a:r>
              <a:rPr lang="ka-GE" sz="1800" dirty="0"/>
              <a:t>რომელი ველით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6E199C3-D911-45BC-AEB7-7C66E6B9A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928" y="-165847"/>
            <a:ext cx="5751871" cy="685800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DECEE36-CB3C-44CF-A276-3B424FE2A9C2}"/>
              </a:ext>
            </a:extLst>
          </p:cNvPr>
          <p:cNvCxnSpPr>
            <a:cxnSpLocks/>
            <a:stCxn id="6" idx="2"/>
          </p:cNvCxnSpPr>
          <p:nvPr/>
        </p:nvCxnSpPr>
        <p:spPr>
          <a:xfrm flipV="1">
            <a:off x="2247198" y="2390775"/>
            <a:ext cx="5334702" cy="31984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CD61411-20E5-448C-B698-8F48C686E17B}"/>
              </a:ext>
            </a:extLst>
          </p:cNvPr>
          <p:cNvCxnSpPr>
            <a:cxnSpLocks/>
          </p:cNvCxnSpPr>
          <p:nvPr/>
        </p:nvCxnSpPr>
        <p:spPr>
          <a:xfrm flipV="1">
            <a:off x="4267200" y="1990725"/>
            <a:ext cx="3314700" cy="6858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D57EF4-3FBB-4CEF-BD0B-A095645298E1}"/>
              </a:ext>
            </a:extLst>
          </p:cNvPr>
          <p:cNvCxnSpPr>
            <a:cxnSpLocks/>
          </p:cNvCxnSpPr>
          <p:nvPr/>
        </p:nvCxnSpPr>
        <p:spPr>
          <a:xfrm flipV="1">
            <a:off x="3838575" y="2063002"/>
            <a:ext cx="3743325" cy="195654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5D33C74-B690-42DE-BE6E-621BE2B0C8F3}"/>
              </a:ext>
            </a:extLst>
          </p:cNvPr>
          <p:cNvCxnSpPr>
            <a:cxnSpLocks/>
          </p:cNvCxnSpPr>
          <p:nvPr/>
        </p:nvCxnSpPr>
        <p:spPr>
          <a:xfrm>
            <a:off x="4202219" y="548811"/>
            <a:ext cx="302333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F85F5A6-9F98-42DE-BA76-98580FC208B4}"/>
              </a:ext>
            </a:extLst>
          </p:cNvPr>
          <p:cNvSpPr txBox="1"/>
          <p:nvPr/>
        </p:nvSpPr>
        <p:spPr>
          <a:xfrm>
            <a:off x="64548" y="308675"/>
            <a:ext cx="413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პაციენტების მონაცემების ჩატვირთვა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B2229D-6832-419E-9673-5B09D76E6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57" y="826995"/>
            <a:ext cx="3953751" cy="143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88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A380C-D419-4AEB-8EF9-2B4063A34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925" y="175663"/>
            <a:ext cx="5457210" cy="650667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D5A8991-BA20-4951-AA59-F55D96E9EA97}"/>
              </a:ext>
            </a:extLst>
          </p:cNvPr>
          <p:cNvCxnSpPr>
            <a:cxnSpLocks/>
          </p:cNvCxnSpPr>
          <p:nvPr/>
        </p:nvCxnSpPr>
        <p:spPr>
          <a:xfrm>
            <a:off x="2781300" y="933450"/>
            <a:ext cx="5781675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39ACC33-1FEC-4A70-BAB3-7A97FDDAE2BB}"/>
              </a:ext>
            </a:extLst>
          </p:cNvPr>
          <p:cNvCxnSpPr>
            <a:cxnSpLocks/>
          </p:cNvCxnSpPr>
          <p:nvPr/>
        </p:nvCxnSpPr>
        <p:spPr>
          <a:xfrm>
            <a:off x="3086100" y="3762375"/>
            <a:ext cx="3552825" cy="9048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25B90F-381D-457B-A5B9-35376358054D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4454182" y="2271124"/>
            <a:ext cx="5319643" cy="1393683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DF959F8-F198-4523-A9AD-B1C4304912B5}"/>
              </a:ext>
            </a:extLst>
          </p:cNvPr>
          <p:cNvCxnSpPr>
            <a:cxnSpLocks/>
          </p:cNvCxnSpPr>
          <p:nvPr/>
        </p:nvCxnSpPr>
        <p:spPr>
          <a:xfrm>
            <a:off x="4048125" y="3105150"/>
            <a:ext cx="3552825" cy="561975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3893FB-D36E-456F-99CD-F2ADD96A918A}"/>
              </a:ext>
            </a:extLst>
          </p:cNvPr>
          <p:cNvCxnSpPr>
            <a:cxnSpLocks/>
          </p:cNvCxnSpPr>
          <p:nvPr/>
        </p:nvCxnSpPr>
        <p:spPr>
          <a:xfrm flipV="1">
            <a:off x="4769224" y="966788"/>
            <a:ext cx="4831976" cy="415205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883C030-DE6A-49E4-B848-ED06FF5EB0D2}"/>
              </a:ext>
            </a:extLst>
          </p:cNvPr>
          <p:cNvSpPr txBox="1"/>
          <p:nvPr/>
        </p:nvSpPr>
        <p:spPr>
          <a:xfrm>
            <a:off x="286365" y="209002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a-GE" dirty="0"/>
              <a:t>პირველად ვაჭერთ აქ, რომ გამოვ-</a:t>
            </a:r>
          </a:p>
          <a:p>
            <a:r>
              <a:rPr lang="ka-GE" dirty="0"/>
              <a:t>თვალოთ ველის დაკარგული ენერგია</a:t>
            </a:r>
          </a:p>
          <a:p>
            <a:r>
              <a:rPr lang="ka-GE" dirty="0"/>
              <a:t>ქსოვილში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7DA229-4C02-42A9-B04C-09AF16E7BEDA}"/>
              </a:ext>
            </a:extLst>
          </p:cNvPr>
          <p:cNvSpPr txBox="1"/>
          <p:nvPr/>
        </p:nvSpPr>
        <p:spPr>
          <a:xfrm>
            <a:off x="296597" y="3529696"/>
            <a:ext cx="329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a-GE" dirty="0"/>
              <a:t>ქსოვილების და/ან</a:t>
            </a:r>
          </a:p>
          <a:p>
            <a:r>
              <a:rPr lang="ka-GE" dirty="0"/>
              <a:t> ჩამონათვალი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7EFF79-D3B7-4A21-8952-7B1378AB9DE0}"/>
              </a:ext>
            </a:extLst>
          </p:cNvPr>
          <p:cNvSpPr txBox="1"/>
          <p:nvPr/>
        </p:nvSpPr>
        <p:spPr>
          <a:xfrm>
            <a:off x="261603" y="2691994"/>
            <a:ext cx="35557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ქსოვილებზე და/ან ორგანოებზე</a:t>
            </a:r>
          </a:p>
          <a:p>
            <a:r>
              <a:rPr lang="ka-GE" dirty="0"/>
              <a:t>„სტატუსის გაწერა“ (</a:t>
            </a:r>
            <a:r>
              <a:rPr lang="en-US" dirty="0"/>
              <a:t>OAR / TAR</a:t>
            </a:r>
            <a:r>
              <a:rPr lang="ka-GE" dirty="0"/>
              <a:t>)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3FB647-4816-4AEA-A03F-B11BB73E8551}"/>
              </a:ext>
            </a:extLst>
          </p:cNvPr>
          <p:cNvSpPr txBox="1"/>
          <p:nvPr/>
        </p:nvSpPr>
        <p:spPr>
          <a:xfrm>
            <a:off x="279641" y="2086458"/>
            <a:ext cx="417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სასურველი ანდა მაქსიმალური დოზა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4A7938-9DF3-4587-A123-E1DA105BF738}"/>
              </a:ext>
            </a:extLst>
          </p:cNvPr>
          <p:cNvSpPr txBox="1"/>
          <p:nvPr/>
        </p:nvSpPr>
        <p:spPr>
          <a:xfrm>
            <a:off x="163464" y="5194479"/>
            <a:ext cx="634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საბოლოოდ ვაჭერთ ამ ღილაკს და ვიწყებთ ოპტიმიზაციას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468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30A01-3F14-4220-8235-985772A14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459" y="176586"/>
            <a:ext cx="10515600" cy="504451"/>
          </a:xfrm>
        </p:spPr>
        <p:txBody>
          <a:bodyPr>
            <a:normAutofit fontScale="90000"/>
          </a:bodyPr>
          <a:lstStyle/>
          <a:p>
            <a:r>
              <a:rPr lang="ka-GE" dirty="0"/>
              <a:t>მიღებული შედეგების ანალიზი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1909C3-805C-4BE3-97FD-91FFD15C1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887"/>
            <a:ext cx="4243246" cy="36381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28B95C-443A-44F9-A3D2-F7AC02EA6B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339" y="1468400"/>
            <a:ext cx="4050773" cy="347314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95D92A-0BE4-4D23-9CF5-75A2D3459E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227" y="1468399"/>
            <a:ext cx="4050773" cy="347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51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D1EE1C-0447-4A17-9186-0ED0BBA8B4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9" t="10657" r="7500" b="33854"/>
          <a:stretch/>
        </p:blipFill>
        <p:spPr>
          <a:xfrm>
            <a:off x="2450166" y="-87966"/>
            <a:ext cx="9591675" cy="37471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E7E76A-B384-431C-8326-D9BE9F8263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9" t="12222" r="8594" b="32361"/>
          <a:stretch/>
        </p:blipFill>
        <p:spPr>
          <a:xfrm>
            <a:off x="85724" y="3510675"/>
            <a:ext cx="8582025" cy="32212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5DA5AB-D7C6-44F8-8907-EFCAA2FC8C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159" y="1433378"/>
            <a:ext cx="4310890" cy="155782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4A1512-7BB6-43F4-A25C-8728F847550C}"/>
              </a:ext>
            </a:extLst>
          </p:cNvPr>
          <p:cNvCxnSpPr>
            <a:cxnSpLocks/>
          </p:cNvCxnSpPr>
          <p:nvPr/>
        </p:nvCxnSpPr>
        <p:spPr>
          <a:xfrm>
            <a:off x="788894" y="1192306"/>
            <a:ext cx="2097741" cy="150607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06AE1E5-1B36-426D-882E-8EE8519306FA}"/>
              </a:ext>
            </a:extLst>
          </p:cNvPr>
          <p:cNvSpPr txBox="1"/>
          <p:nvPr/>
        </p:nvSpPr>
        <p:spPr>
          <a:xfrm>
            <a:off x="85724" y="804312"/>
            <a:ext cx="2536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/>
              <a:t>გრაფიკების სანახავად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24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226</Words>
  <Application>Microsoft Office PowerPoint</Application>
  <PresentationFormat>Widescreen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Sylfaen</vt:lpstr>
      <vt:lpstr>Times New Roman</vt:lpstr>
      <vt:lpstr>Office Theme</vt:lpstr>
      <vt:lpstr>თერაპიის დაგეგმვა მატრადის გამოყენებით</vt:lpstr>
      <vt:lpstr>PowerPoint Presentation</vt:lpstr>
      <vt:lpstr>მკურნალობის დაგეგმვა</vt:lpstr>
      <vt:lpstr>PowerPoint Presentation</vt:lpstr>
      <vt:lpstr>აუცილებელია დოზების სწორი შერჩევა, მაქსიმალურად დაცვა ჯანმრთელი ორგანოებისა და ქსოვილებისა.   ამისთვის შეიძლება გამოვიყენოთ ღია კოდის უფასო პროგრამა  </vt:lpstr>
      <vt:lpstr>PowerPoint Presentation</vt:lpstr>
      <vt:lpstr>PowerPoint Presentation</vt:lpstr>
      <vt:lpstr>მიღებული შედეგების ანალიზი</vt:lpstr>
      <vt:lpstr>PowerPoint Presentation</vt:lpstr>
      <vt:lpstr>PowerPoint Presentation</vt:lpstr>
      <vt:lpstr>დამატებითი სლაიდები</vt:lpstr>
      <vt:lpstr>ანატომია</vt:lpstr>
      <vt:lpstr>IMRT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Levan Kankadze</dc:creator>
  <cp:lastModifiedBy>Levan Kankadze</cp:lastModifiedBy>
  <cp:revision>10</cp:revision>
  <dcterms:created xsi:type="dcterms:W3CDTF">2022-03-18T12:52:25Z</dcterms:created>
  <dcterms:modified xsi:type="dcterms:W3CDTF">2025-04-04T11:22:45Z</dcterms:modified>
</cp:coreProperties>
</file>