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326" r:id="rId2"/>
    <p:sldId id="2417" r:id="rId3"/>
    <p:sldId id="391" r:id="rId4"/>
    <p:sldId id="412" r:id="rId5"/>
    <p:sldId id="544" r:id="rId6"/>
    <p:sldId id="539" r:id="rId7"/>
    <p:sldId id="329" r:id="rId8"/>
    <p:sldId id="402" r:id="rId9"/>
    <p:sldId id="387" r:id="rId10"/>
    <p:sldId id="384" r:id="rId11"/>
    <p:sldId id="356" r:id="rId12"/>
    <p:sldId id="392" r:id="rId13"/>
    <p:sldId id="393" r:id="rId14"/>
    <p:sldId id="394" r:id="rId15"/>
    <p:sldId id="395" r:id="rId16"/>
    <p:sldId id="396" r:id="rId17"/>
    <p:sldId id="364" r:id="rId18"/>
    <p:sldId id="345" r:id="rId19"/>
    <p:sldId id="379" r:id="rId20"/>
    <p:sldId id="390" r:id="rId21"/>
    <p:sldId id="405" r:id="rId22"/>
    <p:sldId id="363" r:id="rId23"/>
    <p:sldId id="397" r:id="rId24"/>
    <p:sldId id="398" r:id="rId25"/>
    <p:sldId id="400" r:id="rId26"/>
    <p:sldId id="480" r:id="rId27"/>
    <p:sldId id="481" r:id="rId28"/>
    <p:sldId id="270" r:id="rId29"/>
    <p:sldId id="371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22"/>
    <p:restoredTop sz="85811"/>
  </p:normalViewPr>
  <p:slideViewPr>
    <p:cSldViewPr snapToGrid="0" snapToObjects="1">
      <p:cViewPr varScale="1">
        <p:scale>
          <a:sx n="79" d="100"/>
          <a:sy n="79" d="100"/>
        </p:scale>
        <p:origin x="208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24656-59EC-1E44-A2CE-427D8938980C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B5DC6-5AD3-A34C-A7AB-1CEA4976C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7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7EB2DA-8979-3047-95A2-597D9226CC98}" type="slidenum">
              <a:rPr lang="de-DE" altLang="en-US" smtClean="0"/>
              <a:pPr>
                <a:defRPr/>
              </a:pPr>
              <a:t>11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793147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73053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9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03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39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76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5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9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8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5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38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4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5FEAD-3B1A-8A45-B2E6-4BBC8AF76175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47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840212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hyperlink" Target="https://indico.cern.ch/e/PTMC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8.jpeg"/><Relationship Id="rId4" Type="http://schemas.openxmlformats.org/officeDocument/2006/relationships/hyperlink" Target="https://indico.cern.ch/event/840212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itriplus.eu/transnational-access-what-is-ta/" TargetMode="External"/><Relationship Id="rId7" Type="http://schemas.openxmlformats.org/officeDocument/2006/relationships/image" Target="../media/image6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hyperlink" Target="https://www.hitriplus.eu/transnational-access-ca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840212/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matrad.org)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8.jpe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DD1468FA-B05F-8C4D-A711-FF3A9159011D}"/>
              </a:ext>
            </a:extLst>
          </p:cNvPr>
          <p:cNvSpPr txBox="1">
            <a:spLocks/>
          </p:cNvSpPr>
          <p:nvPr/>
        </p:nvSpPr>
        <p:spPr bwMode="auto">
          <a:xfrm>
            <a:off x="2128130" y="38043"/>
            <a:ext cx="8064500" cy="69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3600" b="1" dirty="0" err="1">
                <a:solidFill>
                  <a:srgbClr val="0000FF"/>
                </a:solidFill>
              </a:rPr>
              <a:t>Particle</a:t>
            </a:r>
            <a:r>
              <a:rPr lang="de-DE" altLang="en-US" sz="3600" b="1" dirty="0">
                <a:solidFill>
                  <a:srgbClr val="0000FF"/>
                </a:solidFill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</a:rPr>
              <a:t>Therapy</a:t>
            </a:r>
            <a:r>
              <a:rPr lang="de-DE" altLang="en-US" sz="3600" b="1" dirty="0">
                <a:solidFill>
                  <a:srgbClr val="0000FF"/>
                </a:solidFill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</a:rPr>
              <a:t>MasterClass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9" name="Picture 8" descr="A person standing in front of a computer&#10;&#10;Description automatically generated">
            <a:extLst>
              <a:ext uri="{FF2B5EF4-FFF2-40B4-BE49-F238E27FC236}">
                <a16:creationId xmlns:a16="http://schemas.microsoft.com/office/drawing/2014/main" id="{CCCE61DC-AEE3-C74B-8917-69D2A5E52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947" y="844653"/>
            <a:ext cx="9367416" cy="3104629"/>
          </a:xfrm>
          <a:prstGeom prst="rect">
            <a:avLst/>
          </a:prstGeom>
        </p:spPr>
      </p:pic>
      <p:sp>
        <p:nvSpPr>
          <p:cNvPr id="12" name="Rectangle 13">
            <a:extLst>
              <a:ext uri="{FF2B5EF4-FFF2-40B4-BE49-F238E27FC236}">
                <a16:creationId xmlns:a16="http://schemas.microsoft.com/office/drawing/2014/main" id="{78102989-62B2-8C4D-B9FA-41C310F31ACC}"/>
              </a:ext>
            </a:extLst>
          </p:cNvPr>
          <p:cNvSpPr txBox="1">
            <a:spLocks noChangeArrowheads="1"/>
          </p:cNvSpPr>
          <p:nvPr/>
        </p:nvSpPr>
        <p:spPr>
          <a:xfrm>
            <a:off x="4199296" y="5542797"/>
            <a:ext cx="3922167" cy="40322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2800" b="1" dirty="0" err="1">
                <a:solidFill>
                  <a:srgbClr val="0000FF"/>
                </a:solidFill>
              </a:rPr>
              <a:t>Yiota</a:t>
            </a:r>
            <a:r>
              <a:rPr lang="en-US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en-US" sz="2800" b="1" dirty="0" err="1">
                <a:solidFill>
                  <a:srgbClr val="0000FF"/>
                </a:solidFill>
              </a:rPr>
              <a:t>Foka</a:t>
            </a:r>
            <a:r>
              <a:rPr lang="el-GR" altLang="en-US" sz="2800" b="1" dirty="0">
                <a:solidFill>
                  <a:srgbClr val="0000FF"/>
                </a:solidFill>
              </a:rPr>
              <a:t> </a:t>
            </a:r>
            <a:r>
              <a:rPr lang="en-US" altLang="en-US" sz="2800" b="1" dirty="0">
                <a:solidFill>
                  <a:srgbClr val="0000FF"/>
                </a:solidFill>
              </a:rPr>
              <a:t>(GSI/CERN)</a:t>
            </a:r>
            <a:endParaRPr lang="de-DE" altLang="de-DE" sz="2800" b="1" dirty="0"/>
          </a:p>
        </p:txBody>
      </p:sp>
      <p:pic>
        <p:nvPicPr>
          <p:cNvPr id="13" name="Picture 8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71" y="5861807"/>
            <a:ext cx="957176" cy="919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MC-Logo-RGB">
            <a:extLst>
              <a:ext uri="{FF2B5EF4-FFF2-40B4-BE49-F238E27FC236}">
                <a16:creationId xmlns:a16="http://schemas.microsoft.com/office/drawing/2014/main" id="{25F1ACF8-5079-1E40-BDB0-65F1B131D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136" y="5597822"/>
            <a:ext cx="3134184" cy="1251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84" y="4073956"/>
            <a:ext cx="9326980" cy="139919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41655" y="6033276"/>
            <a:ext cx="6096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 dirty="0">
                <a:solidFill>
                  <a:srgbClr val="0000FF"/>
                </a:solidFill>
              </a:rPr>
              <a:t>on behalf of</a:t>
            </a:r>
            <a:endParaRPr lang="de-DE" altLang="en-US" b="1" dirty="0">
              <a:solidFill>
                <a:srgbClr val="0000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en-US" b="1" dirty="0">
                <a:solidFill>
                  <a:srgbClr val="0000FF"/>
                </a:solidFill>
              </a:rPr>
              <a:t>IPPOG </a:t>
            </a:r>
            <a:r>
              <a:rPr lang="en-US" altLang="en-US" b="1" dirty="0">
                <a:solidFill>
                  <a:srgbClr val="0000FF"/>
                </a:solidFill>
              </a:rPr>
              <a:t>and</a:t>
            </a:r>
            <a:r>
              <a:rPr lang="el-GR" altLang="en-US" b="1" dirty="0">
                <a:solidFill>
                  <a:srgbClr val="0000FF"/>
                </a:solidFill>
              </a:rPr>
              <a:t> </a:t>
            </a:r>
            <a:r>
              <a:rPr lang="de-DE" altLang="en-US" b="1" dirty="0">
                <a:solidFill>
                  <a:srgbClr val="0000FF"/>
                </a:solidFill>
              </a:rPr>
              <a:t>IMC </a:t>
            </a:r>
            <a:r>
              <a:rPr lang="de-DE" altLang="en-US" b="1" dirty="0" err="1">
                <a:solidFill>
                  <a:srgbClr val="0000FF"/>
                </a:solidFill>
              </a:rPr>
              <a:t>Steering</a:t>
            </a:r>
            <a:r>
              <a:rPr lang="de-DE" altLang="en-US" b="1" dirty="0">
                <a:solidFill>
                  <a:srgbClr val="0000FF"/>
                </a:solidFill>
              </a:rPr>
              <a:t> Group 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711658" y="3312880"/>
            <a:ext cx="6644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chemeClr val="bg1"/>
                </a:solidFill>
                <a:latin typeface="Calibri" charset="0"/>
                <a:hlinkClick r:id="rId6"/>
              </a:rPr>
              <a:t>https://indico.cern.ch/event/840212/</a:t>
            </a:r>
            <a:endParaRPr lang="en-US" alt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981" y="599835"/>
            <a:ext cx="9388382" cy="1043153"/>
          </a:xfrm>
          <a:prstGeom prst="rect">
            <a:avLst/>
          </a:prstGeom>
        </p:spPr>
      </p:pic>
      <p:pic>
        <p:nvPicPr>
          <p:cNvPr id="6" name="Picture 5" descr="A logo with black letters and a blue swoosh&#10;&#10;Description automatically generated">
            <a:extLst>
              <a:ext uri="{FF2B5EF4-FFF2-40B4-BE49-F238E27FC236}">
                <a16:creationId xmlns:a16="http://schemas.microsoft.com/office/drawing/2014/main" id="{0E01FBB9-503F-7D96-F172-4DF885EA9F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58250" y="4359809"/>
            <a:ext cx="2369685" cy="997762"/>
          </a:xfrm>
          <a:prstGeom prst="rect">
            <a:avLst/>
          </a:prstGeom>
        </p:spPr>
      </p:pic>
      <p:pic>
        <p:nvPicPr>
          <p:cNvPr id="8" name="Picture 7" descr="A logo with black letters and a blue swoosh&#10;&#10;Description automatically generated">
            <a:extLst>
              <a:ext uri="{FF2B5EF4-FFF2-40B4-BE49-F238E27FC236}">
                <a16:creationId xmlns:a16="http://schemas.microsoft.com/office/drawing/2014/main" id="{A343F6EA-FBDD-56AC-EB41-C02387D1DF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8928" y="5846599"/>
            <a:ext cx="2289611" cy="96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315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" descr="v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423" y="865310"/>
            <a:ext cx="4291013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itle 4"/>
          <p:cNvSpPr>
            <a:spLocks noGrp="1"/>
          </p:cNvSpPr>
          <p:nvPr>
            <p:ph type="title"/>
          </p:nvPr>
        </p:nvSpPr>
        <p:spPr>
          <a:xfrm>
            <a:off x="3551981" y="228449"/>
            <a:ext cx="4544834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PTMC pilots in 2019</a:t>
            </a:r>
            <a:endParaRPr lang="en-US" altLang="de-DE" sz="3600" b="1" dirty="0"/>
          </a:p>
        </p:txBody>
      </p:sp>
      <p:sp>
        <p:nvSpPr>
          <p:cNvPr id="46086" name="Rectangle 8"/>
          <p:cNvSpPr>
            <a:spLocks noChangeArrowheads="1"/>
          </p:cNvSpPr>
          <p:nvPr/>
        </p:nvSpPr>
        <p:spPr bwMode="auto">
          <a:xfrm>
            <a:off x="300396" y="4587063"/>
            <a:ext cx="4799712" cy="140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b="1" dirty="0">
                <a:solidFill>
                  <a:srgbClr val="0000FF"/>
                </a:solidFill>
                <a:latin typeface="ArialMT"/>
              </a:rPr>
              <a:t>Survey: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positive results from students</a:t>
            </a:r>
          </a:p>
          <a:p>
            <a:endParaRPr lang="en-US" altLang="de-DE" sz="2133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2133" b="1" dirty="0">
                <a:solidFill>
                  <a:srgbClr val="C00000"/>
                </a:solidFill>
                <a:latin typeface="ArialMT"/>
              </a:rPr>
              <a:t>Hope and motivation to contribute </a:t>
            </a:r>
          </a:p>
          <a:p>
            <a:r>
              <a:rPr lang="en-US" altLang="de-DE" sz="2133" b="1" dirty="0">
                <a:solidFill>
                  <a:srgbClr val="C00000"/>
                </a:solidFill>
                <a:latin typeface="ArialMT"/>
              </a:rPr>
              <a:t>to the fight against cancer</a:t>
            </a:r>
            <a:endParaRPr lang="en-US" altLang="de-DE" sz="2133" b="1" dirty="0">
              <a:solidFill>
                <a:srgbClr val="C00000"/>
              </a:solidFill>
            </a:endParaRPr>
          </a:p>
        </p:txBody>
      </p:sp>
      <p:pic>
        <p:nvPicPr>
          <p:cNvPr id="8" name="Picture 8" descr="IPPOG_Logo_coloured">
            <a:extLst>
              <a:ext uri="{FF2B5EF4-FFF2-40B4-BE49-F238E27FC236}">
                <a16:creationId xmlns:a16="http://schemas.microsoft.com/office/drawing/2014/main" id="{CE0850F8-D1F3-8642-AC01-1EEB31E0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" y="56082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C-Logo-RGB">
            <a:extLst>
              <a:ext uri="{FF2B5EF4-FFF2-40B4-BE49-F238E27FC236}">
                <a16:creationId xmlns:a16="http://schemas.microsoft.com/office/drawing/2014/main" id="{ED580B85-CB33-5445-B12E-7B4398FB1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0648" y="6032588"/>
            <a:ext cx="18034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7">
            <a:extLst>
              <a:ext uri="{FF2B5EF4-FFF2-40B4-BE49-F238E27FC236}">
                <a16:creationId xmlns:a16="http://schemas.microsoft.com/office/drawing/2014/main" id="{B743C126-622D-1D4E-8F0A-19786C324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2328" y="4046699"/>
            <a:ext cx="2534668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b="1" dirty="0">
                <a:solidFill>
                  <a:srgbClr val="7030A0"/>
                </a:solidFill>
                <a:latin typeface="ArialMT"/>
              </a:rPr>
              <a:t>CERN,  DKFZ, GSI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9901" y="1022257"/>
            <a:ext cx="7185942" cy="811376"/>
          </a:xfrm>
        </p:spPr>
        <p:txBody>
          <a:bodyPr wrap="none">
            <a:spAutoFit/>
          </a:bodyPr>
          <a:lstStyle/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First local test: GSI, 7</a:t>
            </a:r>
            <a:r>
              <a:rPr lang="en-US" altLang="de-DE" sz="2133" baseline="30000" dirty="0">
                <a:solidFill>
                  <a:srgbClr val="0000FF"/>
                </a:solidFill>
                <a:latin typeface="ArialMT"/>
              </a:rPr>
              <a:t>th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February 2019</a:t>
            </a:r>
          </a:p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First international test: CERN, DKFZ, GSI, 5</a:t>
            </a:r>
            <a:r>
              <a:rPr lang="en-US" altLang="de-DE" sz="2133" baseline="30000" dirty="0">
                <a:solidFill>
                  <a:srgbClr val="0000FF"/>
                </a:solidFill>
                <a:latin typeface="ArialMT"/>
              </a:rPr>
              <a:t>th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April 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72F322-C692-D64D-9DE9-8B5D7AB99F51}"/>
              </a:ext>
            </a:extLst>
          </p:cNvPr>
          <p:cNvSpPr/>
          <p:nvPr/>
        </p:nvSpPr>
        <p:spPr>
          <a:xfrm>
            <a:off x="5502189" y="1997623"/>
            <a:ext cx="55574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2400" b="1" dirty="0">
                <a:solidFill>
                  <a:srgbClr val="7030A0"/>
                </a:solidFill>
                <a:latin typeface="ArialMT"/>
              </a:rPr>
              <a:t>Participation of </a:t>
            </a:r>
            <a:r>
              <a:rPr lang="en-US" altLang="de-DE" sz="2400" b="1" dirty="0" err="1">
                <a:solidFill>
                  <a:srgbClr val="7030A0"/>
                </a:solidFill>
                <a:latin typeface="ArialMT"/>
              </a:rPr>
              <a:t>CURIEosity</a:t>
            </a:r>
            <a:r>
              <a:rPr lang="en-US" altLang="de-DE" sz="2400" b="1" dirty="0">
                <a:solidFill>
                  <a:srgbClr val="7030A0"/>
                </a:solidFill>
                <a:latin typeface="ArialMT"/>
              </a:rPr>
              <a:t> </a:t>
            </a:r>
            <a:r>
              <a:rPr lang="en-US" sz="2400" b="1" dirty="0">
                <a:solidFill>
                  <a:srgbClr val="7030A0"/>
                </a:solidFill>
                <a:latin typeface="ArialMT"/>
              </a:rPr>
              <a:t>Team from Crete, Greece</a:t>
            </a:r>
            <a:endParaRPr lang="x-none" sz="2400" dirty="0">
              <a:solidFill>
                <a:srgbClr val="7030A0"/>
              </a:solidFill>
            </a:endParaRPr>
          </a:p>
        </p:txBody>
      </p:sp>
      <p:pic>
        <p:nvPicPr>
          <p:cNvPr id="12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189" y="2822713"/>
            <a:ext cx="5018909" cy="3809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749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549" y="0"/>
            <a:ext cx="46307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/>
          <p:cNvSpPr txBox="1">
            <a:spLocks/>
          </p:cNvSpPr>
          <p:nvPr/>
        </p:nvSpPr>
        <p:spPr bwMode="auto">
          <a:xfrm>
            <a:off x="4505189" y="241770"/>
            <a:ext cx="1079901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0000FF"/>
                </a:solidFill>
              </a:rPr>
              <a:t>How is physics related to medicine?</a:t>
            </a:r>
            <a:endParaRPr lang="de-DE" altLang="en-US" b="1" dirty="0">
              <a:solidFill>
                <a:srgbClr val="0000FF"/>
              </a:solidFill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 bwMode="auto">
          <a:xfrm>
            <a:off x="4611868" y="1326435"/>
            <a:ext cx="1079901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What is particle therapy?</a:t>
            </a:r>
            <a:endParaRPr lang="de-DE" altLang="en-US" sz="2800" b="1" dirty="0">
              <a:solidFill>
                <a:srgbClr val="0000FF"/>
              </a:solidFill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4611869" y="2334686"/>
            <a:ext cx="10799011" cy="132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How one can use particles for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cancer treatment?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b="1" dirty="0">
              <a:solidFill>
                <a:srgbClr val="0000FF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 bwMode="auto">
          <a:xfrm>
            <a:off x="4611869" y="3813172"/>
            <a:ext cx="10799011" cy="197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Accelerators for research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and accelerators for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cancer treatment</a:t>
            </a:r>
            <a:endParaRPr lang="de-DE" altLang="en-US" sz="2800" b="1" dirty="0">
              <a:solidFill>
                <a:srgbClr val="0000FF"/>
              </a:solidFill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5267188" y="5434131"/>
            <a:ext cx="10799011" cy="132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7030A0"/>
                </a:solidFill>
              </a:rPr>
              <a:t>One of the aims of PTMC: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7030A0"/>
                </a:solidFill>
              </a:rPr>
              <a:t>address such questions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78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00" y="1490345"/>
            <a:ext cx="8027689" cy="3660775"/>
          </a:xfrm>
        </p:spPr>
      </p:pic>
      <p:sp>
        <p:nvSpPr>
          <p:cNvPr id="5" name="TextBox 4"/>
          <p:cNvSpPr txBox="1"/>
          <p:nvPr/>
        </p:nvSpPr>
        <p:spPr>
          <a:xfrm>
            <a:off x="8736584" y="881096"/>
            <a:ext cx="3194304" cy="507831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914377"/>
            <a:r>
              <a:rPr lang="en-US" sz="3600" dirty="0"/>
              <a:t>Particle accelerators are our door to access the subatomic dimension… and exploit the atom and its components</a:t>
            </a:r>
            <a:endParaRPr lang="en-GB" sz="3600" dirty="0"/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1397987" y="153573"/>
            <a:ext cx="10084812" cy="590931"/>
          </a:xfrm>
        </p:spPr>
        <p:txBody>
          <a:bodyPr wrap="none">
            <a:spAutoFit/>
          </a:bodyPr>
          <a:lstStyle/>
          <a:p>
            <a:r>
              <a:rPr lang="en-US" altLang="de-DE" sz="3600" b="1">
                <a:solidFill>
                  <a:srgbClr val="0000FF"/>
                </a:solidFill>
                <a:latin typeface="ArialMT"/>
              </a:rPr>
              <a:t>Accelerators</a:t>
            </a:r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: our key to </a:t>
            </a:r>
            <a:r>
              <a:rPr lang="en-US" altLang="de-DE" sz="3600" b="1">
                <a:solidFill>
                  <a:srgbClr val="0000FF"/>
                </a:solidFill>
                <a:latin typeface="ArialMT"/>
              </a:rPr>
              <a:t>the subatomic world</a:t>
            </a:r>
            <a:endParaRPr lang="en-US" altLang="de-DE" sz="3600" b="1" dirty="0"/>
          </a:p>
        </p:txBody>
      </p:sp>
      <p:pic>
        <p:nvPicPr>
          <p:cNvPr id="9" name="Picture 8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" y="28892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281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6300"/>
            <a:ext cx="12192000" cy="5084113"/>
          </a:xfrm>
          <a:prstGeom prst="rect">
            <a:avLst/>
          </a:prstGeom>
        </p:spPr>
      </p:pic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397987" y="153573"/>
            <a:ext cx="9443611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Accelerators: can precisely deliver energy</a:t>
            </a:r>
            <a:endParaRPr lang="en-US" altLang="de-DE" sz="3600" b="1" dirty="0"/>
          </a:p>
        </p:txBody>
      </p:sp>
      <p:pic>
        <p:nvPicPr>
          <p:cNvPr id="8" name="Picture 7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" y="28892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8419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649" y="3363782"/>
            <a:ext cx="7445757" cy="349421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44785" y="143763"/>
            <a:ext cx="11076622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A particle beam can break the DNA and kill </a:t>
            </a:r>
            <a:r>
              <a:rPr lang="en-US" altLang="de-DE" sz="3600" b="1">
                <a:solidFill>
                  <a:srgbClr val="0000FF"/>
                </a:solidFill>
                <a:latin typeface="ArialMT"/>
              </a:rPr>
              <a:t>a cell</a:t>
            </a:r>
            <a:endParaRPr lang="en-US" altLang="de-DE" sz="3600" b="1" dirty="0"/>
          </a:p>
        </p:txBody>
      </p:sp>
      <p:pic>
        <p:nvPicPr>
          <p:cNvPr id="6" name="Picture 5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" y="28892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7" y="775756"/>
            <a:ext cx="5909287" cy="2808692"/>
          </a:xfrm>
        </p:spPr>
      </p:pic>
    </p:spTree>
    <p:extLst>
      <p:ext uri="{BB962C8B-B14F-4D97-AF65-F5344CB8AC3E}">
        <p14:creationId xmlns:p14="http://schemas.microsoft.com/office/powerpoint/2010/main" val="905646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708" y="3621024"/>
            <a:ext cx="7453292" cy="3236976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90" y="931547"/>
            <a:ext cx="6885330" cy="3310818"/>
          </a:xfrm>
        </p:spPr>
      </p:pic>
      <p:pic>
        <p:nvPicPr>
          <p:cNvPr id="12" name="Picture 11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4"/>
          <p:cNvSpPr>
            <a:spLocks noGrp="1"/>
          </p:cNvSpPr>
          <p:nvPr>
            <p:ph type="title"/>
          </p:nvPr>
        </p:nvSpPr>
        <p:spPr>
          <a:xfrm>
            <a:off x="463029" y="5116217"/>
            <a:ext cx="5679760" cy="867930"/>
          </a:xfrm>
        </p:spPr>
        <p:txBody>
          <a:bodyPr wrap="none">
            <a:spAutoFit/>
          </a:bodyPr>
          <a:lstStyle/>
          <a:p>
            <a:r>
              <a:rPr lang="en-US" altLang="de-DE" sz="2800" b="1" dirty="0">
                <a:solidFill>
                  <a:srgbClr val="0000FF"/>
                </a:solidFill>
                <a:latin typeface="ArialMT"/>
              </a:rPr>
              <a:t>And if the cells has the cancer? </a:t>
            </a:r>
            <a:br>
              <a:rPr lang="en-US" altLang="de-DE" sz="2800" b="1" dirty="0">
                <a:solidFill>
                  <a:srgbClr val="0000FF"/>
                </a:solidFill>
                <a:latin typeface="ArialMT"/>
              </a:rPr>
            </a:br>
            <a:r>
              <a:rPr lang="en-US" altLang="de-DE" sz="2800" b="1" dirty="0">
                <a:solidFill>
                  <a:srgbClr val="0000FF"/>
                </a:solidFill>
                <a:latin typeface="ArialMT"/>
              </a:rPr>
              <a:t>Killed ! </a:t>
            </a:r>
            <a:endParaRPr lang="en-US" altLang="de-DE" sz="2800" b="1" dirty="0"/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944785" y="143763"/>
            <a:ext cx="11076622" cy="59093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3600" b="1">
                <a:solidFill>
                  <a:srgbClr val="0000FF"/>
                </a:solidFill>
                <a:latin typeface="ArialMT"/>
              </a:rPr>
              <a:t>A particle beam can break the DNA and kill a cell</a:t>
            </a:r>
            <a:endParaRPr lang="en-US" altLang="de-DE" sz="3600" b="1" dirty="0"/>
          </a:p>
        </p:txBody>
      </p:sp>
    </p:spTree>
    <p:extLst>
      <p:ext uri="{BB962C8B-B14F-4D97-AF65-F5344CB8AC3E}">
        <p14:creationId xmlns:p14="http://schemas.microsoft.com/office/powerpoint/2010/main" val="1991363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98" y="731520"/>
            <a:ext cx="11746582" cy="536956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49329" y="140589"/>
            <a:ext cx="8289449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Hadron therapy  with protons or ions</a:t>
            </a:r>
            <a:endParaRPr lang="en-US" altLang="de-DE" sz="3600" b="1" dirty="0"/>
          </a:p>
        </p:txBody>
      </p:sp>
      <p:pic>
        <p:nvPicPr>
          <p:cNvPr id="6" name="Picture 5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73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65" y="44451"/>
            <a:ext cx="9579427" cy="6705600"/>
          </a:xfrm>
        </p:spPr>
      </p:pic>
      <p:pic>
        <p:nvPicPr>
          <p:cNvPr id="5" name="Picture 10" descr="MC-Logo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1601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9" descr="http://www.myradiotherapy.com/general/treatment/Treatment_Machines/files/Lina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70" y="1798319"/>
            <a:ext cx="2255012" cy="4015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B99CBE3-E6E4-674D-8ADD-DC25FDE73494}" type="slidenum">
              <a:rPr lang="en-GB" altLang="en-US" sz="1400">
                <a:solidFill>
                  <a:srgbClr val="898989"/>
                </a:solidFill>
                <a:latin typeface="Calibri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GB" altLang="en-US" sz="14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 bwMode="auto">
          <a:xfrm>
            <a:off x="1698625" y="23813"/>
            <a:ext cx="9242633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3600" b="1" kern="0" dirty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Accelerators for health</a:t>
            </a:r>
            <a:endParaRPr lang="de-DE" altLang="en-US" sz="3600" b="1" kern="0" dirty="0" err="1">
              <a:solidFill>
                <a:srgbClr val="0000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5" name="Picture 10" descr="MC-Logo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4959" y="1798318"/>
            <a:ext cx="3783286" cy="4015691"/>
          </a:xfrm>
          <a:prstGeom prst="rect">
            <a:avLst/>
          </a:prstGeom>
        </p:spPr>
      </p:pic>
      <p:pic>
        <p:nvPicPr>
          <p:cNvPr id="19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762" y="1798318"/>
            <a:ext cx="5215974" cy="40156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3470" y="929759"/>
            <a:ext cx="2017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FF"/>
                </a:solidFill>
              </a:rPr>
              <a:t>Conventional x-ray </a:t>
            </a:r>
          </a:p>
          <a:p>
            <a:r>
              <a:rPr lang="en-US" altLang="en-US" b="1" dirty="0">
                <a:solidFill>
                  <a:srgbClr val="0000FF"/>
                </a:solidFill>
              </a:rPr>
              <a:t>Radiotherapy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854959" y="975925"/>
            <a:ext cx="381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00FF"/>
                </a:solidFill>
              </a:rPr>
              <a:t>Particle/Hadron Therapy with protons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653485" y="984215"/>
            <a:ext cx="4100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rgbClr val="0000FF"/>
                </a:solidFill>
              </a:rPr>
              <a:t>Hadron Therapy centers in Europe (2018)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9656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327793"/>
            <a:ext cx="3601430" cy="22019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2663866"/>
            <a:ext cx="3664527" cy="2040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458" y="1254600"/>
            <a:ext cx="5151698" cy="2818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458" y="4145201"/>
            <a:ext cx="5151698" cy="2531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4802650"/>
            <a:ext cx="3664527" cy="1873717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8981131" y="866865"/>
            <a:ext cx="2721579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, </a:t>
            </a:r>
            <a:r>
              <a:rPr lang="el-GR" altLang="de-DE" sz="2133" dirty="0">
                <a:solidFill>
                  <a:srgbClr val="0000FF"/>
                </a:solidFill>
                <a:latin typeface="ArialMT"/>
              </a:rPr>
              <a:t>Α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ustria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68596" y="4316606"/>
            <a:ext cx="1869807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HIT, Germany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6288632"/>
            <a:ext cx="1900264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MIT, Germany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2127065"/>
            <a:ext cx="1625766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CNAO, </a:t>
            </a:r>
            <a:r>
              <a:rPr lang="el-GR" altLang="de-DE" sz="2133" dirty="0">
                <a:solidFill>
                  <a:srgbClr val="0000FF"/>
                </a:solidFill>
                <a:latin typeface="ArialMT"/>
              </a:rPr>
              <a:t>Ι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taly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4168596" y="253133"/>
            <a:ext cx="10799011" cy="8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</a:rPr>
              <a:t>Four carbon-ion cancer therapy centers in Europe</a:t>
            </a:r>
            <a:endParaRPr lang="de-DE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79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70CF3A-2079-82E1-7CDA-2FF5127228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B14620-790D-2427-0D4D-A05FEAA30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2</a:t>
            </a:fld>
            <a:endParaRPr lang="el-GR" dirty="0"/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C821B398-7CB0-497A-D9D1-A1FC1A1281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3" y="5505692"/>
            <a:ext cx="60539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web pages with agendas of every institute with material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in different languages, publicly available for future events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5D34C2-5BE9-8DC1-C3A1-D86ED037D4A5}"/>
              </a:ext>
            </a:extLst>
          </p:cNvPr>
          <p:cNvSpPr/>
          <p:nvPr/>
        </p:nvSpPr>
        <p:spPr>
          <a:xfrm>
            <a:off x="1649384" y="6347450"/>
            <a:ext cx="8905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Interest of students, motivation of tutors (</a:t>
            </a:r>
            <a:r>
              <a:rPr lang="en-US" altLang="en-US" b="1" u="sng" dirty="0">
                <a:solidFill>
                  <a:srgbClr val="C00000"/>
                </a:solidFill>
                <a:latin typeface="ArialMT" charset="0"/>
              </a:rPr>
              <a:t>voluntary work</a:t>
            </a: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), potential impact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669DA9-EDBC-1877-154A-6CBFC29B8C2C}"/>
              </a:ext>
            </a:extLst>
          </p:cNvPr>
          <p:cNvSpPr/>
          <p:nvPr/>
        </p:nvSpPr>
        <p:spPr>
          <a:xfrm>
            <a:off x="30996" y="4454113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Total: 37 countries , 70 institutes </a:t>
            </a: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0A521680-5CDB-F8FF-37C7-601DD75BD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7547" y="5146610"/>
            <a:ext cx="34034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C00000"/>
                </a:solidFill>
                <a:latin typeface="ArialMT" charset="0"/>
              </a:rPr>
              <a:t>From Japan to </a:t>
            </a:r>
            <a:r>
              <a:rPr lang="en-US" altLang="en-US" sz="1800" b="1" dirty="0" err="1">
                <a:solidFill>
                  <a:srgbClr val="C00000"/>
                </a:solidFill>
                <a:latin typeface="ArialMT" charset="0"/>
              </a:rPr>
              <a:t>Latinoamerica</a:t>
            </a:r>
            <a:endParaRPr lang="en-US" altLang="en-US" sz="1800" b="1" dirty="0">
              <a:solidFill>
                <a:srgbClr val="C00000"/>
              </a:solidFill>
              <a:latin typeface="ArialMT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C00000"/>
              </a:solidFill>
              <a:latin typeface="ArialMT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D71085-7291-90C7-3C27-A882FB756F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97" y="57711"/>
            <a:ext cx="819956" cy="787731"/>
          </a:xfrm>
          <a:prstGeom prst="rect">
            <a:avLst/>
          </a:prstGeom>
        </p:spPr>
      </p:pic>
      <p:pic>
        <p:nvPicPr>
          <p:cNvPr id="11" name="Picture 10" descr="MC-Logo-RGB">
            <a:extLst>
              <a:ext uri="{FF2B5EF4-FFF2-40B4-BE49-F238E27FC236}">
                <a16:creationId xmlns:a16="http://schemas.microsoft.com/office/drawing/2014/main" id="{A13C7752-B914-9EBF-4B07-4E773C3898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1043" y="38254"/>
            <a:ext cx="1428581" cy="57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1BD77079-55E0-9359-7510-2223D5843E0D}"/>
              </a:ext>
            </a:extLst>
          </p:cNvPr>
          <p:cNvSpPr txBox="1">
            <a:spLocks/>
          </p:cNvSpPr>
          <p:nvPr/>
        </p:nvSpPr>
        <p:spPr bwMode="auto">
          <a:xfrm>
            <a:off x="1339093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hybrid PTMC 2020-2025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4E36DB-1DDB-C39D-C9DD-00746F9E71FD}"/>
              </a:ext>
            </a:extLst>
          </p:cNvPr>
          <p:cNvSpPr txBox="1"/>
          <p:nvPr/>
        </p:nvSpPr>
        <p:spPr>
          <a:xfrm>
            <a:off x="3864142" y="639028"/>
            <a:ext cx="61180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altLang="en-US" sz="24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400" u="none" strike="noStrike" dirty="0">
                <a:solidFill>
                  <a:srgbClr val="0099CC"/>
                </a:solidFill>
                <a:effectLst/>
                <a:hlinkClick r:id="rId4"/>
              </a:rPr>
              <a:t>https://indico.cern.ch/e/PTMC</a:t>
            </a:r>
            <a:endParaRPr lang="en-CH" sz="2400" dirty="0"/>
          </a:p>
          <a:p>
            <a:endParaRPr lang="en-CH" dirty="0"/>
          </a:p>
        </p:txBody>
      </p:sp>
      <p:pic>
        <p:nvPicPr>
          <p:cNvPr id="10" name="Picture 9" descr="A map of the world&#10;&#10;AI-generated content may be incorrect.">
            <a:extLst>
              <a:ext uri="{FF2B5EF4-FFF2-40B4-BE49-F238E27FC236}">
                <a16:creationId xmlns:a16="http://schemas.microsoft.com/office/drawing/2014/main" id="{EAAF6CEE-C1D9-6071-5622-447A1BE6632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651" t="19081" r="9054" b="2246"/>
          <a:stretch/>
        </p:blipFill>
        <p:spPr>
          <a:xfrm>
            <a:off x="3686629" y="1259221"/>
            <a:ext cx="8325682" cy="424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3916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5080"/>
            <a:ext cx="12192000" cy="6152920"/>
          </a:xfrm>
          <a:prstGeom prst="rect">
            <a:avLst/>
          </a:prstGeom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2764482" y="44451"/>
            <a:ext cx="6046912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de-DE" sz="3600" b="1">
                <a:solidFill>
                  <a:srgbClr val="0000FF"/>
                </a:solidFill>
                <a:latin typeface="+mn-lt"/>
              </a:rPr>
              <a:t>Virtual Hadron </a:t>
            </a:r>
            <a:r>
              <a:rPr lang="en-US" altLang="de-DE" sz="3600" b="1" dirty="0">
                <a:solidFill>
                  <a:srgbClr val="0000FF"/>
                </a:solidFill>
                <a:latin typeface="+mn-lt"/>
              </a:rPr>
              <a:t>Therapy Center</a:t>
            </a:r>
            <a:endParaRPr lang="en-US" altLang="de-DE" sz="3600" b="1" dirty="0">
              <a:latin typeface="+mn-lt"/>
            </a:endParaRPr>
          </a:p>
        </p:txBody>
      </p:sp>
      <p:pic>
        <p:nvPicPr>
          <p:cNvPr id="4" name="Picture 3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184" y="44451"/>
            <a:ext cx="1934816" cy="145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784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8" name="Rectangle 7"/>
          <p:cNvSpPr/>
          <p:nvPr/>
        </p:nvSpPr>
        <p:spPr>
          <a:xfrm>
            <a:off x="8559643" y="6550223"/>
            <a:ext cx="4214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Architectural design, </a:t>
            </a:r>
            <a:r>
              <a:rPr lang="en-US" sz="1400" dirty="0" err="1">
                <a:solidFill>
                  <a:schemeClr val="bg1"/>
                </a:solidFill>
              </a:rPr>
              <a:t>Kaprinis</a:t>
            </a:r>
            <a:r>
              <a:rPr lang="en-US" sz="1400" dirty="0">
                <a:solidFill>
                  <a:schemeClr val="bg1"/>
                </a:solidFill>
              </a:rPr>
              <a:t> Architects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50851C-9392-E8DB-871F-AE9C31EC6A8F}"/>
              </a:ext>
            </a:extLst>
          </p:cNvPr>
          <p:cNvSpPr txBox="1">
            <a:spLocks/>
          </p:cNvSpPr>
          <p:nvPr/>
        </p:nvSpPr>
        <p:spPr bwMode="auto">
          <a:xfrm>
            <a:off x="1120140" y="0"/>
            <a:ext cx="9951720" cy="470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5400" b="1" dirty="0">
                <a:solidFill>
                  <a:schemeClr val="bg1"/>
                </a:solidFill>
              </a:rPr>
              <a:t>SEEIIST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2800" b="1" dirty="0">
                <a:solidFill>
                  <a:schemeClr val="bg1"/>
                </a:solidFill>
              </a:rPr>
              <a:t>South East European International Institute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2800" b="1" dirty="0">
                <a:solidFill>
                  <a:schemeClr val="bg1"/>
                </a:solidFill>
              </a:rPr>
              <a:t>for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2800" b="1" dirty="0">
                <a:solidFill>
                  <a:schemeClr val="bg1"/>
                </a:solidFill>
              </a:rPr>
              <a:t>Sustainable Technologies </a:t>
            </a:r>
            <a:endParaRPr lang="de-DE" alt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9420FF-F839-97C5-6A54-3CF59D6AE9AB}"/>
              </a:ext>
            </a:extLst>
          </p:cNvPr>
          <p:cNvSpPr txBox="1"/>
          <p:nvPr/>
        </p:nvSpPr>
        <p:spPr>
          <a:xfrm>
            <a:off x="3556000" y="6027003"/>
            <a:ext cx="64389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50% research and 50% therapy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with multiple ions </a:t>
            </a:r>
            <a:endParaRPr lang="de-DE" alt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E5222CAE-44DA-534A-6BF4-D196E2339454}"/>
              </a:ext>
            </a:extLst>
          </p:cNvPr>
          <p:cNvSpPr txBox="1">
            <a:spLocks/>
          </p:cNvSpPr>
          <p:nvPr/>
        </p:nvSpPr>
        <p:spPr bwMode="auto">
          <a:xfrm>
            <a:off x="689278" y="5573105"/>
            <a:ext cx="11932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2400" b="1" kern="0" dirty="0">
                <a:solidFill>
                  <a:schemeClr val="bg1"/>
                </a:solidFill>
                <a:latin typeface="ArialMT" charset="0"/>
              </a:rPr>
              <a:t>Proposal for a facility in South East Europe: SEEIIST</a:t>
            </a:r>
            <a:endParaRPr lang="en-US" altLang="en-US" sz="24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9428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6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979613"/>
            <a:ext cx="4864100" cy="480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0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1" y="23814"/>
            <a:ext cx="7948613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5662589" y="1926895"/>
            <a:ext cx="5842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>
                <a:latin typeface="Calibri" charset="0"/>
                <a:hlinkClick r:id="rId4"/>
              </a:rPr>
              <a:t>https://indico.cern.ch/event/840212/</a:t>
            </a:r>
            <a:endParaRPr lang="en-US" altLang="en-US" sz="2800" b="1" dirty="0"/>
          </a:p>
        </p:txBody>
      </p:sp>
      <p:sp>
        <p:nvSpPr>
          <p:cNvPr id="17" name="Title 4"/>
          <p:cNvSpPr txBox="1">
            <a:spLocks/>
          </p:cNvSpPr>
          <p:nvPr/>
        </p:nvSpPr>
        <p:spPr bwMode="auto">
          <a:xfrm>
            <a:off x="4003675" y="23813"/>
            <a:ext cx="5900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1" kern="0" dirty="0">
                <a:solidFill>
                  <a:schemeClr val="bg1"/>
                </a:solidFill>
                <a:latin typeface="ArialMT" charset="0"/>
              </a:rPr>
              <a:t>Particle Therapy </a:t>
            </a:r>
            <a:r>
              <a:rPr lang="en-US" sz="3200" b="1" kern="0" dirty="0" err="1">
                <a:solidFill>
                  <a:schemeClr val="bg1"/>
                </a:solidFill>
                <a:latin typeface="ArialMT" charset="0"/>
              </a:rPr>
              <a:t>MasterClass</a:t>
            </a:r>
            <a:endParaRPr lang="en-US" sz="3200" b="1" kern="0" dirty="0">
              <a:solidFill>
                <a:schemeClr val="bg1"/>
              </a:solidFill>
              <a:latin typeface="ArialMT" charset="0"/>
            </a:endParaRPr>
          </a:p>
        </p:txBody>
      </p:sp>
      <p:sp>
        <p:nvSpPr>
          <p:cNvPr id="13" name="Title 4"/>
          <p:cNvSpPr txBox="1">
            <a:spLocks/>
          </p:cNvSpPr>
          <p:nvPr/>
        </p:nvSpPr>
        <p:spPr bwMode="auto">
          <a:xfrm>
            <a:off x="7051830" y="2868491"/>
            <a:ext cx="462819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>
                <a:solidFill>
                  <a:srgbClr val="0000FF"/>
                </a:solidFill>
                <a:latin typeface="ArialMT" charset="0"/>
              </a:rPr>
              <a:t>Material in different languages</a:t>
            </a:r>
          </a:p>
          <a:p>
            <a:pPr>
              <a:defRPr/>
            </a:pPr>
            <a:endParaRPr lang="en-US" sz="2400" b="1" kern="0" dirty="0">
              <a:solidFill>
                <a:srgbClr val="0000FF"/>
              </a:solidFill>
              <a:latin typeface="ArialMT" charset="0"/>
            </a:endParaRPr>
          </a:p>
          <a:p>
            <a:pPr>
              <a:defRPr/>
            </a:pPr>
            <a:r>
              <a:rPr lang="en-US" sz="2400" b="1" kern="0" dirty="0">
                <a:solidFill>
                  <a:srgbClr val="0000FF"/>
                </a:solidFill>
                <a:latin typeface="ArialMT" charset="0"/>
              </a:rPr>
              <a:t>Animations</a:t>
            </a:r>
          </a:p>
        </p:txBody>
      </p:sp>
      <p:pic>
        <p:nvPicPr>
          <p:cNvPr id="9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66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5"/>
          <p:cNvPicPr preferRelativeResize="0"/>
          <p:nvPr/>
        </p:nvPicPr>
        <p:blipFill rotWithShape="1">
          <a:blip r:embed="rId3">
            <a:alphaModFix/>
          </a:blip>
          <a:srcRect l="18097" r="15270" b="-1"/>
          <a:stretch/>
        </p:blipFill>
        <p:spPr>
          <a:xfrm>
            <a:off x="20" y="10"/>
            <a:ext cx="3728839" cy="4197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5"/>
          <p:cNvPicPr preferRelativeResize="0"/>
          <p:nvPr/>
        </p:nvPicPr>
        <p:blipFill rotWithShape="1">
          <a:blip r:embed="rId4">
            <a:alphaModFix/>
          </a:blip>
          <a:srcRect l="16917" r="17203" b="-2"/>
          <a:stretch/>
        </p:blipFill>
        <p:spPr>
          <a:xfrm>
            <a:off x="3897369" y="-7947"/>
            <a:ext cx="3686887" cy="4197368"/>
          </a:xfrm>
          <a:custGeom>
            <a:avLst/>
            <a:gdLst/>
            <a:ahLst/>
            <a:cxnLst/>
            <a:rect l="l" t="t" r="r" b="b"/>
            <a:pathLst>
              <a:path w="3686887" h="4197368" extrusionOk="0">
                <a:moveTo>
                  <a:pt x="0" y="0"/>
                </a:moveTo>
                <a:lnTo>
                  <a:pt x="3686887" y="0"/>
                </a:lnTo>
                <a:lnTo>
                  <a:pt x="3686887" y="3832811"/>
                </a:lnTo>
                <a:lnTo>
                  <a:pt x="3497100" y="3826712"/>
                </a:lnTo>
                <a:cubicBezTo>
                  <a:pt x="3497100" y="3826712"/>
                  <a:pt x="3493758" y="3826712"/>
                  <a:pt x="3493758" y="3826712"/>
                </a:cubicBezTo>
                <a:cubicBezTo>
                  <a:pt x="3426914" y="3823370"/>
                  <a:pt x="3363416" y="3823370"/>
                  <a:pt x="3296571" y="3820027"/>
                </a:cubicBezTo>
                <a:cubicBezTo>
                  <a:pt x="3065966" y="3820027"/>
                  <a:pt x="2835360" y="3820027"/>
                  <a:pt x="2608095" y="3820027"/>
                </a:cubicBezTo>
                <a:cubicBezTo>
                  <a:pt x="2384173" y="3910265"/>
                  <a:pt x="2140198" y="3833396"/>
                  <a:pt x="1919619" y="3903581"/>
                </a:cubicBezTo>
                <a:cubicBezTo>
                  <a:pt x="1685670" y="3900239"/>
                  <a:pt x="1465092" y="3970423"/>
                  <a:pt x="1234485" y="4000503"/>
                </a:cubicBezTo>
                <a:cubicBezTo>
                  <a:pt x="1060693" y="4013871"/>
                  <a:pt x="883561" y="3997160"/>
                  <a:pt x="723139" y="4067345"/>
                </a:cubicBezTo>
                <a:cubicBezTo>
                  <a:pt x="661310" y="4095753"/>
                  <a:pt x="606165" y="4128339"/>
                  <a:pt x="583188" y="4172622"/>
                </a:cubicBezTo>
                <a:lnTo>
                  <a:pt x="575662" y="4197368"/>
                </a:lnTo>
                <a:lnTo>
                  <a:pt x="0" y="4197368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54" name="Google Shape;154;p5"/>
          <p:cNvPicPr preferRelativeResize="0"/>
          <p:nvPr/>
        </p:nvPicPr>
        <p:blipFill rotWithShape="1">
          <a:blip r:embed="rId5">
            <a:alphaModFix/>
          </a:blip>
          <a:srcRect r="1866"/>
          <a:stretch/>
        </p:blipFill>
        <p:spPr>
          <a:xfrm>
            <a:off x="0" y="4313585"/>
            <a:ext cx="6836830" cy="2560309"/>
          </a:xfrm>
          <a:custGeom>
            <a:avLst/>
            <a:gdLst/>
            <a:ahLst/>
            <a:cxnLst/>
            <a:rect l="l" t="t" r="r" b="b"/>
            <a:pathLst>
              <a:path w="6836850" h="2541737" extrusionOk="0">
                <a:moveTo>
                  <a:pt x="0" y="0"/>
                </a:moveTo>
                <a:lnTo>
                  <a:pt x="4460098" y="0"/>
                </a:lnTo>
                <a:lnTo>
                  <a:pt x="4483996" y="31836"/>
                </a:lnTo>
                <a:cubicBezTo>
                  <a:pt x="4644419" y="28495"/>
                  <a:pt x="4627708" y="282495"/>
                  <a:pt x="4788129" y="245732"/>
                </a:cubicBezTo>
                <a:cubicBezTo>
                  <a:pt x="4754709" y="362707"/>
                  <a:pt x="4641076" y="302548"/>
                  <a:pt x="4600971" y="389443"/>
                </a:cubicBezTo>
                <a:cubicBezTo>
                  <a:pt x="4684524" y="462970"/>
                  <a:pt x="4844945" y="409497"/>
                  <a:pt x="4871683" y="563233"/>
                </a:cubicBezTo>
                <a:cubicBezTo>
                  <a:pt x="4838262" y="723655"/>
                  <a:pt x="4945210" y="703602"/>
                  <a:pt x="5032105" y="713629"/>
                </a:cubicBezTo>
                <a:cubicBezTo>
                  <a:pt x="5239317" y="733683"/>
                  <a:pt x="5439843" y="747050"/>
                  <a:pt x="5643713" y="780472"/>
                </a:cubicBezTo>
                <a:cubicBezTo>
                  <a:pt x="5693844" y="790498"/>
                  <a:pt x="5810819" y="767103"/>
                  <a:pt x="5800794" y="870709"/>
                </a:cubicBezTo>
                <a:cubicBezTo>
                  <a:pt x="5790767" y="954261"/>
                  <a:pt x="5700529" y="924184"/>
                  <a:pt x="5643713" y="927525"/>
                </a:cubicBezTo>
                <a:cubicBezTo>
                  <a:pt x="5329553" y="967632"/>
                  <a:pt x="5012052" y="904131"/>
                  <a:pt x="4701235" y="907472"/>
                </a:cubicBezTo>
                <a:cubicBezTo>
                  <a:pt x="4664472" y="907472"/>
                  <a:pt x="4657787" y="1017762"/>
                  <a:pt x="4577576" y="980999"/>
                </a:cubicBezTo>
                <a:cubicBezTo>
                  <a:pt x="4788129" y="1081263"/>
                  <a:pt x="5767372" y="1108001"/>
                  <a:pt x="6094900" y="1161474"/>
                </a:cubicBezTo>
                <a:cubicBezTo>
                  <a:pt x="5754004" y="1542477"/>
                  <a:pt x="5429817" y="1311870"/>
                  <a:pt x="5159105" y="1525765"/>
                </a:cubicBezTo>
                <a:cubicBezTo>
                  <a:pt x="5159105" y="1525765"/>
                  <a:pt x="5212580" y="1525765"/>
                  <a:pt x="5443187" y="1595950"/>
                </a:cubicBezTo>
                <a:cubicBezTo>
                  <a:pt x="5627002" y="1652765"/>
                  <a:pt x="5536765" y="1732976"/>
                  <a:pt x="6001321" y="1886715"/>
                </a:cubicBezTo>
                <a:cubicBezTo>
                  <a:pt x="5824188" y="1936846"/>
                  <a:pt x="5593581" y="1839925"/>
                  <a:pt x="5506685" y="2100610"/>
                </a:cubicBezTo>
                <a:cubicBezTo>
                  <a:pt x="5643713" y="2147401"/>
                  <a:pt x="5807477" y="2103953"/>
                  <a:pt x="5904398" y="2227611"/>
                </a:cubicBezTo>
                <a:cubicBezTo>
                  <a:pt x="5934478" y="2264375"/>
                  <a:pt x="5964557" y="2287770"/>
                  <a:pt x="6001321" y="2307821"/>
                </a:cubicBezTo>
                <a:cubicBezTo>
                  <a:pt x="5984612" y="2314507"/>
                  <a:pt x="5964557" y="2321190"/>
                  <a:pt x="5951188" y="2327874"/>
                </a:cubicBezTo>
                <a:cubicBezTo>
                  <a:pt x="5977925" y="2351271"/>
                  <a:pt x="6663060" y="2478270"/>
                  <a:pt x="6836850" y="2481613"/>
                </a:cubicBezTo>
                <a:cubicBezTo>
                  <a:pt x="6761652" y="2506679"/>
                  <a:pt x="6636845" y="2527828"/>
                  <a:pt x="6553814" y="2540165"/>
                </a:cubicBezTo>
                <a:lnTo>
                  <a:pt x="6542822" y="2541737"/>
                </a:lnTo>
                <a:lnTo>
                  <a:pt x="0" y="2541737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55" name="Google Shape;155;p5"/>
          <p:cNvSpPr txBox="1">
            <a:spLocks noGrp="1"/>
          </p:cNvSpPr>
          <p:nvPr>
            <p:ph type="title"/>
          </p:nvPr>
        </p:nvSpPr>
        <p:spPr>
          <a:xfrm>
            <a:off x="6343650" y="4181474"/>
            <a:ext cx="5505814" cy="1471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Calibri"/>
              <a:buNone/>
            </a:pPr>
            <a:r>
              <a:rPr lang="en-US" sz="31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Panel 2: From discovery through science...To benefits for society</a:t>
            </a:r>
            <a:endParaRPr sz="3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p5" descr="Εικόνα που περιέχει κείμενο&#10;&#10;Περιγραφή που δημιουργήθηκε αυτόματα"/>
          <p:cNvPicPr preferRelativeResize="0"/>
          <p:nvPr/>
        </p:nvPicPr>
        <p:blipFill rotWithShape="1">
          <a:blip r:embed="rId6">
            <a:alphaModFix/>
          </a:blip>
          <a:srcRect l="8385" r="11203"/>
          <a:stretch/>
        </p:blipFill>
        <p:spPr>
          <a:xfrm>
            <a:off x="7752766" y="0"/>
            <a:ext cx="4096698" cy="3820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43622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../cernbox/EXPO-YF/IMG_301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5" b="24262"/>
          <a:stretch/>
        </p:blipFill>
        <p:spPr bwMode="auto">
          <a:xfrm>
            <a:off x="122663" y="0"/>
            <a:ext cx="12177132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11456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03/04/25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25</a:t>
            </a:fld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92627" y="4896794"/>
            <a:ext cx="116803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err="1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HITRIplus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 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EU-funded project </a:t>
            </a:r>
          </a:p>
          <a:p>
            <a:pPr lvl="1"/>
            <a:r>
              <a:rPr lang="en-GB" dirty="0">
                <a:solidFill>
                  <a:srgbClr val="0070C0"/>
                </a:solidFill>
                <a:ea typeface="Calibri" charset="0"/>
              </a:rPr>
              <a:t>Large consortium of research infrastructures including CERN and GSI, </a:t>
            </a:r>
          </a:p>
          <a:p>
            <a:pPr lvl="1"/>
            <a:r>
              <a:rPr lang="en-GB" dirty="0">
                <a:solidFill>
                  <a:srgbClr val="0070C0"/>
                </a:solidFill>
                <a:ea typeface="Calibri" charset="0"/>
              </a:rPr>
              <a:t>plus universities, industry, all four existing European heavy-ion therapy centres,</a:t>
            </a:r>
          </a:p>
          <a:p>
            <a:pPr lvl="1"/>
            <a:r>
              <a:rPr lang="en-GB" sz="2000" dirty="0">
                <a:solidFill>
                  <a:srgbClr val="0070C0"/>
                </a:solidFill>
                <a:ea typeface="Calibri" charset="0"/>
              </a:rPr>
              <a:t>and </a:t>
            </a:r>
            <a:r>
              <a:rPr lang="en-GB" dirty="0">
                <a:solidFill>
                  <a:srgbClr val="0070C0"/>
                </a:solidFill>
                <a:ea typeface="Calibri" charset="0"/>
              </a:rPr>
              <a:t>the future research infrastructure SEEIIST (South-East Europe International Institute for Sustainable Technologies)</a:t>
            </a:r>
            <a:endParaRPr lang="en-GB" sz="2000" dirty="0">
              <a:solidFill>
                <a:srgbClr val="0070C0"/>
              </a:solidFill>
              <a:ea typeface="Calibri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51410" y="1340404"/>
            <a:ext cx="57721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  <a:latin typeface="Calibri" charset="0"/>
                <a:ea typeface="Calibri" charset="0"/>
              </a:rPr>
              <a:t>Main aims: </a:t>
            </a:r>
            <a:endParaRPr lang="en-GB" sz="2000" b="1" dirty="0">
              <a:solidFill>
                <a:schemeClr val="accent5">
                  <a:lumMod val="75000"/>
                </a:schemeClr>
              </a:solidFill>
              <a:latin typeface="Times New Roman" charset="0"/>
              <a:ea typeface="Calibri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lphaLcParenBoth"/>
            </a:pPr>
            <a:r>
              <a:rPr lang="en-GB" dirty="0">
                <a:solidFill>
                  <a:srgbClr val="0070C0"/>
                </a:solidFill>
                <a:latin typeface="Calibri" charset="0"/>
                <a:ea typeface="Calibri" charset="0"/>
              </a:rPr>
              <a:t>transnational access, </a:t>
            </a:r>
            <a:endParaRPr lang="en-GB" sz="2000" dirty="0">
              <a:solidFill>
                <a:srgbClr val="0070C0"/>
              </a:solidFill>
              <a:latin typeface="Times New Roman" charset="0"/>
              <a:ea typeface="Calibri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lphaLcParenBoth"/>
            </a:pPr>
            <a:r>
              <a:rPr lang="en-GB" dirty="0">
                <a:solidFill>
                  <a:srgbClr val="0070C0"/>
                </a:solidFill>
                <a:latin typeface="Calibri" charset="0"/>
                <a:ea typeface="Calibri" charset="0"/>
              </a:rPr>
              <a:t>new developments for the future SEEIIST facility </a:t>
            </a:r>
          </a:p>
          <a:p>
            <a:pPr lvl="0">
              <a:spcAft>
                <a:spcPts val="0"/>
              </a:spcAft>
            </a:pPr>
            <a:r>
              <a:rPr lang="en-GB" dirty="0">
                <a:solidFill>
                  <a:srgbClr val="0070C0"/>
                </a:solidFill>
                <a:latin typeface="Calibri" charset="0"/>
                <a:ea typeface="Calibri" charset="0"/>
              </a:rPr>
              <a:t>       and upgrades of the existing ones  </a:t>
            </a:r>
            <a:endParaRPr lang="en-GB" sz="2000" dirty="0">
              <a:solidFill>
                <a:srgbClr val="0070C0"/>
              </a:solidFill>
              <a:latin typeface="Times New Roman" charset="0"/>
              <a:ea typeface="Calibri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lphaLcParenBoth"/>
            </a:pPr>
            <a:r>
              <a:rPr lang="en-GB" dirty="0">
                <a:solidFill>
                  <a:srgbClr val="7030A0"/>
                </a:solidFill>
                <a:latin typeface="Calibri" charset="0"/>
                <a:ea typeface="Calibri" charset="0"/>
              </a:rPr>
              <a:t>networking, training and education (</a:t>
            </a:r>
            <a:r>
              <a:rPr lang="en-GB" b="1" dirty="0">
                <a:solidFill>
                  <a:srgbClr val="7030A0"/>
                </a:solidFill>
                <a:latin typeface="Calibri" charset="0"/>
                <a:ea typeface="Calibri" charset="0"/>
              </a:rPr>
              <a:t>capacity building</a:t>
            </a:r>
            <a:r>
              <a:rPr lang="en-GB" dirty="0">
                <a:solidFill>
                  <a:srgbClr val="7030A0"/>
                </a:solidFill>
                <a:latin typeface="Calibri" charset="0"/>
                <a:ea typeface="Calibri" charset="0"/>
              </a:rPr>
              <a:t>)  </a:t>
            </a:r>
            <a:endParaRPr lang="en-GB" sz="2000" dirty="0">
              <a:solidFill>
                <a:srgbClr val="7030A0"/>
              </a:solidFill>
              <a:latin typeface="Times New Roman" charset="0"/>
              <a:ea typeface="Calibri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F1A1D2-90E8-41E8-AA97-0593B67055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0BBF5BB-0129-4E69-BCE9-64F73871DA3A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noProof="0" dirty="0">
                <a:solidFill>
                  <a:prstClr val="white"/>
                </a:solidFill>
                <a:latin typeface="Calibri" panose="020F0502020204030204"/>
              </a:rPr>
              <a:t>6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39CD7E-4571-47A0-A8E2-A5C05A19666B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A216E8-F52B-4958-B7CA-D5A6245D2E95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97"/>
            <a:ext cx="6455851" cy="4119343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483914" y="95226"/>
            <a:ext cx="32143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kern="0" dirty="0" err="1">
                <a:solidFill>
                  <a:srgbClr val="00B0F0"/>
                </a:solidFill>
                <a:latin typeface="ArialMT" charset="0"/>
              </a:rPr>
              <a:t>HITRIplus</a:t>
            </a:r>
            <a:r>
              <a:rPr lang="en-US" altLang="en-US" sz="3200" b="1" kern="0" dirty="0">
                <a:solidFill>
                  <a:srgbClr val="00B0F0"/>
                </a:solidFill>
                <a:latin typeface="ArialMT" charset="0"/>
              </a:rPr>
              <a:t> Aims</a:t>
            </a:r>
            <a:endParaRPr lang="en-US" sz="3200" dirty="0">
              <a:solidFill>
                <a:srgbClr val="00B0F0"/>
              </a:solidFill>
            </a:endParaRP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060D2675-F4F9-F61A-D249-0A446273A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8772" y="2934415"/>
            <a:ext cx="3880341" cy="2484389"/>
          </a:xfrm>
          <a:prstGeom prst="rect">
            <a:avLst/>
          </a:prstGeom>
          <a:noFill/>
          <a:ln w="9525">
            <a:solidFill>
              <a:srgbClr val="67C9F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0FEA83-535A-1C83-ED62-2997F90F3E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188302"/>
            <a:ext cx="12323510" cy="70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571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756539" y="-123119"/>
            <a:ext cx="2545594" cy="43676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84834" y="4693787"/>
            <a:ext cx="6482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rgbClr val="00B0F0"/>
                </a:solidFill>
                <a:latin typeface="Calibri" charset="0"/>
                <a:ea typeface="Calibri" charset="0"/>
              </a:rPr>
              <a:t>TNA:</a:t>
            </a:r>
            <a:r>
              <a:rPr lang="en-GB" dirty="0">
                <a:solidFill>
                  <a:srgbClr val="000000"/>
                </a:solidFill>
                <a:latin typeface="Calibri" charset="0"/>
                <a:ea typeface="Calibri" charset="0"/>
              </a:rPr>
              <a:t> </a:t>
            </a:r>
            <a:r>
              <a:rPr lang="en-GB" u="sng" dirty="0">
                <a:solidFill>
                  <a:srgbClr val="000000"/>
                </a:solidFill>
                <a:latin typeface="Calibri" charset="0"/>
                <a:ea typeface="Calibri" charset="0"/>
                <a:hlinkClick r:id="rId3"/>
              </a:rPr>
              <a:t>https://www.hitriplus.eu/transnational-access-what-is-ta/</a:t>
            </a:r>
            <a:endParaRPr lang="en-GB" sz="2000" dirty="0"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48545" y="5320576"/>
            <a:ext cx="6081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rgbClr val="00B0F0"/>
                </a:solidFill>
                <a:ea typeface="Calibri" charset="0"/>
              </a:rPr>
              <a:t>		FORMS for TNA Access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00B0F0"/>
                </a:solidFill>
                <a:ea typeface="Calibri" charset="0"/>
              </a:rPr>
              <a:t>CLINICAL: </a:t>
            </a:r>
            <a:r>
              <a:rPr lang="en-GB" u="sng" dirty="0">
                <a:solidFill>
                  <a:srgbClr val="000000"/>
                </a:solidFill>
                <a:ea typeface="Calibri" charset="0"/>
                <a:hlinkClick r:id="rId4"/>
              </a:rPr>
              <a:t>https://www.hitriplus.eu/transnational-access-ca/</a:t>
            </a:r>
            <a:endParaRPr lang="en-GB" u="sng" dirty="0">
              <a:solidFill>
                <a:srgbClr val="000000"/>
              </a:solidFill>
              <a:ea typeface="Calibri" charset="0"/>
            </a:endParaRP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00B0F0"/>
                </a:solidFill>
                <a:ea typeface="Calibri" charset="0"/>
              </a:rPr>
              <a:t>RESEARCH: </a:t>
            </a:r>
            <a:r>
              <a:rPr lang="en-GB" dirty="0">
                <a:ea typeface="Calibri" charset="0"/>
              </a:rPr>
              <a:t>https://</a:t>
            </a:r>
            <a:r>
              <a:rPr lang="en-GB" dirty="0" err="1">
                <a:ea typeface="Calibri" charset="0"/>
              </a:rPr>
              <a:t>www.hitriplus.eu</a:t>
            </a:r>
            <a:r>
              <a:rPr lang="en-GB" dirty="0">
                <a:ea typeface="Calibri" charset="0"/>
              </a:rPr>
              <a:t>/transnational-access-</a:t>
            </a:r>
            <a:r>
              <a:rPr lang="en-GB" dirty="0" err="1">
                <a:ea typeface="Calibri" charset="0"/>
              </a:rPr>
              <a:t>ra</a:t>
            </a:r>
            <a:r>
              <a:rPr lang="en-GB" dirty="0">
                <a:ea typeface="Calibri" charset="0"/>
              </a:rPr>
              <a:t>/</a:t>
            </a:r>
            <a:endParaRPr lang="en-GB" dirty="0">
              <a:effectLst/>
              <a:ea typeface="Calibri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5891" y="57551"/>
            <a:ext cx="102467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kern="0" dirty="0" err="1">
                <a:solidFill>
                  <a:srgbClr val="00B0F0"/>
                </a:solidFill>
                <a:latin typeface="ArialMT" charset="0"/>
              </a:rPr>
              <a:t>HITRIplus</a:t>
            </a:r>
            <a:r>
              <a:rPr lang="en-US" altLang="en-US" sz="3200" b="1" kern="0" dirty="0">
                <a:solidFill>
                  <a:srgbClr val="00B0F0"/>
                </a:solidFill>
                <a:latin typeface="ArialMT" charset="0"/>
              </a:rPr>
              <a:t> Open Access: Transnational Access TNA</a:t>
            </a:r>
            <a:endParaRPr lang="en-US" sz="3200" dirty="0">
              <a:solidFill>
                <a:srgbClr val="00B0F0"/>
              </a:solidFill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A55FB73E-65E7-873A-0B91-C77450A3C9E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46" y="3333509"/>
            <a:ext cx="4551930" cy="285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EB4143C-6541-4E7A-87A5-A27949D7FA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796063" y="158222"/>
            <a:ext cx="3966792" cy="60887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E21880-6767-FB3D-5E64-847127DAC2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188302"/>
            <a:ext cx="12266914" cy="70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674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C33918-57C5-DA3A-D54A-4B32A8D5A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0F7E7AF-78A5-EF67-A989-299B40DE770F}"/>
              </a:ext>
            </a:extLst>
          </p:cNvPr>
          <p:cNvSpPr/>
          <p:nvPr/>
        </p:nvSpPr>
        <p:spPr>
          <a:xfrm>
            <a:off x="822109" y="57551"/>
            <a:ext cx="102675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200" b="1" kern="0" dirty="0" err="1">
                <a:solidFill>
                  <a:srgbClr val="00B0F0"/>
                </a:solidFill>
                <a:latin typeface="ArialMT" charset="0"/>
              </a:rPr>
              <a:t>HITRIplus</a:t>
            </a:r>
            <a:r>
              <a:rPr lang="en-US" altLang="en-US" sz="3200" b="1" kern="0" dirty="0">
                <a:solidFill>
                  <a:srgbClr val="00B0F0"/>
                </a:solidFill>
                <a:latin typeface="ArialMT" charset="0"/>
              </a:rPr>
              <a:t> Educational Material in YouTube Channel</a:t>
            </a:r>
            <a:endParaRPr lang="en-US" sz="3200" dirty="0">
              <a:solidFill>
                <a:srgbClr val="00B0F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A134FB-894D-B336-B3D3-1EA0B3CD9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88302"/>
            <a:ext cx="12266914" cy="701220"/>
          </a:xfrm>
          <a:prstGeom prst="rect">
            <a:avLst/>
          </a:prstGeom>
        </p:spPr>
      </p:pic>
      <p:pic>
        <p:nvPicPr>
          <p:cNvPr id="11" name="Picture 10" descr="A screenshot of a video&#10;&#10;Description automatically generated">
            <a:extLst>
              <a:ext uri="{FF2B5EF4-FFF2-40B4-BE49-F238E27FC236}">
                <a16:creationId xmlns:a16="http://schemas.microsoft.com/office/drawing/2014/main" id="{D896D632-327D-1509-722A-379B2A6258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056"/>
          <a:stretch/>
        </p:blipFill>
        <p:spPr>
          <a:xfrm>
            <a:off x="1782731" y="727059"/>
            <a:ext cx="8346310" cy="537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8704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0" t="-287" r="1186" b="287"/>
          <a:stretch/>
        </p:blipFill>
        <p:spPr bwMode="auto">
          <a:xfrm>
            <a:off x="836511" y="863601"/>
            <a:ext cx="10542689" cy="599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8871214" y="965462"/>
            <a:ext cx="2447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887311" y="88079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6" name="Picture 5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1280161" y="207157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>
                <a:solidFill>
                  <a:srgbClr val="0000FF"/>
                </a:solidFill>
              </a:rPr>
              <a:t>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4457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7" name="HadronTherapyFacility_30_03_2015">
            <a:hlinkClick r:id="" action="ppaction://media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835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C18A5F-A562-7443-B7BF-BA2820D1DB49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/>
          </a:p>
        </p:txBody>
      </p:sp>
      <p:pic>
        <p:nvPicPr>
          <p:cNvPr id="5" name="Picture 4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908" y="327026"/>
            <a:ext cx="1244600" cy="965200"/>
          </a:xfrm>
          <a:prstGeom prst="rect">
            <a:avLst/>
          </a:prstGeom>
        </p:spPr>
      </p:pic>
      <p:pic>
        <p:nvPicPr>
          <p:cNvPr id="8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174751" y="5964359"/>
            <a:ext cx="5842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>
                <a:latin typeface="Calibri" charset="0"/>
                <a:hlinkClick r:id="rId6"/>
              </a:rPr>
              <a:t>https://indico.cern.ch/event/840212/</a:t>
            </a: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9232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187336" y="1109530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Heavy-ion Physicist, involved with medical applications of heavy-ions for cancer therapy</a:t>
            </a:r>
            <a:endParaRPr lang="x-none" sz="2400" b="1" dirty="0">
              <a:solidFill>
                <a:srgbClr val="7030A0"/>
              </a:solidFill>
            </a:endParaRPr>
          </a:p>
        </p:txBody>
      </p:sp>
      <p:pic>
        <p:nvPicPr>
          <p:cNvPr id="9" name="Picture 5" descr="LRsaba_CERN_0212_31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653" y="2451828"/>
            <a:ext cx="4109047" cy="3239342"/>
          </a:xfrm>
          <a:prstGeom prst="rect">
            <a:avLst/>
          </a:prstGeom>
          <a:solidFill>
            <a:srgbClr val="FFFFFF"/>
          </a:solidFill>
          <a:ln w="9525">
            <a:solidFill>
              <a:srgbClr val="4F81BD"/>
            </a:solidFill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619" y="2451828"/>
            <a:ext cx="4847346" cy="3237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4884" y="2451828"/>
            <a:ext cx="2116536" cy="3159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6381750" y="1914780"/>
            <a:ext cx="61912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70C0"/>
                </a:solidFill>
                <a:latin typeface="+mn-lt"/>
              </a:rPr>
              <a:t>GSI, pioneering heavy-ion cancer</a:t>
            </a:r>
            <a:r>
              <a:rPr lang="el-GR" altLang="en-US" sz="24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altLang="en-US" sz="2400" b="1" dirty="0">
                <a:solidFill>
                  <a:srgbClr val="0070C0"/>
                </a:solidFill>
                <a:latin typeface="+mn-lt"/>
              </a:rPr>
              <a:t>therapy</a:t>
            </a:r>
          </a:p>
        </p:txBody>
      </p:sp>
      <p:pic>
        <p:nvPicPr>
          <p:cNvPr id="15" name="Picture 8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3755727" y="1905751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ALICE heavy-ion experiment at CERN</a:t>
            </a:r>
            <a:endParaRPr lang="x-none" sz="2400" b="1" dirty="0">
              <a:solidFill>
                <a:srgbClr val="0070C0"/>
              </a:solidFill>
            </a:endParaRPr>
          </a:p>
        </p:txBody>
      </p:sp>
      <p:sp>
        <p:nvSpPr>
          <p:cNvPr id="17" name="Titel 1"/>
          <p:cNvSpPr txBox="1">
            <a:spLocks/>
          </p:cNvSpPr>
          <p:nvPr/>
        </p:nvSpPr>
        <p:spPr bwMode="auto">
          <a:xfrm>
            <a:off x="1280161" y="207157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>
                <a:solidFill>
                  <a:srgbClr val="0000FF"/>
                </a:solidFill>
              </a:rPr>
              <a:t>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-304800" y="5986771"/>
            <a:ext cx="12603480" cy="7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>
                <a:solidFill>
                  <a:srgbClr val="A40000"/>
                </a:solidFill>
                <a:ea typeface="ＭＳ Ｐゴシック" charset="-128"/>
              </a:rPr>
              <a:t>From </a:t>
            </a: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GSI research laboratory </a:t>
            </a:r>
          </a:p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Implemented in the Heidelberg and Marburg Ion Treatment centers in Germany</a:t>
            </a:r>
          </a:p>
        </p:txBody>
      </p:sp>
    </p:spTree>
    <p:extLst>
      <p:ext uri="{BB962C8B-B14F-4D97-AF65-F5344CB8AC3E}">
        <p14:creationId xmlns:p14="http://schemas.microsoft.com/office/powerpoint/2010/main" val="257815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187336" y="1109530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Heavy-ion Physicist, involved with medical applications of heavy-ions for cancer therapy</a:t>
            </a:r>
            <a:endParaRPr lang="x-none" sz="2400" b="1" dirty="0">
              <a:solidFill>
                <a:srgbClr val="7030A0"/>
              </a:solidFill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272130" y="1921626"/>
            <a:ext cx="67158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70C0"/>
                </a:solidFill>
                <a:latin typeface="+mn-lt"/>
              </a:rPr>
              <a:t>GSI, pioneering heavy-ion cancer</a:t>
            </a:r>
            <a:r>
              <a:rPr lang="el-GR" altLang="en-US" sz="24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altLang="en-US" sz="2400" b="1" dirty="0">
                <a:solidFill>
                  <a:srgbClr val="0070C0"/>
                </a:solidFill>
                <a:latin typeface="+mn-lt"/>
              </a:rPr>
              <a:t>therapy in the 90s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3755727" y="1905751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ALICE heavy-ion experiment at CERN</a:t>
            </a:r>
            <a:endParaRPr lang="x-none" sz="2400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637355" y="5748995"/>
            <a:ext cx="2321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at the CERN 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36680" y="5305200"/>
            <a:ext cx="2321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at the CERN LHC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10111" y="5338939"/>
            <a:ext cx="2039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GSI and </a:t>
            </a:r>
            <a:r>
              <a:rPr lang="en-US" b="1">
                <a:solidFill>
                  <a:schemeClr val="bg1"/>
                </a:solidFill>
              </a:rPr>
              <a:t>future FAIR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C648FD-C11B-A912-B7E8-7AE0271A8D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82" y="2444956"/>
            <a:ext cx="4069917" cy="322957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C9C203-DC13-28CB-6DF7-529A44E138AA}"/>
              </a:ext>
            </a:extLst>
          </p:cNvPr>
          <p:cNvSpPr/>
          <p:nvPr/>
        </p:nvSpPr>
        <p:spPr>
          <a:xfrm>
            <a:off x="387781" y="5299949"/>
            <a:ext cx="2088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ALICE Control Room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62F464-34FE-3892-D61D-9F5845246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2986" y="2546639"/>
            <a:ext cx="3536132" cy="2572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77D1FB06-3643-0805-ED52-BFED68C27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5395" y="5212867"/>
            <a:ext cx="74715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7030A0"/>
                </a:solidFill>
                <a:latin typeface="+mn-lt"/>
              </a:rPr>
              <a:t>Implemented in Heidelberg, Marburg ion therapy </a:t>
            </a:r>
            <a:r>
              <a:rPr lang="en-US" altLang="en-US" sz="2400" b="1" dirty="0" err="1">
                <a:solidFill>
                  <a:srgbClr val="7030A0"/>
                </a:solidFill>
                <a:latin typeface="+mn-lt"/>
              </a:rPr>
              <a:t>centres</a:t>
            </a:r>
            <a:endParaRPr lang="en-US" altLang="en-US" sz="24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B5B6AA8-E3FE-E7E6-A36E-D3F62B040E92}"/>
              </a:ext>
            </a:extLst>
          </p:cNvPr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20" name="Content Placeholder 3">
            <a:extLst>
              <a:ext uri="{FF2B5EF4-FFF2-40B4-BE49-F238E27FC236}">
                <a16:creationId xmlns:a16="http://schemas.microsoft.com/office/drawing/2014/main" id="{CEC2452E-D0A4-AF3C-69C1-AC64833B85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5717" y="2603805"/>
            <a:ext cx="3186609" cy="2190141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CF27545-CC63-A263-CE12-C3B7689F2A75}"/>
              </a:ext>
            </a:extLst>
          </p:cNvPr>
          <p:cNvSpPr txBox="1"/>
          <p:nvPr/>
        </p:nvSpPr>
        <p:spPr>
          <a:xfrm>
            <a:off x="4551439" y="4797026"/>
            <a:ext cx="35361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800" dirty="0">
                <a:solidFill>
                  <a:srgbClr val="0070C0"/>
                </a:solidFill>
              </a:rPr>
              <a:t>Heidelberg Ion Therapy HIT </a:t>
            </a:r>
            <a:r>
              <a:rPr lang="en-US" altLang="en-US" sz="1800" dirty="0" err="1">
                <a:solidFill>
                  <a:srgbClr val="0070C0"/>
                </a:solidFill>
              </a:rPr>
              <a:t>centre</a:t>
            </a:r>
            <a:r>
              <a:rPr lang="en-US" altLang="en-US" sz="1800" dirty="0">
                <a:solidFill>
                  <a:srgbClr val="0070C0"/>
                </a:solidFill>
              </a:rPr>
              <a:t>  </a:t>
            </a:r>
            <a:endParaRPr lang="en-CH" dirty="0">
              <a:solidFill>
                <a:srgbClr val="0070C0"/>
              </a:solidFill>
            </a:endParaRPr>
          </a:p>
        </p:txBody>
      </p:sp>
      <p:pic>
        <p:nvPicPr>
          <p:cNvPr id="6" name="Picture 5" descr="IPPOG_Logo_coloured">
            <a:extLst>
              <a:ext uri="{FF2B5EF4-FFF2-40B4-BE49-F238E27FC236}">
                <a16:creationId xmlns:a16="http://schemas.microsoft.com/office/drawing/2014/main" id="{C2961B06-D799-828C-AEFE-1C902C444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388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8866" y="4341641"/>
            <a:ext cx="2238202" cy="216291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66" y="2680394"/>
            <a:ext cx="2958890" cy="2802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1216" y="2561751"/>
            <a:ext cx="7032649" cy="385469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4"/>
          <a:stretch/>
        </p:blipFill>
        <p:spPr>
          <a:xfrm>
            <a:off x="-46548" y="-26212"/>
            <a:ext cx="12192000" cy="1941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362" y="126329"/>
            <a:ext cx="10641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4 April 2025</a:t>
            </a:r>
            <a:endParaRPr lang="en-GB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564243" y="1994214"/>
            <a:ext cx="2409568" cy="641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1CAC1F-A1AA-890B-032E-40A5B500F14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26"/>
          <a:stretch/>
        </p:blipFill>
        <p:spPr>
          <a:xfrm>
            <a:off x="0" y="6432916"/>
            <a:ext cx="12277618" cy="5232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72" y="1869704"/>
            <a:ext cx="6702180" cy="765242"/>
          </a:xfrm>
          <a:prstGeom prst="rect">
            <a:avLst/>
          </a:prstGeom>
        </p:spPr>
      </p:pic>
      <p:pic>
        <p:nvPicPr>
          <p:cNvPr id="9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77549" y="3361561"/>
            <a:ext cx="498080" cy="498080"/>
          </a:xfrm>
          <a:prstGeom prst="rect">
            <a:avLst/>
          </a:prstGeom>
        </p:spPr>
      </p:pic>
      <p:pic>
        <p:nvPicPr>
          <p:cNvPr id="10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26589" y="4925017"/>
            <a:ext cx="498080" cy="498080"/>
          </a:xfrm>
          <a:prstGeom prst="rect">
            <a:avLst/>
          </a:prstGeom>
        </p:spPr>
      </p:pic>
      <p:pic>
        <p:nvPicPr>
          <p:cNvPr id="11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24771" y="4134105"/>
            <a:ext cx="498080" cy="498080"/>
          </a:xfrm>
          <a:prstGeom prst="rect">
            <a:avLst/>
          </a:prstGeom>
        </p:spPr>
      </p:pic>
      <p:pic>
        <p:nvPicPr>
          <p:cNvPr id="12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73043" y="3925066"/>
            <a:ext cx="498080" cy="498080"/>
          </a:xfrm>
          <a:prstGeom prst="rect">
            <a:avLst/>
          </a:prstGeom>
        </p:spPr>
      </p:pic>
      <p:pic>
        <p:nvPicPr>
          <p:cNvPr id="16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44850" y="3189939"/>
            <a:ext cx="498080" cy="498080"/>
          </a:xfrm>
          <a:prstGeom prst="rect">
            <a:avLst/>
          </a:prstGeom>
        </p:spPr>
      </p:pic>
      <p:pic>
        <p:nvPicPr>
          <p:cNvPr id="17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68168" y="5563415"/>
            <a:ext cx="498080" cy="498080"/>
          </a:xfrm>
          <a:prstGeom prst="rect">
            <a:avLst/>
          </a:prstGeom>
        </p:spPr>
      </p:pic>
      <p:pic>
        <p:nvPicPr>
          <p:cNvPr id="18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57062" y="4134105"/>
            <a:ext cx="498080" cy="498080"/>
          </a:xfrm>
          <a:prstGeom prst="rect">
            <a:avLst/>
          </a:prstGeom>
        </p:spPr>
      </p:pic>
      <p:pic>
        <p:nvPicPr>
          <p:cNvPr id="19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82808" y="5268661"/>
            <a:ext cx="498080" cy="498080"/>
          </a:xfrm>
          <a:prstGeom prst="rect">
            <a:avLst/>
          </a:prstGeom>
        </p:spPr>
      </p:pic>
      <p:pic>
        <p:nvPicPr>
          <p:cNvPr id="20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87627" y="5713956"/>
            <a:ext cx="498080" cy="49808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43865" y="2934396"/>
            <a:ext cx="2704751" cy="1337755"/>
          </a:xfrm>
          <a:prstGeom prst="rect">
            <a:avLst/>
          </a:prstGeom>
        </p:spPr>
      </p:pic>
      <p:pic>
        <p:nvPicPr>
          <p:cNvPr id="24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98160" y="5264352"/>
            <a:ext cx="498080" cy="498080"/>
          </a:xfrm>
          <a:prstGeom prst="rect">
            <a:avLst/>
          </a:prstGeom>
        </p:spPr>
      </p:pic>
      <p:pic>
        <p:nvPicPr>
          <p:cNvPr id="25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108988" y="3259279"/>
            <a:ext cx="498080" cy="498080"/>
          </a:xfrm>
          <a:prstGeom prst="rect">
            <a:avLst/>
          </a:prstGeom>
        </p:spPr>
      </p:pic>
      <p:pic>
        <p:nvPicPr>
          <p:cNvPr id="27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89000" y="3696117"/>
            <a:ext cx="498080" cy="49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97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4"/>
          <a:stretch/>
        </p:blipFill>
        <p:spPr>
          <a:xfrm>
            <a:off x="-46548" y="-26212"/>
            <a:ext cx="12192000" cy="1941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362" y="126329"/>
            <a:ext cx="10641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4 April 2025</a:t>
            </a:r>
            <a:endParaRPr lang="en-GB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250025" y="1837650"/>
            <a:ext cx="2409568" cy="641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1CAC1F-A1AA-890B-032E-40A5B500F1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26"/>
          <a:stretch/>
        </p:blipFill>
        <p:spPr>
          <a:xfrm>
            <a:off x="0" y="6432916"/>
            <a:ext cx="12277618" cy="5232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719" y="1794286"/>
            <a:ext cx="6702180" cy="7652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6548" y="2479489"/>
            <a:ext cx="7106642" cy="39534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0094" y="2559528"/>
            <a:ext cx="5001323" cy="297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522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7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0"/>
            <a:ext cx="920856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407789" y="1322768"/>
            <a:ext cx="3477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https://</a:t>
            </a:r>
            <a:r>
              <a:rPr lang="en-US" b="1" dirty="0" err="1">
                <a:solidFill>
                  <a:srgbClr val="7030A0"/>
                </a:solidFill>
              </a:rPr>
              <a:t>physicsmasterclasses.org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endParaRPr lang="en-US" dirty="0"/>
          </a:p>
        </p:txBody>
      </p:sp>
      <p:pic>
        <p:nvPicPr>
          <p:cNvPr id="5" name="Picture 10" descr="MC-Logo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781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6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4272" y="1212705"/>
            <a:ext cx="2974946" cy="213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8" name="Rectangle 10"/>
          <p:cNvSpPr>
            <a:spLocks noChangeArrowheads="1"/>
          </p:cNvSpPr>
          <p:nvPr/>
        </p:nvSpPr>
        <p:spPr bwMode="auto">
          <a:xfrm>
            <a:off x="5439947" y="861926"/>
            <a:ext cx="3430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Local: Morning Presentations</a:t>
            </a:r>
          </a:p>
        </p:txBody>
      </p:sp>
      <p:sp>
        <p:nvSpPr>
          <p:cNvPr id="125960" name="Rectangle 12"/>
          <p:cNvSpPr>
            <a:spLocks noChangeArrowheads="1"/>
          </p:cNvSpPr>
          <p:nvPr/>
        </p:nvSpPr>
        <p:spPr bwMode="auto">
          <a:xfrm>
            <a:off x="8802295" y="875751"/>
            <a:ext cx="40673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ArialMT" charset="0"/>
              </a:rPr>
              <a:t>Local</a:t>
            </a: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: Afternoon Hands-on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125961" name="Rectangle 13"/>
          <p:cNvSpPr>
            <a:spLocks noChangeArrowheads="1"/>
          </p:cNvSpPr>
          <p:nvPr/>
        </p:nvSpPr>
        <p:spPr bwMode="auto">
          <a:xfrm>
            <a:off x="8801045" y="3375481"/>
            <a:ext cx="34718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7030A0"/>
                </a:solidFill>
                <a:latin typeface="ArialMT" charset="0"/>
              </a:rPr>
              <a:t>Common: Afternoon at 16:00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7030A0"/>
                </a:solidFill>
                <a:latin typeface="ArialMT" charset="0"/>
              </a:rPr>
              <a:t>Video-Conference</a:t>
            </a:r>
          </a:p>
        </p:txBody>
      </p:sp>
      <p:pic>
        <p:nvPicPr>
          <p:cNvPr id="125962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70535" y="1223995"/>
            <a:ext cx="3072118" cy="2151486"/>
          </a:xfrm>
          <a:noFill/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492386" y="3366020"/>
            <a:ext cx="2514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ArialMT" charset="0"/>
              </a:rPr>
              <a:t>Local: </a:t>
            </a: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Morning Visits</a:t>
            </a:r>
            <a:endParaRPr lang="en-US" altLang="en-US" sz="1800" b="1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E334C8FA-EE28-0646-829F-EF5B19122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799" y="1764166"/>
            <a:ext cx="506897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Every year, mid-February to mid-April</a:t>
            </a:r>
          </a:p>
          <a:p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school-children (15-19 year old)</a:t>
            </a:r>
          </a:p>
          <a:p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are invited </a:t>
            </a:r>
            <a:r>
              <a:rPr lang="en-US" altLang="en-US" sz="2000" dirty="0">
                <a:solidFill>
                  <a:srgbClr val="7030A0"/>
                </a:solidFill>
                <a:latin typeface="+mn-lt"/>
              </a:rPr>
              <a:t>at/by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 an institute of their area.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15342" y="1311869"/>
            <a:ext cx="52246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7030A0"/>
                </a:solidFill>
                <a:latin typeface="+mn-lt"/>
              </a:rPr>
              <a:t>Adapted online/zoom due to </a:t>
            </a:r>
            <a:r>
              <a:rPr lang="en-US" altLang="en-US" sz="2000" dirty="0" err="1">
                <a:solidFill>
                  <a:srgbClr val="7030A0"/>
                </a:solidFill>
                <a:latin typeface="+mn-lt"/>
              </a:rPr>
              <a:t>covid</a:t>
            </a:r>
            <a:r>
              <a:rPr lang="en-US" altLang="en-US" sz="2000" dirty="0">
                <a:solidFill>
                  <a:srgbClr val="7030A0"/>
                </a:solidFill>
                <a:latin typeface="+mn-lt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8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2651" y="2848955"/>
            <a:ext cx="3409088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dirty="0">
                <a:solidFill>
                  <a:srgbClr val="7030A0"/>
                </a:solidFill>
                <a:latin typeface="+mn-lt"/>
              </a:rPr>
              <a:t>2-5 institutes per day performing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>
                <a:solidFill>
                  <a:srgbClr val="7030A0"/>
                </a:solidFill>
                <a:latin typeface="+mn-lt"/>
              </a:rPr>
              <a:t>the same </a:t>
            </a:r>
            <a:r>
              <a:rPr lang="en-US" altLang="en-US" dirty="0" err="1">
                <a:solidFill>
                  <a:srgbClr val="7030A0"/>
                </a:solidFill>
                <a:latin typeface="+mn-lt"/>
              </a:rPr>
              <a:t>programme</a:t>
            </a:r>
            <a:r>
              <a:rPr lang="en-US" altLang="en-US" dirty="0">
                <a:solidFill>
                  <a:srgbClr val="7030A0"/>
                </a:solidFill>
                <a:latin typeface="+mn-lt"/>
              </a:rPr>
              <a:t> </a:t>
            </a:r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901" y="808168"/>
            <a:ext cx="3022429" cy="40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2000" b="1" dirty="0">
                <a:solidFill>
                  <a:srgbClr val="7030A0"/>
                </a:solidFill>
              </a:rPr>
              <a:t>Scientists for a day !!</a:t>
            </a:r>
          </a:p>
        </p:txBody>
      </p:sp>
      <p:sp>
        <p:nvSpPr>
          <p:cNvPr id="2" name="Rectangle 1"/>
          <p:cNvSpPr/>
          <p:nvPr/>
        </p:nvSpPr>
        <p:spPr>
          <a:xfrm>
            <a:off x="8801045" y="538831"/>
            <a:ext cx="3335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rgbClr val="7030A0"/>
                </a:solidFill>
                <a:latin typeface="Calibri" charset="0"/>
                <a:ea typeface="Times New Roman" charset="0"/>
                <a:cs typeface="Times New Roman" charset="0"/>
              </a:rPr>
              <a:t>Poster: </a:t>
            </a:r>
            <a:r>
              <a:rPr lang="en-GB" dirty="0">
                <a:solidFill>
                  <a:srgbClr val="7030A0"/>
                </a:solidFill>
                <a:latin typeface="Calibri" charset="0"/>
                <a:ea typeface="Times New Roman" charset="0"/>
                <a:cs typeface="Times New Roman" charset="0"/>
              </a:rPr>
              <a:t>ARIS MAMARAS on PTMC 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98E52D7-F6C8-4F35-8F1C-DE4EA502E5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693EE71-6FEC-4DFE-AA7A-8003375A5B8A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noProof="0" dirty="0">
                <a:solidFill>
                  <a:prstClr val="white"/>
                </a:solidFill>
                <a:latin typeface="Calibri" panose="020F0502020204030204"/>
              </a:rPr>
              <a:t>11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BF6972-2B8A-44A2-8496-E478458EEECF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A7BB66-F0A5-4DD4-89C5-E1F6B2B2BB46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27121" y="5683080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9425F949-8C52-104A-8CE1-7B5F08823670}"/>
              </a:ext>
            </a:extLst>
          </p:cNvPr>
          <p:cNvSpPr txBox="1">
            <a:spLocks/>
          </p:cNvSpPr>
          <p:nvPr/>
        </p:nvSpPr>
        <p:spPr>
          <a:xfrm>
            <a:off x="92517" y="3645997"/>
            <a:ext cx="5391989" cy="2514793"/>
          </a:xfrm>
          <a:prstGeom prst="rect">
            <a:avLst/>
          </a:prstGeom>
        </p:spPr>
        <p:txBody>
          <a:bodyPr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4000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10563" indent="-110563"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u="sng" dirty="0">
                <a:solidFill>
                  <a:srgbClr val="002E6F"/>
                </a:solidFill>
                <a:latin typeface="+mn-lt"/>
                <a:sym typeface="Wingdings" pitchFamily="2" charset="2"/>
              </a:rPr>
              <a:t>LOCAL TIME:	</a:t>
            </a:r>
            <a:r>
              <a:rPr lang="en-US" altLang="en-US" sz="2000" b="1" u="sng" dirty="0">
                <a:solidFill>
                  <a:srgbClr val="002E6F"/>
                </a:solidFill>
                <a:latin typeface="+mn-lt"/>
              </a:rPr>
              <a:t>ACTIVITY</a:t>
            </a:r>
            <a:endParaRPr lang="en-US" altLang="de-DE" sz="2000" b="1" u="sng" dirty="0">
              <a:solidFill>
                <a:srgbClr val="002E6F"/>
              </a:solidFill>
              <a:latin typeface="+mn-lt"/>
              <a:sym typeface="Wingdings" pitchFamily="2" charset="2"/>
            </a:endParaRP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dirty="0">
                <a:latin typeface="+mn-lt"/>
                <a:sym typeface="Wingdings" pitchFamily="2" charset="2"/>
              </a:rPr>
              <a:t>  </a:t>
            </a: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8:30 -   9:00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Registration and Welcome 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dirty="0">
                <a:solidFill>
                  <a:srgbClr val="0000FF"/>
                </a:solidFill>
                <a:latin typeface="+mn-lt"/>
                <a:sym typeface="Wingdings" pitchFamily="2" charset="2"/>
              </a:rPr>
              <a:t>	</a:t>
            </a: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9:00 - 10:00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Introductory lectures</a:t>
            </a:r>
            <a:endParaRPr lang="en-US" altLang="de-DE" sz="2000" dirty="0">
              <a:latin typeface="+mn-lt"/>
              <a:sym typeface="Wingdings" pitchFamily="2" charset="2"/>
            </a:endParaRPr>
          </a:p>
          <a:p>
            <a:pPr marL="110563" indent="-110563">
              <a:spcBef>
                <a:spcPts val="0"/>
              </a:spcBef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10:30 - 11:30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Visit of a lab or experiment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12:00 - 13:00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Lunch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13:00 - 15:00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Hands-on session</a:t>
            </a:r>
          </a:p>
          <a:p>
            <a:pPr marL="110563" indent="-110563">
              <a:spcBef>
                <a:spcPts val="0"/>
              </a:spcBef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15:00 - 16:00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de-DE" sz="2000" dirty="0">
                <a:solidFill>
                  <a:srgbClr val="0000FF"/>
                </a:solidFill>
                <a:latin typeface="+mn-lt"/>
                <a:sym typeface="Wingdings" pitchFamily="2" charset="2"/>
              </a:rPr>
              <a:t>D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iscuss results locally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16:00 - 17:00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de-DE" sz="2000" b="1" dirty="0">
                <a:solidFill>
                  <a:srgbClr val="7030A0"/>
                </a:solidFill>
                <a:latin typeface="+mn-lt"/>
                <a:sym typeface="Wingdings" pitchFamily="2" charset="2"/>
              </a:rPr>
              <a:t>Common </a:t>
            </a:r>
            <a:r>
              <a:rPr lang="en-US" altLang="en-US" sz="2000" b="1" dirty="0">
                <a:solidFill>
                  <a:srgbClr val="7030A0"/>
                </a:solidFill>
                <a:latin typeface="+mn-lt"/>
              </a:rPr>
              <a:t>Video Conference</a:t>
            </a:r>
          </a:p>
          <a:p>
            <a:pPr eaLnBrk="1" hangingPunct="1">
              <a:lnSpc>
                <a:spcPct val="80000"/>
              </a:lnSpc>
            </a:pPr>
            <a:endParaRPr lang="de-DE" altLang="de-DE" sz="3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300" dirty="0"/>
          </a:p>
        </p:txBody>
      </p:sp>
      <p:sp>
        <p:nvSpPr>
          <p:cNvPr id="24" name="Rounded Rectangle 23"/>
          <p:cNvSpPr/>
          <p:nvPr/>
        </p:nvSpPr>
        <p:spPr>
          <a:xfrm>
            <a:off x="5658793" y="5704852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5955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476" y="3955879"/>
            <a:ext cx="2994538" cy="224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9" descr="../Downloads/p10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5396" y="3975892"/>
            <a:ext cx="3085022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itel 1">
            <a:extLst>
              <a:ext uri="{FF2B5EF4-FFF2-40B4-BE49-F238E27FC236}">
                <a16:creationId xmlns:a16="http://schemas.microsoft.com/office/drawing/2014/main" id="{A453D528-82EA-F84D-8E2F-85A090118918}"/>
              </a:ext>
            </a:extLst>
          </p:cNvPr>
          <p:cNvSpPr txBox="1">
            <a:spLocks/>
          </p:cNvSpPr>
          <p:nvPr/>
        </p:nvSpPr>
        <p:spPr bwMode="auto">
          <a:xfrm>
            <a:off x="1592726" y="6121"/>
            <a:ext cx="9041661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Concept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a PTMC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day</a:t>
            </a:r>
            <a:endParaRPr lang="de-DE" altLang="en-US" sz="36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" y="6169674"/>
            <a:ext cx="12192000" cy="7183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8" descr="IPPOG_Logo_coloured">
            <a:extLst>
              <a:ext uri="{FF2B5EF4-FFF2-40B4-BE49-F238E27FC236}">
                <a16:creationId xmlns:a16="http://schemas.microsoft.com/office/drawing/2014/main" id="{B7E69480-B4D5-5246-2B77-FCE0580968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48" y="63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MC-Logo-RGB">
            <a:extLst>
              <a:ext uri="{FF2B5EF4-FFF2-40B4-BE49-F238E27FC236}">
                <a16:creationId xmlns:a16="http://schemas.microsoft.com/office/drawing/2014/main" id="{47BD9D48-39A5-E9CC-D186-3D902D7B7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110287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0695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4"/>
          <p:cNvSpPr>
            <a:spLocks noGrp="1"/>
          </p:cNvSpPr>
          <p:nvPr>
            <p:ph type="title"/>
          </p:nvPr>
        </p:nvSpPr>
        <p:spPr>
          <a:xfrm>
            <a:off x="3205929" y="152607"/>
            <a:ext cx="7930633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New PTMC and Treatment Planning</a:t>
            </a:r>
            <a:endParaRPr lang="en-US" altLang="de-DE" sz="3600" b="1" dirty="0"/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216295" y="1065134"/>
            <a:ext cx="8051800" cy="96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Based on professional open source treatment planning: 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matRad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developed by Heidelberg DKFZ </a:t>
            </a:r>
            <a:r>
              <a:rPr lang="en-GB" altLang="de-DE" sz="2133" u="sng" dirty="0">
                <a:hlinkClick r:id="rId2"/>
              </a:rPr>
              <a:t>www.matrad.org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  <a:p>
            <a:endParaRPr lang="en-US" altLang="de-DE" sz="1400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6393150" y="2029372"/>
            <a:ext cx="5016117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Simplified version for PTMC</a:t>
            </a:r>
          </a:p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Using photons, protons and carbon ions</a:t>
            </a:r>
            <a:endParaRPr lang="en-US" altLang="de-DE" sz="2133" dirty="0"/>
          </a:p>
        </p:txBody>
      </p:sp>
      <p:pic>
        <p:nvPicPr>
          <p:cNvPr id="7" name="Picture 8" descr="IPPOG_Logo_coloured">
            <a:extLst>
              <a:ext uri="{FF2B5EF4-FFF2-40B4-BE49-F238E27FC236}">
                <a16:creationId xmlns:a16="http://schemas.microsoft.com/office/drawing/2014/main" id="{3FBF842C-3D60-A442-B79A-C905D04D1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48" y="63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10" y="1958495"/>
            <a:ext cx="5508625" cy="487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110287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../Downloads/p1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1268" y="2993610"/>
            <a:ext cx="4969777" cy="310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3674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F-LIBRARY-greek-13nov2020" id="{5D8397EB-1ACE-D841-98AD-8F19F533FFB7}" vid="{FD72F048-6602-DB43-995E-CA2822F532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YF-LIBRARY-greek-14nov2020-asgiven</Template>
  <TotalTime>9626</TotalTime>
  <Words>836</Words>
  <Application>Microsoft Macintosh PowerPoint</Application>
  <PresentationFormat>Widescreen</PresentationFormat>
  <Paragraphs>149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ＭＳ Ｐゴシック</vt:lpstr>
      <vt:lpstr>Arial</vt:lpstr>
      <vt:lpstr>ArialMT</vt:lpstr>
      <vt:lpstr>Calibri</vt:lpstr>
      <vt:lpstr>Calibri Light</vt:lpstr>
      <vt:lpstr>Times New Roman</vt:lpstr>
      <vt:lpstr>ヒラギノ角ゴ Pro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PTMC and Treatment Planning</vt:lpstr>
      <vt:lpstr>PTMC pilots in 2019</vt:lpstr>
      <vt:lpstr>PowerPoint Presentation</vt:lpstr>
      <vt:lpstr>Accelerators: our key to the subatomic world</vt:lpstr>
      <vt:lpstr>Accelerators: can precisely deliver energy</vt:lpstr>
      <vt:lpstr>A particle beam can break the DNA and kill a cell</vt:lpstr>
      <vt:lpstr>And if the cells has the cancer?  Killed ! </vt:lpstr>
      <vt:lpstr>Hadron therapy  with protons or 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Panel 2: From discovery through science...To benefits for society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Πορεία από Έρευνα σε Εφαρμογές</dc:title>
  <dc:creator>Microsoft Office User</dc:creator>
  <cp:lastModifiedBy>Yiota Foka</cp:lastModifiedBy>
  <cp:revision>106</cp:revision>
  <dcterms:created xsi:type="dcterms:W3CDTF">2020-11-14T06:35:33Z</dcterms:created>
  <dcterms:modified xsi:type="dcterms:W3CDTF">2025-04-04T04:34:22Z</dcterms:modified>
</cp:coreProperties>
</file>