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5" r:id="rId2"/>
    <p:sldMasterId id="2147483697" r:id="rId3"/>
    <p:sldMasterId id="2147483709" r:id="rId4"/>
  </p:sldMasterIdLst>
  <p:notesMasterIdLst>
    <p:notesMasterId r:id="rId10"/>
  </p:notesMasterIdLst>
  <p:sldIdLst>
    <p:sldId id="257" r:id="rId5"/>
    <p:sldId id="278" r:id="rId6"/>
    <p:sldId id="4770" r:id="rId7"/>
    <p:sldId id="4756" r:id="rId8"/>
    <p:sldId id="477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4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84" y="384"/>
      </p:cViewPr>
      <p:guideLst>
        <p:guide orient="horz" pos="2183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D5F4C0-A5EC-4FE2-9703-270C1CE1885F}" type="datetimeFigureOut">
              <a:rPr lang="en-GB" smtClean="0"/>
              <a:t>16/01/2025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262365-E959-4CAB-B1C4-A79DE9C86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3043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6517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1097232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09600" y="3682560"/>
            <a:ext cx="1097232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91272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60960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623232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785763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319520" y="160464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8029440" y="160464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609600" y="368256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4319520" y="368256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8029440" y="368256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403633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7772640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71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0663716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347448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287863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7351245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370592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20706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609600" y="3297782"/>
            <a:ext cx="10972320" cy="590996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4267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493734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2820084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399709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4925949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089699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0655838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71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1380915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5839410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737963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248176437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744710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1097232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552070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02144828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0969803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0609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9980477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99635620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8156120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71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96714813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76928141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68090097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3740866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6612886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5397738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04585107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172350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10696311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283763707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457353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313191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7014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69808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590400" y="7622822"/>
            <a:ext cx="11017440" cy="590996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4267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64297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0960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63924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23232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1522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609600" y="3682560"/>
            <a:ext cx="1097232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20814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9"/>
          <p:cNvPicPr/>
          <p:nvPr/>
        </p:nvPicPr>
        <p:blipFill>
          <a:blip r:embed="rId14"/>
          <a:stretch/>
        </p:blipFill>
        <p:spPr>
          <a:xfrm>
            <a:off x="0" y="0"/>
            <a:ext cx="12191520" cy="6857760"/>
          </a:xfrm>
          <a:prstGeom prst="rect">
            <a:avLst/>
          </a:prstGeom>
          <a:ln>
            <a:noFill/>
          </a:ln>
        </p:spPr>
      </p:pic>
      <p:pic>
        <p:nvPicPr>
          <p:cNvPr id="7" name="Grafik 11"/>
          <p:cNvPicPr/>
          <p:nvPr/>
        </p:nvPicPr>
        <p:blipFill>
          <a:blip r:embed="rId15">
            <a:alphaModFix amt="40000"/>
          </a:blip>
          <a:stretch/>
        </p:blipFill>
        <p:spPr>
          <a:xfrm>
            <a:off x="3506400" y="1132320"/>
            <a:ext cx="5465280" cy="4798560"/>
          </a:xfrm>
          <a:prstGeom prst="rect">
            <a:avLst/>
          </a:prstGeom>
          <a:ln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90400" y="1394880"/>
            <a:ext cx="11017440" cy="238704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algn="ctr">
              <a:lnSpc>
                <a:spcPts val="3563"/>
              </a:lnSpc>
            </a:pPr>
            <a:r>
              <a:rPr lang="de-DE" sz="4800" b="0" strike="noStrike" cap="all" spc="-1">
                <a:solidFill>
                  <a:srgbClr val="FFFFFF"/>
                </a:solidFill>
                <a:latin typeface="Arial"/>
              </a:rPr>
              <a:t>Add Title</a:t>
            </a:r>
            <a:endParaRPr lang="de-DE" sz="4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/>
          </p:nvPr>
        </p:nvSpPr>
        <p:spPr>
          <a:xfrm>
            <a:off x="11660640" y="70080"/>
            <a:ext cx="385440" cy="2260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ts val="1652"/>
              </a:lnSpc>
            </a:pPr>
            <a:fld id="{5418D9B7-41AC-4D4F-BA1A-FF1ECBDC2359}" type="slidenum">
              <a:rPr lang="en-GB" sz="1067" spc="-1" smtClean="0">
                <a:solidFill>
                  <a:srgbClr val="FFFFFF"/>
                </a:solidFill>
              </a:rPr>
              <a:pPr algn="r">
                <a:lnSpc>
                  <a:spcPts val="1652"/>
                </a:lnSpc>
              </a:pPr>
              <a:t>‹#›</a:t>
            </a:fld>
            <a:endParaRPr lang="en-GB" sz="1067" spc="-1">
              <a:latin typeface="Times New Roman"/>
            </a:endParaRPr>
          </a:p>
        </p:txBody>
      </p:sp>
      <p:pic>
        <p:nvPicPr>
          <p:cNvPr id="4" name="Grafik 15"/>
          <p:cNvPicPr/>
          <p:nvPr/>
        </p:nvPicPr>
        <p:blipFill>
          <a:blip r:embed="rId16"/>
          <a:stretch/>
        </p:blipFill>
        <p:spPr>
          <a:xfrm>
            <a:off x="173760" y="127680"/>
            <a:ext cx="596640" cy="239520"/>
          </a:xfrm>
          <a:prstGeom prst="rect">
            <a:avLst/>
          </a:prstGeom>
          <a:ln>
            <a:noFill/>
          </a:ln>
        </p:spPr>
      </p:pic>
      <p:sp>
        <p:nvSpPr>
          <p:cNvPr id="5" name="PlaceHolder 3"/>
          <p:cNvSpPr>
            <a:spLocks noGrp="1"/>
          </p:cNvSpPr>
          <p:nvPr>
            <p:ph type="body"/>
          </p:nvPr>
        </p:nvSpPr>
        <p:spPr>
          <a:xfrm>
            <a:off x="609600" y="1604640"/>
            <a:ext cx="1097232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Click to edit the outline text format</a:t>
            </a:r>
          </a:p>
          <a:p>
            <a:pPr marL="1151971" lvl="1" indent="-431989">
              <a:spcBef>
                <a:spcPts val="1512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Second Outline Level</a:t>
            </a:r>
          </a:p>
          <a:p>
            <a:pPr marL="1727957" lvl="2" indent="-383990">
              <a:spcBef>
                <a:spcPts val="113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Third Outline Level</a:t>
            </a:r>
          </a:p>
          <a:p>
            <a:pPr marL="2303942" lvl="3" indent="-287993">
              <a:spcBef>
                <a:spcPts val="756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Fourth Outline Level</a:t>
            </a:r>
          </a:p>
          <a:p>
            <a:pPr marL="2879928" lvl="4" indent="-287993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667" b="0" strike="noStrike" spc="-1">
                <a:solidFill>
                  <a:srgbClr val="0F124A"/>
                </a:solidFill>
                <a:latin typeface="Arial"/>
              </a:rPr>
              <a:t>Fifth Outline Level</a:t>
            </a:r>
          </a:p>
          <a:p>
            <a:pPr marL="3455914" lvl="5" indent="-287993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667" b="0" strike="noStrike" spc="-1">
                <a:solidFill>
                  <a:srgbClr val="0F124A"/>
                </a:solidFill>
                <a:latin typeface="Arial"/>
              </a:rPr>
              <a:t>Sixth Outline Level</a:t>
            </a:r>
          </a:p>
          <a:p>
            <a:pPr marL="4031899" lvl="6" indent="-287993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667" b="0" strike="noStrike" spc="-1">
                <a:solidFill>
                  <a:srgbClr val="0F124A"/>
                </a:solidFill>
                <a:latin typeface="Arial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2037985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1219170" rtl="0" eaLnBrk="1" latinLnBrk="0" hangingPunct="1">
        <a:lnSpc>
          <a:spcPts val="4751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5986" indent="-431989" algn="l" defTabSz="1219170" rtl="0" eaLnBrk="1" latinLnBrk="0" hangingPunct="1">
        <a:lnSpc>
          <a:spcPct val="90000"/>
        </a:lnSpc>
        <a:spcBef>
          <a:spcPts val="1889"/>
        </a:spcBef>
        <a:buClr>
          <a:srgbClr val="000000"/>
        </a:buClr>
        <a:buSzPct val="45000"/>
        <a:buFont typeface="Wingdings" charset="2"/>
        <a:buChar char="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/>
        </p:nvSpPr>
        <p:spPr>
          <a:xfrm>
            <a:off x="600" y="6378000"/>
            <a:ext cx="121914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399" y="126621"/>
            <a:ext cx="432000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6498000"/>
            <a:ext cx="597087" cy="2400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0FBBF62-B1FF-50E0-1044-0A445B239A6E}"/>
              </a:ext>
            </a:extLst>
          </p:cNvPr>
          <p:cNvCxnSpPr/>
          <p:nvPr userDrawn="1"/>
        </p:nvCxnSpPr>
        <p:spPr>
          <a:xfrm>
            <a:off x="0" y="770400"/>
            <a:ext cx="12192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7176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399" y="126621"/>
            <a:ext cx="432000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0FBBF62-B1FF-50E0-1044-0A445B239A6E}"/>
              </a:ext>
            </a:extLst>
          </p:cNvPr>
          <p:cNvCxnSpPr/>
          <p:nvPr userDrawn="1"/>
        </p:nvCxnSpPr>
        <p:spPr>
          <a:xfrm>
            <a:off x="0" y="770400"/>
            <a:ext cx="12192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0641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399" y="126621"/>
            <a:ext cx="432000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6498000"/>
            <a:ext cx="597087" cy="2400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0FBBF62-B1FF-50E0-1044-0A445B239A6E}"/>
              </a:ext>
            </a:extLst>
          </p:cNvPr>
          <p:cNvCxnSpPr/>
          <p:nvPr userDrawn="1"/>
        </p:nvCxnSpPr>
        <p:spPr>
          <a:xfrm>
            <a:off x="0" y="770400"/>
            <a:ext cx="12192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6814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cid:image002.png@01DB61EE.D01A5920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TextShape 1"/>
          <p:cNvSpPr txBox="1"/>
          <p:nvPr/>
        </p:nvSpPr>
        <p:spPr>
          <a:xfrm>
            <a:off x="450153" y="602195"/>
            <a:ext cx="11017440" cy="23870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ctr" defTabSz="1219170">
              <a:lnSpc>
                <a:spcPts val="4751"/>
              </a:lnSpc>
              <a:tabLst>
                <a:tab pos="3143250" algn="l"/>
              </a:tabLst>
            </a:pPr>
            <a:r>
              <a:rPr lang="en-US" sz="3733" cap="all" spc="-1" dirty="0" err="1">
                <a:solidFill>
                  <a:srgbClr val="FFFFFF"/>
                </a:solidFill>
                <a:latin typeface="Arial"/>
              </a:rPr>
              <a:t>GeneraL</a:t>
            </a:r>
            <a:r>
              <a:rPr lang="en-US" sz="3733" cap="all" spc="-1" dirty="0">
                <a:solidFill>
                  <a:srgbClr val="FFFFFF"/>
                </a:solidFill>
                <a:latin typeface="Arial"/>
              </a:rPr>
              <a:t> information</a:t>
            </a:r>
            <a:endParaRPr lang="de-DE" sz="3733" spc="-1" dirty="0">
              <a:solidFill>
                <a:srgbClr val="0F124A"/>
              </a:solidFill>
              <a:latin typeface="Arial"/>
            </a:endParaRPr>
          </a:p>
        </p:txBody>
      </p:sp>
      <p:sp>
        <p:nvSpPr>
          <p:cNvPr id="254" name="TextShape 2"/>
          <p:cNvSpPr txBox="1"/>
          <p:nvPr/>
        </p:nvSpPr>
        <p:spPr>
          <a:xfrm>
            <a:off x="590400" y="4606675"/>
            <a:ext cx="11017440" cy="16555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 defTabSz="1219170">
              <a:lnSpc>
                <a:spcPts val="1852"/>
              </a:lnSpc>
            </a:pPr>
            <a:r>
              <a:rPr lang="en-GB" sz="1600" spc="-1" dirty="0">
                <a:solidFill>
                  <a:srgbClr val="FFFFFF"/>
                </a:solidFill>
                <a:latin typeface="Arial"/>
              </a:rPr>
              <a:t>200th FCC-ee Accelerator Design Meeting &amp; 71st FCCIS WP2.2 Meeting</a:t>
            </a:r>
            <a:endParaRPr lang="en-US" sz="1600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55" name="TextShape 3"/>
          <p:cNvSpPr txBox="1"/>
          <p:nvPr/>
        </p:nvSpPr>
        <p:spPr>
          <a:xfrm>
            <a:off x="11660640" y="130080"/>
            <a:ext cx="385440" cy="2260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r" defTabSz="1219170">
              <a:lnSpc>
                <a:spcPts val="1652"/>
              </a:lnSpc>
            </a:pPr>
            <a:fld id="{FCF8C41B-6C38-4A78-9906-C2FF7FEA7BAE}" type="slidenum">
              <a:rPr lang="en-GB" sz="1067" spc="-1">
                <a:solidFill>
                  <a:srgbClr val="FFFFFF"/>
                </a:solidFill>
                <a:latin typeface="Arial"/>
              </a:rPr>
              <a:pPr algn="r" defTabSz="1219170">
                <a:lnSpc>
                  <a:spcPts val="1652"/>
                </a:lnSpc>
              </a:pPr>
              <a:t>1</a:t>
            </a:fld>
            <a:endParaRPr lang="en-GB" sz="1067" spc="-1">
              <a:solidFill>
                <a:prstClr val="black"/>
              </a:solidFill>
              <a:latin typeface="Times New Roman"/>
            </a:endParaRPr>
          </a:p>
        </p:txBody>
      </p:sp>
      <p:sp>
        <p:nvSpPr>
          <p:cNvPr id="256" name="CustomShape 4"/>
          <p:cNvSpPr/>
          <p:nvPr/>
        </p:nvSpPr>
        <p:spPr>
          <a:xfrm>
            <a:off x="1344000" y="130080"/>
            <a:ext cx="2717760" cy="226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0000" tIns="60000" rIns="120000" bIns="60000">
            <a:noAutofit/>
          </a:bodyPr>
          <a:lstStyle/>
          <a:p>
            <a:pPr defTabSz="1219170">
              <a:lnSpc>
                <a:spcPts val="1652"/>
              </a:lnSpc>
            </a:pPr>
            <a:endParaRPr lang="en-GB" sz="1200" spc="-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23B58C8-A58F-0BED-523F-46DF4812DD3E}"/>
              </a:ext>
            </a:extLst>
          </p:cNvPr>
          <p:cNvSpPr txBox="1"/>
          <p:nvPr/>
        </p:nvSpPr>
        <p:spPr>
          <a:xfrm>
            <a:off x="4523229" y="3367067"/>
            <a:ext cx="2871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/>
            <a:r>
              <a:rPr lang="en-US" sz="2400" dirty="0">
                <a:solidFill>
                  <a:prstClr val="white"/>
                </a:solidFill>
                <a:latin typeface="Arial"/>
              </a:rPr>
              <a:t>Frank Zimmermann</a:t>
            </a:r>
            <a:endParaRPr lang="en-GB" sz="2400" dirty="0">
              <a:solidFill>
                <a:prstClr val="white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0CCF71B-DCB7-AA7B-D255-0745F7F78E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217" y="915418"/>
            <a:ext cx="11314283" cy="5940000"/>
          </a:xfrm>
          <a:prstGeom prst="rect">
            <a:avLst/>
          </a:prstGeom>
          <a:noFill/>
        </p:spPr>
      </p:pic>
      <p:sp>
        <p:nvSpPr>
          <p:cNvPr id="2" name="Slide Number Placeholder 1" hidden="1">
            <a:extLst>
              <a:ext uri="{FF2B5EF4-FFF2-40B4-BE49-F238E27FC236}">
                <a16:creationId xmlns:a16="http://schemas.microsoft.com/office/drawing/2014/main" id="{FA431CA1-1BB3-8444-3634-23D617BFEA4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spcAft>
                <a:spcPts val="300"/>
              </a:spcAft>
            </a:pPr>
            <a:fld id="{88A1DFE4-5FC5-43BD-BB7E-75EAD82B965F}" type="slidenum">
              <a:rPr lang="en-US" noProof="0" smtClean="0"/>
              <a:pPr>
                <a:spcAft>
                  <a:spcPts val="300"/>
                </a:spcAft>
              </a:pPr>
              <a:t>2</a:t>
            </a:fld>
            <a:endParaRPr lang="en-US" noProof="0"/>
          </a:p>
        </p:txBody>
      </p:sp>
      <p:sp>
        <p:nvSpPr>
          <p:cNvPr id="11" name="Slide Number Placeholder 1" hidden="1">
            <a:extLst>
              <a:ext uri="{FF2B5EF4-FFF2-40B4-BE49-F238E27FC236}">
                <a16:creationId xmlns:a16="http://schemas.microsoft.com/office/drawing/2014/main" id="{6C1AC681-C624-A478-2009-CCED4E2FF5D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0" y="69891"/>
            <a:ext cx="385972" cy="226761"/>
          </a:xfrm>
        </p:spPr>
        <p:txBody>
          <a:bodyPr/>
          <a:lstStyle/>
          <a:p>
            <a:pPr>
              <a:spcAft>
                <a:spcPts val="300"/>
              </a:spcAft>
            </a:pPr>
            <a:fld id="{88A1DFE4-5FC5-43BD-BB7E-75EAD82B965F}" type="slidenum">
              <a:rPr lang="en-US" noProof="0" smtClean="0"/>
              <a:pPr>
                <a:spcAft>
                  <a:spcPts val="300"/>
                </a:spcAft>
              </a:pPr>
              <a:t>2</a:t>
            </a:fld>
            <a:endParaRPr lang="en-US" noProof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555417-5966-761F-FD22-9331C88701F6}"/>
              </a:ext>
            </a:extLst>
          </p:cNvPr>
          <p:cNvSpPr txBox="1"/>
          <p:nvPr/>
        </p:nvSpPr>
        <p:spPr>
          <a:xfrm>
            <a:off x="190500" y="952500"/>
            <a:ext cx="411203" cy="559443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lnSpc>
                <a:spcPts val="1850"/>
              </a:lnSpc>
            </a:pPr>
            <a:r>
              <a:rPr lang="fr-CH" sz="1500" b="1" dirty="0"/>
              <a:t>Programme </a:t>
            </a:r>
            <a:r>
              <a:rPr lang="fr-CH" sz="1500" b="1" dirty="0" err="1"/>
              <a:t>overview</a:t>
            </a:r>
            <a:r>
              <a:rPr lang="fr-CH" sz="1500" b="1" dirty="0"/>
              <a:t> V0.7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14402C8-8D50-2BF1-E2BD-8CBF99207E0B}"/>
              </a:ext>
            </a:extLst>
          </p:cNvPr>
          <p:cNvSpPr txBox="1"/>
          <p:nvPr/>
        </p:nvSpPr>
        <p:spPr>
          <a:xfrm>
            <a:off x="193585" y="116205"/>
            <a:ext cx="12121741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FCC Week 2025 draft program overview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4239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7A2D9D-EF7A-07CC-C9F2-2CDDBF71DA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8A12C5B-1A99-CBA8-BCD2-84C3E19016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6ACF748-7DFD-11E3-7E62-D0D9CEBF3EC1}"/>
              </a:ext>
            </a:extLst>
          </p:cNvPr>
          <p:cNvSpPr txBox="1"/>
          <p:nvPr/>
        </p:nvSpPr>
        <p:spPr>
          <a:xfrm>
            <a:off x="193585" y="116205"/>
            <a:ext cx="12121741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FCC FSR vol 2 status &amp; schedule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Google Shape;124;g3185a04f335_0_8">
            <a:extLst>
              <a:ext uri="{FF2B5EF4-FFF2-40B4-BE49-F238E27FC236}">
                <a16:creationId xmlns:a16="http://schemas.microsoft.com/office/drawing/2014/main" id="{3F1B3856-6667-161E-536F-256220F48D8B}"/>
              </a:ext>
            </a:extLst>
          </p:cNvPr>
          <p:cNvSpPr/>
          <p:nvPr/>
        </p:nvSpPr>
        <p:spPr>
          <a:xfrm>
            <a:off x="466725" y="708575"/>
            <a:ext cx="10403700" cy="39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>
              <a:spcBef>
                <a:spcPts val="360"/>
              </a:spcBef>
              <a:buClr>
                <a:srgbClr val="000000"/>
              </a:buClr>
              <a:buFont typeface="Arial"/>
              <a:buNone/>
            </a:pPr>
            <a:br>
              <a:rPr lang="en-GB" sz="1600" kern="0" dirty="0">
                <a:solidFill>
                  <a:srgbClr val="000000"/>
                </a:solidFill>
                <a:cs typeface="Arial"/>
                <a:sym typeface="Arial"/>
              </a:rPr>
            </a:br>
            <a:endParaRPr kern="0" dirty="0">
              <a:solidFill>
                <a:srgbClr val="000000"/>
              </a:solidFill>
              <a:cs typeface="Arial"/>
              <a:sym typeface="Arial"/>
            </a:endParaRPr>
          </a:p>
          <a:p>
            <a:pPr>
              <a:spcBef>
                <a:spcPts val="360"/>
              </a:spcBef>
              <a:buClr>
                <a:srgbClr val="000000"/>
              </a:buClr>
              <a:buFont typeface="Arial"/>
              <a:buNone/>
            </a:pPr>
            <a:r>
              <a:rPr lang="en-GB" b="1" kern="0" dirty="0">
                <a:solidFill>
                  <a:srgbClr val="000000"/>
                </a:solidFill>
                <a:cs typeface="Arial"/>
                <a:sym typeface="Arial"/>
              </a:rPr>
              <a:t>Volume 2</a:t>
            </a:r>
            <a:endParaRPr kern="0" dirty="0">
              <a:solidFill>
                <a:srgbClr val="000000"/>
              </a:solidFill>
              <a:cs typeface="Arial"/>
              <a:sym typeface="Arial"/>
            </a:endParaRPr>
          </a:p>
          <a:p>
            <a:pPr marL="342900" indent="-342900">
              <a:spcBef>
                <a:spcPts val="360"/>
              </a:spcBef>
              <a:buClr>
                <a:srgbClr val="000000"/>
              </a:buClr>
              <a:buSzPts val="1000"/>
              <a:buFont typeface="Noto Sans Symbols"/>
              <a:buChar char="∙"/>
            </a:pPr>
            <a:r>
              <a:rPr lang="en-GB" kern="0" dirty="0">
                <a:solidFill>
                  <a:srgbClr val="000000"/>
                </a:solidFill>
                <a:cs typeface="Arial"/>
                <a:sym typeface="Arial"/>
              </a:rPr>
              <a:t>Submission for copy editing: </a:t>
            </a:r>
            <a:r>
              <a:rPr lang="en-GB" b="1" kern="0" dirty="0">
                <a:solidFill>
                  <a:srgbClr val="000000"/>
                </a:solidFill>
                <a:cs typeface="Arial"/>
                <a:sym typeface="Arial"/>
              </a:rPr>
              <a:t>Monday, 3rd February 2025</a:t>
            </a:r>
            <a:endParaRPr b="1" kern="0" dirty="0">
              <a:solidFill>
                <a:srgbClr val="000000"/>
              </a:solidFill>
              <a:cs typeface="Arial"/>
              <a:sym typeface="Arial"/>
            </a:endParaRPr>
          </a:p>
          <a:p>
            <a:pPr marL="342900" indent="-342900">
              <a:spcBef>
                <a:spcPts val="360"/>
              </a:spcBef>
              <a:buClr>
                <a:srgbClr val="000000"/>
              </a:buClr>
              <a:buSzPts val="1000"/>
              <a:buFont typeface="Noto Sans Symbols"/>
              <a:buChar char="∙"/>
            </a:pPr>
            <a:r>
              <a:rPr lang="en-GB" kern="0" dirty="0">
                <a:solidFill>
                  <a:srgbClr val="000000"/>
                </a:solidFill>
                <a:cs typeface="Arial"/>
                <a:sym typeface="Arial"/>
              </a:rPr>
              <a:t>Edit by JP/PC: Tuesday, </a:t>
            </a:r>
            <a:r>
              <a:rPr lang="en-GB" b="1" kern="0" dirty="0">
                <a:solidFill>
                  <a:srgbClr val="000000"/>
                </a:solidFill>
                <a:cs typeface="Arial"/>
                <a:sym typeface="Arial"/>
              </a:rPr>
              <a:t>25th February 2025</a:t>
            </a:r>
            <a:endParaRPr b="1" kern="0" dirty="0">
              <a:solidFill>
                <a:srgbClr val="000000"/>
              </a:solidFill>
              <a:cs typeface="Arial"/>
              <a:sym typeface="Arial"/>
            </a:endParaRPr>
          </a:p>
          <a:p>
            <a:pPr marL="342900" indent="-342900">
              <a:spcBef>
                <a:spcPts val="360"/>
              </a:spcBef>
              <a:buClr>
                <a:srgbClr val="000000"/>
              </a:buClr>
              <a:buSzPts val="1000"/>
              <a:buFont typeface="Noto Sans Symbols"/>
              <a:buChar char="∙"/>
            </a:pPr>
            <a:r>
              <a:rPr lang="en-GB" kern="0" dirty="0">
                <a:solidFill>
                  <a:srgbClr val="000000"/>
                </a:solidFill>
                <a:cs typeface="Arial"/>
                <a:sym typeface="Arial"/>
              </a:rPr>
              <a:t>Submission to ED: Wednesday, </a:t>
            </a:r>
            <a:r>
              <a:rPr lang="en-GB" b="1" kern="0" dirty="0">
                <a:solidFill>
                  <a:srgbClr val="000000"/>
                </a:solidFill>
                <a:cs typeface="Arial"/>
                <a:sym typeface="Arial"/>
              </a:rPr>
              <a:t>26th February 2025</a:t>
            </a:r>
            <a:endParaRPr b="1" kern="0" dirty="0">
              <a:solidFill>
                <a:srgbClr val="000000"/>
              </a:solidFill>
              <a:cs typeface="Arial"/>
              <a:sym typeface="Arial"/>
            </a:endParaRPr>
          </a:p>
          <a:p>
            <a:pPr marL="342900" indent="-342900">
              <a:spcBef>
                <a:spcPts val="360"/>
              </a:spcBef>
              <a:buClr>
                <a:srgbClr val="000000"/>
              </a:buClr>
              <a:buSzPts val="1800"/>
              <a:buFont typeface="Arial"/>
              <a:buChar char="∙"/>
            </a:pPr>
            <a:r>
              <a:rPr lang="en-GB" kern="0" dirty="0">
                <a:solidFill>
                  <a:srgbClr val="000000"/>
                </a:solidFill>
                <a:cs typeface="Arial"/>
                <a:sym typeface="Arial"/>
              </a:rPr>
              <a:t>Receive comments from ED: Friday,</a:t>
            </a:r>
            <a:r>
              <a:rPr lang="en-GB" b="1" kern="0" dirty="0">
                <a:solidFill>
                  <a:srgbClr val="000000"/>
                </a:solidFill>
                <a:cs typeface="Arial"/>
                <a:sym typeface="Arial"/>
              </a:rPr>
              <a:t> 7th March 2025 </a:t>
            </a:r>
            <a:endParaRPr b="1" kern="0" dirty="0">
              <a:solidFill>
                <a:srgbClr val="000000"/>
              </a:solidFill>
              <a:cs typeface="Arial"/>
              <a:sym typeface="Arial"/>
            </a:endParaRPr>
          </a:p>
          <a:p>
            <a:pPr>
              <a:spcBef>
                <a:spcPts val="360"/>
              </a:spcBef>
              <a:buClr>
                <a:srgbClr val="000000"/>
              </a:buClr>
              <a:buFont typeface="Arial"/>
              <a:buNone/>
            </a:pPr>
            <a:r>
              <a:rPr lang="en-GB" sz="1600" u="sng" kern="0" dirty="0">
                <a:solidFill>
                  <a:srgbClr val="FF0000"/>
                </a:solidFill>
                <a:cs typeface="Arial"/>
                <a:sym typeface="Arial"/>
              </a:rPr>
              <a:t>Current Progress: </a:t>
            </a:r>
            <a:r>
              <a:rPr lang="en-GB" sz="1600" kern="0" dirty="0">
                <a:solidFill>
                  <a:srgbClr val="000000"/>
                </a:solidFill>
                <a:cs typeface="Arial"/>
                <a:sym typeface="Arial"/>
              </a:rPr>
              <a:t>Safety and Dismantling chapters have been edited. The remaining sections are not yet available for editing and are expected around early February.</a:t>
            </a:r>
            <a:endParaRPr sz="1600" kern="0" dirty="0">
              <a:solidFill>
                <a:srgbClr val="000000"/>
              </a:solidFill>
              <a:cs typeface="Arial"/>
              <a:sym typeface="Arial"/>
            </a:endParaRPr>
          </a:p>
          <a:p>
            <a:pPr>
              <a:buClr>
                <a:srgbClr val="000000"/>
              </a:buClr>
              <a:buFont typeface="Arial"/>
              <a:buNone/>
            </a:pPr>
            <a:endParaRPr sz="1400" kern="0" dirty="0">
              <a:solidFill>
                <a:srgbClr val="000000"/>
              </a:solidFill>
              <a:cs typeface="Arial"/>
              <a:sym typeface="Arial"/>
            </a:endParaRPr>
          </a:p>
        </p:txBody>
      </p:sp>
      <p:pic>
        <p:nvPicPr>
          <p:cNvPr id="7" name="Google Shape;177;g32333584b23_2_42">
            <a:extLst>
              <a:ext uri="{FF2B5EF4-FFF2-40B4-BE49-F238E27FC236}">
                <a16:creationId xmlns:a16="http://schemas.microsoft.com/office/drawing/2014/main" id="{DBB9DA97-5369-497D-4BD7-365AFC1FB1C6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60268" y="4096392"/>
            <a:ext cx="11475574" cy="25102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814608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D94553-3407-46E5-D962-A9DB71DD04C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DF18CE-20EE-AFEC-3A3F-A6858BB220C4}"/>
              </a:ext>
            </a:extLst>
          </p:cNvPr>
          <p:cNvSpPr txBox="1"/>
          <p:nvPr/>
        </p:nvSpPr>
        <p:spPr>
          <a:xfrm>
            <a:off x="193585" y="116205"/>
            <a:ext cx="12121741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open question - FCC-ee booster 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3B8BEEA-3B6F-35A6-21F7-B3C062648F5A}"/>
              </a:ext>
            </a:extLst>
          </p:cNvPr>
          <p:cNvSpPr txBox="1"/>
          <p:nvPr/>
        </p:nvSpPr>
        <p:spPr>
          <a:xfrm>
            <a:off x="466724" y="1000125"/>
            <a:ext cx="11477625" cy="1021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/>
              <a:t>RF mode of operation and cavity voltages at injection and ramp</a:t>
            </a:r>
          </a:p>
          <a:p>
            <a:pPr algn="l">
              <a:lnSpc>
                <a:spcPts val="3700"/>
              </a:lnSpc>
            </a:pPr>
            <a:r>
              <a:rPr lang="en-US" sz="3000" dirty="0"/>
              <a:t>			</a:t>
            </a:r>
            <a:r>
              <a:rPr lang="en-US" sz="3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 impact on duty factor </a:t>
            </a:r>
            <a:r>
              <a:rPr lang="en-US" sz="3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cryo</a:t>
            </a:r>
            <a:r>
              <a:rPr lang="en-US" sz="3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power, beam dynamics</a:t>
            </a:r>
            <a:endParaRPr lang="en-GB" sz="3000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7BC81E98-CDA3-448F-884C-E4E1DD2DF2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6724" y="2489524"/>
            <a:ext cx="11259493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“For sure there is an impact on the cryogenic consumption. Below a quick evaluation and comparison with the previous scheme at the maximum energy.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The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cryo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 power is increased (in red). This is the value in continuous wave (CW) operation and it has to be multiplied by the RF duty cycle.”</a:t>
            </a:r>
            <a:endParaRPr kumimoji="0" lang="en-GB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5" name="Picture 1">
            <a:extLst>
              <a:ext uri="{FF2B5EF4-FFF2-40B4-BE49-F238E27FC236}">
                <a16:creationId xmlns:a16="http://schemas.microsoft.com/office/drawing/2014/main" id="{2784F801-0F1B-BBF7-ED27-DEE2D30E38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061" y="3224779"/>
            <a:ext cx="10668782" cy="287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9EBCC84-FECF-C56B-48F7-7C8B25B9215B}"/>
              </a:ext>
            </a:extLst>
          </p:cNvPr>
          <p:cNvSpPr txBox="1"/>
          <p:nvPr/>
        </p:nvSpPr>
        <p:spPr>
          <a:xfrm>
            <a:off x="9945723" y="6362047"/>
            <a:ext cx="1930676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/>
              <a:t>Franck Peauger</a:t>
            </a:r>
          </a:p>
        </p:txBody>
      </p:sp>
    </p:spTree>
    <p:extLst>
      <p:ext uri="{BB962C8B-B14F-4D97-AF65-F5344CB8AC3E}">
        <p14:creationId xmlns:p14="http://schemas.microsoft.com/office/powerpoint/2010/main" val="30767697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AD5EB2-84A6-1A5F-5597-553F9C11A6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A631383-91F7-5612-DFEC-58456852AA1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B22605-671A-EE8B-5CD6-E99C0E2EA95C}"/>
              </a:ext>
            </a:extLst>
          </p:cNvPr>
          <p:cNvSpPr txBox="1"/>
          <p:nvPr/>
        </p:nvSpPr>
        <p:spPr>
          <a:xfrm>
            <a:off x="193585" y="116205"/>
            <a:ext cx="12121741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collaboration with </a:t>
            </a:r>
            <a:r>
              <a:rPr kumimoji="0" lang="en-US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SuperKEKB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6682A0-68DA-DAAB-ADD9-C69B1D8896CE}"/>
              </a:ext>
            </a:extLst>
          </p:cNvPr>
          <p:cNvSpPr txBox="1"/>
          <p:nvPr/>
        </p:nvSpPr>
        <p:spPr>
          <a:xfrm>
            <a:off x="801616" y="1366092"/>
            <a:ext cx="9489714" cy="21900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 algn="l">
              <a:lnSpc>
                <a:spcPts val="37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3000" dirty="0"/>
              <a:t>eeFACT’25 workshop early March incl. visits to KEK</a:t>
            </a:r>
          </a:p>
          <a:p>
            <a:pPr marL="457200" indent="-457200" algn="l">
              <a:lnSpc>
                <a:spcPts val="37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3000" dirty="0"/>
              <a:t>monthly beam-beam meeting KEK-CERN-IHEP</a:t>
            </a:r>
          </a:p>
          <a:p>
            <a:pPr marL="457200" indent="-457200" algn="l">
              <a:lnSpc>
                <a:spcPts val="37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3000" dirty="0"/>
              <a:t>KEK secondments to CERN</a:t>
            </a:r>
          </a:p>
          <a:p>
            <a:pPr marL="457200" indent="-457200" algn="l">
              <a:lnSpc>
                <a:spcPts val="37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3000" dirty="0"/>
              <a:t>Further CERN secondments to KEK</a:t>
            </a:r>
          </a:p>
        </p:txBody>
      </p:sp>
    </p:spTree>
    <p:extLst>
      <p:ext uri="{BB962C8B-B14F-4D97-AF65-F5344CB8AC3E}">
        <p14:creationId xmlns:p14="http://schemas.microsoft.com/office/powerpoint/2010/main" val="318464991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DD2D8671-E3F2-8B4E-BCFC-6E9DC91A47EB}"/>
    </a:ext>
  </a:extLst>
</a:theme>
</file>

<file path=ppt/theme/theme3.xml><?xml version="1.0" encoding="utf-8"?>
<a:theme xmlns:a="http://schemas.openxmlformats.org/drawingml/2006/main" name="1_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DD2D8671-E3F2-8B4E-BCFC-6E9DC91A47EB}"/>
    </a:ext>
  </a:extLst>
</a:theme>
</file>

<file path=ppt/theme/theme4.xml><?xml version="1.0" encoding="utf-8"?>
<a:theme xmlns:a="http://schemas.openxmlformats.org/drawingml/2006/main" name="6_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DD2D8671-E3F2-8B4E-BCFC-6E9DC91A47EB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9505</TotalTime>
  <Words>225</Words>
  <Application>Microsoft Office PowerPoint</Application>
  <PresentationFormat>Widescreen</PresentationFormat>
  <Paragraphs>30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5</vt:i4>
      </vt:variant>
    </vt:vector>
  </HeadingPairs>
  <TitlesOfParts>
    <vt:vector size="16" baseType="lpstr">
      <vt:lpstr>Aptos</vt:lpstr>
      <vt:lpstr>Arial</vt:lpstr>
      <vt:lpstr>Calibri</vt:lpstr>
      <vt:lpstr>Noto Sans Symbols</vt:lpstr>
      <vt:lpstr>Symbol</vt:lpstr>
      <vt:lpstr>Times New Roman</vt:lpstr>
      <vt:lpstr>Wingdings</vt:lpstr>
      <vt:lpstr>1_Office Theme</vt:lpstr>
      <vt:lpstr>Content Slides - Deep Blue</vt:lpstr>
      <vt:lpstr>1_Content Slides - Deep Blue</vt:lpstr>
      <vt:lpstr>6_Content Slides - Deep Blue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Zimmermann</dc:creator>
  <cp:lastModifiedBy>Frank Zimmermann</cp:lastModifiedBy>
  <cp:revision>66</cp:revision>
  <dcterms:created xsi:type="dcterms:W3CDTF">2023-08-29T20:07:43Z</dcterms:created>
  <dcterms:modified xsi:type="dcterms:W3CDTF">2025-01-16T13:57:00Z</dcterms:modified>
</cp:coreProperties>
</file>