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67" r:id="rId5"/>
    <p:sldId id="264" r:id="rId6"/>
    <p:sldId id="2606" r:id="rId7"/>
    <p:sldId id="2605" r:id="rId8"/>
    <p:sldId id="2604" r:id="rId9"/>
    <p:sldId id="2575" r:id="rId10"/>
    <p:sldId id="2587" r:id="rId11"/>
    <p:sldId id="2579" r:id="rId12"/>
    <p:sldId id="2523" r:id="rId13"/>
    <p:sldId id="269" r:id="rId1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2FF"/>
    <a:srgbClr val="5A5A5A"/>
    <a:srgbClr val="4D81BD"/>
    <a:srgbClr val="C15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75"/>
    <p:restoredTop sz="95413"/>
  </p:normalViewPr>
  <p:slideViewPr>
    <p:cSldViewPr snapToGrid="0" snapToObjects="1" showGuides="1">
      <p:cViewPr varScale="1">
        <p:scale>
          <a:sx n="172" d="100"/>
          <a:sy n="172" d="100"/>
        </p:scale>
        <p:origin x="768" y="1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-6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95" d="100"/>
          <a:sy n="95" d="100"/>
        </p:scale>
        <p:origin x="4008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21/01/2025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21/01/2025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42302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2519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98906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CC1EEF-F618-422A-D5C1-3E519769B9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70DA44-6F8A-2955-F811-3624254B3A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113C0D-1916-6C10-E83D-9BC4ED3C0C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40287E-0ADB-011E-3C05-3F0EEA6549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2837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6793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48457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B3470D-FF2D-2F18-7296-767460DD4A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C69716-AC9D-AB1B-0BA3-AAFBEBCD0A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142426-2076-A238-8CCE-98B0FF6B9D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DC6961-FD6D-D516-4C38-4F0D225FFB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01852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D5A3A2-DF91-3553-8093-E5E546E43B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212CCA0-2118-DB2A-5E95-162D7FC062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ABEC906-025B-5987-278B-8F8ACF66BC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323D6C-94FD-B643-CE60-AA4EE354EC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8481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1FC239-D67C-3D59-2F02-A0E007845C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7ADBA90-7440-C18B-1941-B8250A3D11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F28D63-7CB7-2751-4511-B2C220A418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CC14C-70BE-6BC3-A246-2350D4EF1A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87003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7868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209th TE-TM, 11.12.2023 - D. Gancarcik, C. Hernalsteens, D. Wollmann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209th TE-TM, 11.12.2023 - D. Gancarcik, C. Hernalsteens, D. Wollmann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209th TE-TM, 11.12.2023 - D. Gancarcik, C. Hernalsteens, D. Wollmann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209th TE-TM, 11.12.2023 - D. Gancarcik, C. Hernalsteens, D. Wollmann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209th TE-TM, 11.12.2023 - D. Gancarcik, C. Hernalsteens, D. Wollmann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209th TE-TM, 11.12.2023 - D. Gancarcik, C. Hernalsteens, D. Wollmann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/>
              <a:t>209th TE-TM, 11.12.2023 - D. Gancarcik, C. Hernalsteens, D. Wollmann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209th TE-TM, 11.12.2023 - D. Gancarcik, C. Hernalsteens, D. Wollmann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11FC9-8BA4-2FAD-C03E-3276ABBB5B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Beam Damage Experiments on Superconducting Coils</a:t>
            </a:r>
            <a:endParaRPr lang="en-D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E2EA98-5557-89A4-6F88-E1089BFEB2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0167" y="3701107"/>
            <a:ext cx="7363665" cy="1110249"/>
          </a:xfrm>
        </p:spPr>
        <p:txBody>
          <a:bodyPr>
            <a:normAutofit/>
          </a:bodyPr>
          <a:lstStyle/>
          <a:p>
            <a:r>
              <a:rPr lang="en-DE" b="1" dirty="0"/>
              <a:t>David Gancarcik </a:t>
            </a:r>
            <a:r>
              <a:rPr lang="en-DE" dirty="0"/>
              <a:t>(MPE-CB) </a:t>
            </a:r>
          </a:p>
          <a:p>
            <a:r>
              <a:rPr lang="en-DE" sz="1200" dirty="0"/>
              <a:t>with contributions of many and many others (see acknowledgements)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1DF6F076-5232-E48C-6542-FCD152AEE11C}"/>
              </a:ext>
            </a:extLst>
          </p:cNvPr>
          <p:cNvSpPr txBox="1">
            <a:spLocks/>
          </p:cNvSpPr>
          <p:nvPr/>
        </p:nvSpPr>
        <p:spPr>
          <a:xfrm>
            <a:off x="2107474" y="4924603"/>
            <a:ext cx="4929052" cy="167794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/>
              <a:t>TE-MPE Annual Meeting 2025, 21 January 2025</a:t>
            </a:r>
            <a:endParaRPr lang="en-DE" sz="1200" dirty="0"/>
          </a:p>
        </p:txBody>
      </p:sp>
    </p:spTree>
    <p:extLst>
      <p:ext uri="{BB962C8B-B14F-4D97-AF65-F5344CB8AC3E}">
        <p14:creationId xmlns:p14="http://schemas.microsoft.com/office/powerpoint/2010/main" val="343780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FE917ED-4E95-9A4C-AA7D-C29D06829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Acknowledgments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4833A814-1C54-C749-9E84-3017E8CA152D}"/>
              </a:ext>
            </a:extLst>
          </p:cNvPr>
          <p:cNvSpPr txBox="1">
            <a:spLocks/>
          </p:cNvSpPr>
          <p:nvPr/>
        </p:nvSpPr>
        <p:spPr>
          <a:xfrm>
            <a:off x="612000" y="753035"/>
            <a:ext cx="8167565" cy="373828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A. Bernhard, S. Bolton, M.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Bonura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B.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Bordini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B. Bulat, E. Calvo, N.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Charitonidis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   A. Cherif, S. Clement, B.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Descargues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D. Domange, E. Effinger, M. Favre,               N.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Glamann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A.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Goillot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A. Grau, C.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Hernalsteens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D. Jauregui, D.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Kleiven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T.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Koettig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K.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Kulesz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A.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Liakopoulou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B. Lindstrom, F. Rodriguez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Mateos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M.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Mentink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            M. Meyer, A.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Monteuuis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A.-S. Mueller, Y.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Nie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A.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Oslandsbotn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V. Raginel, T.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Raska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C.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Scheuerlein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R. Schmidt, D.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Schoerling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J. Schubert, C. Senatore, J. Sestak,       A.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Siemko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P. Simon, K.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Stachon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S. Thomsen, D. Tommasini, C.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Urscheler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             J.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Uythoven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M. P. Vaananen, A. Verweij, A. Will and mainly D.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Wollmann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Presented results of strand experiment are part of A. Will’s PhD thesis</a:t>
            </a:r>
          </a:p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Measurements of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</a:t>
            </a:r>
            <a:r>
              <a:rPr lang="en-GB" sz="1600" baseline="-25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</a:t>
            </a:r>
            <a:r>
              <a:rPr lang="en-GB" sz="1600" baseline="-25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were performed by the University of Geneva</a:t>
            </a:r>
          </a:p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sample coils were wound in KIT campus north</a:t>
            </a:r>
          </a:p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Nb</a:t>
            </a:r>
            <a:r>
              <a:rPr lang="en-GB" sz="1600" baseline="-25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Sn sample coils have been impregnated at CERN’s polymer lab</a:t>
            </a:r>
          </a:p>
          <a:p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work is supported by the High Luminosity LHC Project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4B19F0A1-F471-3B58-676A-9993E56767DE}"/>
              </a:ext>
            </a:extLst>
          </p:cNvPr>
          <p:cNvSpPr txBox="1">
            <a:spLocks/>
          </p:cNvSpPr>
          <p:nvPr/>
        </p:nvSpPr>
        <p:spPr>
          <a:xfrm>
            <a:off x="2107474" y="4924603"/>
            <a:ext cx="4929052" cy="167794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/>
              <a:t>TE-MPE Annual Meeting 2025, 21 January 2025</a:t>
            </a:r>
            <a:endParaRPr lang="en-DE" sz="1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39DE56-D9D0-2A4A-8431-47E7A2E22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4825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589DD-3AA5-F846-88C9-FD7FD5F9C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Motivation of the studies on sc. magnet components</a:t>
            </a:r>
            <a:br>
              <a:rPr lang="en-GB" sz="2400" dirty="0"/>
            </a:br>
            <a:r>
              <a:rPr lang="en-GB" sz="1600" dirty="0"/>
              <a:t>Ultra-fast failures in HL-LHC: Injection kicker failure case</a:t>
            </a:r>
            <a:endParaRPr lang="en-GB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EB0B119-2E63-034A-94D2-FF435EE7C6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3132" y="1065326"/>
            <a:ext cx="6877736" cy="2724698"/>
          </a:xfrm>
          <a:prstGeom prst="rect">
            <a:avLst/>
          </a:prstGeom>
        </p:spPr>
      </p:pic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C30D5FFF-EB94-8D73-9E0F-35EC887D1210}"/>
              </a:ext>
            </a:extLst>
          </p:cNvPr>
          <p:cNvSpPr txBox="1">
            <a:spLocks/>
          </p:cNvSpPr>
          <p:nvPr/>
        </p:nvSpPr>
        <p:spPr>
          <a:xfrm>
            <a:off x="2107474" y="4924603"/>
            <a:ext cx="4929052" cy="167794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/>
              <a:t>TE-MPE Annual Meeting 2025, 21 January 2025</a:t>
            </a:r>
            <a:endParaRPr lang="en-DE" sz="1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C12170A-8253-8440-D557-DCC160CF5D4C}"/>
              </a:ext>
            </a:extLst>
          </p:cNvPr>
          <p:cNvSpPr/>
          <p:nvPr/>
        </p:nvSpPr>
        <p:spPr>
          <a:xfrm>
            <a:off x="1021822" y="1110151"/>
            <a:ext cx="2313049" cy="3953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721E57-E831-E7FB-E49F-863618FEE77C}"/>
              </a:ext>
            </a:extLst>
          </p:cNvPr>
          <p:cNvSpPr txBox="1">
            <a:spLocks/>
          </p:cNvSpPr>
          <p:nvPr/>
        </p:nvSpPr>
        <p:spPr>
          <a:xfrm>
            <a:off x="6427737" y="1307374"/>
            <a:ext cx="1217577" cy="15330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Courtesy of V. Raginel</a:t>
            </a:r>
            <a:endParaRPr lang="en-DE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57C34B-5A7F-7CE9-C956-5E5BE789A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F42789E-7D49-C345-4EE9-83701F22C1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351" y="3904887"/>
            <a:ext cx="8240452" cy="1994751"/>
          </a:xfrm>
        </p:spPr>
        <p:txBody>
          <a:bodyPr>
            <a:normAutofit/>
          </a:bodyPr>
          <a:lstStyle/>
          <a:p>
            <a:pPr marL="184150" indent="-184150">
              <a:lnSpc>
                <a:spcPct val="120000"/>
              </a:lnSpc>
            </a:pPr>
            <a:r>
              <a:rPr lang="en-GB" sz="1600" dirty="0"/>
              <a:t>What are the </a:t>
            </a:r>
            <a:r>
              <a:rPr lang="en-GB" sz="1600" b="1" dirty="0"/>
              <a:t>damage mechanisms and limits</a:t>
            </a:r>
            <a:r>
              <a:rPr lang="en-GB" sz="1600" dirty="0"/>
              <a:t> of superconducting magnets due to </a:t>
            </a:r>
            <a:r>
              <a:rPr lang="en-GB" sz="1600" b="1" dirty="0"/>
              <a:t>high-intensity beam impact? </a:t>
            </a:r>
            <a:r>
              <a:rPr lang="en-GB" sz="1600" dirty="0"/>
              <a:t>Will the </a:t>
            </a:r>
            <a:r>
              <a:rPr lang="en-GB" sz="1600" b="1" dirty="0"/>
              <a:t>magnets be permanently damaged</a:t>
            </a:r>
            <a:r>
              <a:rPr lang="en-GB" sz="1600" dirty="0"/>
              <a:t>?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366228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16CB11-3E12-E277-AD60-D13FCBAE1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science experiment&#10;&#10;Description automatically generated">
            <a:extLst>
              <a:ext uri="{FF2B5EF4-FFF2-40B4-BE49-F238E27FC236}">
                <a16:creationId xmlns:a16="http://schemas.microsoft.com/office/drawing/2014/main" id="{1D609D27-601F-30B6-D810-4FBB0B3C6DC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435"/>
          <a:stretch/>
        </p:blipFill>
        <p:spPr>
          <a:xfrm>
            <a:off x="1376377" y="700525"/>
            <a:ext cx="6391245" cy="34538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FA34940-1215-CD7B-17A5-8F1A40887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Timeline of the studies on sc. magnet components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E1971968-408D-0A84-7394-4A3D8FAA8B50}"/>
              </a:ext>
            </a:extLst>
          </p:cNvPr>
          <p:cNvSpPr txBox="1">
            <a:spLocks/>
          </p:cNvSpPr>
          <p:nvPr/>
        </p:nvSpPr>
        <p:spPr>
          <a:xfrm>
            <a:off x="2107474" y="4924603"/>
            <a:ext cx="4929052" cy="167794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/>
              <a:t>TE-MPE Annual Meeting 2025, 21 January 2025</a:t>
            </a:r>
            <a:endParaRPr lang="en-DE" sz="12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7EA86-75F8-2ABF-8616-50D6D4646272}"/>
              </a:ext>
            </a:extLst>
          </p:cNvPr>
          <p:cNvSpPr txBox="1">
            <a:spLocks/>
          </p:cNvSpPr>
          <p:nvPr/>
        </p:nvSpPr>
        <p:spPr>
          <a:xfrm>
            <a:off x="892283" y="2121046"/>
            <a:ext cx="731097" cy="2965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Courtesy of </a:t>
            </a:r>
          </a:p>
          <a:p>
            <a:pPr algn="ctr"/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D. Domange</a:t>
            </a:r>
            <a:endParaRPr lang="en-DE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2A84FD9-4839-F96A-359E-BEE30F9E4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348" y="4011124"/>
            <a:ext cx="8240452" cy="1994751"/>
          </a:xfrm>
        </p:spPr>
        <p:txBody>
          <a:bodyPr>
            <a:normAutofit/>
          </a:bodyPr>
          <a:lstStyle/>
          <a:p>
            <a:pPr marL="184150" indent="-184150">
              <a:lnSpc>
                <a:spcPct val="120000"/>
              </a:lnSpc>
            </a:pPr>
            <a:r>
              <a:rPr lang="en-GB" sz="1600" dirty="0"/>
              <a:t>From studying damage in strands, insulation, and cables across different temperature ranges and timescales → </a:t>
            </a:r>
            <a:r>
              <a:rPr lang="en-GB" sz="1600" b="1" dirty="0"/>
              <a:t>impact of racetrack sc. coils at 4K with 440 GeV beam</a:t>
            </a:r>
            <a:endParaRPr lang="en-GB" sz="800" b="1" dirty="0"/>
          </a:p>
          <a:p>
            <a:pPr marL="1257300" lvl="3" indent="0">
              <a:lnSpc>
                <a:spcPct val="120000"/>
              </a:lnSpc>
              <a:buNone/>
            </a:pPr>
            <a:endParaRPr lang="en-GB" sz="800" dirty="0"/>
          </a:p>
          <a:p>
            <a:pPr marL="184150" indent="-184150">
              <a:lnSpc>
                <a:spcPct val="120000"/>
              </a:lnSpc>
            </a:pPr>
            <a:endParaRPr lang="en-GB" sz="1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D2666C-5D78-4F84-D222-ABFB9C586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9938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761A57-6D45-B81F-F7A0-C08FCBB586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447F451-FA9F-CD31-042D-55A1217B9DA9}"/>
              </a:ext>
            </a:extLst>
          </p:cNvPr>
          <p:cNvSpPr txBox="1">
            <a:spLocks/>
          </p:cNvSpPr>
          <p:nvPr/>
        </p:nvSpPr>
        <p:spPr>
          <a:xfrm>
            <a:off x="450069" y="764343"/>
            <a:ext cx="5072528" cy="4002917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sz="1700" dirty="0"/>
              <a:t>Copper base </a:t>
            </a:r>
            <a:r>
              <a:rPr lang="en-US" sz="1700" dirty="0" err="1"/>
              <a:t>Ø</a:t>
            </a:r>
            <a:r>
              <a:rPr lang="en-US" sz="1700" dirty="0"/>
              <a:t> = 48mm</a:t>
            </a:r>
          </a:p>
          <a:p>
            <a:pPr marL="0" indent="0">
              <a:buNone/>
            </a:pPr>
            <a:endParaRPr lang="en-GB" sz="1600" dirty="0"/>
          </a:p>
          <a:p>
            <a:pPr>
              <a:buFont typeface="Wingdings" pitchFamily="2" charset="2"/>
              <a:buChar char="§"/>
            </a:pPr>
            <a:r>
              <a:rPr lang="en-US" sz="1700" b="0" dirty="0"/>
              <a:t>Nb-Ti sample coil:</a:t>
            </a:r>
          </a:p>
          <a:p>
            <a:pPr marL="609750" lvl="1">
              <a:buFont typeface="Wingdings" pitchFamily="2" charset="2"/>
              <a:buChar char="§"/>
            </a:pPr>
            <a:r>
              <a:rPr lang="en-US" sz="1500" dirty="0" err="1"/>
              <a:t>Ø</a:t>
            </a:r>
            <a:r>
              <a:rPr lang="en-US" sz="1500" dirty="0"/>
              <a:t> 0.825mm </a:t>
            </a:r>
            <a:r>
              <a:rPr lang="en-US" sz="1500" b="1" dirty="0"/>
              <a:t>LHC dipole </a:t>
            </a:r>
            <a:r>
              <a:rPr lang="en-US" sz="1500" dirty="0"/>
              <a:t>inner layer </a:t>
            </a:r>
            <a:r>
              <a:rPr lang="en-US" sz="1500" b="1" dirty="0"/>
              <a:t>strand</a:t>
            </a:r>
          </a:p>
          <a:p>
            <a:pPr marL="609750" lvl="1">
              <a:buFont typeface="Wingdings" pitchFamily="2" charset="2"/>
              <a:buChar char="§"/>
            </a:pPr>
            <a:endParaRPr lang="en-US" sz="1400" b="1" dirty="0"/>
          </a:p>
          <a:p>
            <a:pPr marL="324000" lvl="1" indent="0">
              <a:buNone/>
            </a:pPr>
            <a:endParaRPr lang="en-US" sz="1400" b="1" dirty="0"/>
          </a:p>
          <a:p>
            <a:pPr marL="324000" lvl="1" indent="0">
              <a:buNone/>
            </a:pPr>
            <a:endParaRPr lang="en-US" sz="1400" b="1" dirty="0"/>
          </a:p>
          <a:p>
            <a:pPr marL="324000" lvl="1" indent="0">
              <a:buNone/>
            </a:pPr>
            <a:endParaRPr lang="en-US" sz="1400" b="1" dirty="0"/>
          </a:p>
          <a:p>
            <a:pPr>
              <a:buFont typeface="Wingdings" pitchFamily="2" charset="2"/>
              <a:buChar char="§"/>
            </a:pPr>
            <a:r>
              <a:rPr lang="en-US" sz="1700" b="0" dirty="0"/>
              <a:t>Nb</a:t>
            </a:r>
            <a:r>
              <a:rPr lang="en-US" sz="1700" b="0" baseline="-25000" dirty="0"/>
              <a:t>3</a:t>
            </a:r>
            <a:r>
              <a:rPr lang="en-US" sz="1700" b="0" dirty="0"/>
              <a:t>Sn sample coil:</a:t>
            </a:r>
          </a:p>
          <a:p>
            <a:pPr marL="609750" lvl="1">
              <a:buFont typeface="Wingdings" pitchFamily="2" charset="2"/>
              <a:buChar char="§"/>
            </a:pPr>
            <a:r>
              <a:rPr lang="en-US" sz="1500" dirty="0" err="1"/>
              <a:t>Ø</a:t>
            </a:r>
            <a:r>
              <a:rPr lang="en-US" sz="1500" dirty="0"/>
              <a:t> 0.85mm RRP </a:t>
            </a:r>
            <a:r>
              <a:rPr lang="en-US" sz="1500" b="1" dirty="0"/>
              <a:t>HL-LHC triplet strand</a:t>
            </a:r>
          </a:p>
          <a:p>
            <a:pPr marL="609750" lvl="1">
              <a:buFont typeface="Wingdings" pitchFamily="2" charset="2"/>
              <a:buChar char="§"/>
            </a:pPr>
            <a:r>
              <a:rPr lang="en-US" sz="1500" dirty="0"/>
              <a:t>Heat-treated with HL-LHC temperature profile and impregnated with </a:t>
            </a:r>
            <a:r>
              <a:rPr lang="en-US" sz="1500" b="1" dirty="0"/>
              <a:t>CTD101K epoxy (same as MQXF)</a:t>
            </a:r>
          </a:p>
          <a:p>
            <a:pPr marL="609750" lvl="1">
              <a:buFont typeface="Wingdings" pitchFamily="2" charset="2"/>
              <a:buChar char="§"/>
            </a:pPr>
            <a:endParaRPr lang="en-US" sz="1500" b="1" dirty="0"/>
          </a:p>
          <a:p>
            <a:pPr marL="209700">
              <a:buFont typeface="Wingdings" pitchFamily="2" charset="2"/>
              <a:buChar char="§"/>
            </a:pPr>
            <a:r>
              <a:rPr lang="en-US" sz="1700" dirty="0"/>
              <a:t>Pre-irradiation qualification was performed at University of Geneva (critical transport current measurement)</a:t>
            </a:r>
          </a:p>
        </p:txBody>
      </p:sp>
      <p:pic>
        <p:nvPicPr>
          <p:cNvPr id="8" name="Picture 7" descr="A green and copper cylinder&#10;&#10;Description automatically generated">
            <a:extLst>
              <a:ext uri="{FF2B5EF4-FFF2-40B4-BE49-F238E27FC236}">
                <a16:creationId xmlns:a16="http://schemas.microsoft.com/office/drawing/2014/main" id="{CF92AE88-8CF7-D5C9-B927-BAB2C63650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6195" y="2503737"/>
            <a:ext cx="2029387" cy="1835508"/>
          </a:xfrm>
          <a:prstGeom prst="rect">
            <a:avLst/>
          </a:prstGeom>
        </p:spPr>
      </p:pic>
      <p:pic>
        <p:nvPicPr>
          <p:cNvPr id="9" name="Picture 8" descr="A small round object with a wire&#10;&#10;Description automatically generated">
            <a:extLst>
              <a:ext uri="{FF2B5EF4-FFF2-40B4-BE49-F238E27FC236}">
                <a16:creationId xmlns:a16="http://schemas.microsoft.com/office/drawing/2014/main" id="{E6161406-0768-E235-BD99-9163794E82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7668" y="586154"/>
            <a:ext cx="2037914" cy="1842595"/>
          </a:xfrm>
          <a:prstGeom prst="rect">
            <a:avLst/>
          </a:prstGeom>
        </p:spPr>
      </p:pic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2E0685EF-BB8C-8373-2EE4-BC755F0A705B}"/>
              </a:ext>
            </a:extLst>
          </p:cNvPr>
          <p:cNvSpPr txBox="1">
            <a:spLocks/>
          </p:cNvSpPr>
          <p:nvPr/>
        </p:nvSpPr>
        <p:spPr>
          <a:xfrm>
            <a:off x="2107474" y="4924603"/>
            <a:ext cx="4929052" cy="167794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/>
              <a:t>TE-MPE Annual Meeting 2025, 21 January 2025</a:t>
            </a:r>
            <a:endParaRPr lang="en-DE" sz="12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36E695B-6CB8-8857-F64C-3F25E4052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sz="2400"/>
              <a:t>Sample racetrack coils impacted by the beam</a:t>
            </a:r>
            <a:endParaRPr lang="en-US" sz="2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6F0DC5-29D1-B936-699E-A260CBD76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39C6449-E36E-CE3A-D7D0-F3A72B9EC2E6}"/>
              </a:ext>
            </a:extLst>
          </p:cNvPr>
          <p:cNvCxnSpPr>
            <a:cxnSpLocks/>
          </p:cNvCxnSpPr>
          <p:nvPr/>
        </p:nvCxnSpPr>
        <p:spPr>
          <a:xfrm>
            <a:off x="2647917" y="1442919"/>
            <a:ext cx="331409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DB79DD6-472D-451C-2901-D8BD4C7618CB}"/>
              </a:ext>
            </a:extLst>
          </p:cNvPr>
          <p:cNvCxnSpPr>
            <a:cxnSpLocks/>
          </p:cNvCxnSpPr>
          <p:nvPr/>
        </p:nvCxnSpPr>
        <p:spPr>
          <a:xfrm>
            <a:off x="2647917" y="2816756"/>
            <a:ext cx="331409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52674A1-7D5E-3AAC-5D9D-113764C34304}"/>
              </a:ext>
            </a:extLst>
          </p:cNvPr>
          <p:cNvCxnSpPr>
            <a:cxnSpLocks/>
          </p:cNvCxnSpPr>
          <p:nvPr/>
        </p:nvCxnSpPr>
        <p:spPr>
          <a:xfrm>
            <a:off x="6337046" y="4021873"/>
            <a:ext cx="1595188" cy="0"/>
          </a:xfrm>
          <a:prstGeom prst="straightConnector1">
            <a:avLst/>
          </a:prstGeom>
          <a:ln w="38100" cap="flat" cmpd="sng" algn="ctr">
            <a:solidFill>
              <a:schemeClr val="bg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D58CE2E-A1C6-AC48-4D1C-05C7425D714A}"/>
              </a:ext>
            </a:extLst>
          </p:cNvPr>
          <p:cNvCxnSpPr>
            <a:cxnSpLocks/>
          </p:cNvCxnSpPr>
          <p:nvPr/>
        </p:nvCxnSpPr>
        <p:spPr>
          <a:xfrm flipV="1">
            <a:off x="7494632" y="2857601"/>
            <a:ext cx="0" cy="1408774"/>
          </a:xfrm>
          <a:prstGeom prst="straightConnector1">
            <a:avLst/>
          </a:prstGeom>
          <a:ln w="38100" cap="flat" cmpd="sng" algn="ctr">
            <a:solidFill>
              <a:schemeClr val="bg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9D9923C-995D-92A0-5472-64510854BABC}"/>
              </a:ext>
            </a:extLst>
          </p:cNvPr>
          <p:cNvSpPr txBox="1"/>
          <p:nvPr/>
        </p:nvSpPr>
        <p:spPr>
          <a:xfrm rot="16200000">
            <a:off x="6611633" y="3267602"/>
            <a:ext cx="1994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48 mm</a:t>
            </a:r>
            <a:endParaRPr lang="en-DE" sz="1400" b="1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68D2F39-540A-2EEB-1364-DD34D8796EBD}"/>
              </a:ext>
            </a:extLst>
          </p:cNvPr>
          <p:cNvSpPr txBox="1"/>
          <p:nvPr/>
        </p:nvSpPr>
        <p:spPr>
          <a:xfrm>
            <a:off x="6137168" y="3762708"/>
            <a:ext cx="1994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48 mm</a:t>
            </a:r>
            <a:endParaRPr lang="en-DE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24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C827EF-9AE2-306B-736A-C4DCD265B7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B45ADCC4-E22C-C437-F553-E0CD488A6A1D}"/>
              </a:ext>
            </a:extLst>
          </p:cNvPr>
          <p:cNvSpPr txBox="1">
            <a:spLocks/>
          </p:cNvSpPr>
          <p:nvPr/>
        </p:nvSpPr>
        <p:spPr>
          <a:xfrm>
            <a:off x="2107474" y="4924603"/>
            <a:ext cx="4929052" cy="167794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/>
              <a:t>TE-MPE Annual Meeting 2025, 21 January 2025</a:t>
            </a:r>
            <a:endParaRPr lang="en-DE" sz="12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CBB166D-9319-5D66-76B9-BF5189107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sz="2400" dirty="0"/>
              <a:t>Experimental setup in HRMT facility</a:t>
            </a:r>
          </a:p>
        </p:txBody>
      </p:sp>
      <p:pic>
        <p:nvPicPr>
          <p:cNvPr id="12" name="Picture 11" descr="A machine with purple straps&#10;&#10;Description automatically generated">
            <a:extLst>
              <a:ext uri="{FF2B5EF4-FFF2-40B4-BE49-F238E27FC236}">
                <a16:creationId xmlns:a16="http://schemas.microsoft.com/office/drawing/2014/main" id="{0A8B205B-0B89-E2EC-E7AD-56E87C9254B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0368" b="15674"/>
          <a:stretch/>
        </p:blipFill>
        <p:spPr>
          <a:xfrm>
            <a:off x="855307" y="675000"/>
            <a:ext cx="2773236" cy="2553077"/>
          </a:xfrm>
          <a:prstGeom prst="rect">
            <a:avLst/>
          </a:prstGeom>
        </p:spPr>
      </p:pic>
      <p:pic>
        <p:nvPicPr>
          <p:cNvPr id="13" name="Picture 12" descr="A machine with wires and pipes&#10;&#10;Description automatically generated with medium confidence">
            <a:extLst>
              <a:ext uri="{FF2B5EF4-FFF2-40B4-BE49-F238E27FC236}">
                <a16:creationId xmlns:a16="http://schemas.microsoft.com/office/drawing/2014/main" id="{9E9E0AD2-96C3-FAB4-79A7-7E5C19AA04F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0369" b="15674"/>
          <a:stretch/>
        </p:blipFill>
        <p:spPr>
          <a:xfrm>
            <a:off x="3775911" y="675000"/>
            <a:ext cx="4756089" cy="255307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88F088D-2FA3-DED5-87AB-F2048686BF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467" y="3519812"/>
            <a:ext cx="3254076" cy="103609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2CD84D3-5A3F-64F4-8ABF-9B6D8507329C}"/>
              </a:ext>
            </a:extLst>
          </p:cNvPr>
          <p:cNvSpPr txBox="1"/>
          <p:nvPr/>
        </p:nvSpPr>
        <p:spPr>
          <a:xfrm>
            <a:off x="855307" y="3236508"/>
            <a:ext cx="2773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</a:t>
            </a:r>
            <a:r>
              <a:rPr lang="en-DE" sz="1200" dirty="0"/>
              <a:t>amples arranged in vacuum vessel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586DFCE-C6D7-1E80-6C49-44076A40C4F0}"/>
              </a:ext>
            </a:extLst>
          </p:cNvPr>
          <p:cNvSpPr txBox="1"/>
          <p:nvPr/>
        </p:nvSpPr>
        <p:spPr>
          <a:xfrm>
            <a:off x="3897564" y="3236507"/>
            <a:ext cx="45127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Vacuum </a:t>
            </a:r>
            <a:r>
              <a:rPr lang="en-DE" sz="1200" dirty="0"/>
              <a:t>vessel cooled to 4K impacted by beam in HRMT tunnel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95D581A8-032B-078A-9049-6DEA5D29D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19" name="Picture 18" descr="A rainbow colored graph with numbers&#10;&#10;Description automatically generated with medium confidence">
            <a:extLst>
              <a:ext uri="{FF2B5EF4-FFF2-40B4-BE49-F238E27FC236}">
                <a16:creationId xmlns:a16="http://schemas.microsoft.com/office/drawing/2014/main" id="{5D6008EA-D7CE-96A0-E8B6-03782E40F85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7637" t="8291" r="198"/>
          <a:stretch/>
        </p:blipFill>
        <p:spPr>
          <a:xfrm>
            <a:off x="3660497" y="3522562"/>
            <a:ext cx="4993415" cy="118686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5ECF43D3-454E-15D2-15F8-D46962BA951D}"/>
              </a:ext>
            </a:extLst>
          </p:cNvPr>
          <p:cNvSpPr/>
          <p:nvPr/>
        </p:nvSpPr>
        <p:spPr>
          <a:xfrm>
            <a:off x="1226641" y="3503801"/>
            <a:ext cx="1839075" cy="1586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315077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CEF055-F72D-CB45-CA70-E76B2CB57E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B58C4-B3E8-CCB1-FD18-3D67094D4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Post-irradiation </a:t>
            </a:r>
            <a:r>
              <a:rPr lang="en-US" sz="2400" dirty="0" err="1"/>
              <a:t>I</a:t>
            </a:r>
            <a:r>
              <a:rPr lang="en-US" sz="2400" baseline="-25000" dirty="0" err="1"/>
              <a:t>c</a:t>
            </a:r>
            <a:r>
              <a:rPr lang="en-US" sz="2400" dirty="0"/>
              <a:t> measurement (Nb-Ti coils)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AC786E5-8DCF-7643-B8A5-0057669B733C}"/>
              </a:ext>
            </a:extLst>
          </p:cNvPr>
          <p:cNvSpPr txBox="1">
            <a:spLocks/>
          </p:cNvSpPr>
          <p:nvPr/>
        </p:nvSpPr>
        <p:spPr>
          <a:xfrm>
            <a:off x="218998" y="914767"/>
            <a:ext cx="8590024" cy="204571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/>
              <a:t>All samples reached more than 98% of pre-irradiation current 					</a:t>
            </a:r>
            <a:r>
              <a:rPr lang="en-US" sz="1600" b="1" dirty="0">
                <a:sym typeface="Wingdings" pitchFamily="2" charset="2"/>
              </a:rPr>
              <a:t> </a:t>
            </a:r>
            <a:r>
              <a:rPr lang="en-US" sz="1600" b="1" dirty="0"/>
              <a:t>No permanent degradation </a:t>
            </a:r>
            <a:r>
              <a:rPr lang="en-US" sz="1600" dirty="0"/>
              <a:t>was observed </a:t>
            </a:r>
            <a:r>
              <a:rPr lang="en-US" sz="1600" b="1" dirty="0"/>
              <a:t>in Nb-Ti </a:t>
            </a:r>
            <a:r>
              <a:rPr lang="en-US" sz="1600" dirty="0"/>
              <a:t>coils</a:t>
            </a:r>
          </a:p>
          <a:p>
            <a:r>
              <a:rPr lang="en-US" sz="1600" dirty="0"/>
              <a:t>Temporary </a:t>
            </a:r>
            <a:r>
              <a:rPr lang="en-US" sz="1600" b="1" dirty="0"/>
              <a:t>memory loss</a:t>
            </a:r>
            <a:r>
              <a:rPr lang="en-US" sz="1600" dirty="0"/>
              <a:t> for samples at or above 610K</a:t>
            </a:r>
          </a:p>
          <a:p>
            <a:pPr lvl="1"/>
            <a:r>
              <a:rPr lang="en-US" sz="1400" dirty="0"/>
              <a:t>Strong de-training observed after irradiation compared to the effect of a thermal cycle</a:t>
            </a:r>
          </a:p>
          <a:p>
            <a:pPr lvl="1"/>
            <a:r>
              <a:rPr lang="en-US" sz="1400" dirty="0"/>
              <a:t>Likely caused by tension in the winding due to beam heating =&gt; tension is released during a few first training quenches (up to 3, usually 1)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ACE2ACCE-2B48-A945-841D-78E51370CC1A}"/>
              </a:ext>
            </a:extLst>
          </p:cNvPr>
          <p:cNvSpPr txBox="1">
            <a:spLocks/>
          </p:cNvSpPr>
          <p:nvPr/>
        </p:nvSpPr>
        <p:spPr>
          <a:xfrm>
            <a:off x="2107474" y="4924603"/>
            <a:ext cx="4929052" cy="167794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/>
              <a:t>TE-MPE Annual Meeting 2025, 21 January 2025</a:t>
            </a:r>
            <a:endParaRPr lang="en-DE" sz="1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9A172B-48B2-555C-AF65-139A71061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3853BD6-9CAE-0D46-AC5E-72BA40D19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000" y="2616259"/>
            <a:ext cx="7804906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559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BB2BED-B633-8848-6A6B-C1D9C2E15B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84A86-A1B2-A9B9-9AB4-A70B07664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Post-irradiation </a:t>
            </a:r>
            <a:r>
              <a:rPr lang="en-US" sz="2400" dirty="0" err="1"/>
              <a:t>I</a:t>
            </a:r>
            <a:r>
              <a:rPr lang="en-US" sz="2400" baseline="-25000" dirty="0" err="1"/>
              <a:t>c</a:t>
            </a:r>
            <a:r>
              <a:rPr lang="en-US" sz="2400" dirty="0"/>
              <a:t> measurement (Nb</a:t>
            </a:r>
            <a:r>
              <a:rPr lang="en-US" sz="2400" baseline="-25000" dirty="0"/>
              <a:t>3</a:t>
            </a:r>
            <a:r>
              <a:rPr lang="en-US" sz="2400" dirty="0"/>
              <a:t>Sn coils)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A2454A8-07CB-3470-84D7-FE688FAD9676}"/>
              </a:ext>
            </a:extLst>
          </p:cNvPr>
          <p:cNvSpPr txBox="1">
            <a:spLocks/>
          </p:cNvSpPr>
          <p:nvPr/>
        </p:nvSpPr>
        <p:spPr>
          <a:xfrm>
            <a:off x="218999" y="914767"/>
            <a:ext cx="8028530" cy="356579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sz="1600" b="1" dirty="0"/>
              <a:t>All samples reached more than 95% of pre-irradiation current 				</a:t>
            </a:r>
            <a:r>
              <a:rPr lang="en-US" sz="1600" b="1" dirty="0">
                <a:sym typeface="Wingdings" pitchFamily="2" charset="2"/>
              </a:rPr>
              <a:t> </a:t>
            </a:r>
            <a:r>
              <a:rPr lang="en-US" sz="1600" b="1" dirty="0"/>
              <a:t>No permanent degradation </a:t>
            </a:r>
            <a:r>
              <a:rPr lang="en-US" sz="1600" dirty="0"/>
              <a:t>was observed </a:t>
            </a:r>
            <a:r>
              <a:rPr lang="en-US" sz="1600" b="1" dirty="0"/>
              <a:t>in Nb</a:t>
            </a:r>
            <a:r>
              <a:rPr lang="en-US" sz="1600" b="1" baseline="-25000" dirty="0"/>
              <a:t>3</a:t>
            </a:r>
            <a:r>
              <a:rPr lang="en-US" sz="1600" b="1" dirty="0"/>
              <a:t>Sn </a:t>
            </a:r>
            <a:r>
              <a:rPr lang="en-US" sz="1600" dirty="0"/>
              <a:t>coils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/>
              <a:t>Temporary memory loss was also observed, but at the level of a thermal cycle. Due to the small statistics, this cannot be reliably attributed to the beam impact</a:t>
            </a:r>
          </a:p>
          <a:p>
            <a:pPr>
              <a:buFont typeface="Wingdings" pitchFamily="2" charset="2"/>
              <a:buChar char="§"/>
            </a:pPr>
            <a:endParaRPr lang="en-US" sz="1600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2BE1DDF-8D7B-1A6B-B369-6FC7679D0E58}"/>
              </a:ext>
            </a:extLst>
          </p:cNvPr>
          <p:cNvSpPr txBox="1">
            <a:spLocks/>
          </p:cNvSpPr>
          <p:nvPr/>
        </p:nvSpPr>
        <p:spPr>
          <a:xfrm>
            <a:off x="2107474" y="4924603"/>
            <a:ext cx="4929052" cy="167794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/>
              <a:t>TE-MPE Annual Meeting 2025, 21 January 2025</a:t>
            </a:r>
            <a:endParaRPr lang="en-DE" sz="1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F5C254-E819-663E-4142-202AB3A0E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D4D9101-1D60-EC6C-D987-513397B303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129" y="2461931"/>
            <a:ext cx="7804906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471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26B308-77CA-44AA-0CCF-DAF130920E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1CEA3-84EA-6462-3A9C-E9FB806BD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The main damage mechanism due to beam impact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0AE3030-2506-7A9F-E270-813584261CFA}"/>
              </a:ext>
            </a:extLst>
          </p:cNvPr>
          <p:cNvSpPr txBox="1">
            <a:spLocks/>
          </p:cNvSpPr>
          <p:nvPr/>
        </p:nvSpPr>
        <p:spPr>
          <a:xfrm>
            <a:off x="219000" y="914767"/>
            <a:ext cx="5841142" cy="356579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endParaRPr lang="en-US" sz="1800" dirty="0"/>
          </a:p>
          <a:p>
            <a:pPr>
              <a:buFont typeface="Wingdings" pitchFamily="2" charset="2"/>
              <a:buChar char="§"/>
            </a:pPr>
            <a:endParaRPr lang="en-US" sz="180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081E35C-CC9A-5412-FEFC-D648FCAFBA8D}"/>
              </a:ext>
            </a:extLst>
          </p:cNvPr>
          <p:cNvSpPr txBox="1">
            <a:spLocks/>
          </p:cNvSpPr>
          <p:nvPr/>
        </p:nvSpPr>
        <p:spPr>
          <a:xfrm>
            <a:off x="218998" y="914767"/>
            <a:ext cx="8467802" cy="203205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endParaRPr lang="en-US" sz="1600" dirty="0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9696E2CD-220E-84B8-BBC5-F166A0091B88}"/>
              </a:ext>
            </a:extLst>
          </p:cNvPr>
          <p:cNvSpPr txBox="1">
            <a:spLocks/>
          </p:cNvSpPr>
          <p:nvPr/>
        </p:nvSpPr>
        <p:spPr>
          <a:xfrm>
            <a:off x="2107474" y="4924603"/>
            <a:ext cx="4929052" cy="167794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/>
              <a:t>TE-MPE Annual Meeting 2025, 21 January 2025</a:t>
            </a:r>
            <a:endParaRPr lang="en-DE" sz="1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E345D7-F899-841D-0F8B-A716DB4F9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3B08596-DDFE-F19F-6B63-222BD2098367}"/>
              </a:ext>
            </a:extLst>
          </p:cNvPr>
          <p:cNvSpPr txBox="1">
            <a:spLocks/>
          </p:cNvSpPr>
          <p:nvPr/>
        </p:nvSpPr>
        <p:spPr>
          <a:xfrm>
            <a:off x="218999" y="914767"/>
            <a:ext cx="7995733" cy="107186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sz="1600" b="1" dirty="0"/>
              <a:t>Filament breakage</a:t>
            </a:r>
            <a:r>
              <a:rPr lang="en-US" sz="1600" dirty="0"/>
              <a:t>: not observed in coils as the transverse gradient (and the plastic strain, simulated with dedicated ANSYS simulations) did not reach the critical value of 153 K/mm (or plastic strain of 0.51%)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E31FDE-C96D-93AB-D86B-AF69AA62E9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98" y="2376691"/>
            <a:ext cx="4358163" cy="216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2E52EB-F4BE-D5D5-0A06-4F93DED858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2899" y="2374539"/>
            <a:ext cx="4358163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943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31731-AD59-3F43-A717-6ADE4394E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Conclusion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5AF5AB-DDCB-1F4E-A71E-D7C58A5AC8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660" y="558404"/>
            <a:ext cx="4531257" cy="414437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sz="1600" dirty="0"/>
              <a:t>No additional damage mechanism has been identified 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sz="1600" dirty="0"/>
              <a:t>Destructive testing in progress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sz="1600" dirty="0"/>
              <a:t>The upcoming experiment (October 2025) will investigate: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GB" sz="1400" dirty="0"/>
              <a:t>additional damage mechanisms in coils irradiated with gamma-rays to 25 and 30 MGray (integral dose levels expected in HL-LHC inner triplets) and subsequentially impacted by the proton beam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GB" sz="1400" dirty="0"/>
              <a:t>region of higher transverse gradients (plastic strain)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EF6B46-A150-2707-7D80-D10DB1B3F52A}"/>
              </a:ext>
            </a:extLst>
          </p:cNvPr>
          <p:cNvSpPr txBox="1">
            <a:spLocks/>
          </p:cNvSpPr>
          <p:nvPr/>
        </p:nvSpPr>
        <p:spPr>
          <a:xfrm>
            <a:off x="2107474" y="4924603"/>
            <a:ext cx="4929052" cy="167794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/>
              <a:t>TE-MPE Annual Meeting 2025, 21 January 2025</a:t>
            </a:r>
            <a:endParaRPr lang="en-DE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44B8EB-41E2-6084-1AC7-4378CFABB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921098-C4EE-B1D6-4668-9F56B146B93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3268" t="17437" r="23973" b="42309"/>
          <a:stretch/>
        </p:blipFill>
        <p:spPr>
          <a:xfrm>
            <a:off x="7024005" y="1915951"/>
            <a:ext cx="1649507" cy="20704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AEC1E17-3987-F812-64BD-54B140142A20}"/>
              </a:ext>
            </a:extLst>
          </p:cNvPr>
          <p:cNvSpPr txBox="1"/>
          <p:nvPr/>
        </p:nvSpPr>
        <p:spPr>
          <a:xfrm>
            <a:off x="5133542" y="3985720"/>
            <a:ext cx="199494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Nb</a:t>
            </a:r>
            <a:r>
              <a:rPr lang="en-US" sz="1200" baseline="-25000" dirty="0"/>
              <a:t>3</a:t>
            </a:r>
            <a:r>
              <a:rPr lang="en-US" sz="1200" dirty="0"/>
              <a:t>Sn coil</a:t>
            </a:r>
            <a:endParaRPr lang="en-DE" sz="1200" dirty="0"/>
          </a:p>
        </p:txBody>
      </p:sp>
      <p:pic>
        <p:nvPicPr>
          <p:cNvPr id="10" name="Picture 9" descr="A plate with different types of wires&#10;&#10;Description automatically generated">
            <a:extLst>
              <a:ext uri="{FF2B5EF4-FFF2-40B4-BE49-F238E27FC236}">
                <a16:creationId xmlns:a16="http://schemas.microsoft.com/office/drawing/2014/main" id="{388F492C-E962-554B-12C1-64BB1EBE207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9789" t="-428" r="47728"/>
          <a:stretch/>
        </p:blipFill>
        <p:spPr>
          <a:xfrm rot="5400000">
            <a:off x="6489210" y="-385675"/>
            <a:ext cx="1006745" cy="337264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C21BE9F-37EC-E202-E40E-5D5E2EBCE91D}"/>
              </a:ext>
            </a:extLst>
          </p:cNvPr>
          <p:cNvSpPr txBox="1"/>
          <p:nvPr/>
        </p:nvSpPr>
        <p:spPr>
          <a:xfrm>
            <a:off x="5633472" y="874280"/>
            <a:ext cx="27182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cross section of Nb</a:t>
            </a:r>
            <a:r>
              <a:rPr lang="en-US" sz="1200" baseline="-25000" dirty="0"/>
              <a:t>3</a:t>
            </a:r>
            <a:r>
              <a:rPr lang="en-US" sz="1200" dirty="0"/>
              <a:t>Sn coil after cut</a:t>
            </a:r>
            <a:endParaRPr lang="en-DE" sz="1200" dirty="0"/>
          </a:p>
        </p:txBody>
      </p:sp>
      <p:pic>
        <p:nvPicPr>
          <p:cNvPr id="17" name="Picture 16" descr="A green candle on a white surface&#10;&#10;Description automatically generated">
            <a:extLst>
              <a:ext uri="{FF2B5EF4-FFF2-40B4-BE49-F238E27FC236}">
                <a16:creationId xmlns:a16="http://schemas.microsoft.com/office/drawing/2014/main" id="{B2F2C34D-0BAD-1B19-9F7A-9103BC63BD6C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rcRect l="34300" t="29940" r="25445" b="27301"/>
          <a:stretch/>
        </p:blipFill>
        <p:spPr>
          <a:xfrm rot="5400000">
            <a:off x="5095766" y="2111182"/>
            <a:ext cx="2070497" cy="164950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84F8955-A501-14C7-1C57-FC08E872B4F0}"/>
              </a:ext>
            </a:extLst>
          </p:cNvPr>
          <p:cNvSpPr txBox="1"/>
          <p:nvPr/>
        </p:nvSpPr>
        <p:spPr>
          <a:xfrm>
            <a:off x="6945797" y="3997069"/>
            <a:ext cx="173566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Nb</a:t>
            </a:r>
            <a:r>
              <a:rPr lang="en-US" sz="1200" baseline="-25000" dirty="0"/>
              <a:t>3</a:t>
            </a:r>
            <a:r>
              <a:rPr lang="en-US" sz="1200" dirty="0"/>
              <a:t>Sn coil at 25MGray</a:t>
            </a:r>
            <a:endParaRPr lang="en-DE" sz="1200" dirty="0"/>
          </a:p>
        </p:txBody>
      </p:sp>
    </p:spTree>
    <p:extLst>
      <p:ext uri="{BB962C8B-B14F-4D97-AF65-F5344CB8AC3E}">
        <p14:creationId xmlns:p14="http://schemas.microsoft.com/office/powerpoint/2010/main" val="6922903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5E9E49B-3FD6-4C9C-9B49-2AADA36A41AB}">
  <ds:schemaRefs>
    <ds:schemaRef ds:uri="http://purl.org/dc/elements/1.1/"/>
    <ds:schemaRef ds:uri="http://schemas.microsoft.com/office/2006/metadata/properties"/>
    <ds:schemaRef ds:uri="8946e33d-fd2f-4ae4-8ee9-d90c129cdf9e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109553</TotalTime>
  <Words>822</Words>
  <Application>Microsoft Macintosh PowerPoint</Application>
  <PresentationFormat>On-screen Show (16:9)</PresentationFormat>
  <Paragraphs>84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Thème Office</vt:lpstr>
      <vt:lpstr>Beam Damage Experiments on Superconducting Coils</vt:lpstr>
      <vt:lpstr>Motivation of the studies on sc. magnet components Ultra-fast failures in HL-LHC: Injection kicker failure case</vt:lpstr>
      <vt:lpstr>Timeline of the studies on sc. magnet components</vt:lpstr>
      <vt:lpstr>Sample racetrack coils impacted by the beam</vt:lpstr>
      <vt:lpstr>Experimental setup in HRMT facility</vt:lpstr>
      <vt:lpstr>Post-irradiation Ic measurement (Nb-Ti coils)</vt:lpstr>
      <vt:lpstr>Post-irradiation Ic measurement (Nb3Sn coils)</vt:lpstr>
      <vt:lpstr>The main damage mechanism due to beam impact</vt:lpstr>
      <vt:lpstr>Conclusion and outlook</vt:lpstr>
      <vt:lpstr>Acknowledgments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David Gancarcik</cp:lastModifiedBy>
  <cp:revision>571</cp:revision>
  <cp:lastPrinted>2024-10-06T07:03:04Z</cp:lastPrinted>
  <dcterms:created xsi:type="dcterms:W3CDTF">2016-02-11T10:47:23Z</dcterms:created>
  <dcterms:modified xsi:type="dcterms:W3CDTF">2025-01-21T12:56:11Z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