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</p:sldMasterIdLst>
  <p:notesMasterIdLst>
    <p:notesMasterId r:id="rId12"/>
  </p:notesMasterIdLst>
  <p:sldIdLst>
    <p:sldId id="264" r:id="rId4"/>
    <p:sldId id="272" r:id="rId5"/>
    <p:sldId id="268" r:id="rId6"/>
    <p:sldId id="267" r:id="rId7"/>
    <p:sldId id="262" r:id="rId8"/>
    <p:sldId id="259" r:id="rId9"/>
    <p:sldId id="271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A9BE"/>
    <a:srgbClr val="4674C5"/>
    <a:srgbClr val="4875C5"/>
    <a:srgbClr val="4975C6"/>
    <a:srgbClr val="4B77C6"/>
    <a:srgbClr val="5780CA"/>
    <a:srgbClr val="6288CE"/>
    <a:srgbClr val="6F92D2"/>
    <a:srgbClr val="7B9BD6"/>
    <a:srgbClr val="86A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763" autoAdjust="0"/>
  </p:normalViewPr>
  <p:slideViewPr>
    <p:cSldViewPr snapToGrid="0">
      <p:cViewPr varScale="1">
        <p:scale>
          <a:sx n="57" d="100"/>
          <a:sy n="57" d="100"/>
        </p:scale>
        <p:origin x="165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6E57C-BB7A-4B9C-ADDE-32F83ECBAC6B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2D39B-537E-47E9-8B49-0F688D88CC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069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B72460-BB29-43E1-85E5-F737390FC24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6036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2D39B-537E-47E9-8B49-0F688D88CC7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29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B72460-BB29-43E1-85E5-F737390FC24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7496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B72460-BB29-43E1-85E5-F737390FC24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7650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2D39B-537E-47E9-8B49-0F688D88CC7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42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2D39B-537E-47E9-8B49-0F688D88CC7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693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2D39B-537E-47E9-8B49-0F688D88CC7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884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60697A-8F5A-83C1-C1E9-FE643F5CA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467B79-0195-EE74-2559-CB633B21DE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8E260C-32DE-5FD9-3B4C-0FE23E88B4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27F9F-37F0-1E71-90D8-5E487EFC43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B72460-BB29-43E1-85E5-F737390FC24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988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3BE95-3AA4-8498-6CEA-E9DF7723C4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C4F00-0F45-FA7D-40F2-51FAE078B9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E9F68-9B5D-E960-6D44-800D73D5E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F8A50-E18B-9DEA-DF86-980CF66E0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8DD88-5AB7-8C41-BEF6-98A946E01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562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4DA24-5D1C-6E4A-B31B-D1550E37A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411202-DE33-E908-09C8-E79E884C0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BBB96-0EA7-E22D-11D3-78C8535D9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D310F-4FF9-9BDF-E380-6C9438289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D730C-377E-F96C-569D-DBF8C5DC9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59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7279BA-9E4E-1D44-DA7F-F8FF5CB5B3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A1D26D-ACA6-8E0D-6D9B-54A2F6CD9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36B37-611A-A9A8-A2A2-353294FF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13EE4-EA1A-8E78-5B10-745BAD00F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744C7-19B6-2E00-DD84-4A482D579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963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13449-81F0-4DDF-93DC-068102F036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86857C-DB83-4ED8-A114-5A56687411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CDED1-CE0A-4507-A4B5-25DDCC4DC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3FC65-DDF7-4C1F-A5E6-CC8E1D30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868FC-9B76-4DBA-AC1A-14EB56D2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61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A5E7B-A69C-45CE-99E4-6A94ADD6A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98F26-8206-4536-BF1F-DF6F6B07C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E818C-A3D1-4B20-A4EA-533D00582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3FCB3-95D3-48F7-95BC-F66BEEF17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D8DED-2F4A-4108-BA79-C159F9731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515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E281F-C8CD-4DE0-ADBE-3AD0F46BB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BC10FF-5614-4267-8941-C7141EB74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290FA-5F31-45CB-847A-4C38F81BD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E3E6A-BD9F-41C4-9ED2-1B80F3F75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587F0-23AD-49B0-84EB-EC57A032B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246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2A40C-8F9A-4C60-A5E3-50D04ABD0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92BCB-BA07-4067-876F-D35D6838D2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78969-881E-4D2E-95F4-F58AD5992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D3C3EC-5085-4F3F-982E-7C16DBC5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DA5E1D-E64E-4A07-8DCD-5A896C737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328772-490D-4BBB-BD97-1980B7274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21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9C523-88B2-43E4-AE1B-EF5A3A582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B4268-23F7-4EA0-B8C8-C0C0ED039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8466B8-B3FA-4E70-832B-F94F73651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13A682-1A6E-4A95-8362-32A27EB0DC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85285C-B166-4704-AD7F-99D1514536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55EC32-3CE9-4187-B484-4DC04B85C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5BD37B-15B6-4B02-8D1F-DA04F559D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850DC8-7871-4104-8EA4-B2C1A5FC7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91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B3891-39DC-4AA9-9DA4-511CDAFDF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65BAB2-0E56-401D-A4D8-CC06C7224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574B99-F918-4D82-8ACD-C31DBED2B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5C5453-A6CD-4332-AF22-D4090AF6F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8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7ACB6-7F39-45F9-A43F-98023A82A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C9B1BB-5249-433D-889A-5C5D47607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C3E43-0242-4755-8C4A-87247C66D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47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63BC9-0A3A-4CB6-93E2-F5C45E1D0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50EE6-CD32-4CD6-A715-62990C6FF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7DFDD9-0BBA-4DD0-9773-9F5E829AB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CD908-7762-4F6E-9844-32055E4E9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AADED-5D80-40BD-9045-B91E49567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5920CC-E086-438A-B1B1-E02882ACC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1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BD7DA-0046-89BE-D69F-25A131EAE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0B36D-FF28-A7ED-5656-7D1703973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6CACE-EEE8-4AC8-F0C0-98BFADA15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9387F-0D89-71AE-B361-4E2922732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E0E95-8018-7F36-B140-95F1261F7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5733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629CC-5FC3-4739-882A-7AABEFCE6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49D7F8-8CEC-4707-A61A-CF1CB5A28E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CE8802-F729-45D1-94A3-6461A4808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229DED-CD59-4C11-98B7-A0D256B8F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2A6566-DD89-47B9-AB38-8F4778EC0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648F3-4F31-4FFD-BD48-3B3A47739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7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EF235-A46A-4536-BB4D-DF8A37B65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72A0F4-38D8-4C57-8504-F829FCAC7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88D57-B18F-42DE-B3BB-AE9C83E7C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6E25C-D37B-4EEC-954B-C7000A036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FAE01-6ECC-4FD7-BE0C-7EB8AA33C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39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F5904B-3A73-4410-BBD2-67A80A338C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D59D8E-A91B-4327-805B-229F91134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673AA-4EB1-458C-9DFA-129E3F9C9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6782A-4CDE-4048-88CB-756E6D48C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9C969-4AEC-4768-8847-3E7D6C98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8615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13449-81F0-4DDF-93DC-068102F036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86857C-DB83-4ED8-A114-5A56687411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CDED1-CE0A-4507-A4B5-25DDCC4DC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3FC65-DDF7-4C1F-A5E6-CC8E1D30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868FC-9B76-4DBA-AC1A-14EB56D2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60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A5E7B-A69C-45CE-99E4-6A94ADD6A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98F26-8206-4536-BF1F-DF6F6B07C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E818C-A3D1-4B20-A4EA-533D00582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3FCB3-95D3-48F7-95BC-F66BEEF17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D8DED-2F4A-4108-BA79-C159F9731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609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E281F-C8CD-4DE0-ADBE-3AD0F46BB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BC10FF-5614-4267-8941-C7141EB74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290FA-5F31-45CB-847A-4C38F81BD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E3E6A-BD9F-41C4-9ED2-1B80F3F75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587F0-23AD-49B0-84EB-EC57A032B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83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2A40C-8F9A-4C60-A5E3-50D04ABD0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92BCB-BA07-4067-876F-D35D6838D2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78969-881E-4D2E-95F4-F58AD5992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D3C3EC-5085-4F3F-982E-7C16DBC5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DA5E1D-E64E-4A07-8DCD-5A896C737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328772-490D-4BBB-BD97-1980B7274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6348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9C523-88B2-43E4-AE1B-EF5A3A582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B4268-23F7-4EA0-B8C8-C0C0ED039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8466B8-B3FA-4E70-832B-F94F73651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13A682-1A6E-4A95-8362-32A27EB0DC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85285C-B166-4704-AD7F-99D1514536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55EC32-3CE9-4187-B484-4DC04B85C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5BD37B-15B6-4B02-8D1F-DA04F559D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850DC8-7871-4104-8EA4-B2C1A5FC7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59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B3891-39DC-4AA9-9DA4-511CDAFDF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65BAB2-0E56-401D-A4D8-CC06C7224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574B99-F918-4D82-8ACD-C31DBED2B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5C5453-A6CD-4332-AF22-D4090AF6F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003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7ACB6-7F39-45F9-A43F-98023A82A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C9B1BB-5249-433D-889A-5C5D47607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C3E43-0242-4755-8C4A-87247C66D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51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C9EF6-AE46-15DA-5DF3-18E87EA27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9AF02-9CB3-0762-35AD-4E59E1B0D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76BB0-95B1-9089-1DDF-CE737A602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D6228-070B-3E4B-A815-EFC8E981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CABA0-0F9B-4BE2-AFDB-4AE221CE5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0430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63BC9-0A3A-4CB6-93E2-F5C45E1D0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50EE6-CD32-4CD6-A715-62990C6FF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7DFDD9-0BBA-4DD0-9773-9F5E829AB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CD908-7762-4F6E-9844-32055E4E9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AADED-5D80-40BD-9045-B91E49567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5920CC-E086-438A-B1B1-E02882ACC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0450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629CC-5FC3-4739-882A-7AABEFCE6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49D7F8-8CEC-4707-A61A-CF1CB5A28E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CE8802-F729-45D1-94A3-6461A4808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229DED-CD59-4C11-98B7-A0D256B8F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2A6566-DD89-47B9-AB38-8F4778EC0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648F3-4F31-4FFD-BD48-3B3A47739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5422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EF235-A46A-4536-BB4D-DF8A37B65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72A0F4-38D8-4C57-8504-F829FCAC7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88D57-B18F-42DE-B3BB-AE9C83E7C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6E25C-D37B-4EEC-954B-C7000A036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FAE01-6ECC-4FD7-BE0C-7EB8AA33C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713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F5904B-3A73-4410-BBD2-67A80A338C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D59D8E-A91B-4327-805B-229F91134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673AA-4EB1-458C-9DFA-129E3F9C9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6782A-4CDE-4048-88CB-756E6D48C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9C969-4AEC-4768-8847-3E7D6C98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88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295D-005B-BEFB-F905-81D90F1A7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D0DD4-DE5D-C9B2-705C-2790103C35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AF78CD-9DBA-9032-E203-5A6C71C00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BB4FBC-2D83-95B1-459F-0E3DA7E6D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B94D39-C08E-AD42-FB2D-64698CC7F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C878D1-5408-1997-6D75-06DD11519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676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57AEB-AE07-515B-98A6-932F7B84A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AA2CB-FD0F-9666-DEC1-B586DBE02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3DC16-486C-0D94-5E59-A19B6BEEF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B824E2-C8C0-7A60-3D00-1AFD076516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5F3E84-BAFC-811A-EAB4-58CCC39018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B83868-3B96-5FCD-9174-A0605AEBF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2896B1-011F-F30B-4345-B6AC58402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FADA19-D353-6449-A96C-2C0AC8602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976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18107-3ACA-5261-D286-CFA4A10EE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FBAE6F-AABE-B31C-A6AC-CDA9E2BA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1D701C-2C46-BC0C-98AF-E8D55B902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93FD6-9565-E32C-1230-DF0D6EB4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0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E6F428-5285-EE5D-446D-1DF1B1A9B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9F3645-49CF-F755-C12E-DBFDC025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67625-D3D8-4083-B059-9B02F8ACC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34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914CD-5F6A-D9A6-1931-C5AFF9E68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4E315-9AF3-AD55-A9A2-FD072A0DE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530790-A259-5A1B-3664-E2F52205B8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FBB4F-B674-523D-663B-D8BA4F84A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62464-225D-66D4-5CEB-1C21A662B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39E86D-BCB4-0718-9EDE-C63798819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10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6E2F-409E-234D-11BD-B406ECC04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863B-FE83-D806-0C0D-3D85FBE511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5ED244-8367-C420-4A3C-796896D34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C50E1E-328B-1E5C-64FA-30B9C302B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DAD783-8D00-26AB-F2E1-513157B8C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6A1A5C-DAA5-DC7F-955B-AEF96F4B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75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A19D9E-09D0-185E-934C-0C4AC0DF4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885FC-112E-954A-DE81-FF530582B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D0315-E614-15F3-83E9-52A1140F4C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F4DE92-B088-4082-BB03-EA5E88A9DD83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3E934-FD1F-439C-32AF-D1D4B25F15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2E5FE-E356-26DE-8A0E-2066B6FF3F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949181-03BE-49AA-9F2E-A6CA0B18C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75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E47C1D-7A9D-4525-851E-0C2B6E801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0DDDCB-E18E-48CA-8CC7-B8831D44F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10682-9147-4698-9655-ADF438CE9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6CCDB-30B6-4339-B843-EFD8517396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BC22A-C5E8-425D-AE40-89C96CF8B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01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E47C1D-7A9D-4525-851E-0C2B6E801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0DDDCB-E18E-48CA-8CC7-B8831D44F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10682-9147-4698-9655-ADF438CE9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7E52A-DA39-44DA-B2B5-C10A7EFCCD53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6CCDB-30B6-4339-B843-EFD8517396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BC22A-C5E8-425D-AE40-89C96CF8B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889B7-D441-4EDE-897F-C595A9F2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28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e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9.jpg"/><Relationship Id="rId11" Type="http://schemas.openxmlformats.org/officeDocument/2006/relationships/image" Target="../media/image4.png"/><Relationship Id="rId5" Type="http://schemas.openxmlformats.org/officeDocument/2006/relationships/image" Target="../media/image18.jpg"/><Relationship Id="rId10" Type="http://schemas.openxmlformats.org/officeDocument/2006/relationships/image" Target="../media/image23.png"/><Relationship Id="rId4" Type="http://schemas.openxmlformats.org/officeDocument/2006/relationships/image" Target="../media/image17.jp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close-up of a circuit board&#10;&#10;Description automatically generated">
            <a:extLst>
              <a:ext uri="{FF2B5EF4-FFF2-40B4-BE49-F238E27FC236}">
                <a16:creationId xmlns:a16="http://schemas.microsoft.com/office/drawing/2014/main" id="{69A10825-5466-CAE0-4AD9-D920EA58216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48" b="7170"/>
          <a:stretch/>
        </p:blipFill>
        <p:spPr>
          <a:xfrm rot="5400000">
            <a:off x="6504000" y="1150708"/>
            <a:ext cx="6840000" cy="4536000"/>
          </a:xfrm>
          <a:prstGeom prst="rect">
            <a:avLst/>
          </a:prstGeom>
        </p:spPr>
      </p:pic>
      <p:pic>
        <p:nvPicPr>
          <p:cNvPr id="30" name="Picture 29" descr="A close-up of a circuit board&#10;&#10;Description automatically generated">
            <a:extLst>
              <a:ext uri="{FF2B5EF4-FFF2-40B4-BE49-F238E27FC236}">
                <a16:creationId xmlns:a16="http://schemas.microsoft.com/office/drawing/2014/main" id="{96DFDE21-91E0-D1AE-3364-3353C829FC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586" y="9159"/>
            <a:ext cx="5446344" cy="3300268"/>
          </a:xfrm>
          <a:prstGeom prst="rect">
            <a:avLst/>
          </a:prstGeom>
        </p:spPr>
      </p:pic>
      <p:pic>
        <p:nvPicPr>
          <p:cNvPr id="26" name="Picture 25" descr="A blue and yellow circuit board&#10;&#10;Description automatically generated">
            <a:extLst>
              <a:ext uri="{FF2B5EF4-FFF2-40B4-BE49-F238E27FC236}">
                <a16:creationId xmlns:a16="http://schemas.microsoft.com/office/drawing/2014/main" id="{E3B624D4-B372-CB76-63B9-9F61638EF68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36604"/>
            <a:ext cx="7782907" cy="3521395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26C896-9727-4172-B9A8-8FC91AD350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18" y="4264148"/>
            <a:ext cx="3852041" cy="683285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2"/>
                </a:solidFill>
                <a:latin typeface="+mn-lt"/>
              </a:rPr>
              <a:t>UCE3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E33090-1472-4924-B228-F0EDAA57A3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08" y="5374903"/>
            <a:ext cx="4330262" cy="683284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Presented by Martin Grigorov</a:t>
            </a:r>
          </a:p>
          <a:p>
            <a:r>
              <a:rPr lang="en-US" sz="1600" dirty="0">
                <a:solidFill>
                  <a:schemeClr val="tx2"/>
                </a:solidFill>
              </a:rPr>
              <a:t>TE-MPE-MP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E5858807-BAE6-7FF3-B889-B277711690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146" y="2637757"/>
            <a:ext cx="1595784" cy="1582486"/>
          </a:xfrm>
          <a:prstGeom prst="rect">
            <a:avLst/>
          </a:prstGeom>
        </p:spPr>
      </p:pic>
      <p:pic>
        <p:nvPicPr>
          <p:cNvPr id="28" name="Picture 27" descr="A close-up of a circuit board&#10;&#10;Description automatically generated">
            <a:extLst>
              <a:ext uri="{FF2B5EF4-FFF2-40B4-BE49-F238E27FC236}">
                <a16:creationId xmlns:a16="http://schemas.microsoft.com/office/drawing/2014/main" id="{234FAAC2-241B-3E3E-F2DA-ACE0BF33E8A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292"/>
            <a:ext cx="5299587" cy="333789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562CBD69-CEF3-3786-3F2E-44FF24C16023}"/>
              </a:ext>
            </a:extLst>
          </p:cNvPr>
          <p:cNvSpPr/>
          <p:nvPr/>
        </p:nvSpPr>
        <p:spPr>
          <a:xfrm>
            <a:off x="9424255" y="5090443"/>
            <a:ext cx="1095375" cy="66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550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BBBB8D79-0658-1181-0A63-A0EDC7B9D2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3DFDDF3D-96FD-521A-20A9-8DD104FC8D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2E312F42-B6F3-45CD-E44F-B8FE922E1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7EFFCB16-83E3-FEA2-05B4-4950E51E70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695E4476-04CC-4F2D-41E3-3723C9E81B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 9">
              <a:extLst>
                <a:ext uri="{FF2B5EF4-FFF2-40B4-BE49-F238E27FC236}">
                  <a16:creationId xmlns:a16="http://schemas.microsoft.com/office/drawing/2014/main" id="{AC0FF30D-AB73-D88C-C08F-F5058E940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id="{31A39B12-A715-7028-9397-47F67197BF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DABDDF56-2DFB-747B-8A5F-29678DB58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396AA643-6BAE-10D5-058B-FF08E66F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42FB5F02-0CE6-39BD-4A1C-7106C197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518A30FF-0F9C-EC60-4049-1D267E69A7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75CDBB5C-0CE5-2834-F3DE-D94F54F506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E80A84B0-D77B-DCC9-27F1-A357239E81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DA333EF4-4973-0C9E-C112-A29E1929F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A26B8183-8339-BAFF-773B-A4B3300369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F8838950-5FD2-4C09-0926-6810045BC2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E4402151-2E78-B754-9567-8FC6F09C4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065861DE-A230-D7F0-786B-6044FBB0A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60D7E2CB-6866-7C95-5107-81D99716E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70656E89-D4EF-81A1-8948-05BF33CF2E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3F07ED22-4379-A747-B671-2DA24E2456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77EF891F-E8E7-07EB-4D40-44C72F6A8A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9719CB9B-B7E9-BAA5-AA77-EFC6A3D34D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1349" y="104105"/>
            <a:ext cx="11167447" cy="1944409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CD5772-7595-FFCB-75BA-72C9EB441D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341" y="796719"/>
            <a:ext cx="128016" cy="6552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2063858-8966-C2D6-E35C-8100ABD4B7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72961" y="1062710"/>
            <a:ext cx="1361568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CE890E-589E-4E06-9114-854AE25E6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365" y="104105"/>
            <a:ext cx="4036949" cy="1956115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Energy Extraction Basics</a:t>
            </a:r>
          </a:p>
        </p:txBody>
      </p:sp>
      <p:pic>
        <p:nvPicPr>
          <p:cNvPr id="5" name="Content Placeholder 4" descr="A circular object with a circular pattern&#10;&#10;Description automatically generated with medium confidence">
            <a:extLst>
              <a:ext uri="{FF2B5EF4-FFF2-40B4-BE49-F238E27FC236}">
                <a16:creationId xmlns:a16="http://schemas.microsoft.com/office/drawing/2014/main" id="{4EE60F8D-8B01-3230-96E2-717B866DEC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50" y="3904079"/>
            <a:ext cx="2824762" cy="2849816"/>
          </a:xfrm>
        </p:spPr>
      </p:pic>
      <p:pic>
        <p:nvPicPr>
          <p:cNvPr id="20" name="Picture 19" descr="A computer hardwar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AA5D5A23-A949-9085-8F60-F4F0190F83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543" y="2060220"/>
            <a:ext cx="4862866" cy="1748480"/>
          </a:xfrm>
          <a:prstGeom prst="rect">
            <a:avLst/>
          </a:prstGeom>
        </p:spPr>
      </p:pic>
      <p:pic>
        <p:nvPicPr>
          <p:cNvPr id="22" name="Picture 21" descr="A machine with sparks coming out of it&#10;&#10;Description automatically generated">
            <a:extLst>
              <a:ext uri="{FF2B5EF4-FFF2-40B4-BE49-F238E27FC236}">
                <a16:creationId xmlns:a16="http://schemas.microsoft.com/office/drawing/2014/main" id="{2FE93183-88D1-B525-0E08-19D756015B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07" y="4427389"/>
            <a:ext cx="3471302" cy="2208134"/>
          </a:xfrm>
          <a:prstGeom prst="rect">
            <a:avLst/>
          </a:prstGeom>
        </p:spPr>
      </p:pic>
      <p:pic>
        <p:nvPicPr>
          <p:cNvPr id="24" name="Picture 23" descr="Several large metal containers&#10;&#10;Description automatically generated with medium confidence">
            <a:extLst>
              <a:ext uri="{FF2B5EF4-FFF2-40B4-BE49-F238E27FC236}">
                <a16:creationId xmlns:a16="http://schemas.microsoft.com/office/drawing/2014/main" id="{195EE626-41E4-5446-E7A8-4B1B07DAE6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778" y="4471550"/>
            <a:ext cx="3471302" cy="2163973"/>
          </a:xfrm>
          <a:prstGeom prst="rect">
            <a:avLst/>
          </a:prstGeom>
        </p:spPr>
      </p:pic>
      <p:pic>
        <p:nvPicPr>
          <p:cNvPr id="26" name="Picture 25" descr="A yellow lightning bolt on a black background&#10;&#10;Description automatically generated">
            <a:extLst>
              <a:ext uri="{FF2B5EF4-FFF2-40B4-BE49-F238E27FC236}">
                <a16:creationId xmlns:a16="http://schemas.microsoft.com/office/drawing/2014/main" id="{F947FA8D-0095-B41C-9E04-AB065B60A8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272" y="4427389"/>
            <a:ext cx="734848" cy="734848"/>
          </a:xfrm>
          <a:prstGeom prst="rect">
            <a:avLst/>
          </a:prstGeom>
        </p:spPr>
      </p:pic>
      <p:pic>
        <p:nvPicPr>
          <p:cNvPr id="27" name="Picture 26" descr="A yellow lightning bolt on a black background&#10;&#10;Description automatically generated">
            <a:extLst>
              <a:ext uri="{FF2B5EF4-FFF2-40B4-BE49-F238E27FC236}">
                <a16:creationId xmlns:a16="http://schemas.microsoft.com/office/drawing/2014/main" id="{A4345602-FDF5-FC7F-7A37-63724FA1D6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69" y="4378059"/>
            <a:ext cx="734848" cy="734848"/>
          </a:xfrm>
          <a:prstGeom prst="rect">
            <a:avLst/>
          </a:prstGeom>
        </p:spPr>
      </p:pic>
      <p:sp>
        <p:nvSpPr>
          <p:cNvPr id="28" name="Arrow: Down 27">
            <a:extLst>
              <a:ext uri="{FF2B5EF4-FFF2-40B4-BE49-F238E27FC236}">
                <a16:creationId xmlns:a16="http://schemas.microsoft.com/office/drawing/2014/main" id="{E1D501CE-02B5-C962-2339-F968A619C279}"/>
              </a:ext>
            </a:extLst>
          </p:cNvPr>
          <p:cNvSpPr/>
          <p:nvPr/>
        </p:nvSpPr>
        <p:spPr>
          <a:xfrm rot="16200000">
            <a:off x="3105596" y="5223179"/>
            <a:ext cx="455716" cy="667331"/>
          </a:xfrm>
          <a:prstGeom prst="downArrow">
            <a:avLst/>
          </a:prstGeom>
          <a:solidFill>
            <a:srgbClr val="4875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BBB270D6-9896-E33C-C9CD-8C3CB295C408}"/>
              </a:ext>
            </a:extLst>
          </p:cNvPr>
          <p:cNvSpPr/>
          <p:nvPr/>
        </p:nvSpPr>
        <p:spPr>
          <a:xfrm rot="16200000">
            <a:off x="7759535" y="5120743"/>
            <a:ext cx="455716" cy="667331"/>
          </a:xfrm>
          <a:prstGeom prst="downArrow">
            <a:avLst/>
          </a:prstGeom>
          <a:solidFill>
            <a:srgbClr val="4875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 descr="A close-up of a resistor&#10;&#10;Description automatically generated">
            <a:extLst>
              <a:ext uri="{FF2B5EF4-FFF2-40B4-BE49-F238E27FC236}">
                <a16:creationId xmlns:a16="http://schemas.microsoft.com/office/drawing/2014/main" id="{99D69090-D849-4309-38D6-60743E7C3B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39019">
            <a:off x="9956835" y="4228300"/>
            <a:ext cx="1351955" cy="1351955"/>
          </a:xfrm>
          <a:prstGeom prst="rect">
            <a:avLst/>
          </a:prstGeom>
        </p:spPr>
      </p:pic>
      <p:pic>
        <p:nvPicPr>
          <p:cNvPr id="33" name="Picture 32" descr="Orange smoke coming out of a black background&#10;&#10;Description automatically generated">
            <a:extLst>
              <a:ext uri="{FF2B5EF4-FFF2-40B4-BE49-F238E27FC236}">
                <a16:creationId xmlns:a16="http://schemas.microsoft.com/office/drawing/2014/main" id="{DD3F9B49-E89F-2B22-4558-DC9D14A070A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1471" y="3847170"/>
            <a:ext cx="672915" cy="672915"/>
          </a:xfrm>
          <a:prstGeom prst="rect">
            <a:avLst/>
          </a:prstGeom>
        </p:spPr>
      </p:pic>
      <p:pic>
        <p:nvPicPr>
          <p:cNvPr id="34" name="Picture 33" descr="Orange smoke coming out of a black background&#10;&#10;Description automatically generated">
            <a:extLst>
              <a:ext uri="{FF2B5EF4-FFF2-40B4-BE49-F238E27FC236}">
                <a16:creationId xmlns:a16="http://schemas.microsoft.com/office/drawing/2014/main" id="{516400C0-7145-0674-1946-B612D95860C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10" y="3854217"/>
            <a:ext cx="672915" cy="672915"/>
          </a:xfrm>
          <a:prstGeom prst="rect">
            <a:avLst/>
          </a:prstGeom>
        </p:spPr>
      </p:pic>
      <p:pic>
        <p:nvPicPr>
          <p:cNvPr id="35" name="Picture 34" descr="Orange smoke coming out of a black background&#10;&#10;Description automatically generated">
            <a:extLst>
              <a:ext uri="{FF2B5EF4-FFF2-40B4-BE49-F238E27FC236}">
                <a16:creationId xmlns:a16="http://schemas.microsoft.com/office/drawing/2014/main" id="{180C12DE-ACAE-3F5C-25CA-486AF0FCFC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369" y="3847171"/>
            <a:ext cx="672915" cy="672915"/>
          </a:xfrm>
          <a:prstGeom prst="rect">
            <a:avLst/>
          </a:prstGeom>
        </p:spPr>
      </p:pic>
      <p:pic>
        <p:nvPicPr>
          <p:cNvPr id="37" name="Picture 36" descr="A pink brain with black background&#10;&#10;Description automatically generated">
            <a:extLst>
              <a:ext uri="{FF2B5EF4-FFF2-40B4-BE49-F238E27FC236}">
                <a16:creationId xmlns:a16="http://schemas.microsoft.com/office/drawing/2014/main" id="{88889149-AE4A-0CBE-CB3B-0F19B170DF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492" y="2427120"/>
            <a:ext cx="819073" cy="757642"/>
          </a:xfrm>
          <a:prstGeom prst="rect">
            <a:avLst/>
          </a:prstGeom>
        </p:spPr>
      </p:pic>
      <p:pic>
        <p:nvPicPr>
          <p:cNvPr id="39" name="Picture 38" descr="A white light switch with a black background&#10;&#10;Description automatically generated">
            <a:extLst>
              <a:ext uri="{FF2B5EF4-FFF2-40B4-BE49-F238E27FC236}">
                <a16:creationId xmlns:a16="http://schemas.microsoft.com/office/drawing/2014/main" id="{EC4E839A-8EC7-9CD1-63AB-753B3091C39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679" y="4914171"/>
            <a:ext cx="1598413" cy="127873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6A40D6FD-6857-8C54-58D1-9CF23B49FF66}"/>
              </a:ext>
            </a:extLst>
          </p:cNvPr>
          <p:cNvSpPr txBox="1"/>
          <p:nvPr/>
        </p:nvSpPr>
        <p:spPr>
          <a:xfrm>
            <a:off x="4762889" y="158674"/>
            <a:ext cx="6931769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Superconducting magnet circuits store energy in their magnetic field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Energy extraction system extracts the energy to dump resistors to protect the magnets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Electronics control the whole energy extraction process</a:t>
            </a:r>
          </a:p>
        </p:txBody>
      </p:sp>
      <p:sp>
        <p:nvSpPr>
          <p:cNvPr id="42" name="Arrow: Left-Right 41">
            <a:extLst>
              <a:ext uri="{FF2B5EF4-FFF2-40B4-BE49-F238E27FC236}">
                <a16:creationId xmlns:a16="http://schemas.microsoft.com/office/drawing/2014/main" id="{656D9025-7EAA-612D-3F0C-65C741E3A1CF}"/>
              </a:ext>
            </a:extLst>
          </p:cNvPr>
          <p:cNvSpPr/>
          <p:nvPr/>
        </p:nvSpPr>
        <p:spPr>
          <a:xfrm rot="17271984">
            <a:off x="5485686" y="3713788"/>
            <a:ext cx="929686" cy="339526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logo with white text&#10;&#10;Description automatically generated">
            <a:extLst>
              <a:ext uri="{FF2B5EF4-FFF2-40B4-BE49-F238E27FC236}">
                <a16:creationId xmlns:a16="http://schemas.microsoft.com/office/drawing/2014/main" id="{0D8E3A76-D24B-DB79-540F-5CD580DA928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634" y="1244978"/>
            <a:ext cx="774178" cy="77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240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3" name="Rectangle 122">
            <a:extLst>
              <a:ext uri="{FF2B5EF4-FFF2-40B4-BE49-F238E27FC236}">
                <a16:creationId xmlns:a16="http://schemas.microsoft.com/office/drawing/2014/main" id="{8EAC04C2-7228-46E0-B977-95BB8C51C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0EEC808F-1FC1-4A2E-B01B-768121195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6" name="Freeform 5">
              <a:extLst>
                <a:ext uri="{FF2B5EF4-FFF2-40B4-BE49-F238E27FC236}">
                  <a16:creationId xmlns:a16="http://schemas.microsoft.com/office/drawing/2014/main" id="{ACFE68EA-4FC5-4C75-90E1-184E465FBD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 6">
              <a:extLst>
                <a:ext uri="{FF2B5EF4-FFF2-40B4-BE49-F238E27FC236}">
                  <a16:creationId xmlns:a16="http://schemas.microsoft.com/office/drawing/2014/main" id="{227A6CF9-A4EF-4E3C-9BB9-CE9E1B2B1F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 7">
              <a:extLst>
                <a:ext uri="{FF2B5EF4-FFF2-40B4-BE49-F238E27FC236}">
                  <a16:creationId xmlns:a16="http://schemas.microsoft.com/office/drawing/2014/main" id="{43F6BCD4-4B29-4570-86DD-C063D0A718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 8">
              <a:extLst>
                <a:ext uri="{FF2B5EF4-FFF2-40B4-BE49-F238E27FC236}">
                  <a16:creationId xmlns:a16="http://schemas.microsoft.com/office/drawing/2014/main" id="{F98776EA-E610-4021-B218-9F405372B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 9">
              <a:extLst>
                <a:ext uri="{FF2B5EF4-FFF2-40B4-BE49-F238E27FC236}">
                  <a16:creationId xmlns:a16="http://schemas.microsoft.com/office/drawing/2014/main" id="{8D8448F1-3976-4285-B6F0-2B679F0AD8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 10">
              <a:extLst>
                <a:ext uri="{FF2B5EF4-FFF2-40B4-BE49-F238E27FC236}">
                  <a16:creationId xmlns:a16="http://schemas.microsoft.com/office/drawing/2014/main" id="{AE12B694-C60D-430E-A9A1-E531B8CF4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 11">
              <a:extLst>
                <a:ext uri="{FF2B5EF4-FFF2-40B4-BE49-F238E27FC236}">
                  <a16:creationId xmlns:a16="http://schemas.microsoft.com/office/drawing/2014/main" id="{362150B2-8E09-4106-A3B4-D04A65F199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 12">
              <a:extLst>
                <a:ext uri="{FF2B5EF4-FFF2-40B4-BE49-F238E27FC236}">
                  <a16:creationId xmlns:a16="http://schemas.microsoft.com/office/drawing/2014/main" id="{9ED1904E-7B40-4203-A4F2-64086596B9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Freeform 13">
              <a:extLst>
                <a:ext uri="{FF2B5EF4-FFF2-40B4-BE49-F238E27FC236}">
                  <a16:creationId xmlns:a16="http://schemas.microsoft.com/office/drawing/2014/main" id="{A107C6D6-7CCD-45C1-9F72-CCF3DBD2F5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reeform 14">
              <a:extLst>
                <a:ext uri="{FF2B5EF4-FFF2-40B4-BE49-F238E27FC236}">
                  <a16:creationId xmlns:a16="http://schemas.microsoft.com/office/drawing/2014/main" id="{35DBC124-02A4-4147-A227-8AACC31122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 15">
              <a:extLst>
                <a:ext uri="{FF2B5EF4-FFF2-40B4-BE49-F238E27FC236}">
                  <a16:creationId xmlns:a16="http://schemas.microsoft.com/office/drawing/2014/main" id="{1A046586-2FEC-449F-80AC-2A700A742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 16">
              <a:extLst>
                <a:ext uri="{FF2B5EF4-FFF2-40B4-BE49-F238E27FC236}">
                  <a16:creationId xmlns:a16="http://schemas.microsoft.com/office/drawing/2014/main" id="{A35E19B7-E89C-447B-A2C5-6B0B9E2BF4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 17">
              <a:extLst>
                <a:ext uri="{FF2B5EF4-FFF2-40B4-BE49-F238E27FC236}">
                  <a16:creationId xmlns:a16="http://schemas.microsoft.com/office/drawing/2014/main" id="{A227A78E-EFBE-4DEA-80DF-C449D1F03A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 18">
              <a:extLst>
                <a:ext uri="{FF2B5EF4-FFF2-40B4-BE49-F238E27FC236}">
                  <a16:creationId xmlns:a16="http://schemas.microsoft.com/office/drawing/2014/main" id="{42E64BBD-72C4-4DCC-8ECE-3A1934C606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 19">
              <a:extLst>
                <a:ext uri="{FF2B5EF4-FFF2-40B4-BE49-F238E27FC236}">
                  <a16:creationId xmlns:a16="http://schemas.microsoft.com/office/drawing/2014/main" id="{AACC5732-AB88-454E-8058-13C8C46030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 20">
              <a:extLst>
                <a:ext uri="{FF2B5EF4-FFF2-40B4-BE49-F238E27FC236}">
                  <a16:creationId xmlns:a16="http://schemas.microsoft.com/office/drawing/2014/main" id="{2031E1C6-5224-4679-925E-ADD051DA19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 21">
              <a:extLst>
                <a:ext uri="{FF2B5EF4-FFF2-40B4-BE49-F238E27FC236}">
                  <a16:creationId xmlns:a16="http://schemas.microsoft.com/office/drawing/2014/main" id="{9B568F1B-8844-4ABD-AEE9-24E3ED5A88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 22">
              <a:extLst>
                <a:ext uri="{FF2B5EF4-FFF2-40B4-BE49-F238E27FC236}">
                  <a16:creationId xmlns:a16="http://schemas.microsoft.com/office/drawing/2014/main" id="{2540ED86-90CE-4D49-84DF-E52E953410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 23">
              <a:extLst>
                <a:ext uri="{FF2B5EF4-FFF2-40B4-BE49-F238E27FC236}">
                  <a16:creationId xmlns:a16="http://schemas.microsoft.com/office/drawing/2014/main" id="{2B709B38-34E6-4418-817C-C6852373DB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 24">
              <a:extLst>
                <a:ext uri="{FF2B5EF4-FFF2-40B4-BE49-F238E27FC236}">
                  <a16:creationId xmlns:a16="http://schemas.microsoft.com/office/drawing/2014/main" id="{C4DCC7CA-1427-4272-9997-7FA64B397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Freeform 25">
              <a:extLst>
                <a:ext uri="{FF2B5EF4-FFF2-40B4-BE49-F238E27FC236}">
                  <a16:creationId xmlns:a16="http://schemas.microsoft.com/office/drawing/2014/main" id="{0066B0F1-E8C5-4219-A992-9769BCD8C8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8" name="Rectangle 147">
            <a:extLst>
              <a:ext uri="{FF2B5EF4-FFF2-40B4-BE49-F238E27FC236}">
                <a16:creationId xmlns:a16="http://schemas.microsoft.com/office/drawing/2014/main" id="{4504ED0C-6A4A-48BD-B467-0AD542E2E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938" y="4734246"/>
            <a:ext cx="11668124" cy="4955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Isosceles Triangle 22">
            <a:extLst>
              <a:ext uri="{FF2B5EF4-FFF2-40B4-BE49-F238E27FC236}">
                <a16:creationId xmlns:a16="http://schemas.microsoft.com/office/drawing/2014/main" id="{F4366B6B-9464-4F48-BFFE-BF2882340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859349" y="6571310"/>
            <a:ext cx="315988" cy="2724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A201C424-7227-4039-8615-710FEBBEF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938" y="5270501"/>
            <a:ext cx="11668124" cy="1296046"/>
          </a:xfrm>
          <a:prstGeom prst="rect">
            <a:avLst/>
          </a:prstGeom>
          <a:solidFill>
            <a:schemeClr val="accent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8D2DBD-A995-496A-BB23-C5E63DFE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938" y="4729483"/>
            <a:ext cx="11668124" cy="47719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Motivation for Universal Control Electronics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F2058C41-9CA2-CEAC-C764-A19A33064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132" y="5275263"/>
            <a:ext cx="7008812" cy="1291284"/>
          </a:xfrm>
        </p:spPr>
        <p:txBody>
          <a:bodyPr anchor="ctr">
            <a:norm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Versatility and reduced complexity </a:t>
            </a:r>
          </a:p>
          <a:p>
            <a:r>
              <a:rPr lang="en-GB" sz="1600" dirty="0">
                <a:solidFill>
                  <a:schemeClr val="bg1"/>
                </a:solidFill>
              </a:rPr>
              <a:t>Radiation tolerance</a:t>
            </a:r>
          </a:p>
          <a:p>
            <a:r>
              <a:rPr lang="en-GB" sz="1600" dirty="0">
                <a:solidFill>
                  <a:schemeClr val="bg1"/>
                </a:solidFill>
              </a:rPr>
              <a:t>Improved maintainability </a:t>
            </a:r>
          </a:p>
        </p:txBody>
      </p:sp>
      <p:pic>
        <p:nvPicPr>
          <p:cNvPr id="4" name="Picture 3" descr="A close up of a machine&#10;&#10;Description automatically generated">
            <a:extLst>
              <a:ext uri="{FF2B5EF4-FFF2-40B4-BE49-F238E27FC236}">
                <a16:creationId xmlns:a16="http://schemas.microsoft.com/office/drawing/2014/main" id="{38746747-A421-D642-71AD-E80B2A6182C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1" y="647414"/>
            <a:ext cx="2940030" cy="802168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2529E9A0-6656-D940-9E95-4F7224736A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" y="2021447"/>
            <a:ext cx="2828914" cy="1053540"/>
          </a:xfrm>
          <a:prstGeom prst="rect">
            <a:avLst/>
          </a:prstGeom>
        </p:spPr>
      </p:pic>
      <p:pic>
        <p:nvPicPr>
          <p:cNvPr id="8" name="Picture 7" descr="A close up of a blue panel&#10;&#10;Description automatically generated">
            <a:extLst>
              <a:ext uri="{FF2B5EF4-FFF2-40B4-BE49-F238E27FC236}">
                <a16:creationId xmlns:a16="http://schemas.microsoft.com/office/drawing/2014/main" id="{8570CA8A-654F-347C-880D-C466766B3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4" y="3701331"/>
            <a:ext cx="2940030" cy="822188"/>
          </a:xfrm>
          <a:prstGeom prst="rect">
            <a:avLst/>
          </a:prstGeom>
        </p:spPr>
      </p:pic>
      <p:pic>
        <p:nvPicPr>
          <p:cNvPr id="10" name="Picture 9" descr="A person standing in front of a white wall&#10;&#10;Description automatically generated">
            <a:extLst>
              <a:ext uri="{FF2B5EF4-FFF2-40B4-BE49-F238E27FC236}">
                <a16:creationId xmlns:a16="http://schemas.microsoft.com/office/drawing/2014/main" id="{B7C02270-701B-BB4D-2304-D0C4B589C9F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345" y="618272"/>
            <a:ext cx="3171150" cy="831310"/>
          </a:xfrm>
          <a:prstGeom prst="rect">
            <a:avLst/>
          </a:prstGeom>
        </p:spPr>
      </p:pic>
      <p:pic>
        <p:nvPicPr>
          <p:cNvPr id="12" name="Picture 11" descr="A group of silver rectangular objects&#10;&#10;Description automatically generated">
            <a:extLst>
              <a:ext uri="{FF2B5EF4-FFF2-40B4-BE49-F238E27FC236}">
                <a16:creationId xmlns:a16="http://schemas.microsoft.com/office/drawing/2014/main" id="{FC159E4B-901A-470F-6320-CD1B198183F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264" y="2066962"/>
            <a:ext cx="3281722" cy="933806"/>
          </a:xfrm>
          <a:prstGeom prst="rect">
            <a:avLst/>
          </a:prstGeom>
        </p:spPr>
      </p:pic>
      <p:pic>
        <p:nvPicPr>
          <p:cNvPr id="14" name="Picture 13" descr="A metal sign with black text&#10;&#10;Description automatically generated">
            <a:extLst>
              <a:ext uri="{FF2B5EF4-FFF2-40B4-BE49-F238E27FC236}">
                <a16:creationId xmlns:a16="http://schemas.microsoft.com/office/drawing/2014/main" id="{BB2F7A88-CF0B-4D5B-A26F-9C785601B1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535" y="3589713"/>
            <a:ext cx="3171150" cy="933806"/>
          </a:xfrm>
          <a:prstGeom prst="rect">
            <a:avLst/>
          </a:prstGeom>
        </p:spPr>
      </p:pic>
      <p:pic>
        <p:nvPicPr>
          <p:cNvPr id="24" name="Picture 23" descr="A grey rectangular object with buttons&#10;&#10;Description automatically generated">
            <a:extLst>
              <a:ext uri="{FF2B5EF4-FFF2-40B4-BE49-F238E27FC236}">
                <a16:creationId xmlns:a16="http://schemas.microsoft.com/office/drawing/2014/main" id="{6212062D-0D74-DEB8-3EB2-9C0AE8B6512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107" y="1943100"/>
            <a:ext cx="5168901" cy="2637229"/>
          </a:xfrm>
          <a:prstGeom prst="rect">
            <a:avLst/>
          </a:prstGeom>
        </p:spPr>
      </p:pic>
      <p:pic>
        <p:nvPicPr>
          <p:cNvPr id="28" name="Picture 27" descr="A blue cross on a black background&#10;&#10;Description automatically generated">
            <a:extLst>
              <a:ext uri="{FF2B5EF4-FFF2-40B4-BE49-F238E27FC236}">
                <a16:creationId xmlns:a16="http://schemas.microsoft.com/office/drawing/2014/main" id="{5ED593D3-126C-4531-A925-C61CE50CE93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60" y="1499105"/>
            <a:ext cx="475161" cy="473577"/>
          </a:xfrm>
          <a:prstGeom prst="rect">
            <a:avLst/>
          </a:prstGeom>
        </p:spPr>
      </p:pic>
      <p:sp>
        <p:nvSpPr>
          <p:cNvPr id="34" name="Arrow: Bent 33">
            <a:extLst>
              <a:ext uri="{FF2B5EF4-FFF2-40B4-BE49-F238E27FC236}">
                <a16:creationId xmlns:a16="http://schemas.microsoft.com/office/drawing/2014/main" id="{D7CBFBD5-7BA8-23F8-4E50-D3596DBF4844}"/>
              </a:ext>
            </a:extLst>
          </p:cNvPr>
          <p:cNvSpPr/>
          <p:nvPr/>
        </p:nvSpPr>
        <p:spPr>
          <a:xfrm rot="5400000">
            <a:off x="8571688" y="332087"/>
            <a:ext cx="1142009" cy="1411679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5" name="Picture 34" descr="A blue cross on a black background&#10;&#10;Description automatically generated">
            <a:extLst>
              <a:ext uri="{FF2B5EF4-FFF2-40B4-BE49-F238E27FC236}">
                <a16:creationId xmlns:a16="http://schemas.microsoft.com/office/drawing/2014/main" id="{0DE87EB5-F3BE-1E3D-B42D-874C644C57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60" y="3066400"/>
            <a:ext cx="475161" cy="47357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BA33BDC-DC86-8BD2-92B2-88D3CBB89C48}"/>
              </a:ext>
            </a:extLst>
          </p:cNvPr>
          <p:cNvSpPr txBox="1"/>
          <p:nvPr/>
        </p:nvSpPr>
        <p:spPr>
          <a:xfrm>
            <a:off x="973888" y="307006"/>
            <a:ext cx="1106532" cy="307777"/>
          </a:xfrm>
          <a:prstGeom prst="rect">
            <a:avLst/>
          </a:prstGeom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Contactors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766CF93-6E82-31D2-C522-A131219C98A6}"/>
              </a:ext>
            </a:extLst>
          </p:cNvPr>
          <p:cNvSpPr txBox="1"/>
          <p:nvPr/>
        </p:nvSpPr>
        <p:spPr>
          <a:xfrm>
            <a:off x="955532" y="1664905"/>
            <a:ext cx="1106532" cy="307777"/>
          </a:xfrm>
          <a:prstGeom prst="rect">
            <a:avLst/>
          </a:prstGeom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13kA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6BA66D-8B96-ECD4-59D5-ED1B29BD4CFB}"/>
              </a:ext>
            </a:extLst>
          </p:cNvPr>
          <p:cNvSpPr txBox="1"/>
          <p:nvPr/>
        </p:nvSpPr>
        <p:spPr>
          <a:xfrm>
            <a:off x="1001713" y="3362255"/>
            <a:ext cx="1052619" cy="307777"/>
          </a:xfrm>
          <a:prstGeom prst="rect">
            <a:avLst/>
          </a:prstGeom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IGBTs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E5EAF12-B4FC-0013-9E72-B0269C48C5F0}"/>
              </a:ext>
            </a:extLst>
          </p:cNvPr>
          <p:cNvSpPr txBox="1">
            <a:spLocks/>
          </p:cNvSpPr>
          <p:nvPr/>
        </p:nvSpPr>
        <p:spPr>
          <a:xfrm>
            <a:off x="4586810" y="3260890"/>
            <a:ext cx="1212441" cy="307777"/>
          </a:xfrm>
          <a:prstGeom prst="rect">
            <a:avLst/>
          </a:prstGeom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FRESCA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E0C08C-3039-AB05-5838-EF7B7DF0A3F3}"/>
              </a:ext>
            </a:extLst>
          </p:cNvPr>
          <p:cNvSpPr txBox="1"/>
          <p:nvPr/>
        </p:nvSpPr>
        <p:spPr>
          <a:xfrm>
            <a:off x="4597849" y="1726513"/>
            <a:ext cx="1205683" cy="307777"/>
          </a:xfrm>
          <a:prstGeom prst="rect">
            <a:avLst/>
          </a:prstGeom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North Area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93DCC36-E24D-5D2B-4C1F-7EB36BB6EA04}"/>
              </a:ext>
            </a:extLst>
          </p:cNvPr>
          <p:cNvSpPr txBox="1"/>
          <p:nvPr/>
        </p:nvSpPr>
        <p:spPr>
          <a:xfrm>
            <a:off x="4195763" y="278225"/>
            <a:ext cx="2128917" cy="307777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Vacuum 2kA/600A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405323-7ABA-8BC7-F292-326ECAD3F69F}"/>
              </a:ext>
            </a:extLst>
          </p:cNvPr>
          <p:cNvSpPr txBox="1"/>
          <p:nvPr/>
        </p:nvSpPr>
        <p:spPr>
          <a:xfrm>
            <a:off x="9142693" y="1735534"/>
            <a:ext cx="851127" cy="375250"/>
          </a:xfrm>
          <a:prstGeom prst="rect">
            <a:avLst/>
          </a:prstGeom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UCE3</a:t>
            </a: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BD6E76D-378F-9663-1C35-80846E31381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8484" y="156752"/>
            <a:ext cx="1044575" cy="10358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6504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EF25866D-169D-0E65-0C29-EEA0F1D132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92114" y="-9525"/>
            <a:ext cx="12584114" cy="6853238"/>
            <a:chOff x="-417513" y="0"/>
            <a:chExt cx="12584114" cy="6853238"/>
          </a:xfrm>
          <a:noFill/>
        </p:grpSpPr>
        <p:sp>
          <p:nvSpPr>
            <p:cNvPr id="56" name="Freeform 5">
              <a:extLst>
                <a:ext uri="{FF2B5EF4-FFF2-40B4-BE49-F238E27FC236}">
                  <a16:creationId xmlns:a16="http://schemas.microsoft.com/office/drawing/2014/main" id="{6532AB90-AFE0-EA33-06D0-EFE5B54BC3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4BFE89AA-42A5-026C-F795-167AFD315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7">
              <a:extLst>
                <a:ext uri="{FF2B5EF4-FFF2-40B4-BE49-F238E27FC236}">
                  <a16:creationId xmlns:a16="http://schemas.microsoft.com/office/drawing/2014/main" id="{EEE1CD7D-744C-ADEA-2F13-17C2DBFCE2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8">
              <a:extLst>
                <a:ext uri="{FF2B5EF4-FFF2-40B4-BE49-F238E27FC236}">
                  <a16:creationId xmlns:a16="http://schemas.microsoft.com/office/drawing/2014/main" id="{C2129100-2607-EEE1-B21C-399AD73A7B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9">
              <a:extLst>
                <a:ext uri="{FF2B5EF4-FFF2-40B4-BE49-F238E27FC236}">
                  <a16:creationId xmlns:a16="http://schemas.microsoft.com/office/drawing/2014/main" id="{A8B04AAC-D512-81BA-B91B-E601D321B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10">
              <a:extLst>
                <a:ext uri="{FF2B5EF4-FFF2-40B4-BE49-F238E27FC236}">
                  <a16:creationId xmlns:a16="http://schemas.microsoft.com/office/drawing/2014/main" id="{EB6A3864-65C3-5403-A116-2A8B287670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11">
              <a:extLst>
                <a:ext uri="{FF2B5EF4-FFF2-40B4-BE49-F238E27FC236}">
                  <a16:creationId xmlns:a16="http://schemas.microsoft.com/office/drawing/2014/main" id="{0510FEB4-FB11-2AB7-C9C2-C17089C63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 12">
              <a:extLst>
                <a:ext uri="{FF2B5EF4-FFF2-40B4-BE49-F238E27FC236}">
                  <a16:creationId xmlns:a16="http://schemas.microsoft.com/office/drawing/2014/main" id="{13CC7C16-444F-30D0-78B6-82C39B173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 13">
              <a:extLst>
                <a:ext uri="{FF2B5EF4-FFF2-40B4-BE49-F238E27FC236}">
                  <a16:creationId xmlns:a16="http://schemas.microsoft.com/office/drawing/2014/main" id="{699B43E4-06D6-6CD2-E38C-93229304F3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14">
              <a:extLst>
                <a:ext uri="{FF2B5EF4-FFF2-40B4-BE49-F238E27FC236}">
                  <a16:creationId xmlns:a16="http://schemas.microsoft.com/office/drawing/2014/main" id="{AC68C1DB-92B6-3BE5-A463-12EBA09B83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 15">
              <a:extLst>
                <a:ext uri="{FF2B5EF4-FFF2-40B4-BE49-F238E27FC236}">
                  <a16:creationId xmlns:a16="http://schemas.microsoft.com/office/drawing/2014/main" id="{6BFCBAC0-B0A3-9AD2-CFF4-0B7CCFAA96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 16">
              <a:extLst>
                <a:ext uri="{FF2B5EF4-FFF2-40B4-BE49-F238E27FC236}">
                  <a16:creationId xmlns:a16="http://schemas.microsoft.com/office/drawing/2014/main" id="{1CA6B1F8-DC6C-B2BB-2A37-26F9F6C08C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 17">
              <a:extLst>
                <a:ext uri="{FF2B5EF4-FFF2-40B4-BE49-F238E27FC236}">
                  <a16:creationId xmlns:a16="http://schemas.microsoft.com/office/drawing/2014/main" id="{A20BD584-E4D7-4534-51F4-2E918BCBB3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 18">
              <a:extLst>
                <a:ext uri="{FF2B5EF4-FFF2-40B4-BE49-F238E27FC236}">
                  <a16:creationId xmlns:a16="http://schemas.microsoft.com/office/drawing/2014/main" id="{EF9F489E-13A5-DE12-C178-2F2491CD03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 19">
              <a:extLst>
                <a:ext uri="{FF2B5EF4-FFF2-40B4-BE49-F238E27FC236}">
                  <a16:creationId xmlns:a16="http://schemas.microsoft.com/office/drawing/2014/main" id="{2E2A3FCC-CDC8-DED6-FCFF-D504D0FF0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 20">
              <a:extLst>
                <a:ext uri="{FF2B5EF4-FFF2-40B4-BE49-F238E27FC236}">
                  <a16:creationId xmlns:a16="http://schemas.microsoft.com/office/drawing/2014/main" id="{5955A222-844E-84E6-004B-982D4295E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grp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 21">
              <a:extLst>
                <a:ext uri="{FF2B5EF4-FFF2-40B4-BE49-F238E27FC236}">
                  <a16:creationId xmlns:a16="http://schemas.microsoft.com/office/drawing/2014/main" id="{5BBC00FC-94E8-E9ED-EE2B-96834EF56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 22">
              <a:extLst>
                <a:ext uri="{FF2B5EF4-FFF2-40B4-BE49-F238E27FC236}">
                  <a16:creationId xmlns:a16="http://schemas.microsoft.com/office/drawing/2014/main" id="{9E1FF68E-0645-D5BA-02E6-D14FDCB5DD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 23">
              <a:extLst>
                <a:ext uri="{FF2B5EF4-FFF2-40B4-BE49-F238E27FC236}">
                  <a16:creationId xmlns:a16="http://schemas.microsoft.com/office/drawing/2014/main" id="{B1A7C187-04BF-0C42-D78A-86060120CA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 24">
              <a:extLst>
                <a:ext uri="{FF2B5EF4-FFF2-40B4-BE49-F238E27FC236}">
                  <a16:creationId xmlns:a16="http://schemas.microsoft.com/office/drawing/2014/main" id="{B2E0B367-6156-75D1-FD23-30EE835D40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 25">
              <a:extLst>
                <a:ext uri="{FF2B5EF4-FFF2-40B4-BE49-F238E27FC236}">
                  <a16:creationId xmlns:a16="http://schemas.microsoft.com/office/drawing/2014/main" id="{4168A145-5981-1A6B-216D-AECD5F2D03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grp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B5FA7C47-B7C1-4D2E-AB49-ED23BA34BA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Freeform 6">
            <a:extLst>
              <a:ext uri="{FF2B5EF4-FFF2-40B4-BE49-F238E27FC236}">
                <a16:creationId xmlns:a16="http://schemas.microsoft.com/office/drawing/2014/main" id="{596EE156-ABF1-4329-A6BA-03B4254E08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335977" y="186267"/>
            <a:ext cx="610738" cy="4058072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8">
            <a:extLst>
              <a:ext uri="{FF2B5EF4-FFF2-40B4-BE49-F238E27FC236}">
                <a16:creationId xmlns:a16="http://schemas.microsoft.com/office/drawing/2014/main" id="{19B9933F-AAB3-444A-8BB5-9CA194A8B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0" y="523875"/>
            <a:ext cx="349952" cy="3718983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Freeform 7">
            <a:extLst>
              <a:ext uri="{FF2B5EF4-FFF2-40B4-BE49-F238E27FC236}">
                <a16:creationId xmlns:a16="http://schemas.microsoft.com/office/drawing/2014/main" id="{7D20183A-0B1D-4A1F-89B1-ADBEDBC6E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550715" y="172509"/>
            <a:ext cx="409371" cy="3718983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 8">
            <a:extLst>
              <a:ext uri="{FF2B5EF4-FFF2-40B4-BE49-F238E27FC236}">
                <a16:creationId xmlns:a16="http://schemas.microsoft.com/office/drawing/2014/main" id="{131031D3-26CD-4214-A9A4-5857EFA15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50715" y="172509"/>
            <a:ext cx="3452621" cy="3527568"/>
          </a:xfrm>
          <a:prstGeom prst="rect">
            <a:avLst/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593361-AD0F-4F95-B7AF-8E865071C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555" y="317602"/>
            <a:ext cx="3182940" cy="73147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Structure</a:t>
            </a:r>
            <a:endParaRPr lang="en-US" sz="36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A42C43-1AD5-A29B-7E19-7D91C4EACD9E}"/>
              </a:ext>
            </a:extLst>
          </p:cNvPr>
          <p:cNvSpPr txBox="1"/>
          <p:nvPr/>
        </p:nvSpPr>
        <p:spPr>
          <a:xfrm>
            <a:off x="535690" y="1375116"/>
            <a:ext cx="3461986" cy="23249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11 boards shared between all energy extraction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Only the back panel varies between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Designed with redundancy in mind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All cards have spare outputs for future needs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1" name="Picture 10" descr="A computer parts and components&#10;&#10;Description automatically generated with medium confidence">
            <a:extLst>
              <a:ext uri="{FF2B5EF4-FFF2-40B4-BE49-F238E27FC236}">
                <a16:creationId xmlns:a16="http://schemas.microsoft.com/office/drawing/2014/main" id="{C3F7867C-AA0A-0DF8-4C80-050B05C654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44335">
            <a:off x="107310" y="3551113"/>
            <a:ext cx="4289754" cy="3390112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DA2DF41-BB3B-D67C-3B6A-EADB70FE8E3A}"/>
              </a:ext>
            </a:extLst>
          </p:cNvPr>
          <p:cNvSpPr/>
          <p:nvPr/>
        </p:nvSpPr>
        <p:spPr>
          <a:xfrm flipV="1">
            <a:off x="937457" y="1028412"/>
            <a:ext cx="2679135" cy="45719"/>
          </a:xfrm>
          <a:prstGeom prst="round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9" name="Picture 78" descr="Logo&#10;&#10;Description automatically generated">
            <a:extLst>
              <a:ext uri="{FF2B5EF4-FFF2-40B4-BE49-F238E27FC236}">
                <a16:creationId xmlns:a16="http://schemas.microsoft.com/office/drawing/2014/main" id="{14826516-5925-BC27-B39B-3313275F0D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2200" y="5946606"/>
            <a:ext cx="888072" cy="880671"/>
          </a:xfrm>
          <a:prstGeom prst="rect">
            <a:avLst/>
          </a:prstGeom>
          <a:noFill/>
        </p:spPr>
      </p:pic>
      <p:pic>
        <p:nvPicPr>
          <p:cNvPr id="83" name="Picture 8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2257964D-7332-9DE5-4CE3-FABF3BB092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625" y="1192466"/>
            <a:ext cx="8215487" cy="470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950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7290B8E3-2DBC-8463-CF98-7483869318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247965E9-EBA4-8310-468B-1EAED47CC2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E742DE0C-7930-582D-492D-4B0867AB90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DECD2C57-37F9-3C8A-DB8A-20F53BA380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EC9DCBAA-67D2-FBFF-2C83-A75B0A73ED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id="{76B58629-A09F-3F0F-9E92-7EFF55E10E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id="{181E48F1-A75D-B6F9-3B9C-F7CAF59D51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11">
              <a:extLst>
                <a:ext uri="{FF2B5EF4-FFF2-40B4-BE49-F238E27FC236}">
                  <a16:creationId xmlns:a16="http://schemas.microsoft.com/office/drawing/2014/main" id="{883FCC3C-CB5E-FCE6-F39F-FC5C46FD4C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12">
              <a:extLst>
                <a:ext uri="{FF2B5EF4-FFF2-40B4-BE49-F238E27FC236}">
                  <a16:creationId xmlns:a16="http://schemas.microsoft.com/office/drawing/2014/main" id="{BEA74B4B-B8F2-C77A-94C0-77F4ADBA6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13">
              <a:extLst>
                <a:ext uri="{FF2B5EF4-FFF2-40B4-BE49-F238E27FC236}">
                  <a16:creationId xmlns:a16="http://schemas.microsoft.com/office/drawing/2014/main" id="{B528CF78-13B5-FD1B-2208-6BA8A1BD59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14">
              <a:extLst>
                <a:ext uri="{FF2B5EF4-FFF2-40B4-BE49-F238E27FC236}">
                  <a16:creationId xmlns:a16="http://schemas.microsoft.com/office/drawing/2014/main" id="{99129772-31FA-B034-24F4-A226BCB862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15">
              <a:extLst>
                <a:ext uri="{FF2B5EF4-FFF2-40B4-BE49-F238E27FC236}">
                  <a16:creationId xmlns:a16="http://schemas.microsoft.com/office/drawing/2014/main" id="{6BC09B08-A52A-E572-1A8F-B0C64AE357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 16">
              <a:extLst>
                <a:ext uri="{FF2B5EF4-FFF2-40B4-BE49-F238E27FC236}">
                  <a16:creationId xmlns:a16="http://schemas.microsoft.com/office/drawing/2014/main" id="{B4618948-98A8-890D-B11F-78CD8A0A0A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17">
              <a:extLst>
                <a:ext uri="{FF2B5EF4-FFF2-40B4-BE49-F238E27FC236}">
                  <a16:creationId xmlns:a16="http://schemas.microsoft.com/office/drawing/2014/main" id="{D11FB789-8EC6-690A-108E-E8740D27E0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18">
              <a:extLst>
                <a:ext uri="{FF2B5EF4-FFF2-40B4-BE49-F238E27FC236}">
                  <a16:creationId xmlns:a16="http://schemas.microsoft.com/office/drawing/2014/main" id="{A663D7EE-478C-5528-AF25-5668BC2B4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19">
              <a:extLst>
                <a:ext uri="{FF2B5EF4-FFF2-40B4-BE49-F238E27FC236}">
                  <a16:creationId xmlns:a16="http://schemas.microsoft.com/office/drawing/2014/main" id="{EC38D6D8-2EC2-7926-3889-892784BC09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79580214-A96B-851C-04DD-C47D8BD30B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AB4D5C7B-0181-DF30-9133-E875C5AB99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22">
              <a:extLst>
                <a:ext uri="{FF2B5EF4-FFF2-40B4-BE49-F238E27FC236}">
                  <a16:creationId xmlns:a16="http://schemas.microsoft.com/office/drawing/2014/main" id="{A824C775-3047-31D9-FA08-BC78D9BC4E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 23">
              <a:extLst>
                <a:ext uri="{FF2B5EF4-FFF2-40B4-BE49-F238E27FC236}">
                  <a16:creationId xmlns:a16="http://schemas.microsoft.com/office/drawing/2014/main" id="{8C31F250-1FA0-AE51-DC30-E41BEE8E61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 24">
              <a:extLst>
                <a:ext uri="{FF2B5EF4-FFF2-40B4-BE49-F238E27FC236}">
                  <a16:creationId xmlns:a16="http://schemas.microsoft.com/office/drawing/2014/main" id="{F76A5FA1-152F-BC31-BEE9-3433AD39AF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917D69FA-5405-9934-F71E-5D49DEE99A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2DDE3054-7688-403A-8800-8FA4F1B549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C938212-FA12-4FF1-87C8-ACDE99D06F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928688-9EEA-6AB9-AE6B-3B174EB0B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156" y="4480243"/>
            <a:ext cx="2748664" cy="1645920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Systems</a:t>
            </a:r>
          </a:p>
        </p:txBody>
      </p:sp>
      <p:pic>
        <p:nvPicPr>
          <p:cNvPr id="29" name="Picture 28" descr="A close-up of a machine&#10;&#10;Description automatically generated">
            <a:extLst>
              <a:ext uri="{FF2B5EF4-FFF2-40B4-BE49-F238E27FC236}">
                <a16:creationId xmlns:a16="http://schemas.microsoft.com/office/drawing/2014/main" id="{A223341D-1A24-BA53-AD08-D30333E4E6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76" r="1" b="37091"/>
          <a:stretch/>
        </p:blipFill>
        <p:spPr>
          <a:xfrm>
            <a:off x="4214372" y="357270"/>
            <a:ext cx="3584448" cy="3639935"/>
          </a:xfrm>
          <a:prstGeom prst="rect">
            <a:avLst/>
          </a:prstGeom>
        </p:spPr>
      </p:pic>
      <p:pic>
        <p:nvPicPr>
          <p:cNvPr id="31" name="Picture 30" descr="A machine with red parts&#10;&#10;Description automatically generated with medium confidence">
            <a:extLst>
              <a:ext uri="{FF2B5EF4-FFF2-40B4-BE49-F238E27FC236}">
                <a16:creationId xmlns:a16="http://schemas.microsoft.com/office/drawing/2014/main" id="{6BB4C82D-9784-CB15-6D1C-3910A9F6CE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08" r="2" b="9390"/>
          <a:stretch/>
        </p:blipFill>
        <p:spPr>
          <a:xfrm>
            <a:off x="8137415" y="365759"/>
            <a:ext cx="3584448" cy="3639312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369F152D-E540-4B48-BA11-2ADF043C6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C059F7E-04C4-4C46-9B3E-E5CE267E34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285950" y="5202619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DAD82-FE6D-FDA0-F406-3BE14B537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9276" y="4204619"/>
            <a:ext cx="7356476" cy="2061202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n-GB" sz="1800" dirty="0">
                <a:solidFill>
                  <a:schemeClr val="bg1"/>
                </a:solidFill>
              </a:rPr>
              <a:t>Three systems are currently actively developed for the UCE upgrade scheduled for LS3: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GB" sz="1800" dirty="0">
                <a:solidFill>
                  <a:schemeClr val="bg1"/>
                </a:solidFill>
              </a:rPr>
              <a:t>Vacuum 2kA/600A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GB" sz="1800" dirty="0">
                <a:solidFill>
                  <a:schemeClr val="bg1"/>
                </a:solidFill>
              </a:rPr>
              <a:t> Contactors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GB" sz="1800" dirty="0">
                <a:solidFill>
                  <a:schemeClr val="bg1"/>
                </a:solidFill>
              </a:rPr>
              <a:t>13kA electro-mechanical CBs. </a:t>
            </a:r>
            <a:endParaRPr lang="en-GB" sz="1800" dirty="0"/>
          </a:p>
        </p:txBody>
      </p:sp>
      <p:pic>
        <p:nvPicPr>
          <p:cNvPr id="33" name="Picture 32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17DCA5E5-0240-A3F5-242A-08000BD6DD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4" t="56669" r="274" b="7021"/>
          <a:stretch/>
        </p:blipFill>
        <p:spPr>
          <a:xfrm>
            <a:off x="689375" y="398314"/>
            <a:ext cx="3186403" cy="3606757"/>
          </a:xfrm>
          <a:prstGeom prst="rect">
            <a:avLst/>
          </a:prstGeom>
        </p:spPr>
      </p:pic>
      <p:pic>
        <p:nvPicPr>
          <p:cNvPr id="69" name="Picture 68" descr="A logo with white text&#10;&#10;Description automatically generated">
            <a:extLst>
              <a:ext uri="{FF2B5EF4-FFF2-40B4-BE49-F238E27FC236}">
                <a16:creationId xmlns:a16="http://schemas.microsoft.com/office/drawing/2014/main" id="{54862399-3A41-172C-1523-38AAFA544B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497" y="5591216"/>
            <a:ext cx="674605" cy="67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262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1BD2F6D-278F-8B8A-59DB-F1D340730D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C875B289-FBD5-7631-C664-78CD44FDC1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E0702EC-8720-7BD4-69F2-D6A4E15BE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51A3C52A-BD3A-5831-79A6-568DD81F8B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9B99EE03-75EF-E9CA-CF8E-6AFE41DB3E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B1E2A1F3-09B9-943C-CA0A-AE02934A9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8C835C0-5938-B6BF-F6AE-FDC699131A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0BE242BE-40F8-3BE1-4CF0-D1A28D8F96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FFFFCF64-7768-DDFB-99B6-97BB1B4FF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B6EFBEF5-1D72-CF10-9553-8B6B14BBF0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D1CFA441-2795-4D8F-3F30-445A46EC0B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FB826BA7-68C1-C17C-0E39-E218DDC04D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3308A3CD-773E-094F-3C86-D5757B0F68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756B1A96-4FE3-79DE-A06B-8E1DC6C5D5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D1A339E2-A076-1D1F-B07F-87FC50722F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7FF74BCD-E2C4-CBA4-A975-F5C2E5098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02786927-2655-7597-88F7-E7AECEDDF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8E5903A0-341D-06C9-2D72-D3280AD289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56077ECB-BAB5-83C8-B0FC-C0AD614F81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6966A1C4-4B9D-4115-A7DA-AF5E976D6A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5FAEAD75-E7A3-DAFE-E05F-B8BA8639E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4031902D-9F24-E258-FB42-BF4E967AF1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36BB3C5-822B-45E1-A81E-5CC3176C6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EFE4A9A2-9E65-A365-25CB-EA884E1A79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7" r="2" b="985"/>
          <a:stretch/>
        </p:blipFill>
        <p:spPr>
          <a:xfrm>
            <a:off x="579264" y="365141"/>
            <a:ext cx="6288262" cy="306387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B39ECA9-4CDE-4883-98E8-287E905E9F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263" y="3630934"/>
            <a:ext cx="6288261" cy="2546028"/>
          </a:xfrm>
          <a:prstGeom prst="rect">
            <a:avLst/>
          </a:prstGeom>
          <a:solidFill>
            <a:srgbClr val="4472C4"/>
          </a:solidFill>
          <a:ln w="12700">
            <a:solidFill>
              <a:srgbClr val="0070C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2700"/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BC9194-5B93-CD0D-18AE-C6DD68D15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19" y="3868196"/>
            <a:ext cx="1858025" cy="2105025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CHARM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7483D0-BAEB-4927-88AD-76F5DA846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494" y="4565724"/>
            <a:ext cx="128016" cy="6539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B7B12-4298-4CFB-B539-44A91C9303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394346" y="4893056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24C88-C08B-D438-C35E-108535DE5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4328" y="3849687"/>
            <a:ext cx="3807966" cy="2105025"/>
          </a:xfrm>
        </p:spPr>
        <p:txBody>
          <a:bodyPr anchor="ctr">
            <a:normAutofit/>
          </a:bodyPr>
          <a:lstStyle/>
          <a:p>
            <a:r>
              <a:rPr lang="en-GB" sz="1700" dirty="0">
                <a:solidFill>
                  <a:schemeClr val="bg1"/>
                </a:solidFill>
              </a:rPr>
              <a:t>Prototype board-level tests</a:t>
            </a:r>
          </a:p>
          <a:p>
            <a:r>
              <a:rPr lang="en-GB" sz="1700" dirty="0">
                <a:solidFill>
                  <a:schemeClr val="bg1"/>
                </a:solidFill>
              </a:rPr>
              <a:t>System-level successful past 500Gy</a:t>
            </a:r>
          </a:p>
          <a:p>
            <a:r>
              <a:rPr lang="en-GB" sz="1700" dirty="0">
                <a:solidFill>
                  <a:schemeClr val="bg1"/>
                </a:solidFill>
              </a:rPr>
              <a:t>Third test scheduled for Q2 2025.</a:t>
            </a:r>
          </a:p>
        </p:txBody>
      </p:sp>
      <p:pic>
        <p:nvPicPr>
          <p:cNvPr id="7" name="Picture 6" descr="A computer on a table with wires and cables&#10;&#10;Description automatically generated">
            <a:extLst>
              <a:ext uri="{FF2B5EF4-FFF2-40B4-BE49-F238E27FC236}">
                <a16:creationId xmlns:a16="http://schemas.microsoft.com/office/drawing/2014/main" id="{24EA12EB-5D54-5E21-3DD2-D4B638F366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3" r="-1" b="1614"/>
          <a:stretch/>
        </p:blipFill>
        <p:spPr>
          <a:xfrm>
            <a:off x="7048500" y="365109"/>
            <a:ext cx="4621006" cy="5811838"/>
          </a:xfrm>
          <a:prstGeom prst="rect">
            <a:avLst/>
          </a:prstGeom>
        </p:spPr>
      </p:pic>
      <p:pic>
        <p:nvPicPr>
          <p:cNvPr id="37" name="Picture 36" descr="A logo with white text&#10;&#10;Description automatically generated">
            <a:extLst>
              <a:ext uri="{FF2B5EF4-FFF2-40B4-BE49-F238E27FC236}">
                <a16:creationId xmlns:a16="http://schemas.microsoft.com/office/drawing/2014/main" id="{EB67FE28-C679-041D-EAB5-151D4777C3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22" y="3708504"/>
            <a:ext cx="623754" cy="62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414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46D9E093-F4D4-5CE6-E179-361A280DE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8D79B5F6-A448-B393-210B-605488C84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B8CD2ED6-3B56-502C-8871-AFA749464F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id="{36411A28-9BAB-B73B-8B57-46D0F260AE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53F60205-79E8-702F-DDB2-6B0838CE76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id="{972AA0EE-B7EC-4DB1-9415-D5F19C722C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A6882EEC-E42E-2360-1ABB-B7CE90B5EF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0D7623AB-712D-052C-75D0-7D796E56C9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58C0344E-B38B-8FA2-38A1-338E2BB87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id="{4CB1B5EB-125A-DC8B-97CF-517E6FDF95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1353C36B-A815-D464-EC33-20EE611CE8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id="{C8499985-816E-0A1A-6CF7-3DA7B9D04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 16">
              <a:extLst>
                <a:ext uri="{FF2B5EF4-FFF2-40B4-BE49-F238E27FC236}">
                  <a16:creationId xmlns:a16="http://schemas.microsoft.com/office/drawing/2014/main" id="{7C7E1995-7FF5-12DB-F85A-D389F43349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 17">
              <a:extLst>
                <a:ext uri="{FF2B5EF4-FFF2-40B4-BE49-F238E27FC236}">
                  <a16:creationId xmlns:a16="http://schemas.microsoft.com/office/drawing/2014/main" id="{9DE04E7A-2245-0287-3B8F-2D2F51571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5ED67A88-61CA-E1D7-545A-49D549A455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57D77FCF-8DE9-61F9-3484-CDECCA8749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FF9682CB-8E1F-3F7D-3757-0E609F90A9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0D67815D-E78E-5BAB-3A3C-569EF1D58F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22">
              <a:extLst>
                <a:ext uri="{FF2B5EF4-FFF2-40B4-BE49-F238E27FC236}">
                  <a16:creationId xmlns:a16="http://schemas.microsoft.com/office/drawing/2014/main" id="{4D0B0B05-1B97-DB18-BF84-E536422F0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 23">
              <a:extLst>
                <a:ext uri="{FF2B5EF4-FFF2-40B4-BE49-F238E27FC236}">
                  <a16:creationId xmlns:a16="http://schemas.microsoft.com/office/drawing/2014/main" id="{5A61E784-240A-4F0D-DE41-EF400DD0B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24">
              <a:extLst>
                <a:ext uri="{FF2B5EF4-FFF2-40B4-BE49-F238E27FC236}">
                  <a16:creationId xmlns:a16="http://schemas.microsoft.com/office/drawing/2014/main" id="{09B14E6E-91F5-8DE1-24BD-F31FBC9871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1F13ADE-A8F7-BFC1-CA07-D338671932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E50906CF-ED89-354B-5AA9-C0A95B1DEA86}"/>
              </a:ext>
            </a:extLst>
          </p:cNvPr>
          <p:cNvSpPr/>
          <p:nvPr/>
        </p:nvSpPr>
        <p:spPr>
          <a:xfrm>
            <a:off x="127819" y="2683131"/>
            <a:ext cx="11936361" cy="8849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B844DE9F-959F-A479-C809-F8E0FDC26E76}"/>
              </a:ext>
            </a:extLst>
          </p:cNvPr>
          <p:cNvSpPr/>
          <p:nvPr/>
        </p:nvSpPr>
        <p:spPr>
          <a:xfrm>
            <a:off x="795493" y="2151959"/>
            <a:ext cx="219075" cy="381000"/>
          </a:xfrm>
          <a:prstGeom prst="downArrow">
            <a:avLst/>
          </a:prstGeom>
          <a:solidFill>
            <a:srgbClr val="86A3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D1B2CB-9043-78FC-C053-FA9AF10FFB6E}"/>
              </a:ext>
            </a:extLst>
          </p:cNvPr>
          <p:cNvSpPr/>
          <p:nvPr/>
        </p:nvSpPr>
        <p:spPr>
          <a:xfrm>
            <a:off x="280838" y="279273"/>
            <a:ext cx="1184487" cy="167281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The design of the UCE3 started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CA8D8E36-27C4-C6FD-6D86-52B2AD95A90E}"/>
              </a:ext>
            </a:extLst>
          </p:cNvPr>
          <p:cNvSpPr/>
          <p:nvPr/>
        </p:nvSpPr>
        <p:spPr>
          <a:xfrm>
            <a:off x="2881469" y="2142204"/>
            <a:ext cx="219075" cy="381000"/>
          </a:xfrm>
          <a:prstGeom prst="downArrow">
            <a:avLst/>
          </a:prstGeom>
          <a:solidFill>
            <a:srgbClr val="6F92D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90E3BE-183B-1337-FF44-F86FA461DBC0}"/>
              </a:ext>
            </a:extLst>
          </p:cNvPr>
          <p:cNvSpPr/>
          <p:nvPr/>
        </p:nvSpPr>
        <p:spPr>
          <a:xfrm>
            <a:off x="2371796" y="266700"/>
            <a:ext cx="1238974" cy="167281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CHARM Test 1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539558BB-6C07-1152-B5B9-C83B3A6BC8DB}"/>
              </a:ext>
            </a:extLst>
          </p:cNvPr>
          <p:cNvSpPr/>
          <p:nvPr/>
        </p:nvSpPr>
        <p:spPr>
          <a:xfrm>
            <a:off x="5003085" y="2129568"/>
            <a:ext cx="219075" cy="381000"/>
          </a:xfrm>
          <a:prstGeom prst="downArrow">
            <a:avLst/>
          </a:prstGeom>
          <a:solidFill>
            <a:srgbClr val="5780C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741C2A-6EF2-2F57-5C97-257A482A5810}"/>
              </a:ext>
            </a:extLst>
          </p:cNvPr>
          <p:cNvSpPr/>
          <p:nvPr/>
        </p:nvSpPr>
        <p:spPr>
          <a:xfrm>
            <a:off x="4500993" y="270985"/>
            <a:ext cx="1224784" cy="167281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CHARM Test 2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3A595248-8917-8F78-E885-2D58E176AA9B}"/>
              </a:ext>
            </a:extLst>
          </p:cNvPr>
          <p:cNvSpPr/>
          <p:nvPr/>
        </p:nvSpPr>
        <p:spPr>
          <a:xfrm>
            <a:off x="7129314" y="2122616"/>
            <a:ext cx="219075" cy="381000"/>
          </a:xfrm>
          <a:prstGeom prst="downArrow">
            <a:avLst/>
          </a:prstGeom>
          <a:solidFill>
            <a:srgbClr val="4975C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FD5238-D61C-F42F-B376-0861E648554F}"/>
              </a:ext>
            </a:extLst>
          </p:cNvPr>
          <p:cNvSpPr/>
          <p:nvPr/>
        </p:nvSpPr>
        <p:spPr>
          <a:xfrm>
            <a:off x="6640151" y="279273"/>
            <a:ext cx="1184487" cy="167281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Design submitted for EDMS, and </a:t>
            </a:r>
            <a:r>
              <a:rPr lang="en-GB" sz="1400"/>
              <a:t>10 complete </a:t>
            </a:r>
            <a:r>
              <a:rPr lang="en-GB" sz="1400" dirty="0"/>
              <a:t>units ordered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45CF602A-26D5-D61A-5D16-393831360928}"/>
              </a:ext>
            </a:extLst>
          </p:cNvPr>
          <p:cNvSpPr/>
          <p:nvPr/>
        </p:nvSpPr>
        <p:spPr>
          <a:xfrm>
            <a:off x="9242627" y="2144586"/>
            <a:ext cx="219075" cy="381000"/>
          </a:xfrm>
          <a:prstGeom prst="downArrow">
            <a:avLst/>
          </a:prstGeom>
          <a:solidFill>
            <a:srgbClr val="4674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7F4FB9-84E5-5138-8CD2-4C3F28EC878D}"/>
              </a:ext>
            </a:extLst>
          </p:cNvPr>
          <p:cNvSpPr/>
          <p:nvPr/>
        </p:nvSpPr>
        <p:spPr>
          <a:xfrm>
            <a:off x="8708111" y="279273"/>
            <a:ext cx="1309927" cy="167281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CHARM Test 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3CFC83-F540-1005-5723-DF0C8C3AD33B}"/>
              </a:ext>
            </a:extLst>
          </p:cNvPr>
          <p:cNvSpPr/>
          <p:nvPr/>
        </p:nvSpPr>
        <p:spPr>
          <a:xfrm>
            <a:off x="1409700" y="3378531"/>
            <a:ext cx="1166981" cy="165735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First functional prototype of the electronics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E9532F-DFED-28A6-C734-DD6572026DEA}"/>
              </a:ext>
            </a:extLst>
          </p:cNvPr>
          <p:cNvSpPr/>
          <p:nvPr/>
        </p:nvSpPr>
        <p:spPr>
          <a:xfrm>
            <a:off x="3434082" y="3378531"/>
            <a:ext cx="1333013" cy="165735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Design reiteration based on CHARM testing results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A5D2FCC-42DB-C256-1523-F34DA6A01349}"/>
              </a:ext>
            </a:extLst>
          </p:cNvPr>
          <p:cNvSpPr/>
          <p:nvPr/>
        </p:nvSpPr>
        <p:spPr>
          <a:xfrm>
            <a:off x="5510473" y="3387214"/>
            <a:ext cx="1390128" cy="165735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4 UCE vacuum CB units shipped to SESTO in Poland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5689B5D-9B9D-E94B-C4F8-F99EB10A94F4}"/>
              </a:ext>
            </a:extLst>
          </p:cNvPr>
          <p:cNvSpPr/>
          <p:nvPr/>
        </p:nvSpPr>
        <p:spPr>
          <a:xfrm>
            <a:off x="7747971" y="3378531"/>
            <a:ext cx="1166981" cy="165735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Finishing the design of the  back panel for the 13kA EES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DC260A2-56CF-6EE9-D9AC-5EF4A4F40DA8}"/>
              </a:ext>
            </a:extLst>
          </p:cNvPr>
          <p:cNvSpPr/>
          <p:nvPr/>
        </p:nvSpPr>
        <p:spPr>
          <a:xfrm>
            <a:off x="9862969" y="3378531"/>
            <a:ext cx="1166981" cy="165735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Purchasing of:</a:t>
            </a:r>
          </a:p>
          <a:p>
            <a:pPr algn="ctr"/>
            <a:endParaRPr lang="en-GB" sz="1050" dirty="0"/>
          </a:p>
          <a:p>
            <a:pPr algn="ctr"/>
            <a:r>
              <a:rPr lang="en-GB" sz="1050" dirty="0"/>
              <a:t>44x Vacuum-based</a:t>
            </a:r>
          </a:p>
          <a:p>
            <a:pPr algn="ctr"/>
            <a:r>
              <a:rPr lang="en-GB" sz="1050" dirty="0"/>
              <a:t>202x Contactors</a:t>
            </a:r>
          </a:p>
          <a:p>
            <a:pPr algn="ctr"/>
            <a:r>
              <a:rPr lang="en-GB" sz="1050" dirty="0"/>
              <a:t>32x 13kA</a:t>
            </a:r>
          </a:p>
          <a:p>
            <a:pPr algn="ctr"/>
            <a:r>
              <a:rPr lang="en-GB" sz="1050" dirty="0"/>
              <a:t>3x NA</a:t>
            </a:r>
          </a:p>
          <a:p>
            <a:pPr algn="ctr"/>
            <a:r>
              <a:rPr lang="en-GB" sz="1050"/>
              <a:t>1x FRESCA</a:t>
            </a:r>
            <a:endParaRPr lang="en-GB" sz="105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263354E-5BAD-EBF4-0D45-79650C7BF9D7}"/>
              </a:ext>
            </a:extLst>
          </p:cNvPr>
          <p:cNvSpPr/>
          <p:nvPr/>
        </p:nvSpPr>
        <p:spPr>
          <a:xfrm>
            <a:off x="10799724" y="286730"/>
            <a:ext cx="1184487" cy="167281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Commissioning and installation of the Universal Control Electronics</a:t>
            </a: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EF9D0C98-0B64-D5D1-6196-531F25A6B6E2}"/>
              </a:ext>
            </a:extLst>
          </p:cNvPr>
          <p:cNvSpPr/>
          <p:nvPr/>
        </p:nvSpPr>
        <p:spPr>
          <a:xfrm>
            <a:off x="11270988" y="2151959"/>
            <a:ext cx="219075" cy="38100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BAD1B7CE-EB6B-4510-A725-B72E59C3867A}"/>
              </a:ext>
            </a:extLst>
          </p:cNvPr>
          <p:cNvSpPr/>
          <p:nvPr/>
        </p:nvSpPr>
        <p:spPr>
          <a:xfrm rot="10800000">
            <a:off x="1848155" y="2901822"/>
            <a:ext cx="219075" cy="381000"/>
          </a:xfrm>
          <a:prstGeom prst="downArrow">
            <a:avLst/>
          </a:prstGeom>
          <a:solidFill>
            <a:srgbClr val="7B9B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03EBDE39-6B76-06A7-4F68-A02B01DC9FE6}"/>
              </a:ext>
            </a:extLst>
          </p:cNvPr>
          <p:cNvSpPr/>
          <p:nvPr/>
        </p:nvSpPr>
        <p:spPr>
          <a:xfrm rot="10800000">
            <a:off x="3969771" y="2889186"/>
            <a:ext cx="219075" cy="381000"/>
          </a:xfrm>
          <a:prstGeom prst="downArrow">
            <a:avLst/>
          </a:prstGeom>
          <a:solidFill>
            <a:srgbClr val="6288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C174BDBF-0E12-5D39-68C9-538797C9C7CF}"/>
              </a:ext>
            </a:extLst>
          </p:cNvPr>
          <p:cNvSpPr/>
          <p:nvPr/>
        </p:nvSpPr>
        <p:spPr>
          <a:xfrm rot="10800000">
            <a:off x="6096000" y="2882234"/>
            <a:ext cx="219075" cy="381000"/>
          </a:xfrm>
          <a:prstGeom prst="downArrow">
            <a:avLst/>
          </a:prstGeom>
          <a:solidFill>
            <a:srgbClr val="4B77C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39DDE68E-EF85-049D-9BFE-69A2BB5DF01F}"/>
              </a:ext>
            </a:extLst>
          </p:cNvPr>
          <p:cNvSpPr/>
          <p:nvPr/>
        </p:nvSpPr>
        <p:spPr>
          <a:xfrm rot="10800000">
            <a:off x="8209313" y="2904204"/>
            <a:ext cx="219075" cy="381000"/>
          </a:xfrm>
          <a:prstGeom prst="downArrow">
            <a:avLst/>
          </a:prstGeom>
          <a:solidFill>
            <a:srgbClr val="4875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3CADD2D3-A158-245C-51BF-16EA73BD0424}"/>
              </a:ext>
            </a:extLst>
          </p:cNvPr>
          <p:cNvSpPr/>
          <p:nvPr/>
        </p:nvSpPr>
        <p:spPr>
          <a:xfrm rot="10800000">
            <a:off x="10330929" y="2911577"/>
            <a:ext cx="219075" cy="38100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Isosceles Triangle 22">
            <a:extLst>
              <a:ext uri="{FF2B5EF4-FFF2-40B4-BE49-F238E27FC236}">
                <a16:creationId xmlns:a16="http://schemas.microsoft.com/office/drawing/2014/main" id="{549CC042-55D1-01E8-5FF7-84767B10D2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999087" y="6556554"/>
            <a:ext cx="315988" cy="2724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C480C3D-2E8F-E346-5562-E8AB8CC6D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937" y="5668851"/>
            <a:ext cx="11668124" cy="887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F4D16B-0FBF-131C-4A50-6E1DD635C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938" y="5668851"/>
            <a:ext cx="11668124" cy="88770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Project Timeline</a:t>
            </a:r>
          </a:p>
        </p:txBody>
      </p:sp>
      <p:pic>
        <p:nvPicPr>
          <p:cNvPr id="79" name="Picture 78" descr="A logo with white text&#10;&#10;Description automatically generated">
            <a:extLst>
              <a:ext uri="{FF2B5EF4-FFF2-40B4-BE49-F238E27FC236}">
                <a16:creationId xmlns:a16="http://schemas.microsoft.com/office/drawing/2014/main" id="{A34DBFB5-E503-F0B2-FDAE-EC644977F5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2988" y="5851645"/>
            <a:ext cx="560741" cy="560741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13B2C87B-398D-FF8E-F717-BFBA68E13807}"/>
              </a:ext>
            </a:extLst>
          </p:cNvPr>
          <p:cNvSpPr txBox="1"/>
          <p:nvPr/>
        </p:nvSpPr>
        <p:spPr>
          <a:xfrm>
            <a:off x="430560" y="2774586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Q3 2022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BC2D103-FFC7-E269-2FF3-9A8A47708366}"/>
              </a:ext>
            </a:extLst>
          </p:cNvPr>
          <p:cNvSpPr txBox="1"/>
          <p:nvPr/>
        </p:nvSpPr>
        <p:spPr>
          <a:xfrm>
            <a:off x="1472610" y="2304422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Q3 2023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1A9C961-F312-4F8C-4F35-D8451B0099F9}"/>
              </a:ext>
            </a:extLst>
          </p:cNvPr>
          <p:cNvSpPr txBox="1"/>
          <p:nvPr/>
        </p:nvSpPr>
        <p:spPr>
          <a:xfrm>
            <a:off x="2522739" y="2795877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Q2 2024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784BD09-9ECD-BA44-306A-FAA08226CD67}"/>
              </a:ext>
            </a:extLst>
          </p:cNvPr>
          <p:cNvSpPr txBox="1"/>
          <p:nvPr/>
        </p:nvSpPr>
        <p:spPr>
          <a:xfrm>
            <a:off x="3599452" y="2325902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Q2 2024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79DB540-5F4D-F98C-6FF6-A0966AED5B1B}"/>
              </a:ext>
            </a:extLst>
          </p:cNvPr>
          <p:cNvSpPr txBox="1"/>
          <p:nvPr/>
        </p:nvSpPr>
        <p:spPr>
          <a:xfrm>
            <a:off x="4626868" y="2768758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Q3 2024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348C889-A728-F23C-DEE5-BE37AA8B2570}"/>
              </a:ext>
            </a:extLst>
          </p:cNvPr>
          <p:cNvSpPr txBox="1"/>
          <p:nvPr/>
        </p:nvSpPr>
        <p:spPr>
          <a:xfrm>
            <a:off x="5685111" y="2313579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Q4 2024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AAB1050-6B02-A927-3C5F-ABB64B1AFBAA}"/>
              </a:ext>
            </a:extLst>
          </p:cNvPr>
          <p:cNvSpPr txBox="1"/>
          <p:nvPr/>
        </p:nvSpPr>
        <p:spPr>
          <a:xfrm>
            <a:off x="6749990" y="2757866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Q1 2025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952EDC7-64B1-3581-0D3E-A6DD5A9DD8CE}"/>
              </a:ext>
            </a:extLst>
          </p:cNvPr>
          <p:cNvSpPr txBox="1"/>
          <p:nvPr/>
        </p:nvSpPr>
        <p:spPr>
          <a:xfrm>
            <a:off x="7810583" y="2293769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Q2 2025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91E4DCF-5CC0-96EF-AA15-1C3F6C1C0BE9}"/>
              </a:ext>
            </a:extLst>
          </p:cNvPr>
          <p:cNvSpPr txBox="1"/>
          <p:nvPr/>
        </p:nvSpPr>
        <p:spPr>
          <a:xfrm>
            <a:off x="8861797" y="2795201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Q2 2025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B2B5636-2980-FD9E-A9A9-24345D2A1D6D}"/>
              </a:ext>
            </a:extLst>
          </p:cNvPr>
          <p:cNvSpPr txBox="1"/>
          <p:nvPr/>
        </p:nvSpPr>
        <p:spPr>
          <a:xfrm>
            <a:off x="9951389" y="2259031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Q3 2025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281A747-738A-58A2-33B3-5D65534F1C09}"/>
              </a:ext>
            </a:extLst>
          </p:cNvPr>
          <p:cNvSpPr txBox="1"/>
          <p:nvPr/>
        </p:nvSpPr>
        <p:spPr>
          <a:xfrm>
            <a:off x="11127891" y="280574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LS3</a:t>
            </a:r>
          </a:p>
        </p:txBody>
      </p:sp>
    </p:spTree>
    <p:extLst>
      <p:ext uri="{BB962C8B-B14F-4D97-AF65-F5344CB8AC3E}">
        <p14:creationId xmlns:p14="http://schemas.microsoft.com/office/powerpoint/2010/main" val="3819072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54BC4A-7F01-72C7-EB20-187C9953F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blue&#10;&#10;Description automatically generated">
            <a:extLst>
              <a:ext uri="{FF2B5EF4-FFF2-40B4-BE49-F238E27FC236}">
                <a16:creationId xmlns:a16="http://schemas.microsoft.com/office/drawing/2014/main" id="{8B331356-B7D2-D26E-7501-B8345A2749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5" b="11289"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08262534-AF19-4AC4-B2E7-DAEAA5A6D1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black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346153-661D-8309-EE48-27FEDF1C2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0" y="3817791"/>
            <a:ext cx="3852041" cy="683285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tx2"/>
                </a:solidFill>
              </a:rPr>
              <a:t>Thank you for your attention!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A7A8A5-6BDD-7A2F-61DF-742D41316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4A92C729-97C7-5494-62B0-E7B7E9CBC4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050" y="5413497"/>
            <a:ext cx="1266063" cy="12555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AB24AC2-EB5B-C1A9-1187-C50315A91273}"/>
              </a:ext>
            </a:extLst>
          </p:cNvPr>
          <p:cNvSpPr/>
          <p:nvPr/>
        </p:nvSpPr>
        <p:spPr>
          <a:xfrm>
            <a:off x="9424255" y="5090443"/>
            <a:ext cx="1095375" cy="66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986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B0F0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3314</TotalTime>
  <Words>248</Words>
  <Application>Microsoft Office PowerPoint</Application>
  <PresentationFormat>Widescreen</PresentationFormat>
  <Paragraphs>70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Calibri Light</vt:lpstr>
      <vt:lpstr>Office Theme</vt:lpstr>
      <vt:lpstr>1_Office Theme</vt:lpstr>
      <vt:lpstr>2_Office Theme</vt:lpstr>
      <vt:lpstr>UCE3</vt:lpstr>
      <vt:lpstr>Energy Extraction Basics</vt:lpstr>
      <vt:lpstr>Motivation for Universal Control Electronics</vt:lpstr>
      <vt:lpstr>Structure</vt:lpstr>
      <vt:lpstr>Systems</vt:lpstr>
      <vt:lpstr>CHARM</vt:lpstr>
      <vt:lpstr>Project Timeline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 Grigorov (mg5u18)</dc:creator>
  <cp:lastModifiedBy>Martin Grigorov</cp:lastModifiedBy>
  <cp:revision>114</cp:revision>
  <dcterms:created xsi:type="dcterms:W3CDTF">2025-01-16T15:14:12Z</dcterms:created>
  <dcterms:modified xsi:type="dcterms:W3CDTF">2025-01-21T12:32:41Z</dcterms:modified>
</cp:coreProperties>
</file>