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5" r:id="rId2"/>
    <p:sldId id="307" r:id="rId3"/>
    <p:sldId id="303" r:id="rId4"/>
    <p:sldId id="301" r:id="rId5"/>
    <p:sldId id="305" r:id="rId6"/>
    <p:sldId id="309" r:id="rId7"/>
    <p:sldId id="308" r:id="rId8"/>
    <p:sldId id="306" r:id="rId9"/>
    <p:sldId id="310" r:id="rId10"/>
    <p:sldId id="28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1" autoAdjust="0"/>
    <p:restoredTop sz="94686"/>
  </p:normalViewPr>
  <p:slideViewPr>
    <p:cSldViewPr snapToObjects="1">
      <p:cViewPr varScale="1">
        <p:scale>
          <a:sx n="157" d="100"/>
          <a:sy n="157" d="100"/>
        </p:scale>
        <p:origin x="156" y="252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19.01.2025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19.01.2025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19.01.2025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19.01.2025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19.01.2025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19.01.2025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19.01.2025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19.01.2025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19.01.2025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19.01.2025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19.01.2025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19.01.2025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19.01.2025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19.01.2025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19.01.2025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19.01.2025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19.01.2025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19.01.2025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19.01.2025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19/01/2025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image" Target="../media/image13.png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3AE9574-262C-2C36-AA95-105013F616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Vito Vizziello </a:t>
            </a:r>
          </a:p>
          <a:p>
            <a:r>
              <a:rPr lang="en-US" dirty="0"/>
              <a:t>21/01/2025</a:t>
            </a:r>
            <a:endParaRPr lang="en-GB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B232B41F-5CF8-0B03-2C37-A302C1EBC8C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729883" y="3198167"/>
            <a:ext cx="1073223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 switchboard for valuable signals, the UQDS and PDSU patch panels ...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4D0404EF-81FA-3D24-2D58-F6DF295C91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757" y="3843009"/>
            <a:ext cx="15824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US" altLang="en-US" sz="2000" dirty="0">
                <a:latin typeface="Arial" panose="020B0604020202020204" pitchFamily="34" charset="0"/>
              </a:rPr>
              <a:t>TE-MPE-EP</a:t>
            </a:r>
          </a:p>
        </p:txBody>
      </p:sp>
    </p:spTree>
    <p:extLst>
      <p:ext uri="{BB962C8B-B14F-4D97-AF65-F5344CB8AC3E}">
        <p14:creationId xmlns:p14="http://schemas.microsoft.com/office/powerpoint/2010/main" val="11626521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8E72B9-926E-07D6-894F-895CA66113A8}"/>
              </a:ext>
            </a:extLst>
          </p:cNvPr>
          <p:cNvSpPr txBox="1"/>
          <p:nvPr/>
        </p:nvSpPr>
        <p:spPr>
          <a:xfrm>
            <a:off x="5486400" y="305966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8241D-16E2-D941-B672-7CDCC213C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UQDS and PDSU patch panel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5E6953-692C-9842-9D66-643D806F5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21.01.2025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CD9BAD-BF95-4846-9B7B-C1C49B51B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42575-8502-9C41-ACBF-DEB712BB5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4D197A-03BC-C645-89F5-C987905FD1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592263"/>
            <a:ext cx="8712347" cy="4608512"/>
          </a:xfrm>
        </p:spPr>
        <p:txBody>
          <a:bodyPr>
            <a:normAutofit/>
          </a:bodyPr>
          <a:lstStyle/>
          <a:p>
            <a:pPr algn="just"/>
            <a:endParaRPr lang="en-US" dirty="0"/>
          </a:p>
          <a:p>
            <a:pPr algn="just"/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0435E3-6B75-FE44-8784-3548D8E98851}"/>
              </a:ext>
            </a:extLst>
          </p:cNvPr>
          <p:cNvSpPr/>
          <p:nvPr/>
        </p:nvSpPr>
        <p:spPr>
          <a:xfrm>
            <a:off x="983432" y="6290797"/>
            <a:ext cx="1944216" cy="56720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695AB7-1162-0049-9FA3-21EB4C8B608B}"/>
              </a:ext>
            </a:extLst>
          </p:cNvPr>
          <p:cNvSpPr/>
          <p:nvPr/>
        </p:nvSpPr>
        <p:spPr>
          <a:xfrm>
            <a:off x="4259262" y="6237312"/>
            <a:ext cx="3673475" cy="57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r>
              <a:rPr kumimoji="0" lang="en-US" altLang="en-US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 switchboard for valuable signals, the UQDS and PDSU patch panels ...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C46DCF7-AA0D-A544-F499-FA84E1205EE3}"/>
              </a:ext>
            </a:extLst>
          </p:cNvPr>
          <p:cNvSpPr txBox="1">
            <a:spLocks/>
          </p:cNvSpPr>
          <p:nvPr/>
        </p:nvSpPr>
        <p:spPr>
          <a:xfrm>
            <a:off x="377841" y="1568812"/>
            <a:ext cx="11376025" cy="16315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2800" b="0" dirty="0"/>
              <a:t>For the upgrade of the LHC to HL-LHC, the </a:t>
            </a:r>
            <a:r>
              <a:rPr lang="en-US" sz="2800" dirty="0"/>
              <a:t>patch panel </a:t>
            </a:r>
            <a:r>
              <a:rPr lang="en-US" sz="2800" b="0" dirty="0"/>
              <a:t>represents an element of the </a:t>
            </a:r>
            <a:r>
              <a:rPr lang="en-US" sz="2800" dirty="0"/>
              <a:t>Q</a:t>
            </a:r>
            <a:r>
              <a:rPr lang="en-US" sz="2800" b="0" dirty="0"/>
              <a:t>uench </a:t>
            </a:r>
            <a:r>
              <a:rPr lang="en-US" sz="2800" dirty="0"/>
              <a:t>D</a:t>
            </a:r>
            <a:r>
              <a:rPr lang="en-US" sz="2800" b="0" dirty="0"/>
              <a:t>etection </a:t>
            </a:r>
            <a:r>
              <a:rPr lang="en-US" sz="2800" dirty="0"/>
              <a:t>S</a:t>
            </a:r>
            <a:r>
              <a:rPr lang="en-US" sz="2800" b="0" dirty="0"/>
              <a:t>ystem that accomplishes the complex aim of mapping multiple signal sources to multiple destinations. </a:t>
            </a:r>
            <a:endParaRPr lang="en-GB" sz="2800" b="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B4E9D46-E668-3EA5-4BF4-C38EC644E68E}"/>
              </a:ext>
            </a:extLst>
          </p:cNvPr>
          <p:cNvSpPr txBox="1"/>
          <p:nvPr/>
        </p:nvSpPr>
        <p:spPr>
          <a:xfrm>
            <a:off x="983431" y="6498701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Vito Vizziello TE-MPE-EP</a:t>
            </a:r>
          </a:p>
        </p:txBody>
      </p:sp>
    </p:spTree>
    <p:extLst>
      <p:ext uri="{BB962C8B-B14F-4D97-AF65-F5344CB8AC3E}">
        <p14:creationId xmlns:p14="http://schemas.microsoft.com/office/powerpoint/2010/main" val="2136994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8241D-16E2-D941-B672-7CDCC213C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 of Patch Panel during Hi-Lumi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5E6953-692C-9842-9D66-643D806F5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21.01.2025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CD9BAD-BF95-4846-9B7B-C1C49B51B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42575-8502-9C41-ACBF-DEB712BB5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4D197A-03BC-C645-89F5-C987905FD1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592263"/>
            <a:ext cx="8712347" cy="4608512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0435E3-6B75-FE44-8784-3548D8E98851}"/>
              </a:ext>
            </a:extLst>
          </p:cNvPr>
          <p:cNvSpPr/>
          <p:nvPr/>
        </p:nvSpPr>
        <p:spPr>
          <a:xfrm>
            <a:off x="983432" y="6290797"/>
            <a:ext cx="1944216" cy="56720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695AB7-1162-0049-9FA3-21EB4C8B608B}"/>
              </a:ext>
            </a:extLst>
          </p:cNvPr>
          <p:cNvSpPr/>
          <p:nvPr/>
        </p:nvSpPr>
        <p:spPr>
          <a:xfrm>
            <a:off x="4259262" y="6237312"/>
            <a:ext cx="3673475" cy="57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r>
              <a:rPr kumimoji="0" lang="en-US" altLang="en-US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 switchboard for valuable signals, the UQDS and PDSU patch panels ...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20777C51-A153-2A1F-5996-FC2B1EFC9F2E}"/>
              </a:ext>
            </a:extLst>
          </p:cNvPr>
          <p:cNvSpPr/>
          <p:nvPr/>
        </p:nvSpPr>
        <p:spPr>
          <a:xfrm>
            <a:off x="4910930" y="2431525"/>
            <a:ext cx="2370137" cy="2140475"/>
          </a:xfrm>
          <a:prstGeom prst="flowChartProcess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Patch Panel</a:t>
            </a:r>
            <a:endParaRPr lang="en-GB" dirty="0"/>
          </a:p>
        </p:txBody>
      </p:sp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B8BEC6C5-EC80-AED2-ACC9-264466FB7D91}"/>
              </a:ext>
            </a:extLst>
          </p:cNvPr>
          <p:cNvSpPr/>
          <p:nvPr/>
        </p:nvSpPr>
        <p:spPr>
          <a:xfrm>
            <a:off x="152400" y="981587"/>
            <a:ext cx="3962399" cy="2367248"/>
          </a:xfrm>
          <a:prstGeom prst="flowChartProcess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ELQA measurements can be done, at any moment, directly from the Patch Panel if radiation level around IFS boxes placed on the magnet cold mass are high. </a:t>
            </a:r>
            <a:endParaRPr lang="en-GB" dirty="0"/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B9679B19-64EE-D4AA-8DA4-B8BE8045A8FF}"/>
              </a:ext>
            </a:extLst>
          </p:cNvPr>
          <p:cNvSpPr/>
          <p:nvPr/>
        </p:nvSpPr>
        <p:spPr>
          <a:xfrm>
            <a:off x="152400" y="3620978"/>
            <a:ext cx="3962400" cy="2398822"/>
          </a:xfrm>
          <a:prstGeom prst="flowChartProcess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ELQA measurements can be provided without the need to disconnect the quench detection system.</a:t>
            </a:r>
            <a:endParaRPr lang="en-GB" dirty="0"/>
          </a:p>
        </p:txBody>
      </p:sp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DF0C9D92-C7F4-B3A6-3A28-36C7E3E17567}"/>
              </a:ext>
            </a:extLst>
          </p:cNvPr>
          <p:cNvSpPr/>
          <p:nvPr/>
        </p:nvSpPr>
        <p:spPr>
          <a:xfrm>
            <a:off x="7932737" y="914400"/>
            <a:ext cx="4000797" cy="1657282"/>
          </a:xfrm>
          <a:prstGeom prst="flowChartProcess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Conveying all the needed signals from several IFS boxes directly to each specific UQDS.</a:t>
            </a:r>
            <a:endParaRPr lang="en-GB" sz="1200" dirty="0"/>
          </a:p>
        </p:txBody>
      </p:sp>
      <p:sp>
        <p:nvSpPr>
          <p:cNvPr id="15" name="Flowchart: Process 14">
            <a:extLst>
              <a:ext uri="{FF2B5EF4-FFF2-40B4-BE49-F238E27FC236}">
                <a16:creationId xmlns:a16="http://schemas.microsoft.com/office/drawing/2014/main" id="{F88EF8D1-60AB-7E05-17BB-90E98A614CFC}"/>
              </a:ext>
            </a:extLst>
          </p:cNvPr>
          <p:cNvSpPr/>
          <p:nvPr/>
        </p:nvSpPr>
        <p:spPr>
          <a:xfrm>
            <a:off x="7932738" y="2869608"/>
            <a:ext cx="4000796" cy="1478316"/>
          </a:xfrm>
          <a:prstGeom prst="flowChartProcess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Possibility to use a standard hardware configuration for UQDS with fewer risks to make  mistakes with the cabling. </a:t>
            </a:r>
            <a:endParaRPr lang="en-GB" sz="1200" dirty="0"/>
          </a:p>
        </p:txBody>
      </p:sp>
      <p:sp>
        <p:nvSpPr>
          <p:cNvPr id="17" name="Flowchart: Process 16">
            <a:extLst>
              <a:ext uri="{FF2B5EF4-FFF2-40B4-BE49-F238E27FC236}">
                <a16:creationId xmlns:a16="http://schemas.microsoft.com/office/drawing/2014/main" id="{556A651E-A872-A3C5-0B8A-9972D311ACEE}"/>
              </a:ext>
            </a:extLst>
          </p:cNvPr>
          <p:cNvSpPr/>
          <p:nvPr/>
        </p:nvSpPr>
        <p:spPr>
          <a:xfrm>
            <a:off x="7932738" y="4645850"/>
            <a:ext cx="4000796" cy="1440077"/>
          </a:xfrm>
          <a:prstGeom prst="flowChartProcess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Optimizing the time and make it easy during the local interventions.</a:t>
            </a:r>
            <a:endParaRPr lang="en-GB" sz="1200" dirty="0"/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2685C5BB-6454-6938-3BFD-2FCDE3F66E31}"/>
              </a:ext>
            </a:extLst>
          </p:cNvPr>
          <p:cNvCxnSpPr>
            <a:cxnSpLocks/>
            <a:stCxn id="9" idx="1"/>
            <a:endCxn id="12" idx="3"/>
          </p:cNvCxnSpPr>
          <p:nvPr/>
        </p:nvCxnSpPr>
        <p:spPr>
          <a:xfrm rot="10800000">
            <a:off x="4114800" y="2165211"/>
            <a:ext cx="796131" cy="133655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94986608-C85A-0692-4A5D-7A5BBF0DC56E}"/>
              </a:ext>
            </a:extLst>
          </p:cNvPr>
          <p:cNvCxnSpPr>
            <a:cxnSpLocks/>
            <a:stCxn id="9" idx="1"/>
            <a:endCxn id="13" idx="3"/>
          </p:cNvCxnSpPr>
          <p:nvPr/>
        </p:nvCxnSpPr>
        <p:spPr>
          <a:xfrm rot="10800000" flipV="1">
            <a:off x="4114800" y="3501763"/>
            <a:ext cx="796130" cy="131862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C5C96859-4A20-6B55-6A3B-CF87377EEF4F}"/>
              </a:ext>
            </a:extLst>
          </p:cNvPr>
          <p:cNvCxnSpPr>
            <a:cxnSpLocks/>
            <a:stCxn id="9" idx="3"/>
            <a:endCxn id="14" idx="1"/>
          </p:cNvCxnSpPr>
          <p:nvPr/>
        </p:nvCxnSpPr>
        <p:spPr>
          <a:xfrm flipV="1">
            <a:off x="7281067" y="1743041"/>
            <a:ext cx="651670" cy="175872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0ABAC2A-9AEF-5455-12DF-7853BC9E1B57}"/>
              </a:ext>
            </a:extLst>
          </p:cNvPr>
          <p:cNvCxnSpPr>
            <a:cxnSpLocks/>
            <a:stCxn id="14" idx="2"/>
            <a:endCxn id="15" idx="0"/>
          </p:cNvCxnSpPr>
          <p:nvPr/>
        </p:nvCxnSpPr>
        <p:spPr>
          <a:xfrm>
            <a:off x="9933136" y="2571682"/>
            <a:ext cx="0" cy="2979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455411F-39BE-A75D-5E6A-A57FC3BF597E}"/>
              </a:ext>
            </a:extLst>
          </p:cNvPr>
          <p:cNvCxnSpPr>
            <a:cxnSpLocks/>
            <a:stCxn id="15" idx="2"/>
            <a:endCxn id="17" idx="0"/>
          </p:cNvCxnSpPr>
          <p:nvPr/>
        </p:nvCxnSpPr>
        <p:spPr>
          <a:xfrm>
            <a:off x="9933136" y="4347924"/>
            <a:ext cx="0" cy="2979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832B5557-9BB3-BE7F-9A00-02E9CF13D848}"/>
              </a:ext>
            </a:extLst>
          </p:cNvPr>
          <p:cNvSpPr txBox="1"/>
          <p:nvPr/>
        </p:nvSpPr>
        <p:spPr>
          <a:xfrm>
            <a:off x="983431" y="6498701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Vito Vizziello TE-MPE-EP</a:t>
            </a:r>
          </a:p>
        </p:txBody>
      </p:sp>
    </p:spTree>
    <p:extLst>
      <p:ext uri="{BB962C8B-B14F-4D97-AF65-F5344CB8AC3E}">
        <p14:creationId xmlns:p14="http://schemas.microsoft.com/office/powerpoint/2010/main" val="2723184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8241D-16E2-D941-B672-7CDCC213C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085" y="276192"/>
            <a:ext cx="11376025" cy="540807"/>
          </a:xfrm>
        </p:spPr>
        <p:txBody>
          <a:bodyPr/>
          <a:lstStyle/>
          <a:p>
            <a:r>
              <a:rPr lang="en-US" dirty="0"/>
              <a:t>General architecture of the Patch Panel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5E6953-692C-9842-9D66-643D806F5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21.01.2025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CD9BAD-BF95-4846-9B7B-C1C49B51B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42575-8502-9C41-ACBF-DEB712BB5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4D197A-03BC-C645-89F5-C987905FD1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4133" y="762000"/>
            <a:ext cx="6673824" cy="4645049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en-US" sz="6400" b="0" dirty="0">
                <a:solidFill>
                  <a:schemeClr val="accent1">
                    <a:lumMod val="75000"/>
                  </a:schemeClr>
                </a:solidFill>
              </a:rPr>
              <a:t>The Patch Panel collects INPUT signals from:</a:t>
            </a:r>
          </a:p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sz="6400" b="0" dirty="0">
                <a:solidFill>
                  <a:schemeClr val="accent1">
                    <a:lumMod val="75000"/>
                  </a:schemeClr>
                </a:solidFill>
              </a:rPr>
              <a:t>IFS boxes of the magnets</a:t>
            </a:r>
          </a:p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sz="6400" b="0" dirty="0">
                <a:solidFill>
                  <a:schemeClr val="accent1">
                    <a:lumMod val="75000"/>
                  </a:schemeClr>
                </a:solidFill>
              </a:rPr>
              <a:t>The current sensor boxes </a:t>
            </a:r>
          </a:p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sz="6400" b="0" dirty="0">
                <a:solidFill>
                  <a:schemeClr val="accent1">
                    <a:lumMod val="75000"/>
                  </a:schemeClr>
                </a:solidFill>
              </a:rPr>
              <a:t>Another patch panel from a different rack. </a:t>
            </a:r>
          </a:p>
          <a:p>
            <a:pPr>
              <a:lnSpc>
                <a:spcPct val="170000"/>
              </a:lnSpc>
            </a:pPr>
            <a:r>
              <a:rPr lang="en-US" sz="6400" b="0" dirty="0">
                <a:solidFill>
                  <a:schemeClr val="accent1">
                    <a:lumMod val="75000"/>
                  </a:schemeClr>
                </a:solidFill>
              </a:rPr>
              <a:t>Internally the patch panel is routed for driving each single INPUT signal to a specific OUTPUT.</a:t>
            </a:r>
          </a:p>
          <a:p>
            <a:pPr>
              <a:lnSpc>
                <a:spcPct val="170000"/>
              </a:lnSpc>
            </a:pPr>
            <a:r>
              <a:rPr lang="en-US" sz="6400" b="0" dirty="0">
                <a:solidFill>
                  <a:schemeClr val="accent1">
                    <a:lumMod val="75000"/>
                  </a:schemeClr>
                </a:solidFill>
              </a:rPr>
              <a:t>The Patch Panel dispatches OUTPUT signals to: </a:t>
            </a:r>
          </a:p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sz="6400" b="0" dirty="0">
                <a:solidFill>
                  <a:schemeClr val="accent1">
                    <a:lumMod val="75000"/>
                  </a:schemeClr>
                </a:solidFill>
              </a:rPr>
              <a:t>UQDS </a:t>
            </a:r>
            <a:r>
              <a:rPr lang="en-US" sz="6400" b="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according to the configuration needed for each protection unit.</a:t>
            </a:r>
          </a:p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sz="6400" b="0" dirty="0">
                <a:solidFill>
                  <a:schemeClr val="accent1">
                    <a:lumMod val="75000"/>
                  </a:schemeClr>
                </a:solidFill>
              </a:rPr>
              <a:t>ELQA </a:t>
            </a:r>
            <a:r>
              <a:rPr lang="en-US" sz="6400" b="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reproducing on a dedicated area the same pin-out/connector configuration as for the IFS boxes for each magnet. </a:t>
            </a:r>
          </a:p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sz="7200" b="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Another patch panel from a different rack.</a:t>
            </a:r>
          </a:p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endParaRPr lang="en-US" sz="2500" dirty="0"/>
          </a:p>
          <a:p>
            <a:pPr>
              <a:lnSpc>
                <a:spcPct val="170000"/>
              </a:lnSpc>
            </a:pPr>
            <a:endParaRPr lang="en-US" dirty="0"/>
          </a:p>
          <a:p>
            <a:pPr>
              <a:lnSpc>
                <a:spcPct val="170000"/>
              </a:lnSpc>
            </a:pPr>
            <a:endParaRPr lang="en-US" dirty="0"/>
          </a:p>
          <a:p>
            <a:pPr>
              <a:lnSpc>
                <a:spcPct val="170000"/>
              </a:lnSpc>
            </a:pPr>
            <a:endParaRPr lang="en-US" dirty="0"/>
          </a:p>
          <a:p>
            <a:pPr>
              <a:lnSpc>
                <a:spcPct val="170000"/>
              </a:lnSpc>
            </a:pP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0435E3-6B75-FE44-8784-3548D8E98851}"/>
              </a:ext>
            </a:extLst>
          </p:cNvPr>
          <p:cNvSpPr/>
          <p:nvPr/>
        </p:nvSpPr>
        <p:spPr>
          <a:xfrm>
            <a:off x="983432" y="6290797"/>
            <a:ext cx="1944216" cy="56720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695AB7-1162-0049-9FA3-21EB4C8B608B}"/>
              </a:ext>
            </a:extLst>
          </p:cNvPr>
          <p:cNvSpPr/>
          <p:nvPr/>
        </p:nvSpPr>
        <p:spPr>
          <a:xfrm>
            <a:off x="4259262" y="6237312"/>
            <a:ext cx="3673475" cy="57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r>
              <a:rPr kumimoji="0" lang="en-US" altLang="en-US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 switchboard for valuable signals, the UQDS and PDSU patch panels ...</a:t>
            </a:r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340AF441-DDD5-6229-8D61-3228C95C18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9431" y="1245174"/>
            <a:ext cx="5079041" cy="477815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B82A9D5-23EE-599F-B359-CBE9E70AC04C}"/>
              </a:ext>
            </a:extLst>
          </p:cNvPr>
          <p:cNvSpPr txBox="1"/>
          <p:nvPr/>
        </p:nvSpPr>
        <p:spPr>
          <a:xfrm>
            <a:off x="983431" y="6498701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Vito Vizziello TE-MPE-EP</a:t>
            </a:r>
          </a:p>
        </p:txBody>
      </p:sp>
    </p:spTree>
    <p:extLst>
      <p:ext uri="{BB962C8B-B14F-4D97-AF65-F5344CB8AC3E}">
        <p14:creationId xmlns:p14="http://schemas.microsoft.com/office/powerpoint/2010/main" val="3086042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8241D-16E2-D941-B672-7CDCC213C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en-US" dirty="0"/>
              <a:t>View of the Patch Panel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5E6953-692C-9842-9D66-643D806F5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21.01.2025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CD9BAD-BF95-4846-9B7B-C1C49B51B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42575-8502-9C41-ACBF-DEB712BB5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4D197A-03BC-C645-89F5-C987905FD1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2776" y="1055438"/>
            <a:ext cx="8426424" cy="5115636"/>
          </a:xfrm>
        </p:spPr>
        <p:txBody>
          <a:bodyPr>
            <a:normAutofit/>
          </a:bodyPr>
          <a:lstStyle/>
          <a:p>
            <a:pPr algn="just"/>
            <a:endParaRPr lang="en-US" sz="1800" dirty="0"/>
          </a:p>
          <a:p>
            <a:pPr algn="just"/>
            <a:endParaRPr lang="en-US" sz="1800" dirty="0"/>
          </a:p>
          <a:p>
            <a:pPr algn="just"/>
            <a:endParaRPr lang="en-US" sz="1800" dirty="0"/>
          </a:p>
          <a:p>
            <a:pPr algn="just"/>
            <a:endParaRPr lang="en-US" sz="1800" dirty="0"/>
          </a:p>
          <a:p>
            <a:pPr algn="just"/>
            <a:endParaRPr lang="en-US" sz="3500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0435E3-6B75-FE44-8784-3548D8E98851}"/>
              </a:ext>
            </a:extLst>
          </p:cNvPr>
          <p:cNvSpPr/>
          <p:nvPr/>
        </p:nvSpPr>
        <p:spPr>
          <a:xfrm>
            <a:off x="983432" y="6290797"/>
            <a:ext cx="1944216" cy="56720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695AB7-1162-0049-9FA3-21EB4C8B608B}"/>
              </a:ext>
            </a:extLst>
          </p:cNvPr>
          <p:cNvSpPr/>
          <p:nvPr/>
        </p:nvSpPr>
        <p:spPr>
          <a:xfrm>
            <a:off x="4259262" y="6237312"/>
            <a:ext cx="3673475" cy="57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r>
              <a:rPr kumimoji="0" lang="en-US" altLang="en-US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 switchboard for valuable signals, the UQDS and PDSU patch panels ...</a:t>
            </a:r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63D4000-CE01-B7F9-9292-BC9A6D974E1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16022" y="2649075"/>
            <a:ext cx="4335609" cy="31595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91FAFC-C377-CE5D-04B7-8B4658CAC3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0374" y="2646519"/>
            <a:ext cx="4095604" cy="319121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9552ED5-375D-8F69-5B11-E3373E9AD0FA}"/>
              </a:ext>
            </a:extLst>
          </p:cNvPr>
          <p:cNvSpPr txBox="1"/>
          <p:nvPr/>
        </p:nvSpPr>
        <p:spPr>
          <a:xfrm>
            <a:off x="533400" y="1988884"/>
            <a:ext cx="3886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Front side: ELQA measurements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E7843A-21E0-5E0F-A372-1B8F44EAEE25}"/>
              </a:ext>
            </a:extLst>
          </p:cNvPr>
          <p:cNvSpPr txBox="1"/>
          <p:nvPr/>
        </p:nvSpPr>
        <p:spPr>
          <a:xfrm>
            <a:off x="6601173" y="1988884"/>
            <a:ext cx="3886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Back side: Input / Output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8D85DC5-ADAD-106F-9A87-98F02C84273C}"/>
              </a:ext>
            </a:extLst>
          </p:cNvPr>
          <p:cNvSpPr txBox="1"/>
          <p:nvPr/>
        </p:nvSpPr>
        <p:spPr>
          <a:xfrm>
            <a:off x="7897766" y="2239788"/>
            <a:ext cx="3886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 current sensors / other racks</a:t>
            </a:r>
            <a:endParaRPr lang="en-GB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D5B6D6E1-3A80-DCB2-B193-940B4A99F161}"/>
              </a:ext>
            </a:extLst>
          </p:cNvPr>
          <p:cNvSpPr txBox="1">
            <a:spLocks/>
          </p:cNvSpPr>
          <p:nvPr/>
        </p:nvSpPr>
        <p:spPr>
          <a:xfrm>
            <a:off x="412776" y="1107155"/>
            <a:ext cx="11376025" cy="5408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0" dirty="0"/>
              <a:t>All the Patch Panels are different between each other; every rack has its own patch panel.</a:t>
            </a:r>
            <a:endParaRPr lang="en-GB" sz="2000" b="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5E84A4A-6848-AC08-F089-E69524D2A93A}"/>
              </a:ext>
            </a:extLst>
          </p:cNvPr>
          <p:cNvSpPr txBox="1"/>
          <p:nvPr/>
        </p:nvSpPr>
        <p:spPr>
          <a:xfrm>
            <a:off x="983431" y="6498701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Vito Vizziello TE-MPE-EP</a:t>
            </a:r>
          </a:p>
        </p:txBody>
      </p:sp>
    </p:spTree>
    <p:extLst>
      <p:ext uri="{BB962C8B-B14F-4D97-AF65-F5344CB8AC3E}">
        <p14:creationId xmlns:p14="http://schemas.microsoft.com/office/powerpoint/2010/main" val="3595473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F0EFE6-50B4-D019-A296-43289ADA22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A6582-122E-4012-1CDE-261189F53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en-US" dirty="0"/>
              <a:t>IT-STRING Patch Panel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C0E578-2944-8738-3C8E-5BAC82647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21.01.2025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5EE100-F518-BE77-BB28-C8F023D0B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36CC43-8C59-256C-72CF-61AE2482C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F3C29F0-2277-E5DF-61D8-26C7D21C2F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2776" y="1055438"/>
            <a:ext cx="8426424" cy="5115636"/>
          </a:xfrm>
        </p:spPr>
        <p:txBody>
          <a:bodyPr>
            <a:normAutofit/>
          </a:bodyPr>
          <a:lstStyle/>
          <a:p>
            <a:pPr algn="just"/>
            <a:endParaRPr lang="en-US" sz="1800" dirty="0"/>
          </a:p>
          <a:p>
            <a:pPr algn="just"/>
            <a:endParaRPr lang="en-US" sz="1800" dirty="0"/>
          </a:p>
          <a:p>
            <a:pPr algn="just"/>
            <a:endParaRPr lang="en-US" sz="1800" dirty="0"/>
          </a:p>
          <a:p>
            <a:pPr algn="just"/>
            <a:endParaRPr lang="en-US" sz="1800" dirty="0"/>
          </a:p>
          <a:p>
            <a:pPr algn="just"/>
            <a:endParaRPr lang="en-US" sz="3500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6DD63F-FB40-AF6D-A968-CECFBBF88FC2}"/>
              </a:ext>
            </a:extLst>
          </p:cNvPr>
          <p:cNvSpPr/>
          <p:nvPr/>
        </p:nvSpPr>
        <p:spPr>
          <a:xfrm>
            <a:off x="983432" y="6290797"/>
            <a:ext cx="1944216" cy="56720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D04513-FE8A-82F5-E92C-E7E60FEA563A}"/>
              </a:ext>
            </a:extLst>
          </p:cNvPr>
          <p:cNvSpPr/>
          <p:nvPr/>
        </p:nvSpPr>
        <p:spPr>
          <a:xfrm>
            <a:off x="4259262" y="6237312"/>
            <a:ext cx="3673475" cy="57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r>
              <a:rPr kumimoji="0" lang="en-US" altLang="en-US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 switchboard for valuable signals, the UQDS and PDSU patch panels ...</a:t>
            </a:r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1307ABD-84CF-0600-571A-B2D1198FA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9374" y="373593"/>
            <a:ext cx="1524000" cy="56133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CB9A1FD-E7D2-94C9-8E84-192BEF261C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5701" y="1379834"/>
            <a:ext cx="843706" cy="203787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C946087-67EA-C2D0-3BBF-EB517E89B4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1152" y="1517120"/>
            <a:ext cx="922211" cy="208316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79E761A-4D14-FC4E-A176-9792ADBA11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0533" y="1654095"/>
            <a:ext cx="922211" cy="208419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802191C-7557-3774-8681-A0B95BA315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7145" y="1853715"/>
            <a:ext cx="931433" cy="208419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4EB32D1-41F3-2E52-839D-B94D21F92B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204" y="2006965"/>
            <a:ext cx="931433" cy="2084198"/>
          </a:xfrm>
          <a:prstGeom prst="rect">
            <a:avLst/>
          </a:prstGeom>
        </p:spPr>
      </p:pic>
      <p:sp>
        <p:nvSpPr>
          <p:cNvPr id="27" name="Flowchart: Connector 26">
            <a:extLst>
              <a:ext uri="{FF2B5EF4-FFF2-40B4-BE49-F238E27FC236}">
                <a16:creationId xmlns:a16="http://schemas.microsoft.com/office/drawing/2014/main" id="{DF4FB5E5-DAE9-F464-0E5A-FF0268A3B61C}"/>
              </a:ext>
            </a:extLst>
          </p:cNvPr>
          <p:cNvSpPr/>
          <p:nvPr/>
        </p:nvSpPr>
        <p:spPr>
          <a:xfrm>
            <a:off x="291359" y="935715"/>
            <a:ext cx="3581400" cy="3628511"/>
          </a:xfrm>
          <a:prstGeom prst="flowChartConnector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Flowchart: Connector 27">
            <a:extLst>
              <a:ext uri="{FF2B5EF4-FFF2-40B4-BE49-F238E27FC236}">
                <a16:creationId xmlns:a16="http://schemas.microsoft.com/office/drawing/2014/main" id="{CB3F4944-6A38-2CEC-EE1A-83CB20DE2FD8}"/>
              </a:ext>
            </a:extLst>
          </p:cNvPr>
          <p:cNvSpPr/>
          <p:nvPr/>
        </p:nvSpPr>
        <p:spPr>
          <a:xfrm>
            <a:off x="5329555" y="939663"/>
            <a:ext cx="3581400" cy="3628511"/>
          </a:xfrm>
          <a:prstGeom prst="flowChartConnector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76DD7DEF-969A-BC2F-5B79-D322D2B9262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48770" y="4871064"/>
            <a:ext cx="2942969" cy="112623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E738052-4001-0DA2-D825-CFDB6BE53F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4990" y="4860863"/>
            <a:ext cx="3194137" cy="110595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E695758-3B32-2C60-7A30-704BD86343B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10430" y="1628695"/>
            <a:ext cx="931272" cy="2084726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7D4A0EE-F281-11D3-8EFF-D21290808735}"/>
              </a:ext>
            </a:extLst>
          </p:cNvPr>
          <p:cNvCxnSpPr>
            <a:stCxn id="28" idx="4"/>
            <a:endCxn id="30" idx="0"/>
          </p:cNvCxnSpPr>
          <p:nvPr/>
        </p:nvCxnSpPr>
        <p:spPr>
          <a:xfrm>
            <a:off x="7120255" y="4568174"/>
            <a:ext cx="0" cy="3028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A4D70E5-01EE-D851-C6F6-03FDCF2359E6}"/>
              </a:ext>
            </a:extLst>
          </p:cNvPr>
          <p:cNvCxnSpPr>
            <a:stCxn id="27" idx="4"/>
            <a:endCxn id="32" idx="0"/>
          </p:cNvCxnSpPr>
          <p:nvPr/>
        </p:nvCxnSpPr>
        <p:spPr>
          <a:xfrm>
            <a:off x="2082059" y="4564226"/>
            <a:ext cx="0" cy="296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itle 1">
            <a:extLst>
              <a:ext uri="{FF2B5EF4-FFF2-40B4-BE49-F238E27FC236}">
                <a16:creationId xmlns:a16="http://schemas.microsoft.com/office/drawing/2014/main" id="{3FC7363B-B540-93AB-04C1-22E632BC20B8}"/>
              </a:ext>
            </a:extLst>
          </p:cNvPr>
          <p:cNvSpPr txBox="1">
            <a:spLocks/>
          </p:cNvSpPr>
          <p:nvPr/>
        </p:nvSpPr>
        <p:spPr>
          <a:xfrm>
            <a:off x="897659" y="6076764"/>
            <a:ext cx="2773044" cy="23128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/>
              <a:t>U</a:t>
            </a:r>
            <a:r>
              <a:rPr lang="en-US" sz="1200" b="0" dirty="0"/>
              <a:t>niversal </a:t>
            </a:r>
            <a:r>
              <a:rPr lang="en-US" sz="1200" dirty="0"/>
              <a:t>Q</a:t>
            </a:r>
            <a:r>
              <a:rPr lang="en-US" sz="1200" b="0" dirty="0"/>
              <a:t>uench </a:t>
            </a:r>
            <a:r>
              <a:rPr lang="en-US" sz="1200" dirty="0"/>
              <a:t>D</a:t>
            </a:r>
            <a:r>
              <a:rPr lang="en-US" sz="1200" b="0" dirty="0"/>
              <a:t>etection </a:t>
            </a:r>
            <a:r>
              <a:rPr lang="en-US" sz="1200" dirty="0"/>
              <a:t>S</a:t>
            </a:r>
            <a:r>
              <a:rPr lang="en-US" sz="1200" b="0" dirty="0"/>
              <a:t>ystem</a:t>
            </a:r>
            <a:endParaRPr lang="en-GB" sz="1200" b="0" dirty="0"/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BC33634A-9234-467D-2D73-CEA6F30ABAF0}"/>
              </a:ext>
            </a:extLst>
          </p:cNvPr>
          <p:cNvSpPr txBox="1">
            <a:spLocks/>
          </p:cNvSpPr>
          <p:nvPr/>
        </p:nvSpPr>
        <p:spPr>
          <a:xfrm>
            <a:off x="5940112" y="6062130"/>
            <a:ext cx="2773044" cy="23128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/>
              <a:t>P</a:t>
            </a:r>
            <a:r>
              <a:rPr lang="en-US" sz="1200" b="0" dirty="0"/>
              <a:t>rotection </a:t>
            </a:r>
            <a:r>
              <a:rPr lang="en-US" sz="1200" dirty="0"/>
              <a:t>D</a:t>
            </a:r>
            <a:r>
              <a:rPr lang="en-US" sz="1200" b="0" dirty="0"/>
              <a:t>evice </a:t>
            </a:r>
            <a:r>
              <a:rPr lang="en-US" sz="1200" dirty="0"/>
              <a:t>S</a:t>
            </a:r>
            <a:r>
              <a:rPr lang="en-US" sz="1200" b="0" dirty="0"/>
              <a:t>upervision </a:t>
            </a:r>
            <a:r>
              <a:rPr lang="en-US" sz="1200" dirty="0"/>
              <a:t>U</a:t>
            </a:r>
            <a:r>
              <a:rPr lang="en-US" sz="1200" b="0" dirty="0"/>
              <a:t>nit</a:t>
            </a:r>
            <a:endParaRPr lang="en-GB" sz="1200" b="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830E7DF-6D5F-7A53-C29A-A524C7731E7A}"/>
              </a:ext>
            </a:extLst>
          </p:cNvPr>
          <p:cNvSpPr txBox="1"/>
          <p:nvPr/>
        </p:nvSpPr>
        <p:spPr>
          <a:xfrm>
            <a:off x="983431" y="6498701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Vito Vizziello TE-MPE-EP</a:t>
            </a:r>
          </a:p>
        </p:txBody>
      </p:sp>
    </p:spTree>
    <p:extLst>
      <p:ext uri="{BB962C8B-B14F-4D97-AF65-F5344CB8AC3E}">
        <p14:creationId xmlns:p14="http://schemas.microsoft.com/office/powerpoint/2010/main" val="3010666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A78AEA-BC1E-DC40-7F01-A423F46197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9EC13-6E47-7DDE-EB32-595DBAF1D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en-US" dirty="0"/>
              <a:t>Development of the Patch Panel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C10F55-F899-ABDB-4C06-CC6CDC807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21.01.2025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E4A670-AA7E-721B-DBBD-1BC48F535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8B4630-C88C-3E4B-B3E3-9403D1AB7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6266D9C-E157-36C6-64D1-BC41430296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2776" y="1055438"/>
            <a:ext cx="8426424" cy="5115636"/>
          </a:xfrm>
        </p:spPr>
        <p:txBody>
          <a:bodyPr>
            <a:normAutofit/>
          </a:bodyPr>
          <a:lstStyle/>
          <a:p>
            <a:pPr algn="just"/>
            <a:endParaRPr lang="en-US" sz="1800" dirty="0"/>
          </a:p>
          <a:p>
            <a:pPr algn="just"/>
            <a:endParaRPr lang="en-US" sz="1800" dirty="0"/>
          </a:p>
          <a:p>
            <a:pPr algn="just"/>
            <a:endParaRPr lang="en-US" sz="1800" dirty="0"/>
          </a:p>
          <a:p>
            <a:pPr algn="just"/>
            <a:endParaRPr lang="en-US" sz="1800" dirty="0"/>
          </a:p>
          <a:p>
            <a:pPr algn="just"/>
            <a:endParaRPr lang="en-US" sz="3500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6FDC75-D384-AC17-67BB-6DB817BD35B1}"/>
              </a:ext>
            </a:extLst>
          </p:cNvPr>
          <p:cNvSpPr/>
          <p:nvPr/>
        </p:nvSpPr>
        <p:spPr>
          <a:xfrm>
            <a:off x="983432" y="6290797"/>
            <a:ext cx="1944216" cy="56720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BD2972B-5AB3-25CF-BA21-7A0C1CF84BB2}"/>
              </a:ext>
            </a:extLst>
          </p:cNvPr>
          <p:cNvSpPr/>
          <p:nvPr/>
        </p:nvSpPr>
        <p:spPr>
          <a:xfrm>
            <a:off x="4259262" y="6237312"/>
            <a:ext cx="3673475" cy="57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r>
              <a:rPr kumimoji="0" lang="en-US" altLang="en-US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 switchboard for valuable signals, the UQDS and PDSU patch panels ...</a:t>
            </a:r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AE65C66-D166-DEA6-A00A-3656F3A25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5169" y="3588911"/>
            <a:ext cx="3857281" cy="244608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838EA1DA-7A87-619A-B1BD-AAFB52934D9C}"/>
              </a:ext>
            </a:extLst>
          </p:cNvPr>
          <p:cNvSpPr txBox="1">
            <a:spLocks/>
          </p:cNvSpPr>
          <p:nvPr/>
        </p:nvSpPr>
        <p:spPr>
          <a:xfrm>
            <a:off x="407988" y="1295400"/>
            <a:ext cx="7524749" cy="4267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/>
              <a:t>All PCB based (no wires).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dirty="0"/>
              <a:t>PCB is housed in a sandwich: Metal plate, spacer, PCB, spacer, Metal plate. 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dirty="0"/>
              <a:t>Connector housings are mounted on the metal plate, both sides, and are connected directly to the PCB via   the pin-matrix.</a:t>
            </a:r>
          </a:p>
        </p:txBody>
      </p:sp>
      <p:pic>
        <p:nvPicPr>
          <p:cNvPr id="17" name="Immagine 8">
            <a:extLst>
              <a:ext uri="{FF2B5EF4-FFF2-40B4-BE49-F238E27FC236}">
                <a16:creationId xmlns:a16="http://schemas.microsoft.com/office/drawing/2014/main" id="{141F3F40-DA8D-7CF2-C0E4-304983E41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8549" y="89568"/>
            <a:ext cx="1739230" cy="2058728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6A9F82CF-6F3B-7CE2-BDE0-15CB688F1E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609496" y="2823631"/>
            <a:ext cx="1935626" cy="4338641"/>
          </a:xfrm>
          <a:prstGeom prst="rect">
            <a:avLst/>
          </a:prstGeom>
        </p:spPr>
      </p:pic>
      <p:pic>
        <p:nvPicPr>
          <p:cNvPr id="19" name="Immagine 16">
            <a:extLst>
              <a:ext uri="{FF2B5EF4-FFF2-40B4-BE49-F238E27FC236}">
                <a16:creationId xmlns:a16="http://schemas.microsoft.com/office/drawing/2014/main" id="{CAA2D8F4-F761-F348-E286-71AEFF7CB1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5208" y="4024005"/>
            <a:ext cx="2383925" cy="201098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F45741D-F163-8981-9ACC-9FFE293CC3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94526" y="134623"/>
            <a:ext cx="2551177" cy="335265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7CD194F-AF3D-EC33-4B9B-3A647E9EE6A9}"/>
              </a:ext>
            </a:extLst>
          </p:cNvPr>
          <p:cNvSpPr txBox="1"/>
          <p:nvPr/>
        </p:nvSpPr>
        <p:spPr>
          <a:xfrm>
            <a:off x="983431" y="6498701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Vito Vizziello TE-MPE-EP</a:t>
            </a:r>
          </a:p>
        </p:txBody>
      </p:sp>
    </p:spTree>
    <p:extLst>
      <p:ext uri="{BB962C8B-B14F-4D97-AF65-F5344CB8AC3E}">
        <p14:creationId xmlns:p14="http://schemas.microsoft.com/office/powerpoint/2010/main" val="139039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C55EF2-54C8-7496-D95C-AC10D10925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9BEA2-FA48-E4F7-E221-9FE906B28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en-US" dirty="0"/>
              <a:t>Development of the PCB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56A896-5951-5A5D-A399-56FCC3034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21.01.2025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178D4D-8915-3D92-4499-3132F11A7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F6774A-E382-8ACD-1855-A11254E04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48FC282-04F7-C7B5-DE2C-DFC725783B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2776" y="1055438"/>
            <a:ext cx="8426424" cy="5115636"/>
          </a:xfrm>
        </p:spPr>
        <p:txBody>
          <a:bodyPr>
            <a:normAutofit/>
          </a:bodyPr>
          <a:lstStyle/>
          <a:p>
            <a:pPr algn="just"/>
            <a:endParaRPr lang="en-US" sz="1800" dirty="0"/>
          </a:p>
          <a:p>
            <a:pPr algn="just"/>
            <a:endParaRPr lang="en-US" sz="1800" dirty="0"/>
          </a:p>
          <a:p>
            <a:pPr algn="just"/>
            <a:endParaRPr lang="en-US" sz="1800" dirty="0"/>
          </a:p>
          <a:p>
            <a:pPr algn="just"/>
            <a:endParaRPr lang="en-US" sz="3500" dirty="0"/>
          </a:p>
          <a:p>
            <a:pPr algn="just"/>
            <a:endParaRPr lang="en-US" sz="3500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92D890-F8AA-413C-3A4A-1B85F44350F4}"/>
              </a:ext>
            </a:extLst>
          </p:cNvPr>
          <p:cNvSpPr/>
          <p:nvPr/>
        </p:nvSpPr>
        <p:spPr>
          <a:xfrm>
            <a:off x="983432" y="6290797"/>
            <a:ext cx="1944216" cy="56720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8E2ED67-BB19-8D70-2FD0-0DD438D68EF8}"/>
              </a:ext>
            </a:extLst>
          </p:cNvPr>
          <p:cNvSpPr/>
          <p:nvPr/>
        </p:nvSpPr>
        <p:spPr>
          <a:xfrm>
            <a:off x="4259262" y="6237312"/>
            <a:ext cx="3673475" cy="57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r>
              <a:rPr kumimoji="0" lang="en-US" altLang="en-US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 switchboard for valuable signals, the UQDS and PDSU patch panels ...</a:t>
            </a:r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B70C1395-8052-8C5D-5E0F-9E67291072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767" y="2932606"/>
            <a:ext cx="3790633" cy="3188683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779DD77F-2C49-F38E-C11F-916A3A63C8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2946417"/>
            <a:ext cx="3943031" cy="325176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8C884985-161B-A4E5-80F7-852D9578830A}"/>
              </a:ext>
            </a:extLst>
          </p:cNvPr>
          <p:cNvSpPr txBox="1">
            <a:spLocks/>
          </p:cNvSpPr>
          <p:nvPr/>
        </p:nvSpPr>
        <p:spPr>
          <a:xfrm>
            <a:off x="407988" y="1053990"/>
            <a:ext cx="11479212" cy="3518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0" dirty="0"/>
              <a:t>PCB size: 3U, 6U, 9U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0" dirty="0"/>
              <a:t>Number of layers of the PCB: 8 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0" dirty="0"/>
              <a:t>Number of dielectric layers: 13</a:t>
            </a:r>
            <a:endParaRPr lang="en-GB" sz="2400" b="0" dirty="0"/>
          </a:p>
        </p:txBody>
      </p:sp>
      <p:pic>
        <p:nvPicPr>
          <p:cNvPr id="14" name="Immagine 15">
            <a:extLst>
              <a:ext uri="{FF2B5EF4-FFF2-40B4-BE49-F238E27FC236}">
                <a16:creationId xmlns:a16="http://schemas.microsoft.com/office/drawing/2014/main" id="{512D4213-9D45-F35E-41A2-DEB19F2BAA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2898" y="2918011"/>
            <a:ext cx="3943031" cy="323782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FE1CF3A-C8C8-25CF-EF84-542932D615A1}"/>
              </a:ext>
            </a:extLst>
          </p:cNvPr>
          <p:cNvSpPr txBox="1"/>
          <p:nvPr/>
        </p:nvSpPr>
        <p:spPr>
          <a:xfrm>
            <a:off x="983431" y="6498701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Vito Vizziello TE-MPE-EP</a:t>
            </a:r>
          </a:p>
        </p:txBody>
      </p:sp>
    </p:spTree>
    <p:extLst>
      <p:ext uri="{BB962C8B-B14F-4D97-AF65-F5344CB8AC3E}">
        <p14:creationId xmlns:p14="http://schemas.microsoft.com/office/powerpoint/2010/main" val="1180374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0C929D-FA02-A7B5-1A0D-4913097A47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17B26-1EC1-E656-C8D3-CF494EA8C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1" y="336935"/>
            <a:ext cx="11376025" cy="540807"/>
          </a:xfrm>
        </p:spPr>
        <p:txBody>
          <a:bodyPr/>
          <a:lstStyle/>
          <a:p>
            <a:r>
              <a:rPr lang="en-US" dirty="0"/>
              <a:t>HV test validation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4880F1-2810-4BB4-7CF1-D25CDA8DF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21.01.2025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56B0FF-C5CF-F377-4C09-322C5B7C1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037A9D-7FD4-D714-D6B6-5F8678733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7FB17C9-CBEE-D4AB-261C-5C866618E1B6}"/>
              </a:ext>
            </a:extLst>
          </p:cNvPr>
          <p:cNvSpPr/>
          <p:nvPr/>
        </p:nvSpPr>
        <p:spPr>
          <a:xfrm>
            <a:off x="983432" y="6290797"/>
            <a:ext cx="1944216" cy="56720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812606-AD6D-9F9A-93CE-4128020242EF}"/>
              </a:ext>
            </a:extLst>
          </p:cNvPr>
          <p:cNvSpPr/>
          <p:nvPr/>
        </p:nvSpPr>
        <p:spPr>
          <a:xfrm>
            <a:off x="4259262" y="6237312"/>
            <a:ext cx="3673475" cy="57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r>
              <a:rPr kumimoji="0" lang="en-US" altLang="en-US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 switchboard for valuable signals, the UQDS and PDSU patch panels ...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6E343AD-506E-AF1D-BB65-1806F3A3DCAD}"/>
              </a:ext>
            </a:extLst>
          </p:cNvPr>
          <p:cNvSpPr txBox="1">
            <a:spLocks/>
          </p:cNvSpPr>
          <p:nvPr/>
        </p:nvSpPr>
        <p:spPr>
          <a:xfrm>
            <a:off x="407989" y="1295400"/>
            <a:ext cx="6602412" cy="327689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pic>
        <p:nvPicPr>
          <p:cNvPr id="9" name="Immagine 31">
            <a:extLst>
              <a:ext uri="{FF2B5EF4-FFF2-40B4-BE49-F238E27FC236}">
                <a16:creationId xmlns:a16="http://schemas.microsoft.com/office/drawing/2014/main" id="{9337D0C1-4DC6-A184-692F-C13058414A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0467" y="1112944"/>
            <a:ext cx="1671392" cy="50505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7F9BB82-5ADC-D53F-8CDB-58A302F67E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4349" y="3419055"/>
            <a:ext cx="2339651" cy="276810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B3308B8-EA0D-1902-9937-F36347F65B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1" y="3429001"/>
            <a:ext cx="2616840" cy="277519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D9946CA-381C-E730-26FE-C0271D2455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8270" y="3408315"/>
            <a:ext cx="1973130" cy="277884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DD7C1DB-59E3-F684-22DA-B226B025F7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3472" y="4343399"/>
            <a:ext cx="2951091" cy="183761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0AF727A-0FC2-FBE1-5B04-BFF52185E5E2}"/>
              </a:ext>
            </a:extLst>
          </p:cNvPr>
          <p:cNvSpPr txBox="1"/>
          <p:nvPr/>
        </p:nvSpPr>
        <p:spPr>
          <a:xfrm>
            <a:off x="983431" y="6498701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Vito Vizziello TE-MPE-EP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04D354AC-42F3-11F8-C5C1-FACB4E44A37F}"/>
              </a:ext>
            </a:extLst>
          </p:cNvPr>
          <p:cNvSpPr txBox="1">
            <a:spLocks/>
          </p:cNvSpPr>
          <p:nvPr/>
        </p:nvSpPr>
        <p:spPr>
          <a:xfrm>
            <a:off x="310897" y="-177303"/>
            <a:ext cx="10093106" cy="3351674"/>
          </a:xfrm>
          <a:prstGeom prst="rect">
            <a:avLst/>
          </a:prstGeom>
        </p:spPr>
        <p:txBody>
          <a:bodyPr vert="horz" lIns="0" tIns="0" rIns="0" bIns="0" rtlCol="0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sz="1800" dirty="0"/>
          </a:p>
          <a:p>
            <a:pPr algn="just"/>
            <a:endParaRPr lang="en-US" sz="1800" dirty="0"/>
          </a:p>
          <a:p>
            <a:pPr algn="just"/>
            <a:endParaRPr lang="en-US" sz="1800" dirty="0"/>
          </a:p>
          <a:p>
            <a:endParaRPr lang="en-US" sz="3500" dirty="0"/>
          </a:p>
          <a:p>
            <a:endParaRPr lang="en-US" sz="4200" dirty="0">
              <a:solidFill>
                <a:schemeClr val="tx1"/>
              </a:solidFill>
            </a:endParaRPr>
          </a:p>
          <a:p>
            <a:endParaRPr lang="en-US" sz="4200" dirty="0">
              <a:solidFill>
                <a:schemeClr val="tx1"/>
              </a:solidFill>
            </a:endParaRPr>
          </a:p>
          <a:p>
            <a:r>
              <a:rPr lang="en-US" sz="8000" dirty="0">
                <a:solidFill>
                  <a:schemeClr val="tx1"/>
                </a:solidFill>
              </a:rPr>
              <a:t>HV test validation by TE-MPE-PE</a:t>
            </a:r>
          </a:p>
          <a:p>
            <a:pPr marL="285750" indent="-285750" algn="just" fontAlgn="base">
              <a:lnSpc>
                <a:spcPct val="220000"/>
              </a:lnSpc>
              <a:buFont typeface="Arial" panose="020B0604020202020204" pitchFamily="34" charset="0"/>
              <a:buChar char="•"/>
            </a:pPr>
            <a:r>
              <a:rPr lang="en-GB" sz="8000" b="0" dirty="0">
                <a:solidFill>
                  <a:schemeClr val="tx1"/>
                </a:solidFill>
              </a:rPr>
              <a:t>The QDS Input Patch Panel must withstand a minimum of 2.5 kV for 60 s                     with no breakdown and a maximum leakage current of 10 µA.</a:t>
            </a:r>
          </a:p>
          <a:p>
            <a:pPr marL="285750" indent="-285750" algn="just" fontAlgn="base">
              <a:lnSpc>
                <a:spcPct val="220000"/>
              </a:lnSpc>
              <a:buFont typeface="Arial" panose="020B0604020202020204" pitchFamily="34" charset="0"/>
              <a:buChar char="•"/>
            </a:pPr>
            <a:r>
              <a:rPr lang="en-GB" sz="8000" b="0" dirty="0">
                <a:solidFill>
                  <a:schemeClr val="tx1"/>
                </a:solidFill>
              </a:rPr>
              <a:t>Each connector at 1 kV must have a leakage current of less than 0.1 µA after 60 s.</a:t>
            </a:r>
          </a:p>
          <a:p>
            <a:pPr marL="285750" indent="-285750" fontAlgn="base">
              <a:lnSpc>
                <a:spcPct val="220000"/>
              </a:lnSpc>
              <a:buFont typeface="Arial" panose="020B0604020202020204" pitchFamily="34" charset="0"/>
              <a:buChar char="•"/>
            </a:pPr>
            <a:endParaRPr lang="en-GB" sz="4200" dirty="0">
              <a:solidFill>
                <a:schemeClr val="tx1"/>
              </a:solidFill>
            </a:endParaRPr>
          </a:p>
          <a:p>
            <a:br>
              <a:rPr lang="en-GB" sz="1800" b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en-GB" sz="1200" dirty="0">
              <a:solidFill>
                <a:schemeClr val="tx1"/>
              </a:solidFill>
            </a:endParaRPr>
          </a:p>
          <a:p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/>
              <a:t>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59813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Cobranding_16x9 PPT_v2024</Template>
  <TotalTime>14840</TotalTime>
  <Words>629</Words>
  <Application>Microsoft Office PowerPoint</Application>
  <PresentationFormat>Widescreen</PresentationFormat>
  <Paragraphs>144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 Theme</vt:lpstr>
      <vt:lpstr>A switchboard for valuable signals, the UQDS and PDSU patch panels ...</vt:lpstr>
      <vt:lpstr>What is the UQDS and PDSU patch panel</vt:lpstr>
      <vt:lpstr>Importance of Patch Panel during Hi-Lumi</vt:lpstr>
      <vt:lpstr>General architecture of the Patch Panel </vt:lpstr>
      <vt:lpstr>View of the Patch Panel</vt:lpstr>
      <vt:lpstr>IT-STRING Patch Panel</vt:lpstr>
      <vt:lpstr>Development of the Patch Panel</vt:lpstr>
      <vt:lpstr>Development of the PCB </vt:lpstr>
      <vt:lpstr>HV test validation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Vito Vizziello</dc:creator>
  <cp:lastModifiedBy>Vito Vizziello</cp:lastModifiedBy>
  <cp:revision>36</cp:revision>
  <cp:lastPrinted>2020-01-30T13:49:18Z</cp:lastPrinted>
  <dcterms:created xsi:type="dcterms:W3CDTF">2025-01-07T13:34:12Z</dcterms:created>
  <dcterms:modified xsi:type="dcterms:W3CDTF">2025-01-21T08:47:48Z</dcterms:modified>
</cp:coreProperties>
</file>