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9" r:id="rId3"/>
    <p:sldId id="277" r:id="rId4"/>
    <p:sldId id="288" r:id="rId5"/>
    <p:sldId id="285" r:id="rId6"/>
    <p:sldId id="261" r:id="rId7"/>
    <p:sldId id="264" r:id="rId8"/>
    <p:sldId id="283" r:id="rId9"/>
    <p:sldId id="281" r:id="rId10"/>
    <p:sldId id="287" r:id="rId11"/>
    <p:sldId id="286" r:id="rId12"/>
    <p:sldId id="266" r:id="rId13"/>
    <p:sldId id="272" r:id="rId14"/>
    <p:sldId id="271" r:id="rId15"/>
    <p:sldId id="270" r:id="rId16"/>
    <p:sldId id="269" r:id="rId17"/>
    <p:sldId id="268" r:id="rId18"/>
    <p:sldId id="273" r:id="rId19"/>
    <p:sldId id="278" r:id="rId20"/>
    <p:sldId id="279" r:id="rId21"/>
    <p:sldId id="265" r:id="rId22"/>
    <p:sldId id="258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E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701" autoAdjust="0"/>
  </p:normalViewPr>
  <p:slideViewPr>
    <p:cSldViewPr snapToGrid="0" snapToObjects="1">
      <p:cViewPr varScale="1">
        <p:scale>
          <a:sx n="169" d="100"/>
          <a:sy n="169" d="100"/>
        </p:scale>
        <p:origin x="2045" y="115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mailto:psychologist.medical.service@cern.ch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C781E-354E-ED2B-F8DA-A6FF91518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4">
            <a:extLst>
              <a:ext uri="{FF2B5EF4-FFF2-40B4-BE49-F238E27FC236}">
                <a16:creationId xmlns:a16="http://schemas.microsoft.com/office/drawing/2014/main" id="{CDF4E6C3-F047-34CC-04DB-D5E7B6AA91E8}"/>
              </a:ext>
            </a:extLst>
          </p:cNvPr>
          <p:cNvSpPr>
            <a:spLocks noGrp="1"/>
          </p:cNvSpPr>
          <p:nvPr>
            <p:ph type="ftr"/>
          </p:nvPr>
        </p:nvSpPr>
        <p:spPr>
          <a:xfrm>
            <a:off x="2906321" y="4767390"/>
            <a:ext cx="4295209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900" spc="-1" dirty="0">
                <a:solidFill>
                  <a:srgbClr val="B2B9D0"/>
                </a:solidFill>
                <a:latin typeface="Arial"/>
              </a:rPr>
              <a:t>TE-MPE annual meeting, 21 January 2025, Jan Uythoven</a:t>
            </a:r>
            <a:endParaRPr lang="fr-FR" sz="900" spc="-1" dirty="0">
              <a:latin typeface="Times New Roman"/>
            </a:endParaRPr>
          </a:p>
        </p:txBody>
      </p:sp>
      <p:sp>
        <p:nvSpPr>
          <p:cNvPr id="241" name="PlaceHolder 5">
            <a:extLst>
              <a:ext uri="{FF2B5EF4-FFF2-40B4-BE49-F238E27FC236}">
                <a16:creationId xmlns:a16="http://schemas.microsoft.com/office/drawing/2014/main" id="{7EBFCB31-AB43-B9A2-99A6-EC9A7073D9A4}"/>
              </a:ext>
            </a:extLst>
          </p:cNvPr>
          <p:cNvSpPr>
            <a:spLocks noGrp="1"/>
          </p:cNvSpPr>
          <p:nvPr>
            <p:ph type="sldNum"/>
          </p:nvPr>
        </p:nvSpPr>
        <p:spPr>
          <a:xfrm>
            <a:off x="7281990" y="4767390"/>
            <a:ext cx="375840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7376A27-24DF-467E-BC6F-320658B0C3AA}" type="slidenum">
              <a:rPr lang="en-US" sz="900" spc="-1">
                <a:solidFill>
                  <a:srgbClr val="B2B9D0"/>
                </a:solidFill>
                <a:latin typeface="Arial"/>
              </a:rPr>
              <a:t>10</a:t>
            </a:fld>
            <a:endParaRPr lang="fr-FR" sz="900" spc="-1">
              <a:latin typeface="Times New Roman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D53E35D-ED7D-7800-37B4-C7CE3FCDC19F}"/>
              </a:ext>
            </a:extLst>
          </p:cNvPr>
          <p:cNvSpPr txBox="1">
            <a:spLocks/>
          </p:cNvSpPr>
          <p:nvPr/>
        </p:nvSpPr>
        <p:spPr>
          <a:xfrm>
            <a:off x="758890" y="98855"/>
            <a:ext cx="7155300" cy="87732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u="sng" dirty="0">
                <a:solidFill>
                  <a:srgbClr val="0070C0"/>
                </a:solidFill>
              </a:rPr>
              <a:t>Safety</a:t>
            </a:r>
            <a:r>
              <a:rPr lang="en-US" sz="2400" b="1" dirty="0">
                <a:solidFill>
                  <a:srgbClr val="0070C0"/>
                </a:solidFill>
              </a:rPr>
              <a:t> is a top priority and key responsibility of everyone working in TE-MPE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3E1BBD-6D86-1A53-B833-0E4873997951}"/>
              </a:ext>
            </a:extLst>
          </p:cNvPr>
          <p:cNvSpPr txBox="1"/>
          <p:nvPr/>
        </p:nvSpPr>
        <p:spPr>
          <a:xfrm>
            <a:off x="175892" y="950696"/>
            <a:ext cx="2797099" cy="5078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55A0"/>
                </a:solidFill>
              </a:rPr>
              <a:t>Delphine Letant-Delrieux </a:t>
            </a:r>
          </a:p>
          <a:p>
            <a:r>
              <a:rPr lang="en-GB" sz="1350" dirty="0">
                <a:solidFill>
                  <a:srgbClr val="0055A0"/>
                </a:solidFill>
              </a:rPr>
              <a:t>TE DSO</a:t>
            </a:r>
            <a:endParaRPr lang="en-CH" sz="13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83C31E-9DF5-30A1-E1E8-BEE199069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83" y="3254942"/>
            <a:ext cx="1978573" cy="16492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603C78-0DE9-6EAD-1F54-3294E60AF17E}"/>
              </a:ext>
            </a:extLst>
          </p:cNvPr>
          <p:cNvSpPr txBox="1"/>
          <p:nvPr/>
        </p:nvSpPr>
        <p:spPr>
          <a:xfrm>
            <a:off x="175891" y="1574109"/>
            <a:ext cx="2797099" cy="5078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55A0"/>
                </a:solidFill>
              </a:rPr>
              <a:t>Daniel Calcoen </a:t>
            </a:r>
            <a:br>
              <a:rPr lang="en-GB" sz="1350" dirty="0">
                <a:solidFill>
                  <a:srgbClr val="0055A0"/>
                </a:solidFill>
              </a:rPr>
            </a:br>
            <a:r>
              <a:rPr lang="en-GB" sz="1350" dirty="0">
                <a:solidFill>
                  <a:srgbClr val="0055A0"/>
                </a:solidFill>
              </a:rPr>
              <a:t>MPE Safety Link Person</a:t>
            </a:r>
            <a:endParaRPr lang="en-CH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D8C59B-5D4A-3ED7-F2D9-6C83062FB7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7785"/>
          <a:stretch/>
        </p:blipFill>
        <p:spPr>
          <a:xfrm>
            <a:off x="854470" y="2197522"/>
            <a:ext cx="1188099" cy="102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85DEBC-8109-AAA5-8878-354395B7CF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295"/>
          <a:stretch/>
        </p:blipFill>
        <p:spPr>
          <a:xfrm>
            <a:off x="3466858" y="884809"/>
            <a:ext cx="5030330" cy="393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248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DD9B4-187D-BF66-9706-820076E8F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4">
            <a:extLst>
              <a:ext uri="{FF2B5EF4-FFF2-40B4-BE49-F238E27FC236}">
                <a16:creationId xmlns:a16="http://schemas.microsoft.com/office/drawing/2014/main" id="{B9BAB08C-039A-CE00-40C9-AB8E9FAD863D}"/>
              </a:ext>
            </a:extLst>
          </p:cNvPr>
          <p:cNvSpPr>
            <a:spLocks noGrp="1"/>
          </p:cNvSpPr>
          <p:nvPr>
            <p:ph type="ftr"/>
          </p:nvPr>
        </p:nvSpPr>
        <p:spPr>
          <a:xfrm>
            <a:off x="2906321" y="4767390"/>
            <a:ext cx="4295209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900" spc="-1" dirty="0">
                <a:solidFill>
                  <a:srgbClr val="B2B9D0"/>
                </a:solidFill>
                <a:latin typeface="Arial"/>
              </a:rPr>
              <a:t>TE-MPE annual meeting, 21 January 2025, Jan Uythoven</a:t>
            </a:r>
            <a:endParaRPr lang="fr-FR" sz="900" spc="-1" dirty="0">
              <a:latin typeface="Times New Roman"/>
            </a:endParaRPr>
          </a:p>
        </p:txBody>
      </p:sp>
      <p:sp>
        <p:nvSpPr>
          <p:cNvPr id="241" name="PlaceHolder 5">
            <a:extLst>
              <a:ext uri="{FF2B5EF4-FFF2-40B4-BE49-F238E27FC236}">
                <a16:creationId xmlns:a16="http://schemas.microsoft.com/office/drawing/2014/main" id="{71F2E6D2-45E5-842B-AFC8-D895865B16A5}"/>
              </a:ext>
            </a:extLst>
          </p:cNvPr>
          <p:cNvSpPr>
            <a:spLocks noGrp="1"/>
          </p:cNvSpPr>
          <p:nvPr>
            <p:ph type="sldNum"/>
          </p:nvPr>
        </p:nvSpPr>
        <p:spPr>
          <a:xfrm>
            <a:off x="7329757" y="4391280"/>
            <a:ext cx="375840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7376A27-24DF-467E-BC6F-320658B0C3AA}" type="slidenum">
              <a:rPr lang="en-US" sz="900" spc="-1">
                <a:solidFill>
                  <a:srgbClr val="B2B9D0"/>
                </a:solidFill>
                <a:latin typeface="Arial"/>
              </a:rPr>
              <a:t>11</a:t>
            </a:fld>
            <a:endParaRPr lang="fr-FR" sz="900" spc="-1">
              <a:latin typeface="Times New Roman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78581E7-5454-3428-62C9-843D51DD78A0}"/>
              </a:ext>
            </a:extLst>
          </p:cNvPr>
          <p:cNvSpPr txBox="1">
            <a:spLocks/>
          </p:cNvSpPr>
          <p:nvPr/>
        </p:nvSpPr>
        <p:spPr>
          <a:xfrm>
            <a:off x="177421" y="44263"/>
            <a:ext cx="8065827" cy="40167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rgbClr val="0070C0"/>
                </a:solidFill>
              </a:rPr>
              <a:t>Occupational Health          &amp;          Mental Health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2C45A5-7EC8-1540-9592-379A63DDD6FA}"/>
              </a:ext>
            </a:extLst>
          </p:cNvPr>
          <p:cNvSpPr txBox="1"/>
          <p:nvPr/>
        </p:nvSpPr>
        <p:spPr>
          <a:xfrm>
            <a:off x="4336540" y="3859098"/>
            <a:ext cx="4595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2980B9"/>
                </a:solidFill>
                <a:effectLst/>
              </a:rPr>
              <a:t>Talk to your supervisor, or you can make an appointment with a CERN psychologist via e-mail at </a:t>
            </a:r>
            <a:r>
              <a:rPr lang="en-GB" sz="1400" b="1" dirty="0">
                <a:solidFill>
                  <a:srgbClr val="2980B9"/>
                </a:solidFill>
                <a:effectLst/>
                <a:hlinkClick r:id="rId2"/>
              </a:rPr>
              <a:t>psychologist.medical.service@cern.ch</a:t>
            </a:r>
            <a:r>
              <a:rPr lang="en-GB" sz="1400" b="1" dirty="0">
                <a:solidFill>
                  <a:srgbClr val="2980B9"/>
                </a:solidFill>
                <a:effectLst/>
              </a:rPr>
              <a:t>.</a:t>
            </a:r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2C2AE8-8E50-7BED-3AF2-3A77EEFA5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174" y="429108"/>
            <a:ext cx="5159593" cy="34299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5097E2-2575-8419-9864-192370FC6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4" y="498940"/>
            <a:ext cx="4147093" cy="421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92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06D16-1645-A4C3-31A9-FD38DFB6F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99762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/>
              <a:t>One quick slide per Section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00984-1AD1-8383-0461-B92CD96BA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81F422-9361-3A63-2E2D-03AC3DC631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87C34-D6A0-9449-EEF9-B87D9C09081D}"/>
              </a:ext>
            </a:extLst>
          </p:cNvPr>
          <p:cNvSpPr txBox="1"/>
          <p:nvPr/>
        </p:nvSpPr>
        <p:spPr>
          <a:xfrm>
            <a:off x="3097013" y="1975839"/>
            <a:ext cx="51785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Not </a:t>
            </a:r>
            <a:r>
              <a:rPr lang="fr-CH" dirty="0" err="1"/>
              <a:t>covering</a:t>
            </a:r>
            <a:r>
              <a:rPr lang="fr-CH" dirty="0"/>
              <a:t> the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by the section or </a:t>
            </a:r>
            <a:r>
              <a:rPr lang="fr-CH" dirty="0" err="1"/>
              <a:t>claiming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complete</a:t>
            </a:r>
            <a:r>
              <a:rPr lang="fr-CH" dirty="0"/>
              <a:t> in </a:t>
            </a:r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sense</a:t>
            </a:r>
            <a:endParaRPr lang="fr-CH" dirty="0"/>
          </a:p>
          <a:p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aim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to </a:t>
            </a:r>
            <a:r>
              <a:rPr lang="fr-CH" dirty="0" err="1"/>
              <a:t>give</a:t>
            </a:r>
            <a:r>
              <a:rPr lang="fr-CH" dirty="0"/>
              <a:t> </a:t>
            </a:r>
            <a:r>
              <a:rPr lang="fr-CH" dirty="0" err="1"/>
              <a:t>newcomers</a:t>
            </a:r>
            <a:r>
              <a:rPr lang="fr-CH" dirty="0"/>
              <a:t> a taste of </a:t>
            </a:r>
            <a:r>
              <a:rPr lang="fr-CH" i="1" dirty="0" err="1"/>
              <a:t>what</a:t>
            </a:r>
            <a:r>
              <a:rPr lang="fr-CH" i="1" dirty="0"/>
              <a:t> </a:t>
            </a:r>
            <a:r>
              <a:rPr lang="fr-CH" i="1" dirty="0" err="1"/>
              <a:t>else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doing</a:t>
            </a:r>
            <a:r>
              <a:rPr lang="fr-CH" dirty="0"/>
              <a:t> in the group</a:t>
            </a:r>
          </a:p>
          <a:p>
            <a:endParaRPr lang="fr-CH" dirty="0"/>
          </a:p>
          <a:p>
            <a:r>
              <a:rPr lang="fr-CH" dirty="0"/>
              <a:t>More </a:t>
            </a:r>
            <a:r>
              <a:rPr lang="fr-CH" dirty="0" err="1"/>
              <a:t>complete</a:t>
            </a:r>
            <a:r>
              <a:rPr lang="fr-CH" dirty="0"/>
              <a:t> information at the MPE Technical Meetings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602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2A3F0-1436-7D1B-5F34-4C8A7CA7F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16424" y="4767263"/>
            <a:ext cx="4961932" cy="273844"/>
          </a:xfrm>
        </p:spPr>
        <p:txBody>
          <a:bodyPr/>
          <a:lstStyle/>
          <a:p>
            <a:pPr algn="l"/>
            <a:r>
              <a:rPr lang="en-GB" dirty="0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31FB5-51F2-B939-7034-4B18FAEC9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5EE48F-888D-21B6-E437-5AC4C10A2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62" y="102393"/>
            <a:ext cx="2467319" cy="132416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B58D0-2B0D-6AE8-29DB-AB504DBBC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1221" y="175033"/>
            <a:ext cx="5601717" cy="1539467"/>
          </a:xfrm>
        </p:spPr>
        <p:txBody>
          <a:bodyPr>
            <a:normAutofit fontScale="92500" lnSpcReduction="10000"/>
          </a:bodyPr>
          <a:lstStyle/>
          <a:p>
            <a:r>
              <a:rPr lang="fr-CH" sz="2400" dirty="0"/>
              <a:t>High </a:t>
            </a:r>
            <a:r>
              <a:rPr lang="fr-CH" sz="2400" dirty="0" err="1"/>
              <a:t>Luminosity</a:t>
            </a:r>
            <a:r>
              <a:rPr lang="fr-CH" sz="2400" dirty="0"/>
              <a:t> LHC </a:t>
            </a:r>
            <a:br>
              <a:rPr lang="fr-CH" sz="2400" dirty="0"/>
            </a:br>
            <a:r>
              <a:rPr lang="fr-CH" sz="2400" dirty="0" err="1"/>
              <a:t>Inner</a:t>
            </a:r>
            <a:r>
              <a:rPr lang="fr-CH" sz="2400" dirty="0"/>
              <a:t> Triplet String Facility</a:t>
            </a:r>
          </a:p>
          <a:p>
            <a:r>
              <a:rPr lang="fr-CH" sz="2400" dirty="0"/>
              <a:t>Installation, Hardware Commissioning</a:t>
            </a:r>
          </a:p>
          <a:p>
            <a:r>
              <a:rPr lang="fr-CH" sz="2400" dirty="0" err="1"/>
              <a:t>Operation</a:t>
            </a:r>
            <a:r>
              <a:rPr lang="fr-CH" sz="2400" dirty="0"/>
              <a:t> of String</a:t>
            </a:r>
            <a:endParaRPr lang="en-GB" sz="2400" dirty="0"/>
          </a:p>
        </p:txBody>
      </p:sp>
      <p:pic>
        <p:nvPicPr>
          <p:cNvPr id="9" name="Picture 8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69717CE2-5D0D-7872-A6EB-4FCFB5595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15" y="1775004"/>
            <a:ext cx="3910285" cy="29317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6DA11C2-B737-C930-9797-8B2A32C47C81}"/>
              </a:ext>
            </a:extLst>
          </p:cNvPr>
          <p:cNvSpPr txBox="1"/>
          <p:nvPr/>
        </p:nvSpPr>
        <p:spPr>
          <a:xfrm>
            <a:off x="4572000" y="1762322"/>
            <a:ext cx="294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D1 installation and </a:t>
            </a:r>
            <a:r>
              <a:rPr lang="en-GB" i="1" dirty="0" err="1"/>
              <a:t>sc</a:t>
            </a:r>
            <a:r>
              <a:rPr lang="en-GB" i="1" dirty="0"/>
              <a:t> link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78086E-A467-7865-895F-863F9D2E2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44513">
            <a:off x="4374763" y="2827181"/>
            <a:ext cx="4645505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77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0529E-75A1-DAB9-EE19-65B6F916C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AD223-3F69-B49D-6522-DC1A1CB46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6877B7-C00A-EC46-2E02-1944BBB4F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98" y="185377"/>
            <a:ext cx="2476846" cy="1390844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6A717579-5786-D5D1-59F4-D3C05E92A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245" y="196943"/>
            <a:ext cx="4833606" cy="1443463"/>
          </a:xfrm>
        </p:spPr>
        <p:txBody>
          <a:bodyPr>
            <a:normAutofit fontScale="40000" lnSpcReduction="20000"/>
          </a:bodyPr>
          <a:lstStyle/>
          <a:p>
            <a:r>
              <a:rPr lang="fr-CH" dirty="0" err="1"/>
              <a:t>Superconducting</a:t>
            </a:r>
            <a:r>
              <a:rPr lang="fr-CH" dirty="0"/>
              <a:t> Magnets Hardware Commissioning</a:t>
            </a:r>
          </a:p>
          <a:p>
            <a:r>
              <a:rPr lang="fr-CH" dirty="0" err="1"/>
              <a:t>Operation</a:t>
            </a:r>
            <a:r>
              <a:rPr lang="fr-CH" dirty="0"/>
              <a:t> sc magnets, MP3, </a:t>
            </a:r>
            <a:r>
              <a:rPr lang="fr-CH" dirty="0" err="1"/>
              <a:t>SigMon</a:t>
            </a:r>
            <a:r>
              <a:rPr lang="fr-CH" dirty="0"/>
              <a:t>, cold diodes, …</a:t>
            </a:r>
          </a:p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Quality</a:t>
            </a:r>
            <a:r>
              <a:rPr lang="fr-CH" dirty="0"/>
              <a:t> Assurance</a:t>
            </a:r>
          </a:p>
          <a:p>
            <a:r>
              <a:rPr lang="en-GB" dirty="0"/>
              <a:t>STEAM framework:</a:t>
            </a:r>
            <a:br>
              <a:rPr lang="en-GB" dirty="0"/>
            </a:br>
            <a:r>
              <a:rPr lang="en-GB" dirty="0"/>
              <a:t>Simulation of Transient Effects in Accelerator Magnets</a:t>
            </a:r>
            <a:endParaRPr lang="fr-CH" dirty="0"/>
          </a:p>
          <a:p>
            <a:r>
              <a:rPr lang="en-GB" dirty="0"/>
              <a:t>Simulation and protection of </a:t>
            </a:r>
            <a:r>
              <a:rPr lang="en-GB" dirty="0" err="1"/>
              <a:t>sc</a:t>
            </a:r>
            <a:r>
              <a:rPr lang="en-GB" dirty="0"/>
              <a:t> magnets for future applications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83D3EA-D60F-3661-5CDF-7938BF701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449" y="1748945"/>
            <a:ext cx="5654351" cy="28455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BA0745-1040-6F7B-6D8C-1559ED321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72157">
            <a:off x="70563" y="2751236"/>
            <a:ext cx="3051494" cy="66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17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22DE1-0082-A4A4-B0C4-04F0E0E8D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570" y="26790"/>
            <a:ext cx="5766179" cy="1694369"/>
          </a:xfrm>
        </p:spPr>
        <p:txBody>
          <a:bodyPr>
            <a:normAutofit/>
          </a:bodyPr>
          <a:lstStyle/>
          <a:p>
            <a:r>
              <a:rPr lang="fr-CH" sz="1800" dirty="0" err="1"/>
              <a:t>Quench</a:t>
            </a:r>
            <a:r>
              <a:rPr lang="fr-CH" sz="1800" dirty="0"/>
              <a:t> Protection Energy Extraction </a:t>
            </a:r>
            <a:r>
              <a:rPr lang="fr-CH" sz="1800" dirty="0" err="1"/>
              <a:t>Systems</a:t>
            </a:r>
            <a:endParaRPr lang="fr-CH" sz="1800" dirty="0"/>
          </a:p>
          <a:p>
            <a:r>
              <a:rPr lang="fr-CH" sz="1800" dirty="0"/>
              <a:t>Circuit </a:t>
            </a:r>
            <a:r>
              <a:rPr lang="fr-CH" sz="1800" dirty="0" err="1"/>
              <a:t>breakers</a:t>
            </a:r>
            <a:r>
              <a:rPr lang="fr-CH" sz="1800" dirty="0"/>
              <a:t> / switches / DC </a:t>
            </a:r>
            <a:r>
              <a:rPr lang="fr-CH" sz="1800" dirty="0" err="1"/>
              <a:t>contactors</a:t>
            </a:r>
            <a:endParaRPr lang="fr-CH" sz="1800" dirty="0"/>
          </a:p>
          <a:p>
            <a:r>
              <a:rPr lang="fr-CH" sz="1800" dirty="0"/>
              <a:t>CLIQ</a:t>
            </a:r>
          </a:p>
          <a:p>
            <a:r>
              <a:rPr lang="fr-CH" sz="1800" dirty="0" err="1"/>
              <a:t>Quench</a:t>
            </a:r>
            <a:r>
              <a:rPr lang="fr-CH" sz="1800" dirty="0"/>
              <a:t> </a:t>
            </a:r>
            <a:r>
              <a:rPr lang="fr-CH" sz="1800" dirty="0" err="1"/>
              <a:t>Heater</a:t>
            </a:r>
            <a:r>
              <a:rPr lang="fr-CH" sz="1800" dirty="0"/>
              <a:t> Power Supplies</a:t>
            </a:r>
          </a:p>
          <a:p>
            <a:r>
              <a:rPr lang="fr-CH" sz="1800" dirty="0"/>
              <a:t>Universal Control Electronics for EE </a:t>
            </a:r>
            <a:r>
              <a:rPr lang="fr-CH" sz="1800" dirty="0" err="1"/>
              <a:t>systems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AC41E-70EA-505C-DA57-D6732A89B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EB951-11A0-CC01-21D2-88B7FD5C3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4E119A-9290-1720-35FC-A16C49E38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37" y="42092"/>
            <a:ext cx="2419688" cy="14384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E3C72A-1E91-A9C4-EE0B-F3612BA2D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51" y="1690556"/>
            <a:ext cx="5119396" cy="28667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360639-870B-AED8-CEEC-37417D8D2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51724">
            <a:off x="5719691" y="2796548"/>
            <a:ext cx="2419688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02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D4708-1B04-F920-2DDF-5BE4A0153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274" y="0"/>
            <a:ext cx="5841241" cy="1783079"/>
          </a:xfrm>
        </p:spPr>
        <p:txBody>
          <a:bodyPr>
            <a:normAutofit/>
          </a:bodyPr>
          <a:lstStyle/>
          <a:p>
            <a:r>
              <a:rPr lang="fr-CH" sz="1800" dirty="0"/>
              <a:t>Beam Interlock System BIS</a:t>
            </a:r>
          </a:p>
          <a:p>
            <a:r>
              <a:rPr lang="fr-CH" sz="1800" dirty="0"/>
              <a:t>Safe Machine </a:t>
            </a:r>
            <a:r>
              <a:rPr lang="fr-CH" sz="1800" dirty="0" err="1"/>
              <a:t>Parameters</a:t>
            </a:r>
            <a:r>
              <a:rPr lang="fr-CH" sz="1800" dirty="0"/>
              <a:t> SMP</a:t>
            </a:r>
          </a:p>
          <a:p>
            <a:r>
              <a:rPr lang="fr-CH" sz="1800" dirty="0"/>
              <a:t>Warm magnet Interlock Controller WIC</a:t>
            </a:r>
          </a:p>
          <a:p>
            <a:r>
              <a:rPr lang="fr-CH" sz="1800" dirty="0"/>
              <a:t>Power Interlock Controller PIC</a:t>
            </a:r>
          </a:p>
          <a:p>
            <a:r>
              <a:rPr lang="fr-CH" sz="1800" dirty="0"/>
              <a:t>Fast Magnet </a:t>
            </a:r>
            <a:r>
              <a:rPr lang="fr-CH" sz="1800" dirty="0" err="1"/>
              <a:t>Current</a:t>
            </a:r>
            <a:r>
              <a:rPr lang="fr-CH" sz="1800" dirty="0"/>
              <a:t> change Monitor FMCM 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2E1C3-AE13-5D5A-C8E0-3B24CBD5DE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5F8F0-7F50-DA21-3BE7-8D4F7BA6E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33F0E1-7E87-40F7-C466-58E2767B5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48" y="102393"/>
            <a:ext cx="2476846" cy="13813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44D60A-B59B-C388-239A-CECF56B57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85" y="1653861"/>
            <a:ext cx="5641910" cy="29432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91407D-0B57-291D-0FD7-1F5A443FC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51465">
            <a:off x="6442959" y="2638099"/>
            <a:ext cx="2372056" cy="61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946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DD05B-C2F4-577F-1D84-CFE850E4B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4269" y="102393"/>
            <a:ext cx="5595582" cy="1721700"/>
          </a:xfrm>
        </p:spPr>
        <p:txBody>
          <a:bodyPr>
            <a:normAutofit/>
          </a:bodyPr>
          <a:lstStyle/>
          <a:p>
            <a:r>
              <a:rPr lang="fr-CH" sz="1800" dirty="0" err="1"/>
              <a:t>Quench</a:t>
            </a:r>
            <a:r>
              <a:rPr lang="fr-CH" sz="1800" dirty="0"/>
              <a:t> </a:t>
            </a:r>
            <a:r>
              <a:rPr lang="fr-CH" sz="1800" dirty="0" err="1"/>
              <a:t>Detection</a:t>
            </a:r>
            <a:r>
              <a:rPr lang="fr-CH" sz="1800" dirty="0"/>
              <a:t> System (QDS)</a:t>
            </a:r>
          </a:p>
          <a:p>
            <a:r>
              <a:rPr lang="fr-CH" sz="1800" dirty="0"/>
              <a:t>UQDS, PDSU, EDAQ</a:t>
            </a:r>
          </a:p>
          <a:p>
            <a:r>
              <a:rPr lang="fr-CH" sz="1800" dirty="0" err="1"/>
              <a:t>DAQs</a:t>
            </a:r>
            <a:r>
              <a:rPr lang="fr-CH" sz="1800" dirty="0"/>
              <a:t> for test </a:t>
            </a:r>
            <a:r>
              <a:rPr lang="fr-CH" sz="1800" dirty="0" err="1"/>
              <a:t>benches</a:t>
            </a:r>
            <a:r>
              <a:rPr lang="fr-CH" sz="1800" dirty="0"/>
              <a:t> (SM18, IT String)</a:t>
            </a:r>
          </a:p>
          <a:p>
            <a:r>
              <a:rPr lang="fr-CH" sz="1800" dirty="0" err="1"/>
              <a:t>Research</a:t>
            </a:r>
            <a:r>
              <a:rPr lang="fr-CH" sz="1800" dirty="0"/>
              <a:t> and </a:t>
            </a:r>
            <a:r>
              <a:rPr lang="fr-CH" sz="1800" dirty="0" err="1"/>
              <a:t>Development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586F20-9E8D-A55C-B773-7EE105540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D4276-6143-1150-0425-EAFC964A7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5AB98E-595D-D8B8-E08A-9E067F8B5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04" y="34752"/>
            <a:ext cx="2534004" cy="13336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D7F4FD-740E-3D5A-611A-873B23471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9037"/>
            <a:ext cx="6149599" cy="3090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ACC9BB-1512-C463-16F4-5563475BC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509855">
            <a:off x="5883545" y="2926663"/>
            <a:ext cx="3203845" cy="56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1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585A1-A80D-85D6-2C90-00ADA9556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6414" y="94529"/>
            <a:ext cx="5158031" cy="1871824"/>
          </a:xfrm>
        </p:spPr>
        <p:txBody>
          <a:bodyPr>
            <a:normAutofit fontScale="32500" lnSpcReduction="20000"/>
          </a:bodyPr>
          <a:lstStyle/>
          <a:p>
            <a:r>
              <a:rPr lang="fr-CH" sz="4900" dirty="0"/>
              <a:t>Controls and software </a:t>
            </a:r>
            <a:r>
              <a:rPr lang="fr-CH" sz="4900" dirty="0" err="1"/>
              <a:t>systems</a:t>
            </a:r>
            <a:endParaRPr lang="fr-CH" sz="4900" dirty="0"/>
          </a:p>
          <a:p>
            <a:r>
              <a:rPr lang="fr-CH" sz="4900" dirty="0"/>
              <a:t>Post Mortem, </a:t>
            </a:r>
            <a:r>
              <a:rPr lang="fr-CH" sz="4900" dirty="0" err="1"/>
              <a:t>SigMon</a:t>
            </a:r>
            <a:r>
              <a:rPr lang="fr-CH" sz="4900" dirty="0"/>
              <a:t>, </a:t>
            </a:r>
            <a:r>
              <a:rPr lang="fr-CH" sz="4900" dirty="0" err="1"/>
              <a:t>AccTesting</a:t>
            </a:r>
            <a:endParaRPr lang="fr-CH" sz="4900" dirty="0"/>
          </a:p>
          <a:p>
            <a:r>
              <a:rPr lang="fr-CH" sz="4900" dirty="0" err="1"/>
              <a:t>Dependability</a:t>
            </a:r>
            <a:r>
              <a:rPr lang="fr-CH" sz="4900" dirty="0"/>
              <a:t> </a:t>
            </a:r>
            <a:r>
              <a:rPr lang="fr-CH" sz="4900" dirty="0" err="1"/>
              <a:t>studies</a:t>
            </a:r>
            <a:r>
              <a:rPr lang="fr-CH" sz="4900" dirty="0"/>
              <a:t> for protection </a:t>
            </a:r>
            <a:r>
              <a:rPr lang="fr-CH" sz="4900" dirty="0" err="1"/>
              <a:t>systems</a:t>
            </a:r>
            <a:r>
              <a:rPr lang="fr-CH" sz="4900" dirty="0"/>
              <a:t> and </a:t>
            </a:r>
            <a:r>
              <a:rPr lang="fr-CH" sz="4900" dirty="0" err="1"/>
              <a:t>accelerators</a:t>
            </a:r>
            <a:endParaRPr lang="fr-CH" sz="4900" dirty="0"/>
          </a:p>
          <a:p>
            <a:r>
              <a:rPr lang="fr-CH" sz="4900" dirty="0"/>
              <a:t>Failure case and </a:t>
            </a:r>
            <a:r>
              <a:rPr lang="fr-CH" sz="4900" dirty="0" err="1"/>
              <a:t>beam</a:t>
            </a:r>
            <a:r>
              <a:rPr lang="fr-CH" sz="4900" dirty="0"/>
              <a:t> </a:t>
            </a:r>
            <a:r>
              <a:rPr lang="fr-CH" sz="4900" dirty="0" err="1"/>
              <a:t>induced</a:t>
            </a:r>
            <a:r>
              <a:rPr lang="fr-CH" sz="4900" dirty="0"/>
              <a:t> damage </a:t>
            </a:r>
            <a:r>
              <a:rPr lang="fr-CH" sz="4900" dirty="0" err="1"/>
              <a:t>studies</a:t>
            </a:r>
            <a:endParaRPr lang="fr-CH" sz="4900" dirty="0"/>
          </a:p>
          <a:p>
            <a:r>
              <a:rPr lang="fr-CH" sz="4900" dirty="0" err="1"/>
              <a:t>UFOs</a:t>
            </a:r>
            <a:endParaRPr lang="fr-CH" sz="4900" dirty="0"/>
          </a:p>
          <a:p>
            <a:r>
              <a:rPr lang="fr-CH" sz="4900" dirty="0"/>
              <a:t>Machine Protection Panel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AF256-CE30-C745-3979-11DDE691D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2F8BB-5474-A96B-BA78-6FFB27D4D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080501-F0E0-F71F-76EB-02F2E25E9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00" y="168679"/>
            <a:ext cx="2438740" cy="12955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B27766-4998-5B5A-AC7A-59240980C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24" y="1857273"/>
            <a:ext cx="5158031" cy="27298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0D2B2A-BAFC-8A52-1839-D955614DC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270513">
            <a:off x="5148553" y="2988214"/>
            <a:ext cx="3444846" cy="56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18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D33B-00F4-1FFB-8D1D-44DD96D5B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MPE is also working on the (far) future !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39ED192-1B2C-F8F7-6302-678CDC178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5200" y="1006655"/>
            <a:ext cx="5753599" cy="317781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05A06-0001-A179-BDFD-C8FA63BD69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1C6A92-9514-9354-98DD-879613287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2C3C9E-0859-72A4-A53C-FB37144C2DF3}"/>
              </a:ext>
            </a:extLst>
          </p:cNvPr>
          <p:cNvSpPr txBox="1"/>
          <p:nvPr/>
        </p:nvSpPr>
        <p:spPr>
          <a:xfrm>
            <a:off x="6693159" y="3999804"/>
            <a:ext cx="1946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This is no. 3</a:t>
            </a:r>
          </a:p>
        </p:txBody>
      </p:sp>
    </p:spTree>
    <p:extLst>
      <p:ext uri="{BB962C8B-B14F-4D97-AF65-F5344CB8AC3E}">
        <p14:creationId xmlns:p14="http://schemas.microsoft.com/office/powerpoint/2010/main" val="3755591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3" y="147075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TE-MPE Annual Meeting </a:t>
            </a:r>
            <a:br>
              <a:rPr lang="en-GB" dirty="0"/>
            </a:br>
            <a:r>
              <a:rPr lang="en-GB" sz="3600" i="1" dirty="0"/>
              <a:t>21 January 2025</a:t>
            </a:r>
            <a:br>
              <a:rPr lang="en-GB" dirty="0"/>
            </a:br>
            <a:br>
              <a:rPr lang="en-GB" dirty="0"/>
            </a:br>
            <a:r>
              <a:rPr lang="en-GB" dirty="0"/>
              <a:t>Welcome and General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05493" y="3375782"/>
            <a:ext cx="6291396" cy="88155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Jan Uythoven</a:t>
            </a:r>
          </a:p>
          <a:p>
            <a:br>
              <a:rPr lang="en-GB" dirty="0"/>
            </a:br>
            <a:r>
              <a:rPr lang="en-GB" dirty="0"/>
              <a:t>Many thanks to the Section Leaders and group members for their input</a:t>
            </a:r>
          </a:p>
          <a:p>
            <a:r>
              <a:rPr lang="en-GB" dirty="0"/>
              <a:t>Special thanks to Daniel Wollmann, Daniel Calcoen and Claudia Dupraz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BA23D-8714-6E02-DFC6-EC28F720D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565" y="3163473"/>
            <a:ext cx="1102138" cy="15584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00B886-0641-3CCD-6A4C-B0BC8A9D3D05}"/>
              </a:ext>
            </a:extLst>
          </p:cNvPr>
          <p:cNvSpPr txBox="1"/>
          <p:nvPr/>
        </p:nvSpPr>
        <p:spPr>
          <a:xfrm>
            <a:off x="7243763" y="4721890"/>
            <a:ext cx="1493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15 min </a:t>
            </a:r>
            <a:endParaRPr lang="en-GB" sz="1600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C90D3A-7939-9D6E-9207-DC83C1A78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2367" y="4776788"/>
            <a:ext cx="6291396" cy="273844"/>
          </a:xfrm>
        </p:spPr>
        <p:txBody>
          <a:bodyPr/>
          <a:lstStyle/>
          <a:p>
            <a:r>
              <a:rPr lang="en-GB" dirty="0"/>
              <a:t>TE-MPE annual meeting, 21 January 2025, Jan Uythoven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956494-0E01-311B-E335-6EF36877A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34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9C2EF-7B01-AEC4-D7E6-5CA4C4E6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Fabiola, one week ago: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8C21927-6023-8ACC-7046-A72F7A19D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176" y="880452"/>
            <a:ext cx="5627613" cy="320357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DB83B-16B1-1447-64B4-2E87E9555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CC7EF-F7CB-54D5-A29A-500A638C7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114036FC-9696-6A10-BA54-DBB34C375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017" y="1382949"/>
            <a:ext cx="3435983" cy="190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74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D0553-FEF3-1D1B-3457-B220341C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Next: 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3C6F3-B0DE-E295-26D3-9099FF483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24460"/>
            <a:ext cx="4233821" cy="19569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2200" dirty="0" err="1"/>
              <a:t>They</a:t>
            </a:r>
            <a:r>
              <a:rPr lang="fr-CH" sz="2200" dirty="0"/>
              <a:t> are </a:t>
            </a:r>
            <a:r>
              <a:rPr lang="fr-CH" sz="2200" b="1" i="1" dirty="0"/>
              <a:t>not</a:t>
            </a:r>
            <a:r>
              <a:rPr lang="fr-CH" sz="2200" dirty="0"/>
              <a:t>:</a:t>
            </a:r>
          </a:p>
          <a:p>
            <a:pPr lvl="1"/>
            <a:r>
              <a:rPr lang="fr-CH" sz="1900" dirty="0"/>
              <a:t>The highlights of the section</a:t>
            </a:r>
          </a:p>
          <a:p>
            <a:pPr lvl="1"/>
            <a:r>
              <a:rPr lang="fr-CH" sz="1900" dirty="0"/>
              <a:t>Covering the </a:t>
            </a:r>
            <a:r>
              <a:rPr lang="fr-CH" sz="1900" dirty="0" err="1"/>
              <a:t>most</a:t>
            </a:r>
            <a:r>
              <a:rPr lang="fr-CH" sz="1900" dirty="0"/>
              <a:t> important topic of the section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E57E7-7A57-4FDB-30AD-D2FCF3A30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E9F674-BC7D-F8EC-C2F1-41B3BE80F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D16565-0FDB-8F0E-F18D-86521CC83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124" y="189478"/>
            <a:ext cx="2316479" cy="167138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179E6C-8DD7-9C9E-797E-8B5078464A8E}"/>
              </a:ext>
            </a:extLst>
          </p:cNvPr>
          <p:cNvSpPr txBox="1">
            <a:spLocks/>
          </p:cNvSpPr>
          <p:nvPr/>
        </p:nvSpPr>
        <p:spPr>
          <a:xfrm>
            <a:off x="4691021" y="2159638"/>
            <a:ext cx="4095971" cy="2462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 err="1"/>
              <a:t>They</a:t>
            </a:r>
            <a:r>
              <a:rPr lang="fr-CH" sz="2200" dirty="0"/>
              <a:t> are </a:t>
            </a:r>
            <a:r>
              <a:rPr lang="fr-CH" sz="2200" dirty="0" err="1"/>
              <a:t>aimed</a:t>
            </a:r>
            <a:r>
              <a:rPr lang="fr-CH" sz="2200" dirty="0"/>
              <a:t> to </a:t>
            </a:r>
            <a:r>
              <a:rPr lang="fr-CH" sz="2200" dirty="0" err="1"/>
              <a:t>be</a:t>
            </a:r>
            <a:r>
              <a:rPr lang="fr-CH" sz="2200" dirty="0"/>
              <a:t>:</a:t>
            </a:r>
          </a:p>
          <a:p>
            <a:pPr lvl="1"/>
            <a:r>
              <a:rPr lang="fr-CH" sz="1900" dirty="0"/>
              <a:t>Speed (7 minutes)</a:t>
            </a:r>
          </a:p>
          <a:p>
            <a:pPr lvl="1"/>
            <a:r>
              <a:rPr lang="fr-CH" sz="1900" dirty="0" err="1"/>
              <a:t>Interesting</a:t>
            </a:r>
            <a:endParaRPr lang="en-GB" sz="19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22D87-70CA-3A39-634B-904871FE4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5311" y="213780"/>
            <a:ext cx="1164843" cy="16470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4CBA6E-4417-776D-EB31-D9A920460E71}"/>
              </a:ext>
            </a:extLst>
          </p:cNvPr>
          <p:cNvSpPr txBox="1"/>
          <p:nvPr/>
        </p:nvSpPr>
        <p:spPr>
          <a:xfrm>
            <a:off x="7224511" y="1579448"/>
            <a:ext cx="1046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7 min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4465394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1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E31C6F7-0F7C-0848-8441-783E8A86C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503" y="799225"/>
            <a:ext cx="4882695" cy="329581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1CA79E-26AF-603F-DB4E-6F5D88A11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3206"/>
            <a:ext cx="8226854" cy="705332"/>
          </a:xfrm>
        </p:spPr>
        <p:txBody>
          <a:bodyPr>
            <a:noAutofit/>
          </a:bodyPr>
          <a:lstStyle/>
          <a:p>
            <a:r>
              <a:rPr lang="en-GB" sz="2800" dirty="0"/>
              <a:t>Excellent performance of the accelerator complex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E28CA8-3D33-B95B-28A8-CA28EEBD88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TE-MPE annual meeting, 21 January 2025, Jan Uythoven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9524CF-914F-E250-2137-4B3955B5E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5DD9A4-3EA9-6070-DDA4-43957B5FA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136" y="1048456"/>
            <a:ext cx="4885920" cy="33864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1BD65A-F418-1542-07A2-D950E6E561D7}"/>
              </a:ext>
            </a:extLst>
          </p:cNvPr>
          <p:cNvSpPr txBox="1"/>
          <p:nvPr/>
        </p:nvSpPr>
        <p:spPr>
          <a:xfrm>
            <a:off x="5919874" y="772662"/>
            <a:ext cx="21584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Injector Availability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0C85B9-DA83-B6C9-ED34-2E41C0E3737D}"/>
              </a:ext>
            </a:extLst>
          </p:cNvPr>
          <p:cNvSpPr txBox="1"/>
          <p:nvPr/>
        </p:nvSpPr>
        <p:spPr>
          <a:xfrm>
            <a:off x="1378744" y="768538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LHC Integrated Lumi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127B6E-2DAF-EEB2-5B90-0BB51600798D}"/>
              </a:ext>
            </a:extLst>
          </p:cNvPr>
          <p:cNvSpPr txBox="1"/>
          <p:nvPr/>
        </p:nvSpPr>
        <p:spPr>
          <a:xfrm>
            <a:off x="978694" y="1488716"/>
            <a:ext cx="23002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916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C7596-87D6-3F55-A4B5-916C98A65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E927447-E535-F653-760D-31022F85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3206"/>
            <a:ext cx="8226854" cy="705332"/>
          </a:xfrm>
        </p:spPr>
        <p:txBody>
          <a:bodyPr>
            <a:noAutofit/>
          </a:bodyPr>
          <a:lstStyle/>
          <a:p>
            <a:r>
              <a:rPr lang="en-GB" sz="2800" dirty="0"/>
              <a:t>Excellent performance of the accelerator complex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8320F7-4517-255C-25D7-1B96FD9F8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TE-MPE annual meeting, 21 January 2025, Jan Uythoven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B123B-30F9-A3AC-BE8C-DF8C62806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B2200E-6387-C53C-9D51-74EA713A0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36" y="1048456"/>
            <a:ext cx="4885920" cy="33864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D8CF50-8F5B-C3E2-2EAE-39667A7BB7C2}"/>
              </a:ext>
            </a:extLst>
          </p:cNvPr>
          <p:cNvSpPr txBox="1"/>
          <p:nvPr/>
        </p:nvSpPr>
        <p:spPr>
          <a:xfrm>
            <a:off x="5919874" y="772662"/>
            <a:ext cx="21584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Injector Availability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609459-6F09-974B-233C-74C1F441B23A}"/>
              </a:ext>
            </a:extLst>
          </p:cNvPr>
          <p:cNvSpPr txBox="1"/>
          <p:nvPr/>
        </p:nvSpPr>
        <p:spPr>
          <a:xfrm>
            <a:off x="1378744" y="768538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LHC Integrated Lumi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8A473-0836-52DA-32DD-0E5B16DC6932}"/>
              </a:ext>
            </a:extLst>
          </p:cNvPr>
          <p:cNvSpPr txBox="1"/>
          <p:nvPr/>
        </p:nvSpPr>
        <p:spPr>
          <a:xfrm>
            <a:off x="978694" y="1488716"/>
            <a:ext cx="23002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8EB1D0-9471-45C9-E7CD-C8AEDB6D3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056" y="1421912"/>
            <a:ext cx="3813408" cy="23999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F9B9F5-1021-88A0-05A9-85A3BF3402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4043" y="2088904"/>
            <a:ext cx="1745131" cy="13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27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BFCDAA-40EB-76D8-0839-BF9AB7BB3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183" y="4710113"/>
            <a:ext cx="8421634" cy="273844"/>
          </a:xfrm>
        </p:spPr>
        <p:txBody>
          <a:bodyPr/>
          <a:lstStyle/>
          <a:p>
            <a:r>
              <a:rPr lang="en-GB" dirty="0"/>
              <a:t>TE-MPE annual meeting, 21 January 2025, Jan Uythoven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97CE1F-219D-66BC-3059-6CC4B68D0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D71772-FC7A-FA84-42E8-61B9288F8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95560"/>
            <a:ext cx="9144000" cy="24145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54C840-4145-7D5A-2468-F6C45BE43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62449">
            <a:off x="6446218" y="63949"/>
            <a:ext cx="1712343" cy="24517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AB721A-4900-99F5-E2A2-390F16E33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62449">
            <a:off x="3795112" y="63948"/>
            <a:ext cx="1712343" cy="24517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F9A671-2BFB-1C69-964D-C56C663D4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62449">
            <a:off x="814009" y="63948"/>
            <a:ext cx="1712343" cy="24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27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867897" y="-61516"/>
            <a:ext cx="6169770" cy="704970"/>
          </a:xfrm>
          <a:prstGeom prst="rect">
            <a:avLst/>
          </a:prstGeom>
          <a:noFill/>
          <a:ln w="0">
            <a:noFill/>
          </a:ln>
        </p:spPr>
        <p:txBody>
          <a:bodyPr lIns="34290" tIns="33750" rIns="34290" bIns="3375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450" spc="-1" dirty="0">
                <a:solidFill>
                  <a:srgbClr val="0055A0"/>
                </a:solidFill>
                <a:latin typeface="Arial"/>
              </a:rPr>
              <a:t>MPE Statistics - 2025</a:t>
            </a:r>
            <a:endParaRPr lang="en-US" sz="3450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ftr"/>
          </p:nvPr>
        </p:nvSpPr>
        <p:spPr>
          <a:xfrm>
            <a:off x="2556588" y="4767390"/>
            <a:ext cx="4644942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900" spc="-1" dirty="0">
                <a:solidFill>
                  <a:srgbClr val="B2B9D0"/>
                </a:solidFill>
                <a:latin typeface="Arial"/>
              </a:rPr>
              <a:t>TE-MPE annual meeting, 21 January 2025, Jan Uythoven</a:t>
            </a:r>
            <a:endParaRPr lang="fr-FR" sz="900" spc="-1" dirty="0">
              <a:latin typeface="Times New Roman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sldNum"/>
          </p:nvPr>
        </p:nvSpPr>
        <p:spPr>
          <a:xfrm>
            <a:off x="7281990" y="4767390"/>
            <a:ext cx="375840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D53B1A6-9240-48D4-A587-4F316E6312ED}" type="slidenum">
              <a:rPr lang="en-US" sz="900" spc="-1">
                <a:solidFill>
                  <a:srgbClr val="B2B9D0"/>
                </a:solidFill>
                <a:latin typeface="Arial"/>
              </a:rPr>
              <a:t>6</a:t>
            </a:fld>
            <a:endParaRPr lang="fr-FR" sz="900" spc="-1">
              <a:latin typeface="Times New Roman"/>
            </a:endParaRPr>
          </a:p>
        </p:txBody>
      </p:sp>
      <p:sp>
        <p:nvSpPr>
          <p:cNvPr id="200" name="TextBox 9"/>
          <p:cNvSpPr/>
          <p:nvPr/>
        </p:nvSpPr>
        <p:spPr>
          <a:xfrm>
            <a:off x="1019748" y="3153561"/>
            <a:ext cx="2649682" cy="899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t">
            <a:spAutoFit/>
          </a:bodyPr>
          <a:lstStyle/>
          <a:p>
            <a:r>
              <a:rPr lang="en-GB" sz="1350" spc="-1" dirty="0">
                <a:solidFill>
                  <a:srgbClr val="0055A0"/>
                </a:solidFill>
                <a:latin typeface="Arial"/>
              </a:rPr>
              <a:t>January 2025     : 100 members</a:t>
            </a:r>
          </a:p>
          <a:p>
            <a:r>
              <a:rPr lang="en-GB" sz="1350" spc="-1" dirty="0">
                <a:solidFill>
                  <a:srgbClr val="0055A0"/>
                </a:solidFill>
                <a:latin typeface="Arial"/>
              </a:rPr>
              <a:t>December 2023 : 101 members</a:t>
            </a:r>
          </a:p>
          <a:p>
            <a:pPr>
              <a:lnSpc>
                <a:spcPct val="100000"/>
              </a:lnSpc>
            </a:pPr>
            <a:r>
              <a:rPr lang="en-GB" sz="1350" spc="-1" dirty="0">
                <a:solidFill>
                  <a:srgbClr val="0055A0"/>
                </a:solidFill>
                <a:latin typeface="Arial"/>
              </a:rPr>
              <a:t>December 2022 : 92 members</a:t>
            </a:r>
          </a:p>
          <a:p>
            <a:pPr>
              <a:lnSpc>
                <a:spcPct val="100000"/>
              </a:lnSpc>
            </a:pPr>
            <a:r>
              <a:rPr lang="en-GB" sz="1350" spc="-1" dirty="0">
                <a:solidFill>
                  <a:srgbClr val="0055A0"/>
                </a:solidFill>
                <a:latin typeface="Arial"/>
              </a:rPr>
              <a:t>December 2021 </a:t>
            </a:r>
            <a:r>
              <a:rPr lang="en-GB" sz="1350" spc="-1" dirty="0">
                <a:solidFill>
                  <a:srgbClr val="0055A0"/>
                </a:solidFill>
              </a:rPr>
              <a:t>: 89 members</a:t>
            </a:r>
            <a:endParaRPr lang="fr-FR" sz="1350" spc="-1" dirty="0">
              <a:latin typeface="Arial"/>
            </a:endParaRPr>
          </a:p>
        </p:txBody>
      </p:sp>
      <p:sp>
        <p:nvSpPr>
          <p:cNvPr id="10" name="PlaceHolder 1">
            <a:extLst>
              <a:ext uri="{FF2B5EF4-FFF2-40B4-BE49-F238E27FC236}">
                <a16:creationId xmlns:a16="http://schemas.microsoft.com/office/drawing/2014/main" id="{209F0D46-D513-7842-BB13-9B49A46098F0}"/>
              </a:ext>
            </a:extLst>
          </p:cNvPr>
          <p:cNvSpPr txBox="1">
            <a:spLocks/>
          </p:cNvSpPr>
          <p:nvPr/>
        </p:nvSpPr>
        <p:spPr>
          <a:xfrm>
            <a:off x="1880259" y="654960"/>
            <a:ext cx="1610744" cy="443513"/>
          </a:xfrm>
          <a:prstGeom prst="rect">
            <a:avLst/>
          </a:prstGeom>
          <a:noFill/>
          <a:ln w="0">
            <a:noFill/>
          </a:ln>
        </p:spPr>
        <p:txBody>
          <a:bodyPr lIns="34290" tIns="33750" rIns="34290" bIns="3375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100" spc="-1" dirty="0">
                <a:solidFill>
                  <a:srgbClr val="0055A0"/>
                </a:solidFill>
                <a:latin typeface="Arial"/>
              </a:rPr>
              <a:t>Status</a:t>
            </a:r>
            <a:endParaRPr lang="en-US" sz="2100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PlaceHolder 1">
            <a:extLst>
              <a:ext uri="{FF2B5EF4-FFF2-40B4-BE49-F238E27FC236}">
                <a16:creationId xmlns:a16="http://schemas.microsoft.com/office/drawing/2014/main" id="{F511A619-147F-0046-9327-28636138E0F3}"/>
              </a:ext>
            </a:extLst>
          </p:cNvPr>
          <p:cNvSpPr txBox="1">
            <a:spLocks/>
          </p:cNvSpPr>
          <p:nvPr/>
        </p:nvSpPr>
        <p:spPr>
          <a:xfrm>
            <a:off x="5410506" y="301975"/>
            <a:ext cx="1940611" cy="704970"/>
          </a:xfrm>
          <a:prstGeom prst="rect">
            <a:avLst/>
          </a:prstGeom>
          <a:noFill/>
          <a:ln w="0">
            <a:noFill/>
          </a:ln>
        </p:spPr>
        <p:txBody>
          <a:bodyPr lIns="34290" tIns="33750" rIns="34290" bIns="3375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100" spc="-1" dirty="0">
                <a:solidFill>
                  <a:srgbClr val="0055A0"/>
                </a:solidFill>
                <a:latin typeface="Arial"/>
              </a:rPr>
              <a:t>Gender</a:t>
            </a:r>
            <a:endParaRPr lang="en-US" sz="2100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470D75B3-DBDD-C74B-B67E-A313E80C8E1B}"/>
              </a:ext>
            </a:extLst>
          </p:cNvPr>
          <p:cNvSpPr/>
          <p:nvPr/>
        </p:nvSpPr>
        <p:spPr>
          <a:xfrm>
            <a:off x="3210724" y="4507736"/>
            <a:ext cx="1318887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350" spc="-1" dirty="0">
                <a:solidFill>
                  <a:srgbClr val="0055A0"/>
                </a:solidFill>
                <a:latin typeface="Arial"/>
              </a:rPr>
              <a:t>19 nationalities</a:t>
            </a:r>
            <a:endParaRPr lang="fr-FR" sz="1350" spc="-1" dirty="0">
              <a:latin typeface="Arial"/>
            </a:endParaRPr>
          </a:p>
        </p:txBody>
      </p:sp>
      <p:sp>
        <p:nvSpPr>
          <p:cNvPr id="15" name="PlaceHolder 1">
            <a:extLst>
              <a:ext uri="{FF2B5EF4-FFF2-40B4-BE49-F238E27FC236}">
                <a16:creationId xmlns:a16="http://schemas.microsoft.com/office/drawing/2014/main" id="{73538B2C-441E-0C41-8203-5DDB943AB42C}"/>
              </a:ext>
            </a:extLst>
          </p:cNvPr>
          <p:cNvSpPr txBox="1">
            <a:spLocks/>
          </p:cNvSpPr>
          <p:nvPr/>
        </p:nvSpPr>
        <p:spPr>
          <a:xfrm>
            <a:off x="5633151" y="2356252"/>
            <a:ext cx="1778431" cy="463142"/>
          </a:xfrm>
          <a:prstGeom prst="rect">
            <a:avLst/>
          </a:prstGeom>
          <a:noFill/>
          <a:ln w="0">
            <a:noFill/>
          </a:ln>
        </p:spPr>
        <p:txBody>
          <a:bodyPr lIns="34290" tIns="33750" rIns="34290" bIns="3375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100" spc="-1" dirty="0">
                <a:solidFill>
                  <a:srgbClr val="0055A0"/>
                </a:solidFill>
                <a:latin typeface="Arial"/>
              </a:rPr>
              <a:t>Nationality</a:t>
            </a:r>
            <a:endParaRPr lang="en-US" sz="2100" spc="-1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2BAE4-2E6B-0FC4-B9D0-6630D9CF5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127" y="837246"/>
            <a:ext cx="2512675" cy="15764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192649-E567-5E0E-773E-042524FD0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239" y="1017974"/>
            <a:ext cx="3456987" cy="21671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89B45-337A-E996-62C0-189CC87D6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226" y="2723541"/>
            <a:ext cx="3606514" cy="20787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64DD76-A09C-C540-ACF6-FA41198B482A}"/>
              </a:ext>
            </a:extLst>
          </p:cNvPr>
          <p:cNvSpPr txBox="1"/>
          <p:nvPr/>
        </p:nvSpPr>
        <p:spPr>
          <a:xfrm>
            <a:off x="7325389" y="136976"/>
            <a:ext cx="1610744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Diversity is a core value underpinning our Code of Conduct.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CERN promotes diversity, inclusion and equality at all levels.</a:t>
            </a:r>
            <a:endParaRPr lang="en-CH" sz="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1312783" y="-103838"/>
            <a:ext cx="6169770" cy="704970"/>
          </a:xfrm>
          <a:prstGeom prst="rect">
            <a:avLst/>
          </a:prstGeom>
          <a:noFill/>
          <a:ln w="0">
            <a:noFill/>
          </a:ln>
        </p:spPr>
        <p:txBody>
          <a:bodyPr lIns="34290" tIns="33750" rIns="34290" bIns="3375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450" spc="-1" dirty="0">
                <a:solidFill>
                  <a:srgbClr val="0055A0"/>
                </a:solidFill>
                <a:latin typeface="Arial"/>
              </a:rPr>
              <a:t>Arrivals in MPE 2024/5</a:t>
            </a:r>
            <a:endParaRPr lang="en-US" sz="3450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ftr"/>
          </p:nvPr>
        </p:nvSpPr>
        <p:spPr>
          <a:xfrm>
            <a:off x="2587690" y="4767390"/>
            <a:ext cx="4613840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900" spc="-1" dirty="0">
                <a:solidFill>
                  <a:srgbClr val="B2B9D0"/>
                </a:solidFill>
                <a:latin typeface="Arial"/>
              </a:rPr>
              <a:t>TE-MPE annual meeting, 21 January 2025, Jan Uythoven</a:t>
            </a:r>
            <a:endParaRPr lang="fr-FR" sz="900" spc="-1" dirty="0">
              <a:latin typeface="Times New Roman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 type="sldNum"/>
          </p:nvPr>
        </p:nvSpPr>
        <p:spPr>
          <a:xfrm>
            <a:off x="7281990" y="4767390"/>
            <a:ext cx="375840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18A2522-0CEC-44B9-B878-B9733D6D51C8}" type="slidenum">
              <a:rPr lang="en-US" sz="900" spc="-1">
                <a:solidFill>
                  <a:srgbClr val="B2B9D0"/>
                </a:solidFill>
                <a:latin typeface="Arial"/>
              </a:rPr>
              <a:t>7</a:t>
            </a:fld>
            <a:endParaRPr lang="fr-FR" sz="900" spc="-1"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D86DFD-C12D-464E-8F04-DA1709D30BE7}"/>
              </a:ext>
            </a:extLst>
          </p:cNvPr>
          <p:cNvSpPr txBox="1"/>
          <p:nvPr/>
        </p:nvSpPr>
        <p:spPr>
          <a:xfrm>
            <a:off x="2311396" y="959475"/>
            <a:ext cx="5373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Staff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FBD37-8B38-5947-BAFE-2C3350B9DA6E}"/>
              </a:ext>
            </a:extLst>
          </p:cNvPr>
          <p:cNvSpPr txBox="1"/>
          <p:nvPr/>
        </p:nvSpPr>
        <p:spPr>
          <a:xfrm>
            <a:off x="4273045" y="959475"/>
            <a:ext cx="22237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Fellow, PhD, Quest, Origin</a:t>
            </a:r>
            <a:endParaRPr lang="en-CH" sz="13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E5AF48-088D-414C-928A-E21AC072158F}"/>
              </a:ext>
            </a:extLst>
          </p:cNvPr>
          <p:cNvSpPr txBox="1"/>
          <p:nvPr/>
        </p:nvSpPr>
        <p:spPr>
          <a:xfrm>
            <a:off x="3150598" y="3071615"/>
            <a:ext cx="22910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Techs, </a:t>
            </a:r>
            <a:r>
              <a:rPr lang="en-CH" sz="1350" dirty="0"/>
              <a:t>Students and </a:t>
            </a:r>
            <a:r>
              <a:rPr lang="en-US" sz="1350" dirty="0"/>
              <a:t>COAS</a:t>
            </a:r>
            <a:endParaRPr lang="en-CH" sz="135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960765"/>
              </p:ext>
            </p:extLst>
          </p:nvPr>
        </p:nvGraphicFramePr>
        <p:xfrm>
          <a:off x="1312783" y="1471950"/>
          <a:ext cx="2054487" cy="1924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8694">
                  <a:extLst>
                    <a:ext uri="{9D8B030D-6E8A-4147-A177-3AD203B41FA5}">
                      <a16:colId xmlns:a16="http://schemas.microsoft.com/office/drawing/2014/main" val="3993613615"/>
                    </a:ext>
                  </a:extLst>
                </a:gridCol>
                <a:gridCol w="525793">
                  <a:extLst>
                    <a:ext uri="{9D8B030D-6E8A-4147-A177-3AD203B41FA5}">
                      <a16:colId xmlns:a16="http://schemas.microsoft.com/office/drawing/2014/main" val="724731892"/>
                    </a:ext>
                  </a:extLst>
                </a:gridCol>
              </a:tblGrid>
              <a:tr h="192495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MORRIS Geoffrey Charles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EP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350432885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973311"/>
              </p:ext>
            </p:extLst>
          </p:nvPr>
        </p:nvGraphicFramePr>
        <p:xfrm>
          <a:off x="3698681" y="1294039"/>
          <a:ext cx="3870251" cy="1163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1540">
                  <a:extLst>
                    <a:ext uri="{9D8B030D-6E8A-4147-A177-3AD203B41FA5}">
                      <a16:colId xmlns:a16="http://schemas.microsoft.com/office/drawing/2014/main" val="3604506203"/>
                    </a:ext>
                  </a:extLst>
                </a:gridCol>
                <a:gridCol w="559721">
                  <a:extLst>
                    <a:ext uri="{9D8B030D-6E8A-4147-A177-3AD203B41FA5}">
                      <a16:colId xmlns:a16="http://schemas.microsoft.com/office/drawing/2014/main" val="995689958"/>
                    </a:ext>
                  </a:extLst>
                </a:gridCol>
                <a:gridCol w="1354524">
                  <a:extLst>
                    <a:ext uri="{9D8B030D-6E8A-4147-A177-3AD203B41FA5}">
                      <a16:colId xmlns:a16="http://schemas.microsoft.com/office/drawing/2014/main" val="90556160"/>
                    </a:ext>
                  </a:extLst>
                </a:gridCol>
                <a:gridCol w="504466">
                  <a:extLst>
                    <a:ext uri="{9D8B030D-6E8A-4147-A177-3AD203B41FA5}">
                      <a16:colId xmlns:a16="http://schemas.microsoft.com/office/drawing/2014/main" val="1428171338"/>
                    </a:ext>
                  </a:extLst>
                </a:gridCol>
              </a:tblGrid>
              <a:tr h="281464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DOMANGE Delphine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HERRERO ALVAREZ Lucia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63098923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WESTERMANN David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MURARIU Alexandra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607684405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MAYR Daniel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GORNY Karol Stefan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383040737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RINALDONI Davide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KOLITSI Foteini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06648031"/>
                  </a:ext>
                </a:extLst>
              </a:tr>
              <a:tr h="281464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DALLAGLIO Daniele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LOPEZ CORDONCILLO Denisse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43003746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SCHNAUBELT Erik Michael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PIRC Vasja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311928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920546"/>
              </p:ext>
            </p:extLst>
          </p:nvPr>
        </p:nvGraphicFramePr>
        <p:xfrm>
          <a:off x="2514780" y="3447409"/>
          <a:ext cx="3971925" cy="10315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775">
                  <a:extLst>
                    <a:ext uri="{9D8B030D-6E8A-4147-A177-3AD203B41FA5}">
                      <a16:colId xmlns:a16="http://schemas.microsoft.com/office/drawing/2014/main" val="4280891144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660210607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760363118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557438500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BOLTON Samuel Lyndon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PENNOCK Steven Adne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551775447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MARCINIAK Karol Tadeusz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GLOCK Alexander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161629413"/>
                  </a:ext>
                </a:extLst>
              </a:tr>
              <a:tr h="281464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LOEVENDAL Jacob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MEDEIROS PEREIRA Mateus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40974778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DOSTMANN Hannah Alida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REYNAUD Valentina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792175111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DRYSCH Simone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TEICHROB Leon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5185523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HERMUELLER Philipp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CB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718871456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9215617E-6066-53CE-1F93-6C974DBA5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02" y="1848870"/>
            <a:ext cx="3634575" cy="114703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2492237" y="98280"/>
            <a:ext cx="4650684" cy="704970"/>
          </a:xfrm>
          <a:prstGeom prst="rect">
            <a:avLst/>
          </a:prstGeom>
          <a:noFill/>
          <a:ln w="0">
            <a:noFill/>
          </a:ln>
        </p:spPr>
        <p:txBody>
          <a:bodyPr lIns="34290" tIns="33750" rIns="34290" bIns="3375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450" spc="-1" dirty="0">
                <a:solidFill>
                  <a:srgbClr val="0055A0"/>
                </a:solidFill>
                <a:latin typeface="Arial"/>
              </a:rPr>
              <a:t>Departures 2024</a:t>
            </a:r>
            <a:endParaRPr lang="en-US" sz="3450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ftr"/>
          </p:nvPr>
        </p:nvSpPr>
        <p:spPr>
          <a:xfrm>
            <a:off x="2631233" y="4767390"/>
            <a:ext cx="4570297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900" spc="-1" dirty="0">
                <a:solidFill>
                  <a:srgbClr val="B2B9D0"/>
                </a:solidFill>
                <a:latin typeface="Arial"/>
              </a:rPr>
              <a:t>TE-MPE annual meeting, 21 January 2025, Jan Uythoven</a:t>
            </a:r>
            <a:endParaRPr lang="fr-FR" sz="900" spc="-1" dirty="0">
              <a:latin typeface="Times New Roman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sldNum"/>
          </p:nvPr>
        </p:nvSpPr>
        <p:spPr>
          <a:xfrm>
            <a:off x="7281990" y="4767390"/>
            <a:ext cx="375840" cy="27351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0AEE010-D6B5-4800-AF24-9B1272547BDA}" type="slidenum">
              <a:rPr lang="en-US" sz="900" spc="-1">
                <a:solidFill>
                  <a:srgbClr val="B2B9D0"/>
                </a:solidFill>
                <a:latin typeface="Arial"/>
              </a:rPr>
              <a:t>8</a:t>
            </a:fld>
            <a:endParaRPr lang="fr-FR" sz="900" spc="-1">
              <a:latin typeface="Times New Roman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776579"/>
              </p:ext>
            </p:extLst>
          </p:nvPr>
        </p:nvGraphicFramePr>
        <p:xfrm>
          <a:off x="1511584" y="745303"/>
          <a:ext cx="6249040" cy="27560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9202">
                  <a:extLst>
                    <a:ext uri="{9D8B030D-6E8A-4147-A177-3AD203B41FA5}">
                      <a16:colId xmlns:a16="http://schemas.microsoft.com/office/drawing/2014/main" val="1642569132"/>
                    </a:ext>
                  </a:extLst>
                </a:gridCol>
                <a:gridCol w="1518557">
                  <a:extLst>
                    <a:ext uri="{9D8B030D-6E8A-4147-A177-3AD203B41FA5}">
                      <a16:colId xmlns:a16="http://schemas.microsoft.com/office/drawing/2014/main" val="881596008"/>
                    </a:ext>
                  </a:extLst>
                </a:gridCol>
                <a:gridCol w="1551215">
                  <a:extLst>
                    <a:ext uri="{9D8B030D-6E8A-4147-A177-3AD203B41FA5}">
                      <a16:colId xmlns:a16="http://schemas.microsoft.com/office/drawing/2014/main" val="3220500719"/>
                    </a:ext>
                  </a:extLst>
                </a:gridCol>
                <a:gridCol w="1631612">
                  <a:extLst>
                    <a:ext uri="{9D8B030D-6E8A-4147-A177-3AD203B41FA5}">
                      <a16:colId xmlns:a16="http://schemas.microsoft.com/office/drawing/2014/main" val="3702960352"/>
                    </a:ext>
                  </a:extLst>
                </a:gridCol>
                <a:gridCol w="38454">
                  <a:extLst>
                    <a:ext uri="{9D8B030D-6E8A-4147-A177-3AD203B41FA5}">
                      <a16:colId xmlns:a16="http://schemas.microsoft.com/office/drawing/2014/main" val="3434140410"/>
                    </a:ext>
                  </a:extLst>
                </a:gridCol>
              </a:tblGrid>
              <a:tr h="393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ATALAY Sina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GORENFLO Max Heinrich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MAGNUS Fredrik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SKOCZEN Andrzej Jozef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2885251994"/>
                  </a:ext>
                </a:extLst>
              </a:tr>
              <a:tr h="4385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BAILEY David Heinrich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GUASCH MARTINEZ Josep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MROCZEK Mariusz Piotr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SPASIC Jelena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1469488028"/>
                  </a:ext>
                </a:extLst>
              </a:tr>
              <a:tr h="4545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BARBA Andreas Verdoner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GUZZETTI Riccardo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MULLER Andreas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TSVARKALEVA Mariya Georgieva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1164415110"/>
                  </a:ext>
                </a:extLst>
              </a:tr>
              <a:tr h="3229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CHARIFOULLINE Zinour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HJELLE Ingrid Midtbust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OBERMAIR Christoph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VITRANO Andrea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47757353"/>
                  </a:ext>
                </a:extLst>
              </a:tr>
              <a:tr h="500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CHEDAS CASTRO Pablo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HOLLOS Adam Erik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PRIDII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Tetiana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WOJAS Damian Lukasz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2136410795"/>
                  </a:ext>
                </a:extLst>
              </a:tr>
              <a:tr h="3229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NICOLAS LUMBRERAS Enrique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JANIK Grzegorz Michal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SANTIAGO FERRER Alvaro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ZACHOU Georgia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1501282468"/>
                  </a:ext>
                </a:extLst>
              </a:tr>
              <a:tr h="3229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DIMITROV MENA Ivan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KARAS Krzysztof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SEGERIE Reynalde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ZILINSKAS Antanas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26163248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B34FBE0-7107-E4CE-9760-1C25F18A3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470" y="3474455"/>
            <a:ext cx="5128062" cy="13464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285B-2AD7-C27C-06ED-463BA8A28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2024 declared accidents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13B940-FD0C-B272-0546-563625B1E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21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077A68-8273-2805-ED0A-06630A6A0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E41D8E-1100-DA66-9F40-20E95D222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42" y="994205"/>
            <a:ext cx="5426063" cy="3203145"/>
          </a:xfrm>
        </p:spPr>
        <p:txBody>
          <a:bodyPr>
            <a:normAutofit fontScale="85000" lnSpcReduction="10000"/>
          </a:bodyPr>
          <a:lstStyle/>
          <a:p>
            <a:r>
              <a:rPr lang="en-GB" sz="2000" dirty="0"/>
              <a:t>Another good year with no absences related to work-accidents</a:t>
            </a:r>
          </a:p>
          <a:p>
            <a:r>
              <a:rPr lang="en-GB" sz="2000" dirty="0"/>
              <a:t>A total of 7 (minor) incidents</a:t>
            </a:r>
            <a:endParaRPr lang="en-GB" sz="1800" dirty="0"/>
          </a:p>
          <a:p>
            <a:pPr lvl="1"/>
            <a:r>
              <a:rPr lang="en-GB" sz="1800" dirty="0"/>
              <a:t>3 related to bikes on the road</a:t>
            </a:r>
          </a:p>
          <a:p>
            <a:pPr lvl="1"/>
            <a:r>
              <a:rPr lang="en-GB" sz="1800" dirty="0"/>
              <a:t>1 to bike in the tunnel (GET OFF YOUR BIKE when passing by other people working !)</a:t>
            </a:r>
          </a:p>
          <a:p>
            <a:pPr lvl="1"/>
            <a:r>
              <a:rPr lang="en-GB" sz="1800" dirty="0"/>
              <a:t>1 to animals</a:t>
            </a:r>
          </a:p>
          <a:p>
            <a:pPr lvl="1"/>
            <a:r>
              <a:rPr lang="en-GB" sz="1800" dirty="0"/>
              <a:t>2 to electrical installations</a:t>
            </a:r>
          </a:p>
          <a:p>
            <a:r>
              <a:rPr lang="en-GB" sz="2000" dirty="0"/>
              <a:t>Keep on taking care of your and other people’s safety </a:t>
            </a:r>
          </a:p>
          <a:p>
            <a:r>
              <a:rPr lang="en-GB" sz="2000" dirty="0"/>
              <a:t>Drive a bit more slowly on your bike</a:t>
            </a:r>
          </a:p>
          <a:p>
            <a:pPr lvl="1"/>
            <a:r>
              <a:rPr lang="en-GB" sz="1900" dirty="0"/>
              <a:t>Keep on riding and be visible!</a:t>
            </a:r>
          </a:p>
          <a:p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47A810-F3F4-FBEF-6AA5-664FCEBD4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262" y="-36944"/>
            <a:ext cx="28173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78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B0D93D6-2A28-413E-8CD6-C4233BB2910D}" vid="{44CEA5C2-5679-410C-AE43-1C7EDA71807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</Template>
  <TotalTime>954</TotalTime>
  <Words>900</Words>
  <Application>Microsoft Office PowerPoint</Application>
  <PresentationFormat>On-screen Show (16:9)</PresentationFormat>
  <Paragraphs>205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CERN2Corporate16-9</vt:lpstr>
      <vt:lpstr>PowerPoint Presentation</vt:lpstr>
      <vt:lpstr>TE-MPE Annual Meeting  21 January 2025  Welcome and General Information</vt:lpstr>
      <vt:lpstr>Excellent performance of the accelerator complex</vt:lpstr>
      <vt:lpstr>Excellent performance of the accelerator complex</vt:lpstr>
      <vt:lpstr>PowerPoint Presentation</vt:lpstr>
      <vt:lpstr>MPE Statistics - 2025</vt:lpstr>
      <vt:lpstr>Arrivals in MPE 2024/5</vt:lpstr>
      <vt:lpstr>Departures 2024</vt:lpstr>
      <vt:lpstr>2024 declared accidents</vt:lpstr>
      <vt:lpstr>PowerPoint Presentation</vt:lpstr>
      <vt:lpstr>PowerPoint Presentation</vt:lpstr>
      <vt:lpstr>One quick slide per Section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MPE is also working on the (far) future !</vt:lpstr>
      <vt:lpstr>Fabiola, one week ago:</vt:lpstr>
      <vt:lpstr>Next: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Jan Uythoven</cp:lastModifiedBy>
  <cp:revision>47</cp:revision>
  <dcterms:created xsi:type="dcterms:W3CDTF">2024-01-18T08:58:32Z</dcterms:created>
  <dcterms:modified xsi:type="dcterms:W3CDTF">2025-01-21T13:59:41Z</dcterms:modified>
</cp:coreProperties>
</file>