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sldIdLst>
    <p:sldId id="256" r:id="rId2"/>
    <p:sldId id="257" r:id="rId3"/>
    <p:sldId id="340" r:id="rId4"/>
    <p:sldId id="269" r:id="rId5"/>
    <p:sldId id="334" r:id="rId6"/>
    <p:sldId id="270" r:id="rId7"/>
    <p:sldId id="341" r:id="rId8"/>
    <p:sldId id="1688" r:id="rId9"/>
    <p:sldId id="1690" r:id="rId10"/>
    <p:sldId id="1685" r:id="rId11"/>
    <p:sldId id="1571" r:id="rId12"/>
    <p:sldId id="1664" r:id="rId13"/>
    <p:sldId id="1691" r:id="rId14"/>
    <p:sldId id="1589" r:id="rId15"/>
    <p:sldId id="1656" r:id="rId16"/>
    <p:sldId id="1584" r:id="rId17"/>
    <p:sldId id="1655" r:id="rId18"/>
    <p:sldId id="1678" r:id="rId19"/>
    <p:sldId id="1681" r:id="rId20"/>
    <p:sldId id="1570" r:id="rId21"/>
    <p:sldId id="1666" r:id="rId22"/>
    <p:sldId id="1697" r:id="rId23"/>
    <p:sldId id="1609" r:id="rId24"/>
    <p:sldId id="1693" r:id="rId25"/>
    <p:sldId id="1692" r:id="rId26"/>
    <p:sldId id="1698" r:id="rId27"/>
    <p:sldId id="25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6F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5A629D-D12E-4D61-981F-5BF7064AD039}" v="24" dt="2025-01-13T15:28:58.1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10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io Rossi" userId="5f3cad6b-d350-4291-a038-0a9554b355a4" providerId="ADAL" clId="{4E5A629D-D12E-4D61-981F-5BF7064AD039}"/>
    <pc:docChg chg="undo custSel addSld delSld modSld sldOrd">
      <pc:chgData name="Lucio Rossi" userId="5f3cad6b-d350-4291-a038-0a9554b355a4" providerId="ADAL" clId="{4E5A629D-D12E-4D61-981F-5BF7064AD039}" dt="2025-01-13T15:27:58.303" v="1266" actId="1076"/>
      <pc:docMkLst>
        <pc:docMk/>
      </pc:docMkLst>
      <pc:sldChg chg="modSp mod">
        <pc:chgData name="Lucio Rossi" userId="5f3cad6b-d350-4291-a038-0a9554b355a4" providerId="ADAL" clId="{4E5A629D-D12E-4D61-981F-5BF7064AD039}" dt="2025-01-13T14:39:47.003" v="210" actId="1076"/>
        <pc:sldMkLst>
          <pc:docMk/>
          <pc:sldMk cId="2147664974" sldId="256"/>
        </pc:sldMkLst>
        <pc:spChg chg="mod">
          <ac:chgData name="Lucio Rossi" userId="5f3cad6b-d350-4291-a038-0a9554b355a4" providerId="ADAL" clId="{4E5A629D-D12E-4D61-981F-5BF7064AD039}" dt="2025-01-13T14:39:30.865" v="209" actId="27636"/>
          <ac:spMkLst>
            <pc:docMk/>
            <pc:sldMk cId="2147664974" sldId="256"/>
            <ac:spMk id="3" creationId="{2BDA75C3-B1C5-190E-67FB-B87379CC73BC}"/>
          </ac:spMkLst>
        </pc:spChg>
        <pc:picChg chg="mod">
          <ac:chgData name="Lucio Rossi" userId="5f3cad6b-d350-4291-a038-0a9554b355a4" providerId="ADAL" clId="{4E5A629D-D12E-4D61-981F-5BF7064AD039}" dt="2025-01-13T14:39:47.003" v="210" actId="1076"/>
          <ac:picMkLst>
            <pc:docMk/>
            <pc:sldMk cId="2147664974" sldId="256"/>
            <ac:picMk id="5" creationId="{CED25190-C115-24AA-294B-D46532A720C7}"/>
          </ac:picMkLst>
        </pc:picChg>
        <pc:picChg chg="mod">
          <ac:chgData name="Lucio Rossi" userId="5f3cad6b-d350-4291-a038-0a9554b355a4" providerId="ADAL" clId="{4E5A629D-D12E-4D61-981F-5BF7064AD039}" dt="2025-01-13T14:39:47.003" v="210" actId="1076"/>
          <ac:picMkLst>
            <pc:docMk/>
            <pc:sldMk cId="2147664974" sldId="256"/>
            <ac:picMk id="7" creationId="{C5FD7A0C-4E4A-0F90-73D5-0D8F494E9142}"/>
          </ac:picMkLst>
        </pc:picChg>
        <pc:picChg chg="mod">
          <ac:chgData name="Lucio Rossi" userId="5f3cad6b-d350-4291-a038-0a9554b355a4" providerId="ADAL" clId="{4E5A629D-D12E-4D61-981F-5BF7064AD039}" dt="2025-01-13T14:39:47.003" v="210" actId="1076"/>
          <ac:picMkLst>
            <pc:docMk/>
            <pc:sldMk cId="2147664974" sldId="256"/>
            <ac:picMk id="9" creationId="{4103DE82-1F3F-A927-5B9E-EEA1ECC3E627}"/>
          </ac:picMkLst>
        </pc:picChg>
      </pc:sldChg>
      <pc:sldChg chg="modSp mod">
        <pc:chgData name="Lucio Rossi" userId="5f3cad6b-d350-4291-a038-0a9554b355a4" providerId="ADAL" clId="{4E5A629D-D12E-4D61-981F-5BF7064AD039}" dt="2025-01-13T14:43:32.527" v="646" actId="255"/>
        <pc:sldMkLst>
          <pc:docMk/>
          <pc:sldMk cId="985702811" sldId="257"/>
        </pc:sldMkLst>
        <pc:spChg chg="mod">
          <ac:chgData name="Lucio Rossi" userId="5f3cad6b-d350-4291-a038-0a9554b355a4" providerId="ADAL" clId="{4E5A629D-D12E-4D61-981F-5BF7064AD039}" dt="2025-01-13T14:43:32.527" v="646" actId="255"/>
          <ac:spMkLst>
            <pc:docMk/>
            <pc:sldMk cId="985702811" sldId="257"/>
            <ac:spMk id="2" creationId="{9FFAF25B-D255-F9C1-9E5E-555C70CDA4D0}"/>
          </ac:spMkLst>
        </pc:spChg>
      </pc:sldChg>
      <pc:sldChg chg="del">
        <pc:chgData name="Lucio Rossi" userId="5f3cad6b-d350-4291-a038-0a9554b355a4" providerId="ADAL" clId="{4E5A629D-D12E-4D61-981F-5BF7064AD039}" dt="2025-01-13T14:43:35.843" v="647" actId="47"/>
        <pc:sldMkLst>
          <pc:docMk/>
          <pc:sldMk cId="3055832643" sldId="260"/>
        </pc:sldMkLst>
      </pc:sldChg>
      <pc:sldChg chg="del">
        <pc:chgData name="Lucio Rossi" userId="5f3cad6b-d350-4291-a038-0a9554b355a4" providerId="ADAL" clId="{4E5A629D-D12E-4D61-981F-5BF7064AD039}" dt="2025-01-13T14:43:39.447" v="648" actId="47"/>
        <pc:sldMkLst>
          <pc:docMk/>
          <pc:sldMk cId="1590722869" sldId="266"/>
        </pc:sldMkLst>
      </pc:sldChg>
      <pc:sldChg chg="del">
        <pc:chgData name="Lucio Rossi" userId="5f3cad6b-d350-4291-a038-0a9554b355a4" providerId="ADAL" clId="{4E5A629D-D12E-4D61-981F-5BF7064AD039}" dt="2025-01-13T14:56:29.238" v="930" actId="47"/>
        <pc:sldMkLst>
          <pc:docMk/>
          <pc:sldMk cId="865665324" sldId="268"/>
        </pc:sldMkLst>
      </pc:sldChg>
      <pc:sldChg chg="modSp mod">
        <pc:chgData name="Lucio Rossi" userId="5f3cad6b-d350-4291-a038-0a9554b355a4" providerId="ADAL" clId="{4E5A629D-D12E-4D61-981F-5BF7064AD039}" dt="2025-01-13T14:50:11.653" v="791" actId="207"/>
        <pc:sldMkLst>
          <pc:docMk/>
          <pc:sldMk cId="1027581697" sldId="269"/>
        </pc:sldMkLst>
        <pc:spChg chg="mod">
          <ac:chgData name="Lucio Rossi" userId="5f3cad6b-d350-4291-a038-0a9554b355a4" providerId="ADAL" clId="{4E5A629D-D12E-4D61-981F-5BF7064AD039}" dt="2025-01-13T14:50:11.653" v="791" actId="207"/>
          <ac:spMkLst>
            <pc:docMk/>
            <pc:sldMk cId="1027581697" sldId="269"/>
            <ac:spMk id="11" creationId="{8860CFD9-7A7F-30EF-77EF-F388511B4B72}"/>
          </ac:spMkLst>
        </pc:spChg>
      </pc:sldChg>
      <pc:sldChg chg="addSp delSp modSp mod">
        <pc:chgData name="Lucio Rossi" userId="5f3cad6b-d350-4291-a038-0a9554b355a4" providerId="ADAL" clId="{4E5A629D-D12E-4D61-981F-5BF7064AD039}" dt="2025-01-13T14:59:11.327" v="947" actId="113"/>
        <pc:sldMkLst>
          <pc:docMk/>
          <pc:sldMk cId="3160940036" sldId="270"/>
        </pc:sldMkLst>
        <pc:spChg chg="mod">
          <ac:chgData name="Lucio Rossi" userId="5f3cad6b-d350-4291-a038-0a9554b355a4" providerId="ADAL" clId="{4E5A629D-D12E-4D61-981F-5BF7064AD039}" dt="2025-01-13T14:59:11.327" v="947" actId="113"/>
          <ac:spMkLst>
            <pc:docMk/>
            <pc:sldMk cId="3160940036" sldId="270"/>
            <ac:spMk id="6" creationId="{2077D839-A316-F884-2FF0-A20752872D48}"/>
          </ac:spMkLst>
        </pc:spChg>
        <pc:grpChg chg="del">
          <ac:chgData name="Lucio Rossi" userId="5f3cad6b-d350-4291-a038-0a9554b355a4" providerId="ADAL" clId="{4E5A629D-D12E-4D61-981F-5BF7064AD039}" dt="2025-01-13T14:58:38.800" v="943" actId="478"/>
          <ac:grpSpMkLst>
            <pc:docMk/>
            <pc:sldMk cId="3160940036" sldId="270"/>
            <ac:grpSpMk id="75" creationId="{C1598129-16E7-0B6A-A51B-4DB9B211A5CA}"/>
          </ac:grpSpMkLst>
        </pc:grpChg>
        <pc:grpChg chg="del">
          <ac:chgData name="Lucio Rossi" userId="5f3cad6b-d350-4291-a038-0a9554b355a4" providerId="ADAL" clId="{4E5A629D-D12E-4D61-981F-5BF7064AD039}" dt="2025-01-13T14:58:38.800" v="943" actId="478"/>
          <ac:grpSpMkLst>
            <pc:docMk/>
            <pc:sldMk cId="3160940036" sldId="270"/>
            <ac:grpSpMk id="144" creationId="{FD73C27B-B993-E7B9-BCF9-23AD898931F5}"/>
          </ac:grpSpMkLst>
        </pc:grpChg>
        <pc:grpChg chg="del">
          <ac:chgData name="Lucio Rossi" userId="5f3cad6b-d350-4291-a038-0a9554b355a4" providerId="ADAL" clId="{4E5A629D-D12E-4D61-981F-5BF7064AD039}" dt="2025-01-13T14:58:38.800" v="943" actId="478"/>
          <ac:grpSpMkLst>
            <pc:docMk/>
            <pc:sldMk cId="3160940036" sldId="270"/>
            <ac:grpSpMk id="161" creationId="{F0C6FFCA-8F4C-B2B9-34C7-71255EE8289D}"/>
          </ac:grpSpMkLst>
        </pc:grpChg>
        <pc:grpChg chg="del">
          <ac:chgData name="Lucio Rossi" userId="5f3cad6b-d350-4291-a038-0a9554b355a4" providerId="ADAL" clId="{4E5A629D-D12E-4D61-981F-5BF7064AD039}" dt="2025-01-13T14:58:38.800" v="943" actId="478"/>
          <ac:grpSpMkLst>
            <pc:docMk/>
            <pc:sldMk cId="3160940036" sldId="270"/>
            <ac:grpSpMk id="164" creationId="{365807B9-3B2A-6C9A-93B4-8AAE0C7E6119}"/>
          </ac:grpSpMkLst>
        </pc:grpChg>
        <pc:grpChg chg="del">
          <ac:chgData name="Lucio Rossi" userId="5f3cad6b-d350-4291-a038-0a9554b355a4" providerId="ADAL" clId="{4E5A629D-D12E-4D61-981F-5BF7064AD039}" dt="2025-01-13T14:58:38.800" v="943" actId="478"/>
          <ac:grpSpMkLst>
            <pc:docMk/>
            <pc:sldMk cId="3160940036" sldId="270"/>
            <ac:grpSpMk id="171" creationId="{7C3701FE-6C82-F6E9-28D0-0ED0EFAD196D}"/>
          </ac:grpSpMkLst>
        </pc:grpChg>
        <pc:grpChg chg="del">
          <ac:chgData name="Lucio Rossi" userId="5f3cad6b-d350-4291-a038-0a9554b355a4" providerId="ADAL" clId="{4E5A629D-D12E-4D61-981F-5BF7064AD039}" dt="2025-01-13T14:58:38.800" v="943" actId="478"/>
          <ac:grpSpMkLst>
            <pc:docMk/>
            <pc:sldMk cId="3160940036" sldId="270"/>
            <ac:grpSpMk id="176" creationId="{765109D9-6F5C-1F58-2AFB-28A9C9AA925C}"/>
          </ac:grpSpMkLst>
        </pc:grpChg>
        <pc:grpChg chg="del">
          <ac:chgData name="Lucio Rossi" userId="5f3cad6b-d350-4291-a038-0a9554b355a4" providerId="ADAL" clId="{4E5A629D-D12E-4D61-981F-5BF7064AD039}" dt="2025-01-13T14:58:38.800" v="943" actId="478"/>
          <ac:grpSpMkLst>
            <pc:docMk/>
            <pc:sldMk cId="3160940036" sldId="270"/>
            <ac:grpSpMk id="187" creationId="{3E0D4C9C-6A95-5442-BB0A-07B2434C87EB}"/>
          </ac:grpSpMkLst>
        </pc:grpChg>
        <pc:grpChg chg="del">
          <ac:chgData name="Lucio Rossi" userId="5f3cad6b-d350-4291-a038-0a9554b355a4" providerId="ADAL" clId="{4E5A629D-D12E-4D61-981F-5BF7064AD039}" dt="2025-01-13T14:58:38.800" v="943" actId="478"/>
          <ac:grpSpMkLst>
            <pc:docMk/>
            <pc:sldMk cId="3160940036" sldId="270"/>
            <ac:grpSpMk id="201" creationId="{D67376A8-FF83-031C-72B1-7EF191C9F698}"/>
          </ac:grpSpMkLst>
        </pc:grpChg>
        <pc:grpChg chg="del">
          <ac:chgData name="Lucio Rossi" userId="5f3cad6b-d350-4291-a038-0a9554b355a4" providerId="ADAL" clId="{4E5A629D-D12E-4D61-981F-5BF7064AD039}" dt="2025-01-13T14:58:38.800" v="943" actId="478"/>
          <ac:grpSpMkLst>
            <pc:docMk/>
            <pc:sldMk cId="3160940036" sldId="270"/>
            <ac:grpSpMk id="204" creationId="{68F402BD-92C0-FCA5-2DBA-E1A6C98D6952}"/>
          </ac:grpSpMkLst>
        </pc:grpChg>
        <pc:grpChg chg="del">
          <ac:chgData name="Lucio Rossi" userId="5f3cad6b-d350-4291-a038-0a9554b355a4" providerId="ADAL" clId="{4E5A629D-D12E-4D61-981F-5BF7064AD039}" dt="2025-01-13T14:58:38.800" v="943" actId="478"/>
          <ac:grpSpMkLst>
            <pc:docMk/>
            <pc:sldMk cId="3160940036" sldId="270"/>
            <ac:grpSpMk id="212" creationId="{F735A763-85F2-3B51-5902-CA306214DBF0}"/>
          </ac:grpSpMkLst>
        </pc:grpChg>
        <pc:picChg chg="add mod">
          <ac:chgData name="Lucio Rossi" userId="5f3cad6b-d350-4291-a038-0a9554b355a4" providerId="ADAL" clId="{4E5A629D-D12E-4D61-981F-5BF7064AD039}" dt="2025-01-13T14:58:45.558" v="945" actId="1076"/>
          <ac:picMkLst>
            <pc:docMk/>
            <pc:sldMk cId="3160940036" sldId="270"/>
            <ac:picMk id="7" creationId="{FF017771-7EAF-C92E-0B4D-7084B3C4700D}"/>
          </ac:picMkLst>
        </pc:picChg>
      </pc:sldChg>
      <pc:sldChg chg="del">
        <pc:chgData name="Lucio Rossi" userId="5f3cad6b-d350-4291-a038-0a9554b355a4" providerId="ADAL" clId="{4E5A629D-D12E-4D61-981F-5BF7064AD039}" dt="2025-01-13T15:00:14.668" v="948" actId="47"/>
        <pc:sldMkLst>
          <pc:docMk/>
          <pc:sldMk cId="1127202076" sldId="271"/>
        </pc:sldMkLst>
      </pc:sldChg>
      <pc:sldChg chg="del">
        <pc:chgData name="Lucio Rossi" userId="5f3cad6b-d350-4291-a038-0a9554b355a4" providerId="ADAL" clId="{4E5A629D-D12E-4D61-981F-5BF7064AD039}" dt="2025-01-13T15:00:14.668" v="948" actId="47"/>
        <pc:sldMkLst>
          <pc:docMk/>
          <pc:sldMk cId="3071151224" sldId="314"/>
        </pc:sldMkLst>
      </pc:sldChg>
      <pc:sldChg chg="del">
        <pc:chgData name="Lucio Rossi" userId="5f3cad6b-d350-4291-a038-0a9554b355a4" providerId="ADAL" clId="{4E5A629D-D12E-4D61-981F-5BF7064AD039}" dt="2025-01-13T15:00:14.668" v="948" actId="47"/>
        <pc:sldMkLst>
          <pc:docMk/>
          <pc:sldMk cId="1780811530" sldId="315"/>
        </pc:sldMkLst>
      </pc:sldChg>
      <pc:sldChg chg="del">
        <pc:chgData name="Lucio Rossi" userId="5f3cad6b-d350-4291-a038-0a9554b355a4" providerId="ADAL" clId="{4E5A629D-D12E-4D61-981F-5BF7064AD039}" dt="2025-01-13T15:00:14.668" v="948" actId="47"/>
        <pc:sldMkLst>
          <pc:docMk/>
          <pc:sldMk cId="1382384809" sldId="331"/>
        </pc:sldMkLst>
      </pc:sldChg>
      <pc:sldChg chg="del">
        <pc:chgData name="Lucio Rossi" userId="5f3cad6b-d350-4291-a038-0a9554b355a4" providerId="ADAL" clId="{4E5A629D-D12E-4D61-981F-5BF7064AD039}" dt="2025-01-13T15:00:14.668" v="948" actId="47"/>
        <pc:sldMkLst>
          <pc:docMk/>
          <pc:sldMk cId="1764243831" sldId="332"/>
        </pc:sldMkLst>
      </pc:sldChg>
      <pc:sldChg chg="del">
        <pc:chgData name="Lucio Rossi" userId="5f3cad6b-d350-4291-a038-0a9554b355a4" providerId="ADAL" clId="{4E5A629D-D12E-4D61-981F-5BF7064AD039}" dt="2025-01-13T15:00:14.668" v="948" actId="47"/>
        <pc:sldMkLst>
          <pc:docMk/>
          <pc:sldMk cId="968118795" sldId="333"/>
        </pc:sldMkLst>
      </pc:sldChg>
      <pc:sldChg chg="del">
        <pc:chgData name="Lucio Rossi" userId="5f3cad6b-d350-4291-a038-0a9554b355a4" providerId="ADAL" clId="{4E5A629D-D12E-4D61-981F-5BF7064AD039}" dt="2025-01-13T14:53:32.852" v="792" actId="2696"/>
        <pc:sldMkLst>
          <pc:docMk/>
          <pc:sldMk cId="2873570477" sldId="334"/>
        </pc:sldMkLst>
      </pc:sldChg>
      <pc:sldChg chg="addSp modSp mod">
        <pc:chgData name="Lucio Rossi" userId="5f3cad6b-d350-4291-a038-0a9554b355a4" providerId="ADAL" clId="{4E5A629D-D12E-4D61-981F-5BF7064AD039}" dt="2025-01-13T14:55:46.463" v="929" actId="20577"/>
        <pc:sldMkLst>
          <pc:docMk/>
          <pc:sldMk cId="3807257624" sldId="334"/>
        </pc:sldMkLst>
        <pc:spChg chg="add mod">
          <ac:chgData name="Lucio Rossi" userId="5f3cad6b-d350-4291-a038-0a9554b355a4" providerId="ADAL" clId="{4E5A629D-D12E-4D61-981F-5BF7064AD039}" dt="2025-01-13T14:55:46.463" v="929" actId="20577"/>
          <ac:spMkLst>
            <pc:docMk/>
            <pc:sldMk cId="3807257624" sldId="334"/>
            <ac:spMk id="8" creationId="{BA3B5938-58A8-817A-C149-BF8770FFC001}"/>
          </ac:spMkLst>
        </pc:spChg>
      </pc:sldChg>
      <pc:sldChg chg="del">
        <pc:chgData name="Lucio Rossi" userId="5f3cad6b-d350-4291-a038-0a9554b355a4" providerId="ADAL" clId="{4E5A629D-D12E-4D61-981F-5BF7064AD039}" dt="2025-01-13T15:00:14.668" v="948" actId="47"/>
        <pc:sldMkLst>
          <pc:docMk/>
          <pc:sldMk cId="1421931770" sldId="335"/>
        </pc:sldMkLst>
      </pc:sldChg>
      <pc:sldChg chg="del">
        <pc:chgData name="Lucio Rossi" userId="5f3cad6b-d350-4291-a038-0a9554b355a4" providerId="ADAL" clId="{4E5A629D-D12E-4D61-981F-5BF7064AD039}" dt="2025-01-13T15:00:14.668" v="948" actId="47"/>
        <pc:sldMkLst>
          <pc:docMk/>
          <pc:sldMk cId="844103684" sldId="336"/>
        </pc:sldMkLst>
      </pc:sldChg>
      <pc:sldChg chg="del">
        <pc:chgData name="Lucio Rossi" userId="5f3cad6b-d350-4291-a038-0a9554b355a4" providerId="ADAL" clId="{4E5A629D-D12E-4D61-981F-5BF7064AD039}" dt="2025-01-13T15:00:14.668" v="948" actId="47"/>
        <pc:sldMkLst>
          <pc:docMk/>
          <pc:sldMk cId="2541678493" sldId="337"/>
        </pc:sldMkLst>
      </pc:sldChg>
      <pc:sldChg chg="del">
        <pc:chgData name="Lucio Rossi" userId="5f3cad6b-d350-4291-a038-0a9554b355a4" providerId="ADAL" clId="{4E5A629D-D12E-4D61-981F-5BF7064AD039}" dt="2025-01-13T15:00:14.668" v="948" actId="47"/>
        <pc:sldMkLst>
          <pc:docMk/>
          <pc:sldMk cId="727339249" sldId="338"/>
        </pc:sldMkLst>
      </pc:sldChg>
      <pc:sldChg chg="addSp modSp new mod">
        <pc:chgData name="Lucio Rossi" userId="5f3cad6b-d350-4291-a038-0a9554b355a4" providerId="ADAL" clId="{4E5A629D-D12E-4D61-981F-5BF7064AD039}" dt="2025-01-13T15:05:09.414" v="1015" actId="1076"/>
        <pc:sldMkLst>
          <pc:docMk/>
          <pc:sldMk cId="3066286953" sldId="341"/>
        </pc:sldMkLst>
        <pc:spChg chg="mod">
          <ac:chgData name="Lucio Rossi" userId="5f3cad6b-d350-4291-a038-0a9554b355a4" providerId="ADAL" clId="{4E5A629D-D12E-4D61-981F-5BF7064AD039}" dt="2025-01-13T15:03:11.274" v="1011" actId="20577"/>
          <ac:spMkLst>
            <pc:docMk/>
            <pc:sldMk cId="3066286953" sldId="341"/>
            <ac:spMk id="5" creationId="{9A9CE166-8A3C-77A5-6530-AA69164F5420}"/>
          </ac:spMkLst>
        </pc:spChg>
        <pc:picChg chg="add mod">
          <ac:chgData name="Lucio Rossi" userId="5f3cad6b-d350-4291-a038-0a9554b355a4" providerId="ADAL" clId="{4E5A629D-D12E-4D61-981F-5BF7064AD039}" dt="2025-01-13T15:04:04.432" v="1012"/>
          <ac:picMkLst>
            <pc:docMk/>
            <pc:sldMk cId="3066286953" sldId="341"/>
            <ac:picMk id="6" creationId="{4DC9B9CC-FFD4-225C-30A7-3EDBEB46165F}"/>
          </ac:picMkLst>
        </pc:picChg>
        <pc:picChg chg="add mod">
          <ac:chgData name="Lucio Rossi" userId="5f3cad6b-d350-4291-a038-0a9554b355a4" providerId="ADAL" clId="{4E5A629D-D12E-4D61-981F-5BF7064AD039}" dt="2025-01-13T15:05:09.414" v="1015" actId="1076"/>
          <ac:picMkLst>
            <pc:docMk/>
            <pc:sldMk cId="3066286953" sldId="341"/>
            <ac:picMk id="7" creationId="{4FD0C203-5799-5312-11FA-40D6CBCCD17F}"/>
          </ac:picMkLst>
        </pc:picChg>
      </pc:sldChg>
      <pc:sldChg chg="modSp del mod">
        <pc:chgData name="Lucio Rossi" userId="5f3cad6b-d350-4291-a038-0a9554b355a4" providerId="ADAL" clId="{4E5A629D-D12E-4D61-981F-5BF7064AD039}" dt="2025-01-13T15:18:24.789" v="1168" actId="20577"/>
        <pc:sldMkLst>
          <pc:docMk/>
          <pc:sldMk cId="2068759691" sldId="1570"/>
        </pc:sldMkLst>
        <pc:spChg chg="mod">
          <ac:chgData name="Lucio Rossi" userId="5f3cad6b-d350-4291-a038-0a9554b355a4" providerId="ADAL" clId="{4E5A629D-D12E-4D61-981F-5BF7064AD039}" dt="2025-01-13T15:18:24.789" v="1168" actId="20577"/>
          <ac:spMkLst>
            <pc:docMk/>
            <pc:sldMk cId="2068759691" sldId="1570"/>
            <ac:spMk id="166" creationId="{2556DFDC-8F4C-ACBB-D74C-7DD82C1EEC1B}"/>
          </ac:spMkLst>
        </pc:spChg>
      </pc:sldChg>
      <pc:sldChg chg="delSp modSp del mod">
        <pc:chgData name="Lucio Rossi" userId="5f3cad6b-d350-4291-a038-0a9554b355a4" providerId="ADAL" clId="{4E5A629D-D12E-4D61-981F-5BF7064AD039}" dt="2025-01-13T15:09:49.409" v="1036" actId="478"/>
        <pc:sldMkLst>
          <pc:docMk/>
          <pc:sldMk cId="903507575" sldId="1571"/>
        </pc:sldMkLst>
        <pc:spChg chg="mod">
          <ac:chgData name="Lucio Rossi" userId="5f3cad6b-d350-4291-a038-0a9554b355a4" providerId="ADAL" clId="{4E5A629D-D12E-4D61-981F-5BF7064AD039}" dt="2025-01-13T15:09:45.129" v="1034" actId="14100"/>
          <ac:spMkLst>
            <pc:docMk/>
            <pc:sldMk cId="903507575" sldId="1571"/>
            <ac:spMk id="2" creationId="{30C44990-09D8-5C95-7C72-756B5FE482CD}"/>
          </ac:spMkLst>
        </pc:spChg>
        <pc:picChg chg="del">
          <ac:chgData name="Lucio Rossi" userId="5f3cad6b-d350-4291-a038-0a9554b355a4" providerId="ADAL" clId="{4E5A629D-D12E-4D61-981F-5BF7064AD039}" dt="2025-01-13T15:09:46.562" v="1035" actId="478"/>
          <ac:picMkLst>
            <pc:docMk/>
            <pc:sldMk cId="903507575" sldId="1571"/>
            <ac:picMk id="151" creationId="{34A4E3FC-0A01-FA4B-DF46-4A9E6387CFE3}"/>
          </ac:picMkLst>
        </pc:picChg>
        <pc:picChg chg="del">
          <ac:chgData name="Lucio Rossi" userId="5f3cad6b-d350-4291-a038-0a9554b355a4" providerId="ADAL" clId="{4E5A629D-D12E-4D61-981F-5BF7064AD039}" dt="2025-01-13T15:09:49.409" v="1036" actId="478"/>
          <ac:picMkLst>
            <pc:docMk/>
            <pc:sldMk cId="903507575" sldId="1571"/>
            <ac:picMk id="152" creationId="{BD7144ED-E3AD-A248-8FA2-8DB4EE16D5D0}"/>
          </ac:picMkLst>
        </pc:picChg>
      </pc:sldChg>
      <pc:sldChg chg="modSp del mod">
        <pc:chgData name="Lucio Rossi" userId="5f3cad6b-d350-4291-a038-0a9554b355a4" providerId="ADAL" clId="{4E5A629D-D12E-4D61-981F-5BF7064AD039}" dt="2025-01-13T15:15:25.751" v="1093" actId="14100"/>
        <pc:sldMkLst>
          <pc:docMk/>
          <pc:sldMk cId="511013148" sldId="1584"/>
        </pc:sldMkLst>
        <pc:spChg chg="mod">
          <ac:chgData name="Lucio Rossi" userId="5f3cad6b-d350-4291-a038-0a9554b355a4" providerId="ADAL" clId="{4E5A629D-D12E-4D61-981F-5BF7064AD039}" dt="2025-01-13T15:15:25.751" v="1093" actId="14100"/>
          <ac:spMkLst>
            <pc:docMk/>
            <pc:sldMk cId="511013148" sldId="1584"/>
            <ac:spMk id="22" creationId="{1AEFC120-F6FE-ECAE-65AF-EAB3DCB541A0}"/>
          </ac:spMkLst>
        </pc:spChg>
      </pc:sldChg>
      <pc:sldChg chg="delSp modSp del mod">
        <pc:chgData name="Lucio Rossi" userId="5f3cad6b-d350-4291-a038-0a9554b355a4" providerId="ADAL" clId="{4E5A629D-D12E-4D61-981F-5BF7064AD039}" dt="2025-01-13T15:14:11.054" v="1092" actId="1076"/>
        <pc:sldMkLst>
          <pc:docMk/>
          <pc:sldMk cId="2306778525" sldId="1589"/>
        </pc:sldMkLst>
        <pc:spChg chg="mod">
          <ac:chgData name="Lucio Rossi" userId="5f3cad6b-d350-4291-a038-0a9554b355a4" providerId="ADAL" clId="{4E5A629D-D12E-4D61-981F-5BF7064AD039}" dt="2025-01-13T15:14:11.054" v="1092" actId="1076"/>
          <ac:spMkLst>
            <pc:docMk/>
            <pc:sldMk cId="2306778525" sldId="1589"/>
            <ac:spMk id="4" creationId="{0F62EE02-8C81-CD84-EADD-8ED8E601BCAB}"/>
          </ac:spMkLst>
        </pc:spChg>
        <pc:spChg chg="mod">
          <ac:chgData name="Lucio Rossi" userId="5f3cad6b-d350-4291-a038-0a9554b355a4" providerId="ADAL" clId="{4E5A629D-D12E-4D61-981F-5BF7064AD039}" dt="2025-01-13T15:13:25.907" v="1090" actId="14100"/>
          <ac:spMkLst>
            <pc:docMk/>
            <pc:sldMk cId="2306778525" sldId="1589"/>
            <ac:spMk id="21" creationId="{B9F912FC-1D88-AFE3-B6FA-2FED9B213D5F}"/>
          </ac:spMkLst>
        </pc:spChg>
        <pc:spChg chg="mod">
          <ac:chgData name="Lucio Rossi" userId="5f3cad6b-d350-4291-a038-0a9554b355a4" providerId="ADAL" clId="{4E5A629D-D12E-4D61-981F-5BF7064AD039}" dt="2025-01-13T15:14:03.739" v="1091" actId="34136"/>
          <ac:spMkLst>
            <pc:docMk/>
            <pc:sldMk cId="2306778525" sldId="1589"/>
            <ac:spMk id="39" creationId="{4560B09A-E901-5DB4-9D67-B607E132464F}"/>
          </ac:spMkLst>
        </pc:spChg>
        <pc:spChg chg="mod">
          <ac:chgData name="Lucio Rossi" userId="5f3cad6b-d350-4291-a038-0a9554b355a4" providerId="ADAL" clId="{4E5A629D-D12E-4D61-981F-5BF7064AD039}" dt="2025-01-13T15:14:03.739" v="1091" actId="34136"/>
          <ac:spMkLst>
            <pc:docMk/>
            <pc:sldMk cId="2306778525" sldId="1589"/>
            <ac:spMk id="40" creationId="{C141FCEF-F699-327C-4106-0379BA5E2380}"/>
          </ac:spMkLst>
        </pc:spChg>
        <pc:spChg chg="mod">
          <ac:chgData name="Lucio Rossi" userId="5f3cad6b-d350-4291-a038-0a9554b355a4" providerId="ADAL" clId="{4E5A629D-D12E-4D61-981F-5BF7064AD039}" dt="2025-01-13T15:14:03.739" v="1091" actId="34136"/>
          <ac:spMkLst>
            <pc:docMk/>
            <pc:sldMk cId="2306778525" sldId="1589"/>
            <ac:spMk id="41" creationId="{E92236DE-A361-CBFC-8334-92C20F3AEBB7}"/>
          </ac:spMkLst>
        </pc:spChg>
        <pc:spChg chg="mod">
          <ac:chgData name="Lucio Rossi" userId="5f3cad6b-d350-4291-a038-0a9554b355a4" providerId="ADAL" clId="{4E5A629D-D12E-4D61-981F-5BF7064AD039}" dt="2025-01-13T15:14:03.739" v="1091" actId="34136"/>
          <ac:spMkLst>
            <pc:docMk/>
            <pc:sldMk cId="2306778525" sldId="1589"/>
            <ac:spMk id="44" creationId="{0FC389CF-4D51-EDD2-1FF5-F1F006472D2E}"/>
          </ac:spMkLst>
        </pc:spChg>
        <pc:spChg chg="mod">
          <ac:chgData name="Lucio Rossi" userId="5f3cad6b-d350-4291-a038-0a9554b355a4" providerId="ADAL" clId="{4E5A629D-D12E-4D61-981F-5BF7064AD039}" dt="2025-01-13T15:14:03.739" v="1091" actId="34136"/>
          <ac:spMkLst>
            <pc:docMk/>
            <pc:sldMk cId="2306778525" sldId="1589"/>
            <ac:spMk id="45" creationId="{D4BE5707-C095-7EAB-0C23-8DEBA47384A1}"/>
          </ac:spMkLst>
        </pc:spChg>
        <pc:spChg chg="mod">
          <ac:chgData name="Lucio Rossi" userId="5f3cad6b-d350-4291-a038-0a9554b355a4" providerId="ADAL" clId="{4E5A629D-D12E-4D61-981F-5BF7064AD039}" dt="2025-01-13T15:14:03.739" v="1091" actId="34136"/>
          <ac:spMkLst>
            <pc:docMk/>
            <pc:sldMk cId="2306778525" sldId="1589"/>
            <ac:spMk id="47" creationId="{848FEB18-F8A3-68AC-24DC-22D80F8493DD}"/>
          </ac:spMkLst>
        </pc:spChg>
        <pc:spChg chg="mod">
          <ac:chgData name="Lucio Rossi" userId="5f3cad6b-d350-4291-a038-0a9554b355a4" providerId="ADAL" clId="{4E5A629D-D12E-4D61-981F-5BF7064AD039}" dt="2025-01-13T15:14:03.739" v="1091" actId="34136"/>
          <ac:spMkLst>
            <pc:docMk/>
            <pc:sldMk cId="2306778525" sldId="1589"/>
            <ac:spMk id="48" creationId="{946A6FDD-DAF1-4BDE-522D-3BA63F3ADF82}"/>
          </ac:spMkLst>
        </pc:spChg>
        <pc:spChg chg="mod">
          <ac:chgData name="Lucio Rossi" userId="5f3cad6b-d350-4291-a038-0a9554b355a4" providerId="ADAL" clId="{4E5A629D-D12E-4D61-981F-5BF7064AD039}" dt="2025-01-13T15:14:03.739" v="1091" actId="34136"/>
          <ac:spMkLst>
            <pc:docMk/>
            <pc:sldMk cId="2306778525" sldId="1589"/>
            <ac:spMk id="49" creationId="{13E040C3-D73A-E6D3-49D5-7D6F657866CD}"/>
          </ac:spMkLst>
        </pc:spChg>
        <pc:spChg chg="mod">
          <ac:chgData name="Lucio Rossi" userId="5f3cad6b-d350-4291-a038-0a9554b355a4" providerId="ADAL" clId="{4E5A629D-D12E-4D61-981F-5BF7064AD039}" dt="2025-01-13T15:14:03.739" v="1091" actId="34136"/>
          <ac:spMkLst>
            <pc:docMk/>
            <pc:sldMk cId="2306778525" sldId="1589"/>
            <ac:spMk id="51" creationId="{00E8BF3A-A7BD-5230-4A01-9DB270D12EFC}"/>
          </ac:spMkLst>
        </pc:spChg>
        <pc:spChg chg="mod">
          <ac:chgData name="Lucio Rossi" userId="5f3cad6b-d350-4291-a038-0a9554b355a4" providerId="ADAL" clId="{4E5A629D-D12E-4D61-981F-5BF7064AD039}" dt="2025-01-13T15:14:11.054" v="1092" actId="1076"/>
          <ac:spMkLst>
            <pc:docMk/>
            <pc:sldMk cId="2306778525" sldId="1589"/>
            <ac:spMk id="54" creationId="{D4AEB1B2-26C3-45F9-DB2F-7FC9635A939B}"/>
          </ac:spMkLst>
        </pc:spChg>
        <pc:spChg chg="mod">
          <ac:chgData name="Lucio Rossi" userId="5f3cad6b-d350-4291-a038-0a9554b355a4" providerId="ADAL" clId="{4E5A629D-D12E-4D61-981F-5BF7064AD039}" dt="2025-01-13T15:14:11.054" v="1092" actId="1076"/>
          <ac:spMkLst>
            <pc:docMk/>
            <pc:sldMk cId="2306778525" sldId="1589"/>
            <ac:spMk id="55" creationId="{CBC2BF72-3863-A238-59D5-FDE3E17F1DA3}"/>
          </ac:spMkLst>
        </pc:spChg>
        <pc:grpChg chg="mod">
          <ac:chgData name="Lucio Rossi" userId="5f3cad6b-d350-4291-a038-0a9554b355a4" providerId="ADAL" clId="{4E5A629D-D12E-4D61-981F-5BF7064AD039}" dt="2025-01-13T15:14:11.054" v="1092" actId="1076"/>
          <ac:grpSpMkLst>
            <pc:docMk/>
            <pc:sldMk cId="2306778525" sldId="1589"/>
            <ac:grpSpMk id="53" creationId="{77DA84B2-6E17-D75D-80DD-A500925D3689}"/>
          </ac:grpSpMkLst>
        </pc:grpChg>
        <pc:picChg chg="del">
          <ac:chgData name="Lucio Rossi" userId="5f3cad6b-d350-4291-a038-0a9554b355a4" providerId="ADAL" clId="{4E5A629D-D12E-4D61-981F-5BF7064AD039}" dt="2025-01-13T15:13:17.992" v="1088" actId="478"/>
          <ac:picMkLst>
            <pc:docMk/>
            <pc:sldMk cId="2306778525" sldId="1589"/>
            <ac:picMk id="18" creationId="{148C9340-BEDB-5857-3946-41C658B974C9}"/>
          </ac:picMkLst>
        </pc:picChg>
        <pc:picChg chg="del">
          <ac:chgData name="Lucio Rossi" userId="5f3cad6b-d350-4291-a038-0a9554b355a4" providerId="ADAL" clId="{4E5A629D-D12E-4D61-981F-5BF7064AD039}" dt="2025-01-13T15:13:20.449" v="1089" actId="478"/>
          <ac:picMkLst>
            <pc:docMk/>
            <pc:sldMk cId="2306778525" sldId="1589"/>
            <ac:picMk id="20" creationId="{4EB9657E-FAE6-DA18-4300-972E6B2EC8E3}"/>
          </ac:picMkLst>
        </pc:picChg>
      </pc:sldChg>
      <pc:sldChg chg="modSp del mod">
        <pc:chgData name="Lucio Rossi" userId="5f3cad6b-d350-4291-a038-0a9554b355a4" providerId="ADAL" clId="{4E5A629D-D12E-4D61-981F-5BF7064AD039}" dt="2025-01-13T15:20:51.433" v="1244" actId="113"/>
        <pc:sldMkLst>
          <pc:docMk/>
          <pc:sldMk cId="496416902" sldId="1609"/>
        </pc:sldMkLst>
        <pc:spChg chg="mod">
          <ac:chgData name="Lucio Rossi" userId="5f3cad6b-d350-4291-a038-0a9554b355a4" providerId="ADAL" clId="{4E5A629D-D12E-4D61-981F-5BF7064AD039}" dt="2025-01-13T15:20:51.433" v="1244" actId="113"/>
          <ac:spMkLst>
            <pc:docMk/>
            <pc:sldMk cId="496416902" sldId="1609"/>
            <ac:spMk id="4" creationId="{380FA586-0C60-0C6F-BB1A-10FB3F831C86}"/>
          </ac:spMkLst>
        </pc:spChg>
        <pc:picChg chg="mod">
          <ac:chgData name="Lucio Rossi" userId="5f3cad6b-d350-4291-a038-0a9554b355a4" providerId="ADAL" clId="{4E5A629D-D12E-4D61-981F-5BF7064AD039}" dt="2025-01-13T15:20:15.474" v="1207" actId="1076"/>
          <ac:picMkLst>
            <pc:docMk/>
            <pc:sldMk cId="496416902" sldId="1609"/>
            <ac:picMk id="2" creationId="{D0181FD9-DF40-9CAC-6823-674B960B9EC9}"/>
          </ac:picMkLst>
        </pc:picChg>
      </pc:sldChg>
      <pc:sldChg chg="del">
        <pc:chgData name="Lucio Rossi" userId="5f3cad6b-d350-4291-a038-0a9554b355a4" providerId="ADAL" clId="{4E5A629D-D12E-4D61-981F-5BF7064AD039}" dt="2025-01-13T15:02:21.660" v="952"/>
        <pc:sldMkLst>
          <pc:docMk/>
          <pc:sldMk cId="76854894" sldId="1655"/>
        </pc:sldMkLst>
      </pc:sldChg>
      <pc:sldChg chg="del">
        <pc:chgData name="Lucio Rossi" userId="5f3cad6b-d350-4291-a038-0a9554b355a4" providerId="ADAL" clId="{4E5A629D-D12E-4D61-981F-5BF7064AD039}" dt="2025-01-13T15:02:21.660" v="952"/>
        <pc:sldMkLst>
          <pc:docMk/>
          <pc:sldMk cId="1473779151" sldId="1656"/>
        </pc:sldMkLst>
      </pc:sldChg>
      <pc:sldChg chg="delSp modSp del mod">
        <pc:chgData name="Lucio Rossi" userId="5f3cad6b-d350-4291-a038-0a9554b355a4" providerId="ADAL" clId="{4E5A629D-D12E-4D61-981F-5BF7064AD039}" dt="2025-01-13T15:10:47.842" v="1079" actId="113"/>
        <pc:sldMkLst>
          <pc:docMk/>
          <pc:sldMk cId="1666484314" sldId="1664"/>
        </pc:sldMkLst>
        <pc:spChg chg="mod">
          <ac:chgData name="Lucio Rossi" userId="5f3cad6b-d350-4291-a038-0a9554b355a4" providerId="ADAL" clId="{4E5A629D-D12E-4D61-981F-5BF7064AD039}" dt="2025-01-13T15:10:47.842" v="1079" actId="113"/>
          <ac:spMkLst>
            <pc:docMk/>
            <pc:sldMk cId="1666484314" sldId="1664"/>
            <ac:spMk id="2" creationId="{8B5548F2-07C2-52E1-10F4-6097B65110DC}"/>
          </ac:spMkLst>
        </pc:spChg>
        <pc:picChg chg="del">
          <ac:chgData name="Lucio Rossi" userId="5f3cad6b-d350-4291-a038-0a9554b355a4" providerId="ADAL" clId="{4E5A629D-D12E-4D61-981F-5BF7064AD039}" dt="2025-01-13T15:09:56.944" v="1038" actId="478"/>
          <ac:picMkLst>
            <pc:docMk/>
            <pc:sldMk cId="1666484314" sldId="1664"/>
            <ac:picMk id="151" creationId="{2F60DFB5-C17B-C295-0405-26AB01670C52}"/>
          </ac:picMkLst>
        </pc:picChg>
        <pc:picChg chg="del">
          <ac:chgData name="Lucio Rossi" userId="5f3cad6b-d350-4291-a038-0a9554b355a4" providerId="ADAL" clId="{4E5A629D-D12E-4D61-981F-5BF7064AD039}" dt="2025-01-13T15:09:54.148" v="1037" actId="478"/>
          <ac:picMkLst>
            <pc:docMk/>
            <pc:sldMk cId="1666484314" sldId="1664"/>
            <ac:picMk id="152" creationId="{AE843CAA-FF80-AB68-A960-A57E33093FC0}"/>
          </ac:picMkLst>
        </pc:picChg>
      </pc:sldChg>
      <pc:sldChg chg="del">
        <pc:chgData name="Lucio Rossi" userId="5f3cad6b-d350-4291-a038-0a9554b355a4" providerId="ADAL" clId="{4E5A629D-D12E-4D61-981F-5BF7064AD039}" dt="2025-01-13T15:02:21.660" v="952"/>
        <pc:sldMkLst>
          <pc:docMk/>
          <pc:sldMk cId="4222787172" sldId="1666"/>
        </pc:sldMkLst>
      </pc:sldChg>
      <pc:sldChg chg="addSp modSp del mod">
        <pc:chgData name="Lucio Rossi" userId="5f3cad6b-d350-4291-a038-0a9554b355a4" providerId="ADAL" clId="{4E5A629D-D12E-4D61-981F-5BF7064AD039}" dt="2025-01-13T15:18:11.745" v="1163" actId="1076"/>
        <pc:sldMkLst>
          <pc:docMk/>
          <pc:sldMk cId="4225139644" sldId="1678"/>
        </pc:sldMkLst>
        <pc:spChg chg="mod">
          <ac:chgData name="Lucio Rossi" userId="5f3cad6b-d350-4291-a038-0a9554b355a4" providerId="ADAL" clId="{4E5A629D-D12E-4D61-981F-5BF7064AD039}" dt="2025-01-13T15:16:22.614" v="1094" actId="14100"/>
          <ac:spMkLst>
            <pc:docMk/>
            <pc:sldMk cId="4225139644" sldId="1678"/>
            <ac:spMk id="5" creationId="{7B7DB92A-A5B8-04AD-9E81-95501BA62914}"/>
          </ac:spMkLst>
        </pc:spChg>
        <pc:spChg chg="add mod">
          <ac:chgData name="Lucio Rossi" userId="5f3cad6b-d350-4291-a038-0a9554b355a4" providerId="ADAL" clId="{4E5A629D-D12E-4D61-981F-5BF7064AD039}" dt="2025-01-13T15:18:11.745" v="1163" actId="1076"/>
          <ac:spMkLst>
            <pc:docMk/>
            <pc:sldMk cId="4225139644" sldId="1678"/>
            <ac:spMk id="18" creationId="{D07CEC8C-1305-C70B-864B-9CF0B1EE2510}"/>
          </ac:spMkLst>
        </pc:spChg>
      </pc:sldChg>
      <pc:sldChg chg="modSp del mod">
        <pc:chgData name="Lucio Rossi" userId="5f3cad6b-d350-4291-a038-0a9554b355a4" providerId="ADAL" clId="{4E5A629D-D12E-4D61-981F-5BF7064AD039}" dt="2025-01-13T15:17:14.303" v="1096" actId="14100"/>
        <pc:sldMkLst>
          <pc:docMk/>
          <pc:sldMk cId="2909541319" sldId="1681"/>
        </pc:sldMkLst>
        <pc:spChg chg="mod">
          <ac:chgData name="Lucio Rossi" userId="5f3cad6b-d350-4291-a038-0a9554b355a4" providerId="ADAL" clId="{4E5A629D-D12E-4D61-981F-5BF7064AD039}" dt="2025-01-13T15:17:14.303" v="1096" actId="14100"/>
          <ac:spMkLst>
            <pc:docMk/>
            <pc:sldMk cId="2909541319" sldId="1681"/>
            <ac:spMk id="5" creationId="{535B0EDB-3929-552B-F5A5-03493A69CCAA}"/>
          </ac:spMkLst>
        </pc:spChg>
      </pc:sldChg>
      <pc:sldChg chg="modSp del mod">
        <pc:chgData name="Lucio Rossi" userId="5f3cad6b-d350-4291-a038-0a9554b355a4" providerId="ADAL" clId="{4E5A629D-D12E-4D61-981F-5BF7064AD039}" dt="2025-01-13T15:02:21.660" v="952"/>
        <pc:sldMkLst>
          <pc:docMk/>
          <pc:sldMk cId="1192563980" sldId="1683"/>
        </pc:sldMkLst>
        <pc:picChg chg="mod">
          <ac:chgData name="Lucio Rossi" userId="5f3cad6b-d350-4291-a038-0a9554b355a4" providerId="ADAL" clId="{4E5A629D-D12E-4D61-981F-5BF7064AD039}" dt="2025-01-13T15:01:58.299" v="950" actId="1076"/>
          <ac:picMkLst>
            <pc:docMk/>
            <pc:sldMk cId="1192563980" sldId="1683"/>
            <ac:picMk id="164" creationId="{B950B77E-A05A-E9DE-CFF6-2261AC142EEE}"/>
          </ac:picMkLst>
        </pc:picChg>
      </pc:sldChg>
      <pc:sldChg chg="delSp modSp del mod">
        <pc:chgData name="Lucio Rossi" userId="5f3cad6b-d350-4291-a038-0a9554b355a4" providerId="ADAL" clId="{4E5A629D-D12E-4D61-981F-5BF7064AD039}" dt="2025-01-13T15:08:24.528" v="1031" actId="207"/>
        <pc:sldMkLst>
          <pc:docMk/>
          <pc:sldMk cId="3325243482" sldId="1685"/>
        </pc:sldMkLst>
        <pc:spChg chg="mod">
          <ac:chgData name="Lucio Rossi" userId="5f3cad6b-d350-4291-a038-0a9554b355a4" providerId="ADAL" clId="{4E5A629D-D12E-4D61-981F-5BF7064AD039}" dt="2025-01-13T15:08:01.679" v="1027" actId="14100"/>
          <ac:spMkLst>
            <pc:docMk/>
            <pc:sldMk cId="3325243482" sldId="1685"/>
            <ac:spMk id="2" creationId="{1C6A76F3-AFD3-6F2B-260B-3AD6EF5B6ADC}"/>
          </ac:spMkLst>
        </pc:spChg>
        <pc:spChg chg="mod">
          <ac:chgData name="Lucio Rossi" userId="5f3cad6b-d350-4291-a038-0a9554b355a4" providerId="ADAL" clId="{4E5A629D-D12E-4D61-981F-5BF7064AD039}" dt="2025-01-13T15:08:24.528" v="1031" actId="207"/>
          <ac:spMkLst>
            <pc:docMk/>
            <pc:sldMk cId="3325243482" sldId="1685"/>
            <ac:spMk id="16" creationId="{A3BFF1D5-0AB1-EEE9-9B2B-637C803BA400}"/>
          </ac:spMkLst>
        </pc:spChg>
        <pc:picChg chg="del">
          <ac:chgData name="Lucio Rossi" userId="5f3cad6b-d350-4291-a038-0a9554b355a4" providerId="ADAL" clId="{4E5A629D-D12E-4D61-981F-5BF7064AD039}" dt="2025-01-13T15:07:57.255" v="1026" actId="478"/>
          <ac:picMkLst>
            <pc:docMk/>
            <pc:sldMk cId="3325243482" sldId="1685"/>
            <ac:picMk id="151" creationId="{9EF6F2D9-68AE-E2FD-0C52-14EA042EAB36}"/>
          </ac:picMkLst>
        </pc:picChg>
        <pc:picChg chg="del">
          <ac:chgData name="Lucio Rossi" userId="5f3cad6b-d350-4291-a038-0a9554b355a4" providerId="ADAL" clId="{4E5A629D-D12E-4D61-981F-5BF7064AD039}" dt="2025-01-13T15:08:04.589" v="1028" actId="478"/>
          <ac:picMkLst>
            <pc:docMk/>
            <pc:sldMk cId="3325243482" sldId="1685"/>
            <ac:picMk id="152" creationId="{4FB1EC94-5DFC-4678-787E-5D202E4D74A7}"/>
          </ac:picMkLst>
        </pc:picChg>
      </pc:sldChg>
      <pc:sldChg chg="delSp del mod">
        <pc:chgData name="Lucio Rossi" userId="5f3cad6b-d350-4291-a038-0a9554b355a4" providerId="ADAL" clId="{4E5A629D-D12E-4D61-981F-5BF7064AD039}" dt="2025-01-13T15:09:39.735" v="1033" actId="47"/>
        <pc:sldMkLst>
          <pc:docMk/>
          <pc:sldMk cId="2244835307" sldId="1686"/>
        </pc:sldMkLst>
        <pc:picChg chg="del">
          <ac:chgData name="Lucio Rossi" userId="5f3cad6b-d350-4291-a038-0a9554b355a4" providerId="ADAL" clId="{4E5A629D-D12E-4D61-981F-5BF7064AD039}" dt="2025-01-13T15:09:24.857" v="1032" actId="478"/>
          <ac:picMkLst>
            <pc:docMk/>
            <pc:sldMk cId="2244835307" sldId="1686"/>
            <ac:picMk id="151" creationId="{EEF47D76-3CD8-BE8D-335A-B55233B01CFC}"/>
          </ac:picMkLst>
        </pc:picChg>
      </pc:sldChg>
      <pc:sldChg chg="delSp modSp del mod">
        <pc:chgData name="Lucio Rossi" userId="5f3cad6b-d350-4291-a038-0a9554b355a4" providerId="ADAL" clId="{4E5A629D-D12E-4D61-981F-5BF7064AD039}" dt="2025-01-13T15:07:05.894" v="1023" actId="14100"/>
        <pc:sldMkLst>
          <pc:docMk/>
          <pc:sldMk cId="1679019555" sldId="1688"/>
        </pc:sldMkLst>
        <pc:spChg chg="mod">
          <ac:chgData name="Lucio Rossi" userId="5f3cad6b-d350-4291-a038-0a9554b355a4" providerId="ADAL" clId="{4E5A629D-D12E-4D61-981F-5BF7064AD039}" dt="2025-01-13T15:07:05.894" v="1023" actId="14100"/>
          <ac:spMkLst>
            <pc:docMk/>
            <pc:sldMk cId="1679019555" sldId="1688"/>
            <ac:spMk id="2" creationId="{06765E23-3955-6B3B-267F-7F02BCB0EDD6}"/>
          </ac:spMkLst>
        </pc:spChg>
        <pc:picChg chg="del">
          <ac:chgData name="Lucio Rossi" userId="5f3cad6b-d350-4291-a038-0a9554b355a4" providerId="ADAL" clId="{4E5A629D-D12E-4D61-981F-5BF7064AD039}" dt="2025-01-13T15:06:42.991" v="1016" actId="478"/>
          <ac:picMkLst>
            <pc:docMk/>
            <pc:sldMk cId="1679019555" sldId="1688"/>
            <ac:picMk id="151" creationId="{8F969982-0ABB-D6AD-7C41-7E4D8FBADF6A}"/>
          </ac:picMkLst>
        </pc:picChg>
        <pc:picChg chg="del">
          <ac:chgData name="Lucio Rossi" userId="5f3cad6b-d350-4291-a038-0a9554b355a4" providerId="ADAL" clId="{4E5A629D-D12E-4D61-981F-5BF7064AD039}" dt="2025-01-13T15:06:47.895" v="1017" actId="478"/>
          <ac:picMkLst>
            <pc:docMk/>
            <pc:sldMk cId="1679019555" sldId="1688"/>
            <ac:picMk id="152" creationId="{156A1F5A-DC97-75AF-F55B-19B300CEEBAA}"/>
          </ac:picMkLst>
        </pc:picChg>
      </pc:sldChg>
      <pc:sldChg chg="delSp del mod">
        <pc:chgData name="Lucio Rossi" userId="5f3cad6b-d350-4291-a038-0a9554b355a4" providerId="ADAL" clId="{4E5A629D-D12E-4D61-981F-5BF7064AD039}" dt="2025-01-13T15:07:19.943" v="1025" actId="478"/>
        <pc:sldMkLst>
          <pc:docMk/>
          <pc:sldMk cId="663796526" sldId="1690"/>
        </pc:sldMkLst>
        <pc:picChg chg="del">
          <ac:chgData name="Lucio Rossi" userId="5f3cad6b-d350-4291-a038-0a9554b355a4" providerId="ADAL" clId="{4E5A629D-D12E-4D61-981F-5BF7064AD039}" dt="2025-01-13T15:07:17.465" v="1024" actId="478"/>
          <ac:picMkLst>
            <pc:docMk/>
            <pc:sldMk cId="663796526" sldId="1690"/>
            <ac:picMk id="151" creationId="{0238D5BD-1346-2224-7826-7E2F4EC6243D}"/>
          </ac:picMkLst>
        </pc:picChg>
        <pc:picChg chg="del">
          <ac:chgData name="Lucio Rossi" userId="5f3cad6b-d350-4291-a038-0a9554b355a4" providerId="ADAL" clId="{4E5A629D-D12E-4D61-981F-5BF7064AD039}" dt="2025-01-13T15:07:19.943" v="1025" actId="478"/>
          <ac:picMkLst>
            <pc:docMk/>
            <pc:sldMk cId="663796526" sldId="1690"/>
            <ac:picMk id="152" creationId="{FFEAED64-364F-D63F-013A-0BAF9FA8710E}"/>
          </ac:picMkLst>
        </pc:picChg>
      </pc:sldChg>
      <pc:sldChg chg="delSp mod">
        <pc:chgData name="Lucio Rossi" userId="5f3cad6b-d350-4291-a038-0a9554b355a4" providerId="ADAL" clId="{4E5A629D-D12E-4D61-981F-5BF7064AD039}" dt="2025-01-13T15:11:56.152" v="1081" actId="478"/>
        <pc:sldMkLst>
          <pc:docMk/>
          <pc:sldMk cId="3747405245" sldId="1691"/>
        </pc:sldMkLst>
        <pc:picChg chg="del">
          <ac:chgData name="Lucio Rossi" userId="5f3cad6b-d350-4291-a038-0a9554b355a4" providerId="ADAL" clId="{4E5A629D-D12E-4D61-981F-5BF7064AD039}" dt="2025-01-13T15:11:48.156" v="1080" actId="478"/>
          <ac:picMkLst>
            <pc:docMk/>
            <pc:sldMk cId="3747405245" sldId="1691"/>
            <ac:picMk id="151" creationId="{EEF47D76-3CD8-BE8D-335A-B55233B01CFC}"/>
          </ac:picMkLst>
        </pc:picChg>
        <pc:picChg chg="del">
          <ac:chgData name="Lucio Rossi" userId="5f3cad6b-d350-4291-a038-0a9554b355a4" providerId="ADAL" clId="{4E5A629D-D12E-4D61-981F-5BF7064AD039}" dt="2025-01-13T15:11:56.152" v="1081" actId="478"/>
          <ac:picMkLst>
            <pc:docMk/>
            <pc:sldMk cId="3747405245" sldId="1691"/>
            <ac:picMk id="152" creationId="{1649525A-E3C7-242B-ECDB-D067C392BC0C}"/>
          </ac:picMkLst>
        </pc:picChg>
      </pc:sldChg>
      <pc:sldChg chg="addSp delSp modSp new add del mod ord">
        <pc:chgData name="Lucio Rossi" userId="5f3cad6b-d350-4291-a038-0a9554b355a4" providerId="ADAL" clId="{4E5A629D-D12E-4D61-981F-5BF7064AD039}" dt="2025-01-13T15:27:58.303" v="1266" actId="1076"/>
        <pc:sldMkLst>
          <pc:docMk/>
          <pc:sldMk cId="98493288" sldId="1692"/>
        </pc:sldMkLst>
        <pc:spChg chg="add del mod">
          <ac:chgData name="Lucio Rossi" userId="5f3cad6b-d350-4291-a038-0a9554b355a4" providerId="ADAL" clId="{4E5A629D-D12E-4D61-981F-5BF7064AD039}" dt="2025-01-13T15:27:44.013" v="1261" actId="478"/>
          <ac:spMkLst>
            <pc:docMk/>
            <pc:sldMk cId="98493288" sldId="1692"/>
            <ac:spMk id="2" creationId="{63C9E8E0-EE50-0620-87F5-0B87884AC802}"/>
          </ac:spMkLst>
        </pc:spChg>
        <pc:picChg chg="add del mod ord">
          <ac:chgData name="Lucio Rossi" userId="5f3cad6b-d350-4291-a038-0a9554b355a4" providerId="ADAL" clId="{4E5A629D-D12E-4D61-981F-5BF7064AD039}" dt="2025-01-13T15:27:31.518" v="1260" actId="34307"/>
          <ac:picMkLst>
            <pc:docMk/>
            <pc:sldMk cId="98493288" sldId="1692"/>
            <ac:picMk id="6" creationId="{C7206DE6-4194-9522-5E57-6A3BB8372EEB}"/>
          </ac:picMkLst>
        </pc:picChg>
        <pc:picChg chg="add mod">
          <ac:chgData name="Lucio Rossi" userId="5f3cad6b-d350-4291-a038-0a9554b355a4" providerId="ADAL" clId="{4E5A629D-D12E-4D61-981F-5BF7064AD039}" dt="2025-01-13T15:27:58.303" v="1266" actId="1076"/>
          <ac:picMkLst>
            <pc:docMk/>
            <pc:sldMk cId="98493288" sldId="1692"/>
            <ac:picMk id="8" creationId="{BF8435E7-66C6-F79D-3418-E9B0E28A0216}"/>
          </ac:picMkLst>
        </pc:picChg>
      </pc:sldChg>
      <pc:sldChg chg="addSp delSp modSp new add del mod ord">
        <pc:chgData name="Lucio Rossi" userId="5f3cad6b-d350-4291-a038-0a9554b355a4" providerId="ADAL" clId="{4E5A629D-D12E-4D61-981F-5BF7064AD039}" dt="2025-01-13T15:27:11.850" v="1254" actId="1076"/>
        <pc:sldMkLst>
          <pc:docMk/>
          <pc:sldMk cId="1405115826" sldId="1693"/>
        </pc:sldMkLst>
        <pc:spChg chg="del">
          <ac:chgData name="Lucio Rossi" userId="5f3cad6b-d350-4291-a038-0a9554b355a4" providerId="ADAL" clId="{4E5A629D-D12E-4D61-981F-5BF7064AD039}" dt="2025-01-13T15:26:51.471" v="1245" actId="931"/>
          <ac:spMkLst>
            <pc:docMk/>
            <pc:sldMk cId="1405115826" sldId="1693"/>
            <ac:spMk id="4" creationId="{5CA8691D-0C42-40BA-71E7-EE2DCE07A616}"/>
          </ac:spMkLst>
        </pc:spChg>
        <pc:picChg chg="add mod">
          <ac:chgData name="Lucio Rossi" userId="5f3cad6b-d350-4291-a038-0a9554b355a4" providerId="ADAL" clId="{4E5A629D-D12E-4D61-981F-5BF7064AD039}" dt="2025-01-13T15:27:11.850" v="1254" actId="1076"/>
          <ac:picMkLst>
            <pc:docMk/>
            <pc:sldMk cId="1405115826" sldId="1693"/>
            <ac:picMk id="7" creationId="{7911CEA0-D0E6-C123-8E19-6B7BD5991090}"/>
          </ac:picMkLst>
        </pc:picChg>
      </pc:sldChg>
      <pc:sldChg chg="delSp modSp del mod">
        <pc:chgData name="Lucio Rossi" userId="5f3cad6b-d350-4291-a038-0a9554b355a4" providerId="ADAL" clId="{4E5A629D-D12E-4D61-981F-5BF7064AD039}" dt="2025-01-13T15:19:36.362" v="1174" actId="478"/>
        <pc:sldMkLst>
          <pc:docMk/>
          <pc:sldMk cId="680611321" sldId="1697"/>
        </pc:sldMkLst>
        <pc:spChg chg="mod">
          <ac:chgData name="Lucio Rossi" userId="5f3cad6b-d350-4291-a038-0a9554b355a4" providerId="ADAL" clId="{4E5A629D-D12E-4D61-981F-5BF7064AD039}" dt="2025-01-13T15:19:02.682" v="1169" actId="208"/>
          <ac:spMkLst>
            <pc:docMk/>
            <pc:sldMk cId="680611321" sldId="1697"/>
            <ac:spMk id="4" creationId="{9FFE954D-817E-3091-918E-422844030BB0}"/>
          </ac:spMkLst>
        </pc:spChg>
        <pc:spChg chg="del">
          <ac:chgData name="Lucio Rossi" userId="5f3cad6b-d350-4291-a038-0a9554b355a4" providerId="ADAL" clId="{4E5A629D-D12E-4D61-981F-5BF7064AD039}" dt="2025-01-13T15:19:27.377" v="1171" actId="478"/>
          <ac:spMkLst>
            <pc:docMk/>
            <pc:sldMk cId="680611321" sldId="1697"/>
            <ac:spMk id="5" creationId="{12B47965-8456-0864-8EC6-9E2D639C2603}"/>
          </ac:spMkLst>
        </pc:spChg>
        <pc:spChg chg="del mod">
          <ac:chgData name="Lucio Rossi" userId="5f3cad6b-d350-4291-a038-0a9554b355a4" providerId="ADAL" clId="{4E5A629D-D12E-4D61-981F-5BF7064AD039}" dt="2025-01-13T15:19:29.925" v="1172" actId="478"/>
          <ac:spMkLst>
            <pc:docMk/>
            <pc:sldMk cId="680611321" sldId="1697"/>
            <ac:spMk id="6" creationId="{5DD189FB-2017-F99B-998A-2B7CEEC92BA0}"/>
          </ac:spMkLst>
        </pc:spChg>
        <pc:spChg chg="del mod">
          <ac:chgData name="Lucio Rossi" userId="5f3cad6b-d350-4291-a038-0a9554b355a4" providerId="ADAL" clId="{4E5A629D-D12E-4D61-981F-5BF7064AD039}" dt="2025-01-13T15:19:36.362" v="1174" actId="478"/>
          <ac:spMkLst>
            <pc:docMk/>
            <pc:sldMk cId="680611321" sldId="1697"/>
            <ac:spMk id="9" creationId="{D3CFA06B-1098-6688-F418-86D677FE770C}"/>
          </ac:spMkLst>
        </pc:spChg>
        <pc:spChg chg="del">
          <ac:chgData name="Lucio Rossi" userId="5f3cad6b-d350-4291-a038-0a9554b355a4" providerId="ADAL" clId="{4E5A629D-D12E-4D61-981F-5BF7064AD039}" dt="2025-01-13T15:19:33.420" v="1173" actId="478"/>
          <ac:spMkLst>
            <pc:docMk/>
            <pc:sldMk cId="680611321" sldId="1697"/>
            <ac:spMk id="10" creationId="{507E3D2C-B7F2-8BD4-FEE4-99980653F49A}"/>
          </ac:spMkLst>
        </pc:spChg>
      </pc:sldChg>
      <pc:sldChg chg="del">
        <pc:chgData name="Lucio Rossi" userId="5f3cad6b-d350-4291-a038-0a9554b355a4" providerId="ADAL" clId="{4E5A629D-D12E-4D61-981F-5BF7064AD039}" dt="2025-01-13T15:19:44.483" v="1175" actId="47"/>
        <pc:sldMkLst>
          <pc:docMk/>
          <pc:sldMk cId="1878381860" sldId="16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13/01/2025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813EF-C337-0A97-842C-3E479E46E3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03FF12-717F-DC32-7872-C4879B17D9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0474B0-5008-CA75-41BB-5DFADD363239}"/>
              </a:ext>
            </a:extLst>
          </p:cNvPr>
          <p:cNvSpPr>
            <a:spLocks noGrp="1"/>
          </p:cNvSpPr>
          <p:nvPr>
            <p:ph type="body" idx="1"/>
          </p:nvPr>
        </p:nvSpPr>
        <p:spPr/>
        <p:txBody>
          <a:bodyPr/>
          <a:lstStyle/>
          <a:p>
            <a:endParaRPr lang="en-US" b="0" dirty="0"/>
          </a:p>
        </p:txBody>
      </p:sp>
      <p:sp>
        <p:nvSpPr>
          <p:cNvPr id="4" name="Slide Number Placeholder 3">
            <a:extLst>
              <a:ext uri="{FF2B5EF4-FFF2-40B4-BE49-F238E27FC236}">
                <a16:creationId xmlns:a16="http://schemas.microsoft.com/office/drawing/2014/main" id="{6E3999A4-605B-8E29-989B-1072244F646D}"/>
              </a:ext>
            </a:extLst>
          </p:cNvPr>
          <p:cNvSpPr>
            <a:spLocks noGrp="1"/>
          </p:cNvSpPr>
          <p:nvPr>
            <p:ph type="sldNum" sz="quarter" idx="5"/>
          </p:nvPr>
        </p:nvSpPr>
        <p:spPr/>
        <p:txBody>
          <a:bodyPr/>
          <a:lstStyle/>
          <a:p>
            <a:fld id="{DD4BD6AA-E1EF-45CB-8766-A2586689AC05}" type="slidenum">
              <a:rPr lang="en-US" smtClean="0"/>
              <a:t>8</a:t>
            </a:fld>
            <a:endParaRPr lang="en-US"/>
          </a:p>
        </p:txBody>
      </p:sp>
    </p:spTree>
    <p:extLst>
      <p:ext uri="{BB962C8B-B14F-4D97-AF65-F5344CB8AC3E}">
        <p14:creationId xmlns:p14="http://schemas.microsoft.com/office/powerpoint/2010/main" val="260079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B156E-0804-500C-2693-C845A5A9DB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9FBAB5-4F47-2847-F908-08251EA352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34C6CD-4796-D821-4C30-DA32A38196B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09F7A11-355A-3C70-7A65-351966E54B8E}"/>
              </a:ext>
            </a:extLst>
          </p:cNvPr>
          <p:cNvSpPr>
            <a:spLocks noGrp="1"/>
          </p:cNvSpPr>
          <p:nvPr>
            <p:ph type="sldNum" sz="quarter" idx="5"/>
          </p:nvPr>
        </p:nvSpPr>
        <p:spPr/>
        <p:txBody>
          <a:bodyPr/>
          <a:lstStyle/>
          <a:p>
            <a:fld id="{DD4BD6AA-E1EF-45CB-8766-A2586689AC05}" type="slidenum">
              <a:rPr lang="en-US" smtClean="0"/>
              <a:t>18</a:t>
            </a:fld>
            <a:endParaRPr lang="en-US"/>
          </a:p>
        </p:txBody>
      </p:sp>
    </p:spTree>
    <p:extLst>
      <p:ext uri="{BB962C8B-B14F-4D97-AF65-F5344CB8AC3E}">
        <p14:creationId xmlns:p14="http://schemas.microsoft.com/office/powerpoint/2010/main" val="685330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1FD2A-CA09-4AA3-0B5F-CCDFA25964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C7303B-29A9-12D9-A5B9-EB0D8345F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43E69E-8F91-16FC-5FB2-631BDEAA8FC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5F7579A-0C1E-D3F2-D645-0103807FEA12}"/>
              </a:ext>
            </a:extLst>
          </p:cNvPr>
          <p:cNvSpPr>
            <a:spLocks noGrp="1"/>
          </p:cNvSpPr>
          <p:nvPr>
            <p:ph type="sldNum" sz="quarter" idx="5"/>
          </p:nvPr>
        </p:nvSpPr>
        <p:spPr/>
        <p:txBody>
          <a:bodyPr/>
          <a:lstStyle/>
          <a:p>
            <a:fld id="{DD4BD6AA-E1EF-45CB-8766-A2586689AC05}" type="slidenum">
              <a:rPr lang="en-US" smtClean="0"/>
              <a:t>19</a:t>
            </a:fld>
            <a:endParaRPr lang="en-US"/>
          </a:p>
        </p:txBody>
      </p:sp>
    </p:spTree>
    <p:extLst>
      <p:ext uri="{BB962C8B-B14F-4D97-AF65-F5344CB8AC3E}">
        <p14:creationId xmlns:p14="http://schemas.microsoft.com/office/powerpoint/2010/main" val="2192865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9946E-D58C-0CA5-3950-3E43CC1B2F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6F9C49-CEF0-5D7D-8B66-6318778F73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F9085-47E3-2401-6801-E33DB676210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65501-ED3A-3ACE-9820-21EF8E8688BC}"/>
              </a:ext>
            </a:extLst>
          </p:cNvPr>
          <p:cNvSpPr>
            <a:spLocks noGrp="1"/>
          </p:cNvSpPr>
          <p:nvPr>
            <p:ph type="sldNum" sz="quarter" idx="5"/>
          </p:nvPr>
        </p:nvSpPr>
        <p:spPr/>
        <p:txBody>
          <a:bodyPr/>
          <a:lstStyle/>
          <a:p>
            <a:fld id="{550B5FE0-888B-43DE-A89C-4A5582D50EC9}" type="slidenum">
              <a:rPr lang="en-US" smtClean="0"/>
              <a:t>21</a:t>
            </a:fld>
            <a:endParaRPr lang="en-US"/>
          </a:p>
        </p:txBody>
      </p:sp>
    </p:spTree>
    <p:extLst>
      <p:ext uri="{BB962C8B-B14F-4D97-AF65-F5344CB8AC3E}">
        <p14:creationId xmlns:p14="http://schemas.microsoft.com/office/powerpoint/2010/main" val="1767826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C9C2A-756F-08A1-EE73-186026A45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2269F-1035-18C5-FE28-E3DCA0E20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6FCB4-2B8C-0096-B091-2753E8E372D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112402-6F6D-22A3-8269-79AED22C6A77}"/>
              </a:ext>
            </a:extLst>
          </p:cNvPr>
          <p:cNvSpPr>
            <a:spLocks noGrp="1"/>
          </p:cNvSpPr>
          <p:nvPr>
            <p:ph type="sldNum" sz="quarter" idx="5"/>
          </p:nvPr>
        </p:nvSpPr>
        <p:spPr/>
        <p:txBody>
          <a:bodyPr/>
          <a:lstStyle/>
          <a:p>
            <a:fld id="{550B5FE0-888B-43DE-A89C-4A5582D50EC9}" type="slidenum">
              <a:rPr lang="en-US" smtClean="0"/>
              <a:t>22</a:t>
            </a:fld>
            <a:endParaRPr lang="en-US"/>
          </a:p>
        </p:txBody>
      </p:sp>
    </p:spTree>
    <p:extLst>
      <p:ext uri="{BB962C8B-B14F-4D97-AF65-F5344CB8AC3E}">
        <p14:creationId xmlns:p14="http://schemas.microsoft.com/office/powerpoint/2010/main" val="939949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0B5FE0-888B-43DE-A89C-4A5582D50EC9}" type="slidenum">
              <a:rPr lang="en-US" smtClean="0"/>
              <a:t>23</a:t>
            </a:fld>
            <a:endParaRPr lang="en-US"/>
          </a:p>
        </p:txBody>
      </p:sp>
    </p:spTree>
    <p:extLst>
      <p:ext uri="{BB962C8B-B14F-4D97-AF65-F5344CB8AC3E}">
        <p14:creationId xmlns:p14="http://schemas.microsoft.com/office/powerpoint/2010/main" val="2803265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336D7-C1E9-7A3B-F043-BB77B20435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3813F2-1D3C-7EB6-5B1A-F067531158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4A211A-41E7-0D01-3DF5-2604477C471B}"/>
              </a:ext>
            </a:extLst>
          </p:cNvPr>
          <p:cNvSpPr>
            <a:spLocks noGrp="1"/>
          </p:cNvSpPr>
          <p:nvPr>
            <p:ph type="body" idx="1"/>
          </p:nvPr>
        </p:nvSpPr>
        <p:spPr/>
        <p:txBody>
          <a:bodyPr/>
          <a:lstStyle/>
          <a:p>
            <a:endParaRPr lang="en-US" b="0" dirty="0"/>
          </a:p>
        </p:txBody>
      </p:sp>
      <p:sp>
        <p:nvSpPr>
          <p:cNvPr id="4" name="Slide Number Placeholder 3">
            <a:extLst>
              <a:ext uri="{FF2B5EF4-FFF2-40B4-BE49-F238E27FC236}">
                <a16:creationId xmlns:a16="http://schemas.microsoft.com/office/drawing/2014/main" id="{D2EBF74B-F8C6-4253-56F6-163B28790DCB}"/>
              </a:ext>
            </a:extLst>
          </p:cNvPr>
          <p:cNvSpPr>
            <a:spLocks noGrp="1"/>
          </p:cNvSpPr>
          <p:nvPr>
            <p:ph type="sldNum" sz="quarter" idx="5"/>
          </p:nvPr>
        </p:nvSpPr>
        <p:spPr/>
        <p:txBody>
          <a:bodyPr/>
          <a:lstStyle/>
          <a:p>
            <a:fld id="{DD4BD6AA-E1EF-45CB-8766-A2586689AC05}" type="slidenum">
              <a:rPr lang="en-US" smtClean="0"/>
              <a:t>9</a:t>
            </a:fld>
            <a:endParaRPr lang="en-US"/>
          </a:p>
        </p:txBody>
      </p:sp>
    </p:spTree>
    <p:extLst>
      <p:ext uri="{BB962C8B-B14F-4D97-AF65-F5344CB8AC3E}">
        <p14:creationId xmlns:p14="http://schemas.microsoft.com/office/powerpoint/2010/main" val="261932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70115-1B0C-7680-5CD1-075F63DF98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70DD0F-9F27-C976-EDC7-A512D4F94C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1EFF09-C7C4-8BE2-7874-C12480B7C585}"/>
              </a:ext>
            </a:extLst>
          </p:cNvPr>
          <p:cNvSpPr>
            <a:spLocks noGrp="1"/>
          </p:cNvSpPr>
          <p:nvPr>
            <p:ph type="body" idx="1"/>
          </p:nvPr>
        </p:nvSpPr>
        <p:spPr/>
        <p:txBody>
          <a:bodyPr/>
          <a:lstStyle/>
          <a:p>
            <a:endParaRPr lang="en-US" b="1" dirty="0"/>
          </a:p>
        </p:txBody>
      </p:sp>
      <p:sp>
        <p:nvSpPr>
          <p:cNvPr id="4" name="Slide Number Placeholder 3">
            <a:extLst>
              <a:ext uri="{FF2B5EF4-FFF2-40B4-BE49-F238E27FC236}">
                <a16:creationId xmlns:a16="http://schemas.microsoft.com/office/drawing/2014/main" id="{33D1E761-2707-588B-AD41-0B16D8761887}"/>
              </a:ext>
            </a:extLst>
          </p:cNvPr>
          <p:cNvSpPr>
            <a:spLocks noGrp="1"/>
          </p:cNvSpPr>
          <p:nvPr>
            <p:ph type="sldNum" sz="quarter" idx="5"/>
          </p:nvPr>
        </p:nvSpPr>
        <p:spPr/>
        <p:txBody>
          <a:bodyPr/>
          <a:lstStyle/>
          <a:p>
            <a:fld id="{DD4BD6AA-E1EF-45CB-8766-A2586689AC05}" type="slidenum">
              <a:rPr lang="en-US" smtClean="0"/>
              <a:t>10</a:t>
            </a:fld>
            <a:endParaRPr lang="en-US"/>
          </a:p>
        </p:txBody>
      </p:sp>
    </p:spTree>
    <p:extLst>
      <p:ext uri="{BB962C8B-B14F-4D97-AF65-F5344CB8AC3E}">
        <p14:creationId xmlns:p14="http://schemas.microsoft.com/office/powerpoint/2010/main" val="127480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DD4BD6AA-E1EF-45CB-8766-A2586689AC05}" type="slidenum">
              <a:rPr lang="en-US" smtClean="0"/>
              <a:t>11</a:t>
            </a:fld>
            <a:endParaRPr lang="en-US"/>
          </a:p>
        </p:txBody>
      </p:sp>
    </p:spTree>
    <p:extLst>
      <p:ext uri="{BB962C8B-B14F-4D97-AF65-F5344CB8AC3E}">
        <p14:creationId xmlns:p14="http://schemas.microsoft.com/office/powerpoint/2010/main" val="997516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DC2B0-5FA2-12B2-B27B-DD110060ED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FF5C18-C50A-6187-AA9B-799ABEB871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CD279F-CFFE-4687-5996-5E206614AADF}"/>
              </a:ext>
            </a:extLst>
          </p:cNvPr>
          <p:cNvSpPr>
            <a:spLocks noGrp="1"/>
          </p:cNvSpPr>
          <p:nvPr>
            <p:ph type="body" idx="1"/>
          </p:nvPr>
        </p:nvSpPr>
        <p:spPr/>
        <p:txBody>
          <a:bodyPr/>
          <a:lstStyle/>
          <a:p>
            <a:endParaRPr lang="en-US" b="0" dirty="0"/>
          </a:p>
        </p:txBody>
      </p:sp>
      <p:sp>
        <p:nvSpPr>
          <p:cNvPr id="4" name="Slide Number Placeholder 3">
            <a:extLst>
              <a:ext uri="{FF2B5EF4-FFF2-40B4-BE49-F238E27FC236}">
                <a16:creationId xmlns:a16="http://schemas.microsoft.com/office/drawing/2014/main" id="{8D88A4E0-FC95-FD13-1868-41FEA6997BD5}"/>
              </a:ext>
            </a:extLst>
          </p:cNvPr>
          <p:cNvSpPr>
            <a:spLocks noGrp="1"/>
          </p:cNvSpPr>
          <p:nvPr>
            <p:ph type="sldNum" sz="quarter" idx="5"/>
          </p:nvPr>
        </p:nvSpPr>
        <p:spPr/>
        <p:txBody>
          <a:bodyPr/>
          <a:lstStyle/>
          <a:p>
            <a:fld id="{DD4BD6AA-E1EF-45CB-8766-A2586689AC05}" type="slidenum">
              <a:rPr lang="en-US" smtClean="0"/>
              <a:t>12</a:t>
            </a:fld>
            <a:endParaRPr lang="en-US"/>
          </a:p>
        </p:txBody>
      </p:sp>
    </p:spTree>
    <p:extLst>
      <p:ext uri="{BB962C8B-B14F-4D97-AF65-F5344CB8AC3E}">
        <p14:creationId xmlns:p14="http://schemas.microsoft.com/office/powerpoint/2010/main" val="3895789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4A46B-84C5-9D1B-54E0-E160A182BF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27F1EF-0079-37A9-16F7-B44D8475E2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ED3767-1F1C-8FCC-83CE-08312A9FC6C9}"/>
              </a:ext>
            </a:extLst>
          </p:cNvPr>
          <p:cNvSpPr>
            <a:spLocks noGrp="1"/>
          </p:cNvSpPr>
          <p:nvPr>
            <p:ph type="body" idx="1"/>
          </p:nvPr>
        </p:nvSpPr>
        <p:spPr/>
        <p:txBody>
          <a:bodyPr/>
          <a:lstStyle/>
          <a:p>
            <a:endParaRPr lang="en-US" b="0" dirty="0"/>
          </a:p>
        </p:txBody>
      </p:sp>
      <p:sp>
        <p:nvSpPr>
          <p:cNvPr id="4" name="Slide Number Placeholder 3">
            <a:extLst>
              <a:ext uri="{FF2B5EF4-FFF2-40B4-BE49-F238E27FC236}">
                <a16:creationId xmlns:a16="http://schemas.microsoft.com/office/drawing/2014/main" id="{2EFCAF2E-26AD-2B2D-6C4B-902CDD73705D}"/>
              </a:ext>
            </a:extLst>
          </p:cNvPr>
          <p:cNvSpPr>
            <a:spLocks noGrp="1"/>
          </p:cNvSpPr>
          <p:nvPr>
            <p:ph type="sldNum" sz="quarter" idx="5"/>
          </p:nvPr>
        </p:nvSpPr>
        <p:spPr/>
        <p:txBody>
          <a:bodyPr/>
          <a:lstStyle/>
          <a:p>
            <a:fld id="{DD4BD6AA-E1EF-45CB-8766-A2586689AC05}" type="slidenum">
              <a:rPr lang="en-US" smtClean="0"/>
              <a:t>13</a:t>
            </a:fld>
            <a:endParaRPr lang="en-US"/>
          </a:p>
        </p:txBody>
      </p:sp>
    </p:spTree>
    <p:extLst>
      <p:ext uri="{BB962C8B-B14F-4D97-AF65-F5344CB8AC3E}">
        <p14:creationId xmlns:p14="http://schemas.microsoft.com/office/powerpoint/2010/main" val="35728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0B5FE0-888B-43DE-A89C-4A5582D50EC9}" type="slidenum">
              <a:rPr lang="en-US" smtClean="0"/>
              <a:t>14</a:t>
            </a:fld>
            <a:endParaRPr lang="en-US"/>
          </a:p>
        </p:txBody>
      </p:sp>
    </p:spTree>
    <p:extLst>
      <p:ext uri="{BB962C8B-B14F-4D97-AF65-F5344CB8AC3E}">
        <p14:creationId xmlns:p14="http://schemas.microsoft.com/office/powerpoint/2010/main" val="3150736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8003AD-344D-3960-3F31-666F638F1B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4A3750-B6B3-1CC9-1710-998CF62C74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CB03D0-7283-55C3-B2DC-114DBD622A9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3C14159-7FEE-8082-18D9-FD64B83E5DBF}"/>
              </a:ext>
            </a:extLst>
          </p:cNvPr>
          <p:cNvSpPr>
            <a:spLocks noGrp="1"/>
          </p:cNvSpPr>
          <p:nvPr>
            <p:ph type="sldNum" sz="quarter" idx="5"/>
          </p:nvPr>
        </p:nvSpPr>
        <p:spPr/>
        <p:txBody>
          <a:bodyPr/>
          <a:lstStyle/>
          <a:p>
            <a:fld id="{550B5FE0-888B-43DE-A89C-4A5582D50EC9}" type="slidenum">
              <a:rPr lang="en-US" smtClean="0"/>
              <a:t>15</a:t>
            </a:fld>
            <a:endParaRPr lang="en-US"/>
          </a:p>
        </p:txBody>
      </p:sp>
    </p:spTree>
    <p:extLst>
      <p:ext uri="{BB962C8B-B14F-4D97-AF65-F5344CB8AC3E}">
        <p14:creationId xmlns:p14="http://schemas.microsoft.com/office/powerpoint/2010/main" val="4228842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C9C2A-756F-08A1-EE73-186026A45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2269F-1035-18C5-FE28-E3DCA0E20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6FCB4-2B8C-0096-B091-2753E8E372D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112402-6F6D-22A3-8269-79AED22C6A77}"/>
              </a:ext>
            </a:extLst>
          </p:cNvPr>
          <p:cNvSpPr>
            <a:spLocks noGrp="1"/>
          </p:cNvSpPr>
          <p:nvPr>
            <p:ph type="sldNum" sz="quarter" idx="5"/>
          </p:nvPr>
        </p:nvSpPr>
        <p:spPr/>
        <p:txBody>
          <a:bodyPr/>
          <a:lstStyle/>
          <a:p>
            <a:fld id="{550B5FE0-888B-43DE-A89C-4A5582D50EC9}" type="slidenum">
              <a:rPr lang="en-US" smtClean="0"/>
              <a:t>17</a:t>
            </a:fld>
            <a:endParaRPr lang="en-US"/>
          </a:p>
        </p:txBody>
      </p:sp>
    </p:spTree>
    <p:extLst>
      <p:ext uri="{BB962C8B-B14F-4D97-AF65-F5344CB8AC3E}">
        <p14:creationId xmlns:p14="http://schemas.microsoft.com/office/powerpoint/2010/main" val="9399499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91281" y="1212733"/>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890143"/>
            <a:ext cx="4449233"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4" descr="A logo with blue and white text&#10;&#10;Description automatically generated">
            <a:extLst>
              <a:ext uri="{FF2B5EF4-FFF2-40B4-BE49-F238E27FC236}">
                <a16:creationId xmlns:a16="http://schemas.microsoft.com/office/drawing/2014/main" id="{5641CCD0-4508-9490-A042-6751CEA3D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01040" y="76273"/>
            <a:ext cx="1233238" cy="822159"/>
          </a:xfrm>
          <a:prstGeom prst="rect">
            <a:avLst/>
          </a:prstGeom>
        </p:spPr>
      </p:pic>
    </p:spTree>
    <p:extLst>
      <p:ext uri="{BB962C8B-B14F-4D97-AF65-F5344CB8AC3E}">
        <p14:creationId xmlns:p14="http://schemas.microsoft.com/office/powerpoint/2010/main" val="1187249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r>
              <a:rPr lang="en-US"/>
              <a:t>13 Jan 2025</a:t>
            </a:r>
            <a:endParaRPr lang="it-IT"/>
          </a:p>
        </p:txBody>
      </p:sp>
      <p:sp>
        <p:nvSpPr>
          <p:cNvPr id="5" name="Segnaposto piè di pagina 4"/>
          <p:cNvSpPr>
            <a:spLocks noGrp="1"/>
          </p:cNvSpPr>
          <p:nvPr>
            <p:ph type="ftr" sz="quarter" idx="11"/>
          </p:nvPr>
        </p:nvSpPr>
        <p:spPr/>
        <p:txBody>
          <a:bodyPr/>
          <a:lstStyle/>
          <a:p>
            <a:r>
              <a:rPr lang="it-IT"/>
              <a:t>WP8 meeting #25 - LRossi et al.</a:t>
            </a:r>
          </a:p>
        </p:txBody>
      </p:sp>
      <p:sp>
        <p:nvSpPr>
          <p:cNvPr id="6" name="Segnaposto numero diapositiva 5"/>
          <p:cNvSpPr>
            <a:spLocks noGrp="1"/>
          </p:cNvSpPr>
          <p:nvPr>
            <p:ph type="sldNum" sz="quarter" idx="12"/>
          </p:nvPr>
        </p:nvSpPr>
        <p:spPr/>
        <p:txBody>
          <a:bodyPr/>
          <a:lstStyle/>
          <a:p>
            <a:fld id="{B302959A-6D73-4E87-9800-A0F6E3FD2E50}" type="slidenum">
              <a:rPr lang="it-IT" smtClean="0"/>
              <a:t>‹#›</a:t>
            </a:fld>
            <a:endParaRPr lang="it-IT"/>
          </a:p>
        </p:txBody>
      </p:sp>
    </p:spTree>
    <p:extLst>
      <p:ext uri="{BB962C8B-B14F-4D97-AF65-F5344CB8AC3E}">
        <p14:creationId xmlns:p14="http://schemas.microsoft.com/office/powerpoint/2010/main" val="3634594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13 Jan 2025</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4"/>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4"/>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5"/>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6"/>
          <a:stretch>
            <a:fillRect/>
          </a:stretch>
        </p:blipFill>
        <p:spPr>
          <a:xfrm rot="21067063" flipH="1">
            <a:off x="11571297" y="6381319"/>
            <a:ext cx="520700" cy="53340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17"/>
          <a:stretch>
            <a:fillRect/>
          </a:stretch>
        </p:blipFill>
        <p:spPr>
          <a:xfrm>
            <a:off x="11197166" y="101829"/>
            <a:ext cx="784167" cy="821508"/>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3" r:id="rId12"/>
  </p:sldLayoutIdLst>
  <p:hf hdr="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5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510.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9.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56.png"/><Relationship Id="rId1" Type="http://schemas.openxmlformats.org/officeDocument/2006/relationships/slideLayout" Target="../slideLayouts/slideLayout12.xml"/><Relationship Id="rId6" Type="http://schemas.openxmlformats.org/officeDocument/2006/relationships/image" Target="../media/image58.png"/><Relationship Id="rId5" Type="http://schemas.microsoft.com/office/2007/relationships/hdphoto" Target="../media/hdphoto2.wdp"/><Relationship Id="rId4" Type="http://schemas.openxmlformats.org/officeDocument/2006/relationships/image" Target="../media/image57.png"/><Relationship Id="rId9" Type="http://schemas.microsoft.com/office/2007/relationships/hdphoto" Target="../media/hdphoto4.wd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Cooling Cell Integration Issues</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401652" y="3624339"/>
            <a:ext cx="11312293" cy="1829217"/>
          </a:xfrm>
        </p:spPr>
        <p:txBody>
          <a:bodyPr>
            <a:normAutofit/>
          </a:bodyPr>
          <a:lstStyle/>
          <a:p>
            <a:r>
              <a:rPr lang="en-GB" sz="2200" dirty="0"/>
              <a:t>Lucio Rossi – Marco </a:t>
            </a:r>
            <a:r>
              <a:rPr lang="en-GB" sz="2200" dirty="0" err="1"/>
              <a:t>Statera</a:t>
            </a:r>
            <a:r>
              <a:rPr lang="en-GB" sz="2200" dirty="0"/>
              <a:t> – Giuseppe </a:t>
            </a:r>
            <a:r>
              <a:rPr lang="en-GB" sz="2200" dirty="0" err="1"/>
              <a:t>Scarantino</a:t>
            </a:r>
            <a:r>
              <a:rPr lang="en-GB" sz="2200" dirty="0"/>
              <a:t> – Mattia </a:t>
            </a:r>
            <a:r>
              <a:rPr lang="en-GB" sz="2200" dirty="0" err="1"/>
              <a:t>Castoldi</a:t>
            </a:r>
            <a:r>
              <a:rPr lang="en-GB" sz="2200" dirty="0"/>
              <a:t> WP8 &amp; WP7</a:t>
            </a:r>
          </a:p>
          <a:p>
            <a:r>
              <a:rPr lang="en-GB" sz="2200" dirty="0"/>
              <a:t>Dario </a:t>
            </a:r>
            <a:r>
              <a:rPr lang="en-GB" sz="2200" dirty="0" err="1"/>
              <a:t>Giove</a:t>
            </a:r>
            <a:r>
              <a:rPr lang="en-GB" sz="2200" dirty="0"/>
              <a:t> WP8 &amp; WP6</a:t>
            </a:r>
          </a:p>
          <a:p>
            <a:r>
              <a:rPr lang="en-GB" sz="2200" dirty="0"/>
              <a:t>Univ. of Milan &amp; INFN-Milan-LASA</a:t>
            </a:r>
          </a:p>
          <a:p>
            <a:r>
              <a:rPr lang="en-GB" sz="2200" dirty="0"/>
              <a:t>Roberto </a:t>
            </a:r>
            <a:r>
              <a:rPr lang="en-GB" sz="2200" dirty="0" err="1"/>
              <a:t>Losito</a:t>
            </a:r>
            <a:r>
              <a:rPr lang="en-GB" sz="2200" dirty="0"/>
              <a:t> – </a:t>
            </a:r>
            <a:r>
              <a:rPr lang="en-GB" sz="2200" dirty="0" err="1"/>
              <a:t>Siara</a:t>
            </a:r>
            <a:r>
              <a:rPr lang="en-GB" sz="2200" dirty="0"/>
              <a:t> Fabbri &amp; Luca </a:t>
            </a:r>
            <a:r>
              <a:rPr lang="en-GB" sz="2200" dirty="0" err="1"/>
              <a:t>Bottura</a:t>
            </a:r>
            <a:r>
              <a:rPr lang="en-GB" sz="2200" dirty="0"/>
              <a:t> CERN WP7 – WP8</a:t>
            </a:r>
          </a:p>
        </p:txBody>
      </p:sp>
      <p:pic>
        <p:nvPicPr>
          <p:cNvPr id="5" name="Picture 4" descr="A logo with blue and white text&#10;&#10;Description automatically generated">
            <a:extLst>
              <a:ext uri="{FF2B5EF4-FFF2-40B4-BE49-F238E27FC236}">
                <a16:creationId xmlns:a16="http://schemas.microsoft.com/office/drawing/2014/main" id="{CED25190-C115-24AA-294B-D46532A72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1361" y="5671225"/>
            <a:ext cx="1233238" cy="822159"/>
          </a:xfrm>
          <a:prstGeom prst="rect">
            <a:avLst/>
          </a:prstGeom>
        </p:spPr>
      </p:pic>
      <p:pic>
        <p:nvPicPr>
          <p:cNvPr id="7" name="Picture 6" descr="A black and white logo&#10;&#10;Description automatically generated">
            <a:extLst>
              <a:ext uri="{FF2B5EF4-FFF2-40B4-BE49-F238E27FC236}">
                <a16:creationId xmlns:a16="http://schemas.microsoft.com/office/drawing/2014/main" id="{C5FD7A0C-4E4A-0F90-73D5-0D8F494E91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4060" y="5751329"/>
            <a:ext cx="784659" cy="816759"/>
          </a:xfrm>
          <a:prstGeom prst="rect">
            <a:avLst/>
          </a:prstGeom>
        </p:spPr>
      </p:pic>
      <p:pic>
        <p:nvPicPr>
          <p:cNvPr id="9" name="Picture 8" descr="A logo with white text&#10;&#10;Description automatically generated">
            <a:extLst>
              <a:ext uri="{FF2B5EF4-FFF2-40B4-BE49-F238E27FC236}">
                <a16:creationId xmlns:a16="http://schemas.microsoft.com/office/drawing/2014/main" id="{4103DE82-1F3F-A927-5B9E-EEA1ECC3E6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3376" y="5783196"/>
            <a:ext cx="686803" cy="686803"/>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FC48C-A3DD-CF1B-7480-68BF24C40A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6A76F3-AFD3-6F2B-260B-3AD6EF5B6ADC}"/>
              </a:ext>
            </a:extLst>
          </p:cNvPr>
          <p:cNvSpPr txBox="1">
            <a:spLocks/>
          </p:cNvSpPr>
          <p:nvPr/>
        </p:nvSpPr>
        <p:spPr>
          <a:xfrm>
            <a:off x="2264636" y="85995"/>
            <a:ext cx="908916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Coil Search Scheme for Cell Demonstrator</a:t>
            </a:r>
          </a:p>
        </p:txBody>
      </p:sp>
      <p:sp>
        <p:nvSpPr>
          <p:cNvPr id="74" name="Content Placeholder 2">
            <a:extLst>
              <a:ext uri="{FF2B5EF4-FFF2-40B4-BE49-F238E27FC236}">
                <a16:creationId xmlns:a16="http://schemas.microsoft.com/office/drawing/2014/main" id="{C19E0ECF-CA6D-8495-12AF-F1F0ACFDFCCD}"/>
              </a:ext>
            </a:extLst>
          </p:cNvPr>
          <p:cNvSpPr>
            <a:spLocks noGrp="1"/>
          </p:cNvSpPr>
          <p:nvPr>
            <p:ph idx="1"/>
          </p:nvPr>
        </p:nvSpPr>
        <p:spPr>
          <a:xfrm>
            <a:off x="681872" y="1253331"/>
            <a:ext cx="6713455" cy="4351338"/>
          </a:xfrm>
        </p:spPr>
        <p:txBody>
          <a:bodyPr>
            <a:noAutofit/>
          </a:bodyPr>
          <a:lstStyle/>
          <a:p>
            <a:pPr>
              <a:lnSpc>
                <a:spcPct val="100000"/>
              </a:lnSpc>
              <a:spcBef>
                <a:spcPts val="0"/>
              </a:spcBef>
              <a:defRPr/>
            </a:pPr>
            <a:r>
              <a:rPr lang="en-029" sz="1800" dirty="0"/>
              <a:t>Two approaches were considered for the search of  the optimal coil configuration:</a:t>
            </a:r>
          </a:p>
          <a:p>
            <a:pPr marL="0" indent="0">
              <a:lnSpc>
                <a:spcPct val="100000"/>
              </a:lnSpc>
              <a:spcBef>
                <a:spcPts val="0"/>
              </a:spcBef>
              <a:buNone/>
              <a:defRPr/>
            </a:pPr>
            <a:endParaRPr lang="en-029" sz="400" dirty="0"/>
          </a:p>
          <a:p>
            <a:pPr lvl="1">
              <a:lnSpc>
                <a:spcPct val="100000"/>
              </a:lnSpc>
              <a:spcBef>
                <a:spcPts val="0"/>
              </a:spcBef>
              <a:defRPr/>
            </a:pPr>
            <a:r>
              <a:rPr lang="en-029" sz="1800" b="1" dirty="0"/>
              <a:t>Optimization tool</a:t>
            </a:r>
            <a:r>
              <a:rPr lang="en-029" sz="1800" dirty="0"/>
              <a:t> (S. Fabbri presentation),</a:t>
            </a:r>
          </a:p>
          <a:p>
            <a:pPr lvl="1">
              <a:lnSpc>
                <a:spcPct val="100000"/>
              </a:lnSpc>
              <a:spcBef>
                <a:spcPts val="0"/>
              </a:spcBef>
              <a:defRPr/>
            </a:pPr>
            <a:r>
              <a:rPr lang="en-029" sz="1800" b="1" dirty="0"/>
              <a:t>Coil parameters scan in operating conditions</a:t>
            </a:r>
            <a:r>
              <a:rPr lang="en-029" sz="1800" dirty="0"/>
              <a:t>.</a:t>
            </a:r>
          </a:p>
          <a:p>
            <a:pPr marL="457200" lvl="1" indent="0">
              <a:lnSpc>
                <a:spcPct val="100000"/>
              </a:lnSpc>
              <a:spcBef>
                <a:spcPts val="0"/>
              </a:spcBef>
              <a:buNone/>
              <a:defRPr/>
            </a:pPr>
            <a:endParaRPr lang="en-029" sz="400" dirty="0"/>
          </a:p>
          <a:p>
            <a:pPr>
              <a:lnSpc>
                <a:spcPct val="100000"/>
              </a:lnSpc>
              <a:spcBef>
                <a:spcPts val="0"/>
              </a:spcBef>
              <a:defRPr/>
            </a:pPr>
            <a:r>
              <a:rPr lang="en-029" sz="1800" dirty="0"/>
              <a:t>In this presentation I will focus on the coil configuration scan approach.</a:t>
            </a:r>
          </a:p>
          <a:p>
            <a:pPr>
              <a:lnSpc>
                <a:spcPct val="100000"/>
              </a:lnSpc>
              <a:spcBef>
                <a:spcPts val="0"/>
              </a:spcBef>
              <a:defRPr/>
            </a:pPr>
            <a:r>
              <a:rPr lang="en-029" sz="1800" b="1" dirty="0"/>
              <a:t>MATLAB</a:t>
            </a:r>
            <a:r>
              <a:rPr lang="en-029" sz="1800" dirty="0"/>
              <a:t> + </a:t>
            </a:r>
            <a:r>
              <a:rPr lang="en-029" sz="1800" b="1" dirty="0"/>
              <a:t>FEMM</a:t>
            </a:r>
            <a:r>
              <a:rPr lang="en-029" sz="1800" dirty="0"/>
              <a:t> script solving the magnetostatic problem in lattice conditions.</a:t>
            </a:r>
          </a:p>
          <a:p>
            <a:pPr>
              <a:lnSpc>
                <a:spcPct val="100000"/>
              </a:lnSpc>
              <a:spcBef>
                <a:spcPts val="0"/>
              </a:spcBef>
              <a:defRPr/>
            </a:pPr>
            <a:r>
              <a:rPr lang="en-029" sz="1800" dirty="0"/>
              <a:t>Scan the coil geometrical parameters and current densities: 10 parameters.</a:t>
            </a:r>
          </a:p>
          <a:p>
            <a:pPr>
              <a:lnSpc>
                <a:spcPct val="100000"/>
              </a:lnSpc>
              <a:spcBef>
                <a:spcPts val="0"/>
              </a:spcBef>
              <a:defRPr/>
            </a:pPr>
            <a:r>
              <a:rPr lang="en-029" sz="1800" dirty="0"/>
              <a:t>Results compared to the target field harmonics required by the cooling lattice.</a:t>
            </a:r>
          </a:p>
          <a:p>
            <a:pPr>
              <a:lnSpc>
                <a:spcPct val="100000"/>
              </a:lnSpc>
              <a:spcBef>
                <a:spcPts val="0"/>
              </a:spcBef>
              <a:defRPr/>
            </a:pPr>
            <a:r>
              <a:rPr lang="en-029" sz="1800" dirty="0"/>
              <a:t>Select the optimal configuration based on your design parameters.</a:t>
            </a:r>
          </a:p>
          <a:p>
            <a:pPr marL="0" indent="0">
              <a:lnSpc>
                <a:spcPct val="100000"/>
              </a:lnSpc>
              <a:spcBef>
                <a:spcPts val="0"/>
              </a:spcBef>
              <a:buNone/>
              <a:defRPr/>
            </a:pPr>
            <a:endParaRPr lang="en-029" sz="1800" dirty="0"/>
          </a:p>
          <a:p>
            <a:pPr>
              <a:lnSpc>
                <a:spcPct val="100000"/>
              </a:lnSpc>
              <a:spcBef>
                <a:spcPts val="0"/>
              </a:spcBef>
              <a:defRPr/>
            </a:pPr>
            <a:r>
              <a:rPr lang="en-029" sz="1800" dirty="0"/>
              <a:t>Cons: </a:t>
            </a:r>
            <a:r>
              <a:rPr lang="en-029" sz="1800" b="1" dirty="0"/>
              <a:t>computational cost</a:t>
            </a:r>
            <a:r>
              <a:rPr lang="en-029" sz="1800" dirty="0"/>
              <a:t>. Choose the initial set of parameters and use discrete steps! </a:t>
            </a:r>
          </a:p>
        </p:txBody>
      </p:sp>
      <p:pic>
        <p:nvPicPr>
          <p:cNvPr id="14" name="Picture 13" descr="A graph with a line&#10;&#10;Description automatically generated">
            <a:extLst>
              <a:ext uri="{FF2B5EF4-FFF2-40B4-BE49-F238E27FC236}">
                <a16:creationId xmlns:a16="http://schemas.microsoft.com/office/drawing/2014/main" id="{BAA071E8-7ABB-BFBF-AE40-FF723E5249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5019" y="1537025"/>
            <a:ext cx="2843201" cy="2158248"/>
          </a:xfrm>
          <a:prstGeom prst="rect">
            <a:avLst/>
          </a:prstGeom>
        </p:spPr>
      </p:pic>
      <p:sp>
        <p:nvSpPr>
          <p:cNvPr id="15" name="CasellaDiTesto 32">
            <a:extLst>
              <a:ext uri="{FF2B5EF4-FFF2-40B4-BE49-F238E27FC236}">
                <a16:creationId xmlns:a16="http://schemas.microsoft.com/office/drawing/2014/main" id="{47062849-EB09-E8C6-FC7F-D162BE683BBD}"/>
              </a:ext>
            </a:extLst>
          </p:cNvPr>
          <p:cNvSpPr txBox="1"/>
          <p:nvPr/>
        </p:nvSpPr>
        <p:spPr>
          <a:xfrm>
            <a:off x="6923809" y="1497555"/>
            <a:ext cx="3385327" cy="307777"/>
          </a:xfrm>
          <a:prstGeom prst="rect">
            <a:avLst/>
          </a:prstGeom>
          <a:noFill/>
        </p:spPr>
        <p:txBody>
          <a:bodyPr wrap="square">
            <a:spAutoFit/>
          </a:bodyPr>
          <a:lstStyle/>
          <a:p>
            <a:pPr algn="ctr"/>
            <a:r>
              <a:rPr lang="en-US" sz="1400" kern="0" dirty="0">
                <a:solidFill>
                  <a:schemeClr val="accent1"/>
                </a:solidFill>
              </a:rPr>
              <a:t>Target field on axis for a 1 m cell</a:t>
            </a:r>
            <a:endParaRPr lang="it-IT" sz="1400" dirty="0"/>
          </a:p>
        </p:txBody>
      </p:sp>
      <mc:AlternateContent xmlns:mc="http://schemas.openxmlformats.org/markup-compatibility/2006">
        <mc:Choice xmlns:a14="http://schemas.microsoft.com/office/drawing/2010/main" Requires="a14">
          <p:sp>
            <p:nvSpPr>
              <p:cNvPr id="16" name="CasellaDiTesto 150">
                <a:extLst>
                  <a:ext uri="{FF2B5EF4-FFF2-40B4-BE49-F238E27FC236}">
                    <a16:creationId xmlns:a16="http://schemas.microsoft.com/office/drawing/2014/main" id="{A3BFF1D5-0AB1-EEE9-9B2B-637C803BA400}"/>
                  </a:ext>
                </a:extLst>
              </p:cNvPr>
              <p:cNvSpPr txBox="1"/>
              <p:nvPr/>
            </p:nvSpPr>
            <p:spPr>
              <a:xfrm>
                <a:off x="9876124" y="1985207"/>
                <a:ext cx="2206148" cy="1261884"/>
              </a:xfrm>
              <a:prstGeom prst="rect">
                <a:avLst/>
              </a:prstGeom>
              <a:noFill/>
              <a:ln w="38100">
                <a:solidFill>
                  <a:schemeClr val="accent1"/>
                </a:solidFill>
              </a:ln>
            </p:spPr>
            <p:txBody>
              <a:bodyPr wrap="square">
                <a:spAutoFit/>
              </a:bodyPr>
              <a:lstStyle/>
              <a:p>
                <a:r>
                  <a:rPr lang="it-IT" sz="1600" dirty="0">
                    <a:latin typeface="Arial" panose="020B0604020202020204" pitchFamily="34" charset="0"/>
                    <a:cs typeface="Arial" panose="020B0604020202020204" pitchFamily="34" charset="0"/>
                  </a:rPr>
                  <a:t>Target field harmonics</a:t>
                </a:r>
              </a:p>
              <a:p>
                <a:endParaRPr lang="it-IT" sz="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14:m>
                  <m:oMath xmlns:m="http://schemas.openxmlformats.org/officeDocument/2006/math">
                    <m:r>
                      <a:rPr lang="it-IT" sz="1600" b="1" i="0" dirty="0" smtClean="0">
                        <a:solidFill>
                          <a:srgbClr val="FF0000"/>
                        </a:solidFill>
                        <a:latin typeface="Cambria Math" panose="02040503050406030204" pitchFamily="18" charset="0"/>
                        <a:cs typeface="Arial" panose="020B0604020202020204" pitchFamily="34" charset="0"/>
                      </a:rPr>
                      <m:t>𝐁𝟏</m:t>
                    </m:r>
                    <m:r>
                      <a:rPr lang="it-IT" sz="1600" b="1" i="0" dirty="0" smtClean="0">
                        <a:solidFill>
                          <a:srgbClr val="FF0000"/>
                        </a:solidFill>
                        <a:latin typeface="Cambria Math" panose="02040503050406030204" pitchFamily="18" charset="0"/>
                        <a:cs typeface="Arial" panose="020B0604020202020204" pitchFamily="34" charset="0"/>
                      </a:rPr>
                      <m:t> = </m:t>
                    </m:r>
                    <m:r>
                      <a:rPr lang="it-IT" sz="1600" b="1" i="0" dirty="0" smtClean="0">
                        <a:solidFill>
                          <a:srgbClr val="FF0000"/>
                        </a:solidFill>
                        <a:latin typeface="Cambria Math" panose="02040503050406030204" pitchFamily="18" charset="0"/>
                        <a:cs typeface="Arial" panose="020B0604020202020204" pitchFamily="34" charset="0"/>
                      </a:rPr>
                      <m:t>𝟕</m:t>
                    </m:r>
                    <m:r>
                      <a:rPr lang="it-IT" sz="1600" b="1" i="0" dirty="0" smtClean="0">
                        <a:solidFill>
                          <a:srgbClr val="FF0000"/>
                        </a:solidFill>
                        <a:latin typeface="Cambria Math" panose="02040503050406030204" pitchFamily="18" charset="0"/>
                        <a:cs typeface="Arial" panose="020B0604020202020204" pitchFamily="34" charset="0"/>
                      </a:rPr>
                      <m:t> ±</m:t>
                    </m:r>
                    <m:r>
                      <a:rPr lang="it-IT" sz="1600" b="1" i="0" dirty="0" smtClean="0">
                        <a:solidFill>
                          <a:srgbClr val="FF0000"/>
                        </a:solidFill>
                        <a:latin typeface="Cambria Math" panose="02040503050406030204" pitchFamily="18" charset="0"/>
                        <a:cs typeface="Arial" panose="020B0604020202020204" pitchFamily="34" charset="0"/>
                      </a:rPr>
                      <m:t>𝟎</m:t>
                    </m:r>
                    <m:r>
                      <a:rPr lang="it-IT" sz="1600" b="1" i="0" dirty="0" smtClean="0">
                        <a:solidFill>
                          <a:srgbClr val="FF0000"/>
                        </a:solidFill>
                        <a:latin typeface="Cambria Math" panose="02040503050406030204" pitchFamily="18" charset="0"/>
                        <a:cs typeface="Arial" panose="020B0604020202020204" pitchFamily="34" charset="0"/>
                      </a:rPr>
                      <m:t>.</m:t>
                    </m:r>
                    <m:r>
                      <a:rPr lang="it-IT" sz="1600" b="1" i="0" dirty="0" smtClean="0">
                        <a:solidFill>
                          <a:srgbClr val="FF0000"/>
                        </a:solidFill>
                        <a:latin typeface="Cambria Math" panose="02040503050406030204" pitchFamily="18" charset="0"/>
                        <a:cs typeface="Arial" panose="020B0604020202020204" pitchFamily="34" charset="0"/>
                      </a:rPr>
                      <m:t>𝟐</m:t>
                    </m:r>
                    <m:r>
                      <a:rPr lang="it-IT" sz="1600" b="1" i="0" dirty="0" smtClean="0">
                        <a:solidFill>
                          <a:srgbClr val="FF0000"/>
                        </a:solidFill>
                        <a:latin typeface="Cambria Math" panose="02040503050406030204" pitchFamily="18" charset="0"/>
                        <a:cs typeface="Arial" panose="020B0604020202020204" pitchFamily="34" charset="0"/>
                      </a:rPr>
                      <m:t> </m:t>
                    </m:r>
                    <m:r>
                      <a:rPr lang="it-IT" sz="1600" b="1" i="0" dirty="0" smtClean="0">
                        <a:solidFill>
                          <a:srgbClr val="FF0000"/>
                        </a:solidFill>
                        <a:latin typeface="Cambria Math" panose="02040503050406030204" pitchFamily="18" charset="0"/>
                        <a:cs typeface="Arial" panose="020B0604020202020204" pitchFamily="34" charset="0"/>
                      </a:rPr>
                      <m:t>𝐓</m:t>
                    </m:r>
                  </m:oMath>
                </a14:m>
                <a:endParaRPr lang="it-IT" sz="1600" b="1" dirty="0">
                  <a:solidFill>
                    <a:srgbClr val="FF0000"/>
                  </a:solidFill>
                  <a:latin typeface="Arial" panose="020B0604020202020204" pitchFamily="34" charset="0"/>
                  <a:cs typeface="Arial" panose="020B0604020202020204" pitchFamily="34" charset="0"/>
                </a:endParaRPr>
              </a:p>
              <a:p>
                <a:endParaRPr lang="it-IT" sz="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14:m>
                  <m:oMath xmlns:m="http://schemas.openxmlformats.org/officeDocument/2006/math">
                    <m:r>
                      <m:rPr>
                        <m:sty m:val="p"/>
                      </m:rPr>
                      <a:rPr lang="it-IT" sz="1600" i="0" dirty="0" smtClean="0">
                        <a:latin typeface="Cambria Math" panose="02040503050406030204" pitchFamily="18" charset="0"/>
                        <a:cs typeface="Arial" panose="020B0604020202020204" pitchFamily="34" charset="0"/>
                      </a:rPr>
                      <m:t>B</m:t>
                    </m:r>
                    <m:r>
                      <a:rPr lang="it-IT" sz="1600" b="0" i="0" dirty="0" smtClean="0">
                        <a:latin typeface="Cambria Math" panose="02040503050406030204" pitchFamily="18" charset="0"/>
                        <a:cs typeface="Arial" panose="020B0604020202020204" pitchFamily="34" charset="0"/>
                      </a:rPr>
                      <m:t>2</m:t>
                    </m:r>
                    <m:r>
                      <a:rPr lang="it-IT" sz="1600" i="0" dirty="0" smtClean="0">
                        <a:latin typeface="Cambria Math" panose="02040503050406030204" pitchFamily="18" charset="0"/>
                        <a:cs typeface="Arial" panose="020B0604020202020204" pitchFamily="34" charset="0"/>
                      </a:rPr>
                      <m:t> =</m:t>
                    </m:r>
                    <m:r>
                      <a:rPr lang="it-IT" sz="1600" b="0" i="0" dirty="0" smtClean="0">
                        <a:latin typeface="Cambria Math" panose="02040503050406030204" pitchFamily="18" charset="0"/>
                        <a:cs typeface="Arial" panose="020B0604020202020204" pitchFamily="34" charset="0"/>
                      </a:rPr>
                      <m:t>1</m:t>
                    </m:r>
                    <m:r>
                      <a:rPr lang="it-IT" sz="1600" i="0" dirty="0" smtClean="0">
                        <a:latin typeface="Cambria Math" panose="02040503050406030204" pitchFamily="18" charset="0"/>
                        <a:cs typeface="Arial" panose="020B0604020202020204" pitchFamily="34" charset="0"/>
                      </a:rPr>
                      <m:t> ±0.</m:t>
                    </m:r>
                    <m:r>
                      <a:rPr lang="it-IT" sz="1600" b="0" i="0" dirty="0" smtClean="0">
                        <a:latin typeface="Cambria Math" panose="02040503050406030204" pitchFamily="18" charset="0"/>
                        <a:cs typeface="Arial" panose="020B0604020202020204" pitchFamily="34" charset="0"/>
                      </a:rPr>
                      <m:t>0</m:t>
                    </m:r>
                    <m:r>
                      <a:rPr lang="it-IT" sz="1600" i="0" dirty="0" smtClean="0">
                        <a:latin typeface="Cambria Math" panose="02040503050406030204" pitchFamily="18" charset="0"/>
                        <a:cs typeface="Arial" panose="020B0604020202020204" pitchFamily="34" charset="0"/>
                      </a:rPr>
                      <m:t>2</m:t>
                    </m:r>
                    <m:r>
                      <a:rPr lang="it-IT" sz="1600" b="0" i="0" dirty="0" smtClean="0">
                        <a:latin typeface="Cambria Math" panose="02040503050406030204" pitchFamily="18" charset="0"/>
                        <a:ea typeface="Cambria Math" panose="02040503050406030204" pitchFamily="18" charset="0"/>
                        <a:cs typeface="Arial" panose="020B0604020202020204" pitchFamily="34" charset="0"/>
                      </a:rPr>
                      <m:t> </m:t>
                    </m:r>
                    <m:r>
                      <m:rPr>
                        <m:sty m:val="p"/>
                      </m:rPr>
                      <a:rPr lang="it-IT" sz="1600" i="0" dirty="0" smtClean="0">
                        <a:latin typeface="Cambria Math" panose="02040503050406030204" pitchFamily="18" charset="0"/>
                        <a:cs typeface="Arial" panose="020B0604020202020204" pitchFamily="34" charset="0"/>
                      </a:rPr>
                      <m:t>T</m:t>
                    </m:r>
                  </m:oMath>
                </a14:m>
                <a:endParaRPr lang="it-IT" sz="1600" dirty="0">
                  <a:latin typeface="Arial" panose="020B0604020202020204" pitchFamily="34" charset="0"/>
                  <a:cs typeface="Arial" panose="020B0604020202020204" pitchFamily="34" charset="0"/>
                </a:endParaRPr>
              </a:p>
              <a:p>
                <a:endParaRPr lang="it-IT" sz="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14:m>
                  <m:oMath xmlns:m="http://schemas.openxmlformats.org/officeDocument/2006/math">
                    <m:r>
                      <m:rPr>
                        <m:sty m:val="p"/>
                      </m:rPr>
                      <a:rPr lang="it-IT" sz="1600" i="0" dirty="0" smtClean="0">
                        <a:latin typeface="Cambria Math" panose="02040503050406030204" pitchFamily="18" charset="0"/>
                        <a:cs typeface="Arial" panose="020B0604020202020204" pitchFamily="34" charset="0"/>
                      </a:rPr>
                      <m:t>B</m:t>
                    </m:r>
                    <m:r>
                      <a:rPr lang="it-IT" sz="1600" b="0" i="0" dirty="0" smtClean="0">
                        <a:latin typeface="Cambria Math" panose="02040503050406030204" pitchFamily="18" charset="0"/>
                        <a:cs typeface="Arial" panose="020B0604020202020204" pitchFamily="34" charset="0"/>
                      </a:rPr>
                      <m:t>3</m:t>
                    </m:r>
                    <m:r>
                      <a:rPr lang="it-IT" sz="1600" i="0" dirty="0" smtClean="0">
                        <a:latin typeface="Cambria Math" panose="02040503050406030204" pitchFamily="18" charset="0"/>
                        <a:cs typeface="Arial" panose="020B0604020202020204" pitchFamily="34" charset="0"/>
                      </a:rPr>
                      <m:t> =±</m:t>
                    </m:r>
                    <m:r>
                      <a:rPr lang="it-IT" sz="1600" b="0" i="0" dirty="0" smtClean="0">
                        <a:latin typeface="Cambria Math" panose="02040503050406030204" pitchFamily="18" charset="0"/>
                        <a:cs typeface="Arial" panose="020B0604020202020204" pitchFamily="34" charset="0"/>
                      </a:rPr>
                      <m:t> </m:t>
                    </m:r>
                    <m:r>
                      <a:rPr lang="it-IT" sz="1600" i="0" dirty="0" smtClean="0">
                        <a:latin typeface="Cambria Math" panose="02040503050406030204" pitchFamily="18" charset="0"/>
                        <a:cs typeface="Arial" panose="020B0604020202020204" pitchFamily="34" charset="0"/>
                      </a:rPr>
                      <m:t>0.</m:t>
                    </m:r>
                    <m:r>
                      <a:rPr lang="it-IT" sz="1600" b="0" i="0" dirty="0" smtClean="0">
                        <a:latin typeface="Cambria Math" panose="02040503050406030204" pitchFamily="18" charset="0"/>
                        <a:ea typeface="Cambria Math" panose="02040503050406030204" pitchFamily="18" charset="0"/>
                        <a:cs typeface="Arial" panose="020B0604020202020204" pitchFamily="34" charset="0"/>
                      </a:rPr>
                      <m:t> 4 </m:t>
                    </m:r>
                    <m:r>
                      <m:rPr>
                        <m:sty m:val="p"/>
                      </m:rPr>
                      <a:rPr lang="it-IT" sz="1600" i="0" dirty="0" smtClean="0">
                        <a:latin typeface="Cambria Math" panose="02040503050406030204" pitchFamily="18" charset="0"/>
                        <a:cs typeface="Arial" panose="020B0604020202020204" pitchFamily="34" charset="0"/>
                      </a:rPr>
                      <m:t>T</m:t>
                    </m:r>
                  </m:oMath>
                </a14:m>
                <a:endParaRPr lang="it-IT" sz="1600" dirty="0">
                  <a:latin typeface="Arial" panose="020B0604020202020204" pitchFamily="34" charset="0"/>
                  <a:cs typeface="Arial" panose="020B0604020202020204" pitchFamily="34" charset="0"/>
                </a:endParaRPr>
              </a:p>
            </p:txBody>
          </p:sp>
        </mc:Choice>
        <mc:Fallback>
          <p:sp>
            <p:nvSpPr>
              <p:cNvPr id="16" name="CasellaDiTesto 150">
                <a:extLst>
                  <a:ext uri="{FF2B5EF4-FFF2-40B4-BE49-F238E27FC236}">
                    <a16:creationId xmlns:a16="http://schemas.microsoft.com/office/drawing/2014/main" id="{A3BFF1D5-0AB1-EEE9-9B2B-637C803BA400}"/>
                  </a:ext>
                </a:extLst>
              </p:cNvPr>
              <p:cNvSpPr txBox="1">
                <a:spLocks noRot="1" noChangeAspect="1" noMove="1" noResize="1" noEditPoints="1" noAdjustHandles="1" noChangeArrowheads="1" noChangeShapeType="1" noTextEdit="1"/>
              </p:cNvSpPr>
              <p:nvPr/>
            </p:nvSpPr>
            <p:spPr>
              <a:xfrm>
                <a:off x="9876124" y="1985207"/>
                <a:ext cx="2206148" cy="1261884"/>
              </a:xfrm>
              <a:prstGeom prst="rect">
                <a:avLst/>
              </a:prstGeom>
              <a:blipFill>
                <a:blip r:embed="rId4"/>
                <a:stretch>
                  <a:fillRect l="-543" b="-2347"/>
                </a:stretch>
              </a:blipFill>
              <a:ln w="38100">
                <a:solidFill>
                  <a:schemeClr val="accent1"/>
                </a:solidFill>
              </a:ln>
            </p:spPr>
            <p:txBody>
              <a:bodyPr/>
              <a:lstStyle/>
              <a:p>
                <a:r>
                  <a:rPr lang="en-US">
                    <a:noFill/>
                  </a:rPr>
                  <a:t> </a:t>
                </a:r>
              </a:p>
            </p:txBody>
          </p:sp>
        </mc:Fallback>
      </mc:AlternateContent>
      <p:sp>
        <p:nvSpPr>
          <p:cNvPr id="17" name="CasellaDiTesto 150">
            <a:extLst>
              <a:ext uri="{FF2B5EF4-FFF2-40B4-BE49-F238E27FC236}">
                <a16:creationId xmlns:a16="http://schemas.microsoft.com/office/drawing/2014/main" id="{0FD8784F-F3ED-C39B-F01F-C5D1AF65A49F}"/>
              </a:ext>
            </a:extLst>
          </p:cNvPr>
          <p:cNvSpPr txBox="1"/>
          <p:nvPr/>
        </p:nvSpPr>
        <p:spPr>
          <a:xfrm>
            <a:off x="8485388" y="4150004"/>
            <a:ext cx="2868412" cy="1815882"/>
          </a:xfrm>
          <a:prstGeom prst="rect">
            <a:avLst/>
          </a:prstGeom>
          <a:noFill/>
          <a:ln w="38100">
            <a:solidFill>
              <a:schemeClr val="accent1"/>
            </a:solidFill>
          </a:ln>
        </p:spPr>
        <p:txBody>
          <a:bodyPr wrap="square">
            <a:spAutoFit/>
          </a:bodyPr>
          <a:lstStyle/>
          <a:p>
            <a:r>
              <a:rPr lang="en-AU" sz="1600" dirty="0">
                <a:cs typeface="Arial" panose="020B0604020202020204" pitchFamily="34" charset="0"/>
              </a:rPr>
              <a:t>Target design parameters:</a:t>
            </a:r>
          </a:p>
          <a:p>
            <a:pPr marL="285750" indent="-285750">
              <a:buFont typeface="Arial" panose="020B0604020202020204" pitchFamily="34" charset="0"/>
              <a:buChar char="•"/>
            </a:pPr>
            <a:r>
              <a:rPr lang="en-AU" sz="1600" dirty="0">
                <a:cs typeface="Arial" panose="020B0604020202020204" pitchFamily="34" charset="0"/>
              </a:rPr>
              <a:t>Minimize axial force (</a:t>
            </a:r>
            <a:r>
              <a:rPr lang="en-AU" sz="1600" b="1" dirty="0">
                <a:cs typeface="Arial" panose="020B0604020202020204" pitchFamily="34" charset="0"/>
              </a:rPr>
              <a:t>feasibility</a:t>
            </a:r>
            <a:r>
              <a:rPr lang="en-AU" sz="1600" dirty="0">
                <a:cs typeface="Arial" panose="020B0604020202020204" pitchFamily="34" charset="0"/>
              </a:rPr>
              <a:t>).</a:t>
            </a:r>
          </a:p>
          <a:p>
            <a:pPr marL="285750" indent="-285750">
              <a:buFont typeface="Arial" panose="020B0604020202020204" pitchFamily="34" charset="0"/>
              <a:buChar char="•"/>
            </a:pPr>
            <a:r>
              <a:rPr lang="en-AU" sz="1600" dirty="0">
                <a:cs typeface="Arial" panose="020B0604020202020204" pitchFamily="34" charset="0"/>
              </a:rPr>
              <a:t>Minimize conductor volume (</a:t>
            </a:r>
            <a:r>
              <a:rPr lang="en-AU" sz="1600" b="1" dirty="0">
                <a:cs typeface="Arial" panose="020B0604020202020204" pitchFamily="34" charset="0"/>
              </a:rPr>
              <a:t>cost</a:t>
            </a:r>
            <a:r>
              <a:rPr lang="en-AU" sz="1600" dirty="0">
                <a:cs typeface="Arial" panose="020B0604020202020204" pitchFamily="34" charset="0"/>
              </a:rPr>
              <a:t>).</a:t>
            </a:r>
          </a:p>
          <a:p>
            <a:pPr marL="285750" indent="-285750">
              <a:buFont typeface="Arial" panose="020B0604020202020204" pitchFamily="34" charset="0"/>
              <a:buChar char="•"/>
            </a:pPr>
            <a:r>
              <a:rPr lang="en-AU" sz="1600" dirty="0">
                <a:cs typeface="Arial" panose="020B0604020202020204" pitchFamily="34" charset="0"/>
              </a:rPr>
              <a:t>Minimize stored magnetic energy (</a:t>
            </a:r>
            <a:r>
              <a:rPr lang="en-AU" sz="1600" b="1" dirty="0">
                <a:cs typeface="Arial" panose="020B0604020202020204" pitchFamily="34" charset="0"/>
              </a:rPr>
              <a:t>protection</a:t>
            </a:r>
            <a:r>
              <a:rPr lang="en-AU" sz="1600" dirty="0">
                <a:cs typeface="Arial" panose="020B0604020202020204" pitchFamily="34" charset="0"/>
              </a:rPr>
              <a:t>).</a:t>
            </a:r>
          </a:p>
        </p:txBody>
      </p:sp>
      <p:sp>
        <p:nvSpPr>
          <p:cNvPr id="3" name="Date Placeholder 4">
            <a:extLst>
              <a:ext uri="{FF2B5EF4-FFF2-40B4-BE49-F238E27FC236}">
                <a16:creationId xmlns:a16="http://schemas.microsoft.com/office/drawing/2014/main" id="{2523DC88-F606-F30B-AD1D-4DFCF32153EC}"/>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4" name="Footer Placeholder 7">
            <a:extLst>
              <a:ext uri="{FF2B5EF4-FFF2-40B4-BE49-F238E27FC236}">
                <a16:creationId xmlns:a16="http://schemas.microsoft.com/office/drawing/2014/main" id="{0F4DC26A-E40B-5166-0748-FF822C822744}"/>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5" name="Slide Number Placeholder 4">
            <a:extLst>
              <a:ext uri="{FF2B5EF4-FFF2-40B4-BE49-F238E27FC236}">
                <a16:creationId xmlns:a16="http://schemas.microsoft.com/office/drawing/2014/main" id="{43C2E7A3-122A-A416-583A-C6E84E2D0DF5}"/>
              </a:ext>
            </a:extLst>
          </p:cNvPr>
          <p:cNvSpPr>
            <a:spLocks noGrp="1"/>
          </p:cNvSpPr>
          <p:nvPr>
            <p:ph type="sldNum" sz="quarter" idx="12"/>
          </p:nvPr>
        </p:nvSpPr>
        <p:spPr/>
        <p:txBody>
          <a:bodyPr/>
          <a:lstStyle/>
          <a:p>
            <a:fld id="{005C7FBA-D4E9-46CA-9321-3ADA2E368FCD}" type="slidenum">
              <a:rPr lang="en-GB" smtClean="0"/>
              <a:t>10</a:t>
            </a:fld>
            <a:endParaRPr lang="en-GB"/>
          </a:p>
        </p:txBody>
      </p:sp>
    </p:spTree>
    <p:extLst>
      <p:ext uri="{BB962C8B-B14F-4D97-AF65-F5344CB8AC3E}">
        <p14:creationId xmlns:p14="http://schemas.microsoft.com/office/powerpoint/2010/main" val="332524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37BA4-F99A-BE3C-786B-FB449C1F20CA}"/>
            </a:ext>
          </a:extLst>
        </p:cNvPr>
        <p:cNvGrpSpPr/>
        <p:nvPr/>
      </p:nvGrpSpPr>
      <p:grpSpPr>
        <a:xfrm>
          <a:off x="0" y="0"/>
          <a:ext cx="0" cy="0"/>
          <a:chOff x="0" y="0"/>
          <a:chExt cx="0" cy="0"/>
        </a:xfrm>
      </p:grpSpPr>
      <p:pic>
        <p:nvPicPr>
          <p:cNvPr id="169" name="Picture 168" descr="A graph with dots and lines&#10;&#10;Description automatically generated">
            <a:extLst>
              <a:ext uri="{FF2B5EF4-FFF2-40B4-BE49-F238E27FC236}">
                <a16:creationId xmlns:a16="http://schemas.microsoft.com/office/drawing/2014/main" id="{FA08EE71-C744-D5AF-583C-8B9B33B659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6053" y="2843384"/>
            <a:ext cx="3351809" cy="2513857"/>
          </a:xfrm>
          <a:prstGeom prst="rect">
            <a:avLst/>
          </a:prstGeom>
        </p:spPr>
      </p:pic>
      <p:sp>
        <p:nvSpPr>
          <p:cNvPr id="170" name="Rectangle 169">
            <a:extLst>
              <a:ext uri="{FF2B5EF4-FFF2-40B4-BE49-F238E27FC236}">
                <a16:creationId xmlns:a16="http://schemas.microsoft.com/office/drawing/2014/main" id="{5DD0861D-0DD6-15FC-9B7F-7FA9BC3E59A6}"/>
              </a:ext>
            </a:extLst>
          </p:cNvPr>
          <p:cNvSpPr/>
          <p:nvPr/>
        </p:nvSpPr>
        <p:spPr>
          <a:xfrm>
            <a:off x="8149242" y="3939109"/>
            <a:ext cx="374904" cy="308232"/>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C44990-09D8-5C95-7C72-756B5FE482CD}"/>
              </a:ext>
            </a:extLst>
          </p:cNvPr>
          <p:cNvSpPr txBox="1">
            <a:spLocks/>
          </p:cNvSpPr>
          <p:nvPr/>
        </p:nvSpPr>
        <p:spPr>
          <a:xfrm>
            <a:off x="3452500" y="85995"/>
            <a:ext cx="790129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Coil Search Scheme – Setup#1</a:t>
            </a:r>
          </a:p>
        </p:txBody>
      </p:sp>
      <mc:AlternateContent xmlns:mc="http://schemas.openxmlformats.org/markup-compatibility/2006" xmlns:a14="http://schemas.microsoft.com/office/drawing/2010/main">
        <mc:Choice Requires="a14">
          <p:sp>
            <p:nvSpPr>
              <p:cNvPr id="74" name="Content Placeholder 2">
                <a:extLst>
                  <a:ext uri="{FF2B5EF4-FFF2-40B4-BE49-F238E27FC236}">
                    <a16:creationId xmlns:a16="http://schemas.microsoft.com/office/drawing/2014/main" id="{668293CA-CF6F-7678-FAE7-435B553916AF}"/>
                  </a:ext>
                </a:extLst>
              </p:cNvPr>
              <p:cNvSpPr>
                <a:spLocks noGrp="1"/>
              </p:cNvSpPr>
              <p:nvPr>
                <p:ph idx="1"/>
              </p:nvPr>
            </p:nvSpPr>
            <p:spPr>
              <a:xfrm>
                <a:off x="702329" y="1137831"/>
                <a:ext cx="10787342" cy="4351338"/>
              </a:xfrm>
            </p:spPr>
            <p:txBody>
              <a:bodyPr>
                <a:normAutofit/>
              </a:bodyPr>
              <a:lstStyle/>
              <a:p>
                <a:pPr>
                  <a:lnSpc>
                    <a:spcPct val="100000"/>
                  </a:lnSpc>
                  <a:spcBef>
                    <a:spcPts val="0"/>
                  </a:spcBef>
                  <a:defRPr/>
                </a:pPr>
                <a:r>
                  <a:rPr lang="en-US" sz="1800" dirty="0">
                    <a:solidFill>
                      <a:schemeClr val="tx1"/>
                    </a:solidFill>
                  </a:rPr>
                  <a:t>Geometry of coil#2 is fixed. Four free parameters considered: </a:t>
                </a:r>
                <a14:m>
                  <m:oMath xmlns:m="http://schemas.openxmlformats.org/officeDocument/2006/math">
                    <m:sSub>
                      <m:sSubPr>
                        <m:ctrlP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ctrlPr>
                      </m:sSubPr>
                      <m:e>
                        <m:r>
                          <a:rPr kumimoji="0" lang="it-IT" sz="1800" b="1" i="0"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𝐉</m:t>
                        </m:r>
                      </m:e>
                      <m:sub>
                        <m:r>
                          <a:rPr kumimoji="0" lang="it-IT" sz="1800" b="1" i="0"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𝐞𝐧𝐠</m:t>
                        </m:r>
                        <m: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m:t>
                        </m:r>
                        <m: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𝟏</m:t>
                        </m:r>
                      </m:sub>
                    </m:sSub>
                  </m:oMath>
                </a14:m>
                <a:r>
                  <a:rPr kumimoji="0" lang="it-IT" sz="1800" i="0" u="none" strike="noStrike" kern="1200" cap="none" spc="0" normalizeH="0" baseline="0" noProof="0" dirty="0">
                    <a:ln>
                      <a:noFill/>
                    </a:ln>
                    <a:effectLst/>
                    <a:uLnTx/>
                    <a:uFillTx/>
                  </a:rPr>
                  <a:t>,</a:t>
                </a:r>
                <a:r>
                  <a:rPr lang="it-IT" sz="1800" b="1" dirty="0">
                    <a:ea typeface="Cambria Math" panose="02040503050406030204" pitchFamily="18" charset="0"/>
                  </a:rPr>
                  <a:t> </a:t>
                </a:r>
                <a14:m>
                  <m:oMath xmlns:m="http://schemas.openxmlformats.org/officeDocument/2006/math">
                    <m:sSub>
                      <m:sSubPr>
                        <m:ctrlPr>
                          <a:rPr lang="it-IT" sz="1800" b="1" i="1" dirty="0">
                            <a:latin typeface="Cambria Math" panose="02040503050406030204" pitchFamily="18" charset="0"/>
                            <a:ea typeface="Cambria Math" panose="02040503050406030204" pitchFamily="18" charset="0"/>
                          </a:rPr>
                        </m:ctrlPr>
                      </m:sSubPr>
                      <m:e>
                        <m:r>
                          <a:rPr lang="it-IT" sz="1800" b="1" dirty="0">
                            <a:latin typeface="Cambria Math" panose="02040503050406030204" pitchFamily="18" charset="0"/>
                            <a:ea typeface="Cambria Math" panose="02040503050406030204" pitchFamily="18" charset="0"/>
                          </a:rPr>
                          <m:t>𝐉</m:t>
                        </m:r>
                      </m:e>
                      <m:sub>
                        <m:r>
                          <a:rPr lang="it-IT" sz="1800" b="1" dirty="0">
                            <a:latin typeface="Cambria Math" panose="02040503050406030204" pitchFamily="18" charset="0"/>
                            <a:ea typeface="Cambria Math" panose="02040503050406030204" pitchFamily="18" charset="0"/>
                          </a:rPr>
                          <m:t>𝐞𝐧𝐠</m:t>
                        </m:r>
                        <m:r>
                          <a:rPr lang="it-IT" sz="1800" b="1" i="1" dirty="0">
                            <a:latin typeface="Cambria Math" panose="02040503050406030204" pitchFamily="18" charset="0"/>
                            <a:ea typeface="Cambria Math" panose="02040503050406030204" pitchFamily="18" charset="0"/>
                          </a:rPr>
                          <m:t>,</m:t>
                        </m:r>
                        <m:r>
                          <a:rPr lang="it-IT" sz="1800" b="1" i="1" dirty="0" smtClean="0">
                            <a:latin typeface="Cambria Math" panose="02040503050406030204" pitchFamily="18" charset="0"/>
                            <a:ea typeface="Cambria Math" panose="02040503050406030204" pitchFamily="18" charset="0"/>
                          </a:rPr>
                          <m:t>𝟐</m:t>
                        </m:r>
                      </m:sub>
                    </m:sSub>
                  </m:oMath>
                </a14:m>
                <a:r>
                  <a:rPr kumimoji="0" lang="it-IT" sz="1800" i="0" u="none" strike="noStrike" kern="1200" cap="none" spc="0" normalizeH="0" noProof="0" dirty="0">
                    <a:ln>
                      <a:noFill/>
                    </a:ln>
                    <a:effectLst/>
                    <a:uLnTx/>
                    <a:uFillTx/>
                  </a:rPr>
                  <a:t>, coil#1</a:t>
                </a:r>
                <a:r>
                  <a:rPr kumimoji="0" lang="it-IT" sz="1800" b="1" i="0" u="none" strike="noStrike" kern="1200" cap="none" spc="0" normalizeH="0" noProof="0" dirty="0">
                    <a:ln>
                      <a:noFill/>
                    </a:ln>
                    <a:effectLst/>
                    <a:uLnTx/>
                    <a:uFillTx/>
                  </a:rPr>
                  <a:t> axial </a:t>
                </a:r>
                <a:r>
                  <a:rPr kumimoji="0" lang="it-IT" sz="1800" i="0" u="none" strike="noStrike" kern="1200" cap="none" spc="0" normalizeH="0" noProof="0" dirty="0">
                    <a:ln>
                      <a:noFill/>
                    </a:ln>
                    <a:effectLst/>
                    <a:uLnTx/>
                    <a:uFillTx/>
                  </a:rPr>
                  <a:t>and</a:t>
                </a:r>
                <a:r>
                  <a:rPr kumimoji="0" lang="it-IT" sz="1800" b="1" i="0" u="none" strike="noStrike" kern="1200" cap="none" spc="0" normalizeH="0" noProof="0" dirty="0">
                    <a:ln>
                      <a:noFill/>
                    </a:ln>
                    <a:effectLst/>
                    <a:uLnTx/>
                    <a:uFillTx/>
                  </a:rPr>
                  <a:t> radial length</a:t>
                </a:r>
                <a:r>
                  <a:rPr kumimoji="0" lang="it-IT" sz="1800" i="0" u="none" strike="noStrike" kern="1200" cap="none" spc="0" normalizeH="0" noProof="0" dirty="0">
                    <a:ln>
                      <a:noFill/>
                    </a:ln>
                    <a:effectLst/>
                    <a:uLnTx/>
                    <a:uFillTx/>
                  </a:rPr>
                  <a:t>.</a:t>
                </a:r>
              </a:p>
              <a:p>
                <a:pPr marL="0" indent="0">
                  <a:lnSpc>
                    <a:spcPct val="100000"/>
                  </a:lnSpc>
                  <a:spcBef>
                    <a:spcPts val="0"/>
                  </a:spcBef>
                  <a:buNone/>
                  <a:defRPr/>
                </a:pPr>
                <a:endParaRPr kumimoji="0" lang="it-IT" sz="400" i="0" u="none" strike="noStrike" kern="1200" cap="none" spc="0" normalizeH="0" noProof="0" dirty="0">
                  <a:ln>
                    <a:noFill/>
                  </a:ln>
                  <a:effectLst/>
                  <a:uLnTx/>
                  <a:uFillTx/>
                </a:endParaRPr>
              </a:p>
              <a:p>
                <a:pPr>
                  <a:lnSpc>
                    <a:spcPct val="100000"/>
                  </a:lnSpc>
                  <a:spcBef>
                    <a:spcPts val="0"/>
                  </a:spcBef>
                  <a:defRPr/>
                </a:pPr>
                <a:r>
                  <a:rPr lang="it-IT" sz="1800" baseline="0" dirty="0" err="1"/>
                  <a:t>Parameter</a:t>
                </a:r>
                <a:r>
                  <a:rPr lang="it-IT" sz="1800" dirty="0" err="1"/>
                  <a:t>s</a:t>
                </a:r>
                <a:r>
                  <a:rPr lang="it-IT" sz="1800" dirty="0"/>
                  <a:t> </a:t>
                </a:r>
                <a:r>
                  <a:rPr lang="it-IT" sz="1800" dirty="0" err="1"/>
                  <a:t>scan</a:t>
                </a:r>
                <a:r>
                  <a:rPr lang="it-IT" sz="1800" dirty="0"/>
                  <a:t> </a:t>
                </a:r>
                <a:r>
                  <a:rPr lang="it-IT" sz="1800" dirty="0" err="1"/>
                  <a:t>within</a:t>
                </a:r>
                <a:r>
                  <a:rPr lang="it-IT" sz="1800" dirty="0"/>
                  <a:t> the </a:t>
                </a:r>
                <a:r>
                  <a:rPr lang="it-IT" sz="1800" dirty="0" err="1"/>
                  <a:t>reported</a:t>
                </a:r>
                <a:r>
                  <a:rPr lang="it-IT" sz="1800" dirty="0"/>
                  <a:t> </a:t>
                </a:r>
                <a:r>
                  <a:rPr lang="it-IT" sz="1800" dirty="0" err="1"/>
                  <a:t>geometrical</a:t>
                </a:r>
                <a:r>
                  <a:rPr lang="it-IT" sz="1800" dirty="0"/>
                  <a:t> </a:t>
                </a:r>
                <a:r>
                  <a:rPr lang="it-IT" sz="1800" dirty="0" err="1"/>
                  <a:t>constraints</a:t>
                </a:r>
                <a:r>
                  <a:rPr lang="it-IT" sz="1800" baseline="0" dirty="0"/>
                  <a:t>.</a:t>
                </a:r>
              </a:p>
              <a:p>
                <a:pPr marL="0" indent="0">
                  <a:lnSpc>
                    <a:spcPct val="100000"/>
                  </a:lnSpc>
                  <a:spcBef>
                    <a:spcPts val="0"/>
                  </a:spcBef>
                  <a:buNone/>
                  <a:defRPr/>
                </a:pPr>
                <a:endParaRPr lang="it-IT" sz="400" baseline="0" dirty="0"/>
              </a:p>
              <a:p>
                <a:pPr marL="0" indent="0">
                  <a:lnSpc>
                    <a:spcPct val="100000"/>
                  </a:lnSpc>
                  <a:spcBef>
                    <a:spcPts val="0"/>
                  </a:spcBef>
                  <a:buNone/>
                  <a:defRPr/>
                </a:pPr>
                <a:endParaRPr lang="it-IT" sz="400" noProof="0" dirty="0"/>
              </a:p>
              <a:p>
                <a:pPr>
                  <a:lnSpc>
                    <a:spcPct val="100000"/>
                  </a:lnSpc>
                  <a:spcBef>
                    <a:spcPts val="0"/>
                  </a:spcBef>
                  <a:defRPr/>
                </a:pPr>
                <a:r>
                  <a:rPr lang="it-IT" sz="1800" dirty="0"/>
                  <a:t>F</a:t>
                </a:r>
                <a:r>
                  <a:rPr lang="it-IT" sz="1800" noProof="0" dirty="0"/>
                  <a:t>ive </a:t>
                </a:r>
                <a:r>
                  <a:rPr lang="it-IT" sz="1800" b="1" noProof="0" dirty="0"/>
                  <a:t>configurations</a:t>
                </a:r>
                <a:r>
                  <a:rPr lang="it-IT" sz="1800" noProof="0" dirty="0"/>
                  <a:t> </a:t>
                </a:r>
                <a:r>
                  <a:rPr lang="it-IT" sz="1800" b="1" noProof="0" dirty="0" err="1"/>
                  <a:t>within</a:t>
                </a:r>
                <a:r>
                  <a:rPr lang="it-IT" sz="1800" noProof="0" dirty="0"/>
                  <a:t> the </a:t>
                </a:r>
                <a:r>
                  <a:rPr lang="it-IT" sz="1800" b="1" noProof="0" dirty="0"/>
                  <a:t>target </a:t>
                </a:r>
                <a:r>
                  <a:rPr lang="it-IT" sz="1800" b="1" dirty="0"/>
                  <a:t>field </a:t>
                </a:r>
                <a:r>
                  <a:rPr lang="it-IT" sz="1800" b="1" dirty="0" err="1"/>
                  <a:t>harmonic</a:t>
                </a:r>
                <a:r>
                  <a:rPr lang="it-IT" sz="1800" b="1" dirty="0"/>
                  <a:t> </a:t>
                </a:r>
                <a:r>
                  <a:rPr lang="it-IT" sz="1800" b="1" noProof="0" dirty="0" err="1"/>
                  <a:t>tolerances</a:t>
                </a:r>
                <a:r>
                  <a:rPr lang="it-IT" sz="1800" b="1" noProof="0" dirty="0"/>
                  <a:t> </a:t>
                </a:r>
                <a:r>
                  <a:rPr lang="it-IT" sz="1800" noProof="0" dirty="0" err="1"/>
                  <a:t>have</a:t>
                </a:r>
                <a:r>
                  <a:rPr lang="it-IT" sz="1800" noProof="0" dirty="0"/>
                  <a:t> </a:t>
                </a:r>
                <a:r>
                  <a:rPr lang="it-IT" sz="1800" noProof="0" dirty="0" err="1"/>
                  <a:t>been</a:t>
                </a:r>
                <a:r>
                  <a:rPr lang="it-IT" sz="1800" noProof="0" dirty="0"/>
                  <a:t> </a:t>
                </a:r>
                <a:r>
                  <a:rPr lang="it-IT" sz="1800" noProof="0" dirty="0" err="1"/>
                  <a:t>identified</a:t>
                </a:r>
                <a:r>
                  <a:rPr lang="it-IT" sz="1800" noProof="0" dirty="0"/>
                  <a:t>.</a:t>
                </a:r>
              </a:p>
              <a:p>
                <a:pPr marL="0" indent="0">
                  <a:lnSpc>
                    <a:spcPct val="100000"/>
                  </a:lnSpc>
                  <a:spcBef>
                    <a:spcPts val="0"/>
                  </a:spcBef>
                  <a:buNone/>
                  <a:defRPr/>
                </a:pPr>
                <a:endParaRPr lang="it-IT" sz="400" noProof="0" dirty="0"/>
              </a:p>
              <a:p>
                <a:pPr>
                  <a:lnSpc>
                    <a:spcPct val="100000"/>
                  </a:lnSpc>
                  <a:spcBef>
                    <a:spcPts val="0"/>
                  </a:spcBef>
                  <a:defRPr/>
                </a:pPr>
                <a:r>
                  <a:rPr lang="it-IT" sz="1800" noProof="0" dirty="0"/>
                  <a:t>Configuration </a:t>
                </a:r>
                <a:r>
                  <a:rPr lang="it-IT" sz="1800" dirty="0" err="1"/>
                  <a:t>selected</a:t>
                </a:r>
                <a:r>
                  <a:rPr lang="it-IT" sz="1800" b="1" dirty="0"/>
                  <a:t>: </a:t>
                </a:r>
                <a:r>
                  <a:rPr lang="it-IT" sz="1800" b="1" u="sng" dirty="0"/>
                  <a:t>minimum net axial force</a:t>
                </a:r>
                <a:r>
                  <a:rPr lang="it-IT" sz="1800" b="1" dirty="0"/>
                  <a:t> </a:t>
                </a:r>
                <a:r>
                  <a:rPr lang="it-IT" sz="1800" dirty="0"/>
                  <a:t>and </a:t>
                </a:r>
                <a:r>
                  <a:rPr lang="it-IT" sz="1800" b="1" u="sng" dirty="0"/>
                  <a:t>minimum coil volume</a:t>
                </a:r>
              </a:p>
              <a:p>
                <a:pPr>
                  <a:lnSpc>
                    <a:spcPct val="100000"/>
                  </a:lnSpc>
                  <a:spcBef>
                    <a:spcPts val="0"/>
                  </a:spcBef>
                  <a:defRPr/>
                </a:pPr>
                <a:r>
                  <a:rPr lang="it-IT" sz="1800" b="1" i="1" dirty="0"/>
                  <a:t>«</a:t>
                </a:r>
                <a:r>
                  <a:rPr lang="it-IT" sz="1800" b="1" i="1" dirty="0">
                    <a:solidFill>
                      <a:schemeClr val="accent1"/>
                    </a:solidFill>
                  </a:rPr>
                  <a:t>17MN-10mm gap Option</a:t>
                </a:r>
                <a:r>
                  <a:rPr lang="it-IT" sz="1800" b="1" i="1" dirty="0"/>
                  <a:t>»</a:t>
                </a:r>
                <a:r>
                  <a:rPr lang="it-IT" sz="1800" dirty="0"/>
                  <a:t>, </a:t>
                </a:r>
                <a:r>
                  <a:rPr lang="it-IT" sz="1800" b="1" u="sng" dirty="0"/>
                  <a:t>minimum axial force on Coil#2</a:t>
                </a:r>
                <a:r>
                  <a:rPr lang="it-IT" sz="1800" b="1" i="1" dirty="0"/>
                  <a:t> «</a:t>
                </a:r>
                <a:r>
                  <a:rPr lang="it-IT" sz="1800" b="1" i="1" dirty="0">
                    <a:solidFill>
                      <a:schemeClr val="accent1"/>
                    </a:solidFill>
                  </a:rPr>
                  <a:t>27MN-10mm gap Option</a:t>
                </a:r>
                <a:r>
                  <a:rPr lang="it-IT" sz="1800" b="1" i="1" dirty="0"/>
                  <a:t>».</a:t>
                </a:r>
                <a:endParaRPr lang="it-IT" sz="1800" noProof="0" dirty="0"/>
              </a:p>
              <a:p>
                <a:pPr>
                  <a:lnSpc>
                    <a:spcPct val="100000"/>
                  </a:lnSpc>
                  <a:spcBef>
                    <a:spcPts val="0"/>
                  </a:spcBef>
                  <a:defRPr/>
                </a:pPr>
                <a:endParaRPr lang="it-IT" sz="1800" noProof="0" dirty="0"/>
              </a:p>
            </p:txBody>
          </p:sp>
        </mc:Choice>
        <mc:Fallback xmlns="">
          <p:sp>
            <p:nvSpPr>
              <p:cNvPr id="74" name="Content Placeholder 2">
                <a:extLst>
                  <a:ext uri="{FF2B5EF4-FFF2-40B4-BE49-F238E27FC236}">
                    <a16:creationId xmlns:a16="http://schemas.microsoft.com/office/drawing/2014/main" id="{668293CA-CF6F-7678-FAE7-435B553916AF}"/>
                  </a:ext>
                </a:extLst>
              </p:cNvPr>
              <p:cNvSpPr>
                <a:spLocks noGrp="1" noRot="1" noChangeAspect="1" noMove="1" noResize="1" noEditPoints="1" noAdjustHandles="1" noChangeArrowheads="1" noChangeShapeType="1" noTextEdit="1"/>
              </p:cNvSpPr>
              <p:nvPr>
                <p:ph idx="1"/>
              </p:nvPr>
            </p:nvSpPr>
            <p:spPr>
              <a:xfrm>
                <a:off x="702329" y="1137831"/>
                <a:ext cx="10787342" cy="4351338"/>
              </a:xfrm>
              <a:blipFill>
                <a:blip r:embed="rId5"/>
                <a:stretch>
                  <a:fillRect l="-339" t="-561"/>
                </a:stretch>
              </a:blipFill>
            </p:spPr>
            <p:txBody>
              <a:bodyPr/>
              <a:lstStyle/>
              <a:p>
                <a:r>
                  <a:rPr lang="en-US">
                    <a:noFill/>
                  </a:rPr>
                  <a:t> </a:t>
                </a:r>
              </a:p>
            </p:txBody>
          </p:sp>
        </mc:Fallback>
      </mc:AlternateContent>
      <p:pic>
        <p:nvPicPr>
          <p:cNvPr id="172" name="Picture 171" descr="A graph of a graph with a blue and red line&#10;&#10;Description automatically generated with medium confidence">
            <a:extLst>
              <a:ext uri="{FF2B5EF4-FFF2-40B4-BE49-F238E27FC236}">
                <a16:creationId xmlns:a16="http://schemas.microsoft.com/office/drawing/2014/main" id="{FEFBDEF9-0B04-0D5F-DE49-2B303A1670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4582" y="4247341"/>
            <a:ext cx="3034800" cy="2276100"/>
          </a:xfrm>
          <a:prstGeom prst="rect">
            <a:avLst/>
          </a:prstGeom>
        </p:spPr>
      </p:pic>
      <p:sp>
        <p:nvSpPr>
          <p:cNvPr id="173" name="Arrow: Right 172">
            <a:extLst>
              <a:ext uri="{FF2B5EF4-FFF2-40B4-BE49-F238E27FC236}">
                <a16:creationId xmlns:a16="http://schemas.microsoft.com/office/drawing/2014/main" id="{195DE523-1803-18F3-8232-F7787E819106}"/>
              </a:ext>
            </a:extLst>
          </p:cNvPr>
          <p:cNvSpPr/>
          <p:nvPr/>
        </p:nvSpPr>
        <p:spPr>
          <a:xfrm rot="3795339">
            <a:off x="10383686" y="1706997"/>
            <a:ext cx="661085" cy="1888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5" name="TextBox 174">
                <a:extLst>
                  <a:ext uri="{FF2B5EF4-FFF2-40B4-BE49-F238E27FC236}">
                    <a16:creationId xmlns:a16="http://schemas.microsoft.com/office/drawing/2014/main" id="{68A23385-3B60-D667-655F-09C64DCE6997}"/>
                  </a:ext>
                </a:extLst>
              </p:cNvPr>
              <p:cNvSpPr txBox="1"/>
              <p:nvPr/>
            </p:nvSpPr>
            <p:spPr>
              <a:xfrm>
                <a:off x="10285427" y="2054361"/>
                <a:ext cx="1814281" cy="590354"/>
              </a:xfrm>
              <a:prstGeom prst="rect">
                <a:avLst/>
              </a:prstGeom>
              <a:noFill/>
            </p:spPr>
            <p:txBody>
              <a:bodyPr wrap="square">
                <a:spAutoFit/>
              </a:bodyPr>
              <a:lstStyle/>
              <a:p>
                <a:pPr algn="ctr"/>
                <a14:m>
                  <m:oMath xmlns:m="http://schemas.openxmlformats.org/officeDocument/2006/math">
                    <m:sSup>
                      <m:sSupPr>
                        <m:ctrlPr>
                          <a:rPr lang="it-IT" sz="1600" b="1" i="1" dirty="0" smtClean="0">
                            <a:latin typeface="Cambria Math" panose="02040503050406030204" pitchFamily="18" charset="0"/>
                            <a:ea typeface="Cambria Math" panose="02040503050406030204" pitchFamily="18" charset="0"/>
                          </a:rPr>
                        </m:ctrlPr>
                      </m:sSupPr>
                      <m:e>
                        <m:r>
                          <a:rPr lang="it-IT" sz="1600" b="1" i="1" dirty="0" smtClean="0">
                            <a:latin typeface="Cambria Math" panose="02040503050406030204" pitchFamily="18" charset="0"/>
                            <a:ea typeface="Cambria Math" panose="02040503050406030204" pitchFamily="18" charset="0"/>
                          </a:rPr>
                          <m:t>𝟒</m:t>
                        </m:r>
                      </m:e>
                      <m:sup>
                        <m:r>
                          <a:rPr lang="it-IT" sz="1600" b="1" i="1" dirty="0" smtClean="0">
                            <a:latin typeface="Cambria Math" panose="02040503050406030204" pitchFamily="18" charset="0"/>
                            <a:ea typeface="Cambria Math" panose="02040503050406030204" pitchFamily="18" charset="0"/>
                          </a:rPr>
                          <m:t>𝟔</m:t>
                        </m:r>
                      </m:sup>
                    </m:sSup>
                  </m:oMath>
                </a14:m>
                <a:r>
                  <a:rPr kumimoji="0" lang="it-IT" sz="1600" i="0" u="none" strike="noStrike" kern="1200" cap="none" spc="0" normalizeH="0" noProof="0" dirty="0">
                    <a:ln>
                      <a:noFill/>
                    </a:ln>
                    <a:effectLst/>
                    <a:uLnTx/>
                    <a:uFillTx/>
                  </a:rPr>
                  <a:t> </a:t>
                </a:r>
                <a:r>
                  <a:rPr kumimoji="0" lang="it-IT" sz="1600" b="1" i="0" u="none" strike="noStrike" kern="1200" cap="none" spc="0" normalizeH="0" noProof="0" dirty="0">
                    <a:ln>
                      <a:noFill/>
                    </a:ln>
                    <a:effectLst/>
                    <a:uLnTx/>
                    <a:uFillTx/>
                  </a:rPr>
                  <a:t>configurations scanned</a:t>
                </a:r>
                <a:endParaRPr lang="en-US" sz="1600" dirty="0"/>
              </a:p>
            </p:txBody>
          </p:sp>
        </mc:Choice>
        <mc:Fallback xmlns="">
          <p:sp>
            <p:nvSpPr>
              <p:cNvPr id="175" name="TextBox 174">
                <a:extLst>
                  <a:ext uri="{FF2B5EF4-FFF2-40B4-BE49-F238E27FC236}">
                    <a16:creationId xmlns:a16="http://schemas.microsoft.com/office/drawing/2014/main" id="{68A23385-3B60-D667-655F-09C64DCE6997}"/>
                  </a:ext>
                </a:extLst>
              </p:cNvPr>
              <p:cNvSpPr txBox="1">
                <a:spLocks noRot="1" noChangeAspect="1" noMove="1" noResize="1" noEditPoints="1" noAdjustHandles="1" noChangeArrowheads="1" noChangeShapeType="1" noTextEdit="1"/>
              </p:cNvSpPr>
              <p:nvPr/>
            </p:nvSpPr>
            <p:spPr>
              <a:xfrm>
                <a:off x="10285427" y="2054361"/>
                <a:ext cx="1814281" cy="590354"/>
              </a:xfrm>
              <a:prstGeom prst="rect">
                <a:avLst/>
              </a:prstGeom>
              <a:blipFill>
                <a:blip r:embed="rId7"/>
                <a:stretch>
                  <a:fillRect t="-2062" r="-3020" b="-12371"/>
                </a:stretch>
              </a:blipFill>
            </p:spPr>
            <p:txBody>
              <a:bodyPr/>
              <a:lstStyle/>
              <a:p>
                <a:r>
                  <a:rPr lang="en-US">
                    <a:noFill/>
                  </a:rPr>
                  <a:t> </a:t>
                </a:r>
              </a:p>
            </p:txBody>
          </p:sp>
        </mc:Fallback>
      </mc:AlternateContent>
      <p:cxnSp>
        <p:nvCxnSpPr>
          <p:cNvPr id="176" name="Connettore 2 46">
            <a:extLst>
              <a:ext uri="{FF2B5EF4-FFF2-40B4-BE49-F238E27FC236}">
                <a16:creationId xmlns:a16="http://schemas.microsoft.com/office/drawing/2014/main" id="{2E74B0A4-C28A-CAAE-4E13-7E97A2523F1D}"/>
              </a:ext>
            </a:extLst>
          </p:cNvPr>
          <p:cNvCxnSpPr>
            <a:cxnSpLocks/>
          </p:cNvCxnSpPr>
          <p:nvPr/>
        </p:nvCxnSpPr>
        <p:spPr>
          <a:xfrm flipH="1" flipV="1">
            <a:off x="8590602" y="4196384"/>
            <a:ext cx="1191726" cy="1077209"/>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 name="Date Placeholder 4">
            <a:extLst>
              <a:ext uri="{FF2B5EF4-FFF2-40B4-BE49-F238E27FC236}">
                <a16:creationId xmlns:a16="http://schemas.microsoft.com/office/drawing/2014/main" id="{8B4D4F69-8A2A-5995-0C87-A97B20451DB5}"/>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12" name="Footer Placeholder 7">
            <a:extLst>
              <a:ext uri="{FF2B5EF4-FFF2-40B4-BE49-F238E27FC236}">
                <a16:creationId xmlns:a16="http://schemas.microsoft.com/office/drawing/2014/main" id="{F5DB3040-74D6-28E3-F699-7C0868737671}"/>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grpSp>
        <p:nvGrpSpPr>
          <p:cNvPr id="18" name="Group 17">
            <a:extLst>
              <a:ext uri="{FF2B5EF4-FFF2-40B4-BE49-F238E27FC236}">
                <a16:creationId xmlns:a16="http://schemas.microsoft.com/office/drawing/2014/main" id="{17A8B0C0-397E-8AD5-F00E-90DCDE996671}"/>
              </a:ext>
            </a:extLst>
          </p:cNvPr>
          <p:cNvGrpSpPr/>
          <p:nvPr/>
        </p:nvGrpSpPr>
        <p:grpSpPr>
          <a:xfrm>
            <a:off x="218730" y="2950397"/>
            <a:ext cx="7429921" cy="3511432"/>
            <a:chOff x="218730" y="2950397"/>
            <a:chExt cx="7429921" cy="3511432"/>
          </a:xfrm>
        </p:grpSpPr>
        <p:grpSp>
          <p:nvGrpSpPr>
            <p:cNvPr id="13" name="Group 12">
              <a:extLst>
                <a:ext uri="{FF2B5EF4-FFF2-40B4-BE49-F238E27FC236}">
                  <a16:creationId xmlns:a16="http://schemas.microsoft.com/office/drawing/2014/main" id="{693BEF61-127C-28A4-12FD-168AC315ED40}"/>
                </a:ext>
              </a:extLst>
            </p:cNvPr>
            <p:cNvGrpSpPr/>
            <p:nvPr/>
          </p:nvGrpSpPr>
          <p:grpSpPr>
            <a:xfrm>
              <a:off x="218730" y="2950397"/>
              <a:ext cx="7429921" cy="3511432"/>
              <a:chOff x="218730" y="2950397"/>
              <a:chExt cx="7429921" cy="3511432"/>
            </a:xfrm>
          </p:grpSpPr>
          <p:sp>
            <p:nvSpPr>
              <p:cNvPr id="184" name="TextBox 183">
                <a:extLst>
                  <a:ext uri="{FF2B5EF4-FFF2-40B4-BE49-F238E27FC236}">
                    <a16:creationId xmlns:a16="http://schemas.microsoft.com/office/drawing/2014/main" id="{A4A3B8E6-4B19-BFFC-F17D-421F935738C6}"/>
                  </a:ext>
                </a:extLst>
              </p:cNvPr>
              <p:cNvSpPr txBox="1">
                <a:spLocks/>
              </p:cNvSpPr>
              <p:nvPr/>
            </p:nvSpPr>
            <p:spPr>
              <a:xfrm>
                <a:off x="2995555" y="3633678"/>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1</a:t>
                </a:r>
                <a:endParaRPr lang="en-GB" sz="1200" dirty="0">
                  <a:solidFill>
                    <a:schemeClr val="bg2"/>
                  </a:solidFill>
                  <a:latin typeface="Montserrat" panose="00000500000000000000" pitchFamily="2" charset="0"/>
                </a:endParaRPr>
              </a:p>
            </p:txBody>
          </p:sp>
          <p:sp>
            <p:nvSpPr>
              <p:cNvPr id="185" name="TextBox 184">
                <a:extLst>
                  <a:ext uri="{FF2B5EF4-FFF2-40B4-BE49-F238E27FC236}">
                    <a16:creationId xmlns:a16="http://schemas.microsoft.com/office/drawing/2014/main" id="{CEF0E609-CE46-A90A-F6AE-E050C2C6E86D}"/>
                  </a:ext>
                </a:extLst>
              </p:cNvPr>
              <p:cNvSpPr txBox="1">
                <a:spLocks/>
              </p:cNvSpPr>
              <p:nvPr/>
            </p:nvSpPr>
            <p:spPr>
              <a:xfrm>
                <a:off x="4139562" y="4348847"/>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2</a:t>
                </a:r>
                <a:endParaRPr lang="en-GB" sz="1200" dirty="0">
                  <a:solidFill>
                    <a:schemeClr val="bg2"/>
                  </a:solidFill>
                  <a:latin typeface="Montserrat" panose="00000500000000000000" pitchFamily="2" charset="0"/>
                </a:endParaRPr>
              </a:p>
            </p:txBody>
          </p:sp>
          <p:pic>
            <p:nvPicPr>
              <p:cNvPr id="167" name="Picture 166">
                <a:extLst>
                  <a:ext uri="{FF2B5EF4-FFF2-40B4-BE49-F238E27FC236}">
                    <a16:creationId xmlns:a16="http://schemas.microsoft.com/office/drawing/2014/main" id="{B713F2DC-FB26-EF89-093D-1563D5252632}"/>
                  </a:ext>
                </a:extLst>
              </p:cNvPr>
              <p:cNvPicPr>
                <a:picLocks noChangeAspect="1"/>
              </p:cNvPicPr>
              <p:nvPr/>
            </p:nvPicPr>
            <p:blipFill>
              <a:blip r:embed="rId8"/>
              <a:stretch>
                <a:fillRect/>
              </a:stretch>
            </p:blipFill>
            <p:spPr>
              <a:xfrm>
                <a:off x="218730" y="2950397"/>
                <a:ext cx="7429921" cy="3511432"/>
              </a:xfrm>
              <a:prstGeom prst="rect">
                <a:avLst/>
              </a:prstGeom>
            </p:spPr>
          </p:pic>
          <p:sp>
            <p:nvSpPr>
              <p:cNvPr id="7" name="TextBox 6">
                <a:extLst>
                  <a:ext uri="{FF2B5EF4-FFF2-40B4-BE49-F238E27FC236}">
                    <a16:creationId xmlns:a16="http://schemas.microsoft.com/office/drawing/2014/main" id="{708B9163-2864-D4C1-1202-BA64697DC384}"/>
                  </a:ext>
                </a:extLst>
              </p:cNvPr>
              <p:cNvSpPr txBox="1">
                <a:spLocks/>
              </p:cNvSpPr>
              <p:nvPr/>
            </p:nvSpPr>
            <p:spPr>
              <a:xfrm>
                <a:off x="2991603" y="4550516"/>
                <a:ext cx="591055" cy="277000"/>
              </a:xfrm>
              <a:prstGeom prst="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n-US" b="1" dirty="0">
                  <a:solidFill>
                    <a:schemeClr val="accent1"/>
                  </a:solidFill>
                </a:endParaRPr>
              </a:p>
            </p:txBody>
          </p:sp>
          <p:sp>
            <p:nvSpPr>
              <p:cNvPr id="8" name="TextBox 7">
                <a:extLst>
                  <a:ext uri="{FF2B5EF4-FFF2-40B4-BE49-F238E27FC236}">
                    <a16:creationId xmlns:a16="http://schemas.microsoft.com/office/drawing/2014/main" id="{BFB66EF2-7332-33D0-B136-E2F874AC6BAD}"/>
                  </a:ext>
                </a:extLst>
              </p:cNvPr>
              <p:cNvSpPr txBox="1">
                <a:spLocks/>
              </p:cNvSpPr>
              <p:nvPr/>
            </p:nvSpPr>
            <p:spPr>
              <a:xfrm>
                <a:off x="4172103" y="5724256"/>
                <a:ext cx="591055" cy="277000"/>
              </a:xfrm>
              <a:prstGeom prst="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n-US" b="1" dirty="0">
                  <a:solidFill>
                    <a:schemeClr val="accent1"/>
                  </a:solidFill>
                </a:endParaRPr>
              </a:p>
            </p:txBody>
          </p:sp>
        </p:grpSp>
        <p:sp>
          <p:nvSpPr>
            <p:cNvPr id="14" name="TextBox 13">
              <a:extLst>
                <a:ext uri="{FF2B5EF4-FFF2-40B4-BE49-F238E27FC236}">
                  <a16:creationId xmlns:a16="http://schemas.microsoft.com/office/drawing/2014/main" id="{5CCB48A0-0B35-402F-72F0-603FEE3BF109}"/>
                </a:ext>
              </a:extLst>
            </p:cNvPr>
            <p:cNvSpPr txBox="1"/>
            <p:nvPr/>
          </p:nvSpPr>
          <p:spPr>
            <a:xfrm>
              <a:off x="2995555" y="3464423"/>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1</a:t>
              </a:r>
              <a:endParaRPr lang="en-GB" sz="1200" dirty="0">
                <a:solidFill>
                  <a:schemeClr val="bg2"/>
                </a:solidFill>
                <a:latin typeface="Montserrat" panose="00000500000000000000" pitchFamily="2" charset="0"/>
              </a:endParaRPr>
            </a:p>
          </p:txBody>
        </p:sp>
        <p:sp>
          <p:nvSpPr>
            <p:cNvPr id="15" name="TextBox 14">
              <a:extLst>
                <a:ext uri="{FF2B5EF4-FFF2-40B4-BE49-F238E27FC236}">
                  <a16:creationId xmlns:a16="http://schemas.microsoft.com/office/drawing/2014/main" id="{E2B6536A-2F7A-EF9F-FF9A-D79F84B445D7}"/>
                </a:ext>
              </a:extLst>
            </p:cNvPr>
            <p:cNvSpPr txBox="1"/>
            <p:nvPr/>
          </p:nvSpPr>
          <p:spPr>
            <a:xfrm>
              <a:off x="4148225" y="4209168"/>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2</a:t>
              </a:r>
              <a:endParaRPr lang="en-GB" sz="1200" dirty="0">
                <a:solidFill>
                  <a:schemeClr val="bg2"/>
                </a:solidFill>
                <a:latin typeface="Montserrat" panose="00000500000000000000" pitchFamily="2" charset="0"/>
              </a:endParaRPr>
            </a:p>
          </p:txBody>
        </p:sp>
      </p:grpSp>
      <p:sp>
        <p:nvSpPr>
          <p:cNvPr id="3" name="Slide Number Placeholder 2">
            <a:extLst>
              <a:ext uri="{FF2B5EF4-FFF2-40B4-BE49-F238E27FC236}">
                <a16:creationId xmlns:a16="http://schemas.microsoft.com/office/drawing/2014/main" id="{4AAF5E18-FA8A-A833-3A65-CFE114F8FE49}"/>
              </a:ext>
            </a:extLst>
          </p:cNvPr>
          <p:cNvSpPr>
            <a:spLocks noGrp="1"/>
          </p:cNvSpPr>
          <p:nvPr>
            <p:ph type="sldNum" sz="quarter" idx="12"/>
          </p:nvPr>
        </p:nvSpPr>
        <p:spPr/>
        <p:txBody>
          <a:bodyPr/>
          <a:lstStyle/>
          <a:p>
            <a:fld id="{005C7FBA-D4E9-46CA-9321-3ADA2E368FCD}" type="slidenum">
              <a:rPr lang="en-GB" smtClean="0"/>
              <a:t>11</a:t>
            </a:fld>
            <a:endParaRPr lang="en-GB"/>
          </a:p>
        </p:txBody>
      </p:sp>
    </p:spTree>
    <p:extLst>
      <p:ext uri="{BB962C8B-B14F-4D97-AF65-F5344CB8AC3E}">
        <p14:creationId xmlns:p14="http://schemas.microsoft.com/office/powerpoint/2010/main" val="903507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AC35F-E227-A12F-DC57-BAE60B65BC97}"/>
            </a:ext>
          </a:extLst>
        </p:cNvPr>
        <p:cNvGrpSpPr/>
        <p:nvPr/>
      </p:nvGrpSpPr>
      <p:grpSpPr>
        <a:xfrm>
          <a:off x="0" y="0"/>
          <a:ext cx="0" cy="0"/>
          <a:chOff x="0" y="0"/>
          <a:chExt cx="0" cy="0"/>
        </a:xfrm>
      </p:grpSpPr>
      <p:pic>
        <p:nvPicPr>
          <p:cNvPr id="169" name="Picture 168">
            <a:extLst>
              <a:ext uri="{FF2B5EF4-FFF2-40B4-BE49-F238E27FC236}">
                <a16:creationId xmlns:a16="http://schemas.microsoft.com/office/drawing/2014/main" id="{557ABC18-E9C0-DD24-BA0B-ACFA8D36DE5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61021" y="3177571"/>
            <a:ext cx="3350150" cy="2513857"/>
          </a:xfrm>
          <a:prstGeom prst="rect">
            <a:avLst/>
          </a:prstGeom>
        </p:spPr>
      </p:pic>
      <p:sp>
        <p:nvSpPr>
          <p:cNvPr id="170" name="Rectangle 169">
            <a:extLst>
              <a:ext uri="{FF2B5EF4-FFF2-40B4-BE49-F238E27FC236}">
                <a16:creationId xmlns:a16="http://schemas.microsoft.com/office/drawing/2014/main" id="{94A76152-5829-D5AE-BB38-C1A14885D37E}"/>
              </a:ext>
            </a:extLst>
          </p:cNvPr>
          <p:cNvSpPr/>
          <p:nvPr/>
        </p:nvSpPr>
        <p:spPr>
          <a:xfrm>
            <a:off x="7706876" y="3747257"/>
            <a:ext cx="849765" cy="674677"/>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5548F2-07C2-52E1-10F4-6097B65110DC}"/>
              </a:ext>
            </a:extLst>
          </p:cNvPr>
          <p:cNvSpPr txBox="1">
            <a:spLocks/>
          </p:cNvSpPr>
          <p:nvPr/>
        </p:nvSpPr>
        <p:spPr>
          <a:xfrm>
            <a:off x="3050848" y="85995"/>
            <a:ext cx="830295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Coil Search Scheme – Setup#2 </a:t>
            </a:r>
            <a:br>
              <a:rPr lang="en-US" sz="4000" dirty="0"/>
            </a:br>
            <a:r>
              <a:rPr lang="en-US" sz="2800" b="1" dirty="0">
                <a:solidFill>
                  <a:srgbClr val="0070C0"/>
                </a:solidFill>
              </a:rPr>
              <a:t>(with step between coil start) </a:t>
            </a:r>
          </a:p>
        </p:txBody>
      </p:sp>
      <mc:AlternateContent xmlns:mc="http://schemas.openxmlformats.org/markup-compatibility/2006" xmlns:a14="http://schemas.microsoft.com/office/drawing/2010/main">
        <mc:Choice Requires="a14">
          <p:sp>
            <p:nvSpPr>
              <p:cNvPr id="74" name="Content Placeholder 2">
                <a:extLst>
                  <a:ext uri="{FF2B5EF4-FFF2-40B4-BE49-F238E27FC236}">
                    <a16:creationId xmlns:a16="http://schemas.microsoft.com/office/drawing/2014/main" id="{1E3A2F15-2F0D-FAA5-4498-FA4AC0165B3E}"/>
                  </a:ext>
                </a:extLst>
              </p:cNvPr>
              <p:cNvSpPr>
                <a:spLocks noGrp="1"/>
              </p:cNvSpPr>
              <p:nvPr>
                <p:ph idx="1"/>
              </p:nvPr>
            </p:nvSpPr>
            <p:spPr>
              <a:xfrm>
                <a:off x="702329" y="1137831"/>
                <a:ext cx="10989662" cy="4351338"/>
              </a:xfrm>
            </p:spPr>
            <p:txBody>
              <a:bodyPr>
                <a:normAutofit/>
              </a:bodyPr>
              <a:lstStyle/>
              <a:p>
                <a:pPr>
                  <a:lnSpc>
                    <a:spcPct val="100000"/>
                  </a:lnSpc>
                  <a:spcBef>
                    <a:spcPts val="0"/>
                  </a:spcBef>
                  <a:defRPr/>
                </a:pPr>
                <a:r>
                  <a:rPr lang="en-US" sz="1800" dirty="0"/>
                  <a:t>From the analysis of the “</a:t>
                </a:r>
                <a:r>
                  <a:rPr lang="en-US" sz="1800" b="1" i="1" dirty="0">
                    <a:solidFill>
                      <a:schemeClr val="accent1"/>
                    </a:solidFill>
                  </a:rPr>
                  <a:t>17MN-10mm gap</a:t>
                </a:r>
                <a:r>
                  <a:rPr lang="en-US" sz="1800" dirty="0"/>
                  <a:t>” configuration, the coil search scheme has been refined to scan a finer parameters space, relaxing previously constrained parameters.</a:t>
                </a:r>
                <a:endParaRPr lang="en-US" sz="1800" dirty="0">
                  <a:solidFill>
                    <a:schemeClr val="tx1"/>
                  </a:solidFill>
                </a:endParaRPr>
              </a:p>
              <a:p>
                <a:pPr>
                  <a:lnSpc>
                    <a:spcPct val="100000"/>
                  </a:lnSpc>
                  <a:spcBef>
                    <a:spcPts val="0"/>
                  </a:spcBef>
                  <a:defRPr/>
                </a:pPr>
                <a:endParaRPr lang="en-US" sz="200" b="1" dirty="0">
                  <a:solidFill>
                    <a:schemeClr val="tx1"/>
                  </a:solidFill>
                </a:endParaRPr>
              </a:p>
              <a:p>
                <a:pPr>
                  <a:lnSpc>
                    <a:spcPct val="100000"/>
                  </a:lnSpc>
                  <a:spcBef>
                    <a:spcPts val="0"/>
                  </a:spcBef>
                  <a:defRPr/>
                </a:pPr>
                <a:endParaRPr lang="en-US" sz="400" b="1" dirty="0">
                  <a:solidFill>
                    <a:schemeClr val="tx1"/>
                  </a:solidFill>
                </a:endParaRPr>
              </a:p>
              <a:p>
                <a:pPr>
                  <a:lnSpc>
                    <a:spcPct val="100000"/>
                  </a:lnSpc>
                  <a:spcBef>
                    <a:spcPts val="0"/>
                  </a:spcBef>
                  <a:defRPr/>
                </a:pPr>
                <a:r>
                  <a:rPr lang="en-US" sz="1800" b="1" dirty="0">
                    <a:solidFill>
                      <a:schemeClr val="tx1"/>
                    </a:solidFill>
                  </a:rPr>
                  <a:t>Seven</a:t>
                </a:r>
                <a:r>
                  <a:rPr lang="en-US" sz="1800" dirty="0">
                    <a:solidFill>
                      <a:schemeClr val="tx1"/>
                    </a:solidFill>
                  </a:rPr>
                  <a:t> free parameters considered: </a:t>
                </a:r>
                <a14:m>
                  <m:oMath xmlns:m="http://schemas.openxmlformats.org/officeDocument/2006/math">
                    <m:sSub>
                      <m:sSubPr>
                        <m:ctrlP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ctrlPr>
                      </m:sSubPr>
                      <m:e>
                        <m:r>
                          <a:rPr kumimoji="0" lang="it-IT" sz="1800" b="1" i="0"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𝐉</m:t>
                        </m:r>
                      </m:e>
                      <m:sub>
                        <m:r>
                          <a:rPr kumimoji="0" lang="it-IT" sz="1800" b="1" i="0"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𝐞𝐧𝐠</m:t>
                        </m:r>
                        <m: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m:t>
                        </m:r>
                        <m:r>
                          <a:rPr kumimoji="0" lang="it-IT" sz="1800" b="1" i="1" u="none" strike="noStrike" kern="1200" cap="none" spc="0" normalizeH="0" baseline="0" noProof="0" dirty="0" smtClean="0">
                            <a:ln>
                              <a:noFill/>
                            </a:ln>
                            <a:solidFill>
                              <a:schemeClr val="tx1"/>
                            </a:solidFill>
                            <a:effectLst/>
                            <a:uLnTx/>
                            <a:uFillTx/>
                            <a:latin typeface="Cambria Math" panose="02040503050406030204" pitchFamily="18" charset="0"/>
                            <a:ea typeface="Cambria Math" panose="02040503050406030204" pitchFamily="18" charset="0"/>
                          </a:rPr>
                          <m:t>𝟏</m:t>
                        </m:r>
                      </m:sub>
                    </m:sSub>
                  </m:oMath>
                </a14:m>
                <a:r>
                  <a:rPr kumimoji="0" lang="it-IT" sz="1800" i="0" u="none" strike="noStrike" kern="1200" cap="none" spc="0" normalizeH="0" baseline="0" noProof="0" dirty="0">
                    <a:ln>
                      <a:noFill/>
                    </a:ln>
                    <a:effectLst/>
                    <a:uLnTx/>
                    <a:uFillTx/>
                  </a:rPr>
                  <a:t>,</a:t>
                </a:r>
                <a:r>
                  <a:rPr lang="it-IT" sz="1800" b="1" dirty="0">
                    <a:ea typeface="Cambria Math" panose="02040503050406030204" pitchFamily="18" charset="0"/>
                  </a:rPr>
                  <a:t> </a:t>
                </a:r>
                <a14:m>
                  <m:oMath xmlns:m="http://schemas.openxmlformats.org/officeDocument/2006/math">
                    <m:sSub>
                      <m:sSubPr>
                        <m:ctrlPr>
                          <a:rPr lang="it-IT" sz="1800" b="1" i="1" dirty="0">
                            <a:latin typeface="Cambria Math" panose="02040503050406030204" pitchFamily="18" charset="0"/>
                            <a:ea typeface="Cambria Math" panose="02040503050406030204" pitchFamily="18" charset="0"/>
                          </a:rPr>
                        </m:ctrlPr>
                      </m:sSubPr>
                      <m:e>
                        <m:r>
                          <a:rPr lang="it-IT" sz="1800" b="1" dirty="0">
                            <a:latin typeface="Cambria Math" panose="02040503050406030204" pitchFamily="18" charset="0"/>
                            <a:ea typeface="Cambria Math" panose="02040503050406030204" pitchFamily="18" charset="0"/>
                          </a:rPr>
                          <m:t>𝐉</m:t>
                        </m:r>
                      </m:e>
                      <m:sub>
                        <m:r>
                          <a:rPr lang="it-IT" sz="1800" b="1" dirty="0">
                            <a:latin typeface="Cambria Math" panose="02040503050406030204" pitchFamily="18" charset="0"/>
                            <a:ea typeface="Cambria Math" panose="02040503050406030204" pitchFamily="18" charset="0"/>
                          </a:rPr>
                          <m:t>𝐞𝐧𝐠</m:t>
                        </m:r>
                        <m:r>
                          <a:rPr lang="it-IT" sz="1800" b="1" i="1" dirty="0">
                            <a:latin typeface="Cambria Math" panose="02040503050406030204" pitchFamily="18" charset="0"/>
                            <a:ea typeface="Cambria Math" panose="02040503050406030204" pitchFamily="18" charset="0"/>
                          </a:rPr>
                          <m:t>,</m:t>
                        </m:r>
                        <m:r>
                          <a:rPr lang="it-IT" sz="1800" b="1" i="1" dirty="0" smtClean="0">
                            <a:latin typeface="Cambria Math" panose="02040503050406030204" pitchFamily="18" charset="0"/>
                            <a:ea typeface="Cambria Math" panose="02040503050406030204" pitchFamily="18" charset="0"/>
                          </a:rPr>
                          <m:t>𝟐</m:t>
                        </m:r>
                      </m:sub>
                    </m:sSub>
                  </m:oMath>
                </a14:m>
                <a:r>
                  <a:rPr kumimoji="0" lang="it-IT" sz="1800" i="0" u="none" strike="noStrike" kern="1200" cap="none" spc="0" normalizeH="0" noProof="0" dirty="0">
                    <a:ln>
                      <a:noFill/>
                    </a:ln>
                    <a:effectLst/>
                    <a:uLnTx/>
                    <a:uFillTx/>
                  </a:rPr>
                  <a:t>, coil#1</a:t>
                </a:r>
                <a:r>
                  <a:rPr kumimoji="0" lang="it-IT" sz="1800" b="1" i="0" u="none" strike="noStrike" kern="1200" cap="none" spc="0" normalizeH="0" noProof="0" dirty="0">
                    <a:ln>
                      <a:noFill/>
                    </a:ln>
                    <a:effectLst/>
                    <a:uLnTx/>
                    <a:uFillTx/>
                  </a:rPr>
                  <a:t> r</a:t>
                </a:r>
                <a:r>
                  <a:rPr lang="it-IT" sz="1800" b="1" dirty="0" err="1"/>
                  <a:t>adius</a:t>
                </a:r>
                <a:r>
                  <a:rPr lang="it-IT" sz="1800" dirty="0"/>
                  <a:t>, </a:t>
                </a:r>
                <a:r>
                  <a:rPr kumimoji="0" lang="it-IT" sz="1800" b="1" i="0" u="none" strike="noStrike" kern="1200" cap="none" spc="0" normalizeH="0" noProof="0" dirty="0">
                    <a:ln>
                      <a:noFill/>
                    </a:ln>
                    <a:effectLst/>
                    <a:uLnTx/>
                    <a:uFillTx/>
                  </a:rPr>
                  <a:t>axial </a:t>
                </a:r>
                <a:r>
                  <a:rPr lang="it-IT" sz="1800" b="1" dirty="0"/>
                  <a:t>position </a:t>
                </a:r>
                <a:r>
                  <a:rPr kumimoji="0" lang="it-IT" sz="1800" i="0" u="none" strike="noStrike" kern="1200" cap="none" spc="0" normalizeH="0" noProof="0" dirty="0">
                    <a:ln>
                      <a:noFill/>
                    </a:ln>
                    <a:effectLst/>
                    <a:uLnTx/>
                    <a:uFillTx/>
                  </a:rPr>
                  <a:t>and</a:t>
                </a:r>
                <a:r>
                  <a:rPr kumimoji="0" lang="it-IT" sz="1800" b="1" i="0" u="none" strike="noStrike" kern="1200" cap="none" spc="0" normalizeH="0" noProof="0" dirty="0">
                    <a:ln>
                      <a:noFill/>
                    </a:ln>
                    <a:effectLst/>
                    <a:uLnTx/>
                    <a:uFillTx/>
                  </a:rPr>
                  <a:t> axial/radial length</a:t>
                </a:r>
                <a:r>
                  <a:rPr kumimoji="0" lang="it-IT" sz="1800" i="0" u="none" strike="noStrike" kern="1200" cap="none" spc="0" normalizeH="0" noProof="0" dirty="0">
                    <a:ln>
                      <a:noFill/>
                    </a:ln>
                    <a:effectLst/>
                    <a:uLnTx/>
                    <a:uFillTx/>
                  </a:rPr>
                  <a:t>, coil#2 </a:t>
                </a:r>
                <a:r>
                  <a:rPr kumimoji="0" lang="it-IT" sz="1800" b="1" i="0" u="none" strike="noStrike" kern="1200" cap="none" spc="0" normalizeH="0" noProof="0" dirty="0">
                    <a:ln>
                      <a:noFill/>
                    </a:ln>
                    <a:effectLst/>
                    <a:uLnTx/>
                    <a:uFillTx/>
                  </a:rPr>
                  <a:t>radial length</a:t>
                </a:r>
                <a:r>
                  <a:rPr kumimoji="0" lang="it-IT" sz="1800" i="0" u="none" strike="noStrike" kern="1200" cap="none" spc="0" normalizeH="0" noProof="0" dirty="0">
                    <a:ln>
                      <a:noFill/>
                    </a:ln>
                    <a:effectLst/>
                    <a:uLnTx/>
                    <a:uFillTx/>
                  </a:rPr>
                  <a:t>.</a:t>
                </a:r>
              </a:p>
              <a:p>
                <a:pPr marL="0" indent="0">
                  <a:lnSpc>
                    <a:spcPct val="100000"/>
                  </a:lnSpc>
                  <a:spcBef>
                    <a:spcPts val="0"/>
                  </a:spcBef>
                  <a:buNone/>
                  <a:defRPr/>
                </a:pPr>
                <a:endParaRPr lang="it-IT" sz="400" baseline="0" dirty="0"/>
              </a:p>
              <a:p>
                <a:pPr marL="0" indent="0">
                  <a:lnSpc>
                    <a:spcPct val="100000"/>
                  </a:lnSpc>
                  <a:spcBef>
                    <a:spcPts val="0"/>
                  </a:spcBef>
                  <a:buNone/>
                  <a:defRPr/>
                </a:pPr>
                <a:endParaRPr lang="it-IT" sz="400" noProof="0" dirty="0"/>
              </a:p>
              <a:p>
                <a:pPr>
                  <a:lnSpc>
                    <a:spcPct val="100000"/>
                  </a:lnSpc>
                  <a:spcBef>
                    <a:spcPts val="0"/>
                  </a:spcBef>
                  <a:defRPr/>
                </a:pPr>
                <a:r>
                  <a:rPr lang="it-IT" sz="1800" b="1" dirty="0"/>
                  <a:t>O(100)</a:t>
                </a:r>
                <a:r>
                  <a:rPr lang="it-IT" sz="1800" noProof="0" dirty="0"/>
                  <a:t> </a:t>
                </a:r>
                <a:r>
                  <a:rPr lang="it-IT" sz="1800" b="1" noProof="0" dirty="0"/>
                  <a:t>configurations</a:t>
                </a:r>
                <a:r>
                  <a:rPr lang="it-IT" sz="1800" noProof="0" dirty="0"/>
                  <a:t> </a:t>
                </a:r>
                <a:r>
                  <a:rPr lang="it-IT" sz="1800" b="1" noProof="0" dirty="0" err="1"/>
                  <a:t>within</a:t>
                </a:r>
                <a:r>
                  <a:rPr lang="it-IT" sz="1800" noProof="0" dirty="0"/>
                  <a:t> the </a:t>
                </a:r>
                <a:r>
                  <a:rPr lang="it-IT" sz="1800" b="1" noProof="0" dirty="0"/>
                  <a:t>target </a:t>
                </a:r>
                <a:r>
                  <a:rPr lang="it-IT" sz="1800" b="1" dirty="0"/>
                  <a:t>field </a:t>
                </a:r>
                <a:r>
                  <a:rPr lang="it-IT" sz="1800" b="1" dirty="0" err="1"/>
                  <a:t>harmonic</a:t>
                </a:r>
                <a:r>
                  <a:rPr lang="it-IT" sz="1800" b="1" dirty="0"/>
                  <a:t> </a:t>
                </a:r>
                <a:r>
                  <a:rPr lang="it-IT" sz="1800" b="1" noProof="0" dirty="0" err="1"/>
                  <a:t>tolerances</a:t>
                </a:r>
                <a:r>
                  <a:rPr lang="it-IT" sz="1800" b="1" noProof="0" dirty="0"/>
                  <a:t> </a:t>
                </a:r>
                <a:r>
                  <a:rPr lang="it-IT" sz="1800" noProof="0" dirty="0" err="1"/>
                  <a:t>have</a:t>
                </a:r>
                <a:r>
                  <a:rPr lang="it-IT" sz="1800" noProof="0" dirty="0"/>
                  <a:t> </a:t>
                </a:r>
                <a:r>
                  <a:rPr lang="it-IT" sz="1800" noProof="0" dirty="0" err="1"/>
                  <a:t>been</a:t>
                </a:r>
                <a:r>
                  <a:rPr lang="it-IT" sz="1800" noProof="0" dirty="0"/>
                  <a:t> </a:t>
                </a:r>
                <a:r>
                  <a:rPr lang="it-IT" sz="1800" noProof="0" dirty="0" err="1"/>
                  <a:t>identified</a:t>
                </a:r>
                <a:r>
                  <a:rPr lang="it-IT" sz="1800" noProof="0" dirty="0"/>
                  <a:t>.</a:t>
                </a:r>
              </a:p>
              <a:p>
                <a:pPr marL="0" indent="0">
                  <a:lnSpc>
                    <a:spcPct val="100000"/>
                  </a:lnSpc>
                  <a:spcBef>
                    <a:spcPts val="0"/>
                  </a:spcBef>
                  <a:buNone/>
                  <a:defRPr/>
                </a:pPr>
                <a:endParaRPr lang="it-IT" sz="400" noProof="0" dirty="0"/>
              </a:p>
              <a:p>
                <a:pPr>
                  <a:lnSpc>
                    <a:spcPct val="100000"/>
                  </a:lnSpc>
                  <a:spcBef>
                    <a:spcPts val="0"/>
                  </a:spcBef>
                  <a:defRPr/>
                </a:pPr>
                <a:r>
                  <a:rPr lang="it-IT" sz="1800" noProof="0" dirty="0"/>
                  <a:t>Two </a:t>
                </a:r>
                <a:r>
                  <a:rPr lang="it-IT" sz="1800" noProof="0" dirty="0" err="1"/>
                  <a:t>optimal</a:t>
                </a:r>
                <a:r>
                  <a:rPr lang="it-IT" sz="1800" noProof="0" dirty="0"/>
                  <a:t> </a:t>
                </a:r>
                <a:r>
                  <a:rPr lang="it-IT" sz="1800" noProof="0" dirty="0" err="1"/>
                  <a:t>configurations</a:t>
                </a:r>
                <a:r>
                  <a:rPr lang="it-IT" sz="1800" noProof="0" dirty="0"/>
                  <a:t> </a:t>
                </a:r>
                <a:r>
                  <a:rPr lang="it-IT" sz="1800" dirty="0" err="1"/>
                  <a:t>selected</a:t>
                </a:r>
                <a:r>
                  <a:rPr lang="it-IT" sz="1800" b="1" dirty="0"/>
                  <a:t>: «</a:t>
                </a:r>
                <a:r>
                  <a:rPr lang="it-IT" sz="1800" b="1" i="1" dirty="0">
                    <a:solidFill>
                      <a:schemeClr val="accent1"/>
                    </a:solidFill>
                  </a:rPr>
                  <a:t>11MN-20mm gap – min volume</a:t>
                </a:r>
                <a:r>
                  <a:rPr lang="it-IT" sz="1800" b="1" dirty="0"/>
                  <a:t>»</a:t>
                </a:r>
                <a:r>
                  <a:rPr lang="it-IT" sz="1800" dirty="0"/>
                  <a:t>, </a:t>
                </a:r>
                <a:r>
                  <a:rPr lang="it-IT" sz="1800" b="1" dirty="0"/>
                  <a:t>«</a:t>
                </a:r>
                <a:r>
                  <a:rPr lang="it-IT" sz="1800" b="1" i="1" dirty="0">
                    <a:solidFill>
                      <a:schemeClr val="accent1"/>
                    </a:solidFill>
                  </a:rPr>
                  <a:t>11MN-20mm gap</a:t>
                </a:r>
                <a:r>
                  <a:rPr lang="it-IT" sz="1800" b="1" dirty="0"/>
                  <a:t>».</a:t>
                </a:r>
                <a:endParaRPr lang="it-IT" sz="1800" b="1" noProof="0" dirty="0"/>
              </a:p>
            </p:txBody>
          </p:sp>
        </mc:Choice>
        <mc:Fallback xmlns="">
          <p:sp>
            <p:nvSpPr>
              <p:cNvPr id="74" name="Content Placeholder 2">
                <a:extLst>
                  <a:ext uri="{FF2B5EF4-FFF2-40B4-BE49-F238E27FC236}">
                    <a16:creationId xmlns:a16="http://schemas.microsoft.com/office/drawing/2014/main" id="{1E3A2F15-2F0D-FAA5-4498-FA4AC0165B3E}"/>
                  </a:ext>
                </a:extLst>
              </p:cNvPr>
              <p:cNvSpPr>
                <a:spLocks noGrp="1" noRot="1" noChangeAspect="1" noMove="1" noResize="1" noEditPoints="1" noAdjustHandles="1" noChangeArrowheads="1" noChangeShapeType="1" noTextEdit="1"/>
              </p:cNvSpPr>
              <p:nvPr>
                <p:ph idx="1"/>
              </p:nvPr>
            </p:nvSpPr>
            <p:spPr>
              <a:xfrm>
                <a:off x="702329" y="1137831"/>
                <a:ext cx="10989662" cy="4351338"/>
              </a:xfrm>
              <a:blipFill>
                <a:blip r:embed="rId5"/>
                <a:stretch>
                  <a:fillRect l="-333" t="-701" r="-166"/>
                </a:stretch>
              </a:blipFill>
            </p:spPr>
            <p:txBody>
              <a:bodyPr/>
              <a:lstStyle/>
              <a:p>
                <a:r>
                  <a:rPr lang="en-US">
                    <a:noFill/>
                  </a:rPr>
                  <a:t> </a:t>
                </a:r>
              </a:p>
            </p:txBody>
          </p:sp>
        </mc:Fallback>
      </mc:AlternateContent>
      <p:pic>
        <p:nvPicPr>
          <p:cNvPr id="172" name="Picture 171">
            <a:extLst>
              <a:ext uri="{FF2B5EF4-FFF2-40B4-BE49-F238E27FC236}">
                <a16:creationId xmlns:a16="http://schemas.microsoft.com/office/drawing/2014/main" id="{C21E2EAF-E255-6BA6-7C51-965425AA9B4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779340" y="4581528"/>
            <a:ext cx="3033562" cy="2276100"/>
          </a:xfrm>
          <a:prstGeom prst="rect">
            <a:avLst/>
          </a:prstGeom>
        </p:spPr>
      </p:pic>
      <p:sp>
        <p:nvSpPr>
          <p:cNvPr id="173" name="Arrow: Right 172">
            <a:extLst>
              <a:ext uri="{FF2B5EF4-FFF2-40B4-BE49-F238E27FC236}">
                <a16:creationId xmlns:a16="http://schemas.microsoft.com/office/drawing/2014/main" id="{DE83AAE1-67FA-3674-74DD-B78DC5933812}"/>
              </a:ext>
            </a:extLst>
          </p:cNvPr>
          <p:cNvSpPr/>
          <p:nvPr/>
        </p:nvSpPr>
        <p:spPr>
          <a:xfrm rot="3795339">
            <a:off x="10422187" y="2383396"/>
            <a:ext cx="661085" cy="1888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TextBox 174">
            <a:extLst>
              <a:ext uri="{FF2B5EF4-FFF2-40B4-BE49-F238E27FC236}">
                <a16:creationId xmlns:a16="http://schemas.microsoft.com/office/drawing/2014/main" id="{A11A7A70-677F-F520-594F-A130BA430470}"/>
              </a:ext>
            </a:extLst>
          </p:cNvPr>
          <p:cNvSpPr txBox="1"/>
          <p:nvPr/>
        </p:nvSpPr>
        <p:spPr>
          <a:xfrm>
            <a:off x="10211171" y="2749229"/>
            <a:ext cx="1814281" cy="830997"/>
          </a:xfrm>
          <a:prstGeom prst="rect">
            <a:avLst/>
          </a:prstGeom>
          <a:noFill/>
        </p:spPr>
        <p:txBody>
          <a:bodyPr wrap="square">
            <a:spAutoFit/>
          </a:bodyPr>
          <a:lstStyle/>
          <a:p>
            <a:pPr algn="ctr"/>
            <a:r>
              <a:rPr lang="it-IT" sz="1600" b="1" dirty="0"/>
              <a:t>around</a:t>
            </a:r>
            <a:r>
              <a:rPr kumimoji="0" lang="it-IT" sz="1600" b="1" i="0" u="none" strike="noStrike" kern="1200" cap="none" spc="0" normalizeH="0" noProof="0" dirty="0">
                <a:ln>
                  <a:noFill/>
                </a:ln>
                <a:effectLst/>
                <a:uLnTx/>
                <a:uFillTx/>
              </a:rPr>
              <a:t> 5000 configurations scanned</a:t>
            </a:r>
            <a:endParaRPr lang="en-US" sz="1600" dirty="0"/>
          </a:p>
        </p:txBody>
      </p:sp>
      <p:cxnSp>
        <p:nvCxnSpPr>
          <p:cNvPr id="176" name="Connettore 2 46">
            <a:extLst>
              <a:ext uri="{FF2B5EF4-FFF2-40B4-BE49-F238E27FC236}">
                <a16:creationId xmlns:a16="http://schemas.microsoft.com/office/drawing/2014/main" id="{B2285B09-D031-9940-CC41-1834C598999F}"/>
              </a:ext>
            </a:extLst>
          </p:cNvPr>
          <p:cNvCxnSpPr>
            <a:cxnSpLocks/>
          </p:cNvCxnSpPr>
          <p:nvPr/>
        </p:nvCxnSpPr>
        <p:spPr>
          <a:xfrm flipH="1" flipV="1">
            <a:off x="8388116" y="4459159"/>
            <a:ext cx="1335640" cy="893194"/>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5" name="Group 4">
            <a:extLst>
              <a:ext uri="{FF2B5EF4-FFF2-40B4-BE49-F238E27FC236}">
                <a16:creationId xmlns:a16="http://schemas.microsoft.com/office/drawing/2014/main" id="{1A59AA19-D889-BB96-5ED5-7E454408B2ED}"/>
              </a:ext>
            </a:extLst>
          </p:cNvPr>
          <p:cNvGrpSpPr>
            <a:grpSpLocks noGrp="1" noUngrp="1" noRot="1" noMove="1" noResize="1"/>
          </p:cNvGrpSpPr>
          <p:nvPr/>
        </p:nvGrpSpPr>
        <p:grpSpPr>
          <a:xfrm>
            <a:off x="111582" y="3182649"/>
            <a:ext cx="7044226" cy="3329150"/>
            <a:chOff x="111582" y="3182649"/>
            <a:chExt cx="7044226" cy="3329150"/>
          </a:xfrm>
        </p:grpSpPr>
        <p:pic>
          <p:nvPicPr>
            <p:cNvPr id="48" name="Picture 47">
              <a:extLst>
                <a:ext uri="{FF2B5EF4-FFF2-40B4-BE49-F238E27FC236}">
                  <a16:creationId xmlns:a16="http://schemas.microsoft.com/office/drawing/2014/main" id="{24C6476B-BFE0-9453-275B-876F04BA6783}"/>
                </a:ext>
              </a:extLst>
            </p:cNvPr>
            <p:cNvPicPr>
              <a:picLocks noGrp="1" noRot="1" noChangeAspect="1" noMove="1" noResize="1" noEditPoints="1" noAdjustHandles="1" noChangeArrowheads="1" noChangeShapeType="1" noCrop="1"/>
            </p:cNvPicPr>
            <p:nvPr/>
          </p:nvPicPr>
          <p:blipFill>
            <a:blip r:embed="rId7"/>
            <a:stretch>
              <a:fillRect/>
            </a:stretch>
          </p:blipFill>
          <p:spPr>
            <a:xfrm>
              <a:off x="111582" y="3182649"/>
              <a:ext cx="7044226" cy="3329150"/>
            </a:xfrm>
            <a:prstGeom prst="rect">
              <a:avLst/>
            </a:prstGeom>
          </p:spPr>
        </p:pic>
        <p:sp>
          <p:nvSpPr>
            <p:cNvPr id="49" name="TextBox 48">
              <a:extLst>
                <a:ext uri="{FF2B5EF4-FFF2-40B4-BE49-F238E27FC236}">
                  <a16:creationId xmlns:a16="http://schemas.microsoft.com/office/drawing/2014/main" id="{D79EE1ED-3ED6-3134-F080-78FC9A386385}"/>
                </a:ext>
              </a:extLst>
            </p:cNvPr>
            <p:cNvSpPr txBox="1">
              <a:spLocks noGrp="1" noRot="1" noMove="1" noResize="1" noEditPoints="1" noAdjustHandles="1" noChangeArrowheads="1" noChangeShapeType="1"/>
            </p:cNvSpPr>
            <p:nvPr/>
          </p:nvSpPr>
          <p:spPr>
            <a:xfrm>
              <a:off x="2742595" y="3695014"/>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1</a:t>
              </a:r>
              <a:endParaRPr lang="en-GB" sz="1200" dirty="0">
                <a:solidFill>
                  <a:schemeClr val="bg2"/>
                </a:solidFill>
                <a:latin typeface="Montserrat" panose="00000500000000000000" pitchFamily="2" charset="0"/>
              </a:endParaRPr>
            </a:p>
          </p:txBody>
        </p:sp>
        <p:sp>
          <p:nvSpPr>
            <p:cNvPr id="50" name="TextBox 49">
              <a:extLst>
                <a:ext uri="{FF2B5EF4-FFF2-40B4-BE49-F238E27FC236}">
                  <a16:creationId xmlns:a16="http://schemas.microsoft.com/office/drawing/2014/main" id="{BB7D0CE3-D996-CDB5-9485-D2F0070DCF6D}"/>
                </a:ext>
              </a:extLst>
            </p:cNvPr>
            <p:cNvSpPr txBox="1">
              <a:spLocks noGrp="1" noRot="1" noMove="1" noResize="1" noEditPoints="1" noAdjustHandles="1" noChangeArrowheads="1" noChangeShapeType="1"/>
            </p:cNvSpPr>
            <p:nvPr/>
          </p:nvSpPr>
          <p:spPr>
            <a:xfrm>
              <a:off x="3876977" y="4403183"/>
              <a:ext cx="761211" cy="276999"/>
            </a:xfrm>
            <a:prstGeom prst="rect">
              <a:avLst/>
            </a:prstGeom>
            <a:noFill/>
          </p:spPr>
          <p:txBody>
            <a:bodyPr wrap="square" rtlCol="0">
              <a:spAutoFit/>
            </a:bodyPr>
            <a:lstStyle/>
            <a:p>
              <a:r>
                <a:rPr lang="en-US" sz="1200" dirty="0">
                  <a:solidFill>
                    <a:schemeClr val="bg2"/>
                  </a:solidFill>
                  <a:latin typeface="Montserrat" panose="00000500000000000000" pitchFamily="2" charset="0"/>
                </a:rPr>
                <a:t>Coil 2</a:t>
              </a:r>
              <a:endParaRPr lang="en-GB" sz="1200" dirty="0">
                <a:solidFill>
                  <a:schemeClr val="bg2"/>
                </a:solidFill>
                <a:latin typeface="Montserrat" panose="00000500000000000000" pitchFamily="2" charset="0"/>
              </a:endParaRPr>
            </a:p>
          </p:txBody>
        </p:sp>
      </p:grpSp>
      <p:sp>
        <p:nvSpPr>
          <p:cNvPr id="6" name="Date Placeholder 4">
            <a:extLst>
              <a:ext uri="{FF2B5EF4-FFF2-40B4-BE49-F238E27FC236}">
                <a16:creationId xmlns:a16="http://schemas.microsoft.com/office/drawing/2014/main" id="{1EA47452-3D09-96C7-B8B2-DAA993A43C74}"/>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7" name="Footer Placeholder 7">
            <a:extLst>
              <a:ext uri="{FF2B5EF4-FFF2-40B4-BE49-F238E27FC236}">
                <a16:creationId xmlns:a16="http://schemas.microsoft.com/office/drawing/2014/main" id="{E2635F1F-6C01-F6DC-B391-40DF1B4D9320}"/>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8" name="TextBox 7">
            <a:extLst>
              <a:ext uri="{FF2B5EF4-FFF2-40B4-BE49-F238E27FC236}">
                <a16:creationId xmlns:a16="http://schemas.microsoft.com/office/drawing/2014/main" id="{50BF586F-6629-BB50-8A0F-D15BBB330211}"/>
              </a:ext>
            </a:extLst>
          </p:cNvPr>
          <p:cNvSpPr txBox="1">
            <a:spLocks noGrp="1" noRot="1" noMove="1" noResize="1" noEditPoints="1" noAdjustHandles="1" noChangeArrowheads="1" noChangeShapeType="1"/>
          </p:cNvSpPr>
          <p:nvPr/>
        </p:nvSpPr>
        <p:spPr>
          <a:xfrm>
            <a:off x="3229455" y="5795998"/>
            <a:ext cx="455578" cy="246373"/>
          </a:xfrm>
          <a:prstGeom prst="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n-US" b="1" dirty="0">
              <a:solidFill>
                <a:schemeClr val="accent1"/>
              </a:solidFill>
            </a:endParaRPr>
          </a:p>
        </p:txBody>
      </p:sp>
      <p:sp>
        <p:nvSpPr>
          <p:cNvPr id="9" name="TextBox 8">
            <a:extLst>
              <a:ext uri="{FF2B5EF4-FFF2-40B4-BE49-F238E27FC236}">
                <a16:creationId xmlns:a16="http://schemas.microsoft.com/office/drawing/2014/main" id="{AA8918EA-6796-B8AD-47D9-749F4D5733C4}"/>
              </a:ext>
            </a:extLst>
          </p:cNvPr>
          <p:cNvSpPr txBox="1">
            <a:spLocks noGrp="1" noRot="1" noMove="1" noResize="1" noEditPoints="1" noAdjustHandles="1" noChangeArrowheads="1" noChangeShapeType="1"/>
          </p:cNvSpPr>
          <p:nvPr/>
        </p:nvSpPr>
        <p:spPr>
          <a:xfrm>
            <a:off x="4200898" y="6133954"/>
            <a:ext cx="455578" cy="246373"/>
          </a:xfrm>
          <a:prstGeom prst="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n-US" b="1" dirty="0">
              <a:solidFill>
                <a:schemeClr val="accent1"/>
              </a:solidFill>
            </a:endParaRPr>
          </a:p>
        </p:txBody>
      </p:sp>
      <p:sp>
        <p:nvSpPr>
          <p:cNvPr id="3" name="Slide Number Placeholder 2">
            <a:extLst>
              <a:ext uri="{FF2B5EF4-FFF2-40B4-BE49-F238E27FC236}">
                <a16:creationId xmlns:a16="http://schemas.microsoft.com/office/drawing/2014/main" id="{95DF54AD-03BF-0AE8-8D54-27127BB7A002}"/>
              </a:ext>
            </a:extLst>
          </p:cNvPr>
          <p:cNvSpPr>
            <a:spLocks noGrp="1"/>
          </p:cNvSpPr>
          <p:nvPr>
            <p:ph type="sldNum" sz="quarter" idx="12"/>
          </p:nvPr>
        </p:nvSpPr>
        <p:spPr/>
        <p:txBody>
          <a:bodyPr/>
          <a:lstStyle/>
          <a:p>
            <a:fld id="{005C7FBA-D4E9-46CA-9321-3ADA2E368FCD}" type="slidenum">
              <a:rPr lang="en-GB" smtClean="0"/>
              <a:t>12</a:t>
            </a:fld>
            <a:endParaRPr lang="en-GB"/>
          </a:p>
        </p:txBody>
      </p:sp>
    </p:spTree>
    <p:extLst>
      <p:ext uri="{BB962C8B-B14F-4D97-AF65-F5344CB8AC3E}">
        <p14:creationId xmlns:p14="http://schemas.microsoft.com/office/powerpoint/2010/main" val="1666484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4783E-4490-DD28-1B86-F065F276D4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7545C6-C9B7-8C05-0EC2-0F527BDF661F}"/>
              </a:ext>
            </a:extLst>
          </p:cNvPr>
          <p:cNvSpPr txBox="1">
            <a:spLocks/>
          </p:cNvSpPr>
          <p:nvPr/>
        </p:nvSpPr>
        <p:spPr>
          <a:xfrm>
            <a:off x="838199" y="85995"/>
            <a:ext cx="1106825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Optimization Tool: Analytical Framework (S. Fabbri)</a:t>
            </a:r>
          </a:p>
        </p:txBody>
      </p:sp>
      <p:sp>
        <p:nvSpPr>
          <p:cNvPr id="8" name="Date Placeholder 4">
            <a:extLst>
              <a:ext uri="{FF2B5EF4-FFF2-40B4-BE49-F238E27FC236}">
                <a16:creationId xmlns:a16="http://schemas.microsoft.com/office/drawing/2014/main" id="{8F8C47BF-0972-1ACA-D829-012962D909A0}"/>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9" name="Footer Placeholder 7">
            <a:extLst>
              <a:ext uri="{FF2B5EF4-FFF2-40B4-BE49-F238E27FC236}">
                <a16:creationId xmlns:a16="http://schemas.microsoft.com/office/drawing/2014/main" id="{151DF21C-8DE1-83BD-0742-1054FD250F04}"/>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pic>
        <p:nvPicPr>
          <p:cNvPr id="10" name="Picture 9" descr="A diagram of a solution&#10;&#10;Description automatically generated">
            <a:extLst>
              <a:ext uri="{FF2B5EF4-FFF2-40B4-BE49-F238E27FC236}">
                <a16:creationId xmlns:a16="http://schemas.microsoft.com/office/drawing/2014/main" id="{28EF593D-156F-7FB1-8F7E-B87C883FE7B1}"/>
              </a:ext>
            </a:extLst>
          </p:cNvPr>
          <p:cNvPicPr>
            <a:picLocks noChangeAspect="1"/>
          </p:cNvPicPr>
          <p:nvPr/>
        </p:nvPicPr>
        <p:blipFill rotWithShape="1">
          <a:blip r:embed="rId3"/>
          <a:srcRect t="1818" b="1478"/>
          <a:stretch/>
        </p:blipFill>
        <p:spPr bwMode="auto">
          <a:xfrm>
            <a:off x="838200" y="1411926"/>
            <a:ext cx="5108893" cy="5075863"/>
          </a:xfrm>
          <a:prstGeom prst="rect">
            <a:avLst/>
          </a:prstGeom>
          <a:ln>
            <a:noFill/>
          </a:ln>
          <a:extLst>
            <a:ext uri="{53640926-AAD7-44D8-BBD7-CCE9431645EC}">
              <a14:shadowObscured xmlns:a14="http://schemas.microsoft.com/office/drawing/2010/main"/>
            </a:ext>
          </a:extLst>
        </p:spPr>
      </p:pic>
      <p:sp>
        <p:nvSpPr>
          <p:cNvPr id="11" name="Date Placeholder 4">
            <a:extLst>
              <a:ext uri="{FF2B5EF4-FFF2-40B4-BE49-F238E27FC236}">
                <a16:creationId xmlns:a16="http://schemas.microsoft.com/office/drawing/2014/main" id="{DC847CDD-0259-32EF-8ED0-6CB332DECB15}"/>
              </a:ext>
            </a:extLst>
          </p:cNvPr>
          <p:cNvSpPr txBox="1">
            <a:spLocks/>
          </p:cNvSpPr>
          <p:nvPr/>
        </p:nvSpPr>
        <p:spPr>
          <a:xfrm>
            <a:off x="1063752" y="6099683"/>
            <a:ext cx="1386840" cy="25958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Credits S. Fabbri</a:t>
            </a:r>
            <a:endParaRPr lang="it-IT" dirty="0"/>
          </a:p>
        </p:txBody>
      </p:sp>
      <p:sp>
        <p:nvSpPr>
          <p:cNvPr id="12" name="TextBox 11">
            <a:extLst>
              <a:ext uri="{FF2B5EF4-FFF2-40B4-BE49-F238E27FC236}">
                <a16:creationId xmlns:a16="http://schemas.microsoft.com/office/drawing/2014/main" id="{E77E46C1-B2AC-924C-6052-03D1209DFF80}"/>
              </a:ext>
            </a:extLst>
          </p:cNvPr>
          <p:cNvSpPr txBox="1"/>
          <p:nvPr/>
        </p:nvSpPr>
        <p:spPr>
          <a:xfrm>
            <a:off x="7309326" y="1868530"/>
            <a:ext cx="3502153" cy="2000548"/>
          </a:xfrm>
          <a:prstGeom prst="rect">
            <a:avLst/>
          </a:prstGeom>
          <a:noFill/>
          <a:ln w="38100">
            <a:solidFill>
              <a:srgbClr val="FF0000"/>
            </a:solidFill>
          </a:ln>
        </p:spPr>
        <p:txBody>
          <a:bodyPr wrap="square">
            <a:spAutoFit/>
          </a:bodyPr>
          <a:lstStyle/>
          <a:p>
            <a:r>
              <a:rPr lang="en-US" dirty="0">
                <a:solidFill>
                  <a:schemeClr val="accent1"/>
                </a:solidFill>
                <a:latin typeface="Montserrat" panose="00000500000000000000" pitchFamily="2" charset="0"/>
              </a:rPr>
              <a:t>Configurations found:</a:t>
            </a:r>
          </a:p>
          <a:p>
            <a:endParaRPr lang="en-US" sz="1400" dirty="0">
              <a:solidFill>
                <a:schemeClr val="accent1"/>
              </a:solidFill>
              <a:latin typeface="Montserrat" panose="00000500000000000000" pitchFamily="2" charset="0"/>
            </a:endParaRPr>
          </a:p>
          <a:p>
            <a:pPr marL="171450" indent="-171450">
              <a:buFont typeface="Arial" panose="020B0604020202020204" pitchFamily="34" charset="0"/>
              <a:buChar char="•"/>
            </a:pPr>
            <a:r>
              <a:rPr lang="en-US" sz="1600" b="1" dirty="0">
                <a:solidFill>
                  <a:schemeClr val="accent1"/>
                </a:solidFill>
                <a:latin typeface="Montserrat" panose="00000500000000000000" pitchFamily="2" charset="0"/>
              </a:rPr>
              <a:t>Option 21MN – Optim. Tool “Min hoop stress on Coil2”.</a:t>
            </a:r>
          </a:p>
          <a:p>
            <a:pPr marL="171450" indent="-171450">
              <a:buFont typeface="Arial" panose="020B0604020202020204" pitchFamily="34" charset="0"/>
              <a:buChar char="•"/>
            </a:pPr>
            <a:endParaRPr lang="en-US" sz="1400" b="1" dirty="0">
              <a:solidFill>
                <a:schemeClr val="accent1"/>
              </a:solidFill>
              <a:latin typeface="Montserrat" panose="00000500000000000000" pitchFamily="2" charset="0"/>
            </a:endParaRPr>
          </a:p>
          <a:p>
            <a:pPr marL="171450" indent="-171450">
              <a:buFont typeface="Arial" panose="020B0604020202020204" pitchFamily="34" charset="0"/>
              <a:buChar char="•"/>
            </a:pPr>
            <a:r>
              <a:rPr lang="en-US" sz="1600" b="1" dirty="0">
                <a:solidFill>
                  <a:schemeClr val="accent1"/>
                </a:solidFill>
                <a:latin typeface="Montserrat" panose="00000500000000000000" pitchFamily="2" charset="0"/>
              </a:rPr>
              <a:t>Option 15MN – </a:t>
            </a:r>
            <a:r>
              <a:rPr lang="en-US" sz="1600" b="1" dirty="0" err="1">
                <a:solidFill>
                  <a:schemeClr val="accent1"/>
                </a:solidFill>
                <a:latin typeface="Montserrat" panose="00000500000000000000" pitchFamily="2" charset="0"/>
              </a:rPr>
              <a:t>Optim</a:t>
            </a:r>
            <a:r>
              <a:rPr lang="en-US" sz="1600" b="1" dirty="0">
                <a:solidFill>
                  <a:schemeClr val="accent1"/>
                </a:solidFill>
                <a:latin typeface="Montserrat" panose="00000500000000000000" pitchFamily="2" charset="0"/>
              </a:rPr>
              <a:t>. Tool “Min Coil Volume”.</a:t>
            </a:r>
            <a:endParaRPr lang="en-US" sz="1600" b="1" dirty="0">
              <a:solidFill>
                <a:schemeClr val="accent1"/>
              </a:solidFill>
            </a:endParaRPr>
          </a:p>
          <a:p>
            <a:endParaRPr lang="en-US" sz="1400" b="1" dirty="0">
              <a:solidFill>
                <a:schemeClr val="accent1"/>
              </a:solidFill>
            </a:endParaRPr>
          </a:p>
        </p:txBody>
      </p:sp>
      <p:sp>
        <p:nvSpPr>
          <p:cNvPr id="3" name="Slide Number Placeholder 2">
            <a:extLst>
              <a:ext uri="{FF2B5EF4-FFF2-40B4-BE49-F238E27FC236}">
                <a16:creationId xmlns:a16="http://schemas.microsoft.com/office/drawing/2014/main" id="{E2330C22-D010-1BC0-ABDE-73F7D9D24475}"/>
              </a:ext>
            </a:extLst>
          </p:cNvPr>
          <p:cNvSpPr>
            <a:spLocks noGrp="1"/>
          </p:cNvSpPr>
          <p:nvPr>
            <p:ph type="sldNum" sz="quarter" idx="12"/>
          </p:nvPr>
        </p:nvSpPr>
        <p:spPr/>
        <p:txBody>
          <a:bodyPr/>
          <a:lstStyle/>
          <a:p>
            <a:fld id="{005C7FBA-D4E9-46CA-9321-3ADA2E368FCD}" type="slidenum">
              <a:rPr lang="en-GB" smtClean="0"/>
              <a:t>13</a:t>
            </a:fld>
            <a:endParaRPr lang="en-GB"/>
          </a:p>
        </p:txBody>
      </p:sp>
    </p:spTree>
    <p:extLst>
      <p:ext uri="{BB962C8B-B14F-4D97-AF65-F5344CB8AC3E}">
        <p14:creationId xmlns:p14="http://schemas.microsoft.com/office/powerpoint/2010/main" val="3747405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A9E1C-FA74-98FF-8C38-047523F30901}"/>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B9F912FC-1D88-AFE3-B6FA-2FED9B213D5F}"/>
              </a:ext>
            </a:extLst>
          </p:cNvPr>
          <p:cNvSpPr txBox="1">
            <a:spLocks/>
          </p:cNvSpPr>
          <p:nvPr/>
        </p:nvSpPr>
        <p:spPr>
          <a:xfrm>
            <a:off x="3440948" y="85995"/>
            <a:ext cx="791285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200" dirty="0"/>
              <a:t>Winding Discretization</a:t>
            </a:r>
          </a:p>
        </p:txBody>
      </p:sp>
      <p:sp>
        <p:nvSpPr>
          <p:cNvPr id="7" name="TextBox 6">
            <a:extLst>
              <a:ext uri="{FF2B5EF4-FFF2-40B4-BE49-F238E27FC236}">
                <a16:creationId xmlns:a16="http://schemas.microsoft.com/office/drawing/2014/main" id="{6885A08B-22A4-6CA1-8EB8-1FFF0D71F4BB}"/>
              </a:ext>
            </a:extLst>
          </p:cNvPr>
          <p:cNvSpPr txBox="1"/>
          <p:nvPr/>
        </p:nvSpPr>
        <p:spPr>
          <a:xfrm>
            <a:off x="374904" y="1141248"/>
            <a:ext cx="10978896" cy="2846933"/>
          </a:xfrm>
          <a:prstGeom prst="rect">
            <a:avLst/>
          </a:prstGeom>
          <a:noFill/>
        </p:spPr>
        <p:txBody>
          <a:bodyPr wrap="square" rtlCol="0">
            <a:spAutoFit/>
          </a:bodyPr>
          <a:lstStyle/>
          <a:p>
            <a:pPr marL="285750" indent="-285750">
              <a:buFont typeface="Arial" panose="020B0604020202020204" pitchFamily="34" charset="0"/>
              <a:buChar char="•"/>
            </a:pPr>
            <a:r>
              <a:rPr lang="en-US" sz="2400" dirty="0"/>
              <a:t>Winding scheme: 2x HTS tapes + SS tape co-wound (ESMA-derived).</a:t>
            </a:r>
          </a:p>
          <a:p>
            <a:endParaRPr lang="en-US" sz="1000" dirty="0"/>
          </a:p>
          <a:p>
            <a:pPr marL="285750" indent="-285750">
              <a:buFont typeface="Arial" panose="020B0604020202020204" pitchFamily="34" charset="0"/>
              <a:buChar char="•"/>
            </a:pPr>
            <a:r>
              <a:rPr lang="en-US" sz="2400" dirty="0"/>
              <a:t>Dimensions: </a:t>
            </a:r>
            <a:r>
              <a:rPr lang="en-US" sz="2400" b="1" dirty="0"/>
              <a:t>HTS</a:t>
            </a:r>
            <a:r>
              <a:rPr lang="en-US" sz="2400" dirty="0"/>
              <a:t>(12mm X 0.0656mm), </a:t>
            </a:r>
            <a:r>
              <a:rPr lang="en-US" sz="2400" b="1" dirty="0"/>
              <a:t>SS</a:t>
            </a:r>
            <a:r>
              <a:rPr lang="en-US" sz="2400" dirty="0"/>
              <a:t>(12mm X 0.026mm).</a:t>
            </a:r>
          </a:p>
          <a:p>
            <a:endParaRPr lang="en-US" sz="1000" dirty="0"/>
          </a:p>
          <a:p>
            <a:pPr marL="285750" indent="-285750">
              <a:buFont typeface="Arial" panose="020B0604020202020204" pitchFamily="34" charset="0"/>
              <a:buChar char="•"/>
            </a:pPr>
            <a:r>
              <a:rPr lang="en-US" sz="2400" dirty="0"/>
              <a:t>Divide the homogenized coil section in pancakes separated by SS spacers.</a:t>
            </a:r>
          </a:p>
          <a:p>
            <a:pPr marL="285750" indent="-285750">
              <a:buFont typeface="Arial" panose="020B0604020202020204" pitchFamily="34" charset="0"/>
              <a:buChar char="•"/>
            </a:pPr>
            <a:endParaRPr lang="en-US" sz="1000" dirty="0"/>
          </a:p>
          <a:p>
            <a:pPr marL="285750" indent="-285750">
              <a:buFont typeface="Arial" panose="020B0604020202020204" pitchFamily="34" charset="0"/>
              <a:buChar char="•"/>
            </a:pPr>
            <a:r>
              <a:rPr lang="en-US" sz="2400" b="1" dirty="0"/>
              <a:t>Inter-pancake spacers </a:t>
            </a:r>
            <a:r>
              <a:rPr lang="en-US" sz="2400" dirty="0"/>
              <a:t>dimensions? </a:t>
            </a:r>
          </a:p>
          <a:p>
            <a:endParaRPr lang="en-US" sz="500" dirty="0"/>
          </a:p>
          <a:p>
            <a:pPr marL="742950" lvl="1" indent="-285750">
              <a:buFont typeface="Arial" panose="020B0604020202020204" pitchFamily="34" charset="0"/>
              <a:buChar char="•"/>
            </a:pPr>
            <a:r>
              <a:rPr lang="en-US" sz="2400" dirty="0"/>
              <a:t>Find the best compromise in terms of field (B1, B2, focusing strength), margins (</a:t>
            </a:r>
            <a:r>
              <a:rPr lang="en-US" sz="2400" dirty="0" err="1"/>
              <a:t>Ic</a:t>
            </a:r>
            <a:r>
              <a:rPr lang="en-US" sz="2400" dirty="0"/>
              <a:t>) and </a:t>
            </a:r>
            <a:r>
              <a:rPr lang="en-US" sz="2400" b="1" u="sng" dirty="0"/>
              <a:t>mechanics</a:t>
            </a:r>
            <a:r>
              <a:rPr lang="en-US" sz="2400" dirty="0"/>
              <a:t>.</a:t>
            </a:r>
            <a:endParaRPr lang="en-US" sz="2400" u="sng" dirty="0"/>
          </a:p>
        </p:txBody>
      </p:sp>
      <p:sp>
        <p:nvSpPr>
          <p:cNvPr id="27" name="CasellaDiTesto 150">
            <a:extLst>
              <a:ext uri="{FF2B5EF4-FFF2-40B4-BE49-F238E27FC236}">
                <a16:creationId xmlns:a16="http://schemas.microsoft.com/office/drawing/2014/main" id="{3556EC12-6B25-A882-F8D8-7B4438FD6F50}"/>
              </a:ext>
            </a:extLst>
          </p:cNvPr>
          <p:cNvSpPr txBox="1"/>
          <p:nvPr/>
        </p:nvSpPr>
        <p:spPr>
          <a:xfrm>
            <a:off x="565011" y="4249815"/>
            <a:ext cx="3745240" cy="1077218"/>
          </a:xfrm>
          <a:prstGeom prst="rect">
            <a:avLst/>
          </a:prstGeom>
          <a:solidFill>
            <a:schemeClr val="bg1"/>
          </a:solidFill>
          <a:ln w="28575">
            <a:solidFill>
              <a:schemeClr val="accent1"/>
            </a:solidFill>
          </a:ln>
        </p:spPr>
        <p:txBody>
          <a:bodyPr wrap="square">
            <a:spAutoFit/>
          </a:bodyPr>
          <a:lstStyle/>
          <a:p>
            <a:pPr algn="ctr"/>
            <a:r>
              <a:rPr lang="it-IT" b="1" dirty="0" err="1">
                <a:solidFill>
                  <a:schemeClr val="accent1"/>
                </a:solidFill>
                <a:latin typeface="Arial" panose="020B0604020202020204" pitchFamily="34" charset="0"/>
                <a:cs typeface="Arial" panose="020B0604020202020204" pitchFamily="34" charset="0"/>
              </a:rPr>
              <a:t>Selected</a:t>
            </a:r>
            <a:r>
              <a:rPr lang="it-IT" b="1" dirty="0">
                <a:solidFill>
                  <a:schemeClr val="accent1"/>
                </a:solidFill>
                <a:latin typeface="Arial" panose="020B0604020202020204" pitchFamily="34" charset="0"/>
                <a:cs typeface="Arial" panose="020B0604020202020204" pitchFamily="34" charset="0"/>
              </a:rPr>
              <a:t> </a:t>
            </a:r>
            <a:r>
              <a:rPr lang="it-IT" b="1" dirty="0" err="1">
                <a:solidFill>
                  <a:schemeClr val="accent1"/>
                </a:solidFill>
                <a:latin typeface="Arial" panose="020B0604020202020204" pitchFamily="34" charset="0"/>
                <a:cs typeface="Arial" panose="020B0604020202020204" pitchFamily="34" charset="0"/>
              </a:rPr>
              <a:t>spacer</a:t>
            </a:r>
            <a:r>
              <a:rPr lang="it-IT" b="1" dirty="0">
                <a:solidFill>
                  <a:schemeClr val="accent1"/>
                </a:solidFill>
                <a:latin typeface="Arial" panose="020B0604020202020204" pitchFamily="34" charset="0"/>
                <a:cs typeface="Arial" panose="020B0604020202020204" pitchFamily="34" charset="0"/>
              </a:rPr>
              <a:t> </a:t>
            </a:r>
            <a:r>
              <a:rPr lang="it-IT" b="1" dirty="0" err="1">
                <a:solidFill>
                  <a:schemeClr val="accent1"/>
                </a:solidFill>
                <a:latin typeface="Arial" panose="020B0604020202020204" pitchFamily="34" charset="0"/>
                <a:cs typeface="Arial" panose="020B0604020202020204" pitchFamily="34" charset="0"/>
              </a:rPr>
              <a:t>dimensions</a:t>
            </a:r>
            <a:r>
              <a:rPr lang="it-IT" b="1" dirty="0">
                <a:solidFill>
                  <a:schemeClr val="accent1"/>
                </a:solidFill>
                <a:latin typeface="Arial" panose="020B0604020202020204" pitchFamily="34" charset="0"/>
                <a:cs typeface="Arial" panose="020B0604020202020204" pitchFamily="34" charset="0"/>
              </a:rPr>
              <a:t>:</a:t>
            </a:r>
          </a:p>
          <a:p>
            <a:pPr algn="ctr"/>
            <a:endParaRPr lang="it-IT" sz="1000" b="1" dirty="0">
              <a:solidFill>
                <a:schemeClr val="accent1"/>
              </a:solidFill>
              <a:latin typeface="Arial" panose="020B0604020202020204" pitchFamily="34" charset="0"/>
              <a:cs typeface="Arial" panose="020B0604020202020204" pitchFamily="34" charset="0"/>
            </a:endParaRPr>
          </a:p>
          <a:p>
            <a:pPr marL="171450" indent="-171450" algn="ctr">
              <a:buFont typeface="Arial" panose="020B0604020202020204" pitchFamily="34" charset="0"/>
              <a:buChar char="•"/>
            </a:pPr>
            <a:r>
              <a:rPr lang="it-IT" b="1" dirty="0">
                <a:solidFill>
                  <a:srgbClr val="FF0000"/>
                </a:solidFill>
                <a:latin typeface="Arial" panose="020B0604020202020204" pitchFamily="34" charset="0"/>
                <a:cs typeface="Arial" panose="020B0604020202020204" pitchFamily="34" charset="0"/>
              </a:rPr>
              <a:t>Coil1</a:t>
            </a:r>
            <a:r>
              <a:rPr lang="it-IT" b="1" dirty="0">
                <a:solidFill>
                  <a:schemeClr val="accent1"/>
                </a:solidFill>
                <a:latin typeface="Arial" panose="020B0604020202020204" pitchFamily="34" charset="0"/>
                <a:cs typeface="Arial" panose="020B0604020202020204" pitchFamily="34" charset="0"/>
              </a:rPr>
              <a:t>: 4mm </a:t>
            </a:r>
            <a:r>
              <a:rPr lang="it-IT" b="1" dirty="0" err="1">
                <a:solidFill>
                  <a:schemeClr val="accent1"/>
                </a:solidFill>
                <a:latin typeface="Arial" panose="020B0604020202020204" pitchFamily="34" charset="0"/>
                <a:cs typeface="Arial" panose="020B0604020202020204" pitchFamily="34" charset="0"/>
              </a:rPr>
              <a:t>spacer</a:t>
            </a:r>
            <a:endParaRPr lang="it-IT" b="1" dirty="0">
              <a:solidFill>
                <a:schemeClr val="accent1"/>
              </a:solidFill>
              <a:latin typeface="Arial" panose="020B0604020202020204" pitchFamily="34" charset="0"/>
              <a:cs typeface="Arial" panose="020B0604020202020204" pitchFamily="34" charset="0"/>
            </a:endParaRPr>
          </a:p>
          <a:p>
            <a:pPr marL="171450" indent="-171450" algn="ctr">
              <a:buFont typeface="Arial" panose="020B0604020202020204" pitchFamily="34" charset="0"/>
              <a:buChar char="•"/>
            </a:pPr>
            <a:r>
              <a:rPr lang="it-IT" b="1" dirty="0">
                <a:solidFill>
                  <a:srgbClr val="FF0000"/>
                </a:solidFill>
                <a:latin typeface="Arial" panose="020B0604020202020204" pitchFamily="34" charset="0"/>
                <a:cs typeface="Arial" panose="020B0604020202020204" pitchFamily="34" charset="0"/>
              </a:rPr>
              <a:t>Coil2</a:t>
            </a:r>
            <a:r>
              <a:rPr lang="it-IT" b="1" dirty="0">
                <a:solidFill>
                  <a:schemeClr val="accent1"/>
                </a:solidFill>
                <a:latin typeface="Arial" panose="020B0604020202020204" pitchFamily="34" charset="0"/>
                <a:cs typeface="Arial" panose="020B0604020202020204" pitchFamily="34" charset="0"/>
              </a:rPr>
              <a:t>: 3mm </a:t>
            </a:r>
            <a:r>
              <a:rPr lang="it-IT" b="1" dirty="0" err="1">
                <a:solidFill>
                  <a:schemeClr val="accent1"/>
                </a:solidFill>
                <a:latin typeface="Arial" panose="020B0604020202020204" pitchFamily="34" charset="0"/>
                <a:cs typeface="Arial" panose="020B0604020202020204" pitchFamily="34" charset="0"/>
              </a:rPr>
              <a:t>spacer</a:t>
            </a:r>
            <a:endParaRPr lang="it-IT" b="1" dirty="0">
              <a:solidFill>
                <a:schemeClr val="accent2"/>
              </a:solidFill>
            </a:endParaRPr>
          </a:p>
        </p:txBody>
      </p:sp>
      <p:sp>
        <p:nvSpPr>
          <p:cNvPr id="28" name="CasellaDiTesto 150">
            <a:extLst>
              <a:ext uri="{FF2B5EF4-FFF2-40B4-BE49-F238E27FC236}">
                <a16:creationId xmlns:a16="http://schemas.microsoft.com/office/drawing/2014/main" id="{80D1F6B4-AC2D-B62C-BB81-FCF3531B144B}"/>
              </a:ext>
            </a:extLst>
          </p:cNvPr>
          <p:cNvSpPr txBox="1"/>
          <p:nvPr/>
        </p:nvSpPr>
        <p:spPr>
          <a:xfrm>
            <a:off x="3440948" y="5593898"/>
            <a:ext cx="2826079" cy="954107"/>
          </a:xfrm>
          <a:prstGeom prst="rect">
            <a:avLst/>
          </a:prstGeom>
          <a:solidFill>
            <a:schemeClr val="bg1"/>
          </a:solidFill>
          <a:ln w="28575">
            <a:solidFill>
              <a:schemeClr val="accent1"/>
            </a:solidFill>
          </a:ln>
        </p:spPr>
        <p:txBody>
          <a:bodyPr wrap="square">
            <a:spAutoFit/>
          </a:bodyPr>
          <a:lstStyle/>
          <a:p>
            <a:pPr algn="ctr"/>
            <a:r>
              <a:rPr lang="it-IT" sz="1400" b="1" dirty="0" err="1">
                <a:solidFill>
                  <a:schemeClr val="accent1"/>
                </a:solidFill>
                <a:latin typeface="Arial" panose="020B0604020202020204" pitchFamily="34" charset="0"/>
                <a:cs typeface="Arial" panose="020B0604020202020204" pitchFamily="34" charset="0"/>
              </a:rPr>
              <a:t>This</a:t>
            </a:r>
            <a:r>
              <a:rPr lang="it-IT" sz="1400" b="1" dirty="0">
                <a:solidFill>
                  <a:schemeClr val="accent1"/>
                </a:solidFill>
                <a:latin typeface="Arial" panose="020B0604020202020204" pitchFamily="34" charset="0"/>
                <a:cs typeface="Arial" panose="020B0604020202020204" pitchFamily="34" charset="0"/>
              </a:rPr>
              <a:t> configuration </a:t>
            </a:r>
            <a:r>
              <a:rPr lang="it-IT" sz="1400" b="1" dirty="0" err="1">
                <a:solidFill>
                  <a:schemeClr val="accent1"/>
                </a:solidFill>
                <a:latin typeface="Arial" panose="020B0604020202020204" pitchFamily="34" charset="0"/>
                <a:cs typeface="Arial" panose="020B0604020202020204" pitchFamily="34" charset="0"/>
              </a:rPr>
              <a:t>maximize</a:t>
            </a:r>
            <a:r>
              <a:rPr lang="it-IT" sz="1400" b="1" dirty="0">
                <a:solidFill>
                  <a:schemeClr val="accent1"/>
                </a:solidFill>
                <a:latin typeface="Arial" panose="020B0604020202020204" pitchFamily="34" charset="0"/>
                <a:cs typeface="Arial" panose="020B0604020202020204" pitchFamily="34" charset="0"/>
              </a:rPr>
              <a:t> the </a:t>
            </a:r>
            <a:r>
              <a:rPr lang="it-IT" sz="1400" b="1" dirty="0" err="1">
                <a:solidFill>
                  <a:schemeClr val="accent1"/>
                </a:solidFill>
                <a:latin typeface="Arial" panose="020B0604020202020204" pitchFamily="34" charset="0"/>
                <a:cs typeface="Arial" panose="020B0604020202020204" pitchFamily="34" charset="0"/>
              </a:rPr>
              <a:t>number</a:t>
            </a:r>
            <a:r>
              <a:rPr lang="it-IT" sz="1400" b="1" dirty="0">
                <a:solidFill>
                  <a:schemeClr val="accent1"/>
                </a:solidFill>
                <a:latin typeface="Arial" panose="020B0604020202020204" pitchFamily="34" charset="0"/>
                <a:cs typeface="Arial" panose="020B0604020202020204" pitchFamily="34" charset="0"/>
              </a:rPr>
              <a:t> of pancakes in the </a:t>
            </a:r>
            <a:r>
              <a:rPr lang="it-IT" sz="1400" b="1" dirty="0" err="1">
                <a:solidFill>
                  <a:schemeClr val="accent1"/>
                </a:solidFill>
                <a:latin typeface="Arial" panose="020B0604020202020204" pitchFamily="34" charset="0"/>
                <a:cs typeface="Arial" panose="020B0604020202020204" pitchFamily="34" charset="0"/>
              </a:rPr>
              <a:t>stacks</a:t>
            </a:r>
            <a:r>
              <a:rPr lang="it-IT" sz="1400" b="1" dirty="0">
                <a:solidFill>
                  <a:schemeClr val="accent1"/>
                </a:solidFill>
                <a:latin typeface="Arial" panose="020B0604020202020204" pitchFamily="34" charset="0"/>
                <a:cs typeface="Arial" panose="020B0604020202020204" pitchFamily="34" charset="0"/>
              </a:rPr>
              <a:t>, </a:t>
            </a:r>
            <a:r>
              <a:rPr lang="it-IT" sz="1400" b="1" dirty="0" err="1">
                <a:solidFill>
                  <a:schemeClr val="accent1"/>
                </a:solidFill>
                <a:latin typeface="Arial" panose="020B0604020202020204" pitchFamily="34" charset="0"/>
                <a:cs typeface="Arial" panose="020B0604020202020204" pitchFamily="34" charset="0"/>
              </a:rPr>
              <a:t>given</a:t>
            </a:r>
            <a:r>
              <a:rPr lang="it-IT" sz="1400" b="1" dirty="0">
                <a:solidFill>
                  <a:schemeClr val="accent1"/>
                </a:solidFill>
                <a:latin typeface="Arial" panose="020B0604020202020204" pitchFamily="34" charset="0"/>
                <a:cs typeface="Arial" panose="020B0604020202020204" pitchFamily="34" charset="0"/>
              </a:rPr>
              <a:t> the </a:t>
            </a:r>
            <a:r>
              <a:rPr lang="it-IT" sz="1400" b="1" dirty="0" err="1">
                <a:solidFill>
                  <a:schemeClr val="accent1"/>
                </a:solidFill>
                <a:latin typeface="Arial" panose="020B0604020202020204" pitchFamily="34" charset="0"/>
                <a:cs typeface="Arial" panose="020B0604020202020204" pitchFamily="34" charset="0"/>
              </a:rPr>
              <a:t>total</a:t>
            </a:r>
            <a:r>
              <a:rPr lang="it-IT" sz="1400" b="1" dirty="0">
                <a:solidFill>
                  <a:schemeClr val="accent1"/>
                </a:solidFill>
                <a:latin typeface="Arial" panose="020B0604020202020204" pitchFamily="34" charset="0"/>
                <a:cs typeface="Arial" panose="020B0604020202020204" pitchFamily="34" charset="0"/>
              </a:rPr>
              <a:t> coil </a:t>
            </a:r>
            <a:r>
              <a:rPr lang="it-IT" sz="1400" b="1" dirty="0" err="1">
                <a:solidFill>
                  <a:schemeClr val="accent1"/>
                </a:solidFill>
                <a:latin typeface="Arial" panose="020B0604020202020204" pitchFamily="34" charset="0"/>
                <a:cs typeface="Arial" panose="020B0604020202020204" pitchFamily="34" charset="0"/>
              </a:rPr>
              <a:t>dimensions</a:t>
            </a:r>
            <a:r>
              <a:rPr lang="it-IT" sz="1400" b="1" dirty="0">
                <a:solidFill>
                  <a:schemeClr val="accent1"/>
                </a:solidFill>
                <a:latin typeface="Arial" panose="020B0604020202020204" pitchFamily="34" charset="0"/>
                <a:cs typeface="Arial" panose="020B0604020202020204" pitchFamily="34" charset="0"/>
              </a:rPr>
              <a:t> for «Option1»</a:t>
            </a:r>
            <a:endParaRPr lang="it-IT" sz="1400" b="1" dirty="0">
              <a:solidFill>
                <a:schemeClr val="accent2"/>
              </a:solidFill>
            </a:endParaRPr>
          </a:p>
        </p:txBody>
      </p:sp>
      <p:sp>
        <p:nvSpPr>
          <p:cNvPr id="29" name="Freccia in giù 16">
            <a:extLst>
              <a:ext uri="{FF2B5EF4-FFF2-40B4-BE49-F238E27FC236}">
                <a16:creationId xmlns:a16="http://schemas.microsoft.com/office/drawing/2014/main" id="{59F2911A-D355-8BC1-8A95-D37DA61C8D37}"/>
              </a:ext>
            </a:extLst>
          </p:cNvPr>
          <p:cNvSpPr/>
          <p:nvPr/>
        </p:nvSpPr>
        <p:spPr>
          <a:xfrm rot="18278565">
            <a:off x="2826947" y="5304259"/>
            <a:ext cx="255034" cy="843864"/>
          </a:xfrm>
          <a:prstGeom prst="downArrow">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F62EE02-8C81-CD84-EADD-8ED8E601BCAB}"/>
                  </a:ext>
                </a:extLst>
              </p:cNvPr>
              <p:cNvSpPr txBox="1">
                <a:spLocks/>
              </p:cNvSpPr>
              <p:nvPr/>
            </p:nvSpPr>
            <p:spPr>
              <a:xfrm>
                <a:off x="10428338" y="1385578"/>
                <a:ext cx="1395566" cy="276999"/>
              </a:xfrm>
              <a:prstGeom prst="rect">
                <a:avLst/>
              </a:prstGeom>
              <a:noFill/>
            </p:spPr>
            <p:txBody>
              <a:bodyPr wrap="square">
                <a:spAutoFit/>
              </a:bodyPr>
              <a:lstStyle/>
              <a:p>
                <a:r>
                  <a:rPr lang="it-IT" sz="1200" b="1" dirty="0">
                    <a:solidFill>
                      <a:schemeClr val="accent1"/>
                    </a:solidFill>
                    <a:latin typeface="Arial" panose="020B0604020202020204" pitchFamily="34" charset="0"/>
                    <a:cs typeface="Arial" panose="020B0604020202020204" pitchFamily="34" charset="0"/>
                  </a:rPr>
                  <a:t>SS tape: </a:t>
                </a:r>
                <a14:m>
                  <m:oMath xmlns:m="http://schemas.openxmlformats.org/officeDocument/2006/math">
                    <m:r>
                      <a:rPr lang="it-IT" sz="1200" b="1" i="0" smtClean="0">
                        <a:solidFill>
                          <a:schemeClr val="accent1"/>
                        </a:solidFill>
                        <a:latin typeface="Cambria Math" panose="02040503050406030204" pitchFamily="18" charset="0"/>
                        <a:ea typeface="Cambria Math" panose="02040503050406030204" pitchFamily="18" charset="0"/>
                        <a:cs typeface="Arial" panose="020B0604020202020204" pitchFamily="34" charset="0"/>
                      </a:rPr>
                      <m:t>𝟐𝟔</m:t>
                    </m:r>
                    <m:r>
                      <a:rPr lang="it-IT" sz="1200" b="1" i="0" smtClean="0">
                        <a:solidFill>
                          <a:schemeClr val="accent1"/>
                        </a:solidFill>
                        <a:latin typeface="Cambria Math" panose="02040503050406030204" pitchFamily="18" charset="0"/>
                        <a:ea typeface="Cambria Math" panose="02040503050406030204" pitchFamily="18" charset="0"/>
                        <a:cs typeface="Arial" panose="020B0604020202020204" pitchFamily="34" charset="0"/>
                      </a:rPr>
                      <m:t> </m:t>
                    </m:r>
                    <m:r>
                      <a:rPr lang="it-IT" sz="1200" b="1" i="0" smtClean="0">
                        <a:solidFill>
                          <a:schemeClr val="accent1"/>
                        </a:solidFill>
                        <a:latin typeface="Cambria Math" panose="02040503050406030204" pitchFamily="18" charset="0"/>
                        <a:ea typeface="Cambria Math" panose="02040503050406030204" pitchFamily="18" charset="0"/>
                        <a:cs typeface="Arial" panose="020B0604020202020204" pitchFamily="34" charset="0"/>
                      </a:rPr>
                      <m:t>𝛍</m:t>
                    </m:r>
                    <m:r>
                      <a:rPr lang="it-IT" sz="1200" b="1" i="0" smtClean="0">
                        <a:solidFill>
                          <a:schemeClr val="accent1"/>
                        </a:solidFill>
                        <a:latin typeface="Cambria Math" panose="02040503050406030204" pitchFamily="18" charset="0"/>
                        <a:ea typeface="Cambria Math" panose="02040503050406030204" pitchFamily="18" charset="0"/>
                        <a:cs typeface="Arial" panose="020B0604020202020204" pitchFamily="34" charset="0"/>
                      </a:rPr>
                      <m:t>𝐦</m:t>
                    </m:r>
                  </m:oMath>
                </a14:m>
                <a:endParaRPr lang="en-US" sz="1200" b="1" dirty="0"/>
              </a:p>
            </p:txBody>
          </p:sp>
        </mc:Choice>
        <mc:Fallback>
          <p:sp>
            <p:nvSpPr>
              <p:cNvPr id="4" name="TextBox 3">
                <a:extLst>
                  <a:ext uri="{FF2B5EF4-FFF2-40B4-BE49-F238E27FC236}">
                    <a16:creationId xmlns:a16="http://schemas.microsoft.com/office/drawing/2014/main" id="{0F62EE02-8C81-CD84-EADD-8ED8E601BCAB}"/>
                  </a:ext>
                </a:extLst>
              </p:cNvPr>
              <p:cNvSpPr txBox="1">
                <a:spLocks noRot="1" noChangeAspect="1" noMove="1" noResize="1" noEditPoints="1" noAdjustHandles="1" noChangeArrowheads="1" noChangeShapeType="1" noTextEdit="1"/>
              </p:cNvSpPr>
              <p:nvPr/>
            </p:nvSpPr>
            <p:spPr>
              <a:xfrm>
                <a:off x="10428338" y="1385578"/>
                <a:ext cx="1395566" cy="276999"/>
              </a:xfrm>
              <a:prstGeom prst="rect">
                <a:avLst/>
              </a:prstGeom>
              <a:blipFill>
                <a:blip r:embed="rId3"/>
                <a:stretch>
                  <a:fillRect l="-437" t="-2174" b="-13043"/>
                </a:stretch>
              </a:blipFill>
            </p:spPr>
            <p:txBody>
              <a:bodyPr/>
              <a:lstStyle/>
              <a:p>
                <a:r>
                  <a:rPr lang="en-US">
                    <a:noFill/>
                  </a:rPr>
                  <a:t> </a:t>
                </a:r>
              </a:p>
            </p:txBody>
          </p:sp>
        </mc:Fallback>
      </mc:AlternateContent>
      <p:grpSp>
        <p:nvGrpSpPr>
          <p:cNvPr id="53" name="Group 52">
            <a:extLst>
              <a:ext uri="{FF2B5EF4-FFF2-40B4-BE49-F238E27FC236}">
                <a16:creationId xmlns:a16="http://schemas.microsoft.com/office/drawing/2014/main" id="{77DA84B2-6E17-D75D-80DD-A500925D3689}"/>
              </a:ext>
            </a:extLst>
          </p:cNvPr>
          <p:cNvGrpSpPr>
            <a:grpSpLocks/>
          </p:cNvGrpSpPr>
          <p:nvPr/>
        </p:nvGrpSpPr>
        <p:grpSpPr>
          <a:xfrm>
            <a:off x="10642479" y="1603221"/>
            <a:ext cx="1048837" cy="1407561"/>
            <a:chOff x="10714919" y="779502"/>
            <a:chExt cx="1048837" cy="1407561"/>
          </a:xfrm>
        </p:grpSpPr>
        <p:cxnSp>
          <p:nvCxnSpPr>
            <p:cNvPr id="3" name="Straight Arrow Connector 2">
              <a:extLst>
                <a:ext uri="{FF2B5EF4-FFF2-40B4-BE49-F238E27FC236}">
                  <a16:creationId xmlns:a16="http://schemas.microsoft.com/office/drawing/2014/main" id="{29455F05-EF57-9453-A537-E37356FA8C28}"/>
                </a:ext>
              </a:extLst>
            </p:cNvPr>
            <p:cNvCxnSpPr>
              <a:cxnSpLocks/>
            </p:cNvCxnSpPr>
            <p:nvPr/>
          </p:nvCxnSpPr>
          <p:spPr>
            <a:xfrm>
              <a:off x="10714919" y="797317"/>
              <a:ext cx="0" cy="20852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4560B09A-E901-5DB4-9D67-B607E132464F}"/>
                </a:ext>
              </a:extLst>
            </p:cNvPr>
            <p:cNvSpPr>
              <a:spLocks/>
            </p:cNvSpPr>
            <p:nvPr/>
          </p:nvSpPr>
          <p:spPr>
            <a:xfrm>
              <a:off x="10767966" y="950729"/>
              <a:ext cx="995790" cy="612024"/>
            </a:xfrm>
            <a:prstGeom prst="rect">
              <a:avLst/>
            </a:prstGeom>
            <a:solidFill>
              <a:schemeClr val="accent2">
                <a:lumMod val="75000"/>
              </a:schemeClr>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Rectangle 39">
              <a:extLst>
                <a:ext uri="{FF2B5EF4-FFF2-40B4-BE49-F238E27FC236}">
                  <a16:creationId xmlns:a16="http://schemas.microsoft.com/office/drawing/2014/main" id="{C141FCEF-F699-327C-4106-0379BA5E2380}"/>
                </a:ext>
              </a:extLst>
            </p:cNvPr>
            <p:cNvSpPr>
              <a:spLocks/>
            </p:cNvSpPr>
            <p:nvPr/>
          </p:nvSpPr>
          <p:spPr>
            <a:xfrm>
              <a:off x="10767966" y="1562753"/>
              <a:ext cx="995790" cy="624310"/>
            </a:xfrm>
            <a:prstGeom prst="rect">
              <a:avLst/>
            </a:prstGeom>
            <a:solidFill>
              <a:schemeClr val="accent2">
                <a:lumMod val="75000"/>
              </a:schemeClr>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40">
              <a:extLst>
                <a:ext uri="{FF2B5EF4-FFF2-40B4-BE49-F238E27FC236}">
                  <a16:creationId xmlns:a16="http://schemas.microsoft.com/office/drawing/2014/main" id="{E92236DE-A361-CBFC-8334-92C20F3AEBB7}"/>
                </a:ext>
              </a:extLst>
            </p:cNvPr>
            <p:cNvSpPr>
              <a:spLocks/>
            </p:cNvSpPr>
            <p:nvPr/>
          </p:nvSpPr>
          <p:spPr>
            <a:xfrm>
              <a:off x="10828734" y="1003371"/>
              <a:ext cx="874254" cy="494184"/>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extLst>
                <a:ext uri="{FF2B5EF4-FFF2-40B4-BE49-F238E27FC236}">
                  <a16:creationId xmlns:a16="http://schemas.microsoft.com/office/drawing/2014/main" id="{66E0547F-EF90-6016-6B63-2845D87DA872}"/>
                </a:ext>
              </a:extLst>
            </p:cNvPr>
            <p:cNvSpPr>
              <a:spLocks/>
            </p:cNvSpPr>
            <p:nvPr/>
          </p:nvSpPr>
          <p:spPr>
            <a:xfrm>
              <a:off x="10828734" y="1627012"/>
              <a:ext cx="874254" cy="494184"/>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extLst>
                <a:ext uri="{FF2B5EF4-FFF2-40B4-BE49-F238E27FC236}">
                  <a16:creationId xmlns:a16="http://schemas.microsoft.com/office/drawing/2014/main" id="{0FC389CF-4D51-EDD2-1FF5-F1F006472D2E}"/>
                </a:ext>
              </a:extLst>
            </p:cNvPr>
            <p:cNvSpPr>
              <a:spLocks/>
            </p:cNvSpPr>
            <p:nvPr/>
          </p:nvSpPr>
          <p:spPr>
            <a:xfrm>
              <a:off x="10767966" y="779502"/>
              <a:ext cx="995790" cy="16876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D4BE5707-C095-7EAB-0C23-8DEBA47384A1}"/>
                </a:ext>
              </a:extLst>
            </p:cNvPr>
            <p:cNvSpPr>
              <a:spLocks/>
            </p:cNvSpPr>
            <p:nvPr/>
          </p:nvSpPr>
          <p:spPr>
            <a:xfrm>
              <a:off x="10825559" y="1740535"/>
              <a:ext cx="874254" cy="87477"/>
            </a:xfrm>
            <a:prstGeom prst="rect">
              <a:avLst/>
            </a:prstGeom>
            <a:solidFill>
              <a:srgbClr val="FFC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7" name="Rectangle 46">
              <a:extLst>
                <a:ext uri="{FF2B5EF4-FFF2-40B4-BE49-F238E27FC236}">
                  <a16:creationId xmlns:a16="http://schemas.microsoft.com/office/drawing/2014/main" id="{848FEB18-F8A3-68AC-24DC-22D80F8493DD}"/>
                </a:ext>
              </a:extLst>
            </p:cNvPr>
            <p:cNvSpPr>
              <a:spLocks/>
            </p:cNvSpPr>
            <p:nvPr/>
          </p:nvSpPr>
          <p:spPr>
            <a:xfrm>
              <a:off x="10825559" y="1687881"/>
              <a:ext cx="874254" cy="5265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Rectangle 47">
              <a:extLst>
                <a:ext uri="{FF2B5EF4-FFF2-40B4-BE49-F238E27FC236}">
                  <a16:creationId xmlns:a16="http://schemas.microsoft.com/office/drawing/2014/main" id="{946A6FDD-DAF1-4BDE-522D-3BA63F3ADF82}"/>
                </a:ext>
              </a:extLst>
            </p:cNvPr>
            <p:cNvSpPr>
              <a:spLocks/>
            </p:cNvSpPr>
            <p:nvPr/>
          </p:nvSpPr>
          <p:spPr>
            <a:xfrm>
              <a:off x="10825559" y="1628665"/>
              <a:ext cx="874254" cy="5943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52" name="Group 51">
              <a:extLst>
                <a:ext uri="{FF2B5EF4-FFF2-40B4-BE49-F238E27FC236}">
                  <a16:creationId xmlns:a16="http://schemas.microsoft.com/office/drawing/2014/main" id="{3FE1B798-96EB-18D6-6194-46E388472056}"/>
                </a:ext>
              </a:extLst>
            </p:cNvPr>
            <p:cNvGrpSpPr>
              <a:grpSpLocks/>
            </p:cNvGrpSpPr>
            <p:nvPr/>
          </p:nvGrpSpPr>
          <p:grpSpPr>
            <a:xfrm rot="10800000">
              <a:off x="10825559" y="1294664"/>
              <a:ext cx="874254" cy="199347"/>
              <a:chOff x="10977959" y="1781065"/>
              <a:chExt cx="874254" cy="199347"/>
            </a:xfrm>
          </p:grpSpPr>
          <p:sp>
            <p:nvSpPr>
              <p:cNvPr id="49" name="Rectangle 48">
                <a:extLst>
                  <a:ext uri="{FF2B5EF4-FFF2-40B4-BE49-F238E27FC236}">
                    <a16:creationId xmlns:a16="http://schemas.microsoft.com/office/drawing/2014/main" id="{13E040C3-D73A-E6D3-49D5-7D6F657866CD}"/>
                  </a:ext>
                </a:extLst>
              </p:cNvPr>
              <p:cNvSpPr>
                <a:spLocks/>
              </p:cNvSpPr>
              <p:nvPr/>
            </p:nvSpPr>
            <p:spPr>
              <a:xfrm>
                <a:off x="10977959" y="1892935"/>
                <a:ext cx="874254" cy="87477"/>
              </a:xfrm>
              <a:prstGeom prst="rect">
                <a:avLst/>
              </a:prstGeom>
              <a:solidFill>
                <a:srgbClr val="FFC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0" name="Rectangle 49">
                <a:extLst>
                  <a:ext uri="{FF2B5EF4-FFF2-40B4-BE49-F238E27FC236}">
                    <a16:creationId xmlns:a16="http://schemas.microsoft.com/office/drawing/2014/main" id="{E6F9A168-15DC-FC6F-7073-E7E756677261}"/>
                  </a:ext>
                </a:extLst>
              </p:cNvPr>
              <p:cNvSpPr>
                <a:spLocks/>
              </p:cNvSpPr>
              <p:nvPr/>
            </p:nvSpPr>
            <p:spPr>
              <a:xfrm>
                <a:off x="10977959" y="1840281"/>
                <a:ext cx="874254" cy="5265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Rectangle 50">
                <a:extLst>
                  <a:ext uri="{FF2B5EF4-FFF2-40B4-BE49-F238E27FC236}">
                    <a16:creationId xmlns:a16="http://schemas.microsoft.com/office/drawing/2014/main" id="{00E8BF3A-A7BD-5230-4A01-9DB270D12EFC}"/>
                  </a:ext>
                </a:extLst>
              </p:cNvPr>
              <p:cNvSpPr>
                <a:spLocks/>
              </p:cNvSpPr>
              <p:nvPr/>
            </p:nvSpPr>
            <p:spPr>
              <a:xfrm>
                <a:off x="10977959" y="1781065"/>
                <a:ext cx="874254" cy="5943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sp>
        <p:nvSpPr>
          <p:cNvPr id="54" name="TextBox 53">
            <a:extLst>
              <a:ext uri="{FF2B5EF4-FFF2-40B4-BE49-F238E27FC236}">
                <a16:creationId xmlns:a16="http://schemas.microsoft.com/office/drawing/2014/main" id="{D4AEB1B2-26C3-45F9-DB2F-7FC9635A939B}"/>
              </a:ext>
            </a:extLst>
          </p:cNvPr>
          <p:cNvSpPr txBox="1">
            <a:spLocks/>
          </p:cNvSpPr>
          <p:nvPr/>
        </p:nvSpPr>
        <p:spPr>
          <a:xfrm>
            <a:off x="10262149" y="1889579"/>
            <a:ext cx="487795" cy="276999"/>
          </a:xfrm>
          <a:prstGeom prst="rect">
            <a:avLst/>
          </a:prstGeom>
          <a:noFill/>
        </p:spPr>
        <p:txBody>
          <a:bodyPr wrap="square">
            <a:spAutoFit/>
          </a:bodyPr>
          <a:lstStyle/>
          <a:p>
            <a:pPr algn="ctr"/>
            <a:r>
              <a:rPr lang="it-IT" sz="1200" b="1" dirty="0">
                <a:solidFill>
                  <a:schemeClr val="accent1"/>
                </a:solidFill>
                <a:latin typeface="Arial" panose="020B0604020202020204" pitchFamily="34" charset="0"/>
                <a:cs typeface="Arial" panose="020B0604020202020204" pitchFamily="34" charset="0"/>
              </a:rPr>
              <a:t>HTS</a:t>
            </a:r>
            <a:endParaRPr lang="en-US" sz="1200" b="1" dirty="0"/>
          </a:p>
        </p:txBody>
      </p:sp>
      <p:sp>
        <p:nvSpPr>
          <p:cNvPr id="55" name="TextBox 54">
            <a:extLst>
              <a:ext uri="{FF2B5EF4-FFF2-40B4-BE49-F238E27FC236}">
                <a16:creationId xmlns:a16="http://schemas.microsoft.com/office/drawing/2014/main" id="{CBC2BF72-3863-A238-59D5-FDE3E17F1DA3}"/>
              </a:ext>
            </a:extLst>
          </p:cNvPr>
          <p:cNvSpPr txBox="1">
            <a:spLocks/>
          </p:cNvSpPr>
          <p:nvPr/>
        </p:nvSpPr>
        <p:spPr>
          <a:xfrm>
            <a:off x="10262149" y="2564253"/>
            <a:ext cx="487795" cy="276999"/>
          </a:xfrm>
          <a:prstGeom prst="rect">
            <a:avLst/>
          </a:prstGeom>
          <a:noFill/>
        </p:spPr>
        <p:txBody>
          <a:bodyPr wrap="square">
            <a:spAutoFit/>
          </a:bodyPr>
          <a:lstStyle/>
          <a:p>
            <a:pPr algn="ctr"/>
            <a:r>
              <a:rPr lang="it-IT" sz="1200" b="1" dirty="0">
                <a:solidFill>
                  <a:schemeClr val="accent1"/>
                </a:solidFill>
                <a:latin typeface="Arial" panose="020B0604020202020204" pitchFamily="34" charset="0"/>
                <a:cs typeface="Arial" panose="020B0604020202020204" pitchFamily="34" charset="0"/>
              </a:rPr>
              <a:t>HTS</a:t>
            </a:r>
            <a:endParaRPr lang="en-US" sz="1200" b="1" dirty="0"/>
          </a:p>
        </p:txBody>
      </p:sp>
      <p:sp>
        <p:nvSpPr>
          <p:cNvPr id="2" name="Date Placeholder 4">
            <a:extLst>
              <a:ext uri="{FF2B5EF4-FFF2-40B4-BE49-F238E27FC236}">
                <a16:creationId xmlns:a16="http://schemas.microsoft.com/office/drawing/2014/main" id="{0915126B-488E-3A22-E0A2-DCC49662D375}"/>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5" name="Footer Placeholder 7">
            <a:extLst>
              <a:ext uri="{FF2B5EF4-FFF2-40B4-BE49-F238E27FC236}">
                <a16:creationId xmlns:a16="http://schemas.microsoft.com/office/drawing/2014/main" id="{22B35D2D-2AFF-868A-A77E-DFDB19152D53}"/>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pic>
        <p:nvPicPr>
          <p:cNvPr id="8" name="Picture 7">
            <a:extLst>
              <a:ext uri="{FF2B5EF4-FFF2-40B4-BE49-F238E27FC236}">
                <a16:creationId xmlns:a16="http://schemas.microsoft.com/office/drawing/2014/main" id="{B97FA1E9-2BB5-F4C4-F6DB-0957049E7E57}"/>
              </a:ext>
            </a:extLst>
          </p:cNvPr>
          <p:cNvPicPr>
            <a:picLocks noChangeAspect="1"/>
          </p:cNvPicPr>
          <p:nvPr/>
        </p:nvPicPr>
        <p:blipFill>
          <a:blip r:embed="rId4"/>
          <a:stretch>
            <a:fillRect/>
          </a:stretch>
        </p:blipFill>
        <p:spPr>
          <a:xfrm>
            <a:off x="7116477" y="3690398"/>
            <a:ext cx="4410329" cy="2671951"/>
          </a:xfrm>
          <a:prstGeom prst="rect">
            <a:avLst/>
          </a:prstGeom>
        </p:spPr>
      </p:pic>
      <p:sp>
        <p:nvSpPr>
          <p:cNvPr id="6" name="Slide Number Placeholder 5">
            <a:extLst>
              <a:ext uri="{FF2B5EF4-FFF2-40B4-BE49-F238E27FC236}">
                <a16:creationId xmlns:a16="http://schemas.microsoft.com/office/drawing/2014/main" id="{EAF35A0D-67F7-DDFF-92AB-20DEAF0FCCF6}"/>
              </a:ext>
            </a:extLst>
          </p:cNvPr>
          <p:cNvSpPr>
            <a:spLocks noGrp="1"/>
          </p:cNvSpPr>
          <p:nvPr>
            <p:ph type="sldNum" sz="quarter" idx="12"/>
          </p:nvPr>
        </p:nvSpPr>
        <p:spPr/>
        <p:txBody>
          <a:bodyPr/>
          <a:lstStyle/>
          <a:p>
            <a:fld id="{005C7FBA-D4E9-46CA-9321-3ADA2E368FCD}" type="slidenum">
              <a:rPr lang="en-GB" smtClean="0"/>
              <a:t>14</a:t>
            </a:fld>
            <a:endParaRPr lang="en-GB"/>
          </a:p>
        </p:txBody>
      </p:sp>
    </p:spTree>
    <p:extLst>
      <p:ext uri="{BB962C8B-B14F-4D97-AF65-F5344CB8AC3E}">
        <p14:creationId xmlns:p14="http://schemas.microsoft.com/office/powerpoint/2010/main" val="2306778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247FC-0A24-1100-1ED2-9DE22D6A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2A264A-B6F2-DE10-66B1-7193ED240774}"/>
              </a:ext>
            </a:extLst>
          </p:cNvPr>
          <p:cNvSpPr>
            <a:spLocks noGrp="1"/>
          </p:cNvSpPr>
          <p:nvPr>
            <p:ph type="title"/>
          </p:nvPr>
        </p:nvSpPr>
        <p:spPr>
          <a:xfrm>
            <a:off x="838200" y="80645"/>
            <a:ext cx="10515600" cy="1325563"/>
          </a:xfrm>
        </p:spPr>
        <p:txBody>
          <a:bodyPr>
            <a:normAutofit/>
          </a:bodyPr>
          <a:lstStyle/>
          <a:p>
            <a:r>
              <a:rPr lang="en-US" sz="4200" dirty="0"/>
              <a:t>Configurations studied</a:t>
            </a:r>
          </a:p>
        </p:txBody>
      </p:sp>
      <p:pic>
        <p:nvPicPr>
          <p:cNvPr id="17" name="Image 8" descr="MUON-Slide-graphBase-pagebottom.jpg">
            <a:extLst>
              <a:ext uri="{FF2B5EF4-FFF2-40B4-BE49-F238E27FC236}">
                <a16:creationId xmlns:a16="http://schemas.microsoft.com/office/drawing/2014/main" id="{B8FF9CE6-D982-1597-00E0-68AC2D9D4A4E}"/>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18" name="Image 8" descr="MUON-Slide-graphBase-pagebottom.jpg">
            <a:extLst>
              <a:ext uri="{FF2B5EF4-FFF2-40B4-BE49-F238E27FC236}">
                <a16:creationId xmlns:a16="http://schemas.microsoft.com/office/drawing/2014/main" id="{BC000917-E7F8-8540-4C62-AD7A623140AC}"/>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pic>
        <p:nvPicPr>
          <p:cNvPr id="7" name="Picture 6">
            <a:extLst>
              <a:ext uri="{FF2B5EF4-FFF2-40B4-BE49-F238E27FC236}">
                <a16:creationId xmlns:a16="http://schemas.microsoft.com/office/drawing/2014/main" id="{F8343880-F52F-D99C-0E0A-4744A3ED97CE}"/>
              </a:ext>
            </a:extLst>
          </p:cNvPr>
          <p:cNvPicPr>
            <a:picLocks noGrp="1" noRot="1" noChangeAspect="1" noMove="1" noResize="1" noEditPoints="1" noAdjustHandles="1" noChangeArrowheads="1" noChangeShapeType="1" noCrop="1"/>
          </p:cNvPicPr>
          <p:nvPr/>
        </p:nvPicPr>
        <p:blipFill>
          <a:blip r:embed="rId4"/>
          <a:srcRect l="20218" t="1176" r="35713"/>
          <a:stretch/>
        </p:blipFill>
        <p:spPr>
          <a:xfrm rot="16200000">
            <a:off x="2684316" y="3413951"/>
            <a:ext cx="2227261" cy="3392062"/>
          </a:xfrm>
          <a:prstGeom prst="rect">
            <a:avLst/>
          </a:prstGeom>
        </p:spPr>
      </p:pic>
      <p:pic>
        <p:nvPicPr>
          <p:cNvPr id="9" name="Picture 8">
            <a:extLst>
              <a:ext uri="{FF2B5EF4-FFF2-40B4-BE49-F238E27FC236}">
                <a16:creationId xmlns:a16="http://schemas.microsoft.com/office/drawing/2014/main" id="{8205656E-05F7-FF7E-4F80-108290DC3908}"/>
              </a:ext>
            </a:extLst>
          </p:cNvPr>
          <p:cNvPicPr>
            <a:picLocks noGrp="1" noRot="1" noChangeAspect="1" noMove="1" noResize="1" noEditPoints="1" noAdjustHandles="1" noChangeArrowheads="1" noChangeShapeType="1" noCrop="1"/>
          </p:cNvPicPr>
          <p:nvPr/>
        </p:nvPicPr>
        <p:blipFill>
          <a:blip r:embed="rId5"/>
          <a:srcRect l="21023" t="1176" r="34908"/>
          <a:stretch/>
        </p:blipFill>
        <p:spPr>
          <a:xfrm rot="16200000">
            <a:off x="7130982" y="3413953"/>
            <a:ext cx="2227261" cy="3392063"/>
          </a:xfrm>
          <a:prstGeom prst="rect">
            <a:avLst/>
          </a:prstGeom>
        </p:spPr>
      </p:pic>
      <p:pic>
        <p:nvPicPr>
          <p:cNvPr id="11" name="Picture 10">
            <a:extLst>
              <a:ext uri="{FF2B5EF4-FFF2-40B4-BE49-F238E27FC236}">
                <a16:creationId xmlns:a16="http://schemas.microsoft.com/office/drawing/2014/main" id="{EA99B463-4089-E403-3BF8-0A19ACA7BA1A}"/>
              </a:ext>
            </a:extLst>
          </p:cNvPr>
          <p:cNvPicPr>
            <a:picLocks noGrp="1" noRot="1" noChangeAspect="1" noMove="1" noResize="1" noEditPoints="1" noAdjustHandles="1" noChangeArrowheads="1" noChangeShapeType="1" noCrop="1"/>
          </p:cNvPicPr>
          <p:nvPr/>
        </p:nvPicPr>
        <p:blipFill>
          <a:blip r:embed="rId6"/>
          <a:srcRect l="20104" t="1176" r="35828"/>
          <a:stretch/>
        </p:blipFill>
        <p:spPr>
          <a:xfrm rot="16200000">
            <a:off x="2696977" y="823808"/>
            <a:ext cx="2227262" cy="3392064"/>
          </a:xfrm>
          <a:prstGeom prst="rect">
            <a:avLst/>
          </a:prstGeom>
        </p:spPr>
      </p:pic>
      <p:pic>
        <p:nvPicPr>
          <p:cNvPr id="14" name="Picture 13">
            <a:extLst>
              <a:ext uri="{FF2B5EF4-FFF2-40B4-BE49-F238E27FC236}">
                <a16:creationId xmlns:a16="http://schemas.microsoft.com/office/drawing/2014/main" id="{58BC19E4-63AA-5051-ED8D-77652E26A2D2}"/>
              </a:ext>
            </a:extLst>
          </p:cNvPr>
          <p:cNvPicPr>
            <a:picLocks noGrp="1" noRot="1" noChangeAspect="1" noMove="1" noResize="1" noEditPoints="1" noAdjustHandles="1" noChangeArrowheads="1" noChangeShapeType="1" noCrop="1"/>
          </p:cNvPicPr>
          <p:nvPr/>
        </p:nvPicPr>
        <p:blipFill>
          <a:blip r:embed="rId7"/>
          <a:srcRect l="21287" t="1176" r="34643"/>
          <a:stretch/>
        </p:blipFill>
        <p:spPr>
          <a:xfrm rot="16200000">
            <a:off x="7130980" y="823810"/>
            <a:ext cx="2227263" cy="3392060"/>
          </a:xfrm>
          <a:prstGeom prst="rect">
            <a:avLst/>
          </a:prstGeom>
        </p:spPr>
      </p:pic>
      <p:sp>
        <p:nvSpPr>
          <p:cNvPr id="5" name="Right Bracket 4">
            <a:extLst>
              <a:ext uri="{FF2B5EF4-FFF2-40B4-BE49-F238E27FC236}">
                <a16:creationId xmlns:a16="http://schemas.microsoft.com/office/drawing/2014/main" id="{311CA606-6686-DA85-A6A5-2A0B1A9A6A25}"/>
              </a:ext>
            </a:extLst>
          </p:cNvPr>
          <p:cNvSpPr/>
          <p:nvPr/>
        </p:nvSpPr>
        <p:spPr>
          <a:xfrm rot="10800000">
            <a:off x="1866062" y="1239956"/>
            <a:ext cx="198442" cy="2459456"/>
          </a:xfrm>
          <a:prstGeom prst="rightBracket">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6ABA929A-8BD8-6C73-A607-24615C204C29}"/>
              </a:ext>
            </a:extLst>
          </p:cNvPr>
          <p:cNvSpPr txBox="1"/>
          <p:nvPr/>
        </p:nvSpPr>
        <p:spPr>
          <a:xfrm>
            <a:off x="523180" y="2335173"/>
            <a:ext cx="1611702" cy="369332"/>
          </a:xfrm>
          <a:prstGeom prst="rect">
            <a:avLst/>
          </a:prstGeom>
          <a:noFill/>
        </p:spPr>
        <p:txBody>
          <a:bodyPr wrap="square">
            <a:spAutoFit/>
          </a:bodyPr>
          <a:lstStyle/>
          <a:p>
            <a:pPr algn="ctr"/>
            <a:r>
              <a:rPr lang="en-US" sz="1800" b="1" dirty="0">
                <a:solidFill>
                  <a:schemeClr val="accent1"/>
                </a:solidFill>
              </a:rPr>
              <a:t>Setup#1</a:t>
            </a:r>
            <a:endParaRPr lang="en-US" b="1" dirty="0">
              <a:solidFill>
                <a:schemeClr val="accent1"/>
              </a:solidFill>
            </a:endParaRPr>
          </a:p>
        </p:txBody>
      </p:sp>
      <p:sp>
        <p:nvSpPr>
          <p:cNvPr id="21" name="Right Bracket 20">
            <a:extLst>
              <a:ext uri="{FF2B5EF4-FFF2-40B4-BE49-F238E27FC236}">
                <a16:creationId xmlns:a16="http://schemas.microsoft.com/office/drawing/2014/main" id="{12FA3AE0-CBB2-AFB9-8D1B-E213061B132F}"/>
              </a:ext>
            </a:extLst>
          </p:cNvPr>
          <p:cNvSpPr/>
          <p:nvPr/>
        </p:nvSpPr>
        <p:spPr>
          <a:xfrm rot="10800000">
            <a:off x="1866062" y="3844523"/>
            <a:ext cx="198442" cy="2459456"/>
          </a:xfrm>
          <a:prstGeom prst="rightBracket">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TextBox 33">
            <a:extLst>
              <a:ext uri="{FF2B5EF4-FFF2-40B4-BE49-F238E27FC236}">
                <a16:creationId xmlns:a16="http://schemas.microsoft.com/office/drawing/2014/main" id="{D10A21F2-66C0-8B86-75D0-DDF7C6D139D0}"/>
              </a:ext>
            </a:extLst>
          </p:cNvPr>
          <p:cNvSpPr txBox="1"/>
          <p:nvPr/>
        </p:nvSpPr>
        <p:spPr>
          <a:xfrm>
            <a:off x="523180" y="4939740"/>
            <a:ext cx="1611702" cy="369332"/>
          </a:xfrm>
          <a:prstGeom prst="rect">
            <a:avLst/>
          </a:prstGeom>
          <a:noFill/>
        </p:spPr>
        <p:txBody>
          <a:bodyPr wrap="square">
            <a:spAutoFit/>
          </a:bodyPr>
          <a:lstStyle/>
          <a:p>
            <a:pPr algn="ctr"/>
            <a:r>
              <a:rPr lang="en-US" sz="1800" b="1" dirty="0">
                <a:solidFill>
                  <a:schemeClr val="accent1"/>
                </a:solidFill>
              </a:rPr>
              <a:t>Setup#2</a:t>
            </a:r>
            <a:endParaRPr lang="en-US" b="1" dirty="0">
              <a:solidFill>
                <a:schemeClr val="accent1"/>
              </a:solidFill>
            </a:endParaRPr>
          </a:p>
        </p:txBody>
      </p:sp>
      <p:sp>
        <p:nvSpPr>
          <p:cNvPr id="37" name="TextBox 36">
            <a:extLst>
              <a:ext uri="{FF2B5EF4-FFF2-40B4-BE49-F238E27FC236}">
                <a16:creationId xmlns:a16="http://schemas.microsoft.com/office/drawing/2014/main" id="{39BF8C21-1D1A-E7D4-8941-44729F70B6FF}"/>
              </a:ext>
            </a:extLst>
          </p:cNvPr>
          <p:cNvSpPr txBox="1">
            <a:spLocks noGrp="1" noRot="1" noMove="1" noResize="1" noEditPoints="1" noAdjustHandles="1" noChangeArrowheads="1" noChangeShapeType="1"/>
          </p:cNvSpPr>
          <p:nvPr/>
        </p:nvSpPr>
        <p:spPr>
          <a:xfrm>
            <a:off x="2396923" y="3930930"/>
            <a:ext cx="2831592" cy="584775"/>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11MN – 20mm gap</a:t>
            </a:r>
          </a:p>
          <a:p>
            <a:pPr algn="ctr"/>
            <a:r>
              <a:rPr lang="en-US" sz="1600" dirty="0">
                <a:solidFill>
                  <a:schemeClr val="accent1"/>
                </a:solidFill>
                <a:latin typeface="Montserrat" panose="00000500000000000000" pitchFamily="2" charset="0"/>
              </a:rPr>
              <a:t>“minimum volume”</a:t>
            </a:r>
            <a:endParaRPr lang="en-US" sz="1600" dirty="0">
              <a:solidFill>
                <a:schemeClr val="accent1"/>
              </a:solidFill>
            </a:endParaRPr>
          </a:p>
        </p:txBody>
      </p:sp>
      <p:sp>
        <p:nvSpPr>
          <p:cNvPr id="38" name="TextBox 37">
            <a:extLst>
              <a:ext uri="{FF2B5EF4-FFF2-40B4-BE49-F238E27FC236}">
                <a16:creationId xmlns:a16="http://schemas.microsoft.com/office/drawing/2014/main" id="{3E852E1C-96F7-17F0-8699-31D9087267E6}"/>
              </a:ext>
            </a:extLst>
          </p:cNvPr>
          <p:cNvSpPr txBox="1">
            <a:spLocks noGrp="1" noRot="1" noMove="1" noResize="1" noEditPoints="1" noAdjustHandles="1" noChangeArrowheads="1" noChangeShapeType="1"/>
          </p:cNvSpPr>
          <p:nvPr/>
        </p:nvSpPr>
        <p:spPr>
          <a:xfrm>
            <a:off x="6829798" y="3977429"/>
            <a:ext cx="2829623"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11MN – 20mm gap</a:t>
            </a:r>
          </a:p>
        </p:txBody>
      </p:sp>
      <p:sp>
        <p:nvSpPr>
          <p:cNvPr id="39" name="TextBox 38">
            <a:extLst>
              <a:ext uri="{FF2B5EF4-FFF2-40B4-BE49-F238E27FC236}">
                <a16:creationId xmlns:a16="http://schemas.microsoft.com/office/drawing/2014/main" id="{1F9A87E7-04AF-F2EF-6892-207AAB81638F}"/>
              </a:ext>
            </a:extLst>
          </p:cNvPr>
          <p:cNvSpPr txBox="1">
            <a:spLocks noGrp="1" noRot="1" noMove="1" noResize="1" noEditPoints="1" noAdjustHandles="1" noChangeArrowheads="1" noChangeShapeType="1"/>
          </p:cNvSpPr>
          <p:nvPr/>
        </p:nvSpPr>
        <p:spPr>
          <a:xfrm>
            <a:off x="2392700" y="1424146"/>
            <a:ext cx="2835815"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17MN – 10mm gap</a:t>
            </a:r>
          </a:p>
        </p:txBody>
      </p:sp>
      <p:sp>
        <p:nvSpPr>
          <p:cNvPr id="40" name="TextBox 39">
            <a:extLst>
              <a:ext uri="{FF2B5EF4-FFF2-40B4-BE49-F238E27FC236}">
                <a16:creationId xmlns:a16="http://schemas.microsoft.com/office/drawing/2014/main" id="{7C6653C1-075E-CB99-69B3-B7E67434C91E}"/>
              </a:ext>
            </a:extLst>
          </p:cNvPr>
          <p:cNvSpPr txBox="1">
            <a:spLocks noGrp="1" noRot="1" noMove="1" noResize="1" noEditPoints="1" noAdjustHandles="1" noChangeArrowheads="1" noChangeShapeType="1"/>
          </p:cNvSpPr>
          <p:nvPr/>
        </p:nvSpPr>
        <p:spPr>
          <a:xfrm>
            <a:off x="6807878" y="1413952"/>
            <a:ext cx="2873465"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18MN – 10mm gap</a:t>
            </a:r>
            <a:endParaRPr lang="en-US" sz="1600" dirty="0">
              <a:solidFill>
                <a:schemeClr val="accent1"/>
              </a:solidFill>
            </a:endParaRPr>
          </a:p>
        </p:txBody>
      </p:sp>
      <p:sp>
        <p:nvSpPr>
          <p:cNvPr id="41" name="Date Placeholder 4">
            <a:extLst>
              <a:ext uri="{FF2B5EF4-FFF2-40B4-BE49-F238E27FC236}">
                <a16:creationId xmlns:a16="http://schemas.microsoft.com/office/drawing/2014/main" id="{2EE3040B-C42F-EE33-6F62-9273B9C1A78F}"/>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42" name="Footer Placeholder 7">
            <a:extLst>
              <a:ext uri="{FF2B5EF4-FFF2-40B4-BE49-F238E27FC236}">
                <a16:creationId xmlns:a16="http://schemas.microsoft.com/office/drawing/2014/main" id="{26D6AC4A-5C73-C3B6-4A41-CE4AA4555635}"/>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43" name="Arrow: Right 42">
            <a:extLst>
              <a:ext uri="{FF2B5EF4-FFF2-40B4-BE49-F238E27FC236}">
                <a16:creationId xmlns:a16="http://schemas.microsoft.com/office/drawing/2014/main" id="{4B256B7E-3F10-03EC-904E-7EF15C649EE2}"/>
              </a:ext>
            </a:extLst>
          </p:cNvPr>
          <p:cNvSpPr/>
          <p:nvPr/>
        </p:nvSpPr>
        <p:spPr>
          <a:xfrm rot="15222641">
            <a:off x="837624" y="4624363"/>
            <a:ext cx="577575" cy="1686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E7ACD24-9CE9-80BD-8C15-5F01EDEAE3EA}"/>
              </a:ext>
            </a:extLst>
          </p:cNvPr>
          <p:cNvSpPr txBox="1"/>
          <p:nvPr/>
        </p:nvSpPr>
        <p:spPr>
          <a:xfrm>
            <a:off x="28287" y="3291507"/>
            <a:ext cx="1872412" cy="1200329"/>
          </a:xfrm>
          <a:prstGeom prst="rect">
            <a:avLst/>
          </a:prstGeom>
          <a:noFill/>
        </p:spPr>
        <p:txBody>
          <a:bodyPr wrap="square">
            <a:spAutoFit/>
          </a:bodyPr>
          <a:lstStyle/>
          <a:p>
            <a:pPr algn="ctr"/>
            <a:r>
              <a:rPr lang="en-US" dirty="0">
                <a:solidFill>
                  <a:schemeClr val="accent1"/>
                </a:solidFill>
              </a:rPr>
              <a:t>Optimized versions of “Option 17MN-10mm gap”</a:t>
            </a:r>
          </a:p>
        </p:txBody>
      </p:sp>
      <p:sp>
        <p:nvSpPr>
          <p:cNvPr id="45" name="TextBox 44">
            <a:extLst>
              <a:ext uri="{FF2B5EF4-FFF2-40B4-BE49-F238E27FC236}">
                <a16:creationId xmlns:a16="http://schemas.microsoft.com/office/drawing/2014/main" id="{D6A4F8C6-F5EA-C491-EBE2-996D84C3039A}"/>
              </a:ext>
            </a:extLst>
          </p:cNvPr>
          <p:cNvSpPr txBox="1"/>
          <p:nvPr/>
        </p:nvSpPr>
        <p:spPr>
          <a:xfrm>
            <a:off x="9787813" y="52139"/>
            <a:ext cx="2317716" cy="1323439"/>
          </a:xfrm>
          <a:prstGeom prst="rect">
            <a:avLst/>
          </a:prstGeom>
          <a:noFill/>
        </p:spPr>
        <p:txBody>
          <a:bodyPr wrap="square">
            <a:spAutoFit/>
          </a:bodyPr>
          <a:lstStyle/>
          <a:p>
            <a:pPr algn="ctr"/>
            <a:r>
              <a:rPr lang="en-US" sz="1600" dirty="0">
                <a:solidFill>
                  <a:schemeClr val="accent1"/>
                </a:solidFill>
              </a:rPr>
              <a:t>Configuration derived from “Option 17MN-10mm gap” for Ampere-turns conservation and increased margins</a:t>
            </a:r>
          </a:p>
        </p:txBody>
      </p:sp>
      <p:sp>
        <p:nvSpPr>
          <p:cNvPr id="46" name="Arrow: Right 45">
            <a:extLst>
              <a:ext uri="{FF2B5EF4-FFF2-40B4-BE49-F238E27FC236}">
                <a16:creationId xmlns:a16="http://schemas.microsoft.com/office/drawing/2014/main" id="{58CDD929-F7E6-8676-C225-3CEF33A4B881}"/>
              </a:ext>
            </a:extLst>
          </p:cNvPr>
          <p:cNvSpPr/>
          <p:nvPr/>
        </p:nvSpPr>
        <p:spPr>
          <a:xfrm rot="18788841">
            <a:off x="9499025" y="1242941"/>
            <a:ext cx="577575" cy="1686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4286FC71-8634-F003-E72E-0B5F9B03EF9B}"/>
              </a:ext>
            </a:extLst>
          </p:cNvPr>
          <p:cNvSpPr>
            <a:spLocks noGrp="1"/>
          </p:cNvSpPr>
          <p:nvPr>
            <p:ph type="sldNum" sz="quarter" idx="12"/>
          </p:nvPr>
        </p:nvSpPr>
        <p:spPr/>
        <p:txBody>
          <a:bodyPr/>
          <a:lstStyle/>
          <a:p>
            <a:fld id="{005C7FBA-D4E9-46CA-9321-3ADA2E368FCD}" type="slidenum">
              <a:rPr lang="en-GB" smtClean="0"/>
              <a:t>15</a:t>
            </a:fld>
            <a:endParaRPr lang="en-GB"/>
          </a:p>
        </p:txBody>
      </p:sp>
    </p:spTree>
    <p:extLst>
      <p:ext uri="{BB962C8B-B14F-4D97-AF65-F5344CB8AC3E}">
        <p14:creationId xmlns:p14="http://schemas.microsoft.com/office/powerpoint/2010/main" val="1473779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97426A3E-48D2-2028-84EA-C2C2109171F5}"/>
              </a:ext>
            </a:extLst>
          </p:cNvPr>
          <p:cNvGrpSpPr/>
          <p:nvPr/>
        </p:nvGrpSpPr>
        <p:grpSpPr>
          <a:xfrm>
            <a:off x="-3666" y="1329531"/>
            <a:ext cx="6849440" cy="5033368"/>
            <a:chOff x="0" y="1041414"/>
            <a:chExt cx="6849440" cy="5033368"/>
          </a:xfrm>
        </p:grpSpPr>
        <p:pic>
          <p:nvPicPr>
            <p:cNvPr id="17" name="Picture 16">
              <a:extLst>
                <a:ext uri="{FF2B5EF4-FFF2-40B4-BE49-F238E27FC236}">
                  <a16:creationId xmlns:a16="http://schemas.microsoft.com/office/drawing/2014/main" id="{E097B0E2-C059-D624-3DE1-0F0AC3371167}"/>
                </a:ext>
              </a:extLst>
            </p:cNvPr>
            <p:cNvPicPr>
              <a:picLocks noChangeAspect="1"/>
            </p:cNvPicPr>
            <p:nvPr/>
          </p:nvPicPr>
          <p:blipFill>
            <a:blip r:embed="rId2"/>
            <a:stretch>
              <a:fillRect/>
            </a:stretch>
          </p:blipFill>
          <p:spPr>
            <a:xfrm>
              <a:off x="0" y="1379968"/>
              <a:ext cx="6849440" cy="4694814"/>
            </a:xfrm>
            <a:prstGeom prst="rect">
              <a:avLst/>
            </a:prstGeom>
          </p:spPr>
        </p:pic>
        <p:sp>
          <p:nvSpPr>
            <p:cNvPr id="18" name="TextBox 17">
              <a:extLst>
                <a:ext uri="{FF2B5EF4-FFF2-40B4-BE49-F238E27FC236}">
                  <a16:creationId xmlns:a16="http://schemas.microsoft.com/office/drawing/2014/main" id="{729DD56F-503B-97A8-8A68-FA7D8AC54027}"/>
                </a:ext>
              </a:extLst>
            </p:cNvPr>
            <p:cNvSpPr txBox="1"/>
            <p:nvPr/>
          </p:nvSpPr>
          <p:spPr>
            <a:xfrm>
              <a:off x="96487" y="3651789"/>
              <a:ext cx="2831592" cy="584775"/>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11MN – 20mm gap</a:t>
              </a:r>
            </a:p>
            <a:p>
              <a:pPr algn="ctr"/>
              <a:r>
                <a:rPr lang="en-US" sz="1600" dirty="0">
                  <a:solidFill>
                    <a:schemeClr val="accent1"/>
                  </a:solidFill>
                  <a:latin typeface="Montserrat" panose="00000500000000000000" pitchFamily="2" charset="0"/>
                </a:rPr>
                <a:t>“minimum volume”</a:t>
              </a:r>
              <a:endParaRPr lang="en-US" sz="1600" dirty="0">
                <a:solidFill>
                  <a:schemeClr val="accent1"/>
                </a:solidFill>
              </a:endParaRPr>
            </a:p>
          </p:txBody>
        </p:sp>
        <p:sp>
          <p:nvSpPr>
            <p:cNvPr id="19" name="TextBox 18">
              <a:extLst>
                <a:ext uri="{FF2B5EF4-FFF2-40B4-BE49-F238E27FC236}">
                  <a16:creationId xmlns:a16="http://schemas.microsoft.com/office/drawing/2014/main" id="{6FFAEF23-867C-31BA-70F6-1DBE7B0DBD1A}"/>
                </a:ext>
              </a:extLst>
            </p:cNvPr>
            <p:cNvSpPr txBox="1"/>
            <p:nvPr/>
          </p:nvSpPr>
          <p:spPr>
            <a:xfrm>
              <a:off x="3424720" y="3774899"/>
              <a:ext cx="2829623"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11MN – 20mm gap</a:t>
              </a:r>
            </a:p>
          </p:txBody>
        </p:sp>
        <p:sp>
          <p:nvSpPr>
            <p:cNvPr id="20" name="TextBox 19">
              <a:extLst>
                <a:ext uri="{FF2B5EF4-FFF2-40B4-BE49-F238E27FC236}">
                  <a16:creationId xmlns:a16="http://schemas.microsoft.com/office/drawing/2014/main" id="{F7FB526D-7524-C570-16FA-7DF585B712FD}"/>
                </a:ext>
              </a:extLst>
            </p:cNvPr>
            <p:cNvSpPr txBox="1"/>
            <p:nvPr/>
          </p:nvSpPr>
          <p:spPr>
            <a:xfrm>
              <a:off x="92264" y="1041414"/>
              <a:ext cx="2835815"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17MN – 10mm gap</a:t>
              </a:r>
            </a:p>
          </p:txBody>
        </p:sp>
        <p:sp>
          <p:nvSpPr>
            <p:cNvPr id="21" name="TextBox 20">
              <a:extLst>
                <a:ext uri="{FF2B5EF4-FFF2-40B4-BE49-F238E27FC236}">
                  <a16:creationId xmlns:a16="http://schemas.microsoft.com/office/drawing/2014/main" id="{BDE610E8-A13D-4909-2D35-48E394936A90}"/>
                </a:ext>
              </a:extLst>
            </p:cNvPr>
            <p:cNvSpPr txBox="1"/>
            <p:nvPr/>
          </p:nvSpPr>
          <p:spPr>
            <a:xfrm>
              <a:off x="3452027" y="1041414"/>
              <a:ext cx="2873465" cy="338554"/>
            </a:xfrm>
            <a:prstGeom prst="rect">
              <a:avLst/>
            </a:prstGeom>
            <a:noFill/>
          </p:spPr>
          <p:txBody>
            <a:bodyPr wrap="square">
              <a:spAutoFit/>
            </a:bodyPr>
            <a:lstStyle/>
            <a:p>
              <a:pPr algn="ctr"/>
              <a:r>
                <a:rPr lang="en-US" sz="1600" dirty="0">
                  <a:solidFill>
                    <a:schemeClr val="accent1"/>
                  </a:solidFill>
                  <a:latin typeface="Montserrat" panose="00000500000000000000" pitchFamily="2" charset="0"/>
                </a:rPr>
                <a:t>Option 18MN – 10mm gap</a:t>
              </a:r>
              <a:endParaRPr lang="en-US" sz="1600" dirty="0">
                <a:solidFill>
                  <a:schemeClr val="accent1"/>
                </a:solidFill>
              </a:endParaRPr>
            </a:p>
          </p:txBody>
        </p:sp>
      </p:grpSp>
      <p:sp>
        <p:nvSpPr>
          <p:cNvPr id="22" name="Title 1">
            <a:extLst>
              <a:ext uri="{FF2B5EF4-FFF2-40B4-BE49-F238E27FC236}">
                <a16:creationId xmlns:a16="http://schemas.microsoft.com/office/drawing/2014/main" id="{1AEFC120-F6FE-ECAE-65AF-EAB3DCB541A0}"/>
              </a:ext>
            </a:extLst>
          </p:cNvPr>
          <p:cNvSpPr>
            <a:spLocks noGrp="1"/>
          </p:cNvSpPr>
          <p:nvPr>
            <p:ph type="title"/>
          </p:nvPr>
        </p:nvSpPr>
        <p:spPr>
          <a:xfrm>
            <a:off x="2589376" y="80645"/>
            <a:ext cx="8764424" cy="1325563"/>
          </a:xfrm>
        </p:spPr>
        <p:txBody>
          <a:bodyPr>
            <a:normAutofit/>
          </a:bodyPr>
          <a:lstStyle/>
          <a:p>
            <a:r>
              <a:rPr lang="en-US" sz="4200" dirty="0"/>
              <a:t>EM Analysis Results: Coil Margins</a:t>
            </a:r>
          </a:p>
        </p:txBody>
      </p:sp>
      <p:pic>
        <p:nvPicPr>
          <p:cNvPr id="23" name="Image 8" descr="MUON-Slide-graphBase-pagebottom.jpg">
            <a:extLst>
              <a:ext uri="{FF2B5EF4-FFF2-40B4-BE49-F238E27FC236}">
                <a16:creationId xmlns:a16="http://schemas.microsoft.com/office/drawing/2014/main" id="{5D69BE9E-8DBE-6870-E64F-1CC56A68EB86}"/>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24" name="Image 8" descr="MUON-Slide-graphBase-pagebottom.jpg">
            <a:extLst>
              <a:ext uri="{FF2B5EF4-FFF2-40B4-BE49-F238E27FC236}">
                <a16:creationId xmlns:a16="http://schemas.microsoft.com/office/drawing/2014/main" id="{A0A472DF-4424-86C6-D55B-6BAD7F9EDE20}"/>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27" name="Date Placeholder 4">
            <a:extLst>
              <a:ext uri="{FF2B5EF4-FFF2-40B4-BE49-F238E27FC236}">
                <a16:creationId xmlns:a16="http://schemas.microsoft.com/office/drawing/2014/main" id="{CA75EB15-6A1A-6AD5-A647-0558846E816E}"/>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28" name="Footer Placeholder 7">
            <a:extLst>
              <a:ext uri="{FF2B5EF4-FFF2-40B4-BE49-F238E27FC236}">
                <a16:creationId xmlns:a16="http://schemas.microsoft.com/office/drawing/2014/main" id="{96FDC32D-D94B-D1D7-1B46-6D47F7AC8317}"/>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pic>
        <p:nvPicPr>
          <p:cNvPr id="3" name="Picture 2">
            <a:extLst>
              <a:ext uri="{FF2B5EF4-FFF2-40B4-BE49-F238E27FC236}">
                <a16:creationId xmlns:a16="http://schemas.microsoft.com/office/drawing/2014/main" id="{3FD152AF-FAAF-AB7E-8A5B-8E8DE9BC4947}"/>
              </a:ext>
            </a:extLst>
          </p:cNvPr>
          <p:cNvPicPr>
            <a:picLocks noChangeAspect="1"/>
          </p:cNvPicPr>
          <p:nvPr/>
        </p:nvPicPr>
        <p:blipFill>
          <a:blip r:embed="rId4"/>
          <a:stretch>
            <a:fillRect/>
          </a:stretch>
        </p:blipFill>
        <p:spPr>
          <a:xfrm>
            <a:off x="6747318" y="2722895"/>
            <a:ext cx="5162861" cy="2680241"/>
          </a:xfrm>
          <a:prstGeom prst="rect">
            <a:avLst/>
          </a:prstGeom>
        </p:spPr>
      </p:pic>
      <p:sp>
        <p:nvSpPr>
          <p:cNvPr id="30" name="CasellaDiTesto 150">
            <a:extLst>
              <a:ext uri="{FF2B5EF4-FFF2-40B4-BE49-F238E27FC236}">
                <a16:creationId xmlns:a16="http://schemas.microsoft.com/office/drawing/2014/main" id="{6C928BBD-95F1-732A-951A-B8425151F5EC}"/>
              </a:ext>
            </a:extLst>
          </p:cNvPr>
          <p:cNvSpPr txBox="1"/>
          <p:nvPr/>
        </p:nvSpPr>
        <p:spPr>
          <a:xfrm>
            <a:off x="8491383" y="5403136"/>
            <a:ext cx="1674729" cy="318791"/>
          </a:xfrm>
          <a:prstGeom prst="rect">
            <a:avLst/>
          </a:prstGeom>
          <a:solidFill>
            <a:schemeClr val="bg1"/>
          </a:solid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32" name="Rectangle: Rounded Corners 31">
            <a:extLst>
              <a:ext uri="{FF2B5EF4-FFF2-40B4-BE49-F238E27FC236}">
                <a16:creationId xmlns:a16="http://schemas.microsoft.com/office/drawing/2014/main" id="{57C14F44-B863-15FC-AED8-97B671CE4D2D}"/>
              </a:ext>
            </a:extLst>
          </p:cNvPr>
          <p:cNvSpPr/>
          <p:nvPr/>
        </p:nvSpPr>
        <p:spPr>
          <a:xfrm>
            <a:off x="6845773" y="3438626"/>
            <a:ext cx="1056567" cy="394650"/>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id="{19FC1D0C-F412-3644-2727-EA02A4AF6BAD}"/>
              </a:ext>
            </a:extLst>
          </p:cNvPr>
          <p:cNvSpPr/>
          <p:nvPr/>
        </p:nvSpPr>
        <p:spPr>
          <a:xfrm>
            <a:off x="6845773" y="4923868"/>
            <a:ext cx="1056567" cy="39465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Rounded Corners 33">
            <a:extLst>
              <a:ext uri="{FF2B5EF4-FFF2-40B4-BE49-F238E27FC236}">
                <a16:creationId xmlns:a16="http://schemas.microsoft.com/office/drawing/2014/main" id="{F5493BE1-8E46-0383-1D65-DB4E6DC36CA5}"/>
              </a:ext>
            </a:extLst>
          </p:cNvPr>
          <p:cNvSpPr/>
          <p:nvPr/>
        </p:nvSpPr>
        <p:spPr>
          <a:xfrm>
            <a:off x="8168079" y="4914243"/>
            <a:ext cx="3476360" cy="39465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id="{BB72AFA3-C9B5-DDB4-151B-9E2403B61517}"/>
              </a:ext>
            </a:extLst>
          </p:cNvPr>
          <p:cNvSpPr/>
          <p:nvPr/>
        </p:nvSpPr>
        <p:spPr>
          <a:xfrm>
            <a:off x="8168079" y="3429000"/>
            <a:ext cx="3476360" cy="394650"/>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3BA1B0ED-2E5E-E1E8-3096-F7C90C171667}"/>
              </a:ext>
            </a:extLst>
          </p:cNvPr>
          <p:cNvSpPr>
            <a:spLocks noGrp="1"/>
          </p:cNvSpPr>
          <p:nvPr>
            <p:ph type="sldNum" sz="quarter" idx="12"/>
          </p:nvPr>
        </p:nvSpPr>
        <p:spPr/>
        <p:txBody>
          <a:bodyPr/>
          <a:lstStyle/>
          <a:p>
            <a:fld id="{005C7FBA-D4E9-46CA-9321-3ADA2E368FCD}" type="slidenum">
              <a:rPr lang="en-GB" smtClean="0"/>
              <a:t>16</a:t>
            </a:fld>
            <a:endParaRPr lang="en-GB"/>
          </a:p>
        </p:txBody>
      </p:sp>
    </p:spTree>
    <p:extLst>
      <p:ext uri="{BB962C8B-B14F-4D97-AF65-F5344CB8AC3E}">
        <p14:creationId xmlns:p14="http://schemas.microsoft.com/office/powerpoint/2010/main" val="511013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B36AB-4C1E-E772-1351-CF4A0CD6CB47}"/>
            </a:ext>
          </a:extLst>
        </p:cNvPr>
        <p:cNvGrpSpPr/>
        <p:nvPr/>
      </p:nvGrpSpPr>
      <p:grpSpPr>
        <a:xfrm>
          <a:off x="0" y="0"/>
          <a:ext cx="0" cy="0"/>
          <a:chOff x="0" y="0"/>
          <a:chExt cx="0" cy="0"/>
        </a:xfrm>
      </p:grpSpPr>
      <p:pic>
        <p:nvPicPr>
          <p:cNvPr id="18" name="Image 8" descr="MUON-Slide-graphBase-pagebottom.jpg">
            <a:extLst>
              <a:ext uri="{FF2B5EF4-FFF2-40B4-BE49-F238E27FC236}">
                <a16:creationId xmlns:a16="http://schemas.microsoft.com/office/drawing/2014/main" id="{B390887A-E009-D1B5-9741-4664C40055A1}"/>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2" name="Title 1">
            <a:extLst>
              <a:ext uri="{FF2B5EF4-FFF2-40B4-BE49-F238E27FC236}">
                <a16:creationId xmlns:a16="http://schemas.microsoft.com/office/drawing/2014/main" id="{EE322E5C-1A6F-78F0-319B-9A3DBBCE87F6}"/>
              </a:ext>
            </a:extLst>
          </p:cNvPr>
          <p:cNvSpPr>
            <a:spLocks noGrp="1"/>
          </p:cNvSpPr>
          <p:nvPr>
            <p:ph type="title"/>
          </p:nvPr>
        </p:nvSpPr>
        <p:spPr>
          <a:xfrm>
            <a:off x="838200" y="95625"/>
            <a:ext cx="10515600" cy="1325563"/>
          </a:xfrm>
        </p:spPr>
        <p:txBody>
          <a:bodyPr>
            <a:normAutofit/>
          </a:bodyPr>
          <a:lstStyle/>
          <a:p>
            <a:r>
              <a:rPr lang="en-US" dirty="0"/>
              <a:t>Summary Table</a:t>
            </a:r>
          </a:p>
        </p:txBody>
      </p:sp>
      <p:pic>
        <p:nvPicPr>
          <p:cNvPr id="17" name="Image 8" descr="MUON-Slide-graphBase-pagebottom.jpg">
            <a:extLst>
              <a:ext uri="{FF2B5EF4-FFF2-40B4-BE49-F238E27FC236}">
                <a16:creationId xmlns:a16="http://schemas.microsoft.com/office/drawing/2014/main" id="{38B70035-9776-02EC-6048-D7561661FC23}"/>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sp>
        <p:nvSpPr>
          <p:cNvPr id="24" name="CasellaDiTesto 150">
            <a:extLst>
              <a:ext uri="{FF2B5EF4-FFF2-40B4-BE49-F238E27FC236}">
                <a16:creationId xmlns:a16="http://schemas.microsoft.com/office/drawing/2014/main" id="{AAA266CD-C057-B87D-08C8-0CB62B4E4BE9}"/>
              </a:ext>
            </a:extLst>
          </p:cNvPr>
          <p:cNvSpPr txBox="1"/>
          <p:nvPr/>
        </p:nvSpPr>
        <p:spPr>
          <a:xfrm>
            <a:off x="4807298" y="1120254"/>
            <a:ext cx="3696902" cy="954107"/>
          </a:xfrm>
          <a:prstGeom prst="rect">
            <a:avLst/>
          </a:prstGeom>
          <a:noFill/>
          <a:ln w="28575">
            <a:solidFill>
              <a:schemeClr val="accent1"/>
            </a:solidFill>
          </a:ln>
        </p:spPr>
        <p:txBody>
          <a:bodyPr wrap="square">
            <a:spAutoFit/>
          </a:bodyPr>
          <a:lstStyle/>
          <a:p>
            <a:pPr algn="ctr"/>
            <a:r>
              <a:rPr lang="en-IN" sz="1400" b="1" i="1" dirty="0">
                <a:latin typeface="Arial" panose="020B0604020202020204" pitchFamily="34" charset="0"/>
                <a:cs typeface="Arial" panose="020B0604020202020204" pitchFamily="34" charset="0"/>
              </a:rPr>
              <a:t>“</a:t>
            </a:r>
            <a:r>
              <a:rPr lang="en-IN" sz="1400" b="1" i="1" dirty="0">
                <a:solidFill>
                  <a:schemeClr val="accent6"/>
                </a:solidFill>
                <a:latin typeface="Arial" panose="020B0604020202020204" pitchFamily="34" charset="0"/>
                <a:cs typeface="Arial" panose="020B0604020202020204" pitchFamily="34" charset="0"/>
              </a:rPr>
              <a:t>11MN-20mm gap</a:t>
            </a:r>
            <a:r>
              <a:rPr lang="en-IN" sz="1400" b="1" i="1" dirty="0">
                <a:latin typeface="Arial" panose="020B0604020202020204" pitchFamily="34" charset="0"/>
                <a:cs typeface="Arial" panose="020B0604020202020204" pitchFamily="34" charset="0"/>
              </a:rPr>
              <a:t>” </a:t>
            </a:r>
            <a:r>
              <a:rPr lang="en-IN" sz="1400" b="1" dirty="0">
                <a:latin typeface="Arial" panose="020B0604020202020204" pitchFamily="34" charset="0"/>
                <a:cs typeface="Arial" panose="020B0604020202020204" pitchFamily="34" charset="0"/>
              </a:rPr>
              <a:t>configuration provides </a:t>
            </a:r>
            <a:r>
              <a:rPr lang="en-IN" sz="1400" b="1" dirty="0">
                <a:solidFill>
                  <a:schemeClr val="accent1"/>
                </a:solidFill>
                <a:latin typeface="Arial" panose="020B0604020202020204" pitchFamily="34" charset="0"/>
                <a:cs typeface="Arial" panose="020B0604020202020204" pitchFamily="34" charset="0"/>
              </a:rPr>
              <a:t>highest margins</a:t>
            </a:r>
            <a:r>
              <a:rPr lang="en-IN" sz="1400" b="1" dirty="0">
                <a:latin typeface="Arial" panose="020B0604020202020204" pitchFamily="34" charset="0"/>
                <a:cs typeface="Arial" panose="020B0604020202020204" pitchFamily="34" charset="0"/>
              </a:rPr>
              <a:t>, </a:t>
            </a:r>
            <a:r>
              <a:rPr lang="en-IN" sz="1400" b="1" dirty="0">
                <a:solidFill>
                  <a:schemeClr val="accent1"/>
                </a:solidFill>
                <a:latin typeface="Arial" panose="020B0604020202020204" pitchFamily="34" charset="0"/>
                <a:cs typeface="Arial" panose="020B0604020202020204" pitchFamily="34" charset="0"/>
              </a:rPr>
              <a:t>low</a:t>
            </a:r>
            <a:r>
              <a:rPr lang="en-IN" sz="1400" b="1" dirty="0">
                <a:latin typeface="Arial" panose="020B0604020202020204" pitchFamily="34" charset="0"/>
                <a:cs typeface="Arial" panose="020B0604020202020204" pitchFamily="34" charset="0"/>
              </a:rPr>
              <a:t> magnetic </a:t>
            </a:r>
            <a:r>
              <a:rPr lang="en-IN" sz="1400" b="1" dirty="0">
                <a:solidFill>
                  <a:schemeClr val="accent1"/>
                </a:solidFill>
                <a:latin typeface="Arial" panose="020B0604020202020204" pitchFamily="34" charset="0"/>
                <a:cs typeface="Arial" panose="020B0604020202020204" pitchFamily="34" charset="0"/>
              </a:rPr>
              <a:t>energy density </a:t>
            </a:r>
            <a:r>
              <a:rPr lang="en-IN" sz="1400" b="1" dirty="0">
                <a:latin typeface="Arial" panose="020B0604020202020204" pitchFamily="34" charset="0"/>
                <a:cs typeface="Arial" panose="020B0604020202020204" pitchFamily="34" charset="0"/>
              </a:rPr>
              <a:t>and </a:t>
            </a:r>
            <a:r>
              <a:rPr lang="en-IN" sz="1400" b="1" dirty="0">
                <a:solidFill>
                  <a:schemeClr val="accent1"/>
                </a:solidFill>
                <a:latin typeface="Arial" panose="020B0604020202020204" pitchFamily="34" charset="0"/>
                <a:cs typeface="Arial" panose="020B0604020202020204" pitchFamily="34" charset="0"/>
              </a:rPr>
              <a:t>forces</a:t>
            </a:r>
            <a:r>
              <a:rPr lang="en-IN" sz="1400" b="1" dirty="0">
                <a:latin typeface="Arial" panose="020B0604020202020204" pitchFamily="34" charset="0"/>
                <a:cs typeface="Arial" panose="020B0604020202020204" pitchFamily="34" charset="0"/>
              </a:rPr>
              <a:t>, with </a:t>
            </a:r>
            <a:r>
              <a:rPr lang="en-IN" sz="1400" b="1" dirty="0">
                <a:solidFill>
                  <a:srgbClr val="FF0000"/>
                </a:solidFill>
                <a:latin typeface="Arial" panose="020B0604020202020204" pitchFamily="34" charset="0"/>
                <a:cs typeface="Arial" panose="020B0604020202020204" pitchFamily="34" charset="0"/>
              </a:rPr>
              <a:t>9 km increase </a:t>
            </a:r>
            <a:r>
              <a:rPr lang="en-IN" sz="1400" b="1" dirty="0">
                <a:latin typeface="Arial" panose="020B0604020202020204" pitchFamily="34" charset="0"/>
                <a:cs typeface="Arial" panose="020B0604020202020204" pitchFamily="34" charset="0"/>
              </a:rPr>
              <a:t>of the </a:t>
            </a:r>
            <a:r>
              <a:rPr lang="en-IN" sz="1400" b="1" dirty="0">
                <a:solidFill>
                  <a:srgbClr val="FF0000"/>
                </a:solidFill>
                <a:latin typeface="Arial" panose="020B0604020202020204" pitchFamily="34" charset="0"/>
                <a:cs typeface="Arial" panose="020B0604020202020204" pitchFamily="34" charset="0"/>
              </a:rPr>
              <a:t>total HTS length </a:t>
            </a:r>
            <a:r>
              <a:rPr lang="en-IN" sz="1400" b="1" dirty="0">
                <a:latin typeface="Arial" panose="020B0604020202020204" pitchFamily="34" charset="0"/>
                <a:cs typeface="Arial" panose="020B0604020202020204" pitchFamily="34" charset="0"/>
              </a:rPr>
              <a:t>.</a:t>
            </a:r>
            <a:endParaRPr lang="en-IN" sz="1400" b="1" dirty="0"/>
          </a:p>
        </p:txBody>
      </p:sp>
      <p:sp>
        <p:nvSpPr>
          <p:cNvPr id="29" name="Arrow: Right 28">
            <a:extLst>
              <a:ext uri="{FF2B5EF4-FFF2-40B4-BE49-F238E27FC236}">
                <a16:creationId xmlns:a16="http://schemas.microsoft.com/office/drawing/2014/main" id="{7B74D42A-E4D3-FCA9-EEE9-6C7D0EB7FC5A}"/>
              </a:ext>
            </a:extLst>
          </p:cNvPr>
          <p:cNvSpPr/>
          <p:nvPr/>
        </p:nvSpPr>
        <p:spPr>
          <a:xfrm rot="19081559">
            <a:off x="8590675" y="1225031"/>
            <a:ext cx="646962" cy="1858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6419323-9BED-A669-B6A9-6D6F26414940}"/>
              </a:ext>
            </a:extLst>
          </p:cNvPr>
          <p:cNvSpPr txBox="1"/>
          <p:nvPr/>
        </p:nvSpPr>
        <p:spPr>
          <a:xfrm>
            <a:off x="8545256" y="336278"/>
            <a:ext cx="2340917" cy="738664"/>
          </a:xfrm>
          <a:prstGeom prst="rect">
            <a:avLst/>
          </a:prstGeom>
          <a:noFill/>
        </p:spPr>
        <p:txBody>
          <a:bodyPr wrap="square">
            <a:spAutoFit/>
          </a:bodyPr>
          <a:lstStyle/>
          <a:p>
            <a:pPr algn="ctr"/>
            <a:r>
              <a:rPr lang="en-IN" sz="1400" b="1" dirty="0">
                <a:latin typeface="Arial" panose="020B0604020202020204" pitchFamily="34" charset="0"/>
                <a:cs typeface="Arial" panose="020B0604020202020204" pitchFamily="34" charset="0"/>
              </a:rPr>
              <a:t>Configuration considered to study the mechanics of the coil assembly</a:t>
            </a:r>
            <a:endParaRPr lang="en-US" sz="1400" dirty="0"/>
          </a:p>
        </p:txBody>
      </p:sp>
      <p:graphicFrame>
        <p:nvGraphicFramePr>
          <p:cNvPr id="4" name="Table 3">
            <a:extLst>
              <a:ext uri="{FF2B5EF4-FFF2-40B4-BE49-F238E27FC236}">
                <a16:creationId xmlns:a16="http://schemas.microsoft.com/office/drawing/2014/main" id="{DF8A9CCC-5E22-3C5B-9470-A9DBEE0D02B9}"/>
              </a:ext>
            </a:extLst>
          </p:cNvPr>
          <p:cNvGraphicFramePr>
            <a:graphicFrameLocks noGrp="1"/>
          </p:cNvGraphicFramePr>
          <p:nvPr/>
        </p:nvGraphicFramePr>
        <p:xfrm>
          <a:off x="1201" y="2126417"/>
          <a:ext cx="12192001" cy="4554067"/>
        </p:xfrm>
        <a:graphic>
          <a:graphicData uri="http://schemas.openxmlformats.org/drawingml/2006/table">
            <a:tbl>
              <a:tblPr firstRow="1" bandRow="1">
                <a:tableStyleId>{5C22544A-7EE6-4342-B048-85BDC9FD1C3A}</a:tableStyleId>
              </a:tblPr>
              <a:tblGrid>
                <a:gridCol w="1091054">
                  <a:extLst>
                    <a:ext uri="{9D8B030D-6E8A-4147-A177-3AD203B41FA5}">
                      <a16:colId xmlns:a16="http://schemas.microsoft.com/office/drawing/2014/main" val="1965045513"/>
                    </a:ext>
                  </a:extLst>
                </a:gridCol>
                <a:gridCol w="989092">
                  <a:extLst>
                    <a:ext uri="{9D8B030D-6E8A-4147-A177-3AD203B41FA5}">
                      <a16:colId xmlns:a16="http://schemas.microsoft.com/office/drawing/2014/main" val="1724022077"/>
                    </a:ext>
                  </a:extLst>
                </a:gridCol>
                <a:gridCol w="618655">
                  <a:extLst>
                    <a:ext uri="{9D8B030D-6E8A-4147-A177-3AD203B41FA5}">
                      <a16:colId xmlns:a16="http://schemas.microsoft.com/office/drawing/2014/main" val="4209247174"/>
                    </a:ext>
                  </a:extLst>
                </a:gridCol>
                <a:gridCol w="910134">
                  <a:extLst>
                    <a:ext uri="{9D8B030D-6E8A-4147-A177-3AD203B41FA5}">
                      <a16:colId xmlns:a16="http://schemas.microsoft.com/office/drawing/2014/main" val="1158791951"/>
                    </a:ext>
                  </a:extLst>
                </a:gridCol>
                <a:gridCol w="983384">
                  <a:extLst>
                    <a:ext uri="{9D8B030D-6E8A-4147-A177-3AD203B41FA5}">
                      <a16:colId xmlns:a16="http://schemas.microsoft.com/office/drawing/2014/main" val="943407054"/>
                    </a:ext>
                  </a:extLst>
                </a:gridCol>
                <a:gridCol w="954913">
                  <a:extLst>
                    <a:ext uri="{9D8B030D-6E8A-4147-A177-3AD203B41FA5}">
                      <a16:colId xmlns:a16="http://schemas.microsoft.com/office/drawing/2014/main" val="3314004232"/>
                    </a:ext>
                  </a:extLst>
                </a:gridCol>
                <a:gridCol w="989767">
                  <a:extLst>
                    <a:ext uri="{9D8B030D-6E8A-4147-A177-3AD203B41FA5}">
                      <a16:colId xmlns:a16="http://schemas.microsoft.com/office/drawing/2014/main" val="3447522847"/>
                    </a:ext>
                  </a:extLst>
                </a:gridCol>
                <a:gridCol w="989767">
                  <a:extLst>
                    <a:ext uri="{9D8B030D-6E8A-4147-A177-3AD203B41FA5}">
                      <a16:colId xmlns:a16="http://schemas.microsoft.com/office/drawing/2014/main" val="1252346202"/>
                    </a:ext>
                  </a:extLst>
                </a:gridCol>
                <a:gridCol w="989767">
                  <a:extLst>
                    <a:ext uri="{9D8B030D-6E8A-4147-A177-3AD203B41FA5}">
                      <a16:colId xmlns:a16="http://schemas.microsoft.com/office/drawing/2014/main" val="2627487422"/>
                    </a:ext>
                  </a:extLst>
                </a:gridCol>
                <a:gridCol w="989767">
                  <a:extLst>
                    <a:ext uri="{9D8B030D-6E8A-4147-A177-3AD203B41FA5}">
                      <a16:colId xmlns:a16="http://schemas.microsoft.com/office/drawing/2014/main" val="1525449738"/>
                    </a:ext>
                  </a:extLst>
                </a:gridCol>
                <a:gridCol w="989767">
                  <a:extLst>
                    <a:ext uri="{9D8B030D-6E8A-4147-A177-3AD203B41FA5}">
                      <a16:colId xmlns:a16="http://schemas.microsoft.com/office/drawing/2014/main" val="655485038"/>
                    </a:ext>
                  </a:extLst>
                </a:gridCol>
                <a:gridCol w="789988">
                  <a:extLst>
                    <a:ext uri="{9D8B030D-6E8A-4147-A177-3AD203B41FA5}">
                      <a16:colId xmlns:a16="http://schemas.microsoft.com/office/drawing/2014/main" val="577677542"/>
                    </a:ext>
                  </a:extLst>
                </a:gridCol>
                <a:gridCol w="905946">
                  <a:extLst>
                    <a:ext uri="{9D8B030D-6E8A-4147-A177-3AD203B41FA5}">
                      <a16:colId xmlns:a16="http://schemas.microsoft.com/office/drawing/2014/main" val="1007985349"/>
                    </a:ext>
                  </a:extLst>
                </a:gridCol>
              </a:tblGrid>
              <a:tr h="1161905">
                <a:tc>
                  <a:txBody>
                    <a:bodyPr/>
                    <a:lstStyle/>
                    <a:p>
                      <a:pPr algn="ctr"/>
                      <a:endParaRPr lang="en-US" sz="1200" dirty="0"/>
                    </a:p>
                  </a:txBody>
                  <a:tcPr anchor="ctr"/>
                </a:tc>
                <a:tc>
                  <a:txBody>
                    <a:bodyPr/>
                    <a:lstStyle/>
                    <a:p>
                      <a:pPr algn="ctr"/>
                      <a:r>
                        <a:rPr lang="en-US" sz="1200" dirty="0"/>
                        <a:t>J_eng</a:t>
                      </a:r>
                    </a:p>
                    <a:p>
                      <a:pPr algn="ctr"/>
                      <a:r>
                        <a:rPr lang="en-US" sz="1200" dirty="0"/>
                        <a:t>Coil1/Coil2</a:t>
                      </a:r>
                    </a:p>
                    <a:p>
                      <a:pPr algn="ctr"/>
                      <a:r>
                        <a:rPr lang="en-US" sz="1200" dirty="0"/>
                        <a:t>(A/mm^2)</a:t>
                      </a:r>
                    </a:p>
                  </a:txBody>
                  <a:tcPr anchor="ctr"/>
                </a:tc>
                <a:tc>
                  <a:txBody>
                    <a:bodyPr/>
                    <a:lstStyle/>
                    <a:p>
                      <a:pPr algn="ctr"/>
                      <a:r>
                        <a:rPr lang="en-US" sz="1200" dirty="0"/>
                        <a:t>B2/B1</a:t>
                      </a:r>
                    </a:p>
                    <a:p>
                      <a:pPr algn="ctr"/>
                      <a:r>
                        <a:rPr lang="en-US" sz="1200" dirty="0"/>
                        <a:t>(%)</a:t>
                      </a:r>
                    </a:p>
                  </a:txBody>
                  <a:tcPr anchor="ctr"/>
                </a:tc>
                <a:tc>
                  <a:txBody>
                    <a:bodyPr/>
                    <a:lstStyle/>
                    <a:p>
                      <a:pPr algn="ctr"/>
                      <a:r>
                        <a:rPr lang="en-US" sz="1200" dirty="0"/>
                        <a:t>Focus. Strength per cell length</a:t>
                      </a:r>
                    </a:p>
                    <a:p>
                      <a:pPr algn="ctr"/>
                      <a:r>
                        <a:rPr lang="en-US" sz="1200" dirty="0"/>
                        <a:t>(T^2*m/m)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Axial Force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Coil1/Coil2 (MN)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Net Axial Force (MN)</a:t>
                      </a:r>
                    </a:p>
                  </a:txBody>
                  <a:tcPr anchor="ctr"/>
                </a:tc>
                <a:tc>
                  <a:txBody>
                    <a:bodyPr/>
                    <a:lstStyle/>
                    <a:p>
                      <a:pPr algn="ctr"/>
                      <a:r>
                        <a:rPr lang="en-US" sz="1200" dirty="0"/>
                        <a:t>Net Torque applied on centroid of forces (MN*m)</a:t>
                      </a:r>
                    </a:p>
                  </a:txBody>
                  <a:tcPr anchor="ctr"/>
                </a:tc>
                <a:tc>
                  <a:txBody>
                    <a:bodyPr/>
                    <a:lstStyle/>
                    <a:p>
                      <a:pPr algn="ctr"/>
                      <a:r>
                        <a:rPr lang="en-US" sz="1200" dirty="0"/>
                        <a:t>Peak Hoop Stress on</a:t>
                      </a:r>
                    </a:p>
                    <a:p>
                      <a:pPr algn="ctr"/>
                      <a:r>
                        <a:rPr lang="en-US" sz="1200" dirty="0"/>
                        <a:t>Coil1/Coil2</a:t>
                      </a:r>
                    </a:p>
                    <a:p>
                      <a:pPr algn="ctr"/>
                      <a:r>
                        <a:rPr lang="en-US" sz="1200" dirty="0"/>
                        <a:t>(MPa)</a:t>
                      </a:r>
                    </a:p>
                  </a:txBody>
                  <a:tcPr anchor="ctr"/>
                </a:tc>
                <a:tc>
                  <a:txBody>
                    <a:bodyPr/>
                    <a:lstStyle/>
                    <a:p>
                      <a:pPr algn="ctr"/>
                      <a:r>
                        <a:rPr lang="en-US" sz="1200" dirty="0"/>
                        <a:t>Peak Positive Radial Stress on</a:t>
                      </a:r>
                    </a:p>
                    <a:p>
                      <a:pPr algn="ctr"/>
                      <a:r>
                        <a:rPr lang="en-US" sz="1200" dirty="0"/>
                        <a:t>Coil1/Coil2</a:t>
                      </a:r>
                    </a:p>
                    <a:p>
                      <a:pPr algn="ctr"/>
                      <a:r>
                        <a:rPr lang="en-US" sz="1200" dirty="0"/>
                        <a:t>(MPa)</a:t>
                      </a:r>
                    </a:p>
                    <a:p>
                      <a:pPr algn="ctr"/>
                      <a:endParaRPr lang="en-US" sz="1200" dirty="0"/>
                    </a:p>
                  </a:txBody>
                  <a:tcPr anchor="ctr"/>
                </a:tc>
                <a:tc>
                  <a:txBody>
                    <a:bodyPr/>
                    <a:lstStyle/>
                    <a:p>
                      <a:pPr algn="ctr"/>
                      <a:r>
                        <a:rPr lang="en-US" sz="1200" dirty="0"/>
                        <a:t>Peak Von Mises Stress on SS spacers</a:t>
                      </a:r>
                    </a:p>
                    <a:p>
                      <a:pPr algn="ctr"/>
                      <a:r>
                        <a:rPr lang="en-US" sz="1200" dirty="0"/>
                        <a:t>(MPa)</a:t>
                      </a:r>
                    </a:p>
                  </a:txBody>
                  <a:tcPr anchor="ctr"/>
                </a:tc>
                <a:tc>
                  <a:txBody>
                    <a:bodyPr/>
                    <a:lstStyle/>
                    <a:p>
                      <a:pPr algn="ctr"/>
                      <a:r>
                        <a:rPr lang="en-US" sz="1200" dirty="0"/>
                        <a:t>Total Magnetic Energy Density in cell (MJ/m^3)</a:t>
                      </a:r>
                    </a:p>
                  </a:txBody>
                  <a:tcPr anchor="ctr"/>
                </a:tc>
                <a:tc>
                  <a:txBody>
                    <a:bodyPr/>
                    <a:lstStyle/>
                    <a:p>
                      <a:pPr algn="ctr"/>
                      <a:r>
                        <a:rPr lang="en-US" sz="1200" dirty="0"/>
                        <a:t>Total HTS length</a:t>
                      </a:r>
                    </a:p>
                    <a:p>
                      <a:pPr algn="ctr"/>
                      <a:r>
                        <a:rPr lang="en-US" sz="1200" dirty="0"/>
                        <a:t>(full cell)</a:t>
                      </a:r>
                    </a:p>
                    <a:p>
                      <a:pPr algn="ctr"/>
                      <a:r>
                        <a:rPr lang="en-US" sz="1200" dirty="0"/>
                        <a:t>(km)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 Current Coil1/2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a:t>
                      </a:r>
                    </a:p>
                  </a:txBody>
                  <a:tcPr anchor="ctr"/>
                </a:tc>
                <a:extLst>
                  <a:ext uri="{0D108BD9-81ED-4DB2-BD59-A6C34878D82A}">
                    <a16:rowId xmlns:a16="http://schemas.microsoft.com/office/drawing/2014/main" val="3942006331"/>
                  </a:ext>
                </a:extLst>
              </a:tr>
              <a:tr h="774547">
                <a:tc>
                  <a:txBody>
                    <a:bodyPr/>
                    <a:lstStyle/>
                    <a:p>
                      <a:pPr algn="ctr"/>
                      <a:r>
                        <a:rPr lang="en-US" sz="1400" dirty="0"/>
                        <a:t>Option 17MN-10mm gap</a:t>
                      </a:r>
                    </a:p>
                  </a:txBody>
                  <a:tcPr anchor="ctr"/>
                </a:tc>
                <a:tc>
                  <a:txBody>
                    <a:bodyPr/>
                    <a:lstStyle/>
                    <a:p>
                      <a:pPr algn="ctr"/>
                      <a:r>
                        <a:rPr lang="en-US" sz="1600" dirty="0"/>
                        <a:t>421.5</a:t>
                      </a:r>
                    </a:p>
                    <a:p>
                      <a:pPr algn="ctr"/>
                      <a:r>
                        <a:rPr lang="en-US" sz="1600" dirty="0"/>
                        <a:t>209.1</a:t>
                      </a:r>
                    </a:p>
                  </a:txBody>
                  <a:tcPr anchor="ctr"/>
                </a:tc>
                <a:tc>
                  <a:txBody>
                    <a:bodyPr/>
                    <a:lstStyle/>
                    <a:p>
                      <a:pPr algn="ctr"/>
                      <a:r>
                        <a:rPr lang="en-US" sz="1600" dirty="0"/>
                        <a:t>14.7</a:t>
                      </a:r>
                    </a:p>
                  </a:txBody>
                  <a:tcPr anchor="ctr"/>
                </a:tc>
                <a:tc>
                  <a:txBody>
                    <a:bodyPr/>
                    <a:lstStyle/>
                    <a:p>
                      <a:pPr algn="ctr"/>
                      <a:r>
                        <a:rPr lang="en-US" sz="1600" dirty="0"/>
                        <a:t>24.7</a:t>
                      </a:r>
                    </a:p>
                  </a:txBody>
                  <a:tcPr anchor="ctr"/>
                </a:tc>
                <a:tc>
                  <a:txBody>
                    <a:bodyPr/>
                    <a:lstStyle/>
                    <a:p>
                      <a:pPr algn="ctr"/>
                      <a:r>
                        <a:rPr lang="en-US" sz="1600" dirty="0"/>
                        <a:t>+6.7</a:t>
                      </a:r>
                    </a:p>
                    <a:p>
                      <a:pPr algn="ctr"/>
                      <a:r>
                        <a:rPr lang="en-US" sz="1600" dirty="0"/>
                        <a:t>+10.4</a:t>
                      </a:r>
                    </a:p>
                  </a:txBody>
                  <a:tcPr anchor="ctr"/>
                </a:tc>
                <a:tc>
                  <a:txBody>
                    <a:bodyPr/>
                    <a:lstStyle/>
                    <a:p>
                      <a:pPr algn="ctr"/>
                      <a:r>
                        <a:rPr lang="en-US" sz="1600" dirty="0"/>
                        <a:t>+17.1</a:t>
                      </a:r>
                    </a:p>
                  </a:txBody>
                  <a:tcPr anchor="ctr"/>
                </a:tc>
                <a:tc>
                  <a:txBody>
                    <a:bodyPr/>
                    <a:lstStyle/>
                    <a:p>
                      <a:pPr algn="ctr"/>
                      <a:r>
                        <a:rPr lang="en-US" sz="1600" dirty="0"/>
                        <a:t>-0.597</a:t>
                      </a:r>
                    </a:p>
                  </a:txBody>
                  <a:tcPr anchor="ctr"/>
                </a:tc>
                <a:tc>
                  <a:txBody>
                    <a:bodyPr/>
                    <a:lstStyle/>
                    <a:p>
                      <a:pPr algn="ctr"/>
                      <a:r>
                        <a:rPr lang="en-US" sz="1600" dirty="0"/>
                        <a:t>+294</a:t>
                      </a:r>
                    </a:p>
                    <a:p>
                      <a:pPr algn="ctr"/>
                      <a:r>
                        <a:rPr lang="en-US" sz="1600" dirty="0"/>
                        <a:t>+397</a:t>
                      </a:r>
                    </a:p>
                  </a:txBody>
                  <a:tcPr anchor="ctr"/>
                </a:tc>
                <a:tc>
                  <a:txBody>
                    <a:bodyPr/>
                    <a:lstStyle/>
                    <a:p>
                      <a:pPr algn="ctr"/>
                      <a:r>
                        <a:rPr lang="en-US" sz="1600" dirty="0"/>
                        <a:t>+1.96</a:t>
                      </a:r>
                    </a:p>
                    <a:p>
                      <a:pPr algn="ctr"/>
                      <a:r>
                        <a:rPr lang="en-US" sz="1600" dirty="0"/>
                        <a:t>+14.5</a:t>
                      </a:r>
                    </a:p>
                  </a:txBody>
                  <a:tcPr anchor="ctr"/>
                </a:tc>
                <a:tc>
                  <a:txBody>
                    <a:bodyPr/>
                    <a:lstStyle/>
                    <a:p>
                      <a:pPr algn="ctr"/>
                      <a:r>
                        <a:rPr lang="en-US" sz="1600" dirty="0"/>
                        <a:t>+499</a:t>
                      </a:r>
                    </a:p>
                    <a:p>
                      <a:pPr algn="ctr"/>
                      <a:r>
                        <a:rPr lang="en-US" sz="1600" dirty="0"/>
                        <a:t>+465</a:t>
                      </a:r>
                    </a:p>
                  </a:txBody>
                  <a:tcPr anchor="ctr"/>
                </a:tc>
                <a:tc>
                  <a:txBody>
                    <a:bodyPr/>
                    <a:lstStyle/>
                    <a:p>
                      <a:pPr algn="ctr"/>
                      <a:r>
                        <a:rPr lang="en-US" sz="1600" dirty="0"/>
                        <a:t>159.4</a:t>
                      </a:r>
                    </a:p>
                  </a:txBody>
                  <a:tcPr anchor="ctr"/>
                </a:tc>
                <a:tc>
                  <a:txBody>
                    <a:bodyPr/>
                    <a:lstStyle/>
                    <a:p>
                      <a:pPr algn="ctr"/>
                      <a:r>
                        <a:rPr lang="en-US" sz="1600" dirty="0"/>
                        <a:t>66</a:t>
                      </a:r>
                    </a:p>
                  </a:txBody>
                  <a:tcPr anchor="ctr"/>
                </a:tc>
                <a:tc>
                  <a:txBody>
                    <a:bodyPr/>
                    <a:lstStyle/>
                    <a:p>
                      <a:pPr algn="ctr"/>
                      <a:r>
                        <a:rPr lang="en-US" sz="1600" dirty="0"/>
                        <a:t>795</a:t>
                      </a:r>
                    </a:p>
                    <a:p>
                      <a:pPr algn="ctr"/>
                      <a:r>
                        <a:rPr lang="en-US" sz="1600" dirty="0"/>
                        <a:t>394</a:t>
                      </a:r>
                    </a:p>
                  </a:txBody>
                  <a:tcPr anchor="ctr"/>
                </a:tc>
                <a:extLst>
                  <a:ext uri="{0D108BD9-81ED-4DB2-BD59-A6C34878D82A}">
                    <a16:rowId xmlns:a16="http://schemas.microsoft.com/office/drawing/2014/main" val="2024252650"/>
                  </a:ext>
                </a:extLst>
              </a:tr>
              <a:tr h="598557">
                <a:tc>
                  <a:txBody>
                    <a:bodyPr/>
                    <a:lstStyle/>
                    <a:p>
                      <a:pPr algn="ctr"/>
                      <a:r>
                        <a:rPr lang="en-US" sz="1400" dirty="0"/>
                        <a:t>Option 18MN-10mm gap</a:t>
                      </a:r>
                    </a:p>
                  </a:txBody>
                  <a:tcPr anchor="ctr"/>
                </a:tc>
                <a:tc>
                  <a:txBody>
                    <a:bodyPr/>
                    <a:lstStyle/>
                    <a:p>
                      <a:pPr algn="ctr"/>
                      <a:r>
                        <a:rPr lang="en-US" sz="1600" dirty="0">
                          <a:solidFill>
                            <a:schemeClr val="tx1"/>
                          </a:solidFill>
                        </a:rPr>
                        <a:t>322.9</a:t>
                      </a:r>
                    </a:p>
                    <a:p>
                      <a:pPr algn="ctr"/>
                      <a:r>
                        <a:rPr lang="en-US" sz="1600" dirty="0">
                          <a:solidFill>
                            <a:schemeClr val="tx1"/>
                          </a:solidFill>
                        </a:rPr>
                        <a:t>209.1</a:t>
                      </a:r>
                    </a:p>
                  </a:txBody>
                  <a:tcPr anchor="ctr"/>
                </a:tc>
                <a:tc>
                  <a:txBody>
                    <a:bodyPr/>
                    <a:lstStyle/>
                    <a:p>
                      <a:pPr algn="ctr"/>
                      <a:r>
                        <a:rPr lang="en-US" sz="1600" dirty="0">
                          <a:solidFill>
                            <a:schemeClr val="tx1"/>
                          </a:solidFill>
                        </a:rPr>
                        <a:t>14.5</a:t>
                      </a:r>
                    </a:p>
                  </a:txBody>
                  <a:tcPr anchor="ctr"/>
                </a:tc>
                <a:tc>
                  <a:txBody>
                    <a:bodyPr/>
                    <a:lstStyle/>
                    <a:p>
                      <a:pPr algn="ctr"/>
                      <a:r>
                        <a:rPr lang="en-US" sz="1600" dirty="0">
                          <a:solidFill>
                            <a:schemeClr val="tx1"/>
                          </a:solidFill>
                        </a:rPr>
                        <a:t>24.6</a:t>
                      </a:r>
                    </a:p>
                  </a:txBody>
                  <a:tcPr anchor="ctr"/>
                </a:tc>
                <a:tc>
                  <a:txBody>
                    <a:bodyPr/>
                    <a:lstStyle/>
                    <a:p>
                      <a:pPr algn="ctr"/>
                      <a:r>
                        <a:rPr lang="en-US" sz="1600" dirty="0">
                          <a:solidFill>
                            <a:schemeClr val="tx1"/>
                          </a:solidFill>
                        </a:rPr>
                        <a:t>+8.0</a:t>
                      </a:r>
                    </a:p>
                    <a:p>
                      <a:pPr algn="ctr"/>
                      <a:r>
                        <a:rPr lang="en-US" sz="1600" dirty="0">
                          <a:solidFill>
                            <a:schemeClr val="tx1"/>
                          </a:solidFill>
                        </a:rPr>
                        <a:t>+10.3</a:t>
                      </a:r>
                    </a:p>
                  </a:txBody>
                  <a:tcPr anchor="ctr"/>
                </a:tc>
                <a:tc>
                  <a:txBody>
                    <a:bodyPr/>
                    <a:lstStyle/>
                    <a:p>
                      <a:pPr algn="ctr"/>
                      <a:r>
                        <a:rPr lang="en-US" sz="1600" dirty="0">
                          <a:solidFill>
                            <a:schemeClr val="tx1"/>
                          </a:solidFill>
                        </a:rPr>
                        <a:t>+18.3</a:t>
                      </a:r>
                    </a:p>
                  </a:txBody>
                  <a:tcPr anchor="ctr"/>
                </a:tc>
                <a:tc>
                  <a:txBody>
                    <a:bodyPr/>
                    <a:lstStyle/>
                    <a:p>
                      <a:pPr algn="ctr"/>
                      <a:r>
                        <a:rPr lang="en-US" sz="1600" dirty="0">
                          <a:solidFill>
                            <a:schemeClr val="tx1"/>
                          </a:solidFill>
                        </a:rPr>
                        <a:t>-0.652</a:t>
                      </a:r>
                    </a:p>
                  </a:txBody>
                  <a:tcPr anchor="ctr"/>
                </a:tc>
                <a:tc>
                  <a:txBody>
                    <a:bodyPr/>
                    <a:lstStyle/>
                    <a:p>
                      <a:pPr algn="ctr"/>
                      <a:r>
                        <a:rPr lang="en-US" sz="1600" dirty="0">
                          <a:solidFill>
                            <a:schemeClr val="tx1"/>
                          </a:solidFill>
                        </a:rPr>
                        <a:t>+230</a:t>
                      </a:r>
                    </a:p>
                    <a:p>
                      <a:pPr algn="ctr"/>
                      <a:r>
                        <a:rPr lang="en-US" sz="1600" dirty="0">
                          <a:solidFill>
                            <a:schemeClr val="tx1"/>
                          </a:solidFill>
                        </a:rPr>
                        <a:t>+358</a:t>
                      </a:r>
                    </a:p>
                  </a:txBody>
                  <a:tcPr anchor="ctr"/>
                </a:tc>
                <a:tc>
                  <a:txBody>
                    <a:bodyPr/>
                    <a:lstStyle/>
                    <a:p>
                      <a:pPr algn="ctr"/>
                      <a:r>
                        <a:rPr lang="en-US" sz="1600" dirty="0">
                          <a:solidFill>
                            <a:schemeClr val="tx1"/>
                          </a:solidFill>
                        </a:rPr>
                        <a:t>+0.91</a:t>
                      </a:r>
                    </a:p>
                    <a:p>
                      <a:pPr algn="ctr"/>
                      <a:r>
                        <a:rPr lang="en-US" sz="1600" dirty="0">
                          <a:solidFill>
                            <a:schemeClr val="tx1"/>
                          </a:solidFill>
                        </a:rPr>
                        <a:t>+14.1</a:t>
                      </a:r>
                    </a:p>
                  </a:txBody>
                  <a:tcPr anchor="ctr"/>
                </a:tc>
                <a:tc>
                  <a:txBody>
                    <a:bodyPr/>
                    <a:lstStyle/>
                    <a:p>
                      <a:pPr algn="ctr"/>
                      <a:r>
                        <a:rPr lang="en-US" sz="1600" dirty="0">
                          <a:solidFill>
                            <a:schemeClr val="tx1"/>
                          </a:solidFill>
                        </a:rPr>
                        <a:t>+390</a:t>
                      </a:r>
                    </a:p>
                    <a:p>
                      <a:pPr algn="ctr"/>
                      <a:r>
                        <a:rPr lang="en-US" sz="1600" dirty="0">
                          <a:solidFill>
                            <a:schemeClr val="tx1"/>
                          </a:solidFill>
                        </a:rPr>
                        <a:t>+459</a:t>
                      </a:r>
                    </a:p>
                  </a:txBody>
                  <a:tcPr anchor="ctr"/>
                </a:tc>
                <a:tc>
                  <a:txBody>
                    <a:bodyPr/>
                    <a:lstStyle/>
                    <a:p>
                      <a:pPr algn="ctr"/>
                      <a:r>
                        <a:rPr lang="en-US" sz="1600" dirty="0">
                          <a:solidFill>
                            <a:schemeClr val="tx1"/>
                          </a:solidFill>
                        </a:rPr>
                        <a:t>130.0</a:t>
                      </a:r>
                    </a:p>
                  </a:txBody>
                  <a:tcPr anchor="ctr"/>
                </a:tc>
                <a:tc>
                  <a:txBody>
                    <a:bodyPr/>
                    <a:lstStyle/>
                    <a:p>
                      <a:pPr algn="ctr"/>
                      <a:r>
                        <a:rPr lang="en-US" sz="1600" dirty="0">
                          <a:solidFill>
                            <a:schemeClr val="tx1"/>
                          </a:solidFill>
                        </a:rPr>
                        <a:t>85.6</a:t>
                      </a:r>
                    </a:p>
                  </a:txBody>
                  <a:tcPr anchor="ctr"/>
                </a:tc>
                <a:tc>
                  <a:txBody>
                    <a:bodyPr/>
                    <a:lstStyle/>
                    <a:p>
                      <a:pPr algn="ctr"/>
                      <a:r>
                        <a:rPr lang="en-US" sz="1600" dirty="0">
                          <a:solidFill>
                            <a:schemeClr val="tx1"/>
                          </a:solidFill>
                        </a:rPr>
                        <a:t>609</a:t>
                      </a:r>
                    </a:p>
                    <a:p>
                      <a:pPr algn="ctr"/>
                      <a:r>
                        <a:rPr lang="en-US" sz="1600" dirty="0">
                          <a:solidFill>
                            <a:schemeClr val="tx1"/>
                          </a:solidFill>
                        </a:rPr>
                        <a:t>394</a:t>
                      </a:r>
                    </a:p>
                  </a:txBody>
                  <a:tcPr anchor="ctr"/>
                </a:tc>
                <a:extLst>
                  <a:ext uri="{0D108BD9-81ED-4DB2-BD59-A6C34878D82A}">
                    <a16:rowId xmlns:a16="http://schemas.microsoft.com/office/drawing/2014/main" val="2040994688"/>
                  </a:ext>
                </a:extLst>
              </a:tr>
              <a:tr h="598557">
                <a:tc>
                  <a:txBody>
                    <a:bodyPr/>
                    <a:lstStyle/>
                    <a:p>
                      <a:pPr algn="ctr"/>
                      <a:r>
                        <a:rPr lang="en-US" sz="1400" b="0" dirty="0">
                          <a:solidFill>
                            <a:schemeClr val="tx1"/>
                          </a:solidFill>
                        </a:rPr>
                        <a:t>Option 11MN – 20mm gap</a:t>
                      </a:r>
                    </a:p>
                    <a:p>
                      <a:pPr algn="ctr"/>
                      <a:r>
                        <a:rPr lang="en-US" sz="1400" b="0" dirty="0">
                          <a:solidFill>
                            <a:schemeClr val="tx1"/>
                          </a:solidFill>
                        </a:rPr>
                        <a:t>“min. vol.”</a:t>
                      </a:r>
                    </a:p>
                  </a:txBody>
                  <a:tcPr anchor="ctr"/>
                </a:tc>
                <a:tc>
                  <a:txBody>
                    <a:bodyPr/>
                    <a:lstStyle/>
                    <a:p>
                      <a:pPr algn="ctr"/>
                      <a:r>
                        <a:rPr lang="en-US" sz="1600" dirty="0">
                          <a:solidFill>
                            <a:schemeClr val="tx1"/>
                          </a:solidFill>
                        </a:rPr>
                        <a:t>380.3</a:t>
                      </a:r>
                    </a:p>
                    <a:p>
                      <a:pPr algn="ctr"/>
                      <a:r>
                        <a:rPr lang="en-US" sz="1600" dirty="0">
                          <a:solidFill>
                            <a:schemeClr val="tx1"/>
                          </a:solidFill>
                        </a:rPr>
                        <a:t>263.9</a:t>
                      </a:r>
                    </a:p>
                  </a:txBody>
                  <a:tcPr anchor="ctr"/>
                </a:tc>
                <a:tc>
                  <a:txBody>
                    <a:bodyPr/>
                    <a:lstStyle/>
                    <a:p>
                      <a:pPr algn="ctr"/>
                      <a:r>
                        <a:rPr lang="en-US" sz="1600" dirty="0">
                          <a:solidFill>
                            <a:schemeClr val="tx1"/>
                          </a:solidFill>
                        </a:rPr>
                        <a:t>14.7</a:t>
                      </a:r>
                    </a:p>
                  </a:txBody>
                  <a:tcPr anchor="ctr"/>
                </a:tc>
                <a:tc>
                  <a:txBody>
                    <a:bodyPr/>
                    <a:lstStyle/>
                    <a:p>
                      <a:pPr algn="ctr"/>
                      <a:r>
                        <a:rPr lang="en-US" sz="1600" dirty="0">
                          <a:solidFill>
                            <a:schemeClr val="tx1"/>
                          </a:solidFill>
                        </a:rPr>
                        <a:t>24.4</a:t>
                      </a:r>
                    </a:p>
                  </a:txBody>
                  <a:tcPr anchor="ctr"/>
                </a:tc>
                <a:tc>
                  <a:txBody>
                    <a:bodyPr/>
                    <a:lstStyle/>
                    <a:p>
                      <a:pPr algn="ctr"/>
                      <a:r>
                        <a:rPr lang="en-US" sz="1600" dirty="0">
                          <a:solidFill>
                            <a:schemeClr val="tx1"/>
                          </a:solidFill>
                        </a:rPr>
                        <a:t>+0.4</a:t>
                      </a:r>
                    </a:p>
                    <a:p>
                      <a:pPr algn="ctr"/>
                      <a:r>
                        <a:rPr lang="en-US" sz="1600" dirty="0">
                          <a:solidFill>
                            <a:schemeClr val="tx1"/>
                          </a:solidFill>
                        </a:rPr>
                        <a:t>+11.0</a:t>
                      </a:r>
                    </a:p>
                  </a:txBody>
                  <a:tcPr anchor="ctr"/>
                </a:tc>
                <a:tc>
                  <a:txBody>
                    <a:bodyPr/>
                    <a:lstStyle/>
                    <a:p>
                      <a:pPr algn="ctr"/>
                      <a:r>
                        <a:rPr lang="en-US" sz="1600" dirty="0">
                          <a:solidFill>
                            <a:schemeClr val="tx1"/>
                          </a:solidFill>
                        </a:rPr>
                        <a:t>+11.4</a:t>
                      </a:r>
                    </a:p>
                  </a:txBody>
                  <a:tcPr anchor="ctr"/>
                </a:tc>
                <a:tc>
                  <a:txBody>
                    <a:bodyPr/>
                    <a:lstStyle/>
                    <a:p>
                      <a:pPr algn="ctr"/>
                      <a:r>
                        <a:rPr lang="en-US" sz="1600" dirty="0">
                          <a:solidFill>
                            <a:schemeClr val="tx1"/>
                          </a:solidFill>
                        </a:rPr>
                        <a:t>-0.540</a:t>
                      </a:r>
                    </a:p>
                  </a:txBody>
                  <a:tcPr anchor="ctr"/>
                </a:tc>
                <a:tc>
                  <a:txBody>
                    <a:bodyPr/>
                    <a:lstStyle/>
                    <a:p>
                      <a:pPr algn="ctr"/>
                      <a:r>
                        <a:rPr lang="en-US" sz="1600" dirty="0">
                          <a:solidFill>
                            <a:schemeClr val="tx1"/>
                          </a:solidFill>
                        </a:rPr>
                        <a:t>+260</a:t>
                      </a:r>
                    </a:p>
                    <a:p>
                      <a:pPr algn="ctr"/>
                      <a:r>
                        <a:rPr lang="en-US" sz="1600" dirty="0">
                          <a:solidFill>
                            <a:schemeClr val="tx1"/>
                          </a:solidFill>
                        </a:rPr>
                        <a:t>+349</a:t>
                      </a:r>
                    </a:p>
                  </a:txBody>
                  <a:tcPr anchor="ctr"/>
                </a:tc>
                <a:tc>
                  <a:txBody>
                    <a:bodyPr/>
                    <a:lstStyle/>
                    <a:p>
                      <a:pPr algn="ctr"/>
                      <a:r>
                        <a:rPr lang="en-US" sz="1600" dirty="0">
                          <a:solidFill>
                            <a:schemeClr val="tx1"/>
                          </a:solidFill>
                        </a:rPr>
                        <a:t>+3.45</a:t>
                      </a:r>
                    </a:p>
                    <a:p>
                      <a:pPr algn="ctr"/>
                      <a:r>
                        <a:rPr lang="en-US" sz="1600" dirty="0">
                          <a:solidFill>
                            <a:schemeClr val="tx1"/>
                          </a:solidFill>
                        </a:rPr>
                        <a:t>+8.97</a:t>
                      </a:r>
                    </a:p>
                  </a:txBody>
                  <a:tcPr anchor="ctr"/>
                </a:tc>
                <a:tc>
                  <a:txBody>
                    <a:bodyPr/>
                    <a:lstStyle/>
                    <a:p>
                      <a:pPr algn="ctr"/>
                      <a:r>
                        <a:rPr lang="en-US" sz="1600" dirty="0">
                          <a:solidFill>
                            <a:schemeClr val="tx1"/>
                          </a:solidFill>
                        </a:rPr>
                        <a:t>+377</a:t>
                      </a:r>
                    </a:p>
                    <a:p>
                      <a:pPr algn="ctr"/>
                      <a:r>
                        <a:rPr lang="en-US" sz="1600" dirty="0">
                          <a:solidFill>
                            <a:schemeClr val="tx1"/>
                          </a:solidFill>
                        </a:rPr>
                        <a:t>+460</a:t>
                      </a:r>
                    </a:p>
                  </a:txBody>
                  <a:tcPr anchor="ctr"/>
                </a:tc>
                <a:tc>
                  <a:txBody>
                    <a:bodyPr/>
                    <a:lstStyle/>
                    <a:p>
                      <a:pPr algn="ctr"/>
                      <a:r>
                        <a:rPr lang="en-US" sz="1600" dirty="0">
                          <a:solidFill>
                            <a:schemeClr val="tx1"/>
                          </a:solidFill>
                        </a:rPr>
                        <a:t>155.3</a:t>
                      </a:r>
                    </a:p>
                  </a:txBody>
                  <a:tcPr anchor="ctr"/>
                </a:tc>
                <a:tc>
                  <a:txBody>
                    <a:bodyPr/>
                    <a:lstStyle/>
                    <a:p>
                      <a:pPr algn="ctr"/>
                      <a:r>
                        <a:rPr lang="en-US" sz="1600" dirty="0">
                          <a:solidFill>
                            <a:schemeClr val="tx1"/>
                          </a:solidFill>
                        </a:rPr>
                        <a:t>62.8</a:t>
                      </a:r>
                    </a:p>
                  </a:txBody>
                  <a:tcPr anchor="ctr"/>
                </a:tc>
                <a:tc>
                  <a:txBody>
                    <a:bodyPr/>
                    <a:lstStyle/>
                    <a:p>
                      <a:pPr algn="ctr"/>
                      <a:r>
                        <a:rPr lang="en-US" sz="1600" dirty="0">
                          <a:solidFill>
                            <a:schemeClr val="tx1"/>
                          </a:solidFill>
                        </a:rPr>
                        <a:t>717.4</a:t>
                      </a:r>
                    </a:p>
                    <a:p>
                      <a:pPr algn="ctr"/>
                      <a:r>
                        <a:rPr lang="en-US" sz="1600" dirty="0">
                          <a:solidFill>
                            <a:schemeClr val="tx1"/>
                          </a:solidFill>
                        </a:rPr>
                        <a:t>497.2</a:t>
                      </a:r>
                    </a:p>
                  </a:txBody>
                  <a:tcPr anchor="ctr"/>
                </a:tc>
                <a:extLst>
                  <a:ext uri="{0D108BD9-81ED-4DB2-BD59-A6C34878D82A}">
                    <a16:rowId xmlns:a16="http://schemas.microsoft.com/office/drawing/2014/main" val="1217767251"/>
                  </a:ext>
                </a:extLst>
              </a:tr>
              <a:tr h="598557">
                <a:tc>
                  <a:txBody>
                    <a:bodyPr/>
                    <a:lstStyle/>
                    <a:p>
                      <a:pPr algn="ctr"/>
                      <a:r>
                        <a:rPr lang="en-US" sz="1400" b="0" dirty="0">
                          <a:solidFill>
                            <a:schemeClr val="tx1"/>
                          </a:solidFill>
                        </a:rPr>
                        <a:t>Option 11MN – 20mm gap</a:t>
                      </a:r>
                    </a:p>
                  </a:txBody>
                  <a:tcPr anchor="ctr"/>
                </a:tc>
                <a:tc>
                  <a:txBody>
                    <a:bodyPr/>
                    <a:lstStyle/>
                    <a:p>
                      <a:pPr algn="ctr"/>
                      <a:r>
                        <a:rPr lang="en-US" sz="1600" dirty="0">
                          <a:solidFill>
                            <a:schemeClr val="tx1"/>
                          </a:solidFill>
                        </a:rPr>
                        <a:t>328.3</a:t>
                      </a:r>
                    </a:p>
                    <a:p>
                      <a:pPr algn="ctr"/>
                      <a:r>
                        <a:rPr lang="en-US" sz="1600" dirty="0">
                          <a:solidFill>
                            <a:schemeClr val="tx1"/>
                          </a:solidFill>
                        </a:rPr>
                        <a:t>263.9</a:t>
                      </a:r>
                    </a:p>
                  </a:txBody>
                  <a:tcPr anchor="ctr"/>
                </a:tc>
                <a:tc>
                  <a:txBody>
                    <a:bodyPr/>
                    <a:lstStyle/>
                    <a:p>
                      <a:pPr algn="ctr"/>
                      <a:r>
                        <a:rPr lang="en-US" sz="1600" dirty="0">
                          <a:solidFill>
                            <a:schemeClr val="tx1"/>
                          </a:solidFill>
                        </a:rPr>
                        <a:t>14.8</a:t>
                      </a:r>
                    </a:p>
                  </a:txBody>
                  <a:tcPr anchor="ctr"/>
                </a:tc>
                <a:tc>
                  <a:txBody>
                    <a:bodyPr/>
                    <a:lstStyle/>
                    <a:p>
                      <a:pPr algn="ctr"/>
                      <a:r>
                        <a:rPr lang="en-US" sz="1600" dirty="0">
                          <a:solidFill>
                            <a:schemeClr val="tx1"/>
                          </a:solidFill>
                        </a:rPr>
                        <a:t>23.7</a:t>
                      </a:r>
                    </a:p>
                  </a:txBody>
                  <a:tcPr anchor="ctr"/>
                </a:tc>
                <a:tc>
                  <a:txBody>
                    <a:bodyPr/>
                    <a:lstStyle/>
                    <a:p>
                      <a:pPr algn="ctr"/>
                      <a:r>
                        <a:rPr lang="en-US" sz="1600" dirty="0">
                          <a:solidFill>
                            <a:schemeClr val="tx1"/>
                          </a:solidFill>
                        </a:rPr>
                        <a:t>+0.7</a:t>
                      </a:r>
                    </a:p>
                    <a:p>
                      <a:pPr algn="ctr"/>
                      <a:r>
                        <a:rPr lang="en-US" sz="1600" dirty="0">
                          <a:solidFill>
                            <a:schemeClr val="tx1"/>
                          </a:solidFill>
                        </a:rPr>
                        <a:t>+10.8</a:t>
                      </a:r>
                    </a:p>
                  </a:txBody>
                  <a:tcPr anchor="ctr"/>
                </a:tc>
                <a:tc>
                  <a:txBody>
                    <a:bodyPr/>
                    <a:lstStyle/>
                    <a:p>
                      <a:pPr algn="ctr"/>
                      <a:r>
                        <a:rPr lang="en-US" sz="1600" dirty="0">
                          <a:solidFill>
                            <a:schemeClr val="tx1"/>
                          </a:solidFill>
                        </a:rPr>
                        <a:t>+11.5</a:t>
                      </a:r>
                    </a:p>
                  </a:txBody>
                  <a:tcPr anchor="ctr"/>
                </a:tc>
                <a:tc>
                  <a:txBody>
                    <a:bodyPr/>
                    <a:lstStyle/>
                    <a:p>
                      <a:pPr algn="ctr"/>
                      <a:r>
                        <a:rPr lang="en-US" sz="1600" dirty="0">
                          <a:solidFill>
                            <a:schemeClr val="tx1"/>
                          </a:solidFill>
                        </a:rPr>
                        <a:t>-0.562</a:t>
                      </a:r>
                    </a:p>
                  </a:txBody>
                  <a:tcPr anchor="ctr"/>
                </a:tc>
                <a:tc>
                  <a:txBody>
                    <a:bodyPr/>
                    <a:lstStyle/>
                    <a:p>
                      <a:pPr algn="ctr"/>
                      <a:r>
                        <a:rPr lang="en-US" sz="1600" dirty="0">
                          <a:solidFill>
                            <a:schemeClr val="tx1"/>
                          </a:solidFill>
                        </a:rPr>
                        <a:t>+222</a:t>
                      </a:r>
                    </a:p>
                    <a:p>
                      <a:pPr algn="ctr"/>
                      <a:r>
                        <a:rPr lang="en-US" sz="1600" dirty="0">
                          <a:solidFill>
                            <a:schemeClr val="tx1"/>
                          </a:solidFill>
                        </a:rPr>
                        <a:t>+344</a:t>
                      </a:r>
                    </a:p>
                  </a:txBody>
                  <a:tcPr anchor="ctr"/>
                </a:tc>
                <a:tc>
                  <a:txBody>
                    <a:bodyPr/>
                    <a:lstStyle/>
                    <a:p>
                      <a:pPr algn="ctr"/>
                      <a:r>
                        <a:rPr lang="en-US" sz="1600" dirty="0">
                          <a:solidFill>
                            <a:schemeClr val="tx1"/>
                          </a:solidFill>
                        </a:rPr>
                        <a:t>+2.95</a:t>
                      </a:r>
                    </a:p>
                    <a:p>
                      <a:pPr algn="ctr"/>
                      <a:r>
                        <a:rPr lang="en-US" sz="1600" dirty="0">
                          <a:solidFill>
                            <a:schemeClr val="tx1"/>
                          </a:solidFill>
                        </a:rPr>
                        <a:t>+8.84</a:t>
                      </a:r>
                    </a:p>
                  </a:txBody>
                  <a:tcPr anchor="ctr"/>
                </a:tc>
                <a:tc>
                  <a:txBody>
                    <a:bodyPr/>
                    <a:lstStyle/>
                    <a:p>
                      <a:pPr algn="ctr"/>
                      <a:r>
                        <a:rPr lang="en-US" sz="1600" dirty="0">
                          <a:solidFill>
                            <a:schemeClr val="tx1"/>
                          </a:solidFill>
                        </a:rPr>
                        <a:t>+323</a:t>
                      </a:r>
                    </a:p>
                    <a:p>
                      <a:pPr algn="ctr"/>
                      <a:r>
                        <a:rPr lang="en-US" sz="1600" dirty="0">
                          <a:solidFill>
                            <a:schemeClr val="tx1"/>
                          </a:solidFill>
                        </a:rPr>
                        <a:t>+454</a:t>
                      </a:r>
                    </a:p>
                  </a:txBody>
                  <a:tcPr anchor="ctr"/>
                </a:tc>
                <a:tc>
                  <a:txBody>
                    <a:bodyPr/>
                    <a:lstStyle/>
                    <a:p>
                      <a:pPr algn="ctr"/>
                      <a:r>
                        <a:rPr lang="en-US" sz="1600" dirty="0">
                          <a:solidFill>
                            <a:schemeClr val="tx1"/>
                          </a:solidFill>
                        </a:rPr>
                        <a:t>136.2</a:t>
                      </a:r>
                    </a:p>
                  </a:txBody>
                  <a:tcPr anchor="ctr"/>
                </a:tc>
                <a:tc>
                  <a:txBody>
                    <a:bodyPr/>
                    <a:lstStyle/>
                    <a:p>
                      <a:pPr algn="ctr"/>
                      <a:r>
                        <a:rPr lang="en-US" sz="1600" dirty="0">
                          <a:solidFill>
                            <a:schemeClr val="tx1"/>
                          </a:solidFill>
                        </a:rPr>
                        <a:t>71.6</a:t>
                      </a:r>
                    </a:p>
                  </a:txBody>
                  <a:tcPr anchor="ctr"/>
                </a:tc>
                <a:tc>
                  <a:txBody>
                    <a:bodyPr/>
                    <a:lstStyle/>
                    <a:p>
                      <a:pPr algn="ctr"/>
                      <a:r>
                        <a:rPr lang="en-US" sz="1600" dirty="0">
                          <a:solidFill>
                            <a:schemeClr val="tx1"/>
                          </a:solidFill>
                        </a:rPr>
                        <a:t>619.4</a:t>
                      </a:r>
                    </a:p>
                    <a:p>
                      <a:pPr algn="ctr"/>
                      <a:r>
                        <a:rPr lang="en-US" sz="1600" dirty="0">
                          <a:solidFill>
                            <a:schemeClr val="tx1"/>
                          </a:solidFill>
                        </a:rPr>
                        <a:t>497.9</a:t>
                      </a:r>
                    </a:p>
                  </a:txBody>
                  <a:tcPr anchor="ctr"/>
                </a:tc>
                <a:extLst>
                  <a:ext uri="{0D108BD9-81ED-4DB2-BD59-A6C34878D82A}">
                    <a16:rowId xmlns:a16="http://schemas.microsoft.com/office/drawing/2014/main" val="3947091785"/>
                  </a:ext>
                </a:extLst>
              </a:tr>
            </a:tbl>
          </a:graphicData>
        </a:graphic>
      </p:graphicFrame>
      <p:sp>
        <p:nvSpPr>
          <p:cNvPr id="6" name="Rectangle: Rounded Corners 5">
            <a:extLst>
              <a:ext uri="{FF2B5EF4-FFF2-40B4-BE49-F238E27FC236}">
                <a16:creationId xmlns:a16="http://schemas.microsoft.com/office/drawing/2014/main" id="{1EA86C68-D47A-CD20-A495-E2D486379A04}"/>
              </a:ext>
            </a:extLst>
          </p:cNvPr>
          <p:cNvSpPr/>
          <p:nvPr/>
        </p:nvSpPr>
        <p:spPr>
          <a:xfrm>
            <a:off x="96285" y="6028745"/>
            <a:ext cx="891910" cy="622535"/>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150">
            <a:extLst>
              <a:ext uri="{FF2B5EF4-FFF2-40B4-BE49-F238E27FC236}">
                <a16:creationId xmlns:a16="http://schemas.microsoft.com/office/drawing/2014/main" id="{583CD32C-5320-34CA-83B0-0DAE7B532D61}"/>
              </a:ext>
            </a:extLst>
          </p:cNvPr>
          <p:cNvSpPr txBox="1"/>
          <p:nvPr/>
        </p:nvSpPr>
        <p:spPr>
          <a:xfrm>
            <a:off x="96285" y="1679860"/>
            <a:ext cx="1674729" cy="318791"/>
          </a:xfrm>
          <a:prstGeom prst="rect">
            <a:avLst/>
          </a:prstGeom>
          <a:no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9" name="Rectangle: Rounded Corners 8">
            <a:extLst>
              <a:ext uri="{FF2B5EF4-FFF2-40B4-BE49-F238E27FC236}">
                <a16:creationId xmlns:a16="http://schemas.microsoft.com/office/drawing/2014/main" id="{DC786E06-203B-1C58-FF7E-706CA738126F}"/>
              </a:ext>
            </a:extLst>
          </p:cNvPr>
          <p:cNvSpPr/>
          <p:nvPr/>
        </p:nvSpPr>
        <p:spPr>
          <a:xfrm>
            <a:off x="4692473" y="6161358"/>
            <a:ext cx="753819"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BDB0B81-8ADD-2C29-AC0C-6B0AFDABA68E}"/>
              </a:ext>
            </a:extLst>
          </p:cNvPr>
          <p:cNvSpPr/>
          <p:nvPr/>
        </p:nvSpPr>
        <p:spPr>
          <a:xfrm>
            <a:off x="9638255" y="5317749"/>
            <a:ext cx="753819" cy="30128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E026725-D24D-9E3A-A402-3E6273FB6789}"/>
              </a:ext>
            </a:extLst>
          </p:cNvPr>
          <p:cNvSpPr/>
          <p:nvPr/>
        </p:nvSpPr>
        <p:spPr>
          <a:xfrm>
            <a:off x="9638255" y="6161358"/>
            <a:ext cx="753819"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8FC0CFA3-05D7-548B-668D-50B29C4CBBD8}"/>
              </a:ext>
            </a:extLst>
          </p:cNvPr>
          <p:cNvSpPr/>
          <p:nvPr/>
        </p:nvSpPr>
        <p:spPr>
          <a:xfrm>
            <a:off x="10571106" y="4504061"/>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E72ACE96-0E02-EB33-7DF3-269D7826906C}"/>
              </a:ext>
            </a:extLst>
          </p:cNvPr>
          <p:cNvSpPr/>
          <p:nvPr/>
        </p:nvSpPr>
        <p:spPr>
          <a:xfrm>
            <a:off x="4753034" y="4499064"/>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146A5136-ADDE-1F88-AE99-93BBC1DD962E}"/>
              </a:ext>
            </a:extLst>
          </p:cNvPr>
          <p:cNvSpPr/>
          <p:nvPr/>
        </p:nvSpPr>
        <p:spPr>
          <a:xfrm>
            <a:off x="7686211" y="4384049"/>
            <a:ext cx="632699" cy="52483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A6640255-9238-3BF2-AF52-40F892A76025}"/>
              </a:ext>
            </a:extLst>
          </p:cNvPr>
          <p:cNvSpPr/>
          <p:nvPr/>
        </p:nvSpPr>
        <p:spPr>
          <a:xfrm>
            <a:off x="34087" y="3510108"/>
            <a:ext cx="1005442" cy="713039"/>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EA85B4AA-4F80-EF89-DF3B-5B5A7D4297F3}"/>
              </a:ext>
            </a:extLst>
          </p:cNvPr>
          <p:cNvSpPr/>
          <p:nvPr/>
        </p:nvSpPr>
        <p:spPr>
          <a:xfrm>
            <a:off x="7706264" y="5233315"/>
            <a:ext cx="632699" cy="52483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14055005-4059-94B8-AC78-C63A35A9B577}"/>
              </a:ext>
            </a:extLst>
          </p:cNvPr>
          <p:cNvSpPr/>
          <p:nvPr/>
        </p:nvSpPr>
        <p:spPr>
          <a:xfrm>
            <a:off x="10571106" y="6166510"/>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13753332-B3B0-B546-E8A0-5DEB4F529C2D}"/>
              </a:ext>
            </a:extLst>
          </p:cNvPr>
          <p:cNvSpPr/>
          <p:nvPr/>
        </p:nvSpPr>
        <p:spPr>
          <a:xfrm>
            <a:off x="10554359" y="5309467"/>
            <a:ext cx="666191"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ate Placeholder 4">
            <a:extLst>
              <a:ext uri="{FF2B5EF4-FFF2-40B4-BE49-F238E27FC236}">
                <a16:creationId xmlns:a16="http://schemas.microsoft.com/office/drawing/2014/main" id="{CB0FFC28-7BDD-360F-6B1D-F26E065CBDCE}"/>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19" name="Footer Placeholder 7">
            <a:extLst>
              <a:ext uri="{FF2B5EF4-FFF2-40B4-BE49-F238E27FC236}">
                <a16:creationId xmlns:a16="http://schemas.microsoft.com/office/drawing/2014/main" id="{7AD32C43-12AC-1F78-C0F4-5A1F9B3475FE}"/>
              </a:ext>
            </a:extLst>
          </p:cNvPr>
          <p:cNvSpPr>
            <a:spLocks noGrp="1"/>
          </p:cNvSpPr>
          <p:nvPr>
            <p:ph type="ftr" sz="quarter" idx="11"/>
          </p:nvPr>
        </p:nvSpPr>
        <p:spPr>
          <a:xfrm>
            <a:off x="4038600" y="6586582"/>
            <a:ext cx="4114800" cy="365125"/>
          </a:xfrm>
        </p:spPr>
        <p:txBody>
          <a:bodyPr/>
          <a:lstStyle/>
          <a:p>
            <a:r>
              <a:rPr lang="en-US"/>
              <a:t>WP8 meeting #25 - LRossi et al.</a:t>
            </a:r>
            <a:endParaRPr lang="it-IT" dirty="0"/>
          </a:p>
        </p:txBody>
      </p:sp>
      <p:sp>
        <p:nvSpPr>
          <p:cNvPr id="3" name="Slide Number Placeholder 2">
            <a:extLst>
              <a:ext uri="{FF2B5EF4-FFF2-40B4-BE49-F238E27FC236}">
                <a16:creationId xmlns:a16="http://schemas.microsoft.com/office/drawing/2014/main" id="{737C212F-FF21-8008-4BB7-E74F66D7547F}"/>
              </a:ext>
            </a:extLst>
          </p:cNvPr>
          <p:cNvSpPr>
            <a:spLocks noGrp="1"/>
          </p:cNvSpPr>
          <p:nvPr>
            <p:ph type="sldNum" sz="quarter" idx="12"/>
          </p:nvPr>
        </p:nvSpPr>
        <p:spPr/>
        <p:txBody>
          <a:bodyPr/>
          <a:lstStyle/>
          <a:p>
            <a:fld id="{005C7FBA-D4E9-46CA-9321-3ADA2E368FCD}" type="slidenum">
              <a:rPr lang="en-GB" smtClean="0"/>
              <a:t>17</a:t>
            </a:fld>
            <a:endParaRPr lang="en-GB"/>
          </a:p>
        </p:txBody>
      </p:sp>
    </p:spTree>
    <p:extLst>
      <p:ext uri="{BB962C8B-B14F-4D97-AF65-F5344CB8AC3E}">
        <p14:creationId xmlns:p14="http://schemas.microsoft.com/office/powerpoint/2010/main" val="768548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E77A2-78CB-8A36-0CD0-9153D5C62D3C}"/>
            </a:ext>
          </a:extLst>
        </p:cNvPr>
        <p:cNvGrpSpPr/>
        <p:nvPr/>
      </p:nvGrpSpPr>
      <p:grpSpPr>
        <a:xfrm>
          <a:off x="0" y="0"/>
          <a:ext cx="0" cy="0"/>
          <a:chOff x="0" y="0"/>
          <a:chExt cx="0" cy="0"/>
        </a:xfrm>
      </p:grpSpPr>
      <p:pic>
        <p:nvPicPr>
          <p:cNvPr id="3" name="Image 8" descr="MUON-Slide-graphBase-pagebottom.jpg">
            <a:extLst>
              <a:ext uri="{FF2B5EF4-FFF2-40B4-BE49-F238E27FC236}">
                <a16:creationId xmlns:a16="http://schemas.microsoft.com/office/drawing/2014/main" id="{320A62EE-9EE2-BDDB-BFDE-DBC6A717653C}"/>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4" name="Image 8" descr="MUON-Slide-graphBase-pagebottom.jpg">
            <a:extLst>
              <a:ext uri="{FF2B5EF4-FFF2-40B4-BE49-F238E27FC236}">
                <a16:creationId xmlns:a16="http://schemas.microsoft.com/office/drawing/2014/main" id="{F590E2BA-596E-3FDE-2FB5-F1A33DAAF7EF}"/>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5" name="Title 1">
            <a:extLst>
              <a:ext uri="{FF2B5EF4-FFF2-40B4-BE49-F238E27FC236}">
                <a16:creationId xmlns:a16="http://schemas.microsoft.com/office/drawing/2014/main" id="{7B7DB92A-A5B8-04AD-9E81-95501BA62914}"/>
              </a:ext>
            </a:extLst>
          </p:cNvPr>
          <p:cNvSpPr txBox="1">
            <a:spLocks/>
          </p:cNvSpPr>
          <p:nvPr/>
        </p:nvSpPr>
        <p:spPr>
          <a:xfrm>
            <a:off x="4401084" y="90805"/>
            <a:ext cx="69527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Coil Assembly Study</a:t>
            </a:r>
          </a:p>
        </p:txBody>
      </p:sp>
      <p:pic>
        <p:nvPicPr>
          <p:cNvPr id="9" name="Picture 8">
            <a:extLst>
              <a:ext uri="{FF2B5EF4-FFF2-40B4-BE49-F238E27FC236}">
                <a16:creationId xmlns:a16="http://schemas.microsoft.com/office/drawing/2014/main" id="{8EC91796-BAD0-3601-5C8F-5A8EF49A16CC}"/>
              </a:ext>
            </a:extLst>
          </p:cNvPr>
          <p:cNvPicPr>
            <a:picLocks noChangeAspect="1"/>
          </p:cNvPicPr>
          <p:nvPr/>
        </p:nvPicPr>
        <p:blipFill>
          <a:blip r:embed="rId4"/>
          <a:srcRect l="12520" t="5324" r="45689"/>
          <a:stretch/>
        </p:blipFill>
        <p:spPr>
          <a:xfrm rot="16200000">
            <a:off x="5656704" y="519947"/>
            <a:ext cx="5327844" cy="6886260"/>
          </a:xfrm>
          <a:prstGeom prst="rect">
            <a:avLst/>
          </a:prstGeom>
        </p:spPr>
      </p:pic>
      <p:sp>
        <p:nvSpPr>
          <p:cNvPr id="10" name="TextBox 9">
            <a:extLst>
              <a:ext uri="{FF2B5EF4-FFF2-40B4-BE49-F238E27FC236}">
                <a16:creationId xmlns:a16="http://schemas.microsoft.com/office/drawing/2014/main" id="{6BF0BCC9-CA3C-C9D9-8025-EACF4319DCD5}"/>
              </a:ext>
            </a:extLst>
          </p:cNvPr>
          <p:cNvSpPr txBox="1"/>
          <p:nvPr/>
        </p:nvSpPr>
        <p:spPr>
          <a:xfrm>
            <a:off x="90336" y="1606151"/>
            <a:ext cx="4787160" cy="4062651"/>
          </a:xfrm>
          <a:prstGeom prst="rect">
            <a:avLst/>
          </a:prstGeom>
          <a:noFill/>
        </p:spPr>
        <p:txBody>
          <a:bodyPr wrap="square" rtlCol="0">
            <a:spAutoFit/>
          </a:bodyPr>
          <a:lstStyle/>
          <a:p>
            <a:pPr marL="285750" indent="-285750">
              <a:buFont typeface="Arial" panose="020B0604020202020204" pitchFamily="34" charset="0"/>
              <a:buChar char="•"/>
            </a:pPr>
            <a:r>
              <a:rPr lang="en-GB" dirty="0"/>
              <a:t>A mechanical analysis of the coil assembly has been performed.</a:t>
            </a:r>
          </a:p>
          <a:p>
            <a:endParaRPr lang="en-GB" sz="800" dirty="0"/>
          </a:p>
          <a:p>
            <a:pPr marL="285750" indent="-285750">
              <a:buFont typeface="Arial" panose="020B0604020202020204" pitchFamily="34" charset="0"/>
              <a:buChar char="•"/>
            </a:pPr>
            <a:r>
              <a:rPr lang="en-GB" dirty="0"/>
              <a:t>The </a:t>
            </a:r>
            <a:r>
              <a:rPr lang="en-GB" b="1" dirty="0"/>
              <a:t>Cu rings</a:t>
            </a:r>
            <a:r>
              <a:rPr lang="en-GB" dirty="0"/>
              <a:t> (4mm Coil1, 2mm Coil2) have been dimensioned to </a:t>
            </a:r>
            <a:r>
              <a:rPr lang="en-GB" b="1" dirty="0"/>
              <a:t>limit</a:t>
            </a:r>
            <a:r>
              <a:rPr lang="en-GB" dirty="0"/>
              <a:t> the </a:t>
            </a:r>
            <a:r>
              <a:rPr lang="en-GB" b="1" dirty="0"/>
              <a:t>Joule losses below 10 mW.</a:t>
            </a:r>
          </a:p>
          <a:p>
            <a:endParaRPr lang="en-GB" sz="800" dirty="0"/>
          </a:p>
          <a:p>
            <a:pPr marL="285750" indent="-285750">
              <a:buFont typeface="Arial" panose="020B0604020202020204" pitchFamily="34" charset="0"/>
              <a:buChar char="•"/>
            </a:pPr>
            <a:r>
              <a:rPr lang="en-GB" dirty="0"/>
              <a:t>The </a:t>
            </a:r>
            <a:r>
              <a:rPr lang="en-GB" b="1" dirty="0"/>
              <a:t>SS ring thicknesses </a:t>
            </a:r>
            <a:r>
              <a:rPr lang="en-GB" dirty="0"/>
              <a:t>were </a:t>
            </a:r>
            <a:r>
              <a:rPr lang="en-GB" b="1" dirty="0"/>
              <a:t>limited</a:t>
            </a:r>
            <a:r>
              <a:rPr lang="en-GB" dirty="0"/>
              <a:t> by the </a:t>
            </a:r>
            <a:r>
              <a:rPr lang="en-GB" b="1" dirty="0"/>
              <a:t>space available for Coil2</a:t>
            </a:r>
            <a:r>
              <a:rPr lang="en-GB" dirty="0"/>
              <a:t>. 12mm thick rings were considered in Coil2 and 10mm rings in Coil1 (since the highest radial stresses and coil radial thickness are in Coil2).</a:t>
            </a:r>
          </a:p>
          <a:p>
            <a:endParaRPr lang="en-GB" sz="800" dirty="0"/>
          </a:p>
          <a:p>
            <a:pPr marL="285750" indent="-285750">
              <a:buFont typeface="Arial" panose="020B0604020202020204" pitchFamily="34" charset="0"/>
              <a:buChar char="•"/>
            </a:pPr>
            <a:r>
              <a:rPr lang="en-GB" dirty="0"/>
              <a:t>The SS spacers have been extended to contain the Cu/SS rings. </a:t>
            </a:r>
          </a:p>
        </p:txBody>
      </p:sp>
      <p:cxnSp>
        <p:nvCxnSpPr>
          <p:cNvPr id="2" name="Straight Arrow Connector 1">
            <a:extLst>
              <a:ext uri="{FF2B5EF4-FFF2-40B4-BE49-F238E27FC236}">
                <a16:creationId xmlns:a16="http://schemas.microsoft.com/office/drawing/2014/main" id="{53AB45EC-6C6C-502C-1B38-2104D5B416AC}"/>
              </a:ext>
            </a:extLst>
          </p:cNvPr>
          <p:cNvCxnSpPr>
            <a:cxnSpLocks/>
          </p:cNvCxnSpPr>
          <p:nvPr/>
        </p:nvCxnSpPr>
        <p:spPr>
          <a:xfrm flipV="1">
            <a:off x="5367528" y="3529142"/>
            <a:ext cx="407546" cy="649666"/>
          </a:xfrm>
          <a:prstGeom prst="straightConnector1">
            <a:avLst/>
          </a:prstGeom>
          <a:ln w="28575">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1137129-2B90-FBD2-CBAB-C97BAD781865}"/>
              </a:ext>
            </a:extLst>
          </p:cNvPr>
          <p:cNvSpPr txBox="1"/>
          <p:nvPr/>
        </p:nvSpPr>
        <p:spPr>
          <a:xfrm>
            <a:off x="5031486" y="4178808"/>
            <a:ext cx="743588" cy="369332"/>
          </a:xfrm>
          <a:prstGeom prst="rect">
            <a:avLst/>
          </a:prstGeom>
          <a:noFill/>
        </p:spPr>
        <p:txBody>
          <a:bodyPr wrap="square">
            <a:spAutoFit/>
          </a:bodyPr>
          <a:lstStyle/>
          <a:p>
            <a:r>
              <a:rPr lang="en-GB" sz="1800" dirty="0">
                <a:latin typeface="Montserrat" panose="00000500000000000000" pitchFamily="2" charset="0"/>
              </a:rPr>
              <a:t>Coil</a:t>
            </a:r>
            <a:endParaRPr lang="en-US" dirty="0"/>
          </a:p>
        </p:txBody>
      </p:sp>
      <p:cxnSp>
        <p:nvCxnSpPr>
          <p:cNvPr id="11" name="Straight Arrow Connector 10">
            <a:extLst>
              <a:ext uri="{FF2B5EF4-FFF2-40B4-BE49-F238E27FC236}">
                <a16:creationId xmlns:a16="http://schemas.microsoft.com/office/drawing/2014/main" id="{671DC3C0-2A8D-D66D-FE2A-932A83762B39}"/>
              </a:ext>
            </a:extLst>
          </p:cNvPr>
          <p:cNvCxnSpPr>
            <a:cxnSpLocks/>
          </p:cNvCxnSpPr>
          <p:nvPr/>
        </p:nvCxnSpPr>
        <p:spPr>
          <a:xfrm>
            <a:off x="5259200" y="2197397"/>
            <a:ext cx="438850" cy="336082"/>
          </a:xfrm>
          <a:prstGeom prst="straightConnector1">
            <a:avLst/>
          </a:prstGeom>
          <a:ln w="28575">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0BE4F77-A689-BA1A-3733-E6D263D45576}"/>
              </a:ext>
            </a:extLst>
          </p:cNvPr>
          <p:cNvSpPr txBox="1"/>
          <p:nvPr/>
        </p:nvSpPr>
        <p:spPr>
          <a:xfrm>
            <a:off x="4801743" y="1898532"/>
            <a:ext cx="1131570" cy="369332"/>
          </a:xfrm>
          <a:prstGeom prst="rect">
            <a:avLst/>
          </a:prstGeom>
          <a:noFill/>
        </p:spPr>
        <p:txBody>
          <a:bodyPr wrap="square">
            <a:spAutoFit/>
          </a:bodyPr>
          <a:lstStyle/>
          <a:p>
            <a:r>
              <a:rPr lang="en-GB" sz="1800" dirty="0">
                <a:latin typeface="Montserrat" panose="00000500000000000000" pitchFamily="2" charset="0"/>
              </a:rPr>
              <a:t>Cu </a:t>
            </a:r>
            <a:r>
              <a:rPr lang="en-GB" dirty="0">
                <a:latin typeface="Montserrat" panose="00000500000000000000" pitchFamily="2" charset="0"/>
              </a:rPr>
              <a:t>ring</a:t>
            </a:r>
            <a:endParaRPr lang="en-US" dirty="0"/>
          </a:p>
        </p:txBody>
      </p:sp>
      <p:cxnSp>
        <p:nvCxnSpPr>
          <p:cNvPr id="14" name="Straight Arrow Connector 13">
            <a:extLst>
              <a:ext uri="{FF2B5EF4-FFF2-40B4-BE49-F238E27FC236}">
                <a16:creationId xmlns:a16="http://schemas.microsoft.com/office/drawing/2014/main" id="{767097B1-6557-F959-AA9A-0990E78E3467}"/>
              </a:ext>
            </a:extLst>
          </p:cNvPr>
          <p:cNvCxnSpPr>
            <a:cxnSpLocks/>
          </p:cNvCxnSpPr>
          <p:nvPr/>
        </p:nvCxnSpPr>
        <p:spPr>
          <a:xfrm>
            <a:off x="6876618" y="1730491"/>
            <a:ext cx="382334" cy="537373"/>
          </a:xfrm>
          <a:prstGeom prst="straightConnector1">
            <a:avLst/>
          </a:prstGeom>
          <a:ln w="28575">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1FD98C0-4EBE-948F-B1A7-69F4EC3F89F1}"/>
              </a:ext>
            </a:extLst>
          </p:cNvPr>
          <p:cNvSpPr txBox="1"/>
          <p:nvPr/>
        </p:nvSpPr>
        <p:spPr>
          <a:xfrm>
            <a:off x="5514785" y="1281743"/>
            <a:ext cx="1656969" cy="646331"/>
          </a:xfrm>
          <a:prstGeom prst="rect">
            <a:avLst/>
          </a:prstGeom>
          <a:noFill/>
        </p:spPr>
        <p:txBody>
          <a:bodyPr wrap="square">
            <a:spAutoFit/>
          </a:bodyPr>
          <a:lstStyle/>
          <a:p>
            <a:pPr algn="ctr"/>
            <a:r>
              <a:rPr lang="en-GB" sz="1800" dirty="0">
                <a:latin typeface="Montserrat" panose="00000500000000000000" pitchFamily="2" charset="0"/>
              </a:rPr>
              <a:t>External SS cylinder</a:t>
            </a:r>
            <a:endParaRPr lang="en-US" dirty="0"/>
          </a:p>
        </p:txBody>
      </p:sp>
      <p:sp>
        <p:nvSpPr>
          <p:cNvPr id="6" name="TextBox 5">
            <a:extLst>
              <a:ext uri="{FF2B5EF4-FFF2-40B4-BE49-F238E27FC236}">
                <a16:creationId xmlns:a16="http://schemas.microsoft.com/office/drawing/2014/main" id="{BB628A68-8F3A-A44A-B233-482EDD0D5940}"/>
              </a:ext>
            </a:extLst>
          </p:cNvPr>
          <p:cNvSpPr txBox="1"/>
          <p:nvPr/>
        </p:nvSpPr>
        <p:spPr>
          <a:xfrm>
            <a:off x="8615535" y="1322509"/>
            <a:ext cx="3148221" cy="369332"/>
          </a:xfrm>
          <a:prstGeom prst="rect">
            <a:avLst/>
          </a:prstGeom>
          <a:noFill/>
        </p:spPr>
        <p:txBody>
          <a:bodyPr wrap="square" rtlCol="0">
            <a:spAutoFit/>
          </a:bodyPr>
          <a:lstStyle/>
          <a:p>
            <a:r>
              <a:rPr lang="en-US" b="1" i="1" dirty="0">
                <a:solidFill>
                  <a:srgbClr val="C83964"/>
                </a:solidFill>
                <a:latin typeface="Montserrat" panose="00000500000000000000" pitchFamily="2" charset="0"/>
              </a:rPr>
              <a:t>11MN-20mm gap Option</a:t>
            </a:r>
            <a:endParaRPr lang="en-GB" b="1" i="1" dirty="0">
              <a:solidFill>
                <a:srgbClr val="C83964"/>
              </a:solidFill>
              <a:latin typeface="Montserrat" panose="00000500000000000000" pitchFamily="2" charset="0"/>
            </a:endParaRPr>
          </a:p>
        </p:txBody>
      </p:sp>
      <p:sp>
        <p:nvSpPr>
          <p:cNvPr id="7" name="TextBox 6">
            <a:extLst>
              <a:ext uri="{FF2B5EF4-FFF2-40B4-BE49-F238E27FC236}">
                <a16:creationId xmlns:a16="http://schemas.microsoft.com/office/drawing/2014/main" id="{037D3780-45F8-0E20-C942-8082189DE6A5}"/>
              </a:ext>
            </a:extLst>
          </p:cNvPr>
          <p:cNvSpPr txBox="1"/>
          <p:nvPr/>
        </p:nvSpPr>
        <p:spPr>
          <a:xfrm>
            <a:off x="8851561" y="4334310"/>
            <a:ext cx="1109600" cy="369332"/>
          </a:xfrm>
          <a:prstGeom prst="rect">
            <a:avLst/>
          </a:prstGeom>
          <a:noFill/>
        </p:spPr>
        <p:txBody>
          <a:bodyPr wrap="square" rtlCol="0">
            <a:spAutoFit/>
          </a:bodyPr>
          <a:lstStyle/>
          <a:p>
            <a:r>
              <a:rPr lang="en-US" dirty="0">
                <a:solidFill>
                  <a:srgbClr val="C83964"/>
                </a:solidFill>
                <a:latin typeface="Montserrat" panose="00000500000000000000" pitchFamily="2" charset="0"/>
              </a:rPr>
              <a:t>Coil 2</a:t>
            </a:r>
            <a:endParaRPr lang="en-GB" dirty="0">
              <a:solidFill>
                <a:srgbClr val="C83964"/>
              </a:solidFill>
              <a:latin typeface="Montserrat" panose="00000500000000000000" pitchFamily="2" charset="0"/>
            </a:endParaRPr>
          </a:p>
        </p:txBody>
      </p:sp>
      <p:sp>
        <p:nvSpPr>
          <p:cNvPr id="13" name="TextBox 12">
            <a:extLst>
              <a:ext uri="{FF2B5EF4-FFF2-40B4-BE49-F238E27FC236}">
                <a16:creationId xmlns:a16="http://schemas.microsoft.com/office/drawing/2014/main" id="{C84FB498-DD99-9C92-C1E4-534AEB341804}"/>
              </a:ext>
            </a:extLst>
          </p:cNvPr>
          <p:cNvSpPr txBox="1"/>
          <p:nvPr/>
        </p:nvSpPr>
        <p:spPr>
          <a:xfrm>
            <a:off x="7978787" y="1908321"/>
            <a:ext cx="1109600" cy="369332"/>
          </a:xfrm>
          <a:prstGeom prst="rect">
            <a:avLst/>
          </a:prstGeom>
          <a:noFill/>
        </p:spPr>
        <p:txBody>
          <a:bodyPr wrap="square" rtlCol="0">
            <a:spAutoFit/>
          </a:bodyPr>
          <a:lstStyle/>
          <a:p>
            <a:r>
              <a:rPr lang="en-US" dirty="0">
                <a:solidFill>
                  <a:srgbClr val="C83964"/>
                </a:solidFill>
                <a:latin typeface="Montserrat" panose="00000500000000000000" pitchFamily="2" charset="0"/>
              </a:rPr>
              <a:t>Coil 1</a:t>
            </a:r>
            <a:endParaRPr lang="en-GB" dirty="0">
              <a:solidFill>
                <a:srgbClr val="C83964"/>
              </a:solidFill>
              <a:latin typeface="Montserrat" panose="00000500000000000000" pitchFamily="2" charset="0"/>
            </a:endParaRPr>
          </a:p>
        </p:txBody>
      </p:sp>
      <p:sp>
        <p:nvSpPr>
          <p:cNvPr id="16" name="Rectangle: Rounded Corners 15">
            <a:extLst>
              <a:ext uri="{FF2B5EF4-FFF2-40B4-BE49-F238E27FC236}">
                <a16:creationId xmlns:a16="http://schemas.microsoft.com/office/drawing/2014/main" id="{C1081448-A4D8-9206-3B00-9991AF5AD9C6}"/>
              </a:ext>
            </a:extLst>
          </p:cNvPr>
          <p:cNvSpPr/>
          <p:nvPr/>
        </p:nvSpPr>
        <p:spPr>
          <a:xfrm>
            <a:off x="9498590" y="3574755"/>
            <a:ext cx="925142" cy="476224"/>
          </a:xfrm>
          <a:prstGeom prst="roundRect">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0628F4D2-8029-4CFD-E46D-B11EF66AC499}"/>
              </a:ext>
            </a:extLst>
          </p:cNvPr>
          <p:cNvCxnSpPr>
            <a:cxnSpLocks/>
          </p:cNvCxnSpPr>
          <p:nvPr/>
        </p:nvCxnSpPr>
        <p:spPr>
          <a:xfrm flipH="1">
            <a:off x="7786838" y="3963076"/>
            <a:ext cx="1701185" cy="636849"/>
          </a:xfrm>
          <a:prstGeom prst="straightConnector1">
            <a:avLst/>
          </a:prstGeom>
          <a:ln w="28575">
            <a:solidFill>
              <a:srgbClr val="FFFF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1AA9D77-BA23-3903-6604-A91523810B3B}"/>
              </a:ext>
            </a:extLst>
          </p:cNvPr>
          <p:cNvSpPr txBox="1"/>
          <p:nvPr/>
        </p:nvSpPr>
        <p:spPr>
          <a:xfrm>
            <a:off x="6417140" y="4590136"/>
            <a:ext cx="2198395" cy="923330"/>
          </a:xfrm>
          <a:prstGeom prst="rect">
            <a:avLst/>
          </a:prstGeom>
          <a:noFill/>
        </p:spPr>
        <p:txBody>
          <a:bodyPr wrap="square">
            <a:spAutoFit/>
          </a:bodyPr>
          <a:lstStyle/>
          <a:p>
            <a:pPr algn="ctr"/>
            <a:r>
              <a:rPr lang="en-GB" dirty="0">
                <a:latin typeface="Montserrat" panose="00000500000000000000" pitchFamily="2" charset="0"/>
              </a:rPr>
              <a:t>Space too tight!</a:t>
            </a:r>
          </a:p>
          <a:p>
            <a:pPr algn="ctr"/>
            <a:r>
              <a:rPr lang="en-GB" b="1" dirty="0">
                <a:latin typeface="Montserrat" panose="00000500000000000000" pitchFamily="2" charset="0"/>
              </a:rPr>
              <a:t>Only 1 mm gap between coils</a:t>
            </a:r>
            <a:endParaRPr lang="en-US" b="1" dirty="0"/>
          </a:p>
        </p:txBody>
      </p:sp>
      <p:sp>
        <p:nvSpPr>
          <p:cNvPr id="20" name="Date Placeholder 4">
            <a:extLst>
              <a:ext uri="{FF2B5EF4-FFF2-40B4-BE49-F238E27FC236}">
                <a16:creationId xmlns:a16="http://schemas.microsoft.com/office/drawing/2014/main" id="{4D276D35-E6DF-A271-41F7-E9AAF1C275D9}"/>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23" name="Footer Placeholder 7">
            <a:extLst>
              <a:ext uri="{FF2B5EF4-FFF2-40B4-BE49-F238E27FC236}">
                <a16:creationId xmlns:a16="http://schemas.microsoft.com/office/drawing/2014/main" id="{EF4E4A0E-89B8-5C9C-C80E-953E501D4903}"/>
              </a:ext>
            </a:extLst>
          </p:cNvPr>
          <p:cNvSpPr>
            <a:spLocks noGrp="1"/>
          </p:cNvSpPr>
          <p:nvPr>
            <p:ph type="ftr" sz="quarter" idx="11"/>
          </p:nvPr>
        </p:nvSpPr>
        <p:spPr>
          <a:xfrm>
            <a:off x="4038600" y="6548082"/>
            <a:ext cx="4114800" cy="365125"/>
          </a:xfrm>
        </p:spPr>
        <p:txBody>
          <a:bodyPr/>
          <a:lstStyle/>
          <a:p>
            <a:r>
              <a:rPr lang="en-US"/>
              <a:t>WP8 meeting #25 - LRossi et al.</a:t>
            </a:r>
            <a:endParaRPr lang="it-IT" dirty="0"/>
          </a:p>
        </p:txBody>
      </p:sp>
      <p:sp>
        <p:nvSpPr>
          <p:cNvPr id="18" name="TextBox 17">
            <a:extLst>
              <a:ext uri="{FF2B5EF4-FFF2-40B4-BE49-F238E27FC236}">
                <a16:creationId xmlns:a16="http://schemas.microsoft.com/office/drawing/2014/main" id="{D07CEC8C-1305-C70B-864B-9CF0B1EE2510}"/>
              </a:ext>
            </a:extLst>
          </p:cNvPr>
          <p:cNvSpPr txBox="1"/>
          <p:nvPr/>
        </p:nvSpPr>
        <p:spPr>
          <a:xfrm rot="20203041">
            <a:off x="2656270" y="4728591"/>
            <a:ext cx="5304594"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a:t>USED for Integration drawing and studies</a:t>
            </a:r>
          </a:p>
        </p:txBody>
      </p:sp>
      <p:sp>
        <p:nvSpPr>
          <p:cNvPr id="21" name="Slide Number Placeholder 20">
            <a:extLst>
              <a:ext uri="{FF2B5EF4-FFF2-40B4-BE49-F238E27FC236}">
                <a16:creationId xmlns:a16="http://schemas.microsoft.com/office/drawing/2014/main" id="{EB093E7B-7E3E-228C-B587-161EB955A5D4}"/>
              </a:ext>
            </a:extLst>
          </p:cNvPr>
          <p:cNvSpPr>
            <a:spLocks noGrp="1"/>
          </p:cNvSpPr>
          <p:nvPr>
            <p:ph type="sldNum" sz="quarter" idx="12"/>
          </p:nvPr>
        </p:nvSpPr>
        <p:spPr/>
        <p:txBody>
          <a:bodyPr/>
          <a:lstStyle/>
          <a:p>
            <a:fld id="{005C7FBA-D4E9-46CA-9321-3ADA2E368FCD}" type="slidenum">
              <a:rPr lang="en-GB" smtClean="0"/>
              <a:t>18</a:t>
            </a:fld>
            <a:endParaRPr lang="en-GB"/>
          </a:p>
        </p:txBody>
      </p:sp>
    </p:spTree>
    <p:extLst>
      <p:ext uri="{BB962C8B-B14F-4D97-AF65-F5344CB8AC3E}">
        <p14:creationId xmlns:p14="http://schemas.microsoft.com/office/powerpoint/2010/main" val="4225139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3A23A-38B6-7270-B9D1-A82B62BF14E4}"/>
            </a:ext>
          </a:extLst>
        </p:cNvPr>
        <p:cNvGrpSpPr/>
        <p:nvPr/>
      </p:nvGrpSpPr>
      <p:grpSpPr>
        <a:xfrm>
          <a:off x="0" y="0"/>
          <a:ext cx="0" cy="0"/>
          <a:chOff x="0" y="0"/>
          <a:chExt cx="0" cy="0"/>
        </a:xfrm>
      </p:grpSpPr>
      <p:pic>
        <p:nvPicPr>
          <p:cNvPr id="3" name="Image 8" descr="MUON-Slide-graphBase-pagebottom.jpg">
            <a:extLst>
              <a:ext uri="{FF2B5EF4-FFF2-40B4-BE49-F238E27FC236}">
                <a16:creationId xmlns:a16="http://schemas.microsoft.com/office/drawing/2014/main" id="{9BE33522-0052-A547-7556-5964DE044260}"/>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4" name="Image 8" descr="MUON-Slide-graphBase-pagebottom.jpg">
            <a:extLst>
              <a:ext uri="{FF2B5EF4-FFF2-40B4-BE49-F238E27FC236}">
                <a16:creationId xmlns:a16="http://schemas.microsoft.com/office/drawing/2014/main" id="{324B160E-7B56-56D0-B9E5-CD45E15101E9}"/>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5" name="Title 1">
            <a:extLst>
              <a:ext uri="{FF2B5EF4-FFF2-40B4-BE49-F238E27FC236}">
                <a16:creationId xmlns:a16="http://schemas.microsoft.com/office/drawing/2014/main" id="{535B0EDB-3929-552B-F5A5-03493A69CCAA}"/>
              </a:ext>
            </a:extLst>
          </p:cNvPr>
          <p:cNvSpPr txBox="1">
            <a:spLocks/>
          </p:cNvSpPr>
          <p:nvPr/>
        </p:nvSpPr>
        <p:spPr>
          <a:xfrm>
            <a:off x="2033898" y="143743"/>
            <a:ext cx="931990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200" dirty="0"/>
              <a:t>Shrink-fitting Evaluation on Coil2</a:t>
            </a:r>
          </a:p>
        </p:txBody>
      </p:sp>
      <p:pic>
        <p:nvPicPr>
          <p:cNvPr id="9" name="Picture 8">
            <a:extLst>
              <a:ext uri="{FF2B5EF4-FFF2-40B4-BE49-F238E27FC236}">
                <a16:creationId xmlns:a16="http://schemas.microsoft.com/office/drawing/2014/main" id="{50A8138A-C313-A891-0BFE-021EDC2B0006}"/>
              </a:ext>
            </a:extLst>
          </p:cNvPr>
          <p:cNvPicPr>
            <a:picLocks noChangeAspect="1"/>
          </p:cNvPicPr>
          <p:nvPr/>
        </p:nvPicPr>
        <p:blipFill>
          <a:blip r:embed="rId4"/>
          <a:srcRect l="12520" t="53660" r="60489"/>
          <a:stretch/>
        </p:blipFill>
        <p:spPr>
          <a:xfrm rot="16200000">
            <a:off x="8357974" y="1128773"/>
            <a:ext cx="3441037" cy="3370527"/>
          </a:xfrm>
          <a:prstGeom prst="rect">
            <a:avLst/>
          </a:prstGeom>
        </p:spPr>
      </p:pic>
      <p:sp>
        <p:nvSpPr>
          <p:cNvPr id="10" name="TextBox 9">
            <a:extLst>
              <a:ext uri="{FF2B5EF4-FFF2-40B4-BE49-F238E27FC236}">
                <a16:creationId xmlns:a16="http://schemas.microsoft.com/office/drawing/2014/main" id="{968CC137-4796-7C20-A42C-E8E1E36F02B4}"/>
              </a:ext>
            </a:extLst>
          </p:cNvPr>
          <p:cNvSpPr txBox="1"/>
          <p:nvPr/>
        </p:nvSpPr>
        <p:spPr>
          <a:xfrm>
            <a:off x="638036" y="1287982"/>
            <a:ext cx="7434226" cy="2585323"/>
          </a:xfrm>
          <a:prstGeom prst="rect">
            <a:avLst/>
          </a:prstGeom>
          <a:noFill/>
        </p:spPr>
        <p:txBody>
          <a:bodyPr wrap="square" rtlCol="0">
            <a:spAutoFit/>
          </a:bodyPr>
          <a:lstStyle/>
          <a:p>
            <a:pPr marL="285750" indent="-285750">
              <a:buFont typeface="Arial" panose="020B0604020202020204" pitchFamily="34" charset="0"/>
              <a:buChar char="•"/>
            </a:pPr>
            <a:r>
              <a:rPr lang="en-GB" dirty="0"/>
              <a:t>In the proposed configuration, </a:t>
            </a:r>
            <a:r>
              <a:rPr lang="en-GB" b="1" dirty="0"/>
              <a:t>Coil2</a:t>
            </a:r>
            <a:r>
              <a:rPr lang="en-GB" dirty="0"/>
              <a:t> presents the challenge of </a:t>
            </a:r>
            <a:r>
              <a:rPr lang="en-GB" b="1" dirty="0"/>
              <a:t>high radial/hoop stresses</a:t>
            </a:r>
            <a:r>
              <a:rPr lang="en-GB" dirty="0"/>
              <a:t> to be </a:t>
            </a:r>
            <a:r>
              <a:rPr lang="en-GB" b="1" dirty="0"/>
              <a:t>contained by SS rings of relatively thin radial thickness</a:t>
            </a:r>
            <a:r>
              <a:rPr lang="en-GB" dirty="0"/>
              <a:t>.</a:t>
            </a:r>
          </a:p>
          <a:p>
            <a:pPr marL="285750" indent="-285750">
              <a:buFont typeface="Arial" panose="020B0604020202020204" pitchFamily="34" charset="0"/>
              <a:buChar char="•"/>
            </a:pPr>
            <a:r>
              <a:rPr lang="en-GB" dirty="0"/>
              <a:t>From a simplified analysis, the </a:t>
            </a:r>
            <a:r>
              <a:rPr lang="en-GB" b="1" dirty="0"/>
              <a:t>radial pressure </a:t>
            </a:r>
            <a:r>
              <a:rPr lang="en-GB" dirty="0"/>
              <a:t>applied on the external coil boundaries in lattice operation must be at least </a:t>
            </a:r>
            <a:r>
              <a:rPr lang="en-GB" b="1" dirty="0"/>
              <a:t>16MPa on Coil 1</a:t>
            </a:r>
            <a:r>
              <a:rPr lang="en-GB" dirty="0"/>
              <a:t>, </a:t>
            </a:r>
            <a:r>
              <a:rPr lang="en-GB" b="1" dirty="0"/>
              <a:t>80MPa on Coil 2</a:t>
            </a:r>
            <a:r>
              <a:rPr lang="en-GB" dirty="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study serves to answer the question on the </a:t>
            </a:r>
            <a:r>
              <a:rPr lang="en-GB" b="1" dirty="0"/>
              <a:t>maximum applicable stress via shrink fitting </a:t>
            </a:r>
            <a:r>
              <a:rPr lang="en-GB" dirty="0"/>
              <a:t>and the </a:t>
            </a:r>
            <a:r>
              <a:rPr lang="en-GB" b="1" dirty="0"/>
              <a:t>associated hot temperature</a:t>
            </a:r>
            <a:r>
              <a:rPr lang="en-GB" dirty="0"/>
              <a:t>.</a:t>
            </a:r>
          </a:p>
        </p:txBody>
      </p:sp>
      <p:sp>
        <p:nvSpPr>
          <p:cNvPr id="2" name="TextBox 1">
            <a:extLst>
              <a:ext uri="{FF2B5EF4-FFF2-40B4-BE49-F238E27FC236}">
                <a16:creationId xmlns:a16="http://schemas.microsoft.com/office/drawing/2014/main" id="{143F84AE-50A0-CB2F-F868-1C79E90B4400}"/>
              </a:ext>
            </a:extLst>
          </p:cNvPr>
          <p:cNvSpPr txBox="1"/>
          <p:nvPr/>
        </p:nvSpPr>
        <p:spPr>
          <a:xfrm>
            <a:off x="8892174" y="3087077"/>
            <a:ext cx="1109600" cy="369332"/>
          </a:xfrm>
          <a:prstGeom prst="rect">
            <a:avLst/>
          </a:prstGeom>
          <a:noFill/>
        </p:spPr>
        <p:txBody>
          <a:bodyPr wrap="square" rtlCol="0">
            <a:spAutoFit/>
          </a:bodyPr>
          <a:lstStyle/>
          <a:p>
            <a:r>
              <a:rPr lang="en-US" dirty="0">
                <a:solidFill>
                  <a:srgbClr val="C83964"/>
                </a:solidFill>
                <a:latin typeface="Montserrat" panose="00000500000000000000" pitchFamily="2" charset="0"/>
              </a:rPr>
              <a:t>Coil 2</a:t>
            </a:r>
            <a:endParaRPr lang="en-GB" dirty="0">
              <a:solidFill>
                <a:srgbClr val="C83964"/>
              </a:solidFill>
              <a:latin typeface="Montserrat" panose="00000500000000000000" pitchFamily="2" charset="0"/>
            </a:endParaRPr>
          </a:p>
        </p:txBody>
      </p:sp>
      <p:pic>
        <p:nvPicPr>
          <p:cNvPr id="12" name="Picture 11">
            <a:extLst>
              <a:ext uri="{FF2B5EF4-FFF2-40B4-BE49-F238E27FC236}">
                <a16:creationId xmlns:a16="http://schemas.microsoft.com/office/drawing/2014/main" id="{3E8D18F0-7EF4-A334-96AB-E0E6C9692F9F}"/>
              </a:ext>
            </a:extLst>
          </p:cNvPr>
          <p:cNvPicPr>
            <a:picLocks noChangeAspect="1"/>
          </p:cNvPicPr>
          <p:nvPr/>
        </p:nvPicPr>
        <p:blipFill>
          <a:blip r:embed="rId5"/>
          <a:stretch>
            <a:fillRect/>
          </a:stretch>
        </p:blipFill>
        <p:spPr>
          <a:xfrm>
            <a:off x="501286" y="4062222"/>
            <a:ext cx="2820225" cy="2308324"/>
          </a:xfrm>
          <a:prstGeom prst="rect">
            <a:avLst/>
          </a:prstGeom>
        </p:spPr>
      </p:pic>
      <p:pic>
        <p:nvPicPr>
          <p:cNvPr id="16" name="Picture 15">
            <a:extLst>
              <a:ext uri="{FF2B5EF4-FFF2-40B4-BE49-F238E27FC236}">
                <a16:creationId xmlns:a16="http://schemas.microsoft.com/office/drawing/2014/main" id="{6461508D-6BD1-ACEC-E61D-0185557ED977}"/>
              </a:ext>
            </a:extLst>
          </p:cNvPr>
          <p:cNvPicPr>
            <a:picLocks noChangeAspect="1"/>
          </p:cNvPicPr>
          <p:nvPr/>
        </p:nvPicPr>
        <p:blipFill>
          <a:blip r:embed="rId6"/>
          <a:stretch>
            <a:fillRect/>
          </a:stretch>
        </p:blipFill>
        <p:spPr>
          <a:xfrm>
            <a:off x="3439485" y="4137633"/>
            <a:ext cx="4826145" cy="2157501"/>
          </a:xfrm>
          <a:prstGeom prst="rect">
            <a:avLst/>
          </a:prstGeom>
        </p:spPr>
      </p:pic>
      <p:sp>
        <p:nvSpPr>
          <p:cNvPr id="6" name="CasellaDiTesto 150">
            <a:extLst>
              <a:ext uri="{FF2B5EF4-FFF2-40B4-BE49-F238E27FC236}">
                <a16:creationId xmlns:a16="http://schemas.microsoft.com/office/drawing/2014/main" id="{DCC7F30E-4308-8F09-8498-F4A0083553A3}"/>
              </a:ext>
            </a:extLst>
          </p:cNvPr>
          <p:cNvSpPr txBox="1"/>
          <p:nvPr/>
        </p:nvSpPr>
        <p:spPr>
          <a:xfrm>
            <a:off x="7935946" y="4925006"/>
            <a:ext cx="3980130" cy="1477328"/>
          </a:xfrm>
          <a:prstGeom prst="rect">
            <a:avLst/>
          </a:prstGeom>
          <a:solidFill>
            <a:schemeClr val="bg1"/>
          </a:solidFill>
          <a:ln w="28575">
            <a:solidFill>
              <a:schemeClr val="accent1"/>
            </a:solidFill>
          </a:ln>
        </p:spPr>
        <p:txBody>
          <a:bodyPr wrap="square">
            <a:spAutoFit/>
          </a:bodyPr>
          <a:lstStyle/>
          <a:p>
            <a:pPr algn="ctr"/>
            <a:r>
              <a:rPr lang="it-IT" dirty="0" err="1">
                <a:solidFill>
                  <a:schemeClr val="accent1"/>
                </a:solidFill>
                <a:latin typeface="Arial" panose="020B0604020202020204" pitchFamily="34" charset="0"/>
                <a:cs typeface="Arial" panose="020B0604020202020204" pitchFamily="34" charset="0"/>
              </a:rPr>
              <a:t>This</a:t>
            </a:r>
            <a:r>
              <a:rPr lang="it-IT" dirty="0">
                <a:solidFill>
                  <a:schemeClr val="accent1"/>
                </a:solidFill>
                <a:latin typeface="Arial" panose="020B0604020202020204" pitchFamily="34" charset="0"/>
                <a:cs typeface="Arial" panose="020B0604020202020204" pitchFamily="34" charset="0"/>
              </a:rPr>
              <a:t> </a:t>
            </a:r>
            <a:r>
              <a:rPr lang="it-IT" dirty="0" err="1">
                <a:solidFill>
                  <a:schemeClr val="accent1"/>
                </a:solidFill>
                <a:latin typeface="Arial" panose="020B0604020202020204" pitchFamily="34" charset="0"/>
                <a:cs typeface="Arial" panose="020B0604020202020204" pitchFamily="34" charset="0"/>
              </a:rPr>
              <a:t>solution</a:t>
            </a:r>
            <a:r>
              <a:rPr lang="it-IT" dirty="0">
                <a:solidFill>
                  <a:schemeClr val="accent1"/>
                </a:solidFill>
                <a:latin typeface="Arial" panose="020B0604020202020204" pitchFamily="34" charset="0"/>
                <a:cs typeface="Arial" panose="020B0604020202020204" pitchFamily="34" charset="0"/>
              </a:rPr>
              <a:t> </a:t>
            </a:r>
            <a:r>
              <a:rPr lang="it-IT" dirty="0" err="1">
                <a:solidFill>
                  <a:schemeClr val="accent1"/>
                </a:solidFill>
                <a:latin typeface="Arial" panose="020B0604020202020204" pitchFamily="34" charset="0"/>
                <a:cs typeface="Arial" panose="020B0604020202020204" pitchFamily="34" charset="0"/>
              </a:rPr>
              <a:t>is</a:t>
            </a:r>
            <a:r>
              <a:rPr lang="it-IT" dirty="0">
                <a:solidFill>
                  <a:schemeClr val="accent1"/>
                </a:solidFill>
                <a:latin typeface="Arial" panose="020B0604020202020204" pitchFamily="34" charset="0"/>
                <a:cs typeface="Arial" panose="020B0604020202020204" pitchFamily="34" charset="0"/>
              </a:rPr>
              <a:t> </a:t>
            </a:r>
            <a:r>
              <a:rPr lang="it-IT" b="1" dirty="0" err="1">
                <a:solidFill>
                  <a:schemeClr val="accent1"/>
                </a:solidFill>
                <a:latin typeface="Arial" panose="020B0604020202020204" pitchFamily="34" charset="0"/>
                <a:cs typeface="Arial" panose="020B0604020202020204" pitchFamily="34" charset="0"/>
              </a:rPr>
              <a:t>not</a:t>
            </a:r>
            <a:r>
              <a:rPr lang="it-IT" b="1" dirty="0">
                <a:solidFill>
                  <a:schemeClr val="accent1"/>
                </a:solidFill>
                <a:latin typeface="Arial" panose="020B0604020202020204" pitchFamily="34" charset="0"/>
                <a:cs typeface="Arial" panose="020B0604020202020204" pitchFamily="34" charset="0"/>
              </a:rPr>
              <a:t> </a:t>
            </a:r>
            <a:r>
              <a:rPr lang="it-IT" b="1" dirty="0" err="1">
                <a:solidFill>
                  <a:schemeClr val="accent1"/>
                </a:solidFill>
                <a:latin typeface="Arial" panose="020B0604020202020204" pitchFamily="34" charset="0"/>
                <a:cs typeface="Arial" panose="020B0604020202020204" pitchFamily="34" charset="0"/>
              </a:rPr>
              <a:t>feasible</a:t>
            </a:r>
            <a:r>
              <a:rPr lang="it-IT" b="1" dirty="0">
                <a:solidFill>
                  <a:schemeClr val="accent1"/>
                </a:solidFill>
                <a:latin typeface="Arial" panose="020B0604020202020204" pitchFamily="34" charset="0"/>
                <a:cs typeface="Arial" panose="020B0604020202020204" pitchFamily="34" charset="0"/>
              </a:rPr>
              <a:t>:</a:t>
            </a:r>
          </a:p>
          <a:p>
            <a:pPr algn="ctr"/>
            <a:endParaRPr lang="it-IT" sz="400" b="1" dirty="0">
              <a:solidFill>
                <a:schemeClr val="accent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sz="1600" b="1" dirty="0">
                <a:solidFill>
                  <a:schemeClr val="accent1"/>
                </a:solidFill>
                <a:latin typeface="Arial" panose="020B0604020202020204" pitchFamily="34" charset="0"/>
                <a:cs typeface="Arial" panose="020B0604020202020204" pitchFamily="34" charset="0"/>
              </a:rPr>
              <a:t>SS ring </a:t>
            </a:r>
            <a:r>
              <a:rPr lang="it-IT" sz="1600" b="1" dirty="0" err="1">
                <a:solidFill>
                  <a:schemeClr val="accent1"/>
                </a:solidFill>
                <a:latin typeface="Arial" panose="020B0604020202020204" pitchFamily="34" charset="0"/>
                <a:cs typeface="Arial" panose="020B0604020202020204" pitchFamily="34" charset="0"/>
              </a:rPr>
              <a:t>thickness</a:t>
            </a:r>
            <a:r>
              <a:rPr lang="it-IT" sz="1600" b="1" dirty="0">
                <a:solidFill>
                  <a:schemeClr val="accent1"/>
                </a:solidFill>
                <a:latin typeface="Arial" panose="020B0604020202020204" pitchFamily="34" charset="0"/>
                <a:cs typeface="Arial" panose="020B0604020202020204" pitchFamily="34" charset="0"/>
              </a:rPr>
              <a:t> </a:t>
            </a:r>
            <a:r>
              <a:rPr lang="it-IT" sz="1600" b="1" dirty="0" err="1">
                <a:solidFill>
                  <a:schemeClr val="accent1"/>
                </a:solidFill>
                <a:latin typeface="Arial" panose="020B0604020202020204" pitchFamily="34" charset="0"/>
                <a:cs typeface="Arial" panose="020B0604020202020204" pitchFamily="34" charset="0"/>
              </a:rPr>
              <a:t>too</a:t>
            </a:r>
            <a:r>
              <a:rPr lang="it-IT" sz="1600" b="1" dirty="0">
                <a:solidFill>
                  <a:schemeClr val="accent1"/>
                </a:solidFill>
                <a:latin typeface="Arial" panose="020B0604020202020204" pitchFamily="34" charset="0"/>
                <a:cs typeface="Arial" panose="020B0604020202020204" pitchFamily="34" charset="0"/>
              </a:rPr>
              <a:t> small to </a:t>
            </a:r>
            <a:r>
              <a:rPr lang="it-IT" sz="1600" b="1" dirty="0" err="1">
                <a:solidFill>
                  <a:schemeClr val="accent1"/>
                </a:solidFill>
                <a:latin typeface="Arial" panose="020B0604020202020204" pitchFamily="34" charset="0"/>
                <a:cs typeface="Arial" panose="020B0604020202020204" pitchFamily="34" charset="0"/>
              </a:rPr>
              <a:t>provide</a:t>
            </a:r>
            <a:r>
              <a:rPr lang="it-IT" sz="1600" b="1" dirty="0">
                <a:solidFill>
                  <a:schemeClr val="accent1"/>
                </a:solidFill>
                <a:latin typeface="Arial" panose="020B0604020202020204" pitchFamily="34" charset="0"/>
                <a:cs typeface="Arial" panose="020B0604020202020204" pitchFamily="34" charset="0"/>
              </a:rPr>
              <a:t> the </a:t>
            </a:r>
            <a:r>
              <a:rPr lang="it-IT" sz="1600" b="1" dirty="0" err="1">
                <a:solidFill>
                  <a:schemeClr val="accent1"/>
                </a:solidFill>
                <a:latin typeface="Arial" panose="020B0604020202020204" pitchFamily="34" charset="0"/>
                <a:cs typeface="Arial" panose="020B0604020202020204" pitchFamily="34" charset="0"/>
              </a:rPr>
              <a:t>required</a:t>
            </a:r>
            <a:r>
              <a:rPr lang="it-IT" sz="1600" b="1" dirty="0">
                <a:solidFill>
                  <a:schemeClr val="accent1"/>
                </a:solidFill>
                <a:latin typeface="Arial" panose="020B0604020202020204" pitchFamily="34" charset="0"/>
                <a:cs typeface="Arial" panose="020B0604020202020204" pitchFamily="34" charset="0"/>
              </a:rPr>
              <a:t> </a:t>
            </a:r>
            <a:r>
              <a:rPr lang="it-IT" sz="1600" b="1" dirty="0" err="1">
                <a:solidFill>
                  <a:schemeClr val="accent1"/>
                </a:solidFill>
                <a:latin typeface="Arial" panose="020B0604020202020204" pitchFamily="34" charset="0"/>
                <a:cs typeface="Arial" panose="020B0604020202020204" pitchFamily="34" charset="0"/>
              </a:rPr>
              <a:t>pre-compression</a:t>
            </a:r>
            <a:r>
              <a:rPr lang="it-IT" sz="1600" b="1" dirty="0">
                <a:solidFill>
                  <a:schemeClr val="accent1"/>
                </a:solidFill>
                <a:latin typeface="Arial" panose="020B0604020202020204" pitchFamily="34" charset="0"/>
                <a:cs typeface="Arial" panose="020B0604020202020204" pitchFamily="34" charset="0"/>
              </a:rPr>
              <a:t> on Coil2.</a:t>
            </a:r>
          </a:p>
          <a:p>
            <a:endParaRPr lang="it-IT" sz="400" b="1" dirty="0">
              <a:solidFill>
                <a:schemeClr val="accent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sz="1600" b="1" dirty="0">
                <a:solidFill>
                  <a:schemeClr val="accent1"/>
                </a:solidFill>
                <a:latin typeface="Arial" panose="020B0604020202020204" pitchFamily="34" charset="0"/>
                <a:cs typeface="Arial" panose="020B0604020202020204" pitchFamily="34" charset="0"/>
              </a:rPr>
              <a:t>Too small </a:t>
            </a:r>
            <a:r>
              <a:rPr lang="it-IT" sz="1600" b="1" dirty="0" err="1">
                <a:solidFill>
                  <a:schemeClr val="accent1"/>
                </a:solidFill>
                <a:latin typeface="Arial" panose="020B0604020202020204" pitchFamily="34" charset="0"/>
                <a:cs typeface="Arial" panose="020B0604020202020204" pitchFamily="34" charset="0"/>
              </a:rPr>
              <a:t>radial</a:t>
            </a:r>
            <a:r>
              <a:rPr lang="it-IT" sz="1600" b="1" dirty="0">
                <a:solidFill>
                  <a:schemeClr val="accent1"/>
                </a:solidFill>
                <a:latin typeface="Arial" panose="020B0604020202020204" pitchFamily="34" charset="0"/>
                <a:cs typeface="Arial" panose="020B0604020202020204" pitchFamily="34" charset="0"/>
              </a:rPr>
              <a:t> gap </a:t>
            </a:r>
            <a:r>
              <a:rPr lang="it-IT" sz="1600" b="1" dirty="0" err="1">
                <a:solidFill>
                  <a:schemeClr val="accent1"/>
                </a:solidFill>
                <a:latin typeface="Arial" panose="020B0604020202020204" pitchFamily="34" charset="0"/>
                <a:cs typeface="Arial" panose="020B0604020202020204" pitchFamily="34" charset="0"/>
              </a:rPr>
              <a:t>between</a:t>
            </a:r>
            <a:r>
              <a:rPr lang="it-IT" sz="1600" b="1" dirty="0">
                <a:solidFill>
                  <a:schemeClr val="accent1"/>
                </a:solidFill>
                <a:latin typeface="Arial" panose="020B0604020202020204" pitchFamily="34" charset="0"/>
                <a:cs typeface="Arial" panose="020B0604020202020204" pitchFamily="34" charset="0"/>
              </a:rPr>
              <a:t> coils.</a:t>
            </a:r>
            <a:endParaRPr lang="it-IT" sz="1600" b="1" dirty="0">
              <a:solidFill>
                <a:schemeClr val="accent2"/>
              </a:solidFill>
            </a:endParaRPr>
          </a:p>
        </p:txBody>
      </p:sp>
      <p:sp>
        <p:nvSpPr>
          <p:cNvPr id="7" name="TextBox 6">
            <a:extLst>
              <a:ext uri="{FF2B5EF4-FFF2-40B4-BE49-F238E27FC236}">
                <a16:creationId xmlns:a16="http://schemas.microsoft.com/office/drawing/2014/main" id="{B126060E-BE79-B7FB-AB1D-A5A307B9C4BD}"/>
              </a:ext>
            </a:extLst>
          </p:cNvPr>
          <p:cNvSpPr txBox="1"/>
          <p:nvPr/>
        </p:nvSpPr>
        <p:spPr>
          <a:xfrm>
            <a:off x="3434306" y="4623741"/>
            <a:ext cx="3370526" cy="923330"/>
          </a:xfrm>
          <a:prstGeom prst="rect">
            <a:avLst/>
          </a:prstGeom>
          <a:solidFill>
            <a:schemeClr val="accent6">
              <a:lumMod val="20000"/>
              <a:lumOff val="80000"/>
            </a:schemeClr>
          </a:solidFill>
        </p:spPr>
        <p:txBody>
          <a:bodyPr wrap="square" rtlCol="0">
            <a:spAutoFit/>
          </a:bodyPr>
          <a:lstStyle/>
          <a:p>
            <a:pPr algn="ctr"/>
            <a:r>
              <a:rPr lang="en-US" b="1" dirty="0"/>
              <a:t>Search </a:t>
            </a:r>
            <a:r>
              <a:rPr lang="en-US" dirty="0"/>
              <a:t>for </a:t>
            </a:r>
            <a:r>
              <a:rPr lang="en-US" b="1" dirty="0"/>
              <a:t>coil configurations </a:t>
            </a:r>
            <a:r>
              <a:rPr lang="en-US" dirty="0"/>
              <a:t>with </a:t>
            </a:r>
            <a:r>
              <a:rPr lang="en-US" b="1" dirty="0"/>
              <a:t>increased radial gap </a:t>
            </a:r>
            <a:r>
              <a:rPr lang="en-US" dirty="0"/>
              <a:t>between the coil (</a:t>
            </a:r>
            <a:r>
              <a:rPr lang="en-US" b="1" dirty="0"/>
              <a:t>&gt; 30 mm</a:t>
            </a:r>
            <a:r>
              <a:rPr lang="en-US" dirty="0"/>
              <a:t>)</a:t>
            </a:r>
          </a:p>
        </p:txBody>
      </p:sp>
      <p:sp>
        <p:nvSpPr>
          <p:cNvPr id="8" name="Arrow: Right 7">
            <a:extLst>
              <a:ext uri="{FF2B5EF4-FFF2-40B4-BE49-F238E27FC236}">
                <a16:creationId xmlns:a16="http://schemas.microsoft.com/office/drawing/2014/main" id="{B9CE1205-44BB-11F5-4F41-9AF430D728F8}"/>
              </a:ext>
            </a:extLst>
          </p:cNvPr>
          <p:cNvSpPr/>
          <p:nvPr/>
        </p:nvSpPr>
        <p:spPr>
          <a:xfrm rot="12390191">
            <a:off x="6791409" y="5419065"/>
            <a:ext cx="1093794" cy="22064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4">
            <a:extLst>
              <a:ext uri="{FF2B5EF4-FFF2-40B4-BE49-F238E27FC236}">
                <a16:creationId xmlns:a16="http://schemas.microsoft.com/office/drawing/2014/main" id="{352C4E0E-2727-09F5-3119-76DEC0ECFD9E}"/>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13" name="Footer Placeholder 7">
            <a:extLst>
              <a:ext uri="{FF2B5EF4-FFF2-40B4-BE49-F238E27FC236}">
                <a16:creationId xmlns:a16="http://schemas.microsoft.com/office/drawing/2014/main" id="{D49E8303-9FC4-C1B1-0841-AF95DE433CEB}"/>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14" name="Slide Number Placeholder 13">
            <a:extLst>
              <a:ext uri="{FF2B5EF4-FFF2-40B4-BE49-F238E27FC236}">
                <a16:creationId xmlns:a16="http://schemas.microsoft.com/office/drawing/2014/main" id="{1741D137-350A-F6A2-9C1E-620B83CB3427}"/>
              </a:ext>
            </a:extLst>
          </p:cNvPr>
          <p:cNvSpPr>
            <a:spLocks noGrp="1"/>
          </p:cNvSpPr>
          <p:nvPr>
            <p:ph type="sldNum" sz="quarter" idx="12"/>
          </p:nvPr>
        </p:nvSpPr>
        <p:spPr/>
        <p:txBody>
          <a:bodyPr/>
          <a:lstStyle/>
          <a:p>
            <a:fld id="{005C7FBA-D4E9-46CA-9321-3ADA2E368FCD}" type="slidenum">
              <a:rPr lang="en-GB" smtClean="0"/>
              <a:t>19</a:t>
            </a:fld>
            <a:endParaRPr lang="en-GB"/>
          </a:p>
        </p:txBody>
      </p:sp>
    </p:spTree>
    <p:extLst>
      <p:ext uri="{BB962C8B-B14F-4D97-AF65-F5344CB8AC3E}">
        <p14:creationId xmlns:p14="http://schemas.microsoft.com/office/powerpoint/2010/main" val="290954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lstStyle/>
          <a:p>
            <a:pPr lvl="1"/>
            <a:r>
              <a:rPr lang="en-GB" sz="2800" dirty="0"/>
              <a:t>Recap Fermilab Workshop outcome</a:t>
            </a:r>
          </a:p>
          <a:p>
            <a:pPr lvl="1"/>
            <a:r>
              <a:rPr lang="en-GB" sz="2800" dirty="0"/>
              <a:t>New magnetic configuration studies</a:t>
            </a:r>
          </a:p>
          <a:p>
            <a:pPr lvl="1"/>
            <a:r>
              <a:rPr lang="en-GB" sz="2800" dirty="0"/>
              <a:t>Cryostat integration choice</a:t>
            </a:r>
          </a:p>
          <a:p>
            <a:pPr lvl="1"/>
            <a:r>
              <a:rPr lang="en-GB" sz="2800" dirty="0"/>
              <a:t>Memory shape alloys solution</a:t>
            </a:r>
          </a:p>
          <a:p>
            <a:pPr lvl="1"/>
            <a:r>
              <a:rPr lang="en-GB" sz="2800" dirty="0"/>
              <a:t>Integration RF cavities</a:t>
            </a:r>
          </a:p>
          <a:p>
            <a:pPr lvl="1"/>
            <a:r>
              <a:rPr lang="en-GB" sz="2800" dirty="0"/>
              <a:t>Selected Magnetic configuration</a:t>
            </a:r>
          </a:p>
          <a:p>
            <a:pPr lvl="1"/>
            <a:r>
              <a:rPr lang="en-GB" sz="2800" dirty="0"/>
              <a:t>Cell Integration and assembly status</a:t>
            </a:r>
          </a:p>
          <a:p>
            <a:pPr lvl="1"/>
            <a:endParaRPr lang="en-GB" sz="2800"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GB" dirty="0"/>
              <a:t>Content</a:t>
            </a:r>
          </a:p>
        </p:txBody>
      </p:sp>
    </p:spTree>
    <p:extLst>
      <p:ext uri="{BB962C8B-B14F-4D97-AF65-F5344CB8AC3E}">
        <p14:creationId xmlns:p14="http://schemas.microsoft.com/office/powerpoint/2010/main" val="98570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2D9C2-0D82-F4FD-7434-CDCA4BB93BEF}"/>
            </a:ext>
          </a:extLst>
        </p:cNvPr>
        <p:cNvGrpSpPr/>
        <p:nvPr/>
      </p:nvGrpSpPr>
      <p:grpSpPr>
        <a:xfrm>
          <a:off x="0" y="0"/>
          <a:ext cx="0" cy="0"/>
          <a:chOff x="0" y="0"/>
          <a:chExt cx="0" cy="0"/>
        </a:xfrm>
      </p:grpSpPr>
      <p:pic>
        <p:nvPicPr>
          <p:cNvPr id="164" name="Image 8" descr="MUON-Slide-graphBase-pagebottom.jpg">
            <a:extLst>
              <a:ext uri="{FF2B5EF4-FFF2-40B4-BE49-F238E27FC236}">
                <a16:creationId xmlns:a16="http://schemas.microsoft.com/office/drawing/2014/main" id="{D2D85458-45B5-2195-71F2-A6BB03429256}"/>
              </a:ext>
            </a:extLst>
          </p:cNvPr>
          <p:cNvPicPr>
            <a:picLocks noChangeAspect="1"/>
          </p:cNvPicPr>
          <p:nvPr/>
        </p:nvPicPr>
        <p:blipFill rotWithShape="1">
          <a:blip r:embed="rId2">
            <a:clrChange>
              <a:clrFrom>
                <a:srgbClr val="FFFFFF"/>
              </a:clrFrom>
              <a:clrTo>
                <a:srgbClr val="FFFFFF">
                  <a:alpha val="0"/>
                </a:srgbClr>
              </a:clrTo>
            </a:clrChange>
            <a:alphaModFix amt="55000"/>
          </a:blip>
          <a:srcRect l="2527" b="20665"/>
          <a:stretch/>
        </p:blipFill>
        <p:spPr>
          <a:xfrm rot="10800000">
            <a:off x="-33672" y="-21654"/>
            <a:ext cx="12177378" cy="622535"/>
          </a:xfrm>
          <a:prstGeom prst="rect">
            <a:avLst/>
          </a:prstGeom>
        </p:spPr>
      </p:pic>
      <p:pic>
        <p:nvPicPr>
          <p:cNvPr id="165" name="Image 8" descr="MUON-Slide-graphBase-pagebottom.jpg">
            <a:extLst>
              <a:ext uri="{FF2B5EF4-FFF2-40B4-BE49-F238E27FC236}">
                <a16:creationId xmlns:a16="http://schemas.microsoft.com/office/drawing/2014/main" id="{6F55E5FC-9461-BDF7-C563-4E52CAD6BD6A}"/>
              </a:ext>
            </a:extLst>
          </p:cNvPr>
          <p:cNvPicPr>
            <a:picLocks noChangeAspect="1"/>
          </p:cNvPicPr>
          <p:nvPr/>
        </p:nvPicPr>
        <p:blipFill rotWithShape="1">
          <a:blip r:embed="rId2">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166" name="Title 1">
            <a:extLst>
              <a:ext uri="{FF2B5EF4-FFF2-40B4-BE49-F238E27FC236}">
                <a16:creationId xmlns:a16="http://schemas.microsoft.com/office/drawing/2014/main" id="{2556DFDC-8F4C-ACBB-D74C-7DD82C1EEC1B}"/>
              </a:ext>
            </a:extLst>
          </p:cNvPr>
          <p:cNvSpPr txBox="1">
            <a:spLocks/>
          </p:cNvSpPr>
          <p:nvPr/>
        </p:nvSpPr>
        <p:spPr>
          <a:xfrm>
            <a:off x="2209800" y="3888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New configuration for integration studies + mechanics: </a:t>
            </a:r>
            <a:r>
              <a:rPr lang="en-US" sz="4000" b="1" i="1" dirty="0">
                <a:solidFill>
                  <a:schemeClr val="accent1"/>
                </a:solidFill>
              </a:rPr>
              <a:t>Option 12MN-40mm gap !!!</a:t>
            </a:r>
            <a:endParaRPr lang="en-US" sz="4000" b="1" dirty="0">
              <a:solidFill>
                <a:schemeClr val="accent1"/>
              </a:solidFill>
            </a:endParaRPr>
          </a:p>
        </p:txBody>
      </p:sp>
      <p:pic>
        <p:nvPicPr>
          <p:cNvPr id="172" name="Picture 171">
            <a:extLst>
              <a:ext uri="{FF2B5EF4-FFF2-40B4-BE49-F238E27FC236}">
                <a16:creationId xmlns:a16="http://schemas.microsoft.com/office/drawing/2014/main" id="{4429F588-F3F9-BA04-8069-0207EA26FF29}"/>
              </a:ext>
            </a:extLst>
          </p:cNvPr>
          <p:cNvPicPr>
            <a:picLocks noChangeAspect="1"/>
          </p:cNvPicPr>
          <p:nvPr/>
        </p:nvPicPr>
        <p:blipFill>
          <a:blip r:embed="rId3"/>
          <a:srcRect l="14117"/>
          <a:stretch/>
        </p:blipFill>
        <p:spPr>
          <a:xfrm>
            <a:off x="242272" y="3509994"/>
            <a:ext cx="5108114" cy="3060097"/>
          </a:xfrm>
          <a:prstGeom prst="rect">
            <a:avLst/>
          </a:prstGeom>
        </p:spPr>
      </p:pic>
      <p:grpSp>
        <p:nvGrpSpPr>
          <p:cNvPr id="177" name="Group 176">
            <a:extLst>
              <a:ext uri="{FF2B5EF4-FFF2-40B4-BE49-F238E27FC236}">
                <a16:creationId xmlns:a16="http://schemas.microsoft.com/office/drawing/2014/main" id="{07900A71-C498-0B4F-B854-6B091A763D87}"/>
              </a:ext>
            </a:extLst>
          </p:cNvPr>
          <p:cNvGrpSpPr/>
          <p:nvPr/>
        </p:nvGrpSpPr>
        <p:grpSpPr>
          <a:xfrm>
            <a:off x="8972046" y="1217327"/>
            <a:ext cx="2977682" cy="2894260"/>
            <a:chOff x="8537475" y="1219227"/>
            <a:chExt cx="2977682" cy="2894260"/>
          </a:xfrm>
        </p:grpSpPr>
        <p:pic>
          <p:nvPicPr>
            <p:cNvPr id="173" name="Picture 172">
              <a:extLst>
                <a:ext uri="{FF2B5EF4-FFF2-40B4-BE49-F238E27FC236}">
                  <a16:creationId xmlns:a16="http://schemas.microsoft.com/office/drawing/2014/main" id="{7911BD84-B9D3-6B71-7CC2-553B7DB68777}"/>
                </a:ext>
              </a:extLst>
            </p:cNvPr>
            <p:cNvPicPr>
              <a:picLocks noChangeAspect="1"/>
            </p:cNvPicPr>
            <p:nvPr/>
          </p:nvPicPr>
          <p:blipFill>
            <a:blip r:embed="rId4"/>
            <a:srcRect l="16423" t="33867" r="45287" b="8725"/>
            <a:stretch/>
          </p:blipFill>
          <p:spPr>
            <a:xfrm rot="16200000">
              <a:off x="8579186" y="1177516"/>
              <a:ext cx="2894260" cy="2977682"/>
            </a:xfrm>
            <a:prstGeom prst="rect">
              <a:avLst/>
            </a:prstGeom>
          </p:spPr>
        </p:pic>
        <p:sp>
          <p:nvSpPr>
            <p:cNvPr id="174" name="TextBox 173">
              <a:extLst>
                <a:ext uri="{FF2B5EF4-FFF2-40B4-BE49-F238E27FC236}">
                  <a16:creationId xmlns:a16="http://schemas.microsoft.com/office/drawing/2014/main" id="{F6D3D6E0-6256-7A32-C7F1-3759113F9D16}"/>
                </a:ext>
              </a:extLst>
            </p:cNvPr>
            <p:cNvSpPr txBox="1"/>
            <p:nvPr/>
          </p:nvSpPr>
          <p:spPr>
            <a:xfrm>
              <a:off x="8916716" y="2791108"/>
              <a:ext cx="1109600" cy="369332"/>
            </a:xfrm>
            <a:prstGeom prst="rect">
              <a:avLst/>
            </a:prstGeom>
            <a:noFill/>
          </p:spPr>
          <p:txBody>
            <a:bodyPr wrap="square" rtlCol="0">
              <a:spAutoFit/>
            </a:bodyPr>
            <a:lstStyle/>
            <a:p>
              <a:r>
                <a:rPr lang="en-US" dirty="0">
                  <a:solidFill>
                    <a:srgbClr val="C83964"/>
                  </a:solidFill>
                  <a:latin typeface="Montserrat" panose="00000500000000000000" pitchFamily="2" charset="0"/>
                </a:rPr>
                <a:t>Coil 2</a:t>
              </a:r>
              <a:endParaRPr lang="en-GB" dirty="0">
                <a:solidFill>
                  <a:srgbClr val="C83964"/>
                </a:solidFill>
                <a:latin typeface="Montserrat" panose="00000500000000000000" pitchFamily="2" charset="0"/>
              </a:endParaRPr>
            </a:p>
          </p:txBody>
        </p:sp>
        <p:cxnSp>
          <p:nvCxnSpPr>
            <p:cNvPr id="175" name="Straight Arrow Connector 174">
              <a:extLst>
                <a:ext uri="{FF2B5EF4-FFF2-40B4-BE49-F238E27FC236}">
                  <a16:creationId xmlns:a16="http://schemas.microsoft.com/office/drawing/2014/main" id="{E00B736A-605C-902D-2BBB-343873DEAD99}"/>
                </a:ext>
              </a:extLst>
            </p:cNvPr>
            <p:cNvCxnSpPr/>
            <p:nvPr/>
          </p:nvCxnSpPr>
          <p:spPr>
            <a:xfrm>
              <a:off x="10396728" y="1924866"/>
              <a:ext cx="0" cy="67619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76" name="TextBox 175">
              <a:extLst>
                <a:ext uri="{FF2B5EF4-FFF2-40B4-BE49-F238E27FC236}">
                  <a16:creationId xmlns:a16="http://schemas.microsoft.com/office/drawing/2014/main" id="{B8BDB0DB-55FF-A3F2-00CC-8A0DB6498072}"/>
                </a:ext>
              </a:extLst>
            </p:cNvPr>
            <p:cNvSpPr txBox="1"/>
            <p:nvPr/>
          </p:nvSpPr>
          <p:spPr>
            <a:xfrm>
              <a:off x="10405557" y="2078297"/>
              <a:ext cx="1109600" cy="369332"/>
            </a:xfrm>
            <a:prstGeom prst="rect">
              <a:avLst/>
            </a:prstGeom>
            <a:noFill/>
          </p:spPr>
          <p:txBody>
            <a:bodyPr wrap="square" rtlCol="0">
              <a:spAutoFit/>
            </a:bodyPr>
            <a:lstStyle/>
            <a:p>
              <a:r>
                <a:rPr lang="en-US" dirty="0">
                  <a:latin typeface="Montserrat" panose="00000500000000000000" pitchFamily="2" charset="0"/>
                </a:rPr>
                <a:t>40 mm</a:t>
              </a:r>
              <a:endParaRPr lang="en-GB" dirty="0">
                <a:latin typeface="Montserrat" panose="00000500000000000000" pitchFamily="2" charset="0"/>
              </a:endParaRPr>
            </a:p>
          </p:txBody>
        </p:sp>
      </p:grpSp>
      <p:pic>
        <p:nvPicPr>
          <p:cNvPr id="183" name="Picture 182">
            <a:extLst>
              <a:ext uri="{FF2B5EF4-FFF2-40B4-BE49-F238E27FC236}">
                <a16:creationId xmlns:a16="http://schemas.microsoft.com/office/drawing/2014/main" id="{61AB2290-0D52-6CDC-1B99-F8E8878B2419}"/>
              </a:ext>
            </a:extLst>
          </p:cNvPr>
          <p:cNvPicPr>
            <a:picLocks noChangeAspect="1"/>
          </p:cNvPicPr>
          <p:nvPr/>
        </p:nvPicPr>
        <p:blipFill>
          <a:blip r:embed="rId5"/>
          <a:srcRect r="10553"/>
          <a:stretch/>
        </p:blipFill>
        <p:spPr>
          <a:xfrm>
            <a:off x="5280058" y="3561124"/>
            <a:ext cx="3653630" cy="3072650"/>
          </a:xfrm>
          <a:prstGeom prst="rect">
            <a:avLst/>
          </a:prstGeom>
        </p:spPr>
      </p:pic>
      <p:sp>
        <p:nvSpPr>
          <p:cNvPr id="185" name="TextBox 184">
            <a:extLst>
              <a:ext uri="{FF2B5EF4-FFF2-40B4-BE49-F238E27FC236}">
                <a16:creationId xmlns:a16="http://schemas.microsoft.com/office/drawing/2014/main" id="{B78B3141-F288-5B07-9D81-0A9C6FE65E4C}"/>
              </a:ext>
            </a:extLst>
          </p:cNvPr>
          <p:cNvSpPr txBox="1"/>
          <p:nvPr/>
        </p:nvSpPr>
        <p:spPr>
          <a:xfrm>
            <a:off x="638036" y="1745182"/>
            <a:ext cx="8131060" cy="1569660"/>
          </a:xfrm>
          <a:prstGeom prst="rect">
            <a:avLst/>
          </a:prstGeom>
          <a:noFill/>
        </p:spPr>
        <p:txBody>
          <a:bodyPr wrap="square" rtlCol="0">
            <a:spAutoFit/>
          </a:bodyPr>
          <a:lstStyle/>
          <a:p>
            <a:pPr marL="285750" indent="-285750">
              <a:buFont typeface="Arial" panose="020B0604020202020204" pitchFamily="34" charset="0"/>
              <a:buChar char="•"/>
            </a:pPr>
            <a:r>
              <a:rPr lang="en-GB" dirty="0"/>
              <a:t>From a new scan of the </a:t>
            </a:r>
            <a:r>
              <a:rPr lang="en-GB" b="1" dirty="0"/>
              <a:t>coil search scheme</a:t>
            </a:r>
            <a:r>
              <a:rPr lang="en-GB" dirty="0"/>
              <a:t>, with the </a:t>
            </a:r>
            <a:r>
              <a:rPr lang="en-GB" b="1" dirty="0"/>
              <a:t>new constraint </a:t>
            </a:r>
            <a:r>
              <a:rPr lang="en-GB" dirty="0"/>
              <a:t>on the </a:t>
            </a:r>
            <a:r>
              <a:rPr lang="en-GB" b="1" dirty="0"/>
              <a:t>minimum radial gap between the two coils</a:t>
            </a:r>
            <a:r>
              <a:rPr lang="en-GB" dirty="0"/>
              <a:t>, we found the here reported solution: </a:t>
            </a:r>
            <a:r>
              <a:rPr lang="en-GB" i="1" dirty="0"/>
              <a:t>“</a:t>
            </a:r>
            <a:r>
              <a:rPr lang="en-GB" b="1" i="1" dirty="0">
                <a:solidFill>
                  <a:schemeClr val="accent1"/>
                </a:solidFill>
              </a:rPr>
              <a:t>Option 12MN-40mm gap</a:t>
            </a:r>
            <a:r>
              <a:rPr lang="en-GB" i="1" dirty="0"/>
              <a:t>”</a:t>
            </a:r>
            <a:r>
              <a:rPr lang="en-GB" dirty="0"/>
              <a:t>.</a:t>
            </a:r>
          </a:p>
          <a:p>
            <a:pPr marL="285750" indent="-285750">
              <a:buFont typeface="Arial" panose="020B0604020202020204" pitchFamily="34" charset="0"/>
              <a:buChar char="•"/>
            </a:pPr>
            <a:endParaRPr lang="en-GB" sz="600" dirty="0"/>
          </a:p>
          <a:p>
            <a:pPr marL="285750" indent="-285750">
              <a:buFont typeface="Arial" panose="020B0604020202020204" pitchFamily="34" charset="0"/>
              <a:buChar char="•"/>
            </a:pPr>
            <a:r>
              <a:rPr lang="en-GB" dirty="0"/>
              <a:t>This solution offers </a:t>
            </a:r>
            <a:r>
              <a:rPr lang="en-GB" b="1" dirty="0"/>
              <a:t>minimum differences </a:t>
            </a:r>
            <a:r>
              <a:rPr lang="en-GB" dirty="0"/>
              <a:t>with the </a:t>
            </a:r>
            <a:r>
              <a:rPr lang="en-GB" b="1" i="1" dirty="0"/>
              <a:t>12MN-20mm gap </a:t>
            </a:r>
            <a:r>
              <a:rPr lang="en-GB" b="1" dirty="0"/>
              <a:t>option</a:t>
            </a:r>
            <a:r>
              <a:rPr lang="en-GB" dirty="0"/>
              <a:t>, with the </a:t>
            </a:r>
            <a:r>
              <a:rPr lang="en-GB" b="1" dirty="0"/>
              <a:t>advantage of increased radial gap </a:t>
            </a:r>
            <a:r>
              <a:rPr lang="en-GB" dirty="0"/>
              <a:t>between coils.</a:t>
            </a:r>
          </a:p>
        </p:txBody>
      </p:sp>
      <p:sp>
        <p:nvSpPr>
          <p:cNvPr id="186" name="Date Placeholder 4">
            <a:extLst>
              <a:ext uri="{FF2B5EF4-FFF2-40B4-BE49-F238E27FC236}">
                <a16:creationId xmlns:a16="http://schemas.microsoft.com/office/drawing/2014/main" id="{1448355E-EA78-972F-B50A-02109A513439}"/>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187" name="Footer Placeholder 7">
            <a:extLst>
              <a:ext uri="{FF2B5EF4-FFF2-40B4-BE49-F238E27FC236}">
                <a16:creationId xmlns:a16="http://schemas.microsoft.com/office/drawing/2014/main" id="{DAB7F6C7-5486-F683-14F4-D9460818BBAA}"/>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2" name="Slide Number Placeholder 1">
            <a:extLst>
              <a:ext uri="{FF2B5EF4-FFF2-40B4-BE49-F238E27FC236}">
                <a16:creationId xmlns:a16="http://schemas.microsoft.com/office/drawing/2014/main" id="{24086434-8479-84C1-DCE5-BA67715D6645}"/>
              </a:ext>
            </a:extLst>
          </p:cNvPr>
          <p:cNvSpPr>
            <a:spLocks noGrp="1"/>
          </p:cNvSpPr>
          <p:nvPr>
            <p:ph type="sldNum" sz="quarter" idx="12"/>
          </p:nvPr>
        </p:nvSpPr>
        <p:spPr/>
        <p:txBody>
          <a:bodyPr/>
          <a:lstStyle/>
          <a:p>
            <a:fld id="{005C7FBA-D4E9-46CA-9321-3ADA2E368FCD}" type="slidenum">
              <a:rPr lang="en-GB" smtClean="0"/>
              <a:t>20</a:t>
            </a:fld>
            <a:endParaRPr lang="en-GB"/>
          </a:p>
        </p:txBody>
      </p:sp>
    </p:spTree>
    <p:extLst>
      <p:ext uri="{BB962C8B-B14F-4D97-AF65-F5344CB8AC3E}">
        <p14:creationId xmlns:p14="http://schemas.microsoft.com/office/powerpoint/2010/main" val="2068759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CB037-616D-FC86-FE11-F4C80A56ED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38C383-CBE0-E21D-9A1E-B0A8EC641680}"/>
              </a:ext>
            </a:extLst>
          </p:cNvPr>
          <p:cNvSpPr>
            <a:spLocks noGrp="1"/>
          </p:cNvSpPr>
          <p:nvPr>
            <p:ph type="title"/>
          </p:nvPr>
        </p:nvSpPr>
        <p:spPr>
          <a:xfrm>
            <a:off x="838200" y="105250"/>
            <a:ext cx="10515600" cy="1325563"/>
          </a:xfrm>
        </p:spPr>
        <p:txBody>
          <a:bodyPr>
            <a:normAutofit/>
          </a:bodyPr>
          <a:lstStyle/>
          <a:p>
            <a:r>
              <a:rPr lang="en-US" dirty="0"/>
              <a:t>Solutions comparison - Margins</a:t>
            </a:r>
          </a:p>
        </p:txBody>
      </p:sp>
      <p:pic>
        <p:nvPicPr>
          <p:cNvPr id="17" name="Image 8" descr="MUON-Slide-graphBase-pagebottom.jpg">
            <a:extLst>
              <a:ext uri="{FF2B5EF4-FFF2-40B4-BE49-F238E27FC236}">
                <a16:creationId xmlns:a16="http://schemas.microsoft.com/office/drawing/2014/main" id="{B18E8438-6A17-A458-18C7-3AAC6B4EE1B7}"/>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18" name="Image 8" descr="MUON-Slide-graphBase-pagebottom.jpg">
            <a:extLst>
              <a:ext uri="{FF2B5EF4-FFF2-40B4-BE49-F238E27FC236}">
                <a16:creationId xmlns:a16="http://schemas.microsoft.com/office/drawing/2014/main" id="{71369847-577E-C8DB-2BA5-AB9C31DCF3EF}"/>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4" name="CasellaDiTesto 150">
            <a:extLst>
              <a:ext uri="{FF2B5EF4-FFF2-40B4-BE49-F238E27FC236}">
                <a16:creationId xmlns:a16="http://schemas.microsoft.com/office/drawing/2014/main" id="{098ED012-8AB5-4C05-01F6-BD959B592276}"/>
              </a:ext>
            </a:extLst>
          </p:cNvPr>
          <p:cNvSpPr txBox="1"/>
          <p:nvPr/>
        </p:nvSpPr>
        <p:spPr>
          <a:xfrm>
            <a:off x="7928971" y="5028227"/>
            <a:ext cx="1674729" cy="318791"/>
          </a:xfrm>
          <a:prstGeom prst="rect">
            <a:avLst/>
          </a:prstGeom>
          <a:no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22" name="CasellaDiTesto 150">
            <a:extLst>
              <a:ext uri="{FF2B5EF4-FFF2-40B4-BE49-F238E27FC236}">
                <a16:creationId xmlns:a16="http://schemas.microsoft.com/office/drawing/2014/main" id="{A9231775-71F3-8EC4-2E50-22F9B8F5E011}"/>
              </a:ext>
            </a:extLst>
          </p:cNvPr>
          <p:cNvSpPr txBox="1"/>
          <p:nvPr/>
        </p:nvSpPr>
        <p:spPr>
          <a:xfrm>
            <a:off x="6085023" y="2107302"/>
            <a:ext cx="2743199" cy="307777"/>
          </a:xfrm>
          <a:prstGeom prst="rect">
            <a:avLst/>
          </a:prstGeom>
          <a:noFill/>
          <a:ln w="28575">
            <a:solidFill>
              <a:schemeClr val="accent1"/>
            </a:solidFill>
          </a:ln>
        </p:spPr>
        <p:txBody>
          <a:bodyPr wrap="square">
            <a:spAutoFit/>
          </a:bodyPr>
          <a:lstStyle/>
          <a:p>
            <a:pPr algn="ctr"/>
            <a:r>
              <a:rPr lang="en-IN" sz="1400" b="1" dirty="0">
                <a:latin typeface="Arial" panose="020B0604020202020204" pitchFamily="34" charset="0"/>
                <a:cs typeface="Arial" panose="020B0604020202020204" pitchFamily="34" charset="0"/>
              </a:rPr>
              <a:t>Margins are too low</a:t>
            </a:r>
            <a:endParaRPr lang="en-IN" sz="1400" b="1" dirty="0"/>
          </a:p>
        </p:txBody>
      </p:sp>
      <p:pic>
        <p:nvPicPr>
          <p:cNvPr id="3" name="Picture 2">
            <a:extLst>
              <a:ext uri="{FF2B5EF4-FFF2-40B4-BE49-F238E27FC236}">
                <a16:creationId xmlns:a16="http://schemas.microsoft.com/office/drawing/2014/main" id="{9772BB0A-D1C7-4154-3646-826D7927DB65}"/>
              </a:ext>
            </a:extLst>
          </p:cNvPr>
          <p:cNvPicPr>
            <a:picLocks noChangeAspect="1"/>
          </p:cNvPicPr>
          <p:nvPr/>
        </p:nvPicPr>
        <p:blipFill>
          <a:blip r:embed="rId4"/>
          <a:stretch>
            <a:fillRect/>
          </a:stretch>
        </p:blipFill>
        <p:spPr>
          <a:xfrm>
            <a:off x="305571" y="2490712"/>
            <a:ext cx="5428866" cy="3008669"/>
          </a:xfrm>
          <a:prstGeom prst="rect">
            <a:avLst/>
          </a:prstGeom>
        </p:spPr>
      </p:pic>
      <p:pic>
        <p:nvPicPr>
          <p:cNvPr id="6" name="Picture 5">
            <a:extLst>
              <a:ext uri="{FF2B5EF4-FFF2-40B4-BE49-F238E27FC236}">
                <a16:creationId xmlns:a16="http://schemas.microsoft.com/office/drawing/2014/main" id="{89DE2849-8B54-F424-1557-56A58B952FC6}"/>
              </a:ext>
            </a:extLst>
          </p:cNvPr>
          <p:cNvPicPr>
            <a:picLocks noChangeAspect="1"/>
          </p:cNvPicPr>
          <p:nvPr/>
        </p:nvPicPr>
        <p:blipFill>
          <a:blip r:embed="rId5"/>
          <a:stretch>
            <a:fillRect/>
          </a:stretch>
        </p:blipFill>
        <p:spPr>
          <a:xfrm>
            <a:off x="5358960" y="2647223"/>
            <a:ext cx="6814752" cy="2358534"/>
          </a:xfrm>
          <a:prstGeom prst="rect">
            <a:avLst/>
          </a:prstGeom>
        </p:spPr>
      </p:pic>
      <p:sp>
        <p:nvSpPr>
          <p:cNvPr id="20" name="Rectangle: Rounded Corners 19">
            <a:extLst>
              <a:ext uri="{FF2B5EF4-FFF2-40B4-BE49-F238E27FC236}">
                <a16:creationId xmlns:a16="http://schemas.microsoft.com/office/drawing/2014/main" id="{5E3A42F6-E20E-09B0-EE12-7E57BA49169E}"/>
              </a:ext>
            </a:extLst>
          </p:cNvPr>
          <p:cNvSpPr/>
          <p:nvPr/>
        </p:nvSpPr>
        <p:spPr>
          <a:xfrm>
            <a:off x="5505589" y="3590549"/>
            <a:ext cx="1023227" cy="37794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31F0C762-4AF7-19D5-EE92-27B61B6877BE}"/>
              </a:ext>
            </a:extLst>
          </p:cNvPr>
          <p:cNvCxnSpPr>
            <a:cxnSpLocks/>
          </p:cNvCxnSpPr>
          <p:nvPr/>
        </p:nvCxnSpPr>
        <p:spPr>
          <a:xfrm flipV="1">
            <a:off x="6528816" y="2435762"/>
            <a:ext cx="647473" cy="1186364"/>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Date Placeholder 4">
            <a:extLst>
              <a:ext uri="{FF2B5EF4-FFF2-40B4-BE49-F238E27FC236}">
                <a16:creationId xmlns:a16="http://schemas.microsoft.com/office/drawing/2014/main" id="{82F140AB-D3E9-609C-27F7-949440E8A3B3}"/>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9" name="Footer Placeholder 7">
            <a:extLst>
              <a:ext uri="{FF2B5EF4-FFF2-40B4-BE49-F238E27FC236}">
                <a16:creationId xmlns:a16="http://schemas.microsoft.com/office/drawing/2014/main" id="{3BB89818-E56F-4CFD-36B2-30E39FA42D4F}"/>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10" name="Rectangle: Rounded Corners 9">
            <a:extLst>
              <a:ext uri="{FF2B5EF4-FFF2-40B4-BE49-F238E27FC236}">
                <a16:creationId xmlns:a16="http://schemas.microsoft.com/office/drawing/2014/main" id="{74495FEE-3FCB-C3F5-55F6-E6B91185C4CB}"/>
              </a:ext>
            </a:extLst>
          </p:cNvPr>
          <p:cNvSpPr/>
          <p:nvPr/>
        </p:nvSpPr>
        <p:spPr>
          <a:xfrm>
            <a:off x="7176288" y="4510573"/>
            <a:ext cx="4317719" cy="39465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000DB8F3-0797-5631-0AF6-DEBF6260AD75}"/>
              </a:ext>
            </a:extLst>
          </p:cNvPr>
          <p:cNvSpPr/>
          <p:nvPr/>
        </p:nvSpPr>
        <p:spPr>
          <a:xfrm>
            <a:off x="7176288" y="4039655"/>
            <a:ext cx="4317719" cy="39465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59A0786A-8E6E-47E5-41FE-892DA83E7814}"/>
              </a:ext>
            </a:extLst>
          </p:cNvPr>
          <p:cNvSpPr txBox="1"/>
          <p:nvPr/>
        </p:nvSpPr>
        <p:spPr>
          <a:xfrm>
            <a:off x="291626" y="1922615"/>
            <a:ext cx="4153832" cy="400110"/>
          </a:xfrm>
          <a:prstGeom prst="rect">
            <a:avLst/>
          </a:prstGeom>
          <a:noFill/>
        </p:spPr>
        <p:txBody>
          <a:bodyPr wrap="square">
            <a:spAutoFit/>
          </a:bodyPr>
          <a:lstStyle/>
          <a:p>
            <a:pPr algn="ctr"/>
            <a:r>
              <a:rPr lang="en-US" sz="2000" dirty="0">
                <a:solidFill>
                  <a:schemeClr val="accent1"/>
                </a:solidFill>
                <a:latin typeface="Montserrat" panose="00000500000000000000" pitchFamily="2" charset="0"/>
              </a:rPr>
              <a:t>Option 12MN – 40mm gap</a:t>
            </a:r>
          </a:p>
        </p:txBody>
      </p:sp>
      <p:sp>
        <p:nvSpPr>
          <p:cNvPr id="5" name="Slide Number Placeholder 4">
            <a:extLst>
              <a:ext uri="{FF2B5EF4-FFF2-40B4-BE49-F238E27FC236}">
                <a16:creationId xmlns:a16="http://schemas.microsoft.com/office/drawing/2014/main" id="{DDF90D1A-D45C-9763-B298-68A7F77993F2}"/>
              </a:ext>
            </a:extLst>
          </p:cNvPr>
          <p:cNvSpPr>
            <a:spLocks noGrp="1"/>
          </p:cNvSpPr>
          <p:nvPr>
            <p:ph type="sldNum" sz="quarter" idx="12"/>
          </p:nvPr>
        </p:nvSpPr>
        <p:spPr/>
        <p:txBody>
          <a:bodyPr/>
          <a:lstStyle/>
          <a:p>
            <a:fld id="{005C7FBA-D4E9-46CA-9321-3ADA2E368FCD}" type="slidenum">
              <a:rPr lang="en-GB" smtClean="0"/>
              <a:t>21</a:t>
            </a:fld>
            <a:endParaRPr lang="en-GB"/>
          </a:p>
        </p:txBody>
      </p:sp>
    </p:spTree>
    <p:extLst>
      <p:ext uri="{BB962C8B-B14F-4D97-AF65-F5344CB8AC3E}">
        <p14:creationId xmlns:p14="http://schemas.microsoft.com/office/powerpoint/2010/main" val="4222787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B36AB-4C1E-E772-1351-CF4A0CD6CB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322E5C-1A6F-78F0-319B-9A3DBBCE87F6}"/>
              </a:ext>
            </a:extLst>
          </p:cNvPr>
          <p:cNvSpPr>
            <a:spLocks noGrp="1"/>
          </p:cNvSpPr>
          <p:nvPr>
            <p:ph type="title"/>
          </p:nvPr>
        </p:nvSpPr>
        <p:spPr>
          <a:xfrm>
            <a:off x="838200" y="95625"/>
            <a:ext cx="10515600" cy="1325563"/>
          </a:xfrm>
        </p:spPr>
        <p:txBody>
          <a:bodyPr>
            <a:normAutofit/>
          </a:bodyPr>
          <a:lstStyle/>
          <a:p>
            <a:r>
              <a:rPr lang="en-US" dirty="0"/>
              <a:t>Summary Table</a:t>
            </a:r>
          </a:p>
        </p:txBody>
      </p:sp>
      <p:pic>
        <p:nvPicPr>
          <p:cNvPr id="17" name="Image 8" descr="MUON-Slide-graphBase-pagebottom.jpg">
            <a:extLst>
              <a:ext uri="{FF2B5EF4-FFF2-40B4-BE49-F238E27FC236}">
                <a16:creationId xmlns:a16="http://schemas.microsoft.com/office/drawing/2014/main" id="{38B70035-9776-02EC-6048-D7561661FC23}"/>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pic>
        <p:nvPicPr>
          <p:cNvPr id="18" name="Image 8" descr="MUON-Slide-graphBase-pagebottom.jpg">
            <a:extLst>
              <a:ext uri="{FF2B5EF4-FFF2-40B4-BE49-F238E27FC236}">
                <a16:creationId xmlns:a16="http://schemas.microsoft.com/office/drawing/2014/main" id="{B390887A-E009-D1B5-9741-4664C40055A1}"/>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graphicFrame>
        <p:nvGraphicFramePr>
          <p:cNvPr id="8" name="Table 7">
            <a:extLst>
              <a:ext uri="{FF2B5EF4-FFF2-40B4-BE49-F238E27FC236}">
                <a16:creationId xmlns:a16="http://schemas.microsoft.com/office/drawing/2014/main" id="{85A50556-9868-5D5C-AFA9-BE6D74503095}"/>
              </a:ext>
            </a:extLst>
          </p:cNvPr>
          <p:cNvGraphicFramePr>
            <a:graphicFrameLocks noGrp="1"/>
          </p:cNvGraphicFramePr>
          <p:nvPr/>
        </p:nvGraphicFramePr>
        <p:xfrm>
          <a:off x="1" y="2233344"/>
          <a:ext cx="12192001" cy="3343261"/>
        </p:xfrm>
        <a:graphic>
          <a:graphicData uri="http://schemas.openxmlformats.org/drawingml/2006/table">
            <a:tbl>
              <a:tblPr firstRow="1" bandRow="1">
                <a:tableStyleId>{5C22544A-7EE6-4342-B048-85BDC9FD1C3A}</a:tableStyleId>
              </a:tblPr>
              <a:tblGrid>
                <a:gridCol w="1112362">
                  <a:extLst>
                    <a:ext uri="{9D8B030D-6E8A-4147-A177-3AD203B41FA5}">
                      <a16:colId xmlns:a16="http://schemas.microsoft.com/office/drawing/2014/main" val="1965045513"/>
                    </a:ext>
                  </a:extLst>
                </a:gridCol>
                <a:gridCol w="967784">
                  <a:extLst>
                    <a:ext uri="{9D8B030D-6E8A-4147-A177-3AD203B41FA5}">
                      <a16:colId xmlns:a16="http://schemas.microsoft.com/office/drawing/2014/main" val="1724022077"/>
                    </a:ext>
                  </a:extLst>
                </a:gridCol>
                <a:gridCol w="618655">
                  <a:extLst>
                    <a:ext uri="{9D8B030D-6E8A-4147-A177-3AD203B41FA5}">
                      <a16:colId xmlns:a16="http://schemas.microsoft.com/office/drawing/2014/main" val="4209247174"/>
                    </a:ext>
                  </a:extLst>
                </a:gridCol>
                <a:gridCol w="910134">
                  <a:extLst>
                    <a:ext uri="{9D8B030D-6E8A-4147-A177-3AD203B41FA5}">
                      <a16:colId xmlns:a16="http://schemas.microsoft.com/office/drawing/2014/main" val="1158791951"/>
                    </a:ext>
                  </a:extLst>
                </a:gridCol>
                <a:gridCol w="983384">
                  <a:extLst>
                    <a:ext uri="{9D8B030D-6E8A-4147-A177-3AD203B41FA5}">
                      <a16:colId xmlns:a16="http://schemas.microsoft.com/office/drawing/2014/main" val="943407054"/>
                    </a:ext>
                  </a:extLst>
                </a:gridCol>
                <a:gridCol w="954913">
                  <a:extLst>
                    <a:ext uri="{9D8B030D-6E8A-4147-A177-3AD203B41FA5}">
                      <a16:colId xmlns:a16="http://schemas.microsoft.com/office/drawing/2014/main" val="3314004232"/>
                    </a:ext>
                  </a:extLst>
                </a:gridCol>
                <a:gridCol w="989767">
                  <a:extLst>
                    <a:ext uri="{9D8B030D-6E8A-4147-A177-3AD203B41FA5}">
                      <a16:colId xmlns:a16="http://schemas.microsoft.com/office/drawing/2014/main" val="3447522847"/>
                    </a:ext>
                  </a:extLst>
                </a:gridCol>
                <a:gridCol w="989767">
                  <a:extLst>
                    <a:ext uri="{9D8B030D-6E8A-4147-A177-3AD203B41FA5}">
                      <a16:colId xmlns:a16="http://schemas.microsoft.com/office/drawing/2014/main" val="1252346202"/>
                    </a:ext>
                  </a:extLst>
                </a:gridCol>
                <a:gridCol w="989767">
                  <a:extLst>
                    <a:ext uri="{9D8B030D-6E8A-4147-A177-3AD203B41FA5}">
                      <a16:colId xmlns:a16="http://schemas.microsoft.com/office/drawing/2014/main" val="2627487422"/>
                    </a:ext>
                  </a:extLst>
                </a:gridCol>
                <a:gridCol w="989767">
                  <a:extLst>
                    <a:ext uri="{9D8B030D-6E8A-4147-A177-3AD203B41FA5}">
                      <a16:colId xmlns:a16="http://schemas.microsoft.com/office/drawing/2014/main" val="1525449738"/>
                    </a:ext>
                  </a:extLst>
                </a:gridCol>
                <a:gridCol w="989767">
                  <a:extLst>
                    <a:ext uri="{9D8B030D-6E8A-4147-A177-3AD203B41FA5}">
                      <a16:colId xmlns:a16="http://schemas.microsoft.com/office/drawing/2014/main" val="655485038"/>
                    </a:ext>
                  </a:extLst>
                </a:gridCol>
                <a:gridCol w="789988">
                  <a:extLst>
                    <a:ext uri="{9D8B030D-6E8A-4147-A177-3AD203B41FA5}">
                      <a16:colId xmlns:a16="http://schemas.microsoft.com/office/drawing/2014/main" val="577677542"/>
                    </a:ext>
                  </a:extLst>
                </a:gridCol>
                <a:gridCol w="905946">
                  <a:extLst>
                    <a:ext uri="{9D8B030D-6E8A-4147-A177-3AD203B41FA5}">
                      <a16:colId xmlns:a16="http://schemas.microsoft.com/office/drawing/2014/main" val="1007985349"/>
                    </a:ext>
                  </a:extLst>
                </a:gridCol>
              </a:tblGrid>
              <a:tr h="1161905">
                <a:tc>
                  <a:txBody>
                    <a:bodyPr/>
                    <a:lstStyle/>
                    <a:p>
                      <a:pPr algn="ctr"/>
                      <a:endParaRPr lang="en-US" sz="1200" dirty="0"/>
                    </a:p>
                  </a:txBody>
                  <a:tcPr anchor="ctr"/>
                </a:tc>
                <a:tc>
                  <a:txBody>
                    <a:bodyPr/>
                    <a:lstStyle/>
                    <a:p>
                      <a:pPr algn="ctr"/>
                      <a:r>
                        <a:rPr lang="en-US" sz="1200" dirty="0"/>
                        <a:t>J_eng</a:t>
                      </a:r>
                    </a:p>
                    <a:p>
                      <a:pPr algn="ctr"/>
                      <a:r>
                        <a:rPr lang="en-US" sz="1200" dirty="0"/>
                        <a:t>Coil1/Coil2</a:t>
                      </a:r>
                    </a:p>
                    <a:p>
                      <a:pPr algn="ctr"/>
                      <a:r>
                        <a:rPr lang="en-US" sz="1200" dirty="0"/>
                        <a:t>(A/mm^2)</a:t>
                      </a:r>
                    </a:p>
                  </a:txBody>
                  <a:tcPr anchor="ctr"/>
                </a:tc>
                <a:tc>
                  <a:txBody>
                    <a:bodyPr/>
                    <a:lstStyle/>
                    <a:p>
                      <a:pPr algn="ctr"/>
                      <a:r>
                        <a:rPr lang="en-US" sz="1200" dirty="0"/>
                        <a:t>B2/B1</a:t>
                      </a:r>
                    </a:p>
                    <a:p>
                      <a:pPr algn="ctr"/>
                      <a:r>
                        <a:rPr lang="en-US" sz="1200" dirty="0"/>
                        <a:t>(%)</a:t>
                      </a:r>
                    </a:p>
                  </a:txBody>
                  <a:tcPr anchor="ctr"/>
                </a:tc>
                <a:tc>
                  <a:txBody>
                    <a:bodyPr/>
                    <a:lstStyle/>
                    <a:p>
                      <a:pPr algn="ctr"/>
                      <a:r>
                        <a:rPr lang="en-US" sz="1200" dirty="0"/>
                        <a:t>Focus. Strength per cell length</a:t>
                      </a:r>
                    </a:p>
                    <a:p>
                      <a:pPr algn="ctr"/>
                      <a:r>
                        <a:rPr lang="en-US" sz="1200" dirty="0"/>
                        <a:t>(T^2*m/m)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Axial Force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Coil1/Coil2 (MN)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Net Axial Force (MN)</a:t>
                      </a:r>
                    </a:p>
                  </a:txBody>
                  <a:tcPr anchor="ctr"/>
                </a:tc>
                <a:tc>
                  <a:txBody>
                    <a:bodyPr/>
                    <a:lstStyle/>
                    <a:p>
                      <a:pPr algn="ctr"/>
                      <a:r>
                        <a:rPr lang="en-US" sz="1200" dirty="0"/>
                        <a:t>Net Torque applied on centroid of forces (MN*m)</a:t>
                      </a:r>
                    </a:p>
                  </a:txBody>
                  <a:tcPr anchor="ctr"/>
                </a:tc>
                <a:tc>
                  <a:txBody>
                    <a:bodyPr/>
                    <a:lstStyle/>
                    <a:p>
                      <a:pPr algn="ctr"/>
                      <a:r>
                        <a:rPr lang="en-US" sz="1200" dirty="0"/>
                        <a:t>Peak Hoop Stress on</a:t>
                      </a:r>
                    </a:p>
                    <a:p>
                      <a:pPr algn="ctr"/>
                      <a:r>
                        <a:rPr lang="en-US" sz="1200" dirty="0"/>
                        <a:t>Coil1/Coil2</a:t>
                      </a:r>
                    </a:p>
                    <a:p>
                      <a:pPr algn="ctr"/>
                      <a:r>
                        <a:rPr lang="en-US" sz="1200" dirty="0"/>
                        <a:t>(MPa)</a:t>
                      </a:r>
                    </a:p>
                  </a:txBody>
                  <a:tcPr anchor="ctr"/>
                </a:tc>
                <a:tc>
                  <a:txBody>
                    <a:bodyPr/>
                    <a:lstStyle/>
                    <a:p>
                      <a:pPr algn="ctr"/>
                      <a:r>
                        <a:rPr lang="en-US" sz="1200" dirty="0"/>
                        <a:t>Peak Positive Radial Stress on</a:t>
                      </a:r>
                    </a:p>
                    <a:p>
                      <a:pPr algn="ctr"/>
                      <a:r>
                        <a:rPr lang="en-US" sz="1200" dirty="0"/>
                        <a:t>Coil1/Coil2</a:t>
                      </a:r>
                    </a:p>
                    <a:p>
                      <a:pPr algn="ctr"/>
                      <a:r>
                        <a:rPr lang="en-US" sz="1200" dirty="0"/>
                        <a:t>(MPa)</a:t>
                      </a:r>
                    </a:p>
                    <a:p>
                      <a:pPr algn="ctr"/>
                      <a:endParaRPr lang="en-US" sz="1200" dirty="0"/>
                    </a:p>
                  </a:txBody>
                  <a:tcPr anchor="ctr"/>
                </a:tc>
                <a:tc>
                  <a:txBody>
                    <a:bodyPr/>
                    <a:lstStyle/>
                    <a:p>
                      <a:pPr algn="ctr"/>
                      <a:r>
                        <a:rPr lang="en-US" sz="1200" dirty="0"/>
                        <a:t>Peak Von Mises Stress on SS spacers</a:t>
                      </a:r>
                    </a:p>
                    <a:p>
                      <a:pPr algn="ctr"/>
                      <a:r>
                        <a:rPr lang="en-US" sz="1200" dirty="0"/>
                        <a:t>(MPa)</a:t>
                      </a:r>
                    </a:p>
                  </a:txBody>
                  <a:tcPr anchor="ctr"/>
                </a:tc>
                <a:tc>
                  <a:txBody>
                    <a:bodyPr/>
                    <a:lstStyle/>
                    <a:p>
                      <a:pPr algn="ctr"/>
                      <a:r>
                        <a:rPr lang="en-US" sz="1200" dirty="0"/>
                        <a:t>Total Magnetic Energy Density in cell (MJ/m^3)</a:t>
                      </a:r>
                    </a:p>
                  </a:txBody>
                  <a:tcPr anchor="ctr"/>
                </a:tc>
                <a:tc>
                  <a:txBody>
                    <a:bodyPr/>
                    <a:lstStyle/>
                    <a:p>
                      <a:pPr algn="ctr"/>
                      <a:r>
                        <a:rPr lang="en-US" sz="1200" dirty="0"/>
                        <a:t>Total HTS length</a:t>
                      </a:r>
                    </a:p>
                    <a:p>
                      <a:pPr algn="ctr"/>
                      <a:r>
                        <a:rPr lang="en-US" sz="1200" dirty="0"/>
                        <a:t>(full cell)</a:t>
                      </a:r>
                    </a:p>
                    <a:p>
                      <a:pPr algn="ctr"/>
                      <a:r>
                        <a:rPr lang="en-US" sz="1200" dirty="0"/>
                        <a:t>(km)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 Current Coil1/2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a:t>
                      </a:r>
                    </a:p>
                  </a:txBody>
                  <a:tcPr anchor="ctr"/>
                </a:tc>
                <a:extLst>
                  <a:ext uri="{0D108BD9-81ED-4DB2-BD59-A6C34878D82A}">
                    <a16:rowId xmlns:a16="http://schemas.microsoft.com/office/drawing/2014/main" val="3942006331"/>
                  </a:ext>
                </a:extLst>
              </a:tr>
              <a:tr h="774547">
                <a:tc>
                  <a:txBody>
                    <a:bodyPr/>
                    <a:lstStyle/>
                    <a:p>
                      <a:pPr algn="ctr"/>
                      <a:r>
                        <a:rPr lang="en-US" sz="1200" dirty="0"/>
                        <a:t>Option 17MN-10mm gap</a:t>
                      </a:r>
                    </a:p>
                  </a:txBody>
                  <a:tcPr anchor="ctr"/>
                </a:tc>
                <a:tc>
                  <a:txBody>
                    <a:bodyPr/>
                    <a:lstStyle/>
                    <a:p>
                      <a:pPr algn="ctr"/>
                      <a:r>
                        <a:rPr lang="en-US" sz="1600" dirty="0"/>
                        <a:t>421.5</a:t>
                      </a:r>
                    </a:p>
                    <a:p>
                      <a:pPr algn="ctr"/>
                      <a:r>
                        <a:rPr lang="en-US" sz="1600" dirty="0"/>
                        <a:t>209.1</a:t>
                      </a:r>
                    </a:p>
                  </a:txBody>
                  <a:tcPr anchor="ctr"/>
                </a:tc>
                <a:tc>
                  <a:txBody>
                    <a:bodyPr/>
                    <a:lstStyle/>
                    <a:p>
                      <a:pPr algn="ctr"/>
                      <a:r>
                        <a:rPr lang="en-US" sz="1600" dirty="0"/>
                        <a:t>14.7</a:t>
                      </a:r>
                    </a:p>
                  </a:txBody>
                  <a:tcPr anchor="ctr"/>
                </a:tc>
                <a:tc>
                  <a:txBody>
                    <a:bodyPr/>
                    <a:lstStyle/>
                    <a:p>
                      <a:pPr algn="ctr"/>
                      <a:r>
                        <a:rPr lang="en-US" sz="1600" dirty="0"/>
                        <a:t>24.7</a:t>
                      </a:r>
                    </a:p>
                  </a:txBody>
                  <a:tcPr anchor="ctr"/>
                </a:tc>
                <a:tc>
                  <a:txBody>
                    <a:bodyPr/>
                    <a:lstStyle/>
                    <a:p>
                      <a:pPr algn="ctr"/>
                      <a:r>
                        <a:rPr lang="en-US" sz="1600" dirty="0"/>
                        <a:t>+6.7</a:t>
                      </a:r>
                    </a:p>
                    <a:p>
                      <a:pPr algn="ctr"/>
                      <a:r>
                        <a:rPr lang="en-US" sz="1600" dirty="0"/>
                        <a:t>+10.4</a:t>
                      </a:r>
                    </a:p>
                  </a:txBody>
                  <a:tcPr anchor="ctr"/>
                </a:tc>
                <a:tc>
                  <a:txBody>
                    <a:bodyPr/>
                    <a:lstStyle/>
                    <a:p>
                      <a:pPr algn="ctr"/>
                      <a:r>
                        <a:rPr lang="en-US" sz="1600" dirty="0"/>
                        <a:t>+17.1</a:t>
                      </a:r>
                    </a:p>
                  </a:txBody>
                  <a:tcPr anchor="ctr"/>
                </a:tc>
                <a:tc>
                  <a:txBody>
                    <a:bodyPr/>
                    <a:lstStyle/>
                    <a:p>
                      <a:pPr algn="ctr"/>
                      <a:r>
                        <a:rPr lang="en-US" sz="1600" dirty="0"/>
                        <a:t>-0.597</a:t>
                      </a:r>
                    </a:p>
                  </a:txBody>
                  <a:tcPr anchor="ctr"/>
                </a:tc>
                <a:tc>
                  <a:txBody>
                    <a:bodyPr/>
                    <a:lstStyle/>
                    <a:p>
                      <a:pPr algn="ctr"/>
                      <a:r>
                        <a:rPr lang="en-US" sz="1600" dirty="0"/>
                        <a:t>+294</a:t>
                      </a:r>
                    </a:p>
                    <a:p>
                      <a:pPr algn="ctr"/>
                      <a:r>
                        <a:rPr lang="en-US" sz="1600" dirty="0"/>
                        <a:t>+397</a:t>
                      </a:r>
                    </a:p>
                  </a:txBody>
                  <a:tcPr anchor="ctr"/>
                </a:tc>
                <a:tc>
                  <a:txBody>
                    <a:bodyPr/>
                    <a:lstStyle/>
                    <a:p>
                      <a:pPr algn="ctr"/>
                      <a:r>
                        <a:rPr lang="en-US" sz="1600" dirty="0"/>
                        <a:t>+1.96</a:t>
                      </a:r>
                    </a:p>
                    <a:p>
                      <a:pPr algn="ctr"/>
                      <a:r>
                        <a:rPr lang="en-US" sz="1600" dirty="0"/>
                        <a:t>+14.5</a:t>
                      </a:r>
                    </a:p>
                  </a:txBody>
                  <a:tcPr anchor="ctr"/>
                </a:tc>
                <a:tc>
                  <a:txBody>
                    <a:bodyPr/>
                    <a:lstStyle/>
                    <a:p>
                      <a:pPr algn="ctr"/>
                      <a:r>
                        <a:rPr lang="en-US" sz="1600" dirty="0"/>
                        <a:t>+499</a:t>
                      </a:r>
                    </a:p>
                    <a:p>
                      <a:pPr algn="ctr"/>
                      <a:r>
                        <a:rPr lang="en-US" sz="1600" dirty="0"/>
                        <a:t>+465</a:t>
                      </a:r>
                    </a:p>
                  </a:txBody>
                  <a:tcPr anchor="ctr"/>
                </a:tc>
                <a:tc>
                  <a:txBody>
                    <a:bodyPr/>
                    <a:lstStyle/>
                    <a:p>
                      <a:pPr algn="ctr"/>
                      <a:r>
                        <a:rPr lang="en-US" sz="1600" dirty="0"/>
                        <a:t>159.4</a:t>
                      </a:r>
                    </a:p>
                  </a:txBody>
                  <a:tcPr anchor="ctr"/>
                </a:tc>
                <a:tc>
                  <a:txBody>
                    <a:bodyPr/>
                    <a:lstStyle/>
                    <a:p>
                      <a:pPr algn="ctr"/>
                      <a:r>
                        <a:rPr lang="en-US" sz="1600" dirty="0"/>
                        <a:t>66</a:t>
                      </a:r>
                    </a:p>
                  </a:txBody>
                  <a:tcPr anchor="ctr"/>
                </a:tc>
                <a:tc>
                  <a:txBody>
                    <a:bodyPr/>
                    <a:lstStyle/>
                    <a:p>
                      <a:pPr algn="ctr"/>
                      <a:r>
                        <a:rPr lang="en-US" sz="1600" dirty="0"/>
                        <a:t>795</a:t>
                      </a:r>
                    </a:p>
                    <a:p>
                      <a:pPr algn="ctr"/>
                      <a:r>
                        <a:rPr lang="en-US" sz="1600" dirty="0"/>
                        <a:t>394</a:t>
                      </a:r>
                    </a:p>
                  </a:txBody>
                  <a:tcPr anchor="ctr"/>
                </a:tc>
                <a:extLst>
                  <a:ext uri="{0D108BD9-81ED-4DB2-BD59-A6C34878D82A}">
                    <a16:rowId xmlns:a16="http://schemas.microsoft.com/office/drawing/2014/main" val="2024252650"/>
                  </a:ext>
                </a:extLst>
              </a:tr>
              <a:tr h="598557">
                <a:tc>
                  <a:txBody>
                    <a:bodyPr/>
                    <a:lstStyle/>
                    <a:p>
                      <a:pPr algn="ctr"/>
                      <a:r>
                        <a:rPr lang="en-US" sz="1200" b="0" dirty="0">
                          <a:solidFill>
                            <a:schemeClr val="tx1"/>
                          </a:solidFill>
                        </a:rPr>
                        <a:t>Option 11MN-20mm gap</a:t>
                      </a:r>
                    </a:p>
                  </a:txBody>
                  <a:tcPr anchor="ctr"/>
                </a:tc>
                <a:tc>
                  <a:txBody>
                    <a:bodyPr/>
                    <a:lstStyle/>
                    <a:p>
                      <a:pPr algn="ctr"/>
                      <a:r>
                        <a:rPr lang="en-US" sz="1600" dirty="0">
                          <a:solidFill>
                            <a:schemeClr val="tx1"/>
                          </a:solidFill>
                        </a:rPr>
                        <a:t>328.3</a:t>
                      </a:r>
                    </a:p>
                    <a:p>
                      <a:pPr algn="ctr"/>
                      <a:r>
                        <a:rPr lang="en-US" sz="1600" dirty="0">
                          <a:solidFill>
                            <a:schemeClr val="tx1"/>
                          </a:solidFill>
                        </a:rPr>
                        <a:t>263.9</a:t>
                      </a:r>
                    </a:p>
                  </a:txBody>
                  <a:tcPr anchor="ctr"/>
                </a:tc>
                <a:tc>
                  <a:txBody>
                    <a:bodyPr/>
                    <a:lstStyle/>
                    <a:p>
                      <a:pPr algn="ctr"/>
                      <a:r>
                        <a:rPr lang="en-US" sz="1600" dirty="0">
                          <a:solidFill>
                            <a:schemeClr val="tx1"/>
                          </a:solidFill>
                        </a:rPr>
                        <a:t>14.8</a:t>
                      </a:r>
                    </a:p>
                  </a:txBody>
                  <a:tcPr anchor="ctr"/>
                </a:tc>
                <a:tc>
                  <a:txBody>
                    <a:bodyPr/>
                    <a:lstStyle/>
                    <a:p>
                      <a:pPr algn="ctr"/>
                      <a:r>
                        <a:rPr lang="en-US" sz="1600" dirty="0">
                          <a:solidFill>
                            <a:schemeClr val="tx1"/>
                          </a:solidFill>
                        </a:rPr>
                        <a:t>23.7</a:t>
                      </a:r>
                    </a:p>
                  </a:txBody>
                  <a:tcPr anchor="ctr"/>
                </a:tc>
                <a:tc>
                  <a:txBody>
                    <a:bodyPr/>
                    <a:lstStyle/>
                    <a:p>
                      <a:pPr algn="ctr"/>
                      <a:r>
                        <a:rPr lang="en-US" sz="1600" dirty="0">
                          <a:solidFill>
                            <a:schemeClr val="tx1"/>
                          </a:solidFill>
                        </a:rPr>
                        <a:t>+0.7</a:t>
                      </a:r>
                    </a:p>
                    <a:p>
                      <a:pPr algn="ctr"/>
                      <a:r>
                        <a:rPr lang="en-US" sz="1600" dirty="0">
                          <a:solidFill>
                            <a:schemeClr val="tx1"/>
                          </a:solidFill>
                        </a:rPr>
                        <a:t>+10.8</a:t>
                      </a:r>
                    </a:p>
                  </a:txBody>
                  <a:tcPr anchor="ctr"/>
                </a:tc>
                <a:tc>
                  <a:txBody>
                    <a:bodyPr/>
                    <a:lstStyle/>
                    <a:p>
                      <a:pPr algn="ctr"/>
                      <a:r>
                        <a:rPr lang="en-US" sz="1600" dirty="0">
                          <a:solidFill>
                            <a:schemeClr val="tx1"/>
                          </a:solidFill>
                        </a:rPr>
                        <a:t>+11.5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-0.562</a:t>
                      </a:r>
                    </a:p>
                  </a:txBody>
                  <a:tcPr anchor="ctr"/>
                </a:tc>
                <a:tc>
                  <a:txBody>
                    <a:bodyPr/>
                    <a:lstStyle/>
                    <a:p>
                      <a:pPr algn="ctr"/>
                      <a:r>
                        <a:rPr lang="en-US" sz="1600" dirty="0">
                          <a:solidFill>
                            <a:schemeClr val="tx1"/>
                          </a:solidFill>
                        </a:rPr>
                        <a:t>+222</a:t>
                      </a:r>
                    </a:p>
                    <a:p>
                      <a:pPr algn="ctr"/>
                      <a:r>
                        <a:rPr lang="en-US" sz="1600" dirty="0">
                          <a:solidFill>
                            <a:schemeClr val="tx1"/>
                          </a:solidFill>
                        </a:rPr>
                        <a:t>+344</a:t>
                      </a:r>
                    </a:p>
                  </a:txBody>
                  <a:tcPr anchor="ctr"/>
                </a:tc>
                <a:tc>
                  <a:txBody>
                    <a:bodyPr/>
                    <a:lstStyle/>
                    <a:p>
                      <a:pPr algn="ctr"/>
                      <a:r>
                        <a:rPr lang="en-US" sz="1600" dirty="0">
                          <a:solidFill>
                            <a:schemeClr val="tx1"/>
                          </a:solidFill>
                        </a:rPr>
                        <a:t>+2.95</a:t>
                      </a:r>
                    </a:p>
                    <a:p>
                      <a:pPr algn="ctr"/>
                      <a:r>
                        <a:rPr lang="en-US" sz="1600" dirty="0">
                          <a:solidFill>
                            <a:schemeClr val="tx1"/>
                          </a:solidFill>
                        </a:rPr>
                        <a:t>+8.84</a:t>
                      </a:r>
                    </a:p>
                  </a:txBody>
                  <a:tcPr anchor="ctr"/>
                </a:tc>
                <a:tc>
                  <a:txBody>
                    <a:bodyPr/>
                    <a:lstStyle/>
                    <a:p>
                      <a:pPr algn="ctr"/>
                      <a:r>
                        <a:rPr lang="en-US" sz="1600" dirty="0">
                          <a:solidFill>
                            <a:schemeClr val="tx1"/>
                          </a:solidFill>
                        </a:rPr>
                        <a:t>+323</a:t>
                      </a:r>
                    </a:p>
                    <a:p>
                      <a:pPr algn="ctr"/>
                      <a:r>
                        <a:rPr lang="en-US" sz="1600" dirty="0">
                          <a:solidFill>
                            <a:schemeClr val="tx1"/>
                          </a:solidFill>
                        </a:rPr>
                        <a:t>+454</a:t>
                      </a:r>
                    </a:p>
                  </a:txBody>
                  <a:tcPr anchor="ctr"/>
                </a:tc>
                <a:tc>
                  <a:txBody>
                    <a:bodyPr/>
                    <a:lstStyle/>
                    <a:p>
                      <a:pPr algn="ctr"/>
                      <a:r>
                        <a:rPr lang="en-US" sz="1600" dirty="0">
                          <a:solidFill>
                            <a:schemeClr val="tx1"/>
                          </a:solidFill>
                        </a:rPr>
                        <a:t>136.2</a:t>
                      </a:r>
                    </a:p>
                  </a:txBody>
                  <a:tcPr anchor="ctr"/>
                </a:tc>
                <a:tc>
                  <a:txBody>
                    <a:bodyPr/>
                    <a:lstStyle/>
                    <a:p>
                      <a:pPr algn="ctr"/>
                      <a:r>
                        <a:rPr lang="en-US" sz="1600" dirty="0">
                          <a:solidFill>
                            <a:schemeClr val="tx1"/>
                          </a:solidFill>
                        </a:rPr>
                        <a:t>71.6</a:t>
                      </a:r>
                    </a:p>
                  </a:txBody>
                  <a:tcPr anchor="ctr"/>
                </a:tc>
                <a:tc>
                  <a:txBody>
                    <a:bodyPr/>
                    <a:lstStyle/>
                    <a:p>
                      <a:pPr algn="ctr"/>
                      <a:r>
                        <a:rPr lang="en-US" sz="1600" dirty="0">
                          <a:solidFill>
                            <a:schemeClr val="tx1"/>
                          </a:solidFill>
                        </a:rPr>
                        <a:t>619.4</a:t>
                      </a:r>
                    </a:p>
                    <a:p>
                      <a:pPr algn="ctr"/>
                      <a:r>
                        <a:rPr lang="en-US" sz="1600" dirty="0">
                          <a:solidFill>
                            <a:schemeClr val="tx1"/>
                          </a:solidFill>
                        </a:rPr>
                        <a:t>497.9</a:t>
                      </a:r>
                    </a:p>
                  </a:txBody>
                  <a:tcPr anchor="ctr"/>
                </a:tc>
                <a:extLst>
                  <a:ext uri="{0D108BD9-81ED-4DB2-BD59-A6C34878D82A}">
                    <a16:rowId xmlns:a16="http://schemas.microsoft.com/office/drawing/2014/main" val="2040994688"/>
                  </a:ext>
                </a:extLst>
              </a:tr>
              <a:tr h="598557">
                <a:tc>
                  <a:txBody>
                    <a:bodyPr/>
                    <a:lstStyle/>
                    <a:p>
                      <a:pPr algn="ctr"/>
                      <a:r>
                        <a:rPr lang="en-US" sz="1200" b="0" dirty="0">
                          <a:solidFill>
                            <a:schemeClr val="tx1"/>
                          </a:solidFill>
                        </a:rPr>
                        <a:t>Option 12MN-40mm gap</a:t>
                      </a:r>
                    </a:p>
                  </a:txBody>
                  <a:tcPr anchor="ctr"/>
                </a:tc>
                <a:tc>
                  <a:txBody>
                    <a:bodyPr/>
                    <a:lstStyle/>
                    <a:p>
                      <a:pPr algn="ctr"/>
                      <a:r>
                        <a:rPr lang="en-US" sz="1600" dirty="0">
                          <a:solidFill>
                            <a:schemeClr val="tx1"/>
                          </a:solidFill>
                        </a:rPr>
                        <a:t>328.6</a:t>
                      </a:r>
                    </a:p>
                    <a:p>
                      <a:pPr algn="ctr"/>
                      <a:r>
                        <a:rPr lang="en-US" sz="1600" dirty="0">
                          <a:solidFill>
                            <a:schemeClr val="tx1"/>
                          </a:solidFill>
                        </a:rPr>
                        <a:t>299.8</a:t>
                      </a:r>
                    </a:p>
                  </a:txBody>
                  <a:tcPr anchor="ctr"/>
                </a:tc>
                <a:tc>
                  <a:txBody>
                    <a:bodyPr/>
                    <a:lstStyle/>
                    <a:p>
                      <a:pPr algn="ctr"/>
                      <a:r>
                        <a:rPr lang="en-US" sz="1600" dirty="0">
                          <a:solidFill>
                            <a:schemeClr val="tx1"/>
                          </a:solidFill>
                        </a:rPr>
                        <a:t>14.9</a:t>
                      </a:r>
                    </a:p>
                  </a:txBody>
                  <a:tcPr anchor="ctr"/>
                </a:tc>
                <a:tc>
                  <a:txBody>
                    <a:bodyPr/>
                    <a:lstStyle/>
                    <a:p>
                      <a:pPr algn="ctr"/>
                      <a:r>
                        <a:rPr lang="en-US" sz="1600" dirty="0">
                          <a:solidFill>
                            <a:schemeClr val="tx1"/>
                          </a:solidFill>
                        </a:rPr>
                        <a:t>24.0</a:t>
                      </a:r>
                    </a:p>
                  </a:txBody>
                  <a:tcPr anchor="ctr"/>
                </a:tc>
                <a:tc>
                  <a:txBody>
                    <a:bodyPr/>
                    <a:lstStyle/>
                    <a:p>
                      <a:pPr algn="ctr"/>
                      <a:r>
                        <a:rPr lang="en-US" sz="1600" dirty="0">
                          <a:solidFill>
                            <a:schemeClr val="tx1"/>
                          </a:solidFill>
                        </a:rPr>
                        <a:t>+4.12</a:t>
                      </a:r>
                    </a:p>
                    <a:p>
                      <a:pPr algn="ctr"/>
                      <a:r>
                        <a:rPr lang="en-US" sz="1600" dirty="0">
                          <a:solidFill>
                            <a:schemeClr val="tx1"/>
                          </a:solidFill>
                        </a:rPr>
                        <a:t>+8.25</a:t>
                      </a:r>
                    </a:p>
                  </a:txBody>
                  <a:tcPr anchor="ctr"/>
                </a:tc>
                <a:tc>
                  <a:txBody>
                    <a:bodyPr/>
                    <a:lstStyle/>
                    <a:p>
                      <a:pPr algn="ctr"/>
                      <a:r>
                        <a:rPr lang="en-US" sz="1600" dirty="0">
                          <a:solidFill>
                            <a:schemeClr val="tx1"/>
                          </a:solidFill>
                        </a:rPr>
                        <a:t>+12.4</a:t>
                      </a:r>
                    </a:p>
                  </a:txBody>
                  <a:tcPr anchor="ctr"/>
                </a:tc>
                <a:tc>
                  <a:txBody>
                    <a:bodyPr/>
                    <a:lstStyle/>
                    <a:p>
                      <a:pPr algn="ctr"/>
                      <a:r>
                        <a:rPr lang="en-US" sz="1600" dirty="0">
                          <a:solidFill>
                            <a:schemeClr val="tx1"/>
                          </a:solidFill>
                        </a:rPr>
                        <a:t>-0.558</a:t>
                      </a:r>
                    </a:p>
                  </a:txBody>
                  <a:tcPr anchor="ctr"/>
                </a:tc>
                <a:tc>
                  <a:txBody>
                    <a:bodyPr/>
                    <a:lstStyle/>
                    <a:p>
                      <a:pPr algn="ctr"/>
                      <a:r>
                        <a:rPr lang="en-US" sz="1600" dirty="0">
                          <a:solidFill>
                            <a:schemeClr val="tx1"/>
                          </a:solidFill>
                        </a:rPr>
                        <a:t>+231</a:t>
                      </a:r>
                    </a:p>
                    <a:p>
                      <a:pPr algn="ctr"/>
                      <a:r>
                        <a:rPr lang="en-US" sz="1600" dirty="0">
                          <a:solidFill>
                            <a:schemeClr val="tx1"/>
                          </a:solidFill>
                        </a:rPr>
                        <a:t>+374</a:t>
                      </a:r>
                    </a:p>
                  </a:txBody>
                  <a:tcPr anchor="ctr"/>
                </a:tc>
                <a:tc>
                  <a:txBody>
                    <a:bodyPr/>
                    <a:lstStyle/>
                    <a:p>
                      <a:pPr algn="ctr"/>
                      <a:r>
                        <a:rPr lang="en-US" sz="1600" dirty="0">
                          <a:solidFill>
                            <a:schemeClr val="tx1"/>
                          </a:solidFill>
                        </a:rPr>
                        <a:t>+1.77</a:t>
                      </a:r>
                    </a:p>
                    <a:p>
                      <a:pPr algn="ctr"/>
                      <a:r>
                        <a:rPr lang="en-US" sz="1600" dirty="0">
                          <a:solidFill>
                            <a:schemeClr val="tx1"/>
                          </a:solidFill>
                        </a:rPr>
                        <a:t>+9.48</a:t>
                      </a:r>
                    </a:p>
                  </a:txBody>
                  <a:tcPr anchor="ctr"/>
                </a:tc>
                <a:tc>
                  <a:txBody>
                    <a:bodyPr/>
                    <a:lstStyle/>
                    <a:p>
                      <a:pPr algn="ctr"/>
                      <a:r>
                        <a:rPr lang="en-US" sz="1600" dirty="0">
                          <a:solidFill>
                            <a:schemeClr val="tx1"/>
                          </a:solidFill>
                        </a:rPr>
                        <a:t>+353</a:t>
                      </a:r>
                    </a:p>
                    <a:p>
                      <a:pPr algn="ctr"/>
                      <a:r>
                        <a:rPr lang="en-US" sz="1600" dirty="0">
                          <a:solidFill>
                            <a:schemeClr val="tx1"/>
                          </a:solidFill>
                        </a:rPr>
                        <a:t>+508</a:t>
                      </a:r>
                    </a:p>
                  </a:txBody>
                  <a:tcPr anchor="ctr"/>
                </a:tc>
                <a:tc>
                  <a:txBody>
                    <a:bodyPr/>
                    <a:lstStyle/>
                    <a:p>
                      <a:pPr algn="ctr"/>
                      <a:r>
                        <a:rPr lang="en-US" sz="1600" dirty="0">
                          <a:solidFill>
                            <a:schemeClr val="tx1"/>
                          </a:solidFill>
                        </a:rPr>
                        <a:t>140.4</a:t>
                      </a:r>
                    </a:p>
                  </a:txBody>
                  <a:tcPr anchor="ctr"/>
                </a:tc>
                <a:tc>
                  <a:txBody>
                    <a:bodyPr/>
                    <a:lstStyle/>
                    <a:p>
                      <a:pPr algn="ctr"/>
                      <a:r>
                        <a:rPr lang="en-US" sz="1600" dirty="0">
                          <a:solidFill>
                            <a:schemeClr val="tx1"/>
                          </a:solidFill>
                        </a:rPr>
                        <a:t>71.2</a:t>
                      </a:r>
                    </a:p>
                  </a:txBody>
                  <a:tcPr anchor="ctr"/>
                </a:tc>
                <a:tc>
                  <a:txBody>
                    <a:bodyPr/>
                    <a:lstStyle/>
                    <a:p>
                      <a:pPr algn="ctr"/>
                      <a:r>
                        <a:rPr lang="en-US" sz="1600" dirty="0">
                          <a:solidFill>
                            <a:schemeClr val="tx1"/>
                          </a:solidFill>
                        </a:rPr>
                        <a:t>620.0</a:t>
                      </a:r>
                    </a:p>
                    <a:p>
                      <a:pPr algn="ctr"/>
                      <a:r>
                        <a:rPr lang="en-US" sz="1600" dirty="0">
                          <a:solidFill>
                            <a:schemeClr val="tx1"/>
                          </a:solidFill>
                        </a:rPr>
                        <a:t>565.4</a:t>
                      </a:r>
                    </a:p>
                  </a:txBody>
                  <a:tcPr anchor="ctr"/>
                </a:tc>
                <a:extLst>
                  <a:ext uri="{0D108BD9-81ED-4DB2-BD59-A6C34878D82A}">
                    <a16:rowId xmlns:a16="http://schemas.microsoft.com/office/drawing/2014/main" val="2437267864"/>
                  </a:ext>
                </a:extLst>
              </a:tr>
            </a:tbl>
          </a:graphicData>
        </a:graphic>
      </p:graphicFrame>
      <p:sp>
        <p:nvSpPr>
          <p:cNvPr id="7" name="CasellaDiTesto 150">
            <a:extLst>
              <a:ext uri="{FF2B5EF4-FFF2-40B4-BE49-F238E27FC236}">
                <a16:creationId xmlns:a16="http://schemas.microsoft.com/office/drawing/2014/main" id="{583CD32C-5320-34CA-83B0-0DAE7B532D61}"/>
              </a:ext>
            </a:extLst>
          </p:cNvPr>
          <p:cNvSpPr txBox="1"/>
          <p:nvPr/>
        </p:nvSpPr>
        <p:spPr>
          <a:xfrm>
            <a:off x="96285" y="1807626"/>
            <a:ext cx="1674729" cy="318791"/>
          </a:xfrm>
          <a:prstGeom prst="rect">
            <a:avLst/>
          </a:prstGeom>
          <a:no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15" name="Rectangle: Rounded Corners 14">
            <a:extLst>
              <a:ext uri="{FF2B5EF4-FFF2-40B4-BE49-F238E27FC236}">
                <a16:creationId xmlns:a16="http://schemas.microsoft.com/office/drawing/2014/main" id="{A6640255-9238-3BF2-AF52-40F892A76025}"/>
              </a:ext>
            </a:extLst>
          </p:cNvPr>
          <p:cNvSpPr/>
          <p:nvPr/>
        </p:nvSpPr>
        <p:spPr>
          <a:xfrm>
            <a:off x="34087" y="3799002"/>
            <a:ext cx="1005442" cy="386500"/>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715CFA8D-2905-15AE-86B0-F4E200DC1014}"/>
              </a:ext>
            </a:extLst>
          </p:cNvPr>
          <p:cNvSpPr/>
          <p:nvPr/>
        </p:nvSpPr>
        <p:spPr>
          <a:xfrm>
            <a:off x="34087" y="5094402"/>
            <a:ext cx="1005442" cy="38650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9FFE954D-817E-3091-918E-422844030BB0}"/>
              </a:ext>
            </a:extLst>
          </p:cNvPr>
          <p:cNvSpPr/>
          <p:nvPr/>
        </p:nvSpPr>
        <p:spPr>
          <a:xfrm>
            <a:off x="34087" y="4499546"/>
            <a:ext cx="1005442" cy="386500"/>
          </a:xfrm>
          <a:prstGeom prst="round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Date Placeholder 4">
            <a:extLst>
              <a:ext uri="{FF2B5EF4-FFF2-40B4-BE49-F238E27FC236}">
                <a16:creationId xmlns:a16="http://schemas.microsoft.com/office/drawing/2014/main" id="{8294E140-60A0-985D-278F-C8D6056E98B5}"/>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13" name="Footer Placeholder 7">
            <a:extLst>
              <a:ext uri="{FF2B5EF4-FFF2-40B4-BE49-F238E27FC236}">
                <a16:creationId xmlns:a16="http://schemas.microsoft.com/office/drawing/2014/main" id="{35230317-3979-61C9-B568-27CAA2958FF6}"/>
              </a:ext>
            </a:extLst>
          </p:cNvPr>
          <p:cNvSpPr>
            <a:spLocks noGrp="1"/>
          </p:cNvSpPr>
          <p:nvPr>
            <p:ph type="ftr" sz="quarter" idx="11"/>
          </p:nvPr>
        </p:nvSpPr>
        <p:spPr>
          <a:xfrm>
            <a:off x="4038600" y="6490332"/>
            <a:ext cx="4114800" cy="365125"/>
          </a:xfrm>
        </p:spPr>
        <p:txBody>
          <a:bodyPr/>
          <a:lstStyle/>
          <a:p>
            <a:r>
              <a:rPr lang="en-US"/>
              <a:t>WP8 meeting #25 - LRossi et al.</a:t>
            </a:r>
            <a:endParaRPr lang="it-IT" dirty="0"/>
          </a:p>
        </p:txBody>
      </p:sp>
      <p:sp>
        <p:nvSpPr>
          <p:cNvPr id="11" name="Slide Number Placeholder 10">
            <a:extLst>
              <a:ext uri="{FF2B5EF4-FFF2-40B4-BE49-F238E27FC236}">
                <a16:creationId xmlns:a16="http://schemas.microsoft.com/office/drawing/2014/main" id="{58923A7E-FD40-EEC6-E568-CCD2DE029627}"/>
              </a:ext>
            </a:extLst>
          </p:cNvPr>
          <p:cNvSpPr>
            <a:spLocks noGrp="1"/>
          </p:cNvSpPr>
          <p:nvPr>
            <p:ph type="sldNum" sz="quarter" idx="12"/>
          </p:nvPr>
        </p:nvSpPr>
        <p:spPr/>
        <p:txBody>
          <a:bodyPr/>
          <a:lstStyle/>
          <a:p>
            <a:fld id="{005C7FBA-D4E9-46CA-9321-3ADA2E368FCD}" type="slidenum">
              <a:rPr lang="en-GB" smtClean="0"/>
              <a:t>22</a:t>
            </a:fld>
            <a:endParaRPr lang="en-GB"/>
          </a:p>
        </p:txBody>
      </p:sp>
    </p:spTree>
    <p:extLst>
      <p:ext uri="{BB962C8B-B14F-4D97-AF65-F5344CB8AC3E}">
        <p14:creationId xmlns:p14="http://schemas.microsoft.com/office/powerpoint/2010/main" val="680611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8" descr="MUON-Slide-graphBase-pagebottom.jpg">
            <a:extLst>
              <a:ext uri="{FF2B5EF4-FFF2-40B4-BE49-F238E27FC236}">
                <a16:creationId xmlns:a16="http://schemas.microsoft.com/office/drawing/2014/main" id="{D0181FD9-DF40-9CAC-6823-674B960B9EC9}"/>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33753" y="51611"/>
            <a:ext cx="12177378" cy="622535"/>
          </a:xfrm>
          <a:prstGeom prst="rect">
            <a:avLst/>
          </a:prstGeom>
        </p:spPr>
      </p:pic>
      <p:pic>
        <p:nvPicPr>
          <p:cNvPr id="3" name="Image 8" descr="MUON-Slide-graphBase-pagebottom.jpg">
            <a:extLst>
              <a:ext uri="{FF2B5EF4-FFF2-40B4-BE49-F238E27FC236}">
                <a16:creationId xmlns:a16="http://schemas.microsoft.com/office/drawing/2014/main" id="{ECF8254B-1C02-C026-A9E5-BC86D815828D}"/>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4" name="Title 1">
            <a:extLst>
              <a:ext uri="{FF2B5EF4-FFF2-40B4-BE49-F238E27FC236}">
                <a16:creationId xmlns:a16="http://schemas.microsoft.com/office/drawing/2014/main" id="{380FA586-0C60-0C6F-BB1A-10FB3F831C86}"/>
              </a:ext>
            </a:extLst>
          </p:cNvPr>
          <p:cNvSpPr txBox="1">
            <a:spLocks/>
          </p:cNvSpPr>
          <p:nvPr/>
        </p:nvSpPr>
        <p:spPr>
          <a:xfrm>
            <a:off x="3828516" y="85995"/>
            <a:ext cx="790468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Note</a:t>
            </a:r>
            <a:r>
              <a:rPr lang="en-US" sz="4000" dirty="0"/>
              <a:t>: Beg/End Stage Field Analysis</a:t>
            </a:r>
          </a:p>
          <a:p>
            <a:r>
              <a:rPr lang="en-US" sz="4000" b="1" dirty="0">
                <a:solidFill>
                  <a:srgbClr val="FF0000"/>
                </a:solidFill>
              </a:rPr>
              <a:t>To be validated by Optics!</a:t>
            </a:r>
          </a:p>
        </p:txBody>
      </p:sp>
      <p:pic>
        <p:nvPicPr>
          <p:cNvPr id="10" name="Picture 9">
            <a:extLst>
              <a:ext uri="{FF2B5EF4-FFF2-40B4-BE49-F238E27FC236}">
                <a16:creationId xmlns:a16="http://schemas.microsoft.com/office/drawing/2014/main" id="{372F57E8-9059-6FCD-5084-23BF635853C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5537" y="4448801"/>
            <a:ext cx="3232664" cy="2295381"/>
          </a:xfrm>
          <a:prstGeom prst="rect">
            <a:avLst/>
          </a:prstGeom>
        </p:spPr>
      </p:pic>
      <p:grpSp>
        <p:nvGrpSpPr>
          <p:cNvPr id="11" name="Group 10">
            <a:extLst>
              <a:ext uri="{FF2B5EF4-FFF2-40B4-BE49-F238E27FC236}">
                <a16:creationId xmlns:a16="http://schemas.microsoft.com/office/drawing/2014/main" id="{202F9784-D835-7B59-B249-125768C6BB4F}"/>
              </a:ext>
            </a:extLst>
          </p:cNvPr>
          <p:cNvGrpSpPr/>
          <p:nvPr/>
        </p:nvGrpSpPr>
        <p:grpSpPr>
          <a:xfrm>
            <a:off x="4814644" y="3663668"/>
            <a:ext cx="3779330" cy="2248905"/>
            <a:chOff x="142372" y="2836888"/>
            <a:chExt cx="3779330" cy="2248905"/>
          </a:xfrm>
        </p:grpSpPr>
        <p:pic>
          <p:nvPicPr>
            <p:cNvPr id="12" name="Picture 11">
              <a:extLst>
                <a:ext uri="{FF2B5EF4-FFF2-40B4-BE49-F238E27FC236}">
                  <a16:creationId xmlns:a16="http://schemas.microsoft.com/office/drawing/2014/main" id="{8466A9A9-79B2-1E8D-4758-BFE138EE7F83}"/>
                </a:ext>
              </a:extLst>
            </p:cNvPr>
            <p:cNvPicPr>
              <a:picLocks noGrp="1" noRot="1" noChangeAspect="1" noMove="1" noResize="1" noEditPoints="1" noAdjustHandles="1" noChangeArrowheads="1" noChangeShapeType="1" noCrop="1"/>
            </p:cNvPicPr>
            <p:nvPr/>
          </p:nvPicPr>
          <p:blipFill>
            <a:blip r:embed="rId5"/>
            <a:stretch>
              <a:fillRect/>
            </a:stretch>
          </p:blipFill>
          <p:spPr>
            <a:xfrm>
              <a:off x="187533" y="2836888"/>
              <a:ext cx="3734169" cy="2243341"/>
            </a:xfrm>
            <a:prstGeom prst="rect">
              <a:avLst/>
            </a:prstGeom>
          </p:spPr>
        </p:pic>
        <p:pic>
          <p:nvPicPr>
            <p:cNvPr id="18" name="Picture 17">
              <a:extLst>
                <a:ext uri="{FF2B5EF4-FFF2-40B4-BE49-F238E27FC236}">
                  <a16:creationId xmlns:a16="http://schemas.microsoft.com/office/drawing/2014/main" id="{B4E7C4D0-C478-98D3-5755-5AD8EF6A8ECB}"/>
                </a:ext>
              </a:extLst>
            </p:cNvPr>
            <p:cNvPicPr>
              <a:picLocks noGrp="1" noRot="1" noChangeAspect="1" noMove="1" noResize="1" noEditPoints="1" noAdjustHandles="1" noChangeArrowheads="1" noChangeShapeType="1" noCrop="1"/>
            </p:cNvPicPr>
            <p:nvPr/>
          </p:nvPicPr>
          <p:blipFill>
            <a:blip r:embed="rId5"/>
            <a:srcRect t="7051" r="41054"/>
            <a:stretch/>
          </p:blipFill>
          <p:spPr>
            <a:xfrm flipH="1">
              <a:off x="142372" y="3000625"/>
              <a:ext cx="2234865" cy="2085168"/>
            </a:xfrm>
            <a:prstGeom prst="rect">
              <a:avLst/>
            </a:prstGeom>
          </p:spPr>
        </p:pic>
      </p:grpSp>
      <p:pic>
        <p:nvPicPr>
          <p:cNvPr id="19" name="Picture 18">
            <a:extLst>
              <a:ext uri="{FF2B5EF4-FFF2-40B4-BE49-F238E27FC236}">
                <a16:creationId xmlns:a16="http://schemas.microsoft.com/office/drawing/2014/main" id="{6458775C-98F1-0568-B0B0-F0884D37494F}"/>
              </a:ext>
            </a:extLst>
          </p:cNvPr>
          <p:cNvPicPr>
            <a:picLocks noChangeAspect="1"/>
          </p:cNvPicPr>
          <p:nvPr/>
        </p:nvPicPr>
        <p:blipFill>
          <a:blip r:embed="rId6"/>
          <a:srcRect r="4372"/>
          <a:stretch/>
        </p:blipFill>
        <p:spPr>
          <a:xfrm>
            <a:off x="8299253" y="3338559"/>
            <a:ext cx="3874459" cy="2596973"/>
          </a:xfrm>
          <a:prstGeom prst="rect">
            <a:avLst/>
          </a:prstGeom>
        </p:spPr>
      </p:pic>
      <p:sp>
        <p:nvSpPr>
          <p:cNvPr id="21" name="TextBox 20">
            <a:extLst>
              <a:ext uri="{FF2B5EF4-FFF2-40B4-BE49-F238E27FC236}">
                <a16:creationId xmlns:a16="http://schemas.microsoft.com/office/drawing/2014/main" id="{A3505A07-174F-A625-7D0A-0C522603E049}"/>
              </a:ext>
            </a:extLst>
          </p:cNvPr>
          <p:cNvSpPr txBox="1"/>
          <p:nvPr/>
        </p:nvSpPr>
        <p:spPr>
          <a:xfrm>
            <a:off x="4878204" y="5929855"/>
            <a:ext cx="2234866" cy="584775"/>
          </a:xfrm>
          <a:prstGeom prst="rect">
            <a:avLst/>
          </a:prstGeom>
          <a:noFill/>
        </p:spPr>
        <p:txBody>
          <a:bodyPr wrap="square">
            <a:spAutoFit/>
          </a:bodyPr>
          <a:lstStyle/>
          <a:p>
            <a:pPr algn="ctr"/>
            <a:r>
              <a:rPr lang="en-US" sz="1600" b="1" dirty="0">
                <a:solidFill>
                  <a:schemeClr val="accent1"/>
                </a:solidFill>
              </a:rPr>
              <a:t>Magnet facing the “begin of cell” side.</a:t>
            </a:r>
            <a:endParaRPr lang="en-US" sz="1600" dirty="0"/>
          </a:p>
        </p:txBody>
      </p:sp>
      <p:sp>
        <p:nvSpPr>
          <p:cNvPr id="22" name="TextBox 21">
            <a:extLst>
              <a:ext uri="{FF2B5EF4-FFF2-40B4-BE49-F238E27FC236}">
                <a16:creationId xmlns:a16="http://schemas.microsoft.com/office/drawing/2014/main" id="{22DB1CC6-0308-749D-E44B-0C248C465EBB}"/>
              </a:ext>
            </a:extLst>
          </p:cNvPr>
          <p:cNvSpPr txBox="1"/>
          <p:nvPr/>
        </p:nvSpPr>
        <p:spPr>
          <a:xfrm>
            <a:off x="8486898" y="5944401"/>
            <a:ext cx="2234866" cy="584775"/>
          </a:xfrm>
          <a:prstGeom prst="rect">
            <a:avLst/>
          </a:prstGeom>
          <a:noFill/>
        </p:spPr>
        <p:txBody>
          <a:bodyPr wrap="square">
            <a:spAutoFit/>
          </a:bodyPr>
          <a:lstStyle/>
          <a:p>
            <a:pPr algn="ctr"/>
            <a:r>
              <a:rPr lang="en-US" sz="1600" b="1">
                <a:solidFill>
                  <a:schemeClr val="accent1"/>
                </a:solidFill>
              </a:rPr>
              <a:t>Magnet facing the lattice side.</a:t>
            </a:r>
            <a:endParaRPr lang="en-US" sz="1600" dirty="0"/>
          </a:p>
        </p:txBody>
      </p:sp>
      <p:grpSp>
        <p:nvGrpSpPr>
          <p:cNvPr id="31" name="Group 30">
            <a:extLst>
              <a:ext uri="{FF2B5EF4-FFF2-40B4-BE49-F238E27FC236}">
                <a16:creationId xmlns:a16="http://schemas.microsoft.com/office/drawing/2014/main" id="{AF2A6F90-3D1D-FC6E-A22D-B186EC0310B0}"/>
              </a:ext>
            </a:extLst>
          </p:cNvPr>
          <p:cNvGrpSpPr/>
          <p:nvPr/>
        </p:nvGrpSpPr>
        <p:grpSpPr>
          <a:xfrm>
            <a:off x="-730992" y="1205848"/>
            <a:ext cx="5714629" cy="3278958"/>
            <a:chOff x="-773334" y="1366367"/>
            <a:chExt cx="5714629" cy="3278958"/>
          </a:xfrm>
        </p:grpSpPr>
        <p:pic>
          <p:nvPicPr>
            <p:cNvPr id="13" name="Picture 12">
              <a:extLst>
                <a:ext uri="{FF2B5EF4-FFF2-40B4-BE49-F238E27FC236}">
                  <a16:creationId xmlns:a16="http://schemas.microsoft.com/office/drawing/2014/main" id="{BE632135-5692-AE97-75A5-6CBA23EB9BE5}"/>
                </a:ext>
              </a:extLst>
            </p:cNvPr>
            <p:cNvPicPr>
              <a:picLocks noChangeAspect="1"/>
            </p:cNvPicPr>
            <p:nvPr/>
          </p:nvPicPr>
          <p:blipFill>
            <a:blip r:embed="rId7"/>
            <a:srcRect r="2793"/>
            <a:stretch/>
          </p:blipFill>
          <p:spPr>
            <a:xfrm>
              <a:off x="430255" y="1366367"/>
              <a:ext cx="4511040" cy="3093752"/>
            </a:xfrm>
            <a:prstGeom prst="rect">
              <a:avLst/>
            </a:prstGeom>
          </p:spPr>
        </p:pic>
        <p:cxnSp>
          <p:nvCxnSpPr>
            <p:cNvPr id="14" name="Straight Arrow Connector 13">
              <a:extLst>
                <a:ext uri="{FF2B5EF4-FFF2-40B4-BE49-F238E27FC236}">
                  <a16:creationId xmlns:a16="http://schemas.microsoft.com/office/drawing/2014/main" id="{982053B5-ABD8-FF74-0C79-BB5994E3D972}"/>
                </a:ext>
              </a:extLst>
            </p:cNvPr>
            <p:cNvCxnSpPr>
              <a:cxnSpLocks/>
            </p:cNvCxnSpPr>
            <p:nvPr/>
          </p:nvCxnSpPr>
          <p:spPr>
            <a:xfrm>
              <a:off x="134806" y="4514520"/>
              <a:ext cx="1369844" cy="0"/>
            </a:xfrm>
            <a:prstGeom prst="straightConnector1">
              <a:avLst/>
            </a:prstGeom>
            <a:ln w="28575">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837FCFE-613F-47CC-8B64-1C44CE801255}"/>
                </a:ext>
              </a:extLst>
            </p:cNvPr>
            <p:cNvCxnSpPr>
              <a:cxnSpLocks/>
            </p:cNvCxnSpPr>
            <p:nvPr/>
          </p:nvCxnSpPr>
          <p:spPr>
            <a:xfrm flipV="1">
              <a:off x="348671" y="3583539"/>
              <a:ext cx="0" cy="896597"/>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CasellaDiTesto 150">
              <a:extLst>
                <a:ext uri="{FF2B5EF4-FFF2-40B4-BE49-F238E27FC236}">
                  <a16:creationId xmlns:a16="http://schemas.microsoft.com/office/drawing/2014/main" id="{5D36701D-8B28-89BB-66FC-363D943A5570}"/>
                </a:ext>
              </a:extLst>
            </p:cNvPr>
            <p:cNvSpPr txBox="1"/>
            <p:nvPr/>
          </p:nvSpPr>
          <p:spPr>
            <a:xfrm>
              <a:off x="-773334" y="3418350"/>
              <a:ext cx="2095104" cy="261610"/>
            </a:xfrm>
            <a:prstGeom prst="rect">
              <a:avLst/>
            </a:prstGeom>
            <a:noFill/>
            <a:ln w="28575">
              <a:noFill/>
            </a:ln>
          </p:spPr>
          <p:txBody>
            <a:bodyPr wrap="square">
              <a:spAutoFit/>
            </a:bodyPr>
            <a:lstStyle/>
            <a:p>
              <a:pPr algn="ctr"/>
              <a:r>
                <a:rPr lang="it-IT" sz="1100" b="1" dirty="0">
                  <a:latin typeface="Arial" panose="020B0604020202020204" pitchFamily="34" charset="0"/>
                  <a:cs typeface="Arial" panose="020B0604020202020204" pitchFamily="34" charset="0"/>
                </a:rPr>
                <a:t>R</a:t>
              </a:r>
              <a:endParaRPr lang="it-IT" sz="1100" b="1" dirty="0"/>
            </a:p>
          </p:txBody>
        </p:sp>
        <p:sp>
          <p:nvSpPr>
            <p:cNvPr id="17" name="CasellaDiTesto 150">
              <a:extLst>
                <a:ext uri="{FF2B5EF4-FFF2-40B4-BE49-F238E27FC236}">
                  <a16:creationId xmlns:a16="http://schemas.microsoft.com/office/drawing/2014/main" id="{27E60CA7-4FEA-1917-B21D-E6C5FD1C04BE}"/>
                </a:ext>
              </a:extLst>
            </p:cNvPr>
            <p:cNvSpPr txBox="1"/>
            <p:nvPr/>
          </p:nvSpPr>
          <p:spPr>
            <a:xfrm>
              <a:off x="590671" y="4383715"/>
              <a:ext cx="2095104" cy="261610"/>
            </a:xfrm>
            <a:prstGeom prst="rect">
              <a:avLst/>
            </a:prstGeom>
            <a:noFill/>
            <a:ln w="28575">
              <a:noFill/>
            </a:ln>
          </p:spPr>
          <p:txBody>
            <a:bodyPr wrap="square">
              <a:spAutoFit/>
            </a:bodyPr>
            <a:lstStyle/>
            <a:p>
              <a:pPr algn="ctr"/>
              <a:r>
                <a:rPr lang="it-IT" sz="1100" b="1" dirty="0"/>
                <a:t>z</a:t>
              </a:r>
            </a:p>
          </p:txBody>
        </p:sp>
        <p:cxnSp>
          <p:nvCxnSpPr>
            <p:cNvPr id="26" name="Straight Arrow Connector 25">
              <a:extLst>
                <a:ext uri="{FF2B5EF4-FFF2-40B4-BE49-F238E27FC236}">
                  <a16:creationId xmlns:a16="http://schemas.microsoft.com/office/drawing/2014/main" id="{4ADED103-BA35-0230-04AE-07D9FA7FBC59}"/>
                </a:ext>
              </a:extLst>
            </p:cNvPr>
            <p:cNvCxnSpPr>
              <a:cxnSpLocks/>
            </p:cNvCxnSpPr>
            <p:nvPr/>
          </p:nvCxnSpPr>
          <p:spPr>
            <a:xfrm>
              <a:off x="3313663" y="2295003"/>
              <a:ext cx="725185" cy="614096"/>
            </a:xfrm>
            <a:prstGeom prst="straightConnector1">
              <a:avLst/>
            </a:prstGeom>
            <a:ln>
              <a:solidFill>
                <a:schemeClr val="bg2"/>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1FDC84C1-DE4E-EB72-76E2-ABC12C685716}"/>
                </a:ext>
              </a:extLst>
            </p:cNvPr>
            <p:cNvSpPr txBox="1"/>
            <p:nvPr/>
          </p:nvSpPr>
          <p:spPr>
            <a:xfrm>
              <a:off x="2018102" y="1968110"/>
              <a:ext cx="2591122" cy="338554"/>
            </a:xfrm>
            <a:prstGeom prst="rect">
              <a:avLst/>
            </a:prstGeom>
            <a:noFill/>
          </p:spPr>
          <p:txBody>
            <a:bodyPr wrap="square">
              <a:spAutoFit/>
            </a:bodyPr>
            <a:lstStyle/>
            <a:p>
              <a:pPr algn="ctr"/>
              <a:r>
                <a:rPr lang="en-US" sz="1600" b="1" dirty="0">
                  <a:solidFill>
                    <a:schemeClr val="bg2"/>
                  </a:solidFill>
                </a:rPr>
                <a:t>6D lattice</a:t>
              </a:r>
              <a:endParaRPr lang="en-US" sz="1600" dirty="0">
                <a:solidFill>
                  <a:schemeClr val="bg2"/>
                </a:solidFill>
              </a:endParaRPr>
            </a:p>
          </p:txBody>
        </p:sp>
        <p:cxnSp>
          <p:nvCxnSpPr>
            <p:cNvPr id="24" name="Straight Arrow Connector 23">
              <a:extLst>
                <a:ext uri="{FF2B5EF4-FFF2-40B4-BE49-F238E27FC236}">
                  <a16:creationId xmlns:a16="http://schemas.microsoft.com/office/drawing/2014/main" id="{D59ADEB3-DFF2-FFBB-A86F-A729C71E94E0}"/>
                </a:ext>
              </a:extLst>
            </p:cNvPr>
            <p:cNvCxnSpPr>
              <a:cxnSpLocks/>
            </p:cNvCxnSpPr>
            <p:nvPr/>
          </p:nvCxnSpPr>
          <p:spPr>
            <a:xfrm flipH="1">
              <a:off x="487173" y="2281468"/>
              <a:ext cx="573884" cy="625261"/>
            </a:xfrm>
            <a:prstGeom prst="straightConnector1">
              <a:avLst/>
            </a:prstGeom>
            <a:ln>
              <a:solidFill>
                <a:schemeClr val="bg2"/>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CCF0FC7B-3725-F4D9-5153-D7A5A823B418}"/>
                </a:ext>
              </a:extLst>
            </p:cNvPr>
            <p:cNvSpPr txBox="1"/>
            <p:nvPr/>
          </p:nvSpPr>
          <p:spPr>
            <a:xfrm>
              <a:off x="287881" y="1947245"/>
              <a:ext cx="1938762" cy="338554"/>
            </a:xfrm>
            <a:prstGeom prst="rect">
              <a:avLst/>
            </a:prstGeom>
            <a:noFill/>
          </p:spPr>
          <p:txBody>
            <a:bodyPr wrap="square">
              <a:spAutoFit/>
            </a:bodyPr>
            <a:lstStyle/>
            <a:p>
              <a:pPr algn="ctr"/>
              <a:r>
                <a:rPr lang="en-US" sz="1600" b="1" dirty="0">
                  <a:solidFill>
                    <a:schemeClr val="bg2"/>
                  </a:solidFill>
                </a:rPr>
                <a:t>Begin of Cell</a:t>
              </a:r>
              <a:endParaRPr lang="en-US" sz="1600" dirty="0">
                <a:solidFill>
                  <a:schemeClr val="bg2"/>
                </a:solidFill>
              </a:endParaRPr>
            </a:p>
          </p:txBody>
        </p:sp>
      </p:grpSp>
      <p:sp>
        <p:nvSpPr>
          <p:cNvPr id="32" name="Content Placeholder 2">
            <a:extLst>
              <a:ext uri="{FF2B5EF4-FFF2-40B4-BE49-F238E27FC236}">
                <a16:creationId xmlns:a16="http://schemas.microsoft.com/office/drawing/2014/main" id="{7D0D1443-50CF-0B91-27DA-D77AB479555B}"/>
              </a:ext>
            </a:extLst>
          </p:cNvPr>
          <p:cNvSpPr>
            <a:spLocks noGrp="1"/>
          </p:cNvSpPr>
          <p:nvPr>
            <p:ph idx="1"/>
          </p:nvPr>
        </p:nvSpPr>
        <p:spPr>
          <a:xfrm>
            <a:off x="5130170" y="1247351"/>
            <a:ext cx="6713455" cy="2175669"/>
          </a:xfrm>
        </p:spPr>
        <p:txBody>
          <a:bodyPr>
            <a:noAutofit/>
          </a:bodyPr>
          <a:lstStyle/>
          <a:p>
            <a:pPr>
              <a:lnSpc>
                <a:spcPct val="100000"/>
              </a:lnSpc>
              <a:spcBef>
                <a:spcPts val="0"/>
              </a:spcBef>
              <a:defRPr/>
            </a:pPr>
            <a:r>
              <a:rPr lang="en-029" sz="2000" dirty="0"/>
              <a:t>In lattice operation, the magnets of the first and last cells of the array are subjected to different operating conditions.</a:t>
            </a:r>
          </a:p>
          <a:p>
            <a:pPr>
              <a:lnSpc>
                <a:spcPct val="100000"/>
              </a:lnSpc>
              <a:spcBef>
                <a:spcPts val="0"/>
              </a:spcBef>
              <a:defRPr/>
            </a:pPr>
            <a:r>
              <a:rPr lang="en-029" sz="2000" dirty="0"/>
              <a:t>The </a:t>
            </a:r>
            <a:r>
              <a:rPr lang="en-029" sz="2000" b="1" dirty="0"/>
              <a:t>margins</a:t>
            </a:r>
            <a:r>
              <a:rPr lang="en-029" sz="2000" dirty="0"/>
              <a:t> are </a:t>
            </a:r>
            <a:r>
              <a:rPr lang="en-029" sz="2000" b="1" dirty="0"/>
              <a:t>not</a:t>
            </a:r>
            <a:r>
              <a:rPr lang="en-029" sz="2000" dirty="0"/>
              <a:t> </a:t>
            </a:r>
            <a:r>
              <a:rPr lang="en-029" sz="2000" b="1" dirty="0"/>
              <a:t>critical</a:t>
            </a:r>
            <a:r>
              <a:rPr lang="en-029" sz="2000" dirty="0"/>
              <a:t>. A slight improve of the  current margins is observed.</a:t>
            </a:r>
          </a:p>
          <a:p>
            <a:pPr>
              <a:lnSpc>
                <a:spcPct val="100000"/>
              </a:lnSpc>
              <a:spcBef>
                <a:spcPts val="0"/>
              </a:spcBef>
              <a:defRPr/>
            </a:pPr>
            <a:r>
              <a:rPr lang="en-029" sz="2000" dirty="0"/>
              <a:t>Instead, attention must be given to the </a:t>
            </a:r>
            <a:r>
              <a:rPr lang="en-029" sz="2000" b="1" dirty="0"/>
              <a:t>stresses!</a:t>
            </a:r>
          </a:p>
        </p:txBody>
      </p:sp>
      <p:sp>
        <p:nvSpPr>
          <p:cNvPr id="33" name="Date Placeholder 4">
            <a:extLst>
              <a:ext uri="{FF2B5EF4-FFF2-40B4-BE49-F238E27FC236}">
                <a16:creationId xmlns:a16="http://schemas.microsoft.com/office/drawing/2014/main" id="{2409CDF8-120C-8A37-2FE3-8FC962F4416D}"/>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sp>
        <p:nvSpPr>
          <p:cNvPr id="34" name="Footer Placeholder 7">
            <a:extLst>
              <a:ext uri="{FF2B5EF4-FFF2-40B4-BE49-F238E27FC236}">
                <a16:creationId xmlns:a16="http://schemas.microsoft.com/office/drawing/2014/main" id="{F6987C54-56E3-1E53-27D5-687C21FA2A77}"/>
              </a:ext>
            </a:extLst>
          </p:cNvPr>
          <p:cNvSpPr>
            <a:spLocks noGrp="1"/>
          </p:cNvSpPr>
          <p:nvPr>
            <p:ph type="ftr" sz="quarter" idx="11"/>
          </p:nvPr>
        </p:nvSpPr>
        <p:spPr>
          <a:xfrm>
            <a:off x="4038600" y="6511799"/>
            <a:ext cx="4114800" cy="365125"/>
          </a:xfrm>
        </p:spPr>
        <p:txBody>
          <a:bodyPr/>
          <a:lstStyle/>
          <a:p>
            <a:r>
              <a:rPr lang="en-US"/>
              <a:t>WP8 meeting #25 - LRossi et al.</a:t>
            </a:r>
            <a:endParaRPr lang="it-IT" dirty="0"/>
          </a:p>
        </p:txBody>
      </p:sp>
      <p:sp>
        <p:nvSpPr>
          <p:cNvPr id="5" name="Rectangle: Rounded Corners 4">
            <a:extLst>
              <a:ext uri="{FF2B5EF4-FFF2-40B4-BE49-F238E27FC236}">
                <a16:creationId xmlns:a16="http://schemas.microsoft.com/office/drawing/2014/main" id="{CB1BAF8C-B571-9397-F97A-7DB026ADE2C4}"/>
              </a:ext>
            </a:extLst>
          </p:cNvPr>
          <p:cNvSpPr/>
          <p:nvPr/>
        </p:nvSpPr>
        <p:spPr>
          <a:xfrm>
            <a:off x="7094670" y="5675130"/>
            <a:ext cx="415637" cy="30912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C58F1CB-3F13-5396-58D3-D99498F9C9A4}"/>
              </a:ext>
            </a:extLst>
          </p:cNvPr>
          <p:cNvSpPr/>
          <p:nvPr/>
        </p:nvSpPr>
        <p:spPr>
          <a:xfrm>
            <a:off x="10639625" y="5679933"/>
            <a:ext cx="415637" cy="30912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5E794C8C-D071-A268-2132-0E23ED430D38}"/>
              </a:ext>
            </a:extLst>
          </p:cNvPr>
          <p:cNvSpPr>
            <a:spLocks noGrp="1"/>
          </p:cNvSpPr>
          <p:nvPr>
            <p:ph type="sldNum" sz="quarter" idx="12"/>
          </p:nvPr>
        </p:nvSpPr>
        <p:spPr/>
        <p:txBody>
          <a:bodyPr/>
          <a:lstStyle/>
          <a:p>
            <a:fld id="{005C7FBA-D4E9-46CA-9321-3ADA2E368FCD}" type="slidenum">
              <a:rPr lang="en-GB" smtClean="0"/>
              <a:t>23</a:t>
            </a:fld>
            <a:endParaRPr lang="en-GB"/>
          </a:p>
        </p:txBody>
      </p:sp>
    </p:spTree>
    <p:extLst>
      <p:ext uri="{BB962C8B-B14F-4D97-AF65-F5344CB8AC3E}">
        <p14:creationId xmlns:p14="http://schemas.microsoft.com/office/powerpoint/2010/main" val="496416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AABB295-7BDF-B89F-8CCD-1F32156618CF}"/>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A31DDCFF-7E9A-CF90-EC92-9CB99A94B9EC}"/>
              </a:ext>
            </a:extLst>
          </p:cNvPr>
          <p:cNvSpPr>
            <a:spLocks noGrp="1"/>
          </p:cNvSpPr>
          <p:nvPr>
            <p:ph type="sldNum" sz="quarter" idx="12"/>
          </p:nvPr>
        </p:nvSpPr>
        <p:spPr/>
        <p:txBody>
          <a:bodyPr/>
          <a:lstStyle/>
          <a:p>
            <a:fld id="{005C7FBA-D4E9-46CA-9321-3ADA2E368FCD}" type="slidenum">
              <a:rPr lang="en-GB" smtClean="0"/>
              <a:t>24</a:t>
            </a:fld>
            <a:endParaRPr lang="en-GB"/>
          </a:p>
        </p:txBody>
      </p:sp>
      <p:pic>
        <p:nvPicPr>
          <p:cNvPr id="7" name="Picture Placeholder 6" descr="A cartoon character standing next to a machine&#10;&#10;Description automatically generated">
            <a:extLst>
              <a:ext uri="{FF2B5EF4-FFF2-40B4-BE49-F238E27FC236}">
                <a16:creationId xmlns:a16="http://schemas.microsoft.com/office/drawing/2014/main" id="{7911CEA0-D0E6-C123-8E19-6B7BD599109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442" r="13442"/>
          <a:stretch>
            <a:fillRect/>
          </a:stretch>
        </p:blipFill>
        <p:spPr>
          <a:xfrm>
            <a:off x="3012667" y="1467574"/>
            <a:ext cx="5251116" cy="4997884"/>
          </a:xfrm>
        </p:spPr>
      </p:pic>
      <p:sp>
        <p:nvSpPr>
          <p:cNvPr id="5" name="Title 4">
            <a:extLst>
              <a:ext uri="{FF2B5EF4-FFF2-40B4-BE49-F238E27FC236}">
                <a16:creationId xmlns:a16="http://schemas.microsoft.com/office/drawing/2014/main" id="{041DAD1F-39AB-D193-FB6B-52E3ABD9558B}"/>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4051158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BA1CFD9-6055-EAAC-37CC-15A4968E33E8}"/>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7EAB4C7-3041-36C4-E940-A7764C582BE7}"/>
              </a:ext>
            </a:extLst>
          </p:cNvPr>
          <p:cNvSpPr>
            <a:spLocks noGrp="1"/>
          </p:cNvSpPr>
          <p:nvPr>
            <p:ph type="sldNum" sz="quarter" idx="12"/>
          </p:nvPr>
        </p:nvSpPr>
        <p:spPr/>
        <p:txBody>
          <a:bodyPr/>
          <a:lstStyle/>
          <a:p>
            <a:fld id="{005C7FBA-D4E9-46CA-9321-3ADA2E368FCD}" type="slidenum">
              <a:rPr lang="en-GB" smtClean="0"/>
              <a:t>25</a:t>
            </a:fld>
            <a:endParaRPr lang="en-GB"/>
          </a:p>
        </p:txBody>
      </p:sp>
      <p:sp>
        <p:nvSpPr>
          <p:cNvPr id="5" name="Title 4">
            <a:extLst>
              <a:ext uri="{FF2B5EF4-FFF2-40B4-BE49-F238E27FC236}">
                <a16:creationId xmlns:a16="http://schemas.microsoft.com/office/drawing/2014/main" id="{A1B5372B-EF09-966D-9021-52F9A7BE7D13}"/>
              </a:ext>
            </a:extLst>
          </p:cNvPr>
          <p:cNvSpPr>
            <a:spLocks noGrp="1"/>
          </p:cNvSpPr>
          <p:nvPr>
            <p:ph type="title"/>
          </p:nvPr>
        </p:nvSpPr>
        <p:spPr/>
        <p:txBody>
          <a:bodyPr/>
          <a:lstStyle/>
          <a:p>
            <a:endParaRPr lang="en-US" dirty="0"/>
          </a:p>
        </p:txBody>
      </p:sp>
      <p:pic>
        <p:nvPicPr>
          <p:cNvPr id="8" name="Picture 7" descr="Cartoon character next to a large cylinder&#10;&#10;Description automatically generated">
            <a:extLst>
              <a:ext uri="{FF2B5EF4-FFF2-40B4-BE49-F238E27FC236}">
                <a16:creationId xmlns:a16="http://schemas.microsoft.com/office/drawing/2014/main" id="{BF8435E7-66C6-F79D-3418-E9B0E28A02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7692" y="1492976"/>
            <a:ext cx="7171228" cy="4783909"/>
          </a:xfrm>
          <a:prstGeom prst="rect">
            <a:avLst/>
          </a:prstGeom>
        </p:spPr>
      </p:pic>
    </p:spTree>
    <p:extLst>
      <p:ext uri="{BB962C8B-B14F-4D97-AF65-F5344CB8AC3E}">
        <p14:creationId xmlns:p14="http://schemas.microsoft.com/office/powerpoint/2010/main" val="98493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5450774" y="1033866"/>
            <a:ext cx="3994694" cy="5026211"/>
          </a:xfrm>
          <a:prstGeom prst="rect">
            <a:avLst/>
          </a:prstGeom>
        </p:spPr>
      </p:pic>
      <p:pic>
        <p:nvPicPr>
          <p:cNvPr id="5" name="Immagine 4"/>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483295" y="1033866"/>
            <a:ext cx="3994694" cy="5026211"/>
          </a:xfrm>
          <a:prstGeom prst="rect">
            <a:avLst/>
          </a:prstGeom>
        </p:spPr>
      </p:pic>
      <p:pic>
        <p:nvPicPr>
          <p:cNvPr id="6" name="Immagine 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964420" y="1087305"/>
            <a:ext cx="4045486" cy="3829792"/>
          </a:xfrm>
          <a:prstGeom prst="rect">
            <a:avLst/>
          </a:prstGeom>
        </p:spPr>
      </p:pic>
      <p:pic>
        <p:nvPicPr>
          <p:cNvPr id="4" name="Immagine 3"/>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644689" y="3129147"/>
            <a:ext cx="1806085" cy="1078433"/>
          </a:xfrm>
          <a:prstGeom prst="rect">
            <a:avLst/>
          </a:prstGeom>
        </p:spPr>
      </p:pic>
      <p:pic>
        <p:nvPicPr>
          <p:cNvPr id="7" name="Immagine 6"/>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911046" y="1087305"/>
            <a:ext cx="4045486" cy="3829792"/>
          </a:xfrm>
          <a:prstGeom prst="rect">
            <a:avLst/>
          </a:prstGeom>
        </p:spPr>
      </p:pic>
      <p:pic>
        <p:nvPicPr>
          <p:cNvPr id="12" name="Immagine 11"/>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523751" y="2946936"/>
            <a:ext cx="2231263" cy="1597517"/>
          </a:xfrm>
          <a:prstGeom prst="rect">
            <a:avLst/>
          </a:prstGeom>
        </p:spPr>
      </p:pic>
      <p:sp>
        <p:nvSpPr>
          <p:cNvPr id="2" name="Date Placeholder 1">
            <a:extLst>
              <a:ext uri="{FF2B5EF4-FFF2-40B4-BE49-F238E27FC236}">
                <a16:creationId xmlns:a16="http://schemas.microsoft.com/office/drawing/2014/main" id="{D0841EB7-92EA-4B76-70FB-9B6F06EE35BB}"/>
              </a:ext>
            </a:extLst>
          </p:cNvPr>
          <p:cNvSpPr>
            <a:spLocks noGrp="1"/>
          </p:cNvSpPr>
          <p:nvPr>
            <p:ph type="dt" sz="half" idx="10"/>
          </p:nvPr>
        </p:nvSpPr>
        <p:spPr/>
        <p:txBody>
          <a:bodyPr/>
          <a:lstStyle/>
          <a:p>
            <a:r>
              <a:rPr lang="en-US"/>
              <a:t>13 Jan 2025</a:t>
            </a:r>
            <a:endParaRPr lang="it-IT"/>
          </a:p>
        </p:txBody>
      </p:sp>
      <p:sp>
        <p:nvSpPr>
          <p:cNvPr id="3" name="Footer Placeholder 2">
            <a:extLst>
              <a:ext uri="{FF2B5EF4-FFF2-40B4-BE49-F238E27FC236}">
                <a16:creationId xmlns:a16="http://schemas.microsoft.com/office/drawing/2014/main" id="{1C2817D8-0BE0-521E-22BB-E2E3F3CFF57D}"/>
              </a:ext>
            </a:extLst>
          </p:cNvPr>
          <p:cNvSpPr>
            <a:spLocks noGrp="1"/>
          </p:cNvSpPr>
          <p:nvPr>
            <p:ph type="ftr" sz="quarter" idx="11"/>
          </p:nvPr>
        </p:nvSpPr>
        <p:spPr/>
        <p:txBody>
          <a:bodyPr/>
          <a:lstStyle/>
          <a:p>
            <a:r>
              <a:rPr lang="it-IT"/>
              <a:t>WP8 meeting #25 - LRossi et al.</a:t>
            </a:r>
          </a:p>
        </p:txBody>
      </p:sp>
      <p:sp>
        <p:nvSpPr>
          <p:cNvPr id="8" name="Slide Number Placeholder 7">
            <a:extLst>
              <a:ext uri="{FF2B5EF4-FFF2-40B4-BE49-F238E27FC236}">
                <a16:creationId xmlns:a16="http://schemas.microsoft.com/office/drawing/2014/main" id="{2DA0805E-22B5-92EE-8314-AAC58B7D861D}"/>
              </a:ext>
            </a:extLst>
          </p:cNvPr>
          <p:cNvSpPr>
            <a:spLocks noGrp="1"/>
          </p:cNvSpPr>
          <p:nvPr>
            <p:ph type="sldNum" sz="quarter" idx="12"/>
          </p:nvPr>
        </p:nvSpPr>
        <p:spPr/>
        <p:txBody>
          <a:bodyPr/>
          <a:lstStyle/>
          <a:p>
            <a:fld id="{B302959A-6D73-4E87-9800-A0F6E3FD2E50}" type="slidenum">
              <a:rPr lang="it-IT" smtClean="0"/>
              <a:t>26</a:t>
            </a:fld>
            <a:endParaRPr lang="it-IT"/>
          </a:p>
        </p:txBody>
      </p:sp>
    </p:spTree>
    <p:extLst>
      <p:ext uri="{BB962C8B-B14F-4D97-AF65-F5344CB8AC3E}">
        <p14:creationId xmlns:p14="http://schemas.microsoft.com/office/powerpoint/2010/main" val="114061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1+#ppt_w/2"/>
                                          </p:val>
                                        </p:tav>
                                        <p:tav tm="100000">
                                          <p:val>
                                            <p:strVal val="#ppt_x"/>
                                          </p:val>
                                        </p:tav>
                                      </p:tavLst>
                                    </p:anim>
                                    <p:anim calcmode="lin" valueType="num">
                                      <p:cBhvr additive="base">
                                        <p:cTn id="14"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2000" fill="hold"/>
                                        <p:tgtEl>
                                          <p:spTgt spid="12"/>
                                        </p:tgtEl>
                                        <p:attrNameLst>
                                          <p:attrName>ppt_x</p:attrName>
                                        </p:attrNameLst>
                                      </p:cBhvr>
                                      <p:tavLst>
                                        <p:tav tm="0">
                                          <p:val>
                                            <p:strVal val="1+#ppt_w/2"/>
                                          </p:val>
                                        </p:tav>
                                        <p:tav tm="100000">
                                          <p:val>
                                            <p:strVal val="#ppt_x"/>
                                          </p:val>
                                        </p:tav>
                                      </p:tavLst>
                                    </p:anim>
                                    <p:anim calcmode="lin" valueType="num">
                                      <p:cBhvr additive="base">
                                        <p:cTn id="20" dur="2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000" fill="hold"/>
                                        <p:tgtEl>
                                          <p:spTgt spid="9"/>
                                        </p:tgtEl>
                                        <p:attrNameLst>
                                          <p:attrName>ppt_x</p:attrName>
                                        </p:attrNameLst>
                                      </p:cBhvr>
                                      <p:tavLst>
                                        <p:tav tm="0">
                                          <p:val>
                                            <p:strVal val="1+#ppt_w/2"/>
                                          </p:val>
                                        </p:tav>
                                        <p:tav tm="100000">
                                          <p:val>
                                            <p:strVal val="#ppt_x"/>
                                          </p:val>
                                        </p:tav>
                                      </p:tavLst>
                                    </p:anim>
                                    <p:anim calcmode="lin" valueType="num">
                                      <p:cBhvr additive="base">
                                        <p:cTn id="26" dur="2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2000" fill="hold"/>
                                        <p:tgtEl>
                                          <p:spTgt spid="7"/>
                                        </p:tgtEl>
                                        <p:attrNameLst>
                                          <p:attrName>ppt_x</p:attrName>
                                        </p:attrNameLst>
                                      </p:cBhvr>
                                      <p:tavLst>
                                        <p:tav tm="0">
                                          <p:val>
                                            <p:strVal val="1+#ppt_w/2"/>
                                          </p:val>
                                        </p:tav>
                                        <p:tav tm="100000">
                                          <p:val>
                                            <p:strVal val="#ppt_x"/>
                                          </p:val>
                                        </p:tav>
                                      </p:tavLst>
                                    </p:anim>
                                    <p:anim calcmode="lin" valueType="num">
                                      <p:cBhvr additive="base">
                                        <p:cTn id="32" dur="2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FB12ADD-6A81-1F23-40F4-AC053F0ED541}"/>
              </a:ext>
            </a:extLst>
          </p:cNvPr>
          <p:cNvSpPr>
            <a:spLocks noGrp="1"/>
          </p:cNvSpPr>
          <p:nvPr>
            <p:ph type="body" idx="1"/>
          </p:nvPr>
        </p:nvSpPr>
        <p:spPr/>
        <p:txBody>
          <a:bodyPr/>
          <a:lstStyle/>
          <a:p>
            <a:pPr algn="ctr"/>
            <a:r>
              <a:rPr lang="it-IT" dirty="0"/>
              <a:t>LATTICE OPERATION</a:t>
            </a:r>
          </a:p>
        </p:txBody>
      </p:sp>
      <p:sp>
        <p:nvSpPr>
          <p:cNvPr id="4" name="Segnaposto testo 3">
            <a:extLst>
              <a:ext uri="{FF2B5EF4-FFF2-40B4-BE49-F238E27FC236}">
                <a16:creationId xmlns:a16="http://schemas.microsoft.com/office/drawing/2014/main" id="{90EA0611-8598-3ECC-DD18-C035FB8A113E}"/>
              </a:ext>
            </a:extLst>
          </p:cNvPr>
          <p:cNvSpPr>
            <a:spLocks noGrp="1"/>
          </p:cNvSpPr>
          <p:nvPr>
            <p:ph type="body" sz="quarter" idx="3"/>
          </p:nvPr>
        </p:nvSpPr>
        <p:spPr>
          <a:xfrm>
            <a:off x="8367964" y="1681163"/>
            <a:ext cx="2987426" cy="823912"/>
          </a:xfrm>
        </p:spPr>
        <p:txBody>
          <a:bodyPr/>
          <a:lstStyle/>
          <a:p>
            <a:pPr algn="ctr"/>
            <a:r>
              <a:rPr lang="it-IT" dirty="0"/>
              <a:t>SINGLE CELL</a:t>
            </a:r>
          </a:p>
        </p:txBody>
      </p:sp>
      <p:sp>
        <p:nvSpPr>
          <p:cNvPr id="6" name="Segnaposto piè di pagina 5">
            <a:extLst>
              <a:ext uri="{FF2B5EF4-FFF2-40B4-BE49-F238E27FC236}">
                <a16:creationId xmlns:a16="http://schemas.microsoft.com/office/drawing/2014/main" id="{CCA8EC4B-65A4-3EAA-C280-32E3C1145AE8}"/>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egnaposto numero diapositiva 6">
            <a:extLst>
              <a:ext uri="{FF2B5EF4-FFF2-40B4-BE49-F238E27FC236}">
                <a16:creationId xmlns:a16="http://schemas.microsoft.com/office/drawing/2014/main" id="{C9D65B64-87D4-A603-E87E-E51E61D0E5D0}"/>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9" name="Titolo 8">
            <a:extLst>
              <a:ext uri="{FF2B5EF4-FFF2-40B4-BE49-F238E27FC236}">
                <a16:creationId xmlns:a16="http://schemas.microsoft.com/office/drawing/2014/main" id="{08F6CB04-D9B5-B4DD-2A90-0FF7CE96DEB8}"/>
              </a:ext>
            </a:extLst>
          </p:cNvPr>
          <p:cNvSpPr>
            <a:spLocks noGrp="1"/>
          </p:cNvSpPr>
          <p:nvPr>
            <p:ph type="title"/>
          </p:nvPr>
        </p:nvSpPr>
        <p:spPr/>
        <p:txBody>
          <a:bodyPr/>
          <a:lstStyle/>
          <a:p>
            <a:r>
              <a:rPr lang="en-US" dirty="0"/>
              <a:t>Lattice operation of a cell</a:t>
            </a:r>
            <a:br>
              <a:rPr lang="en-US" dirty="0"/>
            </a:br>
            <a:r>
              <a:rPr lang="en-US" dirty="0"/>
              <a:t>and stand alone operation</a:t>
            </a:r>
            <a:endParaRPr lang="it-IT" dirty="0"/>
          </a:p>
        </p:txBody>
      </p:sp>
      <p:sp>
        <p:nvSpPr>
          <p:cNvPr id="19" name="CasellaDiTesto 18">
            <a:extLst>
              <a:ext uri="{FF2B5EF4-FFF2-40B4-BE49-F238E27FC236}">
                <a16:creationId xmlns:a16="http://schemas.microsoft.com/office/drawing/2014/main" id="{32E514C7-A610-1602-88C7-13A1414736A7}"/>
              </a:ext>
            </a:extLst>
          </p:cNvPr>
          <p:cNvSpPr txBox="1"/>
          <p:nvPr/>
        </p:nvSpPr>
        <p:spPr>
          <a:xfrm>
            <a:off x="2598986" y="2382757"/>
            <a:ext cx="1082348" cy="369332"/>
          </a:xfrm>
          <a:prstGeom prst="rect">
            <a:avLst/>
          </a:prstGeom>
          <a:noFill/>
        </p:spPr>
        <p:txBody>
          <a:bodyPr wrap="none" rtlCol="0">
            <a:spAutoFit/>
          </a:bodyPr>
          <a:lstStyle/>
          <a:p>
            <a:r>
              <a:rPr lang="it-IT" b="1" dirty="0">
                <a:solidFill>
                  <a:schemeClr val="accent3">
                    <a:lumMod val="75000"/>
                  </a:schemeClr>
                </a:solidFill>
              </a:rPr>
              <a:t>ONE CELL</a:t>
            </a:r>
          </a:p>
        </p:txBody>
      </p:sp>
      <p:sp>
        <p:nvSpPr>
          <p:cNvPr id="30" name="CasellaDiTesto 29">
            <a:extLst>
              <a:ext uri="{FF2B5EF4-FFF2-40B4-BE49-F238E27FC236}">
                <a16:creationId xmlns:a16="http://schemas.microsoft.com/office/drawing/2014/main" id="{16C932AD-9DF5-DDA3-7FC6-A2A8DC8C5347}"/>
              </a:ext>
            </a:extLst>
          </p:cNvPr>
          <p:cNvSpPr txBox="1"/>
          <p:nvPr/>
        </p:nvSpPr>
        <p:spPr>
          <a:xfrm>
            <a:off x="2689592" y="4991446"/>
            <a:ext cx="806503" cy="369332"/>
          </a:xfrm>
          <a:prstGeom prst="rect">
            <a:avLst/>
          </a:prstGeom>
          <a:noFill/>
        </p:spPr>
        <p:txBody>
          <a:bodyPr wrap="none" rtlCol="0">
            <a:spAutoFit/>
          </a:bodyPr>
          <a:lstStyle/>
          <a:p>
            <a:r>
              <a:rPr lang="it-IT" b="1" dirty="0">
                <a:solidFill>
                  <a:srgbClr val="7030A0"/>
                </a:solidFill>
              </a:rPr>
              <a:t>FORCE</a:t>
            </a:r>
          </a:p>
        </p:txBody>
      </p:sp>
      <p:sp>
        <p:nvSpPr>
          <p:cNvPr id="33" name="CasellaDiTesto 32">
            <a:extLst>
              <a:ext uri="{FF2B5EF4-FFF2-40B4-BE49-F238E27FC236}">
                <a16:creationId xmlns:a16="http://schemas.microsoft.com/office/drawing/2014/main" id="{EA79DBFB-817D-9AFB-D76B-6DB0FEDD08D5}"/>
              </a:ext>
            </a:extLst>
          </p:cNvPr>
          <p:cNvSpPr txBox="1"/>
          <p:nvPr/>
        </p:nvSpPr>
        <p:spPr>
          <a:xfrm>
            <a:off x="9541363" y="5028043"/>
            <a:ext cx="806503" cy="369332"/>
          </a:xfrm>
          <a:prstGeom prst="rect">
            <a:avLst/>
          </a:prstGeom>
          <a:noFill/>
        </p:spPr>
        <p:txBody>
          <a:bodyPr wrap="none" rtlCol="0">
            <a:spAutoFit/>
          </a:bodyPr>
          <a:lstStyle/>
          <a:p>
            <a:r>
              <a:rPr lang="it-IT" b="1" dirty="0">
                <a:solidFill>
                  <a:srgbClr val="7030A0"/>
                </a:solidFill>
              </a:rPr>
              <a:t>FORCE</a:t>
            </a:r>
          </a:p>
        </p:txBody>
      </p:sp>
      <p:sp>
        <p:nvSpPr>
          <p:cNvPr id="3" name="Triangolo isoscele 2">
            <a:extLst>
              <a:ext uri="{FF2B5EF4-FFF2-40B4-BE49-F238E27FC236}">
                <a16:creationId xmlns:a16="http://schemas.microsoft.com/office/drawing/2014/main" id="{04732007-69BB-2318-E5F8-7C31978C1483}"/>
              </a:ext>
            </a:extLst>
          </p:cNvPr>
          <p:cNvSpPr/>
          <p:nvPr/>
        </p:nvSpPr>
        <p:spPr>
          <a:xfrm>
            <a:off x="6818384" y="3635860"/>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riangolo isoscele 4">
            <a:extLst>
              <a:ext uri="{FF2B5EF4-FFF2-40B4-BE49-F238E27FC236}">
                <a16:creationId xmlns:a16="http://schemas.microsoft.com/office/drawing/2014/main" id="{EF1C7E46-B729-7E23-F120-C3D487FECD26}"/>
              </a:ext>
            </a:extLst>
          </p:cNvPr>
          <p:cNvSpPr/>
          <p:nvPr/>
        </p:nvSpPr>
        <p:spPr>
          <a:xfrm>
            <a:off x="1744929" y="3604507"/>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 name="Connettore diritto 9">
            <a:extLst>
              <a:ext uri="{FF2B5EF4-FFF2-40B4-BE49-F238E27FC236}">
                <a16:creationId xmlns:a16="http://schemas.microsoft.com/office/drawing/2014/main" id="{AD7AA791-7F73-F254-3E77-68088B8C1D5C}"/>
              </a:ext>
            </a:extLst>
          </p:cNvPr>
          <p:cNvCxnSpPr>
            <a:cxnSpLocks/>
          </p:cNvCxnSpPr>
          <p:nvPr/>
        </p:nvCxnSpPr>
        <p:spPr>
          <a:xfrm flipH="1">
            <a:off x="1844134" y="2537322"/>
            <a:ext cx="8625" cy="3213773"/>
          </a:xfrm>
          <a:prstGeom prst="line">
            <a:avLst/>
          </a:prstGeom>
          <a:ln w="571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Triangolo isoscele 7">
            <a:extLst>
              <a:ext uri="{FF2B5EF4-FFF2-40B4-BE49-F238E27FC236}">
                <a16:creationId xmlns:a16="http://schemas.microsoft.com/office/drawing/2014/main" id="{A49D8297-3DF3-9C52-E37C-9359A0D67823}"/>
              </a:ext>
            </a:extLst>
          </p:cNvPr>
          <p:cNvSpPr/>
          <p:nvPr/>
        </p:nvSpPr>
        <p:spPr>
          <a:xfrm rot="10800000">
            <a:off x="4297623" y="3729113"/>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1" name="Connettore diritto 10">
            <a:extLst>
              <a:ext uri="{FF2B5EF4-FFF2-40B4-BE49-F238E27FC236}">
                <a16:creationId xmlns:a16="http://schemas.microsoft.com/office/drawing/2014/main" id="{A59B95C4-C576-8BC4-1DDF-844B78C17976}"/>
              </a:ext>
            </a:extLst>
          </p:cNvPr>
          <p:cNvCxnSpPr>
            <a:cxnSpLocks/>
          </p:cNvCxnSpPr>
          <p:nvPr/>
        </p:nvCxnSpPr>
        <p:spPr>
          <a:xfrm flipH="1">
            <a:off x="4395258" y="2609850"/>
            <a:ext cx="10195" cy="3141245"/>
          </a:xfrm>
          <a:prstGeom prst="line">
            <a:avLst/>
          </a:prstGeom>
          <a:ln w="571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Gruppo 17">
            <a:extLst>
              <a:ext uri="{FF2B5EF4-FFF2-40B4-BE49-F238E27FC236}">
                <a16:creationId xmlns:a16="http://schemas.microsoft.com/office/drawing/2014/main" id="{401B700E-D751-D67B-82B9-8D7B6DB908CB}"/>
              </a:ext>
            </a:extLst>
          </p:cNvPr>
          <p:cNvGrpSpPr/>
          <p:nvPr/>
        </p:nvGrpSpPr>
        <p:grpSpPr>
          <a:xfrm>
            <a:off x="5339875" y="3465820"/>
            <a:ext cx="654120" cy="877960"/>
            <a:chOff x="4893948" y="3511479"/>
            <a:chExt cx="654120" cy="877960"/>
          </a:xfrm>
        </p:grpSpPr>
        <p:sp>
          <p:nvSpPr>
            <p:cNvPr id="15" name="Rettangolo 14">
              <a:extLst>
                <a:ext uri="{FF2B5EF4-FFF2-40B4-BE49-F238E27FC236}">
                  <a16:creationId xmlns:a16="http://schemas.microsoft.com/office/drawing/2014/main" id="{F6D5CC54-4EFF-EEE5-E523-42BF333588DF}"/>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a:extLst>
                <a:ext uri="{FF2B5EF4-FFF2-40B4-BE49-F238E27FC236}">
                  <a16:creationId xmlns:a16="http://schemas.microsoft.com/office/drawing/2014/main" id="{54A4930D-DAAA-0BF6-B936-F4ADE5196B95}"/>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705E1317-AE77-9194-7351-9BDC90D7C303}"/>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0" name="Gruppo 19">
            <a:extLst>
              <a:ext uri="{FF2B5EF4-FFF2-40B4-BE49-F238E27FC236}">
                <a16:creationId xmlns:a16="http://schemas.microsoft.com/office/drawing/2014/main" id="{F1E01C4E-ECB2-2672-C3EC-40898877AA9E}"/>
              </a:ext>
            </a:extLst>
          </p:cNvPr>
          <p:cNvGrpSpPr/>
          <p:nvPr/>
        </p:nvGrpSpPr>
        <p:grpSpPr>
          <a:xfrm>
            <a:off x="174893" y="3465820"/>
            <a:ext cx="654120" cy="877960"/>
            <a:chOff x="4893948" y="3511479"/>
            <a:chExt cx="654120" cy="877960"/>
          </a:xfrm>
        </p:grpSpPr>
        <p:sp>
          <p:nvSpPr>
            <p:cNvPr id="22" name="Rettangolo 21">
              <a:extLst>
                <a:ext uri="{FF2B5EF4-FFF2-40B4-BE49-F238E27FC236}">
                  <a16:creationId xmlns:a16="http://schemas.microsoft.com/office/drawing/2014/main" id="{DC13922D-44B3-6C0B-BB10-1FC03C3AEAE2}"/>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9F4B9CD6-D9C1-E590-FCF0-AF595B164837}"/>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76DA69F4-F97F-9A9E-40C2-9FC0D2491C6A}"/>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6" name="Gruppo 25">
            <a:extLst>
              <a:ext uri="{FF2B5EF4-FFF2-40B4-BE49-F238E27FC236}">
                <a16:creationId xmlns:a16="http://schemas.microsoft.com/office/drawing/2014/main" id="{F8DDAF3C-087D-E1EC-2CD0-D8692492CDF1}"/>
              </a:ext>
            </a:extLst>
          </p:cNvPr>
          <p:cNvGrpSpPr/>
          <p:nvPr/>
        </p:nvGrpSpPr>
        <p:grpSpPr>
          <a:xfrm>
            <a:off x="2794511" y="3460427"/>
            <a:ext cx="654120" cy="877960"/>
            <a:chOff x="4893948" y="3511479"/>
            <a:chExt cx="654120" cy="877960"/>
          </a:xfrm>
        </p:grpSpPr>
        <p:sp>
          <p:nvSpPr>
            <p:cNvPr id="27" name="Rettangolo 26">
              <a:extLst>
                <a:ext uri="{FF2B5EF4-FFF2-40B4-BE49-F238E27FC236}">
                  <a16:creationId xmlns:a16="http://schemas.microsoft.com/office/drawing/2014/main" id="{D2761B03-22D8-0A4D-A7B8-EC192862E22D}"/>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B02C56A-F1E8-2FA9-D8A0-572D69020FC7}"/>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2F48B70A-4EBE-733E-5DEA-B6DCE9D9D214}"/>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5" name="Rettangolo 34">
            <a:extLst>
              <a:ext uri="{FF2B5EF4-FFF2-40B4-BE49-F238E27FC236}">
                <a16:creationId xmlns:a16="http://schemas.microsoft.com/office/drawing/2014/main" id="{320DC58B-338C-500C-DE26-9B1D3FFBD89A}"/>
              </a:ext>
            </a:extLst>
          </p:cNvPr>
          <p:cNvSpPr/>
          <p:nvPr/>
        </p:nvSpPr>
        <p:spPr>
          <a:xfrm>
            <a:off x="1941771" y="291615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a:extLst>
              <a:ext uri="{FF2B5EF4-FFF2-40B4-BE49-F238E27FC236}">
                <a16:creationId xmlns:a16="http://schemas.microsoft.com/office/drawing/2014/main" id="{A340B01E-647C-F557-0C90-24B28801E554}"/>
              </a:ext>
            </a:extLst>
          </p:cNvPr>
          <p:cNvSpPr/>
          <p:nvPr/>
        </p:nvSpPr>
        <p:spPr>
          <a:xfrm>
            <a:off x="1951201" y="463735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Rettangolo 36">
            <a:extLst>
              <a:ext uri="{FF2B5EF4-FFF2-40B4-BE49-F238E27FC236}">
                <a16:creationId xmlns:a16="http://schemas.microsoft.com/office/drawing/2014/main" id="{78946F8F-98D5-550F-88A0-7EA10DD06439}"/>
              </a:ext>
            </a:extLst>
          </p:cNvPr>
          <p:cNvSpPr/>
          <p:nvPr/>
        </p:nvSpPr>
        <p:spPr>
          <a:xfrm>
            <a:off x="3588634" y="463735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Rettangolo 37">
            <a:extLst>
              <a:ext uri="{FF2B5EF4-FFF2-40B4-BE49-F238E27FC236}">
                <a16:creationId xmlns:a16="http://schemas.microsoft.com/office/drawing/2014/main" id="{CBF0AE26-9B5D-C6F9-07E2-D1BFEC20436C}"/>
              </a:ext>
            </a:extLst>
          </p:cNvPr>
          <p:cNvSpPr/>
          <p:nvPr/>
        </p:nvSpPr>
        <p:spPr>
          <a:xfrm>
            <a:off x="3579090" y="290741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1" name="Connettore 2 20">
            <a:extLst>
              <a:ext uri="{FF2B5EF4-FFF2-40B4-BE49-F238E27FC236}">
                <a16:creationId xmlns:a16="http://schemas.microsoft.com/office/drawing/2014/main" id="{34698F59-1571-F6F5-877F-96F3E37FC49F}"/>
              </a:ext>
            </a:extLst>
          </p:cNvPr>
          <p:cNvCxnSpPr>
            <a:cxnSpLocks/>
          </p:cNvCxnSpPr>
          <p:nvPr/>
        </p:nvCxnSpPr>
        <p:spPr>
          <a:xfrm>
            <a:off x="2485577" y="4816642"/>
            <a:ext cx="519978"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EC976459-4B5E-05C8-43D5-A7B79BE40C1E}"/>
              </a:ext>
            </a:extLst>
          </p:cNvPr>
          <p:cNvCxnSpPr>
            <a:cxnSpLocks/>
          </p:cNvCxnSpPr>
          <p:nvPr/>
        </p:nvCxnSpPr>
        <p:spPr>
          <a:xfrm flipH="1">
            <a:off x="3224463" y="4810626"/>
            <a:ext cx="498695"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5" name="Rettangolo 44">
            <a:extLst>
              <a:ext uri="{FF2B5EF4-FFF2-40B4-BE49-F238E27FC236}">
                <a16:creationId xmlns:a16="http://schemas.microsoft.com/office/drawing/2014/main" id="{EBD44C07-BB72-0A86-5EBF-2D54A4810146}"/>
              </a:ext>
            </a:extLst>
          </p:cNvPr>
          <p:cNvSpPr/>
          <p:nvPr/>
        </p:nvSpPr>
        <p:spPr>
          <a:xfrm>
            <a:off x="4481392" y="290266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Rettangolo 45">
            <a:extLst>
              <a:ext uri="{FF2B5EF4-FFF2-40B4-BE49-F238E27FC236}">
                <a16:creationId xmlns:a16="http://schemas.microsoft.com/office/drawing/2014/main" id="{904D1795-3D11-62EC-D3EB-42CAF6289390}"/>
              </a:ext>
            </a:extLst>
          </p:cNvPr>
          <p:cNvSpPr/>
          <p:nvPr/>
        </p:nvSpPr>
        <p:spPr>
          <a:xfrm>
            <a:off x="4484472" y="463657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Rettangolo 46">
            <a:extLst>
              <a:ext uri="{FF2B5EF4-FFF2-40B4-BE49-F238E27FC236}">
                <a16:creationId xmlns:a16="http://schemas.microsoft.com/office/drawing/2014/main" id="{327A1CAA-A29D-67EC-1772-805EA0DE546F}"/>
              </a:ext>
            </a:extLst>
          </p:cNvPr>
          <p:cNvSpPr/>
          <p:nvPr/>
        </p:nvSpPr>
        <p:spPr>
          <a:xfrm>
            <a:off x="6128255" y="463657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ttangolo 47">
            <a:extLst>
              <a:ext uri="{FF2B5EF4-FFF2-40B4-BE49-F238E27FC236}">
                <a16:creationId xmlns:a16="http://schemas.microsoft.com/office/drawing/2014/main" id="{6C5C8289-6A60-3807-A8D5-9A5542DBF609}"/>
              </a:ext>
            </a:extLst>
          </p:cNvPr>
          <p:cNvSpPr/>
          <p:nvPr/>
        </p:nvSpPr>
        <p:spPr>
          <a:xfrm>
            <a:off x="6118711" y="289393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Rettangolo 50">
            <a:extLst>
              <a:ext uri="{FF2B5EF4-FFF2-40B4-BE49-F238E27FC236}">
                <a16:creationId xmlns:a16="http://schemas.microsoft.com/office/drawing/2014/main" id="{672C37C6-2EB9-DD7D-7E1A-555FBE4B177C}"/>
              </a:ext>
            </a:extLst>
          </p:cNvPr>
          <p:cNvSpPr/>
          <p:nvPr/>
        </p:nvSpPr>
        <p:spPr>
          <a:xfrm>
            <a:off x="1030583" y="464440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Rettangolo 51">
            <a:extLst>
              <a:ext uri="{FF2B5EF4-FFF2-40B4-BE49-F238E27FC236}">
                <a16:creationId xmlns:a16="http://schemas.microsoft.com/office/drawing/2014/main" id="{B7EFFFE4-0849-60F8-9DD4-278063CAE9F4}"/>
              </a:ext>
            </a:extLst>
          </p:cNvPr>
          <p:cNvSpPr/>
          <p:nvPr/>
        </p:nvSpPr>
        <p:spPr>
          <a:xfrm>
            <a:off x="1021039" y="291446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Segno di addizione 52">
            <a:extLst>
              <a:ext uri="{FF2B5EF4-FFF2-40B4-BE49-F238E27FC236}">
                <a16:creationId xmlns:a16="http://schemas.microsoft.com/office/drawing/2014/main" id="{CE4ECAE8-A814-7C38-56CB-A17E5ACE21BF}"/>
              </a:ext>
            </a:extLst>
          </p:cNvPr>
          <p:cNvSpPr/>
          <p:nvPr/>
        </p:nvSpPr>
        <p:spPr>
          <a:xfrm>
            <a:off x="2095916" y="28970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Segno di sottrazione 54">
            <a:extLst>
              <a:ext uri="{FF2B5EF4-FFF2-40B4-BE49-F238E27FC236}">
                <a16:creationId xmlns:a16="http://schemas.microsoft.com/office/drawing/2014/main" id="{7C84E227-DC5E-08B5-95B2-30A3C99E760D}"/>
              </a:ext>
            </a:extLst>
          </p:cNvPr>
          <p:cNvSpPr/>
          <p:nvPr/>
        </p:nvSpPr>
        <p:spPr>
          <a:xfrm>
            <a:off x="6316244" y="2901389"/>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Segno di sottrazione 57">
            <a:extLst>
              <a:ext uri="{FF2B5EF4-FFF2-40B4-BE49-F238E27FC236}">
                <a16:creationId xmlns:a16="http://schemas.microsoft.com/office/drawing/2014/main" id="{DE896C8E-93E5-68E9-DB19-0919EF414E52}"/>
              </a:ext>
            </a:extLst>
          </p:cNvPr>
          <p:cNvSpPr/>
          <p:nvPr/>
        </p:nvSpPr>
        <p:spPr>
          <a:xfrm>
            <a:off x="4637827" y="4626600"/>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0" name="Segno di sottrazione 59">
            <a:extLst>
              <a:ext uri="{FF2B5EF4-FFF2-40B4-BE49-F238E27FC236}">
                <a16:creationId xmlns:a16="http://schemas.microsoft.com/office/drawing/2014/main" id="{A9C0F96A-6FA6-BB47-C0BC-01C021F7C6FA}"/>
              </a:ext>
            </a:extLst>
          </p:cNvPr>
          <p:cNvSpPr/>
          <p:nvPr/>
        </p:nvSpPr>
        <p:spPr>
          <a:xfrm>
            <a:off x="2122505" y="4636128"/>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Segno di addizione 62">
            <a:extLst>
              <a:ext uri="{FF2B5EF4-FFF2-40B4-BE49-F238E27FC236}">
                <a16:creationId xmlns:a16="http://schemas.microsoft.com/office/drawing/2014/main" id="{C3023962-9F5B-93A8-B1F9-849C175075EC}"/>
              </a:ext>
            </a:extLst>
          </p:cNvPr>
          <p:cNvSpPr/>
          <p:nvPr/>
        </p:nvSpPr>
        <p:spPr>
          <a:xfrm>
            <a:off x="4623578" y="28970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4" name="Segno di addizione 63">
            <a:extLst>
              <a:ext uri="{FF2B5EF4-FFF2-40B4-BE49-F238E27FC236}">
                <a16:creationId xmlns:a16="http://schemas.microsoft.com/office/drawing/2014/main" id="{E6E2CB8C-96EB-9E29-C895-444C8649DEA7}"/>
              </a:ext>
            </a:extLst>
          </p:cNvPr>
          <p:cNvSpPr/>
          <p:nvPr/>
        </p:nvSpPr>
        <p:spPr>
          <a:xfrm>
            <a:off x="6292594" y="460898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7" name="CasellaDiTesto 66">
            <a:extLst>
              <a:ext uri="{FF2B5EF4-FFF2-40B4-BE49-F238E27FC236}">
                <a16:creationId xmlns:a16="http://schemas.microsoft.com/office/drawing/2014/main" id="{947EE3B6-AECE-5231-D3BE-100A4FD5580A}"/>
              </a:ext>
            </a:extLst>
          </p:cNvPr>
          <p:cNvSpPr txBox="1"/>
          <p:nvPr/>
        </p:nvSpPr>
        <p:spPr>
          <a:xfrm>
            <a:off x="5201173" y="4287945"/>
            <a:ext cx="1009251" cy="369332"/>
          </a:xfrm>
          <a:prstGeom prst="rect">
            <a:avLst/>
          </a:prstGeom>
          <a:noFill/>
        </p:spPr>
        <p:txBody>
          <a:bodyPr wrap="none" rtlCol="0">
            <a:spAutoFit/>
          </a:bodyPr>
          <a:lstStyle/>
          <a:p>
            <a:r>
              <a:rPr lang="it-IT" dirty="0">
                <a:solidFill>
                  <a:srgbClr val="FF0000"/>
                </a:solidFill>
              </a:rPr>
              <a:t>RF </a:t>
            </a:r>
            <a:r>
              <a:rPr lang="it-IT" dirty="0" err="1">
                <a:solidFill>
                  <a:srgbClr val="FF0000"/>
                </a:solidFill>
              </a:rPr>
              <a:t>cavity</a:t>
            </a:r>
            <a:endParaRPr lang="it-IT" dirty="0">
              <a:solidFill>
                <a:srgbClr val="FF0000"/>
              </a:solidFill>
            </a:endParaRPr>
          </a:p>
        </p:txBody>
      </p:sp>
      <p:cxnSp>
        <p:nvCxnSpPr>
          <p:cNvPr id="69" name="Connettore diritto 68">
            <a:extLst>
              <a:ext uri="{FF2B5EF4-FFF2-40B4-BE49-F238E27FC236}">
                <a16:creationId xmlns:a16="http://schemas.microsoft.com/office/drawing/2014/main" id="{6BDCD5C4-6106-2468-1D21-1173BA5F3AA7}"/>
              </a:ext>
            </a:extLst>
          </p:cNvPr>
          <p:cNvCxnSpPr/>
          <p:nvPr/>
        </p:nvCxnSpPr>
        <p:spPr>
          <a:xfrm>
            <a:off x="1011533"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0" name="Connettore diritto 69">
            <a:extLst>
              <a:ext uri="{FF2B5EF4-FFF2-40B4-BE49-F238E27FC236}">
                <a16:creationId xmlns:a16="http://schemas.microsoft.com/office/drawing/2014/main" id="{83E262AC-F9C7-D300-BA7A-B1B014F9ED86}"/>
              </a:ext>
            </a:extLst>
          </p:cNvPr>
          <p:cNvCxnSpPr/>
          <p:nvPr/>
        </p:nvCxnSpPr>
        <p:spPr>
          <a:xfrm>
            <a:off x="1022481" y="459964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1" name="Connettore diritto 70">
            <a:extLst>
              <a:ext uri="{FF2B5EF4-FFF2-40B4-BE49-F238E27FC236}">
                <a16:creationId xmlns:a16="http://schemas.microsoft.com/office/drawing/2014/main" id="{5AE07DA1-DBB3-DBD2-8B61-921AAC57B621}"/>
              </a:ext>
            </a:extLst>
          </p:cNvPr>
          <p:cNvCxnSpPr/>
          <p:nvPr/>
        </p:nvCxnSpPr>
        <p:spPr>
          <a:xfrm>
            <a:off x="1933669"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2" name="Connettore diritto 71">
            <a:extLst>
              <a:ext uri="{FF2B5EF4-FFF2-40B4-BE49-F238E27FC236}">
                <a16:creationId xmlns:a16="http://schemas.microsoft.com/office/drawing/2014/main" id="{78E34C5F-618B-678C-24B1-03513ADA560D}"/>
              </a:ext>
            </a:extLst>
          </p:cNvPr>
          <p:cNvCxnSpPr/>
          <p:nvPr/>
        </p:nvCxnSpPr>
        <p:spPr>
          <a:xfrm>
            <a:off x="1943099" y="4590301"/>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3" name="Connettore diritto 72">
            <a:extLst>
              <a:ext uri="{FF2B5EF4-FFF2-40B4-BE49-F238E27FC236}">
                <a16:creationId xmlns:a16="http://schemas.microsoft.com/office/drawing/2014/main" id="{4F9AEDFF-311E-600E-0E3D-2863538C438A}"/>
              </a:ext>
            </a:extLst>
          </p:cNvPr>
          <p:cNvCxnSpPr/>
          <p:nvPr/>
        </p:nvCxnSpPr>
        <p:spPr>
          <a:xfrm>
            <a:off x="3572431"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4" name="Connettore diritto 73">
            <a:extLst>
              <a:ext uri="{FF2B5EF4-FFF2-40B4-BE49-F238E27FC236}">
                <a16:creationId xmlns:a16="http://schemas.microsoft.com/office/drawing/2014/main" id="{53C8984B-4FBF-3F05-C6D3-C947F7429637}"/>
              </a:ext>
            </a:extLst>
          </p:cNvPr>
          <p:cNvCxnSpPr/>
          <p:nvPr/>
        </p:nvCxnSpPr>
        <p:spPr>
          <a:xfrm>
            <a:off x="4486827"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5" name="Connettore diritto 74">
            <a:extLst>
              <a:ext uri="{FF2B5EF4-FFF2-40B4-BE49-F238E27FC236}">
                <a16:creationId xmlns:a16="http://schemas.microsoft.com/office/drawing/2014/main" id="{068F785E-7FBC-FAE3-3358-8EFEA1A49821}"/>
              </a:ext>
            </a:extLst>
          </p:cNvPr>
          <p:cNvCxnSpPr/>
          <p:nvPr/>
        </p:nvCxnSpPr>
        <p:spPr>
          <a:xfrm>
            <a:off x="6130294"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6" name="Connettore diritto 75">
            <a:extLst>
              <a:ext uri="{FF2B5EF4-FFF2-40B4-BE49-F238E27FC236}">
                <a16:creationId xmlns:a16="http://schemas.microsoft.com/office/drawing/2014/main" id="{587BE924-DE71-D201-05ED-99EE5DA8CA2A}"/>
              </a:ext>
            </a:extLst>
          </p:cNvPr>
          <p:cNvCxnSpPr/>
          <p:nvPr/>
        </p:nvCxnSpPr>
        <p:spPr>
          <a:xfrm>
            <a:off x="3583276" y="458730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7" name="Connettore diritto 76">
            <a:extLst>
              <a:ext uri="{FF2B5EF4-FFF2-40B4-BE49-F238E27FC236}">
                <a16:creationId xmlns:a16="http://schemas.microsoft.com/office/drawing/2014/main" id="{9F576F5D-9F74-3550-5EAB-784BEF5BCB05}"/>
              </a:ext>
            </a:extLst>
          </p:cNvPr>
          <p:cNvCxnSpPr/>
          <p:nvPr/>
        </p:nvCxnSpPr>
        <p:spPr>
          <a:xfrm>
            <a:off x="4471220" y="458730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8" name="Connettore diritto 77">
            <a:extLst>
              <a:ext uri="{FF2B5EF4-FFF2-40B4-BE49-F238E27FC236}">
                <a16:creationId xmlns:a16="http://schemas.microsoft.com/office/drawing/2014/main" id="{83C2362E-C402-8CAA-CC97-D046CC0F63B4}"/>
              </a:ext>
            </a:extLst>
          </p:cNvPr>
          <p:cNvCxnSpPr/>
          <p:nvPr/>
        </p:nvCxnSpPr>
        <p:spPr>
          <a:xfrm>
            <a:off x="6130294" y="4584315"/>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9" name="CasellaDiTesto 78">
            <a:extLst>
              <a:ext uri="{FF2B5EF4-FFF2-40B4-BE49-F238E27FC236}">
                <a16:creationId xmlns:a16="http://schemas.microsoft.com/office/drawing/2014/main" id="{160443DA-12FE-81A3-E62B-E434296E5335}"/>
              </a:ext>
            </a:extLst>
          </p:cNvPr>
          <p:cNvSpPr txBox="1"/>
          <p:nvPr/>
        </p:nvSpPr>
        <p:spPr>
          <a:xfrm>
            <a:off x="624673" y="5048814"/>
            <a:ext cx="1285843" cy="646331"/>
          </a:xfrm>
          <a:prstGeom prst="rect">
            <a:avLst/>
          </a:prstGeom>
          <a:noFill/>
        </p:spPr>
        <p:txBody>
          <a:bodyPr wrap="square" rtlCol="0">
            <a:spAutoFit/>
          </a:bodyPr>
          <a:lstStyle/>
          <a:p>
            <a:r>
              <a:rPr lang="it-IT" dirty="0" err="1">
                <a:solidFill>
                  <a:schemeClr val="accent5"/>
                </a:solidFill>
              </a:rPr>
              <a:t>Solenoid</a:t>
            </a:r>
            <a:r>
              <a:rPr lang="it-IT" dirty="0">
                <a:solidFill>
                  <a:schemeClr val="accent5"/>
                </a:solidFill>
              </a:rPr>
              <a:t> and </a:t>
            </a:r>
            <a:r>
              <a:rPr lang="it-IT" dirty="0" err="1">
                <a:solidFill>
                  <a:schemeClr val="accent5"/>
                </a:solidFill>
              </a:rPr>
              <a:t>dipole</a:t>
            </a:r>
            <a:endParaRPr lang="it-IT" dirty="0">
              <a:solidFill>
                <a:schemeClr val="accent5"/>
              </a:solidFill>
            </a:endParaRPr>
          </a:p>
        </p:txBody>
      </p:sp>
      <p:sp>
        <p:nvSpPr>
          <p:cNvPr id="80" name="CasellaDiTesto 79">
            <a:extLst>
              <a:ext uri="{FF2B5EF4-FFF2-40B4-BE49-F238E27FC236}">
                <a16:creationId xmlns:a16="http://schemas.microsoft.com/office/drawing/2014/main" id="{ACD68F8E-AB80-316A-B010-9947CB202658}"/>
              </a:ext>
            </a:extLst>
          </p:cNvPr>
          <p:cNvSpPr txBox="1"/>
          <p:nvPr/>
        </p:nvSpPr>
        <p:spPr>
          <a:xfrm>
            <a:off x="6533097" y="4075008"/>
            <a:ext cx="944939" cy="369332"/>
          </a:xfrm>
          <a:prstGeom prst="rect">
            <a:avLst/>
          </a:prstGeom>
          <a:noFill/>
        </p:spPr>
        <p:txBody>
          <a:bodyPr wrap="none" rtlCol="0">
            <a:spAutoFit/>
          </a:bodyPr>
          <a:lstStyle/>
          <a:p>
            <a:r>
              <a:rPr lang="it-IT" dirty="0" err="1">
                <a:solidFill>
                  <a:schemeClr val="accent6"/>
                </a:solidFill>
              </a:rPr>
              <a:t>absober</a:t>
            </a:r>
            <a:endParaRPr lang="it-IT" dirty="0">
              <a:solidFill>
                <a:schemeClr val="accent6"/>
              </a:solidFill>
            </a:endParaRPr>
          </a:p>
        </p:txBody>
      </p:sp>
      <p:grpSp>
        <p:nvGrpSpPr>
          <p:cNvPr id="81" name="Gruppo 80">
            <a:extLst>
              <a:ext uri="{FF2B5EF4-FFF2-40B4-BE49-F238E27FC236}">
                <a16:creationId xmlns:a16="http://schemas.microsoft.com/office/drawing/2014/main" id="{C519135E-815E-151F-732F-1C0D993DDEBC}"/>
              </a:ext>
            </a:extLst>
          </p:cNvPr>
          <p:cNvGrpSpPr/>
          <p:nvPr/>
        </p:nvGrpSpPr>
        <p:grpSpPr>
          <a:xfrm>
            <a:off x="9604211" y="3402884"/>
            <a:ext cx="654120" cy="877960"/>
            <a:chOff x="4893948" y="3511479"/>
            <a:chExt cx="654120" cy="877960"/>
          </a:xfrm>
        </p:grpSpPr>
        <p:sp>
          <p:nvSpPr>
            <p:cNvPr id="82" name="Rettangolo 81">
              <a:extLst>
                <a:ext uri="{FF2B5EF4-FFF2-40B4-BE49-F238E27FC236}">
                  <a16:creationId xmlns:a16="http://schemas.microsoft.com/office/drawing/2014/main" id="{A3A6E898-0481-D87D-A6AD-83ACF29B1A04}"/>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3" name="Rettangolo 82">
              <a:extLst>
                <a:ext uri="{FF2B5EF4-FFF2-40B4-BE49-F238E27FC236}">
                  <a16:creationId xmlns:a16="http://schemas.microsoft.com/office/drawing/2014/main" id="{D15E7E09-373B-CF80-79E2-EE73D968D6F2}"/>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4" name="Rettangolo 83">
              <a:extLst>
                <a:ext uri="{FF2B5EF4-FFF2-40B4-BE49-F238E27FC236}">
                  <a16:creationId xmlns:a16="http://schemas.microsoft.com/office/drawing/2014/main" id="{6D9BA946-E2FC-3C27-181C-FB32A7E9357B}"/>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5" name="Rettangolo 84">
            <a:extLst>
              <a:ext uri="{FF2B5EF4-FFF2-40B4-BE49-F238E27FC236}">
                <a16:creationId xmlns:a16="http://schemas.microsoft.com/office/drawing/2014/main" id="{50F4B054-5DF7-8F5C-D574-A66362883440}"/>
              </a:ext>
            </a:extLst>
          </p:cNvPr>
          <p:cNvSpPr/>
          <p:nvPr/>
        </p:nvSpPr>
        <p:spPr>
          <a:xfrm>
            <a:off x="8751471" y="2858607"/>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Rettangolo 85">
            <a:extLst>
              <a:ext uri="{FF2B5EF4-FFF2-40B4-BE49-F238E27FC236}">
                <a16:creationId xmlns:a16="http://schemas.microsoft.com/office/drawing/2014/main" id="{196F79A8-6549-6FD5-FE55-7B946161398F}"/>
              </a:ext>
            </a:extLst>
          </p:cNvPr>
          <p:cNvSpPr/>
          <p:nvPr/>
        </p:nvSpPr>
        <p:spPr>
          <a:xfrm>
            <a:off x="8760901" y="457981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7" name="Rettangolo 86">
            <a:extLst>
              <a:ext uri="{FF2B5EF4-FFF2-40B4-BE49-F238E27FC236}">
                <a16:creationId xmlns:a16="http://schemas.microsoft.com/office/drawing/2014/main" id="{E052155E-326C-DBB1-EB65-7E245A76FFBB}"/>
              </a:ext>
            </a:extLst>
          </p:cNvPr>
          <p:cNvSpPr/>
          <p:nvPr/>
        </p:nvSpPr>
        <p:spPr>
          <a:xfrm>
            <a:off x="10398334" y="457981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8" name="Rettangolo 87">
            <a:extLst>
              <a:ext uri="{FF2B5EF4-FFF2-40B4-BE49-F238E27FC236}">
                <a16:creationId xmlns:a16="http://schemas.microsoft.com/office/drawing/2014/main" id="{B3FA0646-7A84-D738-FF98-E72737FD8CD2}"/>
              </a:ext>
            </a:extLst>
          </p:cNvPr>
          <p:cNvSpPr/>
          <p:nvPr/>
        </p:nvSpPr>
        <p:spPr>
          <a:xfrm>
            <a:off x="10388790" y="284987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9" name="Segno di addizione 88">
            <a:extLst>
              <a:ext uri="{FF2B5EF4-FFF2-40B4-BE49-F238E27FC236}">
                <a16:creationId xmlns:a16="http://schemas.microsoft.com/office/drawing/2014/main" id="{DB4D7A2A-7D43-C421-C234-3EF31E93A904}"/>
              </a:ext>
            </a:extLst>
          </p:cNvPr>
          <p:cNvSpPr/>
          <p:nvPr/>
        </p:nvSpPr>
        <p:spPr>
          <a:xfrm>
            <a:off x="8905616" y="283945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Segno di sottrazione 90">
            <a:extLst>
              <a:ext uri="{FF2B5EF4-FFF2-40B4-BE49-F238E27FC236}">
                <a16:creationId xmlns:a16="http://schemas.microsoft.com/office/drawing/2014/main" id="{6EFF6CB4-BF89-6185-2083-8F6504670F2A}"/>
              </a:ext>
            </a:extLst>
          </p:cNvPr>
          <p:cNvSpPr/>
          <p:nvPr/>
        </p:nvSpPr>
        <p:spPr>
          <a:xfrm>
            <a:off x="8932205" y="4578585"/>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3" name="Connettore diritto 92">
            <a:extLst>
              <a:ext uri="{FF2B5EF4-FFF2-40B4-BE49-F238E27FC236}">
                <a16:creationId xmlns:a16="http://schemas.microsoft.com/office/drawing/2014/main" id="{5ACDC0C1-875E-FC5B-35F7-52DA20C8CE32}"/>
              </a:ext>
            </a:extLst>
          </p:cNvPr>
          <p:cNvCxnSpPr/>
          <p:nvPr/>
        </p:nvCxnSpPr>
        <p:spPr>
          <a:xfrm>
            <a:off x="8743369" y="326051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4" name="Connettore diritto 93">
            <a:extLst>
              <a:ext uri="{FF2B5EF4-FFF2-40B4-BE49-F238E27FC236}">
                <a16:creationId xmlns:a16="http://schemas.microsoft.com/office/drawing/2014/main" id="{603E4A2D-F46A-C364-9BCC-A852139C42CD}"/>
              </a:ext>
            </a:extLst>
          </p:cNvPr>
          <p:cNvCxnSpPr/>
          <p:nvPr/>
        </p:nvCxnSpPr>
        <p:spPr>
          <a:xfrm>
            <a:off x="8752799" y="453275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5" name="Connettore diritto 94">
            <a:extLst>
              <a:ext uri="{FF2B5EF4-FFF2-40B4-BE49-F238E27FC236}">
                <a16:creationId xmlns:a16="http://schemas.microsoft.com/office/drawing/2014/main" id="{D6B553B3-C56E-1800-055D-733967045FF5}"/>
              </a:ext>
            </a:extLst>
          </p:cNvPr>
          <p:cNvCxnSpPr/>
          <p:nvPr/>
        </p:nvCxnSpPr>
        <p:spPr>
          <a:xfrm>
            <a:off x="10382131" y="326051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6" name="Connettore diritto 95">
            <a:extLst>
              <a:ext uri="{FF2B5EF4-FFF2-40B4-BE49-F238E27FC236}">
                <a16:creationId xmlns:a16="http://schemas.microsoft.com/office/drawing/2014/main" id="{CDEE99FA-1901-26D6-F60C-B84AFEB9D712}"/>
              </a:ext>
            </a:extLst>
          </p:cNvPr>
          <p:cNvCxnSpPr/>
          <p:nvPr/>
        </p:nvCxnSpPr>
        <p:spPr>
          <a:xfrm>
            <a:off x="10392976" y="4529765"/>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4B2DF5CB-C21A-A217-4E0C-DAF421253A15}"/>
              </a:ext>
            </a:extLst>
          </p:cNvPr>
          <p:cNvCxnSpPr>
            <a:cxnSpLocks/>
          </p:cNvCxnSpPr>
          <p:nvPr/>
        </p:nvCxnSpPr>
        <p:spPr>
          <a:xfrm>
            <a:off x="10978283" y="4755850"/>
            <a:ext cx="519978"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id="{5C10A169-4849-A9F1-8502-722A6F6C795F}"/>
              </a:ext>
            </a:extLst>
          </p:cNvPr>
          <p:cNvCxnSpPr>
            <a:cxnSpLocks/>
          </p:cNvCxnSpPr>
          <p:nvPr/>
        </p:nvCxnSpPr>
        <p:spPr>
          <a:xfrm flipH="1">
            <a:off x="8367964" y="4755850"/>
            <a:ext cx="498695"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 name="Segno di addizione 11">
            <a:extLst>
              <a:ext uri="{FF2B5EF4-FFF2-40B4-BE49-F238E27FC236}">
                <a16:creationId xmlns:a16="http://schemas.microsoft.com/office/drawing/2014/main" id="{391DE623-A646-8256-E382-5E22F063FF02}"/>
              </a:ext>
            </a:extLst>
          </p:cNvPr>
          <p:cNvSpPr/>
          <p:nvPr/>
        </p:nvSpPr>
        <p:spPr>
          <a:xfrm>
            <a:off x="3734788" y="46295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egno di sottrazione 12">
            <a:extLst>
              <a:ext uri="{FF2B5EF4-FFF2-40B4-BE49-F238E27FC236}">
                <a16:creationId xmlns:a16="http://schemas.microsoft.com/office/drawing/2014/main" id="{8742BD9C-85E2-C8CD-709B-9B49C25FC51E}"/>
              </a:ext>
            </a:extLst>
          </p:cNvPr>
          <p:cNvSpPr/>
          <p:nvPr/>
        </p:nvSpPr>
        <p:spPr>
          <a:xfrm>
            <a:off x="3748733" y="2906184"/>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egno di addizione 13">
            <a:extLst>
              <a:ext uri="{FF2B5EF4-FFF2-40B4-BE49-F238E27FC236}">
                <a16:creationId xmlns:a16="http://schemas.microsoft.com/office/drawing/2014/main" id="{127EEB9F-648D-22D7-5064-9DEDA9CDF868}"/>
              </a:ext>
            </a:extLst>
          </p:cNvPr>
          <p:cNvSpPr/>
          <p:nvPr/>
        </p:nvSpPr>
        <p:spPr>
          <a:xfrm>
            <a:off x="1180215" y="462574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Segno di sottrazione 33">
            <a:extLst>
              <a:ext uri="{FF2B5EF4-FFF2-40B4-BE49-F238E27FC236}">
                <a16:creationId xmlns:a16="http://schemas.microsoft.com/office/drawing/2014/main" id="{049A545E-5154-F0FC-74FB-B21C67DC961A}"/>
              </a:ext>
            </a:extLst>
          </p:cNvPr>
          <p:cNvSpPr/>
          <p:nvPr/>
        </p:nvSpPr>
        <p:spPr>
          <a:xfrm>
            <a:off x="1194160" y="2902431"/>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Segno di sottrazione 38">
            <a:extLst>
              <a:ext uri="{FF2B5EF4-FFF2-40B4-BE49-F238E27FC236}">
                <a16:creationId xmlns:a16="http://schemas.microsoft.com/office/drawing/2014/main" id="{2EDD5A63-518C-8343-F76B-02A7526003D5}"/>
              </a:ext>
            </a:extLst>
          </p:cNvPr>
          <p:cNvSpPr/>
          <p:nvPr/>
        </p:nvSpPr>
        <p:spPr>
          <a:xfrm>
            <a:off x="10571962" y="2861230"/>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Segno di addizione 39">
            <a:extLst>
              <a:ext uri="{FF2B5EF4-FFF2-40B4-BE49-F238E27FC236}">
                <a16:creationId xmlns:a16="http://schemas.microsoft.com/office/drawing/2014/main" id="{C33B0AAC-0A71-DA72-1951-4D1D202C9C3A}"/>
              </a:ext>
            </a:extLst>
          </p:cNvPr>
          <p:cNvSpPr/>
          <p:nvPr/>
        </p:nvSpPr>
        <p:spPr>
          <a:xfrm>
            <a:off x="10548312" y="4568828"/>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80199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824435D-C595-ED70-8961-88559C3E8452}"/>
              </a:ext>
            </a:extLst>
          </p:cNvPr>
          <p:cNvSpPr>
            <a:spLocks noGrp="1"/>
          </p:cNvSpPr>
          <p:nvPr>
            <p:ph type="body" idx="1"/>
          </p:nvPr>
        </p:nvSpPr>
        <p:spPr/>
        <p:txBody>
          <a:bodyPr/>
          <a:lstStyle/>
          <a:p>
            <a:r>
              <a:rPr lang="en-US" dirty="0"/>
              <a:t>Lattice mode</a:t>
            </a:r>
          </a:p>
        </p:txBody>
      </p:sp>
      <p:sp>
        <p:nvSpPr>
          <p:cNvPr id="9" name="Content Placeholder 8">
            <a:extLst>
              <a:ext uri="{FF2B5EF4-FFF2-40B4-BE49-F238E27FC236}">
                <a16:creationId xmlns:a16="http://schemas.microsoft.com/office/drawing/2014/main" id="{9F444513-4774-3599-7592-27AAC5F7796F}"/>
              </a:ext>
            </a:extLst>
          </p:cNvPr>
          <p:cNvSpPr>
            <a:spLocks noGrp="1"/>
          </p:cNvSpPr>
          <p:nvPr>
            <p:ph sz="half" idx="2"/>
          </p:nvPr>
        </p:nvSpPr>
        <p:spPr/>
        <p:txBody>
          <a:bodyPr/>
          <a:lstStyle/>
          <a:p>
            <a:r>
              <a:rPr lang="en-US" dirty="0"/>
              <a:t>Normal one during beam operation</a:t>
            </a:r>
          </a:p>
          <a:p>
            <a:r>
              <a:rPr lang="en-US" dirty="0"/>
              <a:t>Designing for this solution only is simpler</a:t>
            </a:r>
          </a:p>
        </p:txBody>
      </p:sp>
      <p:sp>
        <p:nvSpPr>
          <p:cNvPr id="10" name="Text Placeholder 9">
            <a:extLst>
              <a:ext uri="{FF2B5EF4-FFF2-40B4-BE49-F238E27FC236}">
                <a16:creationId xmlns:a16="http://schemas.microsoft.com/office/drawing/2014/main" id="{B6A1CCC0-ABCD-D3F0-EE57-F6648EB49981}"/>
              </a:ext>
            </a:extLst>
          </p:cNvPr>
          <p:cNvSpPr>
            <a:spLocks noGrp="1"/>
          </p:cNvSpPr>
          <p:nvPr>
            <p:ph type="body" sz="quarter" idx="3"/>
          </p:nvPr>
        </p:nvSpPr>
        <p:spPr/>
        <p:txBody>
          <a:bodyPr/>
          <a:lstStyle/>
          <a:p>
            <a:r>
              <a:rPr lang="en-US" dirty="0"/>
              <a:t>Stand alone</a:t>
            </a:r>
          </a:p>
        </p:txBody>
      </p:sp>
      <p:sp>
        <p:nvSpPr>
          <p:cNvPr id="11" name="Content Placeholder 10">
            <a:extLst>
              <a:ext uri="{FF2B5EF4-FFF2-40B4-BE49-F238E27FC236}">
                <a16:creationId xmlns:a16="http://schemas.microsoft.com/office/drawing/2014/main" id="{8860CFD9-7A7F-30EF-77EF-F388511B4B72}"/>
              </a:ext>
            </a:extLst>
          </p:cNvPr>
          <p:cNvSpPr>
            <a:spLocks noGrp="1"/>
          </p:cNvSpPr>
          <p:nvPr>
            <p:ph sz="quarter" idx="4"/>
          </p:nvPr>
        </p:nvSpPr>
        <p:spPr/>
        <p:txBody>
          <a:bodyPr>
            <a:normAutofit lnSpcReduction="10000"/>
          </a:bodyPr>
          <a:lstStyle/>
          <a:p>
            <a:r>
              <a:rPr lang="en-US" dirty="0"/>
              <a:t>Test of each cell at full field is mandatory. </a:t>
            </a:r>
            <a:br>
              <a:rPr lang="en-US" dirty="0"/>
            </a:br>
            <a:r>
              <a:rPr lang="en-US" dirty="0">
                <a:sym typeface="Wingdings" panose="05000000000000000000" pitchFamily="2" charset="2"/>
              </a:rPr>
              <a:t> </a:t>
            </a:r>
            <a:r>
              <a:rPr lang="en-US" dirty="0"/>
              <a:t>Can this be challenged? </a:t>
            </a:r>
            <a:br>
              <a:rPr lang="en-US" dirty="0"/>
            </a:br>
            <a:r>
              <a:rPr lang="en-US" dirty="0">
                <a:sym typeface="Wingdings" panose="05000000000000000000" pitchFamily="2" charset="2"/>
              </a:rPr>
              <a:t> </a:t>
            </a:r>
            <a:r>
              <a:rPr lang="en-US" dirty="0"/>
              <a:t>We think no…</a:t>
            </a:r>
          </a:p>
          <a:p>
            <a:r>
              <a:rPr lang="en-US" dirty="0"/>
              <a:t>A magnet can always fail with faster discharge than the adjacent one. </a:t>
            </a:r>
            <a:r>
              <a:rPr lang="en-US" dirty="0">
                <a:solidFill>
                  <a:srgbClr val="FF0000"/>
                </a:solidFill>
                <a:sym typeface="Wingdings" panose="05000000000000000000" pitchFamily="2" charset="2"/>
              </a:rPr>
              <a:t> we ask to support 10% of the nominal force on half cell coil</a:t>
            </a:r>
            <a:endParaRPr lang="en-US" dirty="0">
              <a:solidFill>
                <a:srgbClr val="FF0000"/>
              </a:solidFill>
            </a:endParaRPr>
          </a:p>
          <a:p>
            <a:r>
              <a:rPr lang="en-US" dirty="0">
                <a:solidFill>
                  <a:srgbClr val="0070C0"/>
                </a:solidFill>
              </a:rPr>
              <a:t>The first cell and the last one of a stage have different “weaker or stronger” neighbors. Or even none.</a:t>
            </a:r>
          </a:p>
          <a:p>
            <a:endParaRPr lang="en-US" dirty="0"/>
          </a:p>
        </p:txBody>
      </p:sp>
      <p:sp>
        <p:nvSpPr>
          <p:cNvPr id="4" name="Footer Placeholder 3">
            <a:extLst>
              <a:ext uri="{FF2B5EF4-FFF2-40B4-BE49-F238E27FC236}">
                <a16:creationId xmlns:a16="http://schemas.microsoft.com/office/drawing/2014/main" id="{EF4CC11B-65D5-0DDF-1402-723ED7AB616E}"/>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8DF9A60-57E6-6D0F-075C-89D76C1D7B2E}"/>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7" name="Title 6">
            <a:extLst>
              <a:ext uri="{FF2B5EF4-FFF2-40B4-BE49-F238E27FC236}">
                <a16:creationId xmlns:a16="http://schemas.microsoft.com/office/drawing/2014/main" id="{6DD41556-7419-9201-458C-91DDF33C8F58}"/>
              </a:ext>
            </a:extLst>
          </p:cNvPr>
          <p:cNvSpPr>
            <a:spLocks noGrp="1"/>
          </p:cNvSpPr>
          <p:nvPr>
            <p:ph type="title"/>
          </p:nvPr>
        </p:nvSpPr>
        <p:spPr/>
        <p:txBody>
          <a:bodyPr/>
          <a:lstStyle/>
          <a:p>
            <a:r>
              <a:rPr lang="en-US" dirty="0"/>
              <a:t>Operating mode</a:t>
            </a:r>
          </a:p>
        </p:txBody>
      </p:sp>
    </p:spTree>
    <p:extLst>
      <p:ext uri="{BB962C8B-B14F-4D97-AF65-F5344CB8AC3E}">
        <p14:creationId xmlns:p14="http://schemas.microsoft.com/office/powerpoint/2010/main" val="1027581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BB84ED-02A4-55F3-1BF2-33658BCF43BC}"/>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497AAF8A-E89A-CFB7-0BB6-5321D67AAC5D}"/>
              </a:ext>
            </a:extLst>
          </p:cNvPr>
          <p:cNvSpPr>
            <a:spLocks noGrp="1"/>
          </p:cNvSpPr>
          <p:nvPr>
            <p:ph type="sldNum" sz="quarter" idx="12"/>
          </p:nvPr>
        </p:nvSpPr>
        <p:spPr/>
        <p:txBody>
          <a:bodyPr/>
          <a:lstStyle/>
          <a:p>
            <a:fld id="{005C7FBA-D4E9-46CA-9321-3ADA2E368FCD}" type="slidenum">
              <a:rPr lang="en-GB" smtClean="0"/>
              <a:t>5</a:t>
            </a:fld>
            <a:endParaRPr lang="en-GB"/>
          </a:p>
        </p:txBody>
      </p:sp>
      <p:pic>
        <p:nvPicPr>
          <p:cNvPr id="11" name="Picture 10">
            <a:extLst>
              <a:ext uri="{FF2B5EF4-FFF2-40B4-BE49-F238E27FC236}">
                <a16:creationId xmlns:a16="http://schemas.microsoft.com/office/drawing/2014/main" id="{AE3555E7-8BAA-9790-4768-3D7F23A68B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77" y="1524179"/>
            <a:ext cx="4059922" cy="4624252"/>
          </a:xfrm>
          <a:prstGeom prst="rect">
            <a:avLst/>
          </a:prstGeom>
        </p:spPr>
      </p:pic>
      <p:pic>
        <p:nvPicPr>
          <p:cNvPr id="12" name="Picture 11">
            <a:extLst>
              <a:ext uri="{FF2B5EF4-FFF2-40B4-BE49-F238E27FC236}">
                <a16:creationId xmlns:a16="http://schemas.microsoft.com/office/drawing/2014/main" id="{1D3B0681-7ED3-B792-0C9A-884E9E2BB768}"/>
              </a:ext>
            </a:extLst>
          </p:cNvPr>
          <p:cNvPicPr>
            <a:picLocks noChangeAspect="1"/>
          </p:cNvPicPr>
          <p:nvPr/>
        </p:nvPicPr>
        <p:blipFill>
          <a:blip r:embed="rId3"/>
          <a:srcRect b="30725"/>
          <a:stretch/>
        </p:blipFill>
        <p:spPr>
          <a:xfrm>
            <a:off x="5563403" y="27417"/>
            <a:ext cx="6521324" cy="6381925"/>
          </a:xfrm>
          <a:prstGeom prst="rect">
            <a:avLst/>
          </a:prstGeom>
        </p:spPr>
      </p:pic>
      <p:sp>
        <p:nvSpPr>
          <p:cNvPr id="4" name="Rectangle 3">
            <a:extLst>
              <a:ext uri="{FF2B5EF4-FFF2-40B4-BE49-F238E27FC236}">
                <a16:creationId xmlns:a16="http://schemas.microsoft.com/office/drawing/2014/main" id="{D0C89890-4A02-20E3-5BBB-7E30B4133C5C}"/>
              </a:ext>
            </a:extLst>
          </p:cNvPr>
          <p:cNvSpPr/>
          <p:nvPr/>
        </p:nvSpPr>
        <p:spPr>
          <a:xfrm>
            <a:off x="6498271" y="2063979"/>
            <a:ext cx="177030" cy="2308800"/>
          </a:xfrm>
          <a:prstGeom prst="rect">
            <a:avLst/>
          </a:prstGeom>
          <a:solidFill>
            <a:srgbClr val="FFFF00">
              <a:alpha val="28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BD10465-C32D-0628-7BE7-25BBAEA35699}"/>
              </a:ext>
            </a:extLst>
          </p:cNvPr>
          <p:cNvSpPr/>
          <p:nvPr/>
        </p:nvSpPr>
        <p:spPr>
          <a:xfrm>
            <a:off x="10427461" y="2014302"/>
            <a:ext cx="160936" cy="2308800"/>
          </a:xfrm>
          <a:prstGeom prst="rect">
            <a:avLst/>
          </a:prstGeom>
          <a:solidFill>
            <a:srgbClr val="FFFF00">
              <a:alpha val="28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AF85296-D22E-DD1D-5BD0-26820678406E}"/>
              </a:ext>
            </a:extLst>
          </p:cNvPr>
          <p:cNvSpPr txBox="1"/>
          <p:nvPr/>
        </p:nvSpPr>
        <p:spPr>
          <a:xfrm>
            <a:off x="3669160" y="1693918"/>
            <a:ext cx="2361677"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b="1" dirty="0">
                <a:solidFill>
                  <a:srgbClr val="FFFF00"/>
                </a:solidFill>
              </a:rPr>
              <a:t>Where to gain more: space removed with an intercell cryostat</a:t>
            </a:r>
          </a:p>
        </p:txBody>
      </p:sp>
      <p:sp>
        <p:nvSpPr>
          <p:cNvPr id="10" name="TextBox 9">
            <a:extLst>
              <a:ext uri="{FF2B5EF4-FFF2-40B4-BE49-F238E27FC236}">
                <a16:creationId xmlns:a16="http://schemas.microsoft.com/office/drawing/2014/main" id="{58BFDDD9-810B-EA19-EABB-99E141081C74}"/>
              </a:ext>
            </a:extLst>
          </p:cNvPr>
          <p:cNvSpPr txBox="1"/>
          <p:nvPr/>
        </p:nvSpPr>
        <p:spPr>
          <a:xfrm>
            <a:off x="8279136" y="335738"/>
            <a:ext cx="1183136" cy="400110"/>
          </a:xfrm>
          <a:prstGeom prst="rect">
            <a:avLst/>
          </a:prstGeom>
          <a:noFill/>
        </p:spPr>
        <p:txBody>
          <a:bodyPr wrap="square" rtlCol="0">
            <a:spAutoFit/>
          </a:bodyPr>
          <a:lstStyle/>
          <a:p>
            <a:r>
              <a:rPr lang="en-US" sz="2000" b="1" dirty="0">
                <a:solidFill>
                  <a:srgbClr val="C00000"/>
                </a:solidFill>
              </a:rPr>
              <a:t>992 mm</a:t>
            </a:r>
          </a:p>
        </p:txBody>
      </p:sp>
      <p:sp>
        <p:nvSpPr>
          <p:cNvPr id="5" name="Title 4">
            <a:extLst>
              <a:ext uri="{FF2B5EF4-FFF2-40B4-BE49-F238E27FC236}">
                <a16:creationId xmlns:a16="http://schemas.microsoft.com/office/drawing/2014/main" id="{7EAD61CF-14CA-53AC-F8B5-1F867126A467}"/>
              </a:ext>
            </a:extLst>
          </p:cNvPr>
          <p:cNvSpPr>
            <a:spLocks noGrp="1"/>
          </p:cNvSpPr>
          <p:nvPr>
            <p:ph type="title"/>
          </p:nvPr>
        </p:nvSpPr>
        <p:spPr>
          <a:xfrm>
            <a:off x="2409711" y="142021"/>
            <a:ext cx="3974156" cy="1267554"/>
          </a:xfrm>
        </p:spPr>
        <p:txBody>
          <a:bodyPr/>
          <a:lstStyle/>
          <a:p>
            <a:r>
              <a:rPr lang="en-US" dirty="0"/>
              <a:t>S5-like demo cell </a:t>
            </a:r>
            <a:br>
              <a:rPr lang="en-US" dirty="0"/>
            </a:br>
            <a:r>
              <a:rPr lang="en-US" dirty="0"/>
              <a:t>Integration V0.1</a:t>
            </a:r>
          </a:p>
        </p:txBody>
      </p:sp>
      <p:sp>
        <p:nvSpPr>
          <p:cNvPr id="13" name="TextBox 12">
            <a:extLst>
              <a:ext uri="{FF2B5EF4-FFF2-40B4-BE49-F238E27FC236}">
                <a16:creationId xmlns:a16="http://schemas.microsoft.com/office/drawing/2014/main" id="{5D296DBB-27B1-36B2-3766-9663D75FDFB4}"/>
              </a:ext>
            </a:extLst>
          </p:cNvPr>
          <p:cNvSpPr txBox="1"/>
          <p:nvPr/>
        </p:nvSpPr>
        <p:spPr>
          <a:xfrm>
            <a:off x="3427860" y="5249333"/>
            <a:ext cx="1635207" cy="646331"/>
          </a:xfrm>
          <a:prstGeom prst="rect">
            <a:avLst/>
          </a:prstGeom>
          <a:noFill/>
        </p:spPr>
        <p:txBody>
          <a:bodyPr wrap="square" rtlCol="0">
            <a:spAutoFit/>
          </a:bodyPr>
          <a:lstStyle/>
          <a:p>
            <a:r>
              <a:rPr lang="en-US" dirty="0">
                <a:solidFill>
                  <a:srgbClr val="C00000"/>
                </a:solidFill>
                <a:highlight>
                  <a:srgbClr val="C0C0C0"/>
                </a:highlight>
              </a:rPr>
              <a:t>Traces of the 8 support rods</a:t>
            </a:r>
          </a:p>
        </p:txBody>
      </p:sp>
      <p:cxnSp>
        <p:nvCxnSpPr>
          <p:cNvPr id="15" name="Straight Arrow Connector 14">
            <a:extLst>
              <a:ext uri="{FF2B5EF4-FFF2-40B4-BE49-F238E27FC236}">
                <a16:creationId xmlns:a16="http://schemas.microsoft.com/office/drawing/2014/main" id="{11367E7B-EB96-A440-C529-4DA3718E2017}"/>
              </a:ext>
            </a:extLst>
          </p:cNvPr>
          <p:cNvCxnSpPr/>
          <p:nvPr/>
        </p:nvCxnSpPr>
        <p:spPr>
          <a:xfrm flipH="1" flipV="1">
            <a:off x="3168954" y="4186767"/>
            <a:ext cx="433613" cy="109220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A3B5938-58A8-817A-C149-BF8770FFC001}"/>
              </a:ext>
            </a:extLst>
          </p:cNvPr>
          <p:cNvSpPr txBox="1"/>
          <p:nvPr/>
        </p:nvSpPr>
        <p:spPr>
          <a:xfrm rot="20054860">
            <a:off x="1128964" y="2570179"/>
            <a:ext cx="8018349" cy="954107"/>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800" dirty="0"/>
              <a:t>Solution 2 : single cell cryostat </a:t>
            </a:r>
            <a:r>
              <a:rPr lang="en-US" sz="2800" dirty="0">
                <a:sym typeface="Wingdings" panose="05000000000000000000" pitchFamily="2" charset="2"/>
              </a:rPr>
              <a:t> </a:t>
            </a:r>
            <a:r>
              <a:rPr lang="en-US" sz="2800" dirty="0"/>
              <a:t>no good for thermal</a:t>
            </a:r>
          </a:p>
          <a:p>
            <a:r>
              <a:rPr lang="en-US" sz="2800" dirty="0"/>
              <a:t>And huge forces between intracell coils</a:t>
            </a:r>
          </a:p>
        </p:txBody>
      </p:sp>
    </p:spTree>
    <p:extLst>
      <p:ext uri="{BB962C8B-B14F-4D97-AF65-F5344CB8AC3E}">
        <p14:creationId xmlns:p14="http://schemas.microsoft.com/office/powerpoint/2010/main" val="380725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077D839-A316-F884-2FF0-A20752872D48}"/>
              </a:ext>
            </a:extLst>
          </p:cNvPr>
          <p:cNvSpPr>
            <a:spLocks noGrp="1"/>
          </p:cNvSpPr>
          <p:nvPr>
            <p:ph type="body" sz="half" idx="13"/>
          </p:nvPr>
        </p:nvSpPr>
        <p:spPr>
          <a:xfrm>
            <a:off x="2355696" y="152483"/>
            <a:ext cx="8151454" cy="1325563"/>
          </a:xfrm>
        </p:spPr>
        <p:txBody>
          <a:bodyPr>
            <a:normAutofit fontScale="92500"/>
          </a:bodyPr>
          <a:lstStyle/>
          <a:p>
            <a:r>
              <a:rPr lang="en-US" b="1" dirty="0">
                <a:solidFill>
                  <a:srgbClr val="7030A0"/>
                </a:solidFill>
              </a:rPr>
              <a:t>Solution pursued for lattice operation</a:t>
            </a:r>
          </a:p>
          <a:p>
            <a:r>
              <a:rPr lang="en-US" b="1" dirty="0">
                <a:solidFill>
                  <a:srgbClr val="DF6FD0"/>
                </a:solidFill>
              </a:rPr>
              <a:t>Intercell cryostat </a:t>
            </a:r>
          </a:p>
        </p:txBody>
      </p:sp>
      <p:sp>
        <p:nvSpPr>
          <p:cNvPr id="2" name="Title 1">
            <a:extLst>
              <a:ext uri="{FF2B5EF4-FFF2-40B4-BE49-F238E27FC236}">
                <a16:creationId xmlns:a16="http://schemas.microsoft.com/office/drawing/2014/main" id="{91797707-4422-1203-0323-4F6284DE3AF7}"/>
              </a:ext>
            </a:extLst>
          </p:cNvPr>
          <p:cNvSpPr>
            <a:spLocks noGrp="1"/>
          </p:cNvSpPr>
          <p:nvPr>
            <p:ph type="title"/>
          </p:nvPr>
        </p:nvSpPr>
        <p:spPr>
          <a:xfrm>
            <a:off x="731520" y="1482726"/>
            <a:ext cx="4038917" cy="1062037"/>
          </a:xfrm>
        </p:spPr>
        <p:txBody>
          <a:bodyPr>
            <a:normAutofit fontScale="90000"/>
          </a:bodyPr>
          <a:lstStyle/>
          <a:p>
            <a:r>
              <a:rPr lang="en-US" dirty="0"/>
              <a:t>The magnet </a:t>
            </a:r>
            <a:r>
              <a:rPr lang="en-US" dirty="0" err="1"/>
              <a:t>crystat</a:t>
            </a:r>
            <a:r>
              <a:rPr lang="en-US" dirty="0"/>
              <a:t> would be simply </a:t>
            </a:r>
            <a:r>
              <a:rPr lang="en-US" dirty="0" err="1"/>
              <a:t>slided</a:t>
            </a:r>
            <a:r>
              <a:rPr lang="en-US" dirty="0"/>
              <a:t> over the RF structure from both sides of RF coupler</a:t>
            </a:r>
          </a:p>
        </p:txBody>
      </p:sp>
      <p:sp>
        <p:nvSpPr>
          <p:cNvPr id="3" name="Text Placeholder 2">
            <a:extLst>
              <a:ext uri="{FF2B5EF4-FFF2-40B4-BE49-F238E27FC236}">
                <a16:creationId xmlns:a16="http://schemas.microsoft.com/office/drawing/2014/main" id="{28ACB9D5-0E50-DBC5-4950-C1FE9D8CD2B7}"/>
              </a:ext>
            </a:extLst>
          </p:cNvPr>
          <p:cNvSpPr>
            <a:spLocks noGrp="1"/>
          </p:cNvSpPr>
          <p:nvPr>
            <p:ph type="body" sz="half" idx="2"/>
          </p:nvPr>
        </p:nvSpPr>
        <p:spPr/>
        <p:txBody>
          <a:bodyPr>
            <a:normAutofit fontScale="92500" lnSpcReduction="20000"/>
          </a:bodyPr>
          <a:lstStyle/>
          <a:p>
            <a:pPr marL="285750" indent="-285750">
              <a:buFont typeface="Arial" panose="020B0604020202020204" pitchFamily="34" charset="0"/>
              <a:buChar char="•"/>
            </a:pPr>
            <a:r>
              <a:rPr lang="en-US" b="1" dirty="0">
                <a:solidFill>
                  <a:srgbClr val="00B050"/>
                </a:solidFill>
              </a:rPr>
              <a:t>Plus</a:t>
            </a:r>
          </a:p>
          <a:p>
            <a:pPr marL="285750" indent="-285750">
              <a:buFont typeface="Arial" panose="020B0604020202020204" pitchFamily="34" charset="0"/>
              <a:buChar char="•"/>
            </a:pPr>
            <a:r>
              <a:rPr lang="en-US" dirty="0"/>
              <a:t>RF structure fully assembled independently on the rest</a:t>
            </a:r>
          </a:p>
          <a:p>
            <a:pPr marL="285750" indent="-285750">
              <a:buFont typeface="Arial" panose="020B0604020202020204" pitchFamily="34" charset="0"/>
              <a:buChar char="•"/>
            </a:pPr>
            <a:r>
              <a:rPr lang="en-US" dirty="0"/>
              <a:t>Makes easy assembly and access to RF for maintenance</a:t>
            </a:r>
          </a:p>
          <a:p>
            <a:pPr marL="285750" indent="-285750">
              <a:buFont typeface="Arial" panose="020B0604020202020204" pitchFamily="34" charset="0"/>
              <a:buChar char="•"/>
            </a:pPr>
            <a:r>
              <a:rPr lang="en-US" dirty="0"/>
              <a:t>The coils of a cell can be pushed as near the cell border as wanted</a:t>
            </a:r>
          </a:p>
          <a:p>
            <a:pPr marL="285750" indent="-285750">
              <a:buFont typeface="Arial" panose="020B0604020202020204" pitchFamily="34" charset="0"/>
              <a:buChar char="•"/>
            </a:pPr>
            <a:r>
              <a:rPr lang="en-US" b="1" dirty="0">
                <a:solidFill>
                  <a:srgbClr val="FF0000"/>
                </a:solidFill>
              </a:rPr>
              <a:t>Minus</a:t>
            </a:r>
          </a:p>
          <a:p>
            <a:pPr marL="285750" indent="-285750">
              <a:buFont typeface="Arial" panose="020B0604020202020204" pitchFamily="34" charset="0"/>
              <a:buChar char="•"/>
            </a:pPr>
            <a:r>
              <a:rPr lang="en-US" dirty="0"/>
              <a:t>The forces between coils of the same cell needs to be reacted though  RT gap</a:t>
            </a:r>
          </a:p>
          <a:p>
            <a:pPr marL="285750" indent="-285750">
              <a:buFont typeface="Arial" panose="020B0604020202020204" pitchFamily="34" charset="0"/>
              <a:buChar char="•"/>
            </a:pPr>
            <a:r>
              <a:rPr lang="en-US" dirty="0"/>
              <a:t>This generates enormous heat load at 20 K since gap is short and forces enormous (&gt;&gt; than the RFMFTF)</a:t>
            </a:r>
          </a:p>
          <a:p>
            <a:pPr marL="285750" indent="-285750">
              <a:buFont typeface="Arial" panose="020B0604020202020204" pitchFamily="34" charset="0"/>
              <a:buChar char="•"/>
            </a:pPr>
            <a:r>
              <a:rPr lang="en-US" dirty="0"/>
              <a:t>A single cell is not representative of the whole. For a single cell one needs to build also adjacent magnets (and forces are not balanced on aside coils)</a:t>
            </a:r>
          </a:p>
        </p:txBody>
      </p:sp>
      <p:sp>
        <p:nvSpPr>
          <p:cNvPr id="4" name="Footer Placeholder 3">
            <a:extLst>
              <a:ext uri="{FF2B5EF4-FFF2-40B4-BE49-F238E27FC236}">
                <a16:creationId xmlns:a16="http://schemas.microsoft.com/office/drawing/2014/main" id="{C3B6FCE7-70BD-5698-0360-BF375E285DD6}"/>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F12AE690-82F5-24FB-0417-F9470860BF99}"/>
              </a:ext>
            </a:extLst>
          </p:cNvPr>
          <p:cNvSpPr>
            <a:spLocks noGrp="1"/>
          </p:cNvSpPr>
          <p:nvPr>
            <p:ph type="sldNum" sz="quarter" idx="12"/>
          </p:nvPr>
        </p:nvSpPr>
        <p:spPr/>
        <p:txBody>
          <a:bodyPr/>
          <a:lstStyle/>
          <a:p>
            <a:fld id="{005C7FBA-D4E9-46CA-9321-3ADA2E368FCD}" type="slidenum">
              <a:rPr lang="en-GB" smtClean="0"/>
              <a:t>6</a:t>
            </a:fld>
            <a:endParaRPr lang="en-GB"/>
          </a:p>
        </p:txBody>
      </p:sp>
      <p:pic>
        <p:nvPicPr>
          <p:cNvPr id="7" name="Picture 6">
            <a:extLst>
              <a:ext uri="{FF2B5EF4-FFF2-40B4-BE49-F238E27FC236}">
                <a16:creationId xmlns:a16="http://schemas.microsoft.com/office/drawing/2014/main" id="{FF017771-7EAF-C92E-0B4D-7084B3C4700D}"/>
              </a:ext>
            </a:extLst>
          </p:cNvPr>
          <p:cNvPicPr>
            <a:picLocks noChangeAspect="1"/>
          </p:cNvPicPr>
          <p:nvPr/>
        </p:nvPicPr>
        <p:blipFill>
          <a:blip r:embed="rId2"/>
          <a:stretch>
            <a:fillRect/>
          </a:stretch>
        </p:blipFill>
        <p:spPr>
          <a:xfrm>
            <a:off x="5089249" y="2013744"/>
            <a:ext cx="6559865" cy="4249280"/>
          </a:xfrm>
          <a:prstGeom prst="rect">
            <a:avLst/>
          </a:prstGeom>
        </p:spPr>
      </p:pic>
    </p:spTree>
    <p:extLst>
      <p:ext uri="{BB962C8B-B14F-4D97-AF65-F5344CB8AC3E}">
        <p14:creationId xmlns:p14="http://schemas.microsoft.com/office/powerpoint/2010/main" val="3160940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687797-C79E-3916-67A0-D763BC28D3FB}"/>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FDD80C60-CDCC-37D4-6151-A7F9BE45A2AB}"/>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4" name="Picture Placeholder 3">
            <a:extLst>
              <a:ext uri="{FF2B5EF4-FFF2-40B4-BE49-F238E27FC236}">
                <a16:creationId xmlns:a16="http://schemas.microsoft.com/office/drawing/2014/main" id="{8FE5EB53-FA25-AECE-62A2-0DB93DFDB292}"/>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9A9CE166-8A3C-77A5-6530-AA69164F5420}"/>
              </a:ext>
            </a:extLst>
          </p:cNvPr>
          <p:cNvSpPr>
            <a:spLocks noGrp="1"/>
          </p:cNvSpPr>
          <p:nvPr>
            <p:ph type="title"/>
          </p:nvPr>
        </p:nvSpPr>
        <p:spPr/>
        <p:txBody>
          <a:bodyPr/>
          <a:lstStyle/>
          <a:p>
            <a:r>
              <a:rPr lang="en-US" dirty="0"/>
              <a:t>New Magnet Optimization: </a:t>
            </a:r>
            <a:br>
              <a:rPr lang="en-US" dirty="0"/>
            </a:br>
            <a:r>
              <a:rPr lang="en-US" dirty="0"/>
              <a:t>parameter space </a:t>
            </a:r>
          </a:p>
        </p:txBody>
      </p:sp>
      <p:pic>
        <p:nvPicPr>
          <p:cNvPr id="7" name="Picture 6">
            <a:extLst>
              <a:ext uri="{FF2B5EF4-FFF2-40B4-BE49-F238E27FC236}">
                <a16:creationId xmlns:a16="http://schemas.microsoft.com/office/drawing/2014/main" id="{4FD0C203-5799-5312-11FA-40D6CBCCD17F}"/>
              </a:ext>
            </a:extLst>
          </p:cNvPr>
          <p:cNvPicPr>
            <a:picLocks noChangeAspect="1"/>
          </p:cNvPicPr>
          <p:nvPr/>
        </p:nvPicPr>
        <p:blipFill>
          <a:blip r:embed="rId2"/>
          <a:stretch>
            <a:fillRect/>
          </a:stretch>
        </p:blipFill>
        <p:spPr>
          <a:xfrm>
            <a:off x="699415" y="1491818"/>
            <a:ext cx="9777730" cy="4961683"/>
          </a:xfrm>
          <a:prstGeom prst="rect">
            <a:avLst/>
          </a:prstGeom>
        </p:spPr>
      </p:pic>
    </p:spTree>
    <p:extLst>
      <p:ext uri="{BB962C8B-B14F-4D97-AF65-F5344CB8AC3E}">
        <p14:creationId xmlns:p14="http://schemas.microsoft.com/office/powerpoint/2010/main" val="3066286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36497B-6A91-2365-1C2C-79C83AE6C8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765E23-3955-6B3B-267F-7F02BCB0EDD6}"/>
              </a:ext>
            </a:extLst>
          </p:cNvPr>
          <p:cNvSpPr txBox="1">
            <a:spLocks/>
          </p:cNvSpPr>
          <p:nvPr/>
        </p:nvSpPr>
        <p:spPr>
          <a:xfrm>
            <a:off x="1837346" y="85995"/>
            <a:ext cx="951645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a:t>
            </a:r>
            <a:r>
              <a:rPr lang="en-US" sz="4000" b="1" dirty="0"/>
              <a:t>Recap</a:t>
            </a:r>
            <a:r>
              <a:rPr lang="en-US" sz="4000" dirty="0"/>
              <a:t>) Results Presented @ FNAL Workshop</a:t>
            </a:r>
          </a:p>
        </p:txBody>
      </p:sp>
      <p:sp>
        <p:nvSpPr>
          <p:cNvPr id="8" name="Date Placeholder 4">
            <a:extLst>
              <a:ext uri="{FF2B5EF4-FFF2-40B4-BE49-F238E27FC236}">
                <a16:creationId xmlns:a16="http://schemas.microsoft.com/office/drawing/2014/main" id="{80DDCD15-8D43-F775-843A-8AD5FB9B8C58}"/>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pic>
        <p:nvPicPr>
          <p:cNvPr id="21" name="Picture 20">
            <a:extLst>
              <a:ext uri="{FF2B5EF4-FFF2-40B4-BE49-F238E27FC236}">
                <a16:creationId xmlns:a16="http://schemas.microsoft.com/office/drawing/2014/main" id="{4E3FA1C5-0C32-F781-6C70-92F11EBA8ED1}"/>
              </a:ext>
            </a:extLst>
          </p:cNvPr>
          <p:cNvPicPr>
            <a:picLocks noChangeAspect="1"/>
          </p:cNvPicPr>
          <p:nvPr/>
        </p:nvPicPr>
        <p:blipFill>
          <a:blip r:embed="rId3"/>
          <a:stretch>
            <a:fillRect/>
          </a:stretch>
        </p:blipFill>
        <p:spPr>
          <a:xfrm>
            <a:off x="294979" y="1644619"/>
            <a:ext cx="5871117" cy="4930394"/>
          </a:xfrm>
          <a:prstGeom prst="rect">
            <a:avLst/>
          </a:prstGeom>
        </p:spPr>
      </p:pic>
      <p:pic>
        <p:nvPicPr>
          <p:cNvPr id="13" name="Picture 12">
            <a:extLst>
              <a:ext uri="{FF2B5EF4-FFF2-40B4-BE49-F238E27FC236}">
                <a16:creationId xmlns:a16="http://schemas.microsoft.com/office/drawing/2014/main" id="{664E6B5E-D476-6578-87A5-C6B2369379F7}"/>
              </a:ext>
            </a:extLst>
          </p:cNvPr>
          <p:cNvPicPr>
            <a:picLocks noChangeAspect="1"/>
          </p:cNvPicPr>
          <p:nvPr/>
        </p:nvPicPr>
        <p:blipFill>
          <a:blip r:embed="rId4"/>
          <a:stretch>
            <a:fillRect/>
          </a:stretch>
        </p:blipFill>
        <p:spPr>
          <a:xfrm>
            <a:off x="6317382" y="1768998"/>
            <a:ext cx="5318347" cy="4339034"/>
          </a:xfrm>
          <a:prstGeom prst="rect">
            <a:avLst/>
          </a:prstGeom>
        </p:spPr>
      </p:pic>
      <p:sp>
        <p:nvSpPr>
          <p:cNvPr id="5" name="TextBox 4">
            <a:extLst>
              <a:ext uri="{FF2B5EF4-FFF2-40B4-BE49-F238E27FC236}">
                <a16:creationId xmlns:a16="http://schemas.microsoft.com/office/drawing/2014/main" id="{FA7AEBAB-84CE-FE3A-64FC-2A974F0AE249}"/>
              </a:ext>
            </a:extLst>
          </p:cNvPr>
          <p:cNvSpPr txBox="1"/>
          <p:nvPr/>
        </p:nvSpPr>
        <p:spPr>
          <a:xfrm>
            <a:off x="203018" y="1204760"/>
            <a:ext cx="2558382"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17MN – 10mm gap</a:t>
            </a:r>
          </a:p>
          <a:p>
            <a:pPr algn="ctr"/>
            <a:r>
              <a:rPr lang="en-US" sz="1200" dirty="0">
                <a:solidFill>
                  <a:schemeClr val="accent1"/>
                </a:solidFill>
                <a:latin typeface="Montserrat" panose="00000500000000000000" pitchFamily="2" charset="0"/>
              </a:rPr>
              <a:t>“Min Net Axial Force”</a:t>
            </a:r>
            <a:endParaRPr lang="en-US" sz="1200" dirty="0">
              <a:solidFill>
                <a:schemeClr val="accent1"/>
              </a:solidFill>
            </a:endParaRPr>
          </a:p>
        </p:txBody>
      </p:sp>
      <p:sp>
        <p:nvSpPr>
          <p:cNvPr id="7" name="TextBox 6">
            <a:extLst>
              <a:ext uri="{FF2B5EF4-FFF2-40B4-BE49-F238E27FC236}">
                <a16:creationId xmlns:a16="http://schemas.microsoft.com/office/drawing/2014/main" id="{C4293E13-99E2-223A-5EB7-A208585F24F4}"/>
              </a:ext>
            </a:extLst>
          </p:cNvPr>
          <p:cNvSpPr txBox="1"/>
          <p:nvPr/>
        </p:nvSpPr>
        <p:spPr>
          <a:xfrm>
            <a:off x="3092518" y="1204760"/>
            <a:ext cx="2558382"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27MN – 10mm gap</a:t>
            </a:r>
          </a:p>
          <a:p>
            <a:pPr algn="ctr"/>
            <a:r>
              <a:rPr lang="en-US" sz="1200" dirty="0">
                <a:solidFill>
                  <a:schemeClr val="accent1"/>
                </a:solidFill>
                <a:latin typeface="Montserrat" panose="00000500000000000000" pitchFamily="2" charset="0"/>
              </a:rPr>
              <a:t>“Min Axial Force on Coil2”</a:t>
            </a:r>
            <a:endParaRPr lang="en-US" sz="1200" dirty="0">
              <a:solidFill>
                <a:schemeClr val="accent1"/>
              </a:solidFill>
            </a:endParaRPr>
          </a:p>
        </p:txBody>
      </p:sp>
      <p:sp>
        <p:nvSpPr>
          <p:cNvPr id="14" name="TextBox 13">
            <a:extLst>
              <a:ext uri="{FF2B5EF4-FFF2-40B4-BE49-F238E27FC236}">
                <a16:creationId xmlns:a16="http://schemas.microsoft.com/office/drawing/2014/main" id="{7B597C67-B617-2250-F1E8-E471DF05EB3B}"/>
              </a:ext>
            </a:extLst>
          </p:cNvPr>
          <p:cNvSpPr txBox="1"/>
          <p:nvPr/>
        </p:nvSpPr>
        <p:spPr>
          <a:xfrm>
            <a:off x="420176" y="3823511"/>
            <a:ext cx="2386172"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21MN – Optim. Tool “Min hoop stress on Coil2”</a:t>
            </a:r>
            <a:endParaRPr lang="en-US" sz="1200" dirty="0">
              <a:solidFill>
                <a:schemeClr val="accent1"/>
              </a:solidFill>
            </a:endParaRPr>
          </a:p>
        </p:txBody>
      </p:sp>
      <p:sp>
        <p:nvSpPr>
          <p:cNvPr id="15" name="TextBox 14">
            <a:extLst>
              <a:ext uri="{FF2B5EF4-FFF2-40B4-BE49-F238E27FC236}">
                <a16:creationId xmlns:a16="http://schemas.microsoft.com/office/drawing/2014/main" id="{407513E6-82FD-7999-767F-DC29635F983D}"/>
              </a:ext>
            </a:extLst>
          </p:cNvPr>
          <p:cNvSpPr txBox="1"/>
          <p:nvPr/>
        </p:nvSpPr>
        <p:spPr>
          <a:xfrm>
            <a:off x="3274576" y="3823512"/>
            <a:ext cx="2292429"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15MN – Optim. Tool</a:t>
            </a:r>
          </a:p>
          <a:p>
            <a:pPr algn="ctr"/>
            <a:r>
              <a:rPr lang="en-US" sz="1200" dirty="0">
                <a:solidFill>
                  <a:schemeClr val="accent1"/>
                </a:solidFill>
                <a:latin typeface="Montserrat" panose="00000500000000000000" pitchFamily="2" charset="0"/>
              </a:rPr>
              <a:t>“Min Coil Volume”</a:t>
            </a:r>
            <a:endParaRPr lang="en-US" sz="1200" dirty="0">
              <a:solidFill>
                <a:schemeClr val="accent1"/>
              </a:solidFill>
            </a:endParaRPr>
          </a:p>
        </p:txBody>
      </p:sp>
      <p:sp>
        <p:nvSpPr>
          <p:cNvPr id="16" name="TextBox 15">
            <a:extLst>
              <a:ext uri="{FF2B5EF4-FFF2-40B4-BE49-F238E27FC236}">
                <a16:creationId xmlns:a16="http://schemas.microsoft.com/office/drawing/2014/main" id="{1F2B82E7-7202-B0AD-8E79-876AC911DDE3}"/>
              </a:ext>
            </a:extLst>
          </p:cNvPr>
          <p:cNvSpPr txBox="1"/>
          <p:nvPr/>
        </p:nvSpPr>
        <p:spPr>
          <a:xfrm>
            <a:off x="5987782" y="1411558"/>
            <a:ext cx="2558382"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17MN – 10mm gap</a:t>
            </a:r>
          </a:p>
          <a:p>
            <a:pPr algn="ctr"/>
            <a:r>
              <a:rPr lang="en-US" sz="1200" dirty="0">
                <a:solidFill>
                  <a:schemeClr val="accent1"/>
                </a:solidFill>
                <a:latin typeface="Montserrat" panose="00000500000000000000" pitchFamily="2" charset="0"/>
              </a:rPr>
              <a:t>“Min Net Axial Force”</a:t>
            </a:r>
            <a:endParaRPr lang="en-US" sz="1200" dirty="0">
              <a:solidFill>
                <a:schemeClr val="accent1"/>
              </a:solidFill>
            </a:endParaRPr>
          </a:p>
        </p:txBody>
      </p:sp>
      <p:sp>
        <p:nvSpPr>
          <p:cNvPr id="17" name="TextBox 16">
            <a:extLst>
              <a:ext uri="{FF2B5EF4-FFF2-40B4-BE49-F238E27FC236}">
                <a16:creationId xmlns:a16="http://schemas.microsoft.com/office/drawing/2014/main" id="{2AC5C9AD-D78B-5634-E792-6C0B132C86DC}"/>
              </a:ext>
            </a:extLst>
          </p:cNvPr>
          <p:cNvSpPr txBox="1"/>
          <p:nvPr/>
        </p:nvSpPr>
        <p:spPr>
          <a:xfrm>
            <a:off x="8746229" y="1411558"/>
            <a:ext cx="2558382"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27MN – 10mm gap</a:t>
            </a:r>
          </a:p>
          <a:p>
            <a:pPr algn="ctr"/>
            <a:r>
              <a:rPr lang="en-US" sz="1200" dirty="0">
                <a:solidFill>
                  <a:schemeClr val="accent1"/>
                </a:solidFill>
                <a:latin typeface="Montserrat" panose="00000500000000000000" pitchFamily="2" charset="0"/>
              </a:rPr>
              <a:t>“Min Axial Force on Coil2”</a:t>
            </a:r>
            <a:endParaRPr lang="en-US" sz="1200" dirty="0">
              <a:solidFill>
                <a:schemeClr val="accent1"/>
              </a:solidFill>
            </a:endParaRPr>
          </a:p>
        </p:txBody>
      </p:sp>
      <p:sp>
        <p:nvSpPr>
          <p:cNvPr id="18" name="TextBox 17">
            <a:extLst>
              <a:ext uri="{FF2B5EF4-FFF2-40B4-BE49-F238E27FC236}">
                <a16:creationId xmlns:a16="http://schemas.microsoft.com/office/drawing/2014/main" id="{A8895E72-1D86-0FA7-AB36-CCF6F6115E8B}"/>
              </a:ext>
            </a:extLst>
          </p:cNvPr>
          <p:cNvSpPr txBox="1"/>
          <p:nvPr/>
        </p:nvSpPr>
        <p:spPr>
          <a:xfrm>
            <a:off x="6233567" y="3899415"/>
            <a:ext cx="2293947"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21MN – Optim. Tool “Min hoop stress on Coil2”</a:t>
            </a:r>
            <a:endParaRPr lang="en-US" sz="1200" dirty="0">
              <a:solidFill>
                <a:schemeClr val="accent1"/>
              </a:solidFill>
            </a:endParaRPr>
          </a:p>
        </p:txBody>
      </p:sp>
      <p:sp>
        <p:nvSpPr>
          <p:cNvPr id="19" name="TextBox 18">
            <a:extLst>
              <a:ext uri="{FF2B5EF4-FFF2-40B4-BE49-F238E27FC236}">
                <a16:creationId xmlns:a16="http://schemas.microsoft.com/office/drawing/2014/main" id="{17D94380-4305-05E1-1128-E20E0B565890}"/>
              </a:ext>
            </a:extLst>
          </p:cNvPr>
          <p:cNvSpPr txBox="1"/>
          <p:nvPr/>
        </p:nvSpPr>
        <p:spPr>
          <a:xfrm>
            <a:off x="9067345" y="3899415"/>
            <a:ext cx="2293947" cy="461665"/>
          </a:xfrm>
          <a:prstGeom prst="rect">
            <a:avLst/>
          </a:prstGeom>
          <a:noFill/>
        </p:spPr>
        <p:txBody>
          <a:bodyPr wrap="square">
            <a:spAutoFit/>
          </a:bodyPr>
          <a:lstStyle/>
          <a:p>
            <a:pPr algn="ctr"/>
            <a:r>
              <a:rPr lang="en-US" sz="1200" dirty="0">
                <a:solidFill>
                  <a:schemeClr val="accent1"/>
                </a:solidFill>
                <a:latin typeface="Montserrat" panose="00000500000000000000" pitchFamily="2" charset="0"/>
              </a:rPr>
              <a:t>Option 15MN – Optim. Tool</a:t>
            </a:r>
          </a:p>
          <a:p>
            <a:pPr algn="ctr"/>
            <a:r>
              <a:rPr lang="en-US" sz="1200" dirty="0">
                <a:solidFill>
                  <a:schemeClr val="accent1"/>
                </a:solidFill>
                <a:latin typeface="Montserrat" panose="00000500000000000000" pitchFamily="2" charset="0"/>
              </a:rPr>
              <a:t>“Min Coil Volume”</a:t>
            </a:r>
            <a:endParaRPr lang="en-US" sz="1200" dirty="0">
              <a:solidFill>
                <a:schemeClr val="accent1"/>
              </a:solidFill>
            </a:endParaRPr>
          </a:p>
        </p:txBody>
      </p:sp>
      <p:cxnSp>
        <p:nvCxnSpPr>
          <p:cNvPr id="27" name="Straight Connector 26">
            <a:extLst>
              <a:ext uri="{FF2B5EF4-FFF2-40B4-BE49-F238E27FC236}">
                <a16:creationId xmlns:a16="http://schemas.microsoft.com/office/drawing/2014/main" id="{9AF078A4-8800-CFE1-16F3-2F3E929847E6}"/>
              </a:ext>
            </a:extLst>
          </p:cNvPr>
          <p:cNvCxnSpPr>
            <a:cxnSpLocks/>
          </p:cNvCxnSpPr>
          <p:nvPr/>
        </p:nvCxnSpPr>
        <p:spPr>
          <a:xfrm>
            <a:off x="6054098" y="1373745"/>
            <a:ext cx="52738" cy="4745190"/>
          </a:xfrm>
          <a:prstGeom prst="line">
            <a:avLst/>
          </a:prstGeom>
          <a:ln w="38100">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29" name="CasellaDiTesto 150">
            <a:extLst>
              <a:ext uri="{FF2B5EF4-FFF2-40B4-BE49-F238E27FC236}">
                <a16:creationId xmlns:a16="http://schemas.microsoft.com/office/drawing/2014/main" id="{838658B8-A4AD-4FC3-B047-DB723A3AAE7E}"/>
              </a:ext>
            </a:extLst>
          </p:cNvPr>
          <p:cNvSpPr txBox="1"/>
          <p:nvPr/>
        </p:nvSpPr>
        <p:spPr>
          <a:xfrm>
            <a:off x="5258635" y="6442263"/>
            <a:ext cx="1674729" cy="318791"/>
          </a:xfrm>
          <a:prstGeom prst="rect">
            <a:avLst/>
          </a:prstGeom>
          <a:solidFill>
            <a:schemeClr val="bg1"/>
          </a:solid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3" name="Footer Placeholder 2">
            <a:extLst>
              <a:ext uri="{FF2B5EF4-FFF2-40B4-BE49-F238E27FC236}">
                <a16:creationId xmlns:a16="http://schemas.microsoft.com/office/drawing/2014/main" id="{0965915A-D628-ABE7-CCF4-4A5DAA139E61}"/>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510085A-4297-21AB-DA1E-75057A6AAA0C}"/>
              </a:ext>
            </a:extLst>
          </p:cNvPr>
          <p:cNvSpPr>
            <a:spLocks noGrp="1"/>
          </p:cNvSpPr>
          <p:nvPr>
            <p:ph type="sldNum" sz="quarter" idx="12"/>
          </p:nvPr>
        </p:nvSpPr>
        <p:spPr/>
        <p:txBody>
          <a:bodyPr/>
          <a:lstStyle/>
          <a:p>
            <a:fld id="{005C7FBA-D4E9-46CA-9321-3ADA2E368FCD}" type="slidenum">
              <a:rPr lang="en-GB" smtClean="0"/>
              <a:t>8</a:t>
            </a:fld>
            <a:endParaRPr lang="en-GB"/>
          </a:p>
        </p:txBody>
      </p:sp>
    </p:spTree>
    <p:extLst>
      <p:ext uri="{BB962C8B-B14F-4D97-AF65-F5344CB8AC3E}">
        <p14:creationId xmlns:p14="http://schemas.microsoft.com/office/powerpoint/2010/main" val="1679019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E8742-B742-2793-8FD7-C443615B64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67772B-9B42-8AF9-C576-3D8F8BD00298}"/>
              </a:ext>
            </a:extLst>
          </p:cNvPr>
          <p:cNvSpPr txBox="1">
            <a:spLocks/>
          </p:cNvSpPr>
          <p:nvPr/>
        </p:nvSpPr>
        <p:spPr>
          <a:xfrm>
            <a:off x="838200" y="8599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a:t>
            </a:r>
            <a:r>
              <a:rPr lang="en-US" sz="4000" b="1" dirty="0"/>
              <a:t>Recap</a:t>
            </a:r>
            <a:r>
              <a:rPr lang="en-US" sz="4000" dirty="0"/>
              <a:t>) Results Presented @ FNAL Workshop (II)</a:t>
            </a:r>
          </a:p>
        </p:txBody>
      </p:sp>
      <p:sp>
        <p:nvSpPr>
          <p:cNvPr id="8" name="Date Placeholder 4">
            <a:extLst>
              <a:ext uri="{FF2B5EF4-FFF2-40B4-BE49-F238E27FC236}">
                <a16:creationId xmlns:a16="http://schemas.microsoft.com/office/drawing/2014/main" id="{A612F6CE-205A-50AD-9F55-B1B4EA9ECD48}"/>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 Jan 2025</a:t>
            </a:r>
            <a:endParaRPr lang="it-IT" dirty="0"/>
          </a:p>
        </p:txBody>
      </p:sp>
      <p:graphicFrame>
        <p:nvGraphicFramePr>
          <p:cNvPr id="4" name="Table 3">
            <a:extLst>
              <a:ext uri="{FF2B5EF4-FFF2-40B4-BE49-F238E27FC236}">
                <a16:creationId xmlns:a16="http://schemas.microsoft.com/office/drawing/2014/main" id="{7E03F142-4E34-6380-32CE-FAA7F948A07E}"/>
              </a:ext>
            </a:extLst>
          </p:cNvPr>
          <p:cNvGraphicFramePr>
            <a:graphicFrameLocks noGrp="1"/>
          </p:cNvGraphicFramePr>
          <p:nvPr/>
        </p:nvGraphicFramePr>
        <p:xfrm>
          <a:off x="624372" y="1111609"/>
          <a:ext cx="10921302" cy="5251289"/>
        </p:xfrm>
        <a:graphic>
          <a:graphicData uri="http://schemas.openxmlformats.org/drawingml/2006/table">
            <a:tbl>
              <a:tblPr firstRow="1" bandRow="1">
                <a:tableStyleId>{5C22544A-7EE6-4342-B048-85BDC9FD1C3A}</a:tableStyleId>
              </a:tblPr>
              <a:tblGrid>
                <a:gridCol w="1611367">
                  <a:extLst>
                    <a:ext uri="{9D8B030D-6E8A-4147-A177-3AD203B41FA5}">
                      <a16:colId xmlns:a16="http://schemas.microsoft.com/office/drawing/2014/main" val="3052976614"/>
                    </a:ext>
                  </a:extLst>
                </a:gridCol>
                <a:gridCol w="704088">
                  <a:extLst>
                    <a:ext uri="{9D8B030D-6E8A-4147-A177-3AD203B41FA5}">
                      <a16:colId xmlns:a16="http://schemas.microsoft.com/office/drawing/2014/main" val="1397298895"/>
                    </a:ext>
                  </a:extLst>
                </a:gridCol>
                <a:gridCol w="1185673">
                  <a:extLst>
                    <a:ext uri="{9D8B030D-6E8A-4147-A177-3AD203B41FA5}">
                      <a16:colId xmlns:a16="http://schemas.microsoft.com/office/drawing/2014/main" val="763299100"/>
                    </a:ext>
                  </a:extLst>
                </a:gridCol>
                <a:gridCol w="1063751">
                  <a:extLst>
                    <a:ext uri="{9D8B030D-6E8A-4147-A177-3AD203B41FA5}">
                      <a16:colId xmlns:a16="http://schemas.microsoft.com/office/drawing/2014/main" val="255579899"/>
                    </a:ext>
                  </a:extLst>
                </a:gridCol>
                <a:gridCol w="851633">
                  <a:extLst>
                    <a:ext uri="{9D8B030D-6E8A-4147-A177-3AD203B41FA5}">
                      <a16:colId xmlns:a16="http://schemas.microsoft.com/office/drawing/2014/main" val="830428929"/>
                    </a:ext>
                  </a:extLst>
                </a:gridCol>
                <a:gridCol w="1017837">
                  <a:extLst>
                    <a:ext uri="{9D8B030D-6E8A-4147-A177-3AD203B41FA5}">
                      <a16:colId xmlns:a16="http://schemas.microsoft.com/office/drawing/2014/main" val="2734676256"/>
                    </a:ext>
                  </a:extLst>
                </a:gridCol>
                <a:gridCol w="943812">
                  <a:extLst>
                    <a:ext uri="{9D8B030D-6E8A-4147-A177-3AD203B41FA5}">
                      <a16:colId xmlns:a16="http://schemas.microsoft.com/office/drawing/2014/main" val="1611646152"/>
                    </a:ext>
                  </a:extLst>
                </a:gridCol>
                <a:gridCol w="786510">
                  <a:extLst>
                    <a:ext uri="{9D8B030D-6E8A-4147-A177-3AD203B41FA5}">
                      <a16:colId xmlns:a16="http://schemas.microsoft.com/office/drawing/2014/main" val="1017179884"/>
                    </a:ext>
                  </a:extLst>
                </a:gridCol>
                <a:gridCol w="999331">
                  <a:extLst>
                    <a:ext uri="{9D8B030D-6E8A-4147-A177-3AD203B41FA5}">
                      <a16:colId xmlns:a16="http://schemas.microsoft.com/office/drawing/2014/main" val="273132610"/>
                    </a:ext>
                  </a:extLst>
                </a:gridCol>
                <a:gridCol w="916053">
                  <a:extLst>
                    <a:ext uri="{9D8B030D-6E8A-4147-A177-3AD203B41FA5}">
                      <a16:colId xmlns:a16="http://schemas.microsoft.com/office/drawing/2014/main" val="2775062342"/>
                    </a:ext>
                  </a:extLst>
                </a:gridCol>
                <a:gridCol w="841247">
                  <a:extLst>
                    <a:ext uri="{9D8B030D-6E8A-4147-A177-3AD203B41FA5}">
                      <a16:colId xmlns:a16="http://schemas.microsoft.com/office/drawing/2014/main" val="3087520549"/>
                    </a:ext>
                  </a:extLst>
                </a:gridCol>
              </a:tblGrid>
              <a:tr h="1488322">
                <a:tc>
                  <a:txBody>
                    <a:bodyPr/>
                    <a:lstStyle/>
                    <a:p>
                      <a:pPr algn="ctr"/>
                      <a:r>
                        <a:rPr lang="en-US" sz="1400" dirty="0"/>
                        <a:t>Configuration</a:t>
                      </a:r>
                    </a:p>
                  </a:txBody>
                  <a:tcPr anchor="ctr"/>
                </a:tc>
                <a:tc>
                  <a:txBody>
                    <a:bodyPr/>
                    <a:lstStyle/>
                    <a:p>
                      <a:pPr algn="ctr"/>
                      <a:r>
                        <a:rPr lang="en-US" sz="1400" dirty="0"/>
                        <a:t>B2/B1 (%)</a:t>
                      </a:r>
                    </a:p>
                  </a:txBody>
                  <a:tcPr anchor="ctr"/>
                </a:tc>
                <a:tc>
                  <a:txBody>
                    <a:bodyPr/>
                    <a:lstStyle/>
                    <a:p>
                      <a:pPr algn="ctr"/>
                      <a:r>
                        <a:rPr lang="en-US" sz="1400" dirty="0"/>
                        <a:t>Focusing Strength per cell length (T^2 m)</a:t>
                      </a:r>
                    </a:p>
                  </a:txBody>
                  <a:tcPr anchor="ctr"/>
                </a:tc>
                <a:tc>
                  <a:txBody>
                    <a:bodyPr/>
                    <a:lstStyle/>
                    <a:p>
                      <a:pPr algn="ctr"/>
                      <a:r>
                        <a:rPr lang="en-US" sz="1400" dirty="0"/>
                        <a:t>Max Hoop Stress (MPa)</a:t>
                      </a:r>
                    </a:p>
                  </a:txBody>
                  <a:tcPr anchor="ctr"/>
                </a:tc>
                <a:tc>
                  <a:txBody>
                    <a:bodyPr/>
                    <a:lstStyle/>
                    <a:p>
                      <a:pPr algn="ctr"/>
                      <a:r>
                        <a:rPr lang="en-US" sz="1400" dirty="0"/>
                        <a:t>Max Tensile Radial Stress (MPa)</a:t>
                      </a:r>
                    </a:p>
                  </a:txBody>
                  <a:tcPr anchor="ctr"/>
                </a:tc>
                <a:tc>
                  <a:txBody>
                    <a:bodyPr/>
                    <a:lstStyle/>
                    <a:p>
                      <a:pPr algn="ctr"/>
                      <a:r>
                        <a:rPr lang="en-US" sz="1400" dirty="0"/>
                        <a:t>Axial Force on Coil#1/Coil#2 (MN)</a:t>
                      </a:r>
                    </a:p>
                  </a:txBody>
                  <a:tcPr anchor="ctr"/>
                </a:tc>
                <a:tc>
                  <a:txBody>
                    <a:bodyPr/>
                    <a:lstStyle/>
                    <a:p>
                      <a:pPr algn="ctr"/>
                      <a:r>
                        <a:rPr lang="en-US" sz="1400" dirty="0"/>
                        <a:t>Net Axial Force (MN)</a:t>
                      </a:r>
                    </a:p>
                  </a:txBody>
                  <a:tcPr anchor="ctr"/>
                </a:tc>
                <a:tc>
                  <a:txBody>
                    <a:bodyPr/>
                    <a:lstStyle/>
                    <a:p>
                      <a:pPr algn="ctr"/>
                      <a:r>
                        <a:rPr lang="en-US" sz="1400" dirty="0"/>
                        <a:t>Total Torque (MN m)</a:t>
                      </a:r>
                    </a:p>
                  </a:txBody>
                  <a:tcPr anchor="ctr"/>
                </a:tc>
                <a:tc>
                  <a:txBody>
                    <a:bodyPr/>
                    <a:lstStyle/>
                    <a:p>
                      <a:pPr algn="ctr"/>
                      <a:r>
                        <a:rPr lang="en-US" sz="1400" dirty="0"/>
                        <a:t>Total Magnetic Energy Density in cell (MJ/m^3)</a:t>
                      </a:r>
                    </a:p>
                  </a:txBody>
                  <a:tcPr anchor="ctr"/>
                </a:tc>
                <a:tc>
                  <a:txBody>
                    <a:bodyPr/>
                    <a:lstStyle/>
                    <a:p>
                      <a:pPr algn="ctr"/>
                      <a:r>
                        <a:rPr lang="en-US" sz="1400" dirty="0"/>
                        <a:t>Coil Volume (half cell) (dm^3)</a:t>
                      </a:r>
                    </a:p>
                  </a:txBody>
                  <a:tcPr anchor="ctr"/>
                </a:tc>
                <a:tc>
                  <a:txBody>
                    <a:bodyPr/>
                    <a:lstStyle/>
                    <a:p>
                      <a:pPr algn="ctr"/>
                      <a:r>
                        <a:rPr lang="en-US" sz="1400" dirty="0"/>
                        <a:t>Coil Current Coil#1/Coil#2</a:t>
                      </a:r>
                    </a:p>
                  </a:txBody>
                  <a:tcPr anchor="ctr"/>
                </a:tc>
                <a:extLst>
                  <a:ext uri="{0D108BD9-81ED-4DB2-BD59-A6C34878D82A}">
                    <a16:rowId xmlns:a16="http://schemas.microsoft.com/office/drawing/2014/main" val="1022208574"/>
                  </a:ext>
                </a:extLst>
              </a:tr>
              <a:tr h="599714">
                <a:tc>
                  <a:txBody>
                    <a:bodyPr/>
                    <a:lstStyle/>
                    <a:p>
                      <a:pPr algn="ctr"/>
                      <a:r>
                        <a:rPr lang="en-US" sz="1600" dirty="0"/>
                        <a:t>Option 17MN -10mm gap</a:t>
                      </a:r>
                    </a:p>
                  </a:txBody>
                  <a:tcPr anchor="ctr"/>
                </a:tc>
                <a:tc>
                  <a:txBody>
                    <a:bodyPr/>
                    <a:lstStyle/>
                    <a:p>
                      <a:pPr algn="ctr"/>
                      <a:r>
                        <a:rPr lang="en-US" sz="1600" dirty="0"/>
                        <a:t>14.4</a:t>
                      </a:r>
                    </a:p>
                  </a:txBody>
                  <a:tcPr anchor="ctr"/>
                </a:tc>
                <a:tc>
                  <a:txBody>
                    <a:bodyPr/>
                    <a:lstStyle/>
                    <a:p>
                      <a:pPr algn="ctr"/>
                      <a:r>
                        <a:rPr lang="en-US" sz="1600" dirty="0"/>
                        <a:t>24.42</a:t>
                      </a:r>
                    </a:p>
                  </a:txBody>
                  <a:tcPr anchor="ctr"/>
                </a:tc>
                <a:tc>
                  <a:txBody>
                    <a:bodyPr/>
                    <a:lstStyle/>
                    <a:p>
                      <a:pPr algn="ctr"/>
                      <a:r>
                        <a:rPr lang="en-US" sz="1600" dirty="0"/>
                        <a:t>387</a:t>
                      </a:r>
                    </a:p>
                  </a:txBody>
                  <a:tcPr anchor="ctr"/>
                </a:tc>
                <a:tc>
                  <a:txBody>
                    <a:bodyPr/>
                    <a:lstStyle/>
                    <a:p>
                      <a:pPr algn="ctr"/>
                      <a:r>
                        <a:rPr lang="en-US" sz="1600" dirty="0"/>
                        <a:t>15.3</a:t>
                      </a:r>
                    </a:p>
                  </a:txBody>
                  <a:tcPr anchor="ctr"/>
                </a:tc>
                <a:tc>
                  <a:txBody>
                    <a:bodyPr/>
                    <a:lstStyle/>
                    <a:p>
                      <a:pPr algn="ctr"/>
                      <a:r>
                        <a:rPr lang="en-US" sz="1600" dirty="0"/>
                        <a:t>+7</a:t>
                      </a:r>
                    </a:p>
                    <a:p>
                      <a:pPr algn="ctr"/>
                      <a:r>
                        <a:rPr lang="en-US" sz="1600" dirty="0"/>
                        <a:t>+10</a:t>
                      </a:r>
                    </a:p>
                  </a:txBody>
                  <a:tcPr anchor="ctr"/>
                </a:tc>
                <a:tc>
                  <a:txBody>
                    <a:bodyPr/>
                    <a:lstStyle/>
                    <a:p>
                      <a:pPr algn="ctr"/>
                      <a:r>
                        <a:rPr lang="en-US" sz="1600" dirty="0"/>
                        <a:t>+17</a:t>
                      </a:r>
                    </a:p>
                  </a:txBody>
                  <a:tcPr anchor="ctr"/>
                </a:tc>
                <a:tc>
                  <a:txBody>
                    <a:bodyPr/>
                    <a:lstStyle/>
                    <a:p>
                      <a:pPr algn="ctr"/>
                      <a:r>
                        <a:rPr lang="en-US" sz="1600" dirty="0"/>
                        <a:t>0.14</a:t>
                      </a:r>
                    </a:p>
                  </a:txBody>
                  <a:tcPr anchor="ctr"/>
                </a:tc>
                <a:tc>
                  <a:txBody>
                    <a:bodyPr/>
                    <a:lstStyle/>
                    <a:p>
                      <a:pPr algn="ctr"/>
                      <a:r>
                        <a:rPr lang="en-US" sz="1600" dirty="0"/>
                        <a:t>152.4</a:t>
                      </a:r>
                    </a:p>
                  </a:txBody>
                  <a:tcPr anchor="ctr"/>
                </a:tc>
                <a:tc>
                  <a:txBody>
                    <a:bodyPr/>
                    <a:lstStyle/>
                    <a:p>
                      <a:pPr algn="ctr"/>
                      <a:r>
                        <a:rPr lang="en-US" sz="1600" dirty="0"/>
                        <a:t>39.7</a:t>
                      </a:r>
                    </a:p>
                  </a:txBody>
                  <a:tcPr anchor="ctr"/>
                </a:tc>
                <a:tc>
                  <a:txBody>
                    <a:bodyPr/>
                    <a:lstStyle/>
                    <a:p>
                      <a:pPr algn="ctr"/>
                      <a:r>
                        <a:rPr lang="en-US" sz="1600" dirty="0"/>
                        <a:t>1035</a:t>
                      </a:r>
                    </a:p>
                    <a:p>
                      <a:pPr algn="ctr"/>
                      <a:r>
                        <a:rPr lang="en-US" sz="1600" dirty="0"/>
                        <a:t>575</a:t>
                      </a:r>
                    </a:p>
                  </a:txBody>
                  <a:tcPr anchor="ctr"/>
                </a:tc>
                <a:extLst>
                  <a:ext uri="{0D108BD9-81ED-4DB2-BD59-A6C34878D82A}">
                    <a16:rowId xmlns:a16="http://schemas.microsoft.com/office/drawing/2014/main" val="109000726"/>
                  </a:ext>
                </a:extLst>
              </a:tr>
              <a:tr h="756774">
                <a:tc>
                  <a:txBody>
                    <a:bodyPr/>
                    <a:lstStyle/>
                    <a:p>
                      <a:pPr algn="ctr"/>
                      <a:r>
                        <a:rPr lang="en-US" sz="1600" dirty="0"/>
                        <a:t>Option 27MN -10mm gap</a:t>
                      </a:r>
                    </a:p>
                  </a:txBody>
                  <a:tcPr anchor="ctr"/>
                </a:tc>
                <a:tc>
                  <a:txBody>
                    <a:bodyPr/>
                    <a:lstStyle/>
                    <a:p>
                      <a:pPr algn="ctr"/>
                      <a:r>
                        <a:rPr lang="en-US" sz="1600" dirty="0"/>
                        <a:t>14.2</a:t>
                      </a:r>
                    </a:p>
                  </a:txBody>
                  <a:tcPr anchor="ctr"/>
                </a:tc>
                <a:tc>
                  <a:txBody>
                    <a:bodyPr/>
                    <a:lstStyle/>
                    <a:p>
                      <a:pPr algn="ctr"/>
                      <a:r>
                        <a:rPr lang="en-US" sz="1600" dirty="0"/>
                        <a:t>24.39</a:t>
                      </a:r>
                    </a:p>
                  </a:txBody>
                  <a:tcPr anchor="ctr"/>
                </a:tc>
                <a:tc>
                  <a:txBody>
                    <a:bodyPr/>
                    <a:lstStyle/>
                    <a:p>
                      <a:pPr algn="ctr"/>
                      <a:r>
                        <a:rPr lang="en-US" sz="1600" dirty="0"/>
                        <a:t>288</a:t>
                      </a:r>
                    </a:p>
                  </a:txBody>
                  <a:tcPr anchor="ctr"/>
                </a:tc>
                <a:tc>
                  <a:txBody>
                    <a:bodyPr/>
                    <a:lstStyle/>
                    <a:p>
                      <a:pPr algn="ctr"/>
                      <a:r>
                        <a:rPr lang="en-US" sz="1600" dirty="0"/>
                        <a:t>11.9</a:t>
                      </a:r>
                    </a:p>
                  </a:txBody>
                  <a:tcPr anchor="ctr"/>
                </a:tc>
                <a:tc>
                  <a:txBody>
                    <a:bodyPr/>
                    <a:lstStyle/>
                    <a:p>
                      <a:pPr algn="ctr"/>
                      <a:r>
                        <a:rPr lang="en-US" sz="1600" dirty="0"/>
                        <a:t>+20.5</a:t>
                      </a:r>
                    </a:p>
                    <a:p>
                      <a:pPr algn="ctr"/>
                      <a:r>
                        <a:rPr lang="en-US" sz="1600" dirty="0"/>
                        <a:t>+6.5</a:t>
                      </a:r>
                    </a:p>
                  </a:txBody>
                  <a:tcPr anchor="ctr"/>
                </a:tc>
                <a:tc>
                  <a:txBody>
                    <a:bodyPr/>
                    <a:lstStyle/>
                    <a:p>
                      <a:pPr algn="ctr"/>
                      <a:r>
                        <a:rPr lang="en-US" sz="1600" dirty="0"/>
                        <a:t>+27</a:t>
                      </a:r>
                    </a:p>
                  </a:txBody>
                  <a:tcPr anchor="ctr"/>
                </a:tc>
                <a:tc>
                  <a:txBody>
                    <a:bodyPr/>
                    <a:lstStyle/>
                    <a:p>
                      <a:pPr algn="ctr"/>
                      <a:r>
                        <a:rPr lang="en-US" sz="1600" dirty="0"/>
                        <a:t>0.51</a:t>
                      </a:r>
                    </a:p>
                  </a:txBody>
                  <a:tcPr anchor="ctr"/>
                </a:tc>
                <a:tc>
                  <a:txBody>
                    <a:bodyPr/>
                    <a:lstStyle/>
                    <a:p>
                      <a:pPr algn="ctr"/>
                      <a:r>
                        <a:rPr lang="en-US" sz="1600" dirty="0"/>
                        <a:t>135.6</a:t>
                      </a:r>
                    </a:p>
                  </a:txBody>
                  <a:tcPr anchor="ctr"/>
                </a:tc>
                <a:tc>
                  <a:txBody>
                    <a:bodyPr/>
                    <a:lstStyle/>
                    <a:p>
                      <a:pPr algn="ctr"/>
                      <a:r>
                        <a:rPr lang="en-US" sz="1600" dirty="0"/>
                        <a:t>63.8</a:t>
                      </a:r>
                    </a:p>
                  </a:txBody>
                  <a:tcPr anchor="ctr"/>
                </a:tc>
                <a:tc>
                  <a:txBody>
                    <a:bodyPr/>
                    <a:lstStyle/>
                    <a:p>
                      <a:pPr algn="ctr"/>
                      <a:r>
                        <a:rPr lang="en-US" sz="1600" dirty="0"/>
                        <a:t>768</a:t>
                      </a:r>
                    </a:p>
                    <a:p>
                      <a:pPr algn="ctr"/>
                      <a:r>
                        <a:rPr lang="en-US" sz="1600" dirty="0"/>
                        <a:t>334</a:t>
                      </a:r>
                    </a:p>
                  </a:txBody>
                  <a:tcPr anchor="ctr"/>
                </a:tc>
                <a:extLst>
                  <a:ext uri="{0D108BD9-81ED-4DB2-BD59-A6C34878D82A}">
                    <a16:rowId xmlns:a16="http://schemas.microsoft.com/office/drawing/2014/main" val="3430042489"/>
                  </a:ext>
                </a:extLst>
              </a:tr>
              <a:tr h="983805">
                <a:tc>
                  <a:txBody>
                    <a:bodyPr/>
                    <a:lstStyle/>
                    <a:p>
                      <a:pPr algn="ctr"/>
                      <a:r>
                        <a:rPr lang="en-US" sz="1600" dirty="0"/>
                        <a:t>Option 21MN - Optim. Tool</a:t>
                      </a:r>
                    </a:p>
                  </a:txBody>
                  <a:tcPr anchor="ctr"/>
                </a:tc>
                <a:tc>
                  <a:txBody>
                    <a:bodyPr/>
                    <a:lstStyle/>
                    <a:p>
                      <a:pPr algn="ctr"/>
                      <a:r>
                        <a:rPr lang="en-US" sz="1600" dirty="0"/>
                        <a:t>13.6</a:t>
                      </a:r>
                    </a:p>
                  </a:txBody>
                  <a:tcPr anchor="ctr"/>
                </a:tc>
                <a:tc>
                  <a:txBody>
                    <a:bodyPr/>
                    <a:lstStyle/>
                    <a:p>
                      <a:pPr algn="ctr"/>
                      <a:r>
                        <a:rPr lang="en-US" sz="1600" dirty="0"/>
                        <a:t>26.39</a:t>
                      </a:r>
                    </a:p>
                  </a:txBody>
                  <a:tcPr anchor="ctr"/>
                </a:tc>
                <a:tc>
                  <a:txBody>
                    <a:bodyPr/>
                    <a:lstStyle/>
                    <a:p>
                      <a:pPr algn="ctr"/>
                      <a:r>
                        <a:rPr lang="en-US" sz="1600" dirty="0"/>
                        <a:t>342</a:t>
                      </a:r>
                    </a:p>
                  </a:txBody>
                  <a:tcPr anchor="ctr"/>
                </a:tc>
                <a:tc>
                  <a:txBody>
                    <a:bodyPr/>
                    <a:lstStyle/>
                    <a:p>
                      <a:pPr algn="ctr"/>
                      <a:r>
                        <a:rPr lang="en-US" sz="1600" dirty="0"/>
                        <a:t>7.65</a:t>
                      </a:r>
                    </a:p>
                  </a:txBody>
                  <a:tcPr anchor="ctr"/>
                </a:tc>
                <a:tc>
                  <a:txBody>
                    <a:bodyPr/>
                    <a:lstStyle/>
                    <a:p>
                      <a:pPr algn="ctr"/>
                      <a:r>
                        <a:rPr lang="en-US" sz="1600" dirty="0"/>
                        <a:t>-12.3</a:t>
                      </a:r>
                    </a:p>
                    <a:p>
                      <a:pPr algn="ctr"/>
                      <a:r>
                        <a:rPr lang="en-US" sz="1600" dirty="0"/>
                        <a:t>+33.1</a:t>
                      </a:r>
                    </a:p>
                  </a:txBody>
                  <a:tcPr anchor="ctr"/>
                </a:tc>
                <a:tc>
                  <a:txBody>
                    <a:bodyPr/>
                    <a:lstStyle/>
                    <a:p>
                      <a:pPr algn="ctr"/>
                      <a:r>
                        <a:rPr lang="en-US" sz="1600" dirty="0"/>
                        <a:t>+20.8</a:t>
                      </a:r>
                    </a:p>
                  </a:txBody>
                  <a:tcPr anchor="ctr"/>
                </a:tc>
                <a:tc>
                  <a:txBody>
                    <a:bodyPr/>
                    <a:lstStyle/>
                    <a:p>
                      <a:pPr algn="ctr"/>
                      <a:r>
                        <a:rPr lang="en-US" sz="1600" dirty="0"/>
                        <a:t>1.25</a:t>
                      </a:r>
                    </a:p>
                  </a:txBody>
                  <a:tcPr anchor="ctr"/>
                </a:tc>
                <a:tc>
                  <a:txBody>
                    <a:bodyPr/>
                    <a:lstStyle/>
                    <a:p>
                      <a:pPr algn="ctr"/>
                      <a:r>
                        <a:rPr lang="en-US" sz="1600" dirty="0"/>
                        <a:t>138.0</a:t>
                      </a:r>
                    </a:p>
                  </a:txBody>
                  <a:tcPr anchor="ctr"/>
                </a:tc>
                <a:tc>
                  <a:txBody>
                    <a:bodyPr/>
                    <a:lstStyle/>
                    <a:p>
                      <a:pPr algn="ctr"/>
                      <a:r>
                        <a:rPr lang="en-US" sz="1600" dirty="0"/>
                        <a:t>63.4</a:t>
                      </a:r>
                    </a:p>
                  </a:txBody>
                  <a:tcPr anchor="ctr"/>
                </a:tc>
                <a:tc>
                  <a:txBody>
                    <a:bodyPr/>
                    <a:lstStyle/>
                    <a:p>
                      <a:pPr algn="ctr"/>
                      <a:r>
                        <a:rPr lang="en-US" sz="1600" dirty="0"/>
                        <a:t>686</a:t>
                      </a:r>
                    </a:p>
                    <a:p>
                      <a:pPr algn="ctr"/>
                      <a:r>
                        <a:rPr lang="en-US" sz="1600" dirty="0"/>
                        <a:t>720</a:t>
                      </a:r>
                    </a:p>
                  </a:txBody>
                  <a:tcPr anchor="ctr"/>
                </a:tc>
                <a:extLst>
                  <a:ext uri="{0D108BD9-81ED-4DB2-BD59-A6C34878D82A}">
                    <a16:rowId xmlns:a16="http://schemas.microsoft.com/office/drawing/2014/main" val="3285735538"/>
                  </a:ext>
                </a:extLst>
              </a:tr>
              <a:tr h="599714">
                <a:tc>
                  <a:txBody>
                    <a:bodyPr/>
                    <a:lstStyle/>
                    <a:p>
                      <a:pPr algn="ctr"/>
                      <a:r>
                        <a:rPr lang="en-US" sz="1600" dirty="0"/>
                        <a:t>Option 15MN -</a:t>
                      </a:r>
                    </a:p>
                    <a:p>
                      <a:pPr algn="ctr"/>
                      <a:r>
                        <a:rPr lang="en-US" sz="1600" dirty="0"/>
                        <a:t>Optim. Tool</a:t>
                      </a:r>
                    </a:p>
                  </a:txBody>
                  <a:tcPr anchor="ctr"/>
                </a:tc>
                <a:tc>
                  <a:txBody>
                    <a:bodyPr/>
                    <a:lstStyle/>
                    <a:p>
                      <a:pPr algn="ctr"/>
                      <a:r>
                        <a:rPr lang="en-US" sz="1600" dirty="0"/>
                        <a:t>13.5</a:t>
                      </a:r>
                    </a:p>
                  </a:txBody>
                  <a:tcPr anchor="ctr"/>
                </a:tc>
                <a:tc>
                  <a:txBody>
                    <a:bodyPr/>
                    <a:lstStyle/>
                    <a:p>
                      <a:pPr algn="ctr"/>
                      <a:r>
                        <a:rPr lang="en-US" sz="1600" dirty="0"/>
                        <a:t>26.37</a:t>
                      </a:r>
                    </a:p>
                  </a:txBody>
                  <a:tcPr anchor="ctr"/>
                </a:tc>
                <a:tc>
                  <a:txBody>
                    <a:bodyPr/>
                    <a:lstStyle/>
                    <a:p>
                      <a:pPr algn="ctr"/>
                      <a:r>
                        <a:rPr lang="en-US" sz="1600" dirty="0"/>
                        <a:t>417</a:t>
                      </a:r>
                    </a:p>
                  </a:txBody>
                  <a:tcPr anchor="ctr"/>
                </a:tc>
                <a:tc>
                  <a:txBody>
                    <a:bodyPr/>
                    <a:lstStyle/>
                    <a:p>
                      <a:pPr algn="ctr"/>
                      <a:r>
                        <a:rPr lang="en-US" sz="1600" dirty="0"/>
                        <a:t>6.08</a:t>
                      </a:r>
                    </a:p>
                  </a:txBody>
                  <a:tcPr anchor="ctr"/>
                </a:tc>
                <a:tc>
                  <a:txBody>
                    <a:bodyPr/>
                    <a:lstStyle/>
                    <a:p>
                      <a:pPr algn="ctr"/>
                      <a:r>
                        <a:rPr lang="en-US" sz="1600" dirty="0"/>
                        <a:t>-10.6</a:t>
                      </a:r>
                    </a:p>
                    <a:p>
                      <a:pPr algn="ctr"/>
                      <a:r>
                        <a:rPr lang="en-US" sz="1600" dirty="0"/>
                        <a:t>+25.1</a:t>
                      </a:r>
                    </a:p>
                  </a:txBody>
                  <a:tcPr anchor="ctr"/>
                </a:tc>
                <a:tc>
                  <a:txBody>
                    <a:bodyPr/>
                    <a:lstStyle/>
                    <a:p>
                      <a:pPr algn="ctr"/>
                      <a:r>
                        <a:rPr lang="en-US" sz="1600" dirty="0"/>
                        <a:t>14.5</a:t>
                      </a:r>
                    </a:p>
                  </a:txBody>
                  <a:tcPr anchor="ctr"/>
                </a:tc>
                <a:tc>
                  <a:txBody>
                    <a:bodyPr/>
                    <a:lstStyle/>
                    <a:p>
                      <a:pPr algn="ctr"/>
                      <a:r>
                        <a:rPr lang="en-US" sz="1600" dirty="0"/>
                        <a:t>1.29</a:t>
                      </a:r>
                    </a:p>
                  </a:txBody>
                  <a:tcPr anchor="ctr"/>
                </a:tc>
                <a:tc>
                  <a:txBody>
                    <a:bodyPr/>
                    <a:lstStyle/>
                    <a:p>
                      <a:pPr algn="ctr"/>
                      <a:r>
                        <a:rPr lang="en-US" sz="1600" dirty="0"/>
                        <a:t>125.0</a:t>
                      </a:r>
                    </a:p>
                  </a:txBody>
                  <a:tcPr anchor="ctr"/>
                </a:tc>
                <a:tc>
                  <a:txBody>
                    <a:bodyPr/>
                    <a:lstStyle/>
                    <a:p>
                      <a:pPr algn="ctr"/>
                      <a:r>
                        <a:rPr lang="en-US" sz="1600" dirty="0"/>
                        <a:t>58</a:t>
                      </a:r>
                    </a:p>
                  </a:txBody>
                  <a:tcPr anchor="ctr"/>
                </a:tc>
                <a:tc>
                  <a:txBody>
                    <a:bodyPr/>
                    <a:lstStyle/>
                    <a:p>
                      <a:pPr algn="ctr"/>
                      <a:r>
                        <a:rPr lang="en-US" sz="1600" dirty="0"/>
                        <a:t>674</a:t>
                      </a:r>
                    </a:p>
                    <a:p>
                      <a:pPr algn="ctr"/>
                      <a:r>
                        <a:rPr lang="en-US" sz="1600" dirty="0"/>
                        <a:t>847</a:t>
                      </a:r>
                    </a:p>
                  </a:txBody>
                  <a:tcPr anchor="ctr"/>
                </a:tc>
                <a:extLst>
                  <a:ext uri="{0D108BD9-81ED-4DB2-BD59-A6C34878D82A}">
                    <a16:rowId xmlns:a16="http://schemas.microsoft.com/office/drawing/2014/main" val="875572126"/>
                  </a:ext>
                </a:extLst>
              </a:tr>
              <a:tr h="59971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t>“S5test_demo_28Tpeak_1” 25% current reduction</a:t>
                      </a:r>
                    </a:p>
                  </a:txBody>
                  <a:tcPr anchor="ctr"/>
                </a:tc>
                <a:tc>
                  <a:txBody>
                    <a:bodyPr/>
                    <a:lstStyle/>
                    <a:p>
                      <a:pPr algn="ctr"/>
                      <a:r>
                        <a:rPr lang="en-US" sz="1600" dirty="0"/>
                        <a:t>5.03</a:t>
                      </a:r>
                    </a:p>
                  </a:txBody>
                  <a:tcPr anchor="ctr"/>
                </a:tc>
                <a:tc>
                  <a:txBody>
                    <a:bodyPr/>
                    <a:lstStyle/>
                    <a:p>
                      <a:pPr algn="ctr"/>
                      <a:r>
                        <a:rPr lang="en-US" sz="1600" dirty="0"/>
                        <a:t>38.88</a:t>
                      </a:r>
                    </a:p>
                  </a:txBody>
                  <a:tcPr anchor="ctr"/>
                </a:tc>
                <a:tc>
                  <a:txBody>
                    <a:bodyPr/>
                    <a:lstStyle/>
                    <a:p>
                      <a:pPr algn="ctr"/>
                      <a:r>
                        <a:rPr lang="en-US" sz="1600" dirty="0"/>
                        <a:t>672</a:t>
                      </a:r>
                    </a:p>
                    <a:p>
                      <a:pPr algn="ctr"/>
                      <a:r>
                        <a:rPr lang="en-US" sz="1600" dirty="0"/>
                        <a:t>(422 with prestress)</a:t>
                      </a:r>
                    </a:p>
                  </a:txBody>
                  <a:tcPr anchor="ctr"/>
                </a:tc>
                <a:tc>
                  <a:txBody>
                    <a:bodyPr/>
                    <a:lstStyle/>
                    <a:p>
                      <a:pPr algn="ctr"/>
                      <a:r>
                        <a:rPr lang="en-US" sz="1600" dirty="0"/>
                        <a:t>0.14</a:t>
                      </a:r>
                    </a:p>
                  </a:txBody>
                  <a:tcPr anchor="ctr"/>
                </a:tc>
                <a:tc>
                  <a:txBody>
                    <a:bodyPr/>
                    <a:lstStyle/>
                    <a:p>
                      <a:pPr algn="ctr"/>
                      <a:r>
                        <a:rPr lang="en-US" sz="1600" dirty="0"/>
                        <a:t>-27</a:t>
                      </a:r>
                    </a:p>
                    <a:p>
                      <a:pPr algn="ctr"/>
                      <a:r>
                        <a:rPr lang="en-US" sz="1600" dirty="0"/>
                        <a:t>+67</a:t>
                      </a:r>
                    </a:p>
                  </a:txBody>
                  <a:tcPr anchor="ctr"/>
                </a:tc>
                <a:tc>
                  <a:txBody>
                    <a:bodyPr/>
                    <a:lstStyle/>
                    <a:p>
                      <a:pPr algn="ctr"/>
                      <a:r>
                        <a:rPr lang="en-US" sz="1600" dirty="0"/>
                        <a:t>50</a:t>
                      </a:r>
                    </a:p>
                  </a:txBody>
                  <a:tcPr anchor="ctr"/>
                </a:tc>
                <a:tc>
                  <a:txBody>
                    <a:bodyPr/>
                    <a:lstStyle/>
                    <a:p>
                      <a:pPr algn="ctr"/>
                      <a:r>
                        <a:rPr lang="en-US" sz="1600" dirty="0"/>
                        <a:t>--</a:t>
                      </a:r>
                    </a:p>
                  </a:txBody>
                  <a:tcPr anchor="ctr"/>
                </a:tc>
                <a:tc>
                  <a:txBody>
                    <a:bodyPr/>
                    <a:lstStyle/>
                    <a:p>
                      <a:pPr algn="ctr"/>
                      <a:r>
                        <a:rPr lang="en-US" sz="1600" dirty="0"/>
                        <a:t>292.1</a:t>
                      </a:r>
                    </a:p>
                  </a:txBody>
                  <a:tcPr anchor="ctr"/>
                </a:tc>
                <a:tc>
                  <a:txBody>
                    <a:bodyPr/>
                    <a:lstStyle/>
                    <a:p>
                      <a:pPr algn="ctr"/>
                      <a:r>
                        <a:rPr lang="en-US" sz="1600" dirty="0"/>
                        <a:t>43.31</a:t>
                      </a:r>
                    </a:p>
                  </a:txBody>
                  <a:tcPr anchor="ctr"/>
                </a:tc>
                <a:tc>
                  <a:txBody>
                    <a:bodyPr/>
                    <a:lstStyle/>
                    <a:p>
                      <a:pPr algn="ctr"/>
                      <a:r>
                        <a:rPr lang="en-US" sz="1600" dirty="0"/>
                        <a:t>1253</a:t>
                      </a:r>
                    </a:p>
                  </a:txBody>
                  <a:tcPr anchor="ctr"/>
                </a:tc>
                <a:extLst>
                  <a:ext uri="{0D108BD9-81ED-4DB2-BD59-A6C34878D82A}">
                    <a16:rowId xmlns:a16="http://schemas.microsoft.com/office/drawing/2014/main" val="1923350930"/>
                  </a:ext>
                </a:extLst>
              </a:tr>
            </a:tbl>
          </a:graphicData>
        </a:graphic>
      </p:graphicFrame>
      <p:sp>
        <p:nvSpPr>
          <p:cNvPr id="3" name="Rectangle: Rounded Corners 2">
            <a:extLst>
              <a:ext uri="{FF2B5EF4-FFF2-40B4-BE49-F238E27FC236}">
                <a16:creationId xmlns:a16="http://schemas.microsoft.com/office/drawing/2014/main" id="{B02C6021-E7D9-E02A-501E-663CA330DDC9}"/>
              </a:ext>
            </a:extLst>
          </p:cNvPr>
          <p:cNvSpPr/>
          <p:nvPr/>
        </p:nvSpPr>
        <p:spPr>
          <a:xfrm>
            <a:off x="721894" y="5611528"/>
            <a:ext cx="1424539" cy="64240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71723882-96BB-9EC2-5DBF-EC52711D5808}"/>
              </a:ext>
            </a:extLst>
          </p:cNvPr>
          <p:cNvSpPr/>
          <p:nvPr/>
        </p:nvSpPr>
        <p:spPr>
          <a:xfrm>
            <a:off x="721893" y="2656572"/>
            <a:ext cx="1424539" cy="494045"/>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988A0917-0496-0B42-CBFC-73C965FFBCFA}"/>
              </a:ext>
            </a:extLst>
          </p:cNvPr>
          <p:cNvSpPr/>
          <p:nvPr/>
        </p:nvSpPr>
        <p:spPr>
          <a:xfrm>
            <a:off x="9979792" y="2743200"/>
            <a:ext cx="540621" cy="33364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9381383C-E8CC-D9A2-5971-7003F0A5D6A6}"/>
              </a:ext>
            </a:extLst>
          </p:cNvPr>
          <p:cNvSpPr/>
          <p:nvPr/>
        </p:nvSpPr>
        <p:spPr>
          <a:xfrm>
            <a:off x="9014068" y="2743200"/>
            <a:ext cx="540621" cy="33364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6AD6716D-0F64-245A-2345-23C3C9A65654}"/>
              </a:ext>
            </a:extLst>
          </p:cNvPr>
          <p:cNvSpPr/>
          <p:nvPr/>
        </p:nvSpPr>
        <p:spPr>
          <a:xfrm>
            <a:off x="8134150" y="2743200"/>
            <a:ext cx="540621" cy="33364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275339AE-654A-4811-F318-E4E7E23ADB98}"/>
              </a:ext>
            </a:extLst>
          </p:cNvPr>
          <p:cNvSpPr txBox="1"/>
          <p:nvPr/>
        </p:nvSpPr>
        <p:spPr>
          <a:xfrm>
            <a:off x="2989484" y="3361845"/>
            <a:ext cx="2756798" cy="1200329"/>
          </a:xfrm>
          <a:prstGeom prst="rect">
            <a:avLst/>
          </a:prstGeom>
          <a:solidFill>
            <a:schemeClr val="accent6">
              <a:lumMod val="20000"/>
              <a:lumOff val="80000"/>
            </a:schemeClr>
          </a:solidFill>
        </p:spPr>
        <p:txBody>
          <a:bodyPr wrap="square" rtlCol="0">
            <a:spAutoFit/>
          </a:bodyPr>
          <a:lstStyle/>
          <a:p>
            <a:pPr algn="ctr"/>
            <a:r>
              <a:rPr lang="en-US" b="1" dirty="0"/>
              <a:t>Minimum</a:t>
            </a:r>
            <a:r>
              <a:rPr lang="en-US" dirty="0"/>
              <a:t> coil volume (</a:t>
            </a:r>
            <a:r>
              <a:rPr lang="en-US" b="1" dirty="0"/>
              <a:t>cost</a:t>
            </a:r>
            <a:r>
              <a:rPr lang="en-US" dirty="0"/>
              <a:t>) option: selected for more detailed EM and mechanical analyses</a:t>
            </a:r>
          </a:p>
        </p:txBody>
      </p:sp>
      <p:sp>
        <p:nvSpPr>
          <p:cNvPr id="22" name="Arrow: Right 21">
            <a:extLst>
              <a:ext uri="{FF2B5EF4-FFF2-40B4-BE49-F238E27FC236}">
                <a16:creationId xmlns:a16="http://schemas.microsoft.com/office/drawing/2014/main" id="{95219AD7-9C42-80E3-ABA7-877750D349D9}"/>
              </a:ext>
            </a:extLst>
          </p:cNvPr>
          <p:cNvSpPr/>
          <p:nvPr/>
        </p:nvSpPr>
        <p:spPr>
          <a:xfrm rot="1841797">
            <a:off x="2148024" y="3256500"/>
            <a:ext cx="847023" cy="2106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DB143351-49A6-8ECF-6470-75ABA1999F5D}"/>
              </a:ext>
            </a:extLst>
          </p:cNvPr>
          <p:cNvSpPr/>
          <p:nvPr/>
        </p:nvSpPr>
        <p:spPr>
          <a:xfrm>
            <a:off x="9017290" y="5074803"/>
            <a:ext cx="540621" cy="33364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Rounded Corners 31">
            <a:extLst>
              <a:ext uri="{FF2B5EF4-FFF2-40B4-BE49-F238E27FC236}">
                <a16:creationId xmlns:a16="http://schemas.microsoft.com/office/drawing/2014/main" id="{3A570099-C2C3-9C76-A948-280FD1D7B634}"/>
              </a:ext>
            </a:extLst>
          </p:cNvPr>
          <p:cNvSpPr/>
          <p:nvPr/>
        </p:nvSpPr>
        <p:spPr>
          <a:xfrm>
            <a:off x="8134150" y="5074803"/>
            <a:ext cx="540621" cy="33364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id="{E63E0270-A9E9-AC62-3040-BFBE4414B319}"/>
              </a:ext>
            </a:extLst>
          </p:cNvPr>
          <p:cNvSpPr/>
          <p:nvPr/>
        </p:nvSpPr>
        <p:spPr>
          <a:xfrm>
            <a:off x="9979792" y="3399095"/>
            <a:ext cx="540621" cy="33364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Rounded Corners 33">
            <a:extLst>
              <a:ext uri="{FF2B5EF4-FFF2-40B4-BE49-F238E27FC236}">
                <a16:creationId xmlns:a16="http://schemas.microsoft.com/office/drawing/2014/main" id="{941F8A82-B2C6-00FA-901B-931F020A1780}"/>
              </a:ext>
            </a:extLst>
          </p:cNvPr>
          <p:cNvSpPr/>
          <p:nvPr/>
        </p:nvSpPr>
        <p:spPr>
          <a:xfrm>
            <a:off x="7279510" y="5111230"/>
            <a:ext cx="540621" cy="33364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Rounded Corners 35">
            <a:extLst>
              <a:ext uri="{FF2B5EF4-FFF2-40B4-BE49-F238E27FC236}">
                <a16:creationId xmlns:a16="http://schemas.microsoft.com/office/drawing/2014/main" id="{1307D637-DE1E-C951-89C3-84ED3448C676}"/>
              </a:ext>
            </a:extLst>
          </p:cNvPr>
          <p:cNvSpPr/>
          <p:nvPr/>
        </p:nvSpPr>
        <p:spPr>
          <a:xfrm>
            <a:off x="7279509" y="3396477"/>
            <a:ext cx="540621" cy="33364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CasellaDiTesto 150">
            <a:extLst>
              <a:ext uri="{FF2B5EF4-FFF2-40B4-BE49-F238E27FC236}">
                <a16:creationId xmlns:a16="http://schemas.microsoft.com/office/drawing/2014/main" id="{A57883C0-2E2C-6014-E57F-7F531268CE5F}"/>
              </a:ext>
            </a:extLst>
          </p:cNvPr>
          <p:cNvSpPr txBox="1"/>
          <p:nvPr/>
        </p:nvSpPr>
        <p:spPr>
          <a:xfrm>
            <a:off x="5258635" y="6442263"/>
            <a:ext cx="1674729" cy="318791"/>
          </a:xfrm>
          <a:prstGeom prst="rect">
            <a:avLst/>
          </a:prstGeom>
          <a:solidFill>
            <a:schemeClr val="bg1"/>
          </a:solid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5" name="Footer Placeholder 4">
            <a:extLst>
              <a:ext uri="{FF2B5EF4-FFF2-40B4-BE49-F238E27FC236}">
                <a16:creationId xmlns:a16="http://schemas.microsoft.com/office/drawing/2014/main" id="{95B3BE58-207B-AE99-AE6A-55B88CFAEEE8}"/>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86002869-0CDD-3F52-5E56-6D003D4312C1}"/>
              </a:ext>
            </a:extLst>
          </p:cNvPr>
          <p:cNvSpPr>
            <a:spLocks noGrp="1"/>
          </p:cNvSpPr>
          <p:nvPr>
            <p:ph type="sldNum" sz="quarter" idx="12"/>
          </p:nvPr>
        </p:nvSpPr>
        <p:spPr/>
        <p:txBody>
          <a:bodyPr/>
          <a:lstStyle/>
          <a:p>
            <a:fld id="{005C7FBA-D4E9-46CA-9321-3ADA2E368FCD}" type="slidenum">
              <a:rPr lang="en-GB" smtClean="0"/>
              <a:t>9</a:t>
            </a:fld>
            <a:endParaRPr lang="en-GB"/>
          </a:p>
        </p:txBody>
      </p:sp>
    </p:spTree>
    <p:extLst>
      <p:ext uri="{BB962C8B-B14F-4D97-AF65-F5344CB8AC3E}">
        <p14:creationId xmlns:p14="http://schemas.microsoft.com/office/powerpoint/2010/main" val="66379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0</TotalTime>
  <Words>2540</Words>
  <Application>Microsoft Office PowerPoint</Application>
  <PresentationFormat>Widescreen</PresentationFormat>
  <Paragraphs>563</Paragraphs>
  <Slides>27</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Narrow</vt:lpstr>
      <vt:lpstr>Calibri</vt:lpstr>
      <vt:lpstr>Cambria Math</vt:lpstr>
      <vt:lpstr>Montserrat</vt:lpstr>
      <vt:lpstr>Wingdings</vt:lpstr>
      <vt:lpstr>Office Theme</vt:lpstr>
      <vt:lpstr>Cooling Cell Integration Issues</vt:lpstr>
      <vt:lpstr>Content</vt:lpstr>
      <vt:lpstr>Lattice operation of a cell and stand alone operation</vt:lpstr>
      <vt:lpstr>Operating mode</vt:lpstr>
      <vt:lpstr>S5-like demo cell  Integration V0.1</vt:lpstr>
      <vt:lpstr>The magnet crystat would be simply slided over the RF structure from both sides of RF coupler</vt:lpstr>
      <vt:lpstr>New Magnet Optimization:  parameter space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Configurations studied</vt:lpstr>
      <vt:lpstr>EM Analysis Results: Coil Margins</vt:lpstr>
      <vt:lpstr>Summary Table</vt:lpstr>
      <vt:lpstr>PowerPoint Presentation</vt:lpstr>
      <vt:lpstr>PowerPoint Presentation</vt:lpstr>
      <vt:lpstr>PowerPoint Presentation</vt:lpstr>
      <vt:lpstr>Solutions comparison - Margins</vt:lpstr>
      <vt:lpstr>Summary Table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Lucio Rossi</cp:lastModifiedBy>
  <cp:revision>7</cp:revision>
  <dcterms:created xsi:type="dcterms:W3CDTF">2024-02-26T13:42:26Z</dcterms:created>
  <dcterms:modified xsi:type="dcterms:W3CDTF">2025-01-13T15:29:01Z</dcterms:modified>
</cp:coreProperties>
</file>