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  <p:sldMasterId id="2147483697" r:id="rId3"/>
    <p:sldMasterId id="2147483709" r:id="rId4"/>
  </p:sldMasterIdLst>
  <p:notesMasterIdLst>
    <p:notesMasterId r:id="rId19"/>
  </p:notesMasterIdLst>
  <p:sldIdLst>
    <p:sldId id="257" r:id="rId5"/>
    <p:sldId id="4772" r:id="rId6"/>
    <p:sldId id="4774" r:id="rId7"/>
    <p:sldId id="4773" r:id="rId8"/>
    <p:sldId id="4764" r:id="rId9"/>
    <p:sldId id="4759" r:id="rId10"/>
    <p:sldId id="4760" r:id="rId11"/>
    <p:sldId id="4757" r:id="rId12"/>
    <p:sldId id="4758" r:id="rId13"/>
    <p:sldId id="4761" r:id="rId14"/>
    <p:sldId id="4763" r:id="rId15"/>
    <p:sldId id="4762" r:id="rId16"/>
    <p:sldId id="4775" r:id="rId17"/>
    <p:sldId id="476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66" y="276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5F4C0-A5EC-4FE2-9703-270C1CE1885F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62365-E959-4CAB-B1C4-A79DE9C86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04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772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6637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4744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8786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3512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3705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070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2008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997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9259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8969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065583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138091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83941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737963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4817643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4471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214482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096980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609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998047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963562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156120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967148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692814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09009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74086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9773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458510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17235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69631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8376370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5735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1319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01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7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641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81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  <a:tabLst>
                <a:tab pos="3143250" algn="l"/>
              </a:tabLst>
            </a:pPr>
            <a:r>
              <a:rPr lang="en-GB" sz="3733" cap="all" spc="-1" dirty="0">
                <a:solidFill>
                  <a:srgbClr val="FFFFFF"/>
                </a:solidFill>
                <a:latin typeface="Arial"/>
              </a:rPr>
              <a:t>General Information &amp; highlights from the 28th (Super)KEKB Accelerator Review meeting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GB" sz="1600" spc="-1" dirty="0">
                <a:solidFill>
                  <a:srgbClr val="FFFFFF"/>
                </a:solidFill>
                <a:latin typeface="Arial"/>
              </a:rPr>
              <a:t>201st FCC-ee Accelerator Design Meeting &amp; 72nd FCCIS WP2.2 Meeting</a:t>
            </a:r>
            <a:endParaRPr lang="en-US" sz="1600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9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C68D21-7EBF-C8EB-2BA8-EB7EB4752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313E75-3299-30A3-C88C-AC106EC26192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VacSeal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vacuum chamber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EC4B00-8F0A-C32C-3E6E-88CFD2937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138" y="1190625"/>
            <a:ext cx="7972425" cy="4476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FFDE32-827B-45AF-8117-700D81992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2" y="3247087"/>
            <a:ext cx="4634169" cy="340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927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9476E9-77B9-34E5-6162-211924ACC0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2D6F2B-EB65-0B9A-BB77-F90E858C8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8" y="1023938"/>
            <a:ext cx="10240935" cy="50530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46083A-4C1A-BB70-B000-49F894426236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huge vertical emittance and vertical tune in HER 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99150E-A7FF-A740-2518-CD98990B2D11}"/>
              </a:ext>
            </a:extLst>
          </p:cNvPr>
          <p:cNvSpPr txBox="1"/>
          <p:nvPr/>
        </p:nvSpPr>
        <p:spPr>
          <a:xfrm>
            <a:off x="142875" y="6226272"/>
            <a:ext cx="11561178" cy="10044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800" dirty="0"/>
              <a:t>started two weeks into the 2024c run; emittance could not be recovered</a:t>
            </a:r>
          </a:p>
          <a:p>
            <a:pPr algn="l">
              <a:lnSpc>
                <a:spcPts val="3700"/>
              </a:lnSpc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87195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9ECD01-86FC-C071-900B-8C061FE293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5108DC-9BFC-1E6F-69AF-754BC0339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53" y="885324"/>
            <a:ext cx="9888537" cy="59726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C0C746-2DA2-F474-0858-2D6F5ACB9278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3600" dirty="0">
                <a:solidFill>
                  <a:srgbClr val="0F124A"/>
                </a:solidFill>
                <a:latin typeface="Arial"/>
              </a:rPr>
              <a:t>cleaning inside of flanges and vacuum chambers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371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297791-1906-630E-D143-CC0D595C33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3DC025-EA82-5374-4126-B7D5F48DA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8" y="976312"/>
            <a:ext cx="10315302" cy="57050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C24B47-A0EE-C8D6-B195-E38DDF66B036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3600" dirty="0">
                <a:solidFill>
                  <a:srgbClr val="0F124A"/>
                </a:solidFill>
                <a:latin typeface="Arial"/>
              </a:rPr>
              <a:t>decoupling of BPMs from quadrupole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5971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D4FAFA-3D97-2583-4E6B-4FCC04871B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E4859D-A24C-40D8-8391-0187EEB827C5}"/>
              </a:ext>
            </a:extLst>
          </p:cNvPr>
          <p:cNvSpPr txBox="1"/>
          <p:nvPr/>
        </p:nvSpPr>
        <p:spPr>
          <a:xfrm>
            <a:off x="381000" y="803326"/>
            <a:ext cx="11711399" cy="6964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</a:rPr>
              <a:t>0.  Reconnect the BPMs which were isolated in 2024 to the adjacent quadrupoles, and stabilize the 	quadrupole position by mechanical means</a:t>
            </a:r>
            <a:endParaRPr lang="en-GB" sz="1800" u="none" strike="noStrike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Acquiring or producing vacuum clamshells to avoid use of </a:t>
            </a:r>
            <a:r>
              <a:rPr lang="en-GB" sz="1800" u="none" strike="noStrike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VacSeal</a:t>
            </a: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during the next run</a:t>
            </a: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Installing more BORs for SBL diagnostics around the LER, and at least one in the HER, in particular 	</a:t>
            </a:r>
            <a:r>
              <a:rPr lang="en-GB" sz="1800" u="none" strike="noStrike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RFSoC</a:t>
            </a: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with bunch-by-bunch capabilities</a:t>
            </a: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Additional laser-based (?) IR survey (misalignment/tilt of Belle-II detector w.r.t accelerator)</a:t>
            </a: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Further development of improved IR magnetic model</a:t>
            </a: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BT dipole magnet replacements (for LER)</a:t>
            </a: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Further realignment of both BT lines (since realignment of ARC1 e+ proved effective in reducing the 	emittance growth)</a:t>
            </a: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Improve and extend turn-by-turn BPM reading capability for both HER and LER</a:t>
            </a: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Routine recording of emittances or beam sizes measured by SR monitors </a:t>
            </a: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Installing two or more nonlinear magnets, such as octupoles, in each of the two BT lines, once the 	potential beneficial effect for injection efficiency is confirmed by simulations</a:t>
            </a: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Explore and, if deemed possible, implement a local water cooling at the heat source for some power 	supplies, to save energy and not only to rely on air conditioning</a:t>
            </a:r>
          </a:p>
          <a:p>
            <a:pPr marL="228600">
              <a:lnSpc>
                <a:spcPct val="115000"/>
              </a:lnSpc>
            </a:pPr>
            <a:r>
              <a:rPr lang="en-GB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  <a:p>
            <a:pPr marL="228600">
              <a:lnSpc>
                <a:spcPct val="115000"/>
              </a:lnSpc>
            </a:pPr>
            <a:r>
              <a:rPr lang="en-GB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  <a:p>
            <a:pPr marL="228600">
              <a:lnSpc>
                <a:spcPct val="115000"/>
              </a:lnSpc>
            </a:pPr>
            <a:r>
              <a:rPr lang="en-GB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9551BE-AF24-BB35-69DE-B274F46C4A54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3600" dirty="0">
                <a:solidFill>
                  <a:srgbClr val="0F124A"/>
                </a:solidFill>
                <a:latin typeface="Arial"/>
              </a:rPr>
              <a:t>ordered list of priority items, proposed by ARC review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65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24DFB-2C28-C50E-BD01-1B54DE63E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AB7540-558F-26B6-0F1C-707B489982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6CE1BD-A4F6-4591-712C-BFEC3635C4AB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Status FSR vol 2.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25CE53-1BF6-816E-5A3D-2C243EBE9088}"/>
              </a:ext>
            </a:extLst>
          </p:cNvPr>
          <p:cNvSpPr txBox="1"/>
          <p:nvPr/>
        </p:nvSpPr>
        <p:spPr>
          <a:xfrm>
            <a:off x="357395" y="1172818"/>
            <a:ext cx="12090489" cy="6229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 err="1"/>
              <a:t>e+e</a:t>
            </a:r>
            <a:r>
              <a:rPr lang="en-US" sz="3000" dirty="0"/>
              <a:t>- booster (tapering?), </a:t>
            </a:r>
            <a:r>
              <a:rPr lang="en-US" sz="3000" dirty="0" err="1"/>
              <a:t>e+e</a:t>
            </a:r>
            <a:r>
              <a:rPr lang="en-US" sz="3000" dirty="0"/>
              <a:t>- injector, hh in good shape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  <a:p>
            <a:pPr algn="l">
              <a:lnSpc>
                <a:spcPts val="3700"/>
              </a:lnSpc>
            </a:pPr>
            <a:r>
              <a:rPr lang="en-US" sz="3000" dirty="0" err="1"/>
              <a:t>e+e</a:t>
            </a:r>
            <a:r>
              <a:rPr lang="en-US" sz="3000" dirty="0"/>
              <a:t>- collider:</a:t>
            </a:r>
          </a:p>
          <a:p>
            <a:pPr algn="l">
              <a:lnSpc>
                <a:spcPts val="3700"/>
              </a:lnSpc>
            </a:pPr>
            <a:r>
              <a:rPr lang="en-US" sz="3000" dirty="0"/>
              <a:t>add orbit feedback, vibrations, tuning with IP signals, etc.</a:t>
            </a:r>
          </a:p>
          <a:p>
            <a:pPr algn="l">
              <a:lnSpc>
                <a:spcPts val="3700"/>
              </a:lnSpc>
            </a:pPr>
            <a:r>
              <a:rPr lang="en-US" sz="3000" dirty="0"/>
              <a:t>(proposal Xavier &amp; Jack)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  <a:p>
            <a:pPr algn="l">
              <a:lnSpc>
                <a:spcPts val="3700"/>
              </a:lnSpc>
            </a:pPr>
            <a:r>
              <a:rPr lang="en-US" sz="3000" dirty="0"/>
              <a:t>updates / addition in design section</a:t>
            </a:r>
          </a:p>
          <a:p>
            <a:pPr algn="l">
              <a:lnSpc>
                <a:spcPts val="3700"/>
              </a:lnSpc>
            </a:pPr>
            <a:r>
              <a:rPr lang="en-US" sz="3000" dirty="0"/>
              <a:t>(e-cloud &amp; vacuum effects,..)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  <a:p>
            <a:pPr algn="l">
              <a:lnSpc>
                <a:spcPts val="3700"/>
              </a:lnSpc>
            </a:pPr>
            <a:r>
              <a:rPr lang="en-US" sz="3000" dirty="0"/>
              <a:t>still empty parts operations section</a:t>
            </a:r>
          </a:p>
          <a:p>
            <a:pPr algn="l">
              <a:lnSpc>
                <a:spcPts val="3700"/>
              </a:lnSpc>
            </a:pPr>
            <a:r>
              <a:rPr lang="en-US" sz="3000" dirty="0"/>
              <a:t>(injection after abort, machine protection, availability, operation model)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  <a:p>
            <a:pPr algn="l">
              <a:lnSpc>
                <a:spcPts val="3700"/>
              </a:lnSpc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014340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1B4D4B-639D-781D-6A44-7463444E67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AF0939-EA6F-9439-E945-5997F40EE3A6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(Super)KEKB review #28 | 14 -16 Jan 2025 | participants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B2C7B7-62D7-962A-6C57-257AD7653BBD}"/>
              </a:ext>
            </a:extLst>
          </p:cNvPr>
          <p:cNvSpPr txBox="1"/>
          <p:nvPr/>
        </p:nvSpPr>
        <p:spPr>
          <a:xfrm>
            <a:off x="1101328" y="901035"/>
            <a:ext cx="1007506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Frank Zimmermann, Chair    		CERN</a:t>
            </a:r>
          </a:p>
          <a:p>
            <a:r>
              <a:rPr lang="en-GB" dirty="0"/>
              <a:t>Ralph Assmann              	   		GSI</a:t>
            </a:r>
          </a:p>
          <a:p>
            <a:r>
              <a:rPr lang="en-GB" dirty="0"/>
              <a:t>Vincent Baglin            	    		CERN</a:t>
            </a:r>
          </a:p>
          <a:p>
            <a:r>
              <a:rPr lang="en-GB" dirty="0"/>
              <a:t>Paolo Craievich                     		PSI</a:t>
            </a:r>
          </a:p>
          <a:p>
            <a:r>
              <a:rPr lang="en-GB" dirty="0"/>
              <a:t>John Fox                        	    		Stanford University</a:t>
            </a:r>
          </a:p>
          <a:p>
            <a:r>
              <a:rPr lang="en-GB" dirty="0"/>
              <a:t>Andrew Hutton              	     	  	</a:t>
            </a:r>
            <a:r>
              <a:rPr lang="en-GB" dirty="0" err="1"/>
              <a:t>JLab</a:t>
            </a:r>
            <a:r>
              <a:rPr lang="en-GB" dirty="0"/>
              <a:t> (excused)</a:t>
            </a:r>
          </a:p>
          <a:p>
            <a:r>
              <a:rPr lang="en-GB" dirty="0"/>
              <a:t>Heung-Sik Kang 				POSTECH</a:t>
            </a:r>
          </a:p>
          <a:p>
            <a:r>
              <a:rPr lang="en-GB" dirty="0"/>
              <a:t>Catia Milardi   	                    		INFN-LNF   	  </a:t>
            </a:r>
          </a:p>
          <a:p>
            <a:r>
              <a:rPr lang="en-GB" dirty="0"/>
              <a:t>Evgeny </a:t>
            </a:r>
            <a:r>
              <a:rPr lang="en-GB" dirty="0" err="1"/>
              <a:t>Perevedentsev</a:t>
            </a:r>
            <a:r>
              <a:rPr lang="en-GB" dirty="0"/>
              <a:t>   	  		BINP (remote)</a:t>
            </a:r>
          </a:p>
          <a:p>
            <a:r>
              <a:rPr lang="en-GB" dirty="0"/>
              <a:t>Qing Qin         	                       		ESRF</a:t>
            </a:r>
          </a:p>
          <a:p>
            <a:r>
              <a:rPr lang="en-GB" dirty="0"/>
              <a:t>Bob Rimmer                  	    		</a:t>
            </a:r>
            <a:r>
              <a:rPr lang="en-GB" dirty="0" err="1"/>
              <a:t>JLab</a:t>
            </a:r>
            <a:endParaRPr lang="en-GB" dirty="0"/>
          </a:p>
          <a:p>
            <a:r>
              <a:rPr lang="en-GB" dirty="0"/>
              <a:t>John Seeman                  	  		SLAC</a:t>
            </a:r>
          </a:p>
          <a:p>
            <a:r>
              <a:rPr lang="en-GB" dirty="0"/>
              <a:t>Michael Sullivan            		    	SLAC</a:t>
            </a:r>
          </a:p>
          <a:p>
            <a:r>
              <a:rPr lang="en-GB" dirty="0"/>
              <a:t>Tom Taylor                 	    	    	CERN (ret.)</a:t>
            </a:r>
          </a:p>
          <a:p>
            <a:r>
              <a:rPr lang="en-GB" dirty="0"/>
              <a:t>Rogelio Tomas               	   		CERN (remote)</a:t>
            </a:r>
          </a:p>
          <a:p>
            <a:r>
              <a:rPr lang="en-GB" dirty="0"/>
              <a:t>Yuan Zhang``				IHEP </a:t>
            </a:r>
          </a:p>
          <a:p>
            <a:r>
              <a:rPr lang="en-GB" dirty="0"/>
              <a:t>Tadashi Koseki           	       		KEK, Director of Acc. Lab., Ex Officio Member</a:t>
            </a:r>
          </a:p>
          <a:p>
            <a:r>
              <a:rPr lang="en-GB" dirty="0"/>
              <a:t>Kyo Shibata		  	        	KEK, Head of Acc. Division III, Ex Officio Member</a:t>
            </a:r>
          </a:p>
          <a:p>
            <a:r>
              <a:rPr lang="en-GB" dirty="0"/>
              <a:t>Makoto Tobiyama             	    		KEK, Head of Acc. Division IV, Ex Officio Member</a:t>
            </a:r>
          </a:p>
          <a:p>
            <a:r>
              <a:rPr lang="en-GB" dirty="0"/>
              <a:t>Hiroyasu Ego        	 	        	KEK, Head of Acc. Division V, Ex Officio Member</a:t>
            </a:r>
          </a:p>
        </p:txBody>
      </p:sp>
    </p:spTree>
    <p:extLst>
      <p:ext uri="{BB962C8B-B14F-4D97-AF65-F5344CB8AC3E}">
        <p14:creationId xmlns:p14="http://schemas.microsoft.com/office/powerpoint/2010/main" val="552141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94553-3407-46E5-D962-A9DB71DD04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F18CE-20EE-AFEC-3A3F-A6858BB220C4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run 2024c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228481-66DA-ACCB-34AA-7D99FBFB7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" y="1136505"/>
            <a:ext cx="10468827" cy="537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794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A161F3-6784-61DB-1C0E-1C67724CB9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00FDAC1-BA9D-2D6D-15FB-740772C33C09}"/>
              </a:ext>
            </a:extLst>
          </p:cNvPr>
          <p:cNvGraphicFramePr>
            <a:graphicFrameLocks noGrp="1"/>
          </p:cNvGraphicFramePr>
          <p:nvPr/>
        </p:nvGraphicFramePr>
        <p:xfrm>
          <a:off x="43271" y="889511"/>
          <a:ext cx="12049128" cy="5707130"/>
        </p:xfrm>
        <a:graphic>
          <a:graphicData uri="http://schemas.openxmlformats.org/drawingml/2006/table">
            <a:tbl>
              <a:tblPr/>
              <a:tblGrid>
                <a:gridCol w="2215442">
                  <a:extLst>
                    <a:ext uri="{9D8B030D-6E8A-4147-A177-3AD203B41FA5}">
                      <a16:colId xmlns:a16="http://schemas.microsoft.com/office/drawing/2014/main" val="3297352638"/>
                    </a:ext>
                  </a:extLst>
                </a:gridCol>
                <a:gridCol w="1198476">
                  <a:extLst>
                    <a:ext uri="{9D8B030D-6E8A-4147-A177-3AD203B41FA5}">
                      <a16:colId xmlns:a16="http://schemas.microsoft.com/office/drawing/2014/main" val="2960247656"/>
                    </a:ext>
                  </a:extLst>
                </a:gridCol>
                <a:gridCol w="1228084">
                  <a:extLst>
                    <a:ext uri="{9D8B030D-6E8A-4147-A177-3AD203B41FA5}">
                      <a16:colId xmlns:a16="http://schemas.microsoft.com/office/drawing/2014/main" val="700769462"/>
                    </a:ext>
                  </a:extLst>
                </a:gridCol>
                <a:gridCol w="1189465">
                  <a:extLst>
                    <a:ext uri="{9D8B030D-6E8A-4147-A177-3AD203B41FA5}">
                      <a16:colId xmlns:a16="http://schemas.microsoft.com/office/drawing/2014/main" val="998048902"/>
                    </a:ext>
                  </a:extLst>
                </a:gridCol>
                <a:gridCol w="1095492">
                  <a:extLst>
                    <a:ext uri="{9D8B030D-6E8A-4147-A177-3AD203B41FA5}">
                      <a16:colId xmlns:a16="http://schemas.microsoft.com/office/drawing/2014/main" val="3721654329"/>
                    </a:ext>
                  </a:extLst>
                </a:gridCol>
                <a:gridCol w="1661904">
                  <a:extLst>
                    <a:ext uri="{9D8B030D-6E8A-4147-A177-3AD203B41FA5}">
                      <a16:colId xmlns:a16="http://schemas.microsoft.com/office/drawing/2014/main" val="1053095834"/>
                    </a:ext>
                  </a:extLst>
                </a:gridCol>
                <a:gridCol w="1305323">
                  <a:extLst>
                    <a:ext uri="{9D8B030D-6E8A-4147-A177-3AD203B41FA5}">
                      <a16:colId xmlns:a16="http://schemas.microsoft.com/office/drawing/2014/main" val="1667389053"/>
                    </a:ext>
                  </a:extLst>
                </a:gridCol>
                <a:gridCol w="1077471">
                  <a:extLst>
                    <a:ext uri="{9D8B030D-6E8A-4147-A177-3AD203B41FA5}">
                      <a16:colId xmlns:a16="http://schemas.microsoft.com/office/drawing/2014/main" val="1020377483"/>
                    </a:ext>
                  </a:extLst>
                </a:gridCol>
                <a:gridCol w="1077471">
                  <a:extLst>
                    <a:ext uri="{9D8B030D-6E8A-4147-A177-3AD203B41FA5}">
                      <a16:colId xmlns:a16="http://schemas.microsoft.com/office/drawing/2014/main" val="4114495746"/>
                    </a:ext>
                  </a:extLst>
                </a:gridCol>
              </a:tblGrid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parameter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KEKB w Belle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SKB 2022b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SKB 27 December 2024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SKB design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289201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LER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HER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LER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HER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LER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HER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LER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HER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9845748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 i="1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E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 [GeV]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3.5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9186243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Symbol" panose="05050102010706020507" pitchFamily="18" charset="2"/>
                          <a:ea typeface="Arial" panose="020B0604020202020204" pitchFamily="34" charset="0"/>
                        </a:rPr>
                        <a:t>b</a:t>
                      </a:r>
                      <a:r>
                        <a:rPr lang="en-GB" sz="2000" baseline="-25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x</a:t>
                      </a: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* [mm]</a:t>
                      </a: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1200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1200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32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25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2122156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Symbol" panose="05050102010706020507" pitchFamily="18" charset="2"/>
                          <a:ea typeface="Arial" panose="020B0604020202020204" pitchFamily="34" charset="0"/>
                        </a:rPr>
                        <a:t>b</a:t>
                      </a:r>
                      <a:r>
                        <a:rPr lang="en-GB" sz="2000" baseline="-25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y</a:t>
                      </a: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* [mm]</a:t>
                      </a: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5.9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5.9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0.27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0.30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1947508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Symbol" panose="05050102010706020507" pitchFamily="18" charset="2"/>
                          <a:ea typeface="Arial" panose="020B0604020202020204" pitchFamily="34" charset="0"/>
                        </a:rPr>
                        <a:t>e</a:t>
                      </a:r>
                      <a:r>
                        <a:rPr lang="en-GB" sz="2000" baseline="-25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x</a:t>
                      </a: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* [nm]</a:t>
                      </a: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3.2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7188064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Symbol" panose="05050102010706020507" pitchFamily="18" charset="2"/>
                          <a:ea typeface="Arial" panose="020B0604020202020204" pitchFamily="34" charset="0"/>
                        </a:rPr>
                        <a:t>e</a:t>
                      </a:r>
                      <a:r>
                        <a:rPr lang="en-GB" sz="2000" baseline="-25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y</a:t>
                      </a: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* [pm]</a:t>
                      </a: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C412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~50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C412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~50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C412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~70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C412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~70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8.6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12.9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629371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 i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I</a:t>
                      </a: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[mA]</a:t>
                      </a: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1640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1190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1321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1099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1632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1259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3600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2600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7114043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 i="1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n</a:t>
                      </a:r>
                      <a:r>
                        <a:rPr lang="en-GB" sz="2000" i="1" baseline="-25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b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1584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2249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2346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2500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8966976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 i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I</a:t>
                      </a:r>
                      <a:r>
                        <a:rPr lang="en-GB" sz="2000" i="1" baseline="-25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b</a:t>
                      </a: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[mA]</a:t>
                      </a: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1.04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0.75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0.587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0.489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0.696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0.537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1.44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1.04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848121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 i="1">
                          <a:effectLst/>
                          <a:latin typeface="Symbol" panose="05050102010706020507" pitchFamily="18" charset="2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GB" sz="2000" i="1" baseline="-25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y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0.098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0.059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0.0407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0.0279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0.036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0.027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0.069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0.060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6084215"/>
                  </a:ext>
                </a:extLst>
              </a:tr>
              <a:tr h="437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 i="1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L</a:t>
                      </a:r>
                      <a:r>
                        <a:rPr lang="en-GB" sz="2000" i="1" baseline="-25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sp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 [10</a:t>
                      </a:r>
                      <a:r>
                        <a:rPr lang="en-GB" sz="2000" baseline="30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30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cm</a:t>
                      </a:r>
                      <a:r>
                        <a:rPr lang="en-GB" sz="2000" baseline="30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-2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s</a:t>
                      </a:r>
                      <a:r>
                        <a:rPr lang="en-GB" sz="2000" baseline="30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-1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mA</a:t>
                      </a:r>
                      <a:r>
                        <a:rPr lang="en-GB" sz="2000" baseline="30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-2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]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17.1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71.2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58</a:t>
                      </a: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214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792839"/>
                  </a:ext>
                </a:extLst>
              </a:tr>
              <a:tr h="26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2000" i="1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L [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10</a:t>
                      </a:r>
                      <a:r>
                        <a:rPr lang="en-GB" sz="2000" baseline="30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34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 cm</a:t>
                      </a:r>
                      <a:r>
                        <a:rPr lang="en-GB" sz="2000" baseline="30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-2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s</a:t>
                      </a:r>
                      <a:r>
                        <a:rPr lang="en-GB" sz="2000" baseline="30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-1</a:t>
                      </a: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</a:rPr>
                        <a:t>]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2.11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4.65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5.1</a:t>
                      </a: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80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55516" marR="55516" marT="55516" marB="555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0137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721E374-2B5E-224A-F497-8A34BF9022CB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parameters, 2024 progress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w.r.t.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2022 and SKB design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1131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306F78-C6EC-434F-DF62-E46E350CEB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EBA07-3C23-41CA-099E-DFDC11A694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849"/>
          <a:stretch/>
        </p:blipFill>
        <p:spPr>
          <a:xfrm>
            <a:off x="142875" y="945573"/>
            <a:ext cx="10679609" cy="55175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8011DF-5907-C703-E1F8-07B611B9E61A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parameters, record dec ‘24 and “near-term” targets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1023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7C713C-8489-E72D-19DD-166AD86062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E7424E-FEFF-1F12-2AA4-8C782EF16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966787"/>
            <a:ext cx="10459885" cy="51742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730F4C-8168-1B47-00D9-2561E20863FA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aborts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3670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86CBD5-3443-E229-6010-2B3DDE8B01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E9209B-E91A-3607-A027-355544573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089" y="925438"/>
            <a:ext cx="9919855" cy="57022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F777DB-86E4-99BA-AC0E-F62E4EA1F753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Sudden Beam Loss – vertical blow up seen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4470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36BB29-5EB5-CB79-671C-E3A4BD3609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F59274-C898-D150-7458-D926FF831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12" y="790575"/>
            <a:ext cx="10925175" cy="60674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3DE63D-54AB-B04F-1F10-7F83C40EDEE5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Sudden Beam Loss – signal on clearing electrodes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76817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3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10695</TotalTime>
  <Words>789</Words>
  <Application>Microsoft Office PowerPoint</Application>
  <PresentationFormat>Widescreen</PresentationFormat>
  <Paragraphs>177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Aptos</vt:lpstr>
      <vt:lpstr>Arial</vt:lpstr>
      <vt:lpstr>Calibri</vt:lpstr>
      <vt:lpstr>Symbol</vt:lpstr>
      <vt:lpstr>Times New Roman</vt:lpstr>
      <vt:lpstr>Wingdings</vt:lpstr>
      <vt:lpstr>1_Office Theme</vt:lpstr>
      <vt:lpstr>Content Slides - Deep Blue</vt:lpstr>
      <vt:lpstr>1_Content Slides - Deep Blue</vt:lpstr>
      <vt:lpstr>6_Content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69</cp:revision>
  <dcterms:created xsi:type="dcterms:W3CDTF">2023-08-29T20:07:43Z</dcterms:created>
  <dcterms:modified xsi:type="dcterms:W3CDTF">2025-01-28T13:58:09Z</dcterms:modified>
</cp:coreProperties>
</file>