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815" r:id="rId3"/>
    <p:sldId id="813" r:id="rId4"/>
    <p:sldId id="814" r:id="rId5"/>
    <p:sldId id="817" r:id="rId6"/>
    <p:sldId id="816" r:id="rId7"/>
    <p:sldId id="819" r:id="rId8"/>
    <p:sldId id="818" r:id="rId9"/>
    <p:sldId id="748" r:id="rId10"/>
    <p:sldId id="812" r:id="rId11"/>
    <p:sldId id="510" r:id="rId12"/>
    <p:sldId id="810" r:id="rId13"/>
    <p:sldId id="811" r:id="rId14"/>
  </p:sldIdLst>
  <p:sldSz cx="12192000" cy="6858000"/>
  <p:notesSz cx="6858000" cy="9144000"/>
  <p:defaultTextStyle>
    <a:defPPr>
      <a:defRPr lang="en-CH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4E00"/>
    <a:srgbClr val="F04A2E"/>
    <a:srgbClr val="4472C4"/>
    <a:srgbClr val="172C51"/>
    <a:srgbClr val="9467BD"/>
    <a:srgbClr val="24BED0"/>
    <a:srgbClr val="1068AC"/>
    <a:srgbClr val="29D1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796"/>
    <p:restoredTop sz="96327"/>
  </p:normalViewPr>
  <p:slideViewPr>
    <p:cSldViewPr snapToGrid="0">
      <p:cViewPr varScale="1">
        <p:scale>
          <a:sx n="105" d="100"/>
          <a:sy n="105" d="100"/>
        </p:scale>
        <p:origin x="15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BB4BD0-418F-9240-A296-C58C35AF5ED0}" type="datetimeFigureOut">
              <a:rPr lang="en-US" smtClean="0"/>
              <a:t>1/27/2025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FEE3-8862-0544-93E4-9B1E5F2E82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6753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44135-4032-3D12-8A8C-593590FC32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9651EF-F9A4-6685-1585-FB85F113B7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52B255-A782-9087-1C6B-C4336FE92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B3E56-BB55-AD4E-ABEF-CDA4BD6F0A25}" type="datetime1">
              <a:rPr lang="de-CH" smtClean="0"/>
              <a:t>27.01.2025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338B6C-529B-9E89-3114-6B1AC62BA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C291484-4860-0095-550C-68CEA0205C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52739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73245-1404-9F7F-4BB5-E9E6D3FC4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D38B317-0432-5E95-0923-B3273182AE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4BAC51-F069-848F-7A5F-55CD60C5C5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4C902-ECD0-E74A-BE81-E36448A50B41}" type="datetime1">
              <a:rPr lang="de-CH" smtClean="0"/>
              <a:t>27.01.2025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6D3AEDE-597D-55FF-C6A5-32AF342EBF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F0B936-A4C4-0FEC-240A-C17503658D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16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EFDC1A1-A684-E808-1E05-352804658A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0A083C-C52F-61EE-A95F-51452C6A827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E9FBA-C547-2031-EDAD-9D7A4818FF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BA74B-8286-214F-A2A6-9A7544ED47F5}" type="datetime1">
              <a:rPr lang="de-CH" smtClean="0"/>
              <a:t>27.01.2025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8B805E-87CD-B84D-48A4-286EE6369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99DF4C-ED05-A164-D34F-4A9DEB4B05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73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CA1787-3937-3072-5058-BFC19B1BA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9685"/>
            <a:ext cx="12192000" cy="1325563"/>
          </a:xfrm>
        </p:spPr>
        <p:txBody>
          <a:bodyPr/>
          <a:lstStyle>
            <a:lvl1pPr algn="ctr">
              <a:defRPr>
                <a:solidFill>
                  <a:srgbClr val="0070C0"/>
                </a:solidFill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67CC1D-CF7C-BB8B-A2CC-05A03AB2CB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E59A0B-EAC2-E48D-E246-AA67CF60E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A9604A-BA05-D843-AC43-BB7AC4C73768}" type="datetime1">
              <a:rPr lang="de-CH" smtClean="0"/>
              <a:t>27.01.2025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35831A1-DF7F-18FD-6B38-C125AF9D8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984E3D-F85C-001D-3D37-EC1725952B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57950"/>
            <a:ext cx="2743200" cy="365125"/>
          </a:xfrm>
        </p:spPr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7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DE3C82-2C34-C01F-CAAE-865183ECE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990D9C8-8967-76D6-C565-D6726C8D3B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05C6A-7DEB-9439-48DE-DC6C10CB47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7D8160-EEC4-E24B-8B6F-8DED3079B02D}" type="datetime1">
              <a:rPr lang="de-CH" smtClean="0"/>
              <a:t>27.01.2025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7DA94DA-3E2E-EA92-ABA7-1160808E8D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D9C3E7-FB4E-0E33-A29A-3F6F4C7F02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37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092C32-7A0F-D619-7239-523823C48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F77431-A4DC-9D94-52AA-A788581E05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DBFBD-655A-5241-F313-4B6B3CD7A4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E19CAC-7FA9-E9FB-12CE-D87CBFD7B4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79A39-896D-2A4E-8228-FC5614EEA260}" type="datetime1">
              <a:rPr lang="de-CH" smtClean="0"/>
              <a:t>27.01.2025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AD57A2-A1FF-B73D-FA7B-3CD46044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505A53-3E53-9006-D60F-663C15A6FB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56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DB915B-4C08-A880-FE6F-6AF4674679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2D901-44D0-9831-E4FE-019F19D2F9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04BB3C-FA3C-257D-808B-84528F8EB68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E08E1A-7E7B-B1D5-B7B8-07503C1F8F3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D285DB-C325-4B91-5826-FDD03F9C2D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65542E-314A-133D-55C8-DBD6F0804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9CE34D-0D32-5B40-94DA-CFC92A3AFF58}" type="datetime1">
              <a:rPr lang="de-CH" smtClean="0"/>
              <a:t>27.01.2025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534E71-D464-4ED4-6684-EE66BF31D1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086DB0-FA47-A2C4-E399-EFDE3B2B1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7279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9BCEA4-7387-54F7-0514-149E346F99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A004142-A861-C77D-0727-4BB620D78D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D0792-E303-5D4B-BFE0-9ECD46039097}" type="datetime1">
              <a:rPr lang="de-CH" smtClean="0"/>
              <a:t>27.01.2025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95EECC-D049-6000-B41B-08177C707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88D10C-F120-E4C3-77D8-B0578ED01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1654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D7DE9C3-A053-0252-F5A8-AD552D3CDD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B59BE8-11B8-EF44-B1E9-8F83A9A575BA}" type="datetime1">
              <a:rPr lang="de-CH" smtClean="0"/>
              <a:t>27.01.2025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2787C1A-E793-F9E0-BA8D-23BD907FC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0A283C-6FE2-0AD5-C65E-B3398304DC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33484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26426-349F-A387-02D0-4139C9B88A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4571A-4348-FBAF-64FB-5A32F13BB8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489879-621E-CD63-E513-81009F126E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76F87F-41F3-3A86-B527-C834C08B21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DC0163-BC39-684D-858E-F430532A77E8}" type="datetime1">
              <a:rPr lang="de-CH" smtClean="0"/>
              <a:t>27.01.2025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95B9A3-A825-129C-35CB-5E3BEE3B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8B0598-E195-8DE5-1703-C10BA5EF0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6553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708A9-6CE2-477A-9E0E-A525289824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A57610-5EAB-071E-8BE3-F2F481CDF0C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93DC4A-DE25-5BD3-C99C-551F334A70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3CB0B69-9EDF-A0C5-4919-76DD1AE51F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5363C-BD67-0340-9997-8EA702B739CE}" type="datetime1">
              <a:rPr lang="de-CH" smtClean="0"/>
              <a:t>27.01.2025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8FC99B-3DBB-7506-5DEB-264568A92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662BAC-4B2A-5894-0778-DFAFFE6774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925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7F1D85-C770-CD60-16FC-EB8953F6C4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F52ADB-B8CE-C1B4-1A54-C2C68CE04C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E27F2D-786F-BD90-4105-0706C5316A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6C9284-8166-1945-A873-538312C31C4D}" type="datetime1">
              <a:rPr lang="de-CH" smtClean="0"/>
              <a:t>27.01.2025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5F36C-E584-858D-339A-9B742E71FF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83681D-4571-C852-19F0-F0E2FB6FC4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8DE136-1EF8-C743-87EF-AE4B54D871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46211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CH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indico.cern.ch/event/1298458/timetable/#184-rf-based-optimisation-of-t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0.png"/><Relationship Id="rId3" Type="http://schemas.openxmlformats.org/officeDocument/2006/relationships/image" Target="../media/image461.png"/><Relationship Id="rId7" Type="http://schemas.openxmlformats.org/officeDocument/2006/relationships/image" Target="../media/image500.png"/><Relationship Id="rId2" Type="http://schemas.openxmlformats.org/officeDocument/2006/relationships/image" Target="../media/image4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0.png"/><Relationship Id="rId5" Type="http://schemas.openxmlformats.org/officeDocument/2006/relationships/image" Target="../media/image480.png"/><Relationship Id="rId15" Type="http://schemas.openxmlformats.org/officeDocument/2006/relationships/hyperlink" Target="https://accelconf.web.cern.ch/e06/PAPERS/TUPCH195.PDF" TargetMode="External"/><Relationship Id="rId4" Type="http://schemas.openxmlformats.org/officeDocument/2006/relationships/image" Target="../media/image470.png"/><Relationship Id="rId14" Type="http://schemas.openxmlformats.org/officeDocument/2006/relationships/image" Target="../media/image8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50.png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s://accelconf.web.cern.ch/SRF2009/papers/tuppo022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61A31D-2F65-CA5C-B1F1-50E025766B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2001552"/>
            <a:ext cx="12192000" cy="1168315"/>
          </a:xfrm>
        </p:spPr>
        <p:txBody>
          <a:bodyPr>
            <a:normAutofit fontScale="90000"/>
          </a:bodyPr>
          <a:lstStyle/>
          <a:p>
            <a:r>
              <a:rPr lang="en-GB" sz="4800" dirty="0">
                <a:solidFill>
                  <a:srgbClr val="0070C0"/>
                </a:solidFill>
              </a:rPr>
              <a:t>Updates of the RPO / cavity voltage studies for the FCC-</a:t>
            </a:r>
            <a:r>
              <a:rPr lang="en-GB" sz="4800" dirty="0" err="1">
                <a:solidFill>
                  <a:srgbClr val="0070C0"/>
                </a:solidFill>
              </a:rPr>
              <a:t>ee</a:t>
            </a:r>
            <a:r>
              <a:rPr lang="en-GB" sz="4800" dirty="0">
                <a:solidFill>
                  <a:srgbClr val="0070C0"/>
                </a:solidFill>
              </a:rPr>
              <a:t> booster</a:t>
            </a:r>
            <a:endParaRPr lang="en-US" sz="4800" dirty="0">
              <a:solidFill>
                <a:srgbClr val="0070C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2A852D6-0A88-A71F-1754-11A3DF87450B}"/>
              </a:ext>
            </a:extLst>
          </p:cNvPr>
          <p:cNvSpPr txBox="1"/>
          <p:nvPr/>
        </p:nvSpPr>
        <p:spPr>
          <a:xfrm>
            <a:off x="706582" y="4378053"/>
            <a:ext cx="108065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Ivan Karpov and Franck Peauger for FCC SRF WP1 with input from:</a:t>
            </a:r>
          </a:p>
          <a:p>
            <a:pPr algn="ctr"/>
            <a:r>
              <a:rPr lang="en-US" dirty="0"/>
              <a:t>Hannes Bartosik, Xavier Buffat, </a:t>
            </a:r>
            <a:r>
              <a:rPr lang="en-US"/>
              <a:t>Antoine Chance, Yann </a:t>
            </a:r>
            <a:r>
              <a:rPr lang="en-US" dirty="0"/>
              <a:t>Dutheil, Giorgia Favia, </a:t>
            </a:r>
            <a:r>
              <a:rPr lang="en-US" dirty="0" err="1"/>
              <a:t>Jiquan</a:t>
            </a:r>
            <a:r>
              <a:rPr lang="en-US" dirty="0"/>
              <a:t> Guo (JLAB), </a:t>
            </a:r>
            <a:br>
              <a:rPr lang="en-US" dirty="0"/>
            </a:br>
            <a:r>
              <a:rPr lang="en-US" dirty="0"/>
              <a:t>Mauro Migliorati (INFN), Katsunobu Oide, Jorg Wenninger, Frank Zimmermann, Mikhail Zobov (INFN)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53F361-917B-59A9-3DC8-B90F68CDEDBD}"/>
              </a:ext>
            </a:extLst>
          </p:cNvPr>
          <p:cNvSpPr txBox="1"/>
          <p:nvPr/>
        </p:nvSpPr>
        <p:spPr>
          <a:xfrm>
            <a:off x="1698661" y="6365201"/>
            <a:ext cx="879467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800" b="0" i="0" u="none" strike="noStrike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201th Accelerator Design Meeting &amp; </a:t>
            </a:r>
            <a:r>
              <a:rPr lang="en-GB" dirty="0">
                <a:solidFill>
                  <a:srgbClr val="0070C0"/>
                </a:solidFill>
                <a:latin typeface="Roboto" panose="02000000000000000000" pitchFamily="2" charset="0"/>
              </a:rPr>
              <a:t>72</a:t>
            </a:r>
            <a:r>
              <a:rPr lang="en-GB" sz="1800" b="0" i="0" u="none" strike="noStrike" dirty="0">
                <a:solidFill>
                  <a:srgbClr val="0070C0"/>
                </a:solidFill>
                <a:effectLst/>
                <a:latin typeface="Roboto" panose="02000000000000000000" pitchFamily="2" charset="0"/>
              </a:rPr>
              <a:t>th FCCIS WP2.2 Meeting</a:t>
            </a:r>
            <a:r>
              <a:rPr lang="en-US" dirty="0">
                <a:solidFill>
                  <a:srgbClr val="0070C0"/>
                </a:solidFill>
              </a:rPr>
              <a:t>, 28.01.2025</a:t>
            </a:r>
            <a:endParaRPr lang="en-1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019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12CD4D-6F25-44F8-FEE7-1876CB045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High-Energy Booster cycle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F79CB4-1A3F-0F70-4710-90ADBCBAF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10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39515B2-4332-5E32-CD80-AA292F188EEF}"/>
                  </a:ext>
                </a:extLst>
              </p:cNvPr>
              <p:cNvSpPr txBox="1"/>
              <p:nvPr/>
            </p:nvSpPr>
            <p:spPr>
              <a:xfrm>
                <a:off x="701493" y="1345248"/>
                <a:ext cx="5949400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Energy ramp and RF voltage programs were initially designed for Z (</a:t>
                </a:r>
                <a:r>
                  <a:rPr lang="en-US" sz="2000" i="1" dirty="0">
                    <a:hlinkClick r:id="rId2"/>
                  </a:rPr>
                  <a:t>A. Vanel, FCC week, 2024</a:t>
                </a:r>
                <a:r>
                  <a:rPr lang="en-US" sz="2000" dirty="0"/>
                  <a:t>) and later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t</m:t>
                    </m:r>
                    <m:acc>
                      <m:accPr>
                        <m:chr m:val="̅"/>
                        <m:ctrlPr>
                          <a:rPr lang="en-US" sz="2000" b="0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e>
                    </m:acc>
                  </m:oMath>
                </a14:m>
                <a:r>
                  <a:rPr lang="en-US" sz="2000" dirty="0"/>
                  <a:t> modes </a:t>
                </a:r>
              </a:p>
              <a:p>
                <a:endParaRPr lang="en-US" sz="20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F39515B2-4332-5E32-CD80-AA292F188E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1493" y="1345248"/>
                <a:ext cx="5949400" cy="1323439"/>
              </a:xfrm>
              <a:prstGeom prst="rect">
                <a:avLst/>
              </a:prstGeom>
              <a:blipFill>
                <a:blip r:embed="rId3"/>
                <a:stretch>
                  <a:fillRect l="-1025" t="-2304" r="-82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 descr="A graph with green and orange lines&#10;&#10;Description automatically generated">
            <a:extLst>
              <a:ext uri="{FF2B5EF4-FFF2-40B4-BE49-F238E27FC236}">
                <a16:creationId xmlns:a16="http://schemas.microsoft.com/office/drawing/2014/main" id="{8312BD2E-EFC1-AD8E-B727-FC605762CF2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9907" y="1309311"/>
            <a:ext cx="3625002" cy="271875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B5555A9-91FF-E137-8CEA-8A32ADB0378A}"/>
              </a:ext>
            </a:extLst>
          </p:cNvPr>
          <p:cNvSpPr txBox="1"/>
          <p:nvPr/>
        </p:nvSpPr>
        <p:spPr>
          <a:xfrm>
            <a:off x="7820059" y="1148063"/>
            <a:ext cx="4044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RF voltage and energy evolution for Z</a:t>
            </a:r>
            <a:endParaRPr lang="en-150" dirty="0">
              <a:solidFill>
                <a:srgbClr val="0070C0"/>
              </a:solidFill>
            </a:endParaRPr>
          </a:p>
        </p:txBody>
      </p:sp>
      <p:pic>
        <p:nvPicPr>
          <p:cNvPr id="12" name="Picture 11" descr="A graph with a blue line&#10;&#10;Description automatically generated">
            <a:extLst>
              <a:ext uri="{FF2B5EF4-FFF2-40B4-BE49-F238E27FC236}">
                <a16:creationId xmlns:a16="http://schemas.microsoft.com/office/drawing/2014/main" id="{C430418E-9FBB-F573-093F-5AF8A6BD0B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11595" y="3760512"/>
            <a:ext cx="3729558" cy="2880000"/>
          </a:xfrm>
          <a:prstGeom prst="rect">
            <a:avLst/>
          </a:prstGeom>
        </p:spPr>
      </p:pic>
      <p:pic>
        <p:nvPicPr>
          <p:cNvPr id="13" name="Picture 12" descr="A graph with a line&#10;&#10;Description automatically generated">
            <a:extLst>
              <a:ext uri="{FF2B5EF4-FFF2-40B4-BE49-F238E27FC236}">
                <a16:creationId xmlns:a16="http://schemas.microsoft.com/office/drawing/2014/main" id="{04484D2E-0A28-8391-7285-EDB40F330C0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2910" y="3787256"/>
            <a:ext cx="3904241" cy="28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22250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8FD927-4EA8-7D83-0325-D314502E4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RF system block diagram </a:t>
            </a:r>
            <a:endParaRPr lang="en-150" sz="3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71AC6A-9E7D-1D15-7939-A38E03F155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45218-EFE8-4AFD-8563-7EF7F84D4617}" type="slidenum">
              <a:rPr lang="en-150" smtClean="0"/>
              <a:pPr/>
              <a:t>11</a:t>
            </a:fld>
            <a:endParaRPr lang="en-15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19E66ED-062E-591A-7F23-6E7F39F68706}"/>
              </a:ext>
            </a:extLst>
          </p:cNvPr>
          <p:cNvSpPr txBox="1"/>
          <p:nvPr/>
        </p:nvSpPr>
        <p:spPr>
          <a:xfrm>
            <a:off x="8600915" y="2442887"/>
            <a:ext cx="1066318" cy="40011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err="1"/>
              <a:t>rf</a:t>
            </a:r>
            <a:r>
              <a:rPr lang="en-US" sz="2000" dirty="0"/>
              <a:t> cavity</a:t>
            </a:r>
          </a:p>
        </p:txBody>
      </p:sp>
      <p:sp>
        <p:nvSpPr>
          <p:cNvPr id="6" name="Circular Arrow 161">
            <a:extLst>
              <a:ext uri="{FF2B5EF4-FFF2-40B4-BE49-F238E27FC236}">
                <a16:creationId xmlns:a16="http://schemas.microsoft.com/office/drawing/2014/main" id="{345D0F4C-32C0-C273-D423-1D412EB4D179}"/>
              </a:ext>
            </a:extLst>
          </p:cNvPr>
          <p:cNvSpPr/>
          <p:nvPr/>
        </p:nvSpPr>
        <p:spPr>
          <a:xfrm>
            <a:off x="2972563" y="2410907"/>
            <a:ext cx="426158" cy="443966"/>
          </a:xfrm>
          <a:prstGeom prst="circularArrow">
            <a:avLst>
              <a:gd name="adj1" fmla="val 3193"/>
              <a:gd name="adj2" fmla="val 1142319"/>
              <a:gd name="adj3" fmla="val 20510576"/>
              <a:gd name="adj4" fmla="val 11181902"/>
              <a:gd name="adj5" fmla="val 5645"/>
            </a:avLst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A1957C7-7672-1975-2011-BE16F06DABF9}"/>
              </a:ext>
            </a:extLst>
          </p:cNvPr>
          <p:cNvSpPr/>
          <p:nvPr/>
        </p:nvSpPr>
        <p:spPr>
          <a:xfrm>
            <a:off x="2851364" y="2306472"/>
            <a:ext cx="676748" cy="672941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A153590C-F443-A95D-F407-DBC39143F4BE}"/>
              </a:ext>
            </a:extLst>
          </p:cNvPr>
          <p:cNvSpPr/>
          <p:nvPr/>
        </p:nvSpPr>
        <p:spPr>
          <a:xfrm>
            <a:off x="2751393" y="3155810"/>
            <a:ext cx="874987" cy="4238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Load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FA91F3B-986B-93E4-A3B9-F18F4AF3CD58}"/>
              </a:ext>
            </a:extLst>
          </p:cNvPr>
          <p:cNvCxnSpPr>
            <a:stCxn id="4" idx="1"/>
            <a:endCxn id="12" idx="6"/>
          </p:cNvCxnSpPr>
          <p:nvPr/>
        </p:nvCxnSpPr>
        <p:spPr>
          <a:xfrm flipH="1">
            <a:off x="3528112" y="2642942"/>
            <a:ext cx="5072803" cy="1"/>
          </a:xfrm>
          <a:prstGeom prst="line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82BAAAC6-1D1F-879F-8BA8-85D65F0B98DA}"/>
              </a:ext>
            </a:extLst>
          </p:cNvPr>
          <p:cNvCxnSpPr>
            <a:stCxn id="12" idx="4"/>
            <a:endCxn id="17" idx="0"/>
          </p:cNvCxnSpPr>
          <p:nvPr/>
        </p:nvCxnSpPr>
        <p:spPr>
          <a:xfrm flipH="1">
            <a:off x="3188887" y="2979413"/>
            <a:ext cx="851" cy="176397"/>
          </a:xfrm>
          <a:prstGeom prst="line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C4749B5D-5C81-6E9D-0253-1AB61BE06184}"/>
              </a:ext>
            </a:extLst>
          </p:cNvPr>
          <p:cNvSpPr txBox="1"/>
          <p:nvPr/>
        </p:nvSpPr>
        <p:spPr>
          <a:xfrm>
            <a:off x="2521892" y="1865907"/>
            <a:ext cx="13409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Circulator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DE66935-6492-FCBE-8836-4075767C2B64}"/>
              </a:ext>
            </a:extLst>
          </p:cNvPr>
          <p:cNvSpPr/>
          <p:nvPr/>
        </p:nvSpPr>
        <p:spPr>
          <a:xfrm>
            <a:off x="1056683" y="2431011"/>
            <a:ext cx="1344201" cy="42386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Generator</a:t>
            </a: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B2EA9BB-D70A-01CC-08B5-1E8A881CEF48}"/>
              </a:ext>
            </a:extLst>
          </p:cNvPr>
          <p:cNvCxnSpPr>
            <a:stCxn id="12" idx="2"/>
            <a:endCxn id="22" idx="3"/>
          </p:cNvCxnSpPr>
          <p:nvPr/>
        </p:nvCxnSpPr>
        <p:spPr>
          <a:xfrm flipH="1" flipV="1">
            <a:off x="2400884" y="2642942"/>
            <a:ext cx="450480" cy="1"/>
          </a:xfrm>
          <a:prstGeom prst="line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40091B1A-4A6E-88BC-CA16-84F035C39D2C}"/>
              </a:ext>
            </a:extLst>
          </p:cNvPr>
          <p:cNvSpPr/>
          <p:nvPr/>
        </p:nvSpPr>
        <p:spPr>
          <a:xfrm>
            <a:off x="8986711" y="3874115"/>
            <a:ext cx="323193" cy="323193"/>
          </a:xfrm>
          <a:prstGeom prst="ellips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202E36B7-6E5F-986D-2AF6-74002DE67259}"/>
              </a:ext>
            </a:extLst>
          </p:cNvPr>
          <p:cNvCxnSpPr>
            <a:stCxn id="4" idx="2"/>
            <a:endCxn id="24" idx="0"/>
          </p:cNvCxnSpPr>
          <p:nvPr/>
        </p:nvCxnSpPr>
        <p:spPr>
          <a:xfrm>
            <a:off x="9134074" y="2842997"/>
            <a:ext cx="14234" cy="1031118"/>
          </a:xfrm>
          <a:prstGeom prst="line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0C6A8AA-6F4A-597F-A515-409D7C1185AE}"/>
              </a:ext>
            </a:extLst>
          </p:cNvPr>
          <p:cNvCxnSpPr>
            <a:cxnSpLocks/>
            <a:stCxn id="24" idx="2"/>
            <a:endCxn id="44" idx="3"/>
          </p:cNvCxnSpPr>
          <p:nvPr/>
        </p:nvCxnSpPr>
        <p:spPr>
          <a:xfrm flipH="1" flipV="1">
            <a:off x="5912832" y="4025466"/>
            <a:ext cx="3073879" cy="10246"/>
          </a:xfrm>
          <a:prstGeom prst="line">
            <a:avLst/>
          </a:prstGeom>
          <a:ln w="12700">
            <a:headEnd type="none" w="med" len="med"/>
            <a:tailEnd type="triangl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07BD024B-4969-7857-963C-49AC905E5105}"/>
              </a:ext>
            </a:extLst>
          </p:cNvPr>
          <p:cNvCxnSpPr>
            <a:cxnSpLocks/>
          </p:cNvCxnSpPr>
          <p:nvPr/>
        </p:nvCxnSpPr>
        <p:spPr>
          <a:xfrm flipV="1">
            <a:off x="9157901" y="1962361"/>
            <a:ext cx="0" cy="448546"/>
          </a:xfrm>
          <a:prstGeom prst="line">
            <a:avLst/>
          </a:prstGeom>
          <a:ln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B4580E93-8CD7-E6BE-3900-BA91D5EE374D}"/>
              </a:ext>
            </a:extLst>
          </p:cNvPr>
          <p:cNvCxnSpPr>
            <a:stCxn id="24" idx="6"/>
          </p:cNvCxnSpPr>
          <p:nvPr/>
        </p:nvCxnSpPr>
        <p:spPr>
          <a:xfrm flipV="1">
            <a:off x="9309904" y="4035711"/>
            <a:ext cx="421227" cy="1"/>
          </a:xfrm>
          <a:prstGeom prst="line">
            <a:avLst/>
          </a:prstGeom>
          <a:ln w="12700">
            <a:headEnd type="triangl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1638B2F-3A8F-507B-74B3-C4C0DCB03C3F}"/>
                  </a:ext>
                </a:extLst>
              </p:cNvPr>
              <p:cNvSpPr txBox="1"/>
              <p:nvPr/>
            </p:nvSpPr>
            <p:spPr>
              <a:xfrm>
                <a:off x="9035393" y="3874115"/>
                <a:ext cx="21159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2000" b="0" i="1" smtClean="0">
                          <a:latin typeface="Cambria Math" panose="02040503050406030204" pitchFamily="18" charset="0"/>
                        </a:rPr>
                        <m:t>Σ</m:t>
                      </m:r>
                    </m:oMath>
                  </m:oMathPara>
                </a14:m>
                <a:endParaRPr lang="en-US" sz="2000" b="0" dirty="0"/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1638B2F-3A8F-507B-74B3-C4C0DCB03C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35393" y="3874115"/>
                <a:ext cx="211596" cy="307777"/>
              </a:xfrm>
              <a:prstGeom prst="rect">
                <a:avLst/>
              </a:prstGeom>
              <a:blipFill>
                <a:blip r:embed="rId2"/>
                <a:stretch>
                  <a:fillRect l="-22857" r="-25714" b="-1000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98556F33-EC3A-5FFF-3F8D-A1D865A999A9}"/>
              </a:ext>
            </a:extLst>
          </p:cNvPr>
          <p:cNvSpPr txBox="1"/>
          <p:nvPr/>
        </p:nvSpPr>
        <p:spPr>
          <a:xfrm>
            <a:off x="9143667" y="3528617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–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34982FBC-E8AB-7A30-5853-C2600BAE1C29}"/>
              </a:ext>
            </a:extLst>
          </p:cNvPr>
          <p:cNvSpPr txBox="1"/>
          <p:nvPr/>
        </p:nvSpPr>
        <p:spPr>
          <a:xfrm>
            <a:off x="9295671" y="402876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8F5AFD-0101-9221-AE39-DADA454A1AAD}"/>
                  </a:ext>
                </a:extLst>
              </p:cNvPr>
              <p:cNvSpPr txBox="1"/>
              <p:nvPr/>
            </p:nvSpPr>
            <p:spPr>
              <a:xfrm>
                <a:off x="7528871" y="1632789"/>
                <a:ext cx="4276724" cy="38151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𝑏</m:t>
                        </m:r>
                        <m: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m:rPr>
                            <m:sty m:val="p"/>
                          </m:rPr>
                          <a:rPr lang="en-US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rf component of the beam current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428F5AFD-0101-9221-AE39-DADA454A1AA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28871" y="1632789"/>
                <a:ext cx="4276724" cy="381515"/>
              </a:xfrm>
              <a:prstGeom prst="rect">
                <a:avLst/>
              </a:prstGeom>
              <a:blipFill>
                <a:blip r:embed="rId3"/>
                <a:stretch>
                  <a:fillRect t="-9677" b="-2258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D5E65D9-ED39-4D46-18AF-4E180C8E0B99}"/>
                  </a:ext>
                </a:extLst>
              </p:cNvPr>
              <p:cNvSpPr txBox="1"/>
              <p:nvPr/>
            </p:nvSpPr>
            <p:spPr>
              <a:xfrm>
                <a:off x="9651176" y="3711278"/>
                <a:ext cx="254082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ref</m:t>
                        </m:r>
                      </m:sub>
                    </m:sSub>
                  </m:oMath>
                </a14:m>
                <a:r>
                  <a:rPr lang="en-US" dirty="0"/>
                  <a:t>, reference voltage</a:t>
                </a:r>
              </a:p>
            </p:txBody>
          </p:sp>
        </mc:Choice>
        <mc:Fallback xmlns="">
          <p:sp>
            <p:nvSpPr>
              <p:cNvPr id="33" name="TextBox 32">
                <a:extLst>
                  <a:ext uri="{FF2B5EF4-FFF2-40B4-BE49-F238E27FC236}">
                    <a16:creationId xmlns:a16="http://schemas.microsoft.com/office/drawing/2014/main" id="{6D5E65D9-ED39-4D46-18AF-4E180C8E0B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51176" y="3711278"/>
                <a:ext cx="2540824" cy="369332"/>
              </a:xfrm>
              <a:prstGeom prst="rect">
                <a:avLst/>
              </a:prstGeom>
              <a:blipFill>
                <a:blip r:embed="rId4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1AEF76F-78A9-FE6D-3A43-FB6432D1DE6C}"/>
                  </a:ext>
                </a:extLst>
              </p:cNvPr>
              <p:cNvSpPr txBox="1"/>
              <p:nvPr/>
            </p:nvSpPr>
            <p:spPr>
              <a:xfrm>
                <a:off x="9157901" y="3294804"/>
                <a:ext cx="186230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, cavity voltage</a:t>
                </a:r>
              </a:p>
            </p:txBody>
          </p:sp>
        </mc:Choice>
        <mc:Fallback xmlns=""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61AEF76F-78A9-FE6D-3A43-FB6432D1DE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7901" y="3294804"/>
                <a:ext cx="1862305" cy="369332"/>
              </a:xfrm>
              <a:prstGeom prst="rect">
                <a:avLst/>
              </a:prstGeom>
              <a:blipFill>
                <a:blip r:embed="rId5"/>
                <a:stretch>
                  <a:fillRect t="-8197" r="-2288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BFFB390-5A5A-CA21-EF49-E5D8815DCBEF}"/>
                  </a:ext>
                </a:extLst>
              </p:cNvPr>
              <p:cNvSpPr txBox="1"/>
              <p:nvPr/>
            </p:nvSpPr>
            <p:spPr>
              <a:xfrm>
                <a:off x="4888840" y="1988083"/>
                <a:ext cx="2389629" cy="39549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generator current </a:t>
                </a:r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0BFFB390-5A5A-CA21-EF49-E5D8815DCBE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8840" y="1988083"/>
                <a:ext cx="2389629" cy="395493"/>
              </a:xfrm>
              <a:prstGeom prst="rect">
                <a:avLst/>
              </a:prstGeom>
              <a:blipFill>
                <a:blip r:embed="rId6"/>
                <a:stretch>
                  <a:fillRect t="-7692" b="-1692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4BF5107-AE17-119A-8CDB-394FB8E7D7C6}"/>
              </a:ext>
            </a:extLst>
          </p:cNvPr>
          <p:cNvCxnSpPr/>
          <p:nvPr/>
        </p:nvCxnSpPr>
        <p:spPr>
          <a:xfrm>
            <a:off x="5875462" y="2442887"/>
            <a:ext cx="493917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46B84E7-799F-C72D-FA6B-0422A3133749}"/>
                  </a:ext>
                </a:extLst>
              </p:cNvPr>
              <p:cNvSpPr txBox="1"/>
              <p:nvPr/>
            </p:nvSpPr>
            <p:spPr>
              <a:xfrm>
                <a:off x="4970829" y="2854058"/>
                <a:ext cx="2362378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Reflected current </a:t>
                </a: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146B84E7-799F-C72D-FA6B-0422A313374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70829" y="2854058"/>
                <a:ext cx="2362378" cy="369332"/>
              </a:xfrm>
              <a:prstGeom prst="rect">
                <a:avLst/>
              </a:prstGeom>
              <a:blipFill>
                <a:blip r:embed="rId7"/>
                <a:stretch>
                  <a:fillRect t="-8197" b="-2459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9DF3BA12-8CB3-101B-A794-47594C1FDC80}"/>
              </a:ext>
            </a:extLst>
          </p:cNvPr>
          <p:cNvCxnSpPr/>
          <p:nvPr/>
        </p:nvCxnSpPr>
        <p:spPr>
          <a:xfrm flipH="1" flipV="1">
            <a:off x="5837363" y="2776448"/>
            <a:ext cx="519197" cy="103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9F478FE-AD8D-474E-6152-6C7BF20712F0}"/>
                  </a:ext>
                </a:extLst>
              </p:cNvPr>
              <p:cNvSpPr txBox="1"/>
              <p:nvPr/>
            </p:nvSpPr>
            <p:spPr>
              <a:xfrm>
                <a:off x="8738187" y="4333243"/>
                <a:ext cx="26660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𝜖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ref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dirty="0"/>
                  <a:t>, error signal</a:t>
                </a:r>
              </a:p>
            </p:txBody>
          </p:sp>
        </mc:Choice>
        <mc:Fallback xmlns=""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99F478FE-AD8D-474E-6152-6C7BF20712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38187" y="4333243"/>
                <a:ext cx="2666051" cy="369332"/>
              </a:xfrm>
              <a:prstGeom prst="rect">
                <a:avLst/>
              </a:prstGeom>
              <a:blipFill>
                <a:blip r:embed="rId8"/>
                <a:stretch>
                  <a:fillRect t="-10000" r="-1370" b="-2666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0" name="Group 39">
            <a:extLst>
              <a:ext uri="{FF2B5EF4-FFF2-40B4-BE49-F238E27FC236}">
                <a16:creationId xmlns:a16="http://schemas.microsoft.com/office/drawing/2014/main" id="{B80901DF-91B4-5C09-FFCD-2BBCB6C1BE51}"/>
              </a:ext>
            </a:extLst>
          </p:cNvPr>
          <p:cNvGrpSpPr/>
          <p:nvPr/>
        </p:nvGrpSpPr>
        <p:grpSpPr>
          <a:xfrm>
            <a:off x="1136873" y="3860226"/>
            <a:ext cx="323193" cy="323193"/>
            <a:chOff x="1658168" y="3707802"/>
            <a:chExt cx="323193" cy="323193"/>
          </a:xfrm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1246C36B-831E-8DE9-2E58-867E5F406C74}"/>
                </a:ext>
              </a:extLst>
            </p:cNvPr>
            <p:cNvSpPr/>
            <p:nvPr/>
          </p:nvSpPr>
          <p:spPr>
            <a:xfrm>
              <a:off x="1658168" y="3707802"/>
              <a:ext cx="323193" cy="323193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2" name="TextBox 41">
                  <a:extLst>
                    <a:ext uri="{FF2B5EF4-FFF2-40B4-BE49-F238E27FC236}">
                      <a16:creationId xmlns:a16="http://schemas.microsoft.com/office/drawing/2014/main" id="{38C8B3A3-3FD2-C0BF-1063-6D0723C2D2CA}"/>
                    </a:ext>
                  </a:extLst>
                </p:cNvPr>
                <p:cNvSpPr txBox="1"/>
                <p:nvPr/>
              </p:nvSpPr>
              <p:spPr>
                <a:xfrm>
                  <a:off x="1706850" y="3707802"/>
                  <a:ext cx="211596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000" b="0" i="1" smtClean="0">
                            <a:latin typeface="Cambria Math" panose="02040503050406030204" pitchFamily="18" charset="0"/>
                          </a:rPr>
                          <m:t>Σ</m:t>
                        </m:r>
                      </m:oMath>
                    </m:oMathPara>
                  </a14:m>
                  <a:endParaRPr lang="en-US" sz="2000" b="0" dirty="0"/>
                </a:p>
              </p:txBody>
            </p:sp>
          </mc:Choice>
          <mc:Fallback xmlns="">
            <p:sp>
              <p:nvSpPr>
                <p:cNvPr id="40" name="TextBox 3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06850" y="3707802"/>
                  <a:ext cx="211596" cy="307777"/>
                </a:xfrm>
                <a:prstGeom prst="rect">
                  <a:avLst/>
                </a:prstGeom>
                <a:blipFill>
                  <a:blip r:embed="rId14"/>
                  <a:stretch>
                    <a:fillRect l="-26471" r="-26471" b="-1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43" name="Rectangle 42">
            <a:extLst>
              <a:ext uri="{FF2B5EF4-FFF2-40B4-BE49-F238E27FC236}">
                <a16:creationId xmlns:a16="http://schemas.microsoft.com/office/drawing/2014/main" id="{45ED74E8-5882-C775-CFC7-05A6BC02C114}"/>
              </a:ext>
            </a:extLst>
          </p:cNvPr>
          <p:cNvSpPr/>
          <p:nvPr/>
        </p:nvSpPr>
        <p:spPr>
          <a:xfrm>
            <a:off x="196932" y="3067611"/>
            <a:ext cx="965200" cy="440746"/>
          </a:xfrm>
          <a:prstGeom prst="rect">
            <a:avLst/>
          </a:prstGeom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delay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9059832-ACD6-EFCE-CF3F-C7681B1DCAAA}"/>
              </a:ext>
            </a:extLst>
          </p:cNvPr>
          <p:cNvSpPr txBox="1"/>
          <p:nvPr/>
        </p:nvSpPr>
        <p:spPr>
          <a:xfrm>
            <a:off x="4096301" y="3702300"/>
            <a:ext cx="1816531" cy="646331"/>
          </a:xfrm>
          <a:prstGeom prst="rect">
            <a:avLst/>
          </a:prstGeom>
          <a:ln>
            <a:solidFill>
              <a:srgbClr val="007D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Low-pass direct rf feedback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AA9C4C0-356A-1D19-C4BE-9D6034964957}"/>
              </a:ext>
            </a:extLst>
          </p:cNvPr>
          <p:cNvSpPr txBox="1"/>
          <p:nvPr/>
        </p:nvSpPr>
        <p:spPr>
          <a:xfrm>
            <a:off x="3992118" y="4561604"/>
            <a:ext cx="2024895" cy="646331"/>
          </a:xfrm>
          <a:prstGeom prst="rect">
            <a:avLst/>
          </a:prstGeom>
          <a:ln>
            <a:solidFill>
              <a:srgbClr val="007D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High-pass direct rf feedback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531E592-1B60-6575-8639-8AFB2D73B75A}"/>
              </a:ext>
            </a:extLst>
          </p:cNvPr>
          <p:cNvCxnSpPr>
            <a:cxnSpLocks/>
            <a:stCxn id="44" idx="1"/>
            <a:endCxn id="41" idx="6"/>
          </p:cNvCxnSpPr>
          <p:nvPr/>
        </p:nvCxnSpPr>
        <p:spPr>
          <a:xfrm flipH="1" flipV="1">
            <a:off x="1460066" y="4021823"/>
            <a:ext cx="2636235" cy="364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Elbow Connector 192">
            <a:extLst>
              <a:ext uri="{FF2B5EF4-FFF2-40B4-BE49-F238E27FC236}">
                <a16:creationId xmlns:a16="http://schemas.microsoft.com/office/drawing/2014/main" id="{2EBFF277-72CB-7EF2-DF0C-E296BCFE40D4}"/>
              </a:ext>
            </a:extLst>
          </p:cNvPr>
          <p:cNvCxnSpPr>
            <a:cxnSpLocks/>
            <a:stCxn id="45" idx="1"/>
            <a:endCxn id="42" idx="2"/>
          </p:cNvCxnSpPr>
          <p:nvPr/>
        </p:nvCxnSpPr>
        <p:spPr>
          <a:xfrm rot="10800000">
            <a:off x="1291354" y="4168004"/>
            <a:ext cx="2700765" cy="716767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Elbow Connector 195">
            <a:extLst>
              <a:ext uri="{FF2B5EF4-FFF2-40B4-BE49-F238E27FC236}">
                <a16:creationId xmlns:a16="http://schemas.microsoft.com/office/drawing/2014/main" id="{05A044E9-0069-FC13-DC1C-210E085D33CE}"/>
              </a:ext>
            </a:extLst>
          </p:cNvPr>
          <p:cNvCxnSpPr>
            <a:cxnSpLocks/>
            <a:endCxn id="45" idx="3"/>
          </p:cNvCxnSpPr>
          <p:nvPr/>
        </p:nvCxnSpPr>
        <p:spPr>
          <a:xfrm rot="10800000" flipV="1">
            <a:off x="6017014" y="4028766"/>
            <a:ext cx="2404825" cy="856004"/>
          </a:xfrm>
          <a:prstGeom prst="bentConnector3">
            <a:avLst>
              <a:gd name="adj1" fmla="val 50000"/>
            </a:avLst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0D2BDA91-9308-D304-182F-FE2671F016E1}"/>
              </a:ext>
            </a:extLst>
          </p:cNvPr>
          <p:cNvSpPr txBox="1"/>
          <p:nvPr/>
        </p:nvSpPr>
        <p:spPr>
          <a:xfrm>
            <a:off x="1259659" y="4123276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3E89654D-B943-9BAA-3C1D-9379B9D9259F}"/>
              </a:ext>
            </a:extLst>
          </p:cNvPr>
          <p:cNvSpPr txBox="1"/>
          <p:nvPr/>
        </p:nvSpPr>
        <p:spPr>
          <a:xfrm>
            <a:off x="1447770" y="365943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</a:t>
            </a:r>
          </a:p>
        </p:txBody>
      </p:sp>
      <p:cxnSp>
        <p:nvCxnSpPr>
          <p:cNvPr id="58" name="Elbow Connector 201">
            <a:extLst>
              <a:ext uri="{FF2B5EF4-FFF2-40B4-BE49-F238E27FC236}">
                <a16:creationId xmlns:a16="http://schemas.microsoft.com/office/drawing/2014/main" id="{90CFB415-EE3B-5F22-AA6E-BCD4F9939A03}"/>
              </a:ext>
            </a:extLst>
          </p:cNvPr>
          <p:cNvCxnSpPr>
            <a:stCxn id="41" idx="2"/>
            <a:endCxn id="43" idx="2"/>
          </p:cNvCxnSpPr>
          <p:nvPr/>
        </p:nvCxnSpPr>
        <p:spPr>
          <a:xfrm rot="10800000">
            <a:off x="679533" y="3508357"/>
            <a:ext cx="457341" cy="513466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9" name="Elbow Connector 202">
            <a:extLst>
              <a:ext uri="{FF2B5EF4-FFF2-40B4-BE49-F238E27FC236}">
                <a16:creationId xmlns:a16="http://schemas.microsoft.com/office/drawing/2014/main" id="{4C5314D2-D5C2-FFF9-6AF4-235B169C0D37}"/>
              </a:ext>
            </a:extLst>
          </p:cNvPr>
          <p:cNvCxnSpPr>
            <a:stCxn id="43" idx="0"/>
            <a:endCxn id="22" idx="1"/>
          </p:cNvCxnSpPr>
          <p:nvPr/>
        </p:nvCxnSpPr>
        <p:spPr>
          <a:xfrm rot="5400000" flipH="1" flipV="1">
            <a:off x="655773" y="2666702"/>
            <a:ext cx="424669" cy="377151"/>
          </a:xfrm>
          <a:prstGeom prst="bentConnector2">
            <a:avLst/>
          </a:prstGeom>
          <a:ln w="127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F010034-67CB-6333-58E8-40074F933FFD}"/>
              </a:ext>
            </a:extLst>
          </p:cNvPr>
          <p:cNvSpPr txBox="1"/>
          <p:nvPr/>
        </p:nvSpPr>
        <p:spPr>
          <a:xfrm>
            <a:off x="457200" y="1231900"/>
            <a:ext cx="107185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FCC feedback system assumed to be similar to one in the LHC </a:t>
            </a:r>
            <a:r>
              <a:rPr lang="en-US" sz="2000" i="1" dirty="0">
                <a:hlinkClick r:id="rId15"/>
              </a:rPr>
              <a:t>(P. Baudrenghien et al, 2006)</a:t>
            </a:r>
            <a:endParaRPr lang="en-150" sz="20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95C383B-9FEF-109E-851C-465B604D8446}"/>
              </a:ext>
            </a:extLst>
          </p:cNvPr>
          <p:cNvSpPr txBox="1"/>
          <p:nvPr/>
        </p:nvSpPr>
        <p:spPr>
          <a:xfrm>
            <a:off x="971932" y="2040287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BW of 2 MHz</a:t>
            </a:r>
          </a:p>
        </p:txBody>
      </p:sp>
    </p:spTree>
    <p:extLst>
      <p:ext uri="{BB962C8B-B14F-4D97-AF65-F5344CB8AC3E}">
        <p14:creationId xmlns:p14="http://schemas.microsoft.com/office/powerpoint/2010/main" val="24333837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 descr="A graph of a graph showing a number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D9CA39BE-5AEB-6413-93A5-CF14AEE06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584" y="1280184"/>
            <a:ext cx="4733333" cy="2700000"/>
          </a:xfrm>
          <a:prstGeom prst="rect">
            <a:avLst/>
          </a:prstGeom>
        </p:spPr>
      </p:pic>
      <p:pic>
        <p:nvPicPr>
          <p:cNvPr id="15" name="Picture 1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91575EE7-6CF3-2712-59A5-468034E9D1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7300" y="4119328"/>
            <a:ext cx="4622222" cy="2700000"/>
          </a:xfrm>
          <a:prstGeom prst="rect">
            <a:avLst/>
          </a:prstGeom>
        </p:spPr>
      </p:pic>
      <p:pic>
        <p:nvPicPr>
          <p:cNvPr id="10" name="Picture 9" descr="A graph of a graph showing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4A88C070-0346-52B1-5629-488F977A34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7300" y="1238639"/>
            <a:ext cx="4622222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F95A322-DC91-5891-3E0A-8D69CA52BF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15"/>
            <a:ext cx="121920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Trip of focusing cavity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80A30E-CE1E-BECD-A726-73C8FCC3E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12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56EEF2F-4E38-C232-00C0-AF7B5E2C6554}"/>
              </a:ext>
            </a:extLst>
          </p:cNvPr>
          <p:cNvSpPr txBox="1"/>
          <p:nvPr/>
        </p:nvSpPr>
        <p:spPr>
          <a:xfrm>
            <a:off x="274875" y="4211181"/>
            <a:ext cx="63341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Short RF voltage transients ~6%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Peak power of other cavities is modulated at synchrotron frequency </a:t>
            </a:r>
            <a:r>
              <a:rPr lang="en-US" sz="2000" dirty="0">
                <a:solidFill>
                  <a:srgbClr val="C00000"/>
                </a:solidFill>
              </a:rPr>
              <a:t>(avg. &lt;15%, peak &lt;40%)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Initial bunch oscillation amplitude is &lt;4% of rms bunch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Beam is unstable without longitudinal damper due to uncompensated impedance</a:t>
            </a:r>
            <a:endParaRPr lang="en-150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4775E9B-106D-B897-F798-F6713F76D354}"/>
                  </a:ext>
                </a:extLst>
              </p:cNvPr>
              <p:cNvSpPr txBox="1"/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~ </a:t>
                </a:r>
                <a:r>
                  <a:rPr lang="en-US" dirty="0">
                    <a:solidFill>
                      <a:srgbClr val="C00000"/>
                    </a:solidFill>
                  </a:rPr>
                  <a:t>48 ps </a:t>
                </a:r>
                <a:endParaRPr lang="en-15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44775E9B-106D-B897-F798-F6713F76D35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6CBA1F31-6A69-7D36-6177-F77A1FA14DCC}"/>
              </a:ext>
            </a:extLst>
          </p:cNvPr>
          <p:cNvCxnSpPr>
            <a:cxnSpLocks/>
          </p:cNvCxnSpPr>
          <p:nvPr/>
        </p:nvCxnSpPr>
        <p:spPr>
          <a:xfrm flipV="1">
            <a:off x="1662413" y="2403399"/>
            <a:ext cx="207283" cy="40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B22DFD1-A182-9FC9-3997-F3B972AC0506}"/>
              </a:ext>
            </a:extLst>
          </p:cNvPr>
          <p:cNvSpPr txBox="1"/>
          <p:nvPr/>
        </p:nvSpPr>
        <p:spPr>
          <a:xfrm>
            <a:off x="1416900" y="2835667"/>
            <a:ext cx="57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Trip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49B6D5D1-0106-963D-06FB-53DE18FC37CA}"/>
              </a:ext>
            </a:extLst>
          </p:cNvPr>
          <p:cNvSpPr/>
          <p:nvPr/>
        </p:nvSpPr>
        <p:spPr>
          <a:xfrm rot="16200000">
            <a:off x="1819418" y="1123912"/>
            <a:ext cx="216000" cy="1440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9B8FE8B-7C8B-6E01-ACBC-7886344755DA}"/>
              </a:ext>
            </a:extLst>
          </p:cNvPr>
          <p:cNvSpPr txBox="1"/>
          <p:nvPr/>
        </p:nvSpPr>
        <p:spPr>
          <a:xfrm>
            <a:off x="1527753" y="790493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Reaction 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61EC14-CA8B-59E5-6D4C-72DB837FE7CB}"/>
              </a:ext>
            </a:extLst>
          </p:cNvPr>
          <p:cNvSpPr txBox="1"/>
          <p:nvPr/>
        </p:nvSpPr>
        <p:spPr>
          <a:xfrm>
            <a:off x="2902951" y="1338578"/>
            <a:ext cx="1952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Controlled voltage increase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750A31BE-45C4-3356-1D64-76CA14D17D83}"/>
              </a:ext>
            </a:extLst>
          </p:cNvPr>
          <p:cNvCxnSpPr>
            <a:cxnSpLocks/>
          </p:cNvCxnSpPr>
          <p:nvPr/>
        </p:nvCxnSpPr>
        <p:spPr>
          <a:xfrm flipH="1">
            <a:off x="2589088" y="1769095"/>
            <a:ext cx="277402" cy="215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25119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EE3AB83-F063-BB22-0085-69CEE6D3F8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0C7AF745-A4C9-4C32-042E-08C23DD119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0594" y="4119328"/>
            <a:ext cx="4622222" cy="2700000"/>
          </a:xfrm>
          <a:prstGeom prst="rect">
            <a:avLst/>
          </a:prstGeom>
        </p:spPr>
      </p:pic>
      <p:pic>
        <p:nvPicPr>
          <p:cNvPr id="17" name="Picture 16" descr="A graph of a waveform&#10;&#10;Description automatically generated with medium confidence">
            <a:extLst>
              <a:ext uri="{FF2B5EF4-FFF2-40B4-BE49-F238E27FC236}">
                <a16:creationId xmlns:a16="http://schemas.microsoft.com/office/drawing/2014/main" id="{448880EC-0E01-926D-C6E1-78F1F9E555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594" y="1288609"/>
            <a:ext cx="4622222" cy="2700000"/>
          </a:xfrm>
          <a:prstGeom prst="rect">
            <a:avLst/>
          </a:prstGeom>
        </p:spPr>
      </p:pic>
      <p:pic>
        <p:nvPicPr>
          <p:cNvPr id="5" name="Picture 4" descr="A graph of a sound wave&#10;&#10;Description automatically generated">
            <a:extLst>
              <a:ext uri="{FF2B5EF4-FFF2-40B4-BE49-F238E27FC236}">
                <a16:creationId xmlns:a16="http://schemas.microsoft.com/office/drawing/2014/main" id="{FD0F792A-55FB-B663-D8F2-E98F0FCE6C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395" y="1273182"/>
            <a:ext cx="4733333" cy="2700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1B53D65-68C3-2412-B1A1-F9190C7068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015"/>
            <a:ext cx="12192000" cy="1325563"/>
          </a:xfrm>
        </p:spPr>
        <p:txBody>
          <a:bodyPr>
            <a:normAutofit/>
          </a:bodyPr>
          <a:lstStyle/>
          <a:p>
            <a:r>
              <a:rPr lang="en-US" sz="4400" dirty="0"/>
              <a:t>Trip of focusing and defocusing cavities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E9C503-9B42-72A8-0865-129C2C5D8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13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DA82D0F-58C8-C2E1-44BE-5998AC168FEA}"/>
              </a:ext>
            </a:extLst>
          </p:cNvPr>
          <p:cNvSpPr txBox="1"/>
          <p:nvPr/>
        </p:nvSpPr>
        <p:spPr>
          <a:xfrm>
            <a:off x="274875" y="4211181"/>
            <a:ext cx="6334187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Short RF voltage transients ~6%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Peak power of other cavities is modulated at synchrotron frequency </a:t>
            </a:r>
            <a:r>
              <a:rPr lang="en-US" sz="2000" dirty="0">
                <a:solidFill>
                  <a:srgbClr val="C00000"/>
                </a:solidFill>
              </a:rPr>
              <a:t>(avg. &lt;45%, peak &lt;80%)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Initial bunch oscillation amplitude is &lt;8% of rms bunch length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bg1"/>
                </a:solidFill>
              </a:rPr>
              <a:t>Beam is unstable without longitudinal damper due to uncompensated impedance</a:t>
            </a:r>
            <a:endParaRPr lang="en-150" sz="2000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C688D3-D3C0-FA64-6F28-FD93E0FF9232}"/>
                  </a:ext>
                </a:extLst>
              </p:cNvPr>
              <p:cNvSpPr txBox="1"/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sub>
                    </m:sSub>
                  </m:oMath>
                </a14:m>
                <a:r>
                  <a:rPr lang="en-US" dirty="0"/>
                  <a:t> ~ </a:t>
                </a:r>
                <a:r>
                  <a:rPr lang="en-US" dirty="0">
                    <a:solidFill>
                      <a:srgbClr val="C00000"/>
                    </a:solidFill>
                  </a:rPr>
                  <a:t>48 ps </a:t>
                </a:r>
                <a:endParaRPr lang="en-15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CEC688D3-D3C0-FA64-6F28-FD93E0FF923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5853" y="4269660"/>
                <a:ext cx="1487429" cy="369332"/>
              </a:xfrm>
              <a:prstGeom prst="rect">
                <a:avLst/>
              </a:prstGeom>
              <a:blipFill>
                <a:blip r:embed="rId5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2E0920CF-CA51-4423-6A97-8A9E85BA29F6}"/>
              </a:ext>
            </a:extLst>
          </p:cNvPr>
          <p:cNvCxnSpPr>
            <a:cxnSpLocks/>
          </p:cNvCxnSpPr>
          <p:nvPr/>
        </p:nvCxnSpPr>
        <p:spPr>
          <a:xfrm flipV="1">
            <a:off x="1662413" y="2403399"/>
            <a:ext cx="207283" cy="4025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B400B723-56A7-0068-C216-3C7506FC625B}"/>
              </a:ext>
            </a:extLst>
          </p:cNvPr>
          <p:cNvSpPr txBox="1"/>
          <p:nvPr/>
        </p:nvSpPr>
        <p:spPr>
          <a:xfrm>
            <a:off x="1416900" y="2835667"/>
            <a:ext cx="573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Trip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8D247B84-2A9F-7A96-FD65-4297CEF52D8A}"/>
              </a:ext>
            </a:extLst>
          </p:cNvPr>
          <p:cNvSpPr/>
          <p:nvPr/>
        </p:nvSpPr>
        <p:spPr>
          <a:xfrm rot="16200000">
            <a:off x="1855418" y="1159912"/>
            <a:ext cx="144000" cy="144000"/>
          </a:xfrm>
          <a:prstGeom prst="rightBrac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41A7B7-77C2-2265-F76F-7A3EB9F72414}"/>
              </a:ext>
            </a:extLst>
          </p:cNvPr>
          <p:cNvSpPr txBox="1"/>
          <p:nvPr/>
        </p:nvSpPr>
        <p:spPr>
          <a:xfrm>
            <a:off x="1527753" y="832057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Reaction time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1E1EF2F-F60C-EBDA-7100-BE4F54107845}"/>
              </a:ext>
            </a:extLst>
          </p:cNvPr>
          <p:cNvSpPr txBox="1"/>
          <p:nvPr/>
        </p:nvSpPr>
        <p:spPr>
          <a:xfrm>
            <a:off x="2902951" y="1255450"/>
            <a:ext cx="1952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Controlled voltage increase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1E92069-051F-4347-D958-E63A4DD66B19}"/>
              </a:ext>
            </a:extLst>
          </p:cNvPr>
          <p:cNvCxnSpPr>
            <a:cxnSpLocks/>
          </p:cNvCxnSpPr>
          <p:nvPr/>
        </p:nvCxnSpPr>
        <p:spPr>
          <a:xfrm flipH="1">
            <a:off x="2589088" y="1602839"/>
            <a:ext cx="277402" cy="2158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88909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9FE8E-15C3-7E38-8B23-5643A6F5F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A45CD05-7A12-F64A-5004-D4CE67189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C797CC7-1816-841D-36E3-DDD37E11A0AB}"/>
              </a:ext>
            </a:extLst>
          </p:cNvPr>
          <p:cNvSpPr txBox="1"/>
          <p:nvPr/>
        </p:nvSpPr>
        <p:spPr>
          <a:xfrm>
            <a:off x="672196" y="1336408"/>
            <a:ext cx="6432692" cy="31700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A common RF system design for Z, W, and ZH modes of the collider was adopted as a new baseline:</a:t>
            </a:r>
          </a:p>
          <a:p>
            <a:r>
              <a:rPr lang="en-US" sz="2000" dirty="0"/>
              <a:t>2 RF systems with 50 MW RF power and 1 GV of RF voltage </a:t>
            </a:r>
          </a:p>
          <a:p>
            <a:endParaRPr lang="en-US" sz="2000" dirty="0"/>
          </a:p>
          <a:p>
            <a:r>
              <a:rPr lang="en-US" sz="2000" dirty="0"/>
              <a:t>A low RF voltage for Z is achieved using Reverse phase operation mode (RPO, </a:t>
            </a:r>
            <a:r>
              <a:rPr lang="en-US" sz="2000" i="1" dirty="0">
                <a:solidFill>
                  <a:srgbClr val="0070C0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Y. Morita et al., 2009</a:t>
            </a:r>
            <a:r>
              <a:rPr lang="en-US" sz="2000" dirty="0"/>
              <a:t>)</a:t>
            </a:r>
          </a:p>
          <a:p>
            <a:endParaRPr lang="en-US" sz="2000" dirty="0"/>
          </a:p>
          <a:p>
            <a:r>
              <a:rPr lang="en-US" sz="2000" dirty="0"/>
              <a:t>Splitting and combining beams in the RF straight section covers the RF voltage range for W and ZH </a:t>
            </a: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F1E4467-59B7-3743-964B-E276265548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9624224"/>
              </p:ext>
            </p:extLst>
          </p:nvPr>
        </p:nvGraphicFramePr>
        <p:xfrm>
          <a:off x="7818345" y="1345248"/>
          <a:ext cx="3911480" cy="188976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517843">
                  <a:extLst>
                    <a:ext uri="{9D8B030D-6E8A-4147-A177-3AD203B41FA5}">
                      <a16:colId xmlns:a16="http://schemas.microsoft.com/office/drawing/2014/main" val="4252717736"/>
                    </a:ext>
                  </a:extLst>
                </a:gridCol>
                <a:gridCol w="957771">
                  <a:extLst>
                    <a:ext uri="{9D8B030D-6E8A-4147-A177-3AD203B41FA5}">
                      <a16:colId xmlns:a16="http://schemas.microsoft.com/office/drawing/2014/main" val="2544991924"/>
                    </a:ext>
                  </a:extLst>
                </a:gridCol>
                <a:gridCol w="1039685">
                  <a:extLst>
                    <a:ext uri="{9D8B030D-6E8A-4147-A177-3AD203B41FA5}">
                      <a16:colId xmlns:a16="http://schemas.microsoft.com/office/drawing/2014/main" val="3221883107"/>
                    </a:ext>
                  </a:extLst>
                </a:gridCol>
                <a:gridCol w="1396181">
                  <a:extLst>
                    <a:ext uri="{9D8B030D-6E8A-4147-A177-3AD203B41FA5}">
                      <a16:colId xmlns:a16="http://schemas.microsoft.com/office/drawing/2014/main" val="2010679182"/>
                    </a:ext>
                  </a:extLst>
                </a:gridCol>
              </a:tblGrid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/>
                        <a:t>Energy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(GeV)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/>
                        <a:t>Current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(mA)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b="1" kern="1200">
                          <a:solidFill>
                            <a:schemeClr val="lt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/>
                        <a:t>RF voltage</a:t>
                      </a:r>
                      <a:br>
                        <a:rPr lang="en-US" sz="2000" dirty="0"/>
                      </a:br>
                      <a:r>
                        <a:rPr lang="en-US" sz="2000" dirty="0"/>
                        <a:t>(GV)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403144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Z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45.6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</a:rPr>
                        <a:t>1283</a:t>
                      </a:r>
                      <a:endParaRPr lang="en-GB" sz="2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0.088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6597485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80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135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1.05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97709237"/>
                  </a:ext>
                </a:extLst>
              </a:tr>
              <a:tr h="330254"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ZH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120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26.7</a:t>
                      </a:r>
                      <a:endParaRPr lang="en-GB" sz="20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0" hangingPunct="1">
                        <a:defRPr sz="1350" kern="1200">
                          <a:solidFill>
                            <a:schemeClr val="dk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/>
                      <a:r>
                        <a:rPr lang="en-US" sz="2000" dirty="0">
                          <a:solidFill>
                            <a:srgbClr val="C00000"/>
                          </a:solidFill>
                        </a:rPr>
                        <a:t>2.1</a:t>
                      </a:r>
                      <a:endParaRPr lang="en-GB" sz="2000" dirty="0">
                        <a:solidFill>
                          <a:srgbClr val="C00000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657447"/>
                  </a:ext>
                </a:extLst>
              </a:tr>
            </a:tbl>
          </a:graphicData>
        </a:graphic>
      </p:graphicFrame>
      <p:pic>
        <p:nvPicPr>
          <p:cNvPr id="10" name="Picture 9">
            <a:extLst>
              <a:ext uri="{FF2B5EF4-FFF2-40B4-BE49-F238E27FC236}">
                <a16:creationId xmlns:a16="http://schemas.microsoft.com/office/drawing/2014/main" id="{CF36B15B-2E39-4516-5D10-772E905019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01516" y="3742410"/>
            <a:ext cx="4616415" cy="2435032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DC1B430-3584-AE57-AAD1-ADCC19AA8BBA}"/>
              </a:ext>
            </a:extLst>
          </p:cNvPr>
          <p:cNvSpPr txBox="1"/>
          <p:nvPr/>
        </p:nvSpPr>
        <p:spPr>
          <a:xfrm>
            <a:off x="8819535" y="3549445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RPO at Z</a:t>
            </a:r>
            <a:endParaRPr lang="en-150" b="1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A3CDE4E-95AF-BBA5-C5AB-1A7BA891A71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0981678"/>
                  </p:ext>
                </p:extLst>
              </p:nvPr>
            </p:nvGraphicFramePr>
            <p:xfrm>
              <a:off x="9586465" y="5526965"/>
              <a:ext cx="2231466" cy="792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37774">
                      <a:extLst>
                        <a:ext uri="{9D8B030D-6E8A-4147-A177-3AD203B41FA5}">
                          <a16:colId xmlns:a16="http://schemas.microsoft.com/office/drawing/2014/main" val="4235056303"/>
                        </a:ext>
                      </a:extLst>
                    </a:gridCol>
                    <a:gridCol w="993692">
                      <a:extLst>
                        <a:ext uri="{9D8B030D-6E8A-4147-A177-3AD203B41FA5}">
                          <a16:colId xmlns:a16="http://schemas.microsoft.com/office/drawing/2014/main" val="108271619"/>
                        </a:ext>
                      </a:extLst>
                    </a:gridCol>
                  </a:tblGrid>
                  <a:tr h="385536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dirty="0" smtClean="0"/>
                                  </m:ctrlPr>
                                </m:sSubPr>
                                <m:e>
                                  <m:r>
                                    <a:rPr lang="en-US" sz="2000" dirty="0" smtClean="0"/>
                                    <m:t>𝑉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US" sz="2000" dirty="0" smtClean="0"/>
                                    <m:t>cav</m:t>
                                  </m:r>
                                </m:sub>
                              </m:sSub>
                            </m:oMath>
                          </a14:m>
                          <a:r>
                            <a:rPr lang="en-US" sz="2000" dirty="0"/>
                            <a:t> </a:t>
                          </a:r>
                          <a:r>
                            <a:rPr lang="en-US" sz="2000" b="0" dirty="0"/>
                            <a:t>(MV)</a:t>
                          </a:r>
                          <a:endParaRPr lang="en-150" sz="2000" b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dirty="0" smtClean="0"/>
                                    </m:ctrlPr>
                                  </m:sSubPr>
                                  <m:e>
                                    <m:r>
                                      <a:rPr lang="en-US" sz="2000" dirty="0" smtClean="0"/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000" dirty="0" smtClean="0"/>
                                      <m:t>𝐿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150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400819047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7.95</a:t>
                          </a:r>
                          <a:endParaRPr lang="en-150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9.21e5</a:t>
                          </a:r>
                          <a:endParaRPr lang="en-150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7546880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12" name="Table 11">
                <a:extLst>
                  <a:ext uri="{FF2B5EF4-FFF2-40B4-BE49-F238E27FC236}">
                    <a16:creationId xmlns:a16="http://schemas.microsoft.com/office/drawing/2014/main" id="{0A3CDE4E-95AF-BBA5-C5AB-1A7BA891A712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20981678"/>
                  </p:ext>
                </p:extLst>
              </p:nvPr>
            </p:nvGraphicFramePr>
            <p:xfrm>
              <a:off x="9586465" y="5526965"/>
              <a:ext cx="2231466" cy="79248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237774">
                      <a:extLst>
                        <a:ext uri="{9D8B030D-6E8A-4147-A177-3AD203B41FA5}">
                          <a16:colId xmlns:a16="http://schemas.microsoft.com/office/drawing/2014/main" val="4235056303"/>
                        </a:ext>
                      </a:extLst>
                    </a:gridCol>
                    <a:gridCol w="993692">
                      <a:extLst>
                        <a:ext uri="{9D8B030D-6E8A-4147-A177-3AD203B41FA5}">
                          <a16:colId xmlns:a16="http://schemas.microsoft.com/office/drawing/2014/main" val="108271619"/>
                        </a:ext>
                      </a:extLst>
                    </a:gridCol>
                  </a:tblGrid>
                  <a:tr h="396240"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4"/>
                          <a:stretch>
                            <a:fillRect l="-490" t="-6061" r="-81863" b="-12727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150"/>
                        </a:p>
                      </a:txBody>
                      <a:tcPr>
                        <a:blipFill>
                          <a:blip r:embed="rId4"/>
                          <a:stretch>
                            <a:fillRect l="-125767" t="-6061" r="-2454" b="-127273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08190477"/>
                      </a:ext>
                    </a:extLst>
                  </a:tr>
                  <a:tr h="3962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7.95</a:t>
                          </a:r>
                          <a:endParaRPr lang="en-150" sz="20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2000" dirty="0"/>
                            <a:t>9.21e5</a:t>
                          </a:r>
                          <a:endParaRPr lang="en-150" sz="2000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3754688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6467C66-CA05-14BE-6591-2081733ECFAC}"/>
                  </a:ext>
                </a:extLst>
              </p:cNvPr>
              <p:cNvSpPr txBox="1"/>
              <p:nvPr/>
            </p:nvSpPr>
            <p:spPr>
              <a:xfrm>
                <a:off x="672196" y="4795334"/>
                <a:ext cx="6099048" cy="1015663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The Booster RF system requires similar flexibility to achieve a smooth switch between operational modes</a:t>
                </a:r>
                <a:endParaRPr lang="en-150" sz="2000" dirty="0"/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56467C66-CA05-14BE-6591-2081733ECF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196" y="4795334"/>
                <a:ext cx="6099048" cy="1015663"/>
              </a:xfrm>
              <a:prstGeom prst="rect">
                <a:avLst/>
              </a:prstGeom>
              <a:blipFill>
                <a:blip r:embed="rId5"/>
                <a:stretch>
                  <a:fillRect l="-999" t="-3012" b="-1084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52175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B381CA-A57C-F5C9-1975-783973D92F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 constraints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865A31-1F89-69BA-2046-013859AA69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3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45257FC-2404-2090-704F-C0C3C2B47524}"/>
                  </a:ext>
                </a:extLst>
              </p:cNvPr>
              <p:cNvSpPr txBox="1"/>
              <p:nvPr/>
            </p:nvSpPr>
            <p:spPr>
              <a:xfrm>
                <a:off x="530889" y="1758035"/>
                <a:ext cx="6336255" cy="47089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Booster RF system for Z-W-ZH modes:</a:t>
                </a:r>
              </a:p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Various RF voltages and beam currents must be covered without hardware modifications</a:t>
                </a:r>
                <a:endParaRPr lang="en-150" sz="2000" dirty="0"/>
              </a:p>
              <a:p>
                <a:endParaRPr lang="en-US" sz="2000" dirty="0"/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112 6-cell cavities, four cavities per source (~50 kW per cavity)</a:t>
                </a:r>
              </a:p>
              <a:p>
                <a:pPr marL="285750" indent="-285750">
                  <a:buFontTx/>
                  <a:buChar char="-"/>
                </a:pPr>
                <a:endParaRPr lang="en-US" sz="2000" dirty="0"/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Maximum cavity voltage is defined by ZH mode (17.5 MV)</a:t>
                </a:r>
              </a:p>
              <a:p>
                <a:pPr marL="285750" indent="-285750">
                  <a:buFontTx/>
                  <a:buChar char="-"/>
                </a:pPr>
                <a:endParaRPr lang="en-US" sz="2000" dirty="0"/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sz="2000" dirty="0"/>
                  <a:t> should minimize RF power at flattop and ideally through the whole cycle</a:t>
                </a:r>
              </a:p>
              <a:p>
                <a:pPr marL="285750" indent="-285750">
                  <a:buFontTx/>
                  <a:buChar char="-"/>
                </a:pPr>
                <a:endParaRPr lang="en-US" sz="2000" dirty="0"/>
              </a:p>
              <a:p>
                <a:pPr marL="285750" indent="-285750">
                  <a:buFontTx/>
                  <a:buChar char="-"/>
                </a:pPr>
                <a:r>
                  <a:rPr lang="en-US" sz="2000" dirty="0"/>
                  <a:t>Reverse phasing mode should be used to cover an enormous RF voltage range (50 MV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~2 GV)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45257FC-2404-2090-704F-C0C3C2B4752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889" y="1758035"/>
                <a:ext cx="6336255" cy="4708981"/>
              </a:xfrm>
              <a:prstGeom prst="rect">
                <a:avLst/>
              </a:prstGeom>
              <a:blipFill>
                <a:blip r:embed="rId2"/>
                <a:stretch>
                  <a:fillRect l="-962" t="-517" r="-769" b="-1423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6BFFE92F-7263-EAF7-F892-367E419F8E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763309"/>
              </p:ext>
            </p:extLst>
          </p:nvPr>
        </p:nvGraphicFramePr>
        <p:xfrm>
          <a:off x="7107833" y="2727369"/>
          <a:ext cx="4681934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044">
                  <a:extLst>
                    <a:ext uri="{9D8B030D-6E8A-4147-A177-3AD203B41FA5}">
                      <a16:colId xmlns:a16="http://schemas.microsoft.com/office/drawing/2014/main" val="1518700883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2586276298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2922703319"/>
                    </a:ext>
                  </a:extLst>
                </a:gridCol>
                <a:gridCol w="690880">
                  <a:extLst>
                    <a:ext uri="{9D8B030D-6E8A-4147-A177-3AD203B41FA5}">
                      <a16:colId xmlns:a16="http://schemas.microsoft.com/office/drawing/2014/main" val="1627638505"/>
                    </a:ext>
                  </a:extLst>
                </a:gridCol>
                <a:gridCol w="737250">
                  <a:extLst>
                    <a:ext uri="{9D8B030D-6E8A-4147-A177-3AD203B41FA5}">
                      <a16:colId xmlns:a16="http://schemas.microsoft.com/office/drawing/2014/main" val="5905801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Unit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Z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ZH</a:t>
                      </a:r>
                      <a:endParaRPr lang="en-1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9650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Beam current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13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  <a:endParaRPr lang="en-1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77863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voltage (FB)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MV</a:t>
                      </a:r>
                      <a:endParaRPr lang="en-15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50</a:t>
                      </a:r>
                      <a:endParaRPr lang="en-15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15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15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74579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RF voltage (FT)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MV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57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402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1960</a:t>
                      </a:r>
                      <a:endParaRPr lang="en-1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44957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Max SR power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MW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1.05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4.51</a:t>
                      </a:r>
                      <a:endParaRPr lang="en-15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3.44</a:t>
                      </a:r>
                      <a:endParaRPr lang="en-15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98462905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F8C9480C-C227-C0C7-C011-C1F28518274E}"/>
              </a:ext>
            </a:extLst>
          </p:cNvPr>
          <p:cNvSpPr txBox="1"/>
          <p:nvPr/>
        </p:nvSpPr>
        <p:spPr>
          <a:xfrm>
            <a:off x="7920176" y="2242159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Main RF-related parameters</a:t>
            </a:r>
            <a:endParaRPr lang="en-1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7032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A40895-2EDF-6491-6107-5C2412A29E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Optimal coupling: flattop considerations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D89E6-6238-BBF3-85C8-7D521482F8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4</a:t>
            </a:fld>
            <a:endParaRPr lang="en-US"/>
          </a:p>
        </p:txBody>
      </p:sp>
      <p:pic>
        <p:nvPicPr>
          <p:cNvPr id="6" name="Picture 5" descr="A diagram of a quality factor&#10;&#10;Description automatically generated">
            <a:extLst>
              <a:ext uri="{FF2B5EF4-FFF2-40B4-BE49-F238E27FC236}">
                <a16:creationId xmlns:a16="http://schemas.microsoft.com/office/drawing/2014/main" id="{1EBD6B44-786A-D283-4DA0-BCEA0F3E2D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7265" y="1515072"/>
            <a:ext cx="7077470" cy="335890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709E6FC-71DF-2AB0-9DDE-495830884A67}"/>
                  </a:ext>
                </a:extLst>
              </p:cNvPr>
              <p:cNvSpPr txBox="1"/>
              <p:nvPr/>
            </p:nvSpPr>
            <p:spPr>
              <a:xfrm>
                <a:off x="668933" y="5046998"/>
                <a:ext cx="10499809" cy="16804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RPO with four cavities per source leads to big discrete steps of the difference between the number of focusing and defocusing cavities,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sz="20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→</m:t>
                        </m:r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=8</m:t>
                    </m:r>
                  </m:oMath>
                </a14:m>
                <a:r>
                  <a:rPr lang="en-US" sz="2000" dirty="0"/>
                  <a:t> is excluded due to very high RF voltage per cavity</a:t>
                </a:r>
              </a:p>
              <a:p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𝑄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2000" dirty="0"/>
                  <a:t> is a reasonable compromise with less than 5% average power overshoot for W and ZH modes</a:t>
                </a:r>
                <a:endParaRPr lang="en-150" sz="2000" dirty="0"/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709E6FC-71DF-2AB0-9DDE-495830884A6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8933" y="5046998"/>
                <a:ext cx="10499809" cy="1680460"/>
              </a:xfrm>
              <a:prstGeom prst="rect">
                <a:avLst/>
              </a:prstGeom>
              <a:blipFill>
                <a:blip r:embed="rId3"/>
                <a:stretch>
                  <a:fillRect l="-639" t="-1812" b="-579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82BFF58-566A-31A3-E090-C33E96385382}"/>
              </a:ext>
            </a:extLst>
          </p:cNvPr>
          <p:cNvSpPr txBox="1"/>
          <p:nvPr/>
        </p:nvSpPr>
        <p:spPr>
          <a:xfrm>
            <a:off x="3560690" y="1243895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RF power requirements at the extraction energy</a:t>
            </a:r>
            <a:endParaRPr lang="en-15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13612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63F3BC-173E-6B72-8E60-0E1EE514A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Coupled-bunch instabilities at 20 GeV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07E340A-3753-EFB3-D675-B3BA41A81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5</a:t>
            </a:fld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F39B4D-FD05-4A01-C6D1-EC546237766F}"/>
                  </a:ext>
                </a:extLst>
              </p:cNvPr>
              <p:cNvSpPr txBox="1"/>
              <p:nvPr/>
            </p:nvSpPr>
            <p:spPr>
              <a:xfrm>
                <a:off x="569059" y="6057840"/>
                <a:ext cx="10312301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No margin for beam stability with direct RF feedback activated</a:t>
                </a:r>
              </a:p>
              <a:p>
                <a:r>
                  <a:rPr lang="en-US" sz="2000" dirty="0"/>
                  <a:t>We could profit from installing wigglers (1 wiggler </a:t>
                </a:r>
                <a14:m>
                  <m:oMath xmlns:m="http://schemas.openxmlformats.org/officeDocument/2006/math">
                    <m:r>
                      <a:rPr lang="en-US" sz="2000" i="1" dirty="0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/>
                  <a:t> gain of 4)</a:t>
                </a:r>
                <a:endParaRPr lang="en-150" sz="2000" dirty="0"/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4BF39B4D-FD05-4A01-C6D1-EC546237766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059" y="6057840"/>
                <a:ext cx="10312301" cy="707886"/>
              </a:xfrm>
              <a:prstGeom prst="rect">
                <a:avLst/>
              </a:prstGeom>
              <a:blipFill>
                <a:blip r:embed="rId2"/>
                <a:stretch>
                  <a:fillRect l="-591" t="-4310" b="-15517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F4B5179-17A1-2197-2F19-20D63650E6E8}"/>
              </a:ext>
            </a:extLst>
          </p:cNvPr>
          <p:cNvSpPr txBox="1"/>
          <p:nvPr/>
        </p:nvSpPr>
        <p:spPr>
          <a:xfrm>
            <a:off x="8433774" y="4267561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Main RF-related parameters</a:t>
            </a:r>
            <a:endParaRPr lang="en-150" dirty="0">
              <a:solidFill>
                <a:srgbClr val="0070C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FE1400-891E-F244-9CAD-BAD1159ECF4D}"/>
                  </a:ext>
                </a:extLst>
              </p:cNvPr>
              <p:cNvSpPr txBox="1"/>
              <p:nvPr/>
            </p:nvSpPr>
            <p:spPr>
              <a:xfrm>
                <a:off x="569059" y="1286806"/>
                <a:ext cx="6626456" cy="165583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000" dirty="0"/>
                  <a:t>Assuming the same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16</m:t>
                    </m:r>
                  </m:oMath>
                </a14:m>
                <a:r>
                  <a:rPr lang="en-US" sz="2000" dirty="0"/>
                  <a:t>, we need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 smtClean="0">
                            <a:latin typeface="Cambria Math" panose="02040503050406030204" pitchFamily="18" charset="0"/>
                          </a:rPr>
                          <m:t>𝑉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i="0" dirty="0" smtClean="0">
                            <a:latin typeface="Cambria Math" panose="02040503050406030204" pitchFamily="18" charset="0"/>
                          </a:rPr>
                          <m:t>cav</m:t>
                        </m:r>
                      </m:sub>
                    </m:sSub>
                  </m:oMath>
                </a14:m>
                <a:r>
                  <a:rPr lang="en-US" sz="2000" dirty="0"/>
                  <a:t>~ 3.1 MV to get 50 MV at injection energy</a:t>
                </a:r>
              </a:p>
              <a:p>
                <a:endParaRPr lang="en-US" sz="2000" dirty="0"/>
              </a:p>
              <a:p>
                <a:r>
                  <a:rPr lang="en-US" sz="2000" dirty="0"/>
                  <a:t>Minimizing RF power by detuning the cavities can drive coupled bunch instabilities</a:t>
                </a:r>
                <a:endParaRPr lang="en-150" sz="2000" dirty="0"/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7FE1400-891E-F244-9CAD-BAD1159ECF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9059" y="1286806"/>
                <a:ext cx="6626456" cy="1655838"/>
              </a:xfrm>
              <a:prstGeom prst="rect">
                <a:avLst/>
              </a:prstGeom>
              <a:blipFill>
                <a:blip r:embed="rId3"/>
                <a:stretch>
                  <a:fillRect l="-920" t="-1838" r="-1380" b="-5882"/>
                </a:stretch>
              </a:blipFill>
            </p:spPr>
            <p:txBody>
              <a:bodyPr/>
              <a:lstStyle/>
              <a:p>
                <a:r>
                  <a:rPr lang="en-150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194D826-1C85-8372-1C88-1282B866100E}"/>
              </a:ext>
            </a:extLst>
          </p:cNvPr>
          <p:cNvSpPr txBox="1"/>
          <p:nvPr/>
        </p:nvSpPr>
        <p:spPr>
          <a:xfrm>
            <a:off x="7717536" y="1341878"/>
            <a:ext cx="40831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Optimal detuning during injection for Z</a:t>
            </a:r>
            <a:endParaRPr lang="en-150" dirty="0">
              <a:solidFill>
                <a:srgbClr val="0070C0"/>
              </a:solidFill>
            </a:endParaRPr>
          </a:p>
        </p:txBody>
      </p:sp>
      <p:pic>
        <p:nvPicPr>
          <p:cNvPr id="11" name="Picture 10" descr="A graph with a blue triangle and a blue line&#10;&#10;Description automatically generated">
            <a:extLst>
              <a:ext uri="{FF2B5EF4-FFF2-40B4-BE49-F238E27FC236}">
                <a16:creationId xmlns:a16="http://schemas.microsoft.com/office/drawing/2014/main" id="{9C21A337-A477-B061-083C-29D43FB1C1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93167" y="1756244"/>
            <a:ext cx="3869509" cy="2827385"/>
          </a:xfrm>
          <a:prstGeom prst="rect">
            <a:avLst/>
          </a:prstGeom>
        </p:spPr>
      </p:pic>
      <p:pic>
        <p:nvPicPr>
          <p:cNvPr id="13" name="Picture 12" descr="A graph with a line drawn on it&#10;&#10;Description automatically generated">
            <a:extLst>
              <a:ext uri="{FF2B5EF4-FFF2-40B4-BE49-F238E27FC236}">
                <a16:creationId xmlns:a16="http://schemas.microsoft.com/office/drawing/2014/main" id="{DC853792-DC35-6E7E-9ED2-361F40031F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0063" y="2965625"/>
            <a:ext cx="4724448" cy="3022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69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DCE33C-46E3-EB68-3DF1-050262A246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power at injection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A6975B-7441-D0D6-154B-5C0DFC512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1768EED0-0F4A-DE5A-5FA7-336AB2A15E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55" y="1439824"/>
            <a:ext cx="5444219" cy="397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AFFDFE-67A6-CE4F-F1F7-3751E0CDEEF7}"/>
              </a:ext>
            </a:extLst>
          </p:cNvPr>
          <p:cNvSpPr txBox="1"/>
          <p:nvPr/>
        </p:nvSpPr>
        <p:spPr>
          <a:xfrm>
            <a:off x="1009081" y="5895102"/>
            <a:ext cx="8515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Large transients with the full feedback gain due to high peak beam current</a:t>
            </a:r>
            <a:endParaRPr lang="en-150" sz="2000" dirty="0"/>
          </a:p>
        </p:txBody>
      </p:sp>
      <p:pic>
        <p:nvPicPr>
          <p:cNvPr id="10" name="Picture 9" descr="A graph with a line&#10;&#10;Description automatically generated">
            <a:extLst>
              <a:ext uri="{FF2B5EF4-FFF2-40B4-BE49-F238E27FC236}">
                <a16:creationId xmlns:a16="http://schemas.microsoft.com/office/drawing/2014/main" id="{40ACED66-2A53-EB0A-A00A-AF9D527032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440176"/>
            <a:ext cx="5443739" cy="397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79140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77B544-A98E-95B5-BAA4-5885187B80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970E66-61FB-5C11-A1DF-817F6E18B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power at injection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653E966-A354-C568-03BF-4A967DFC8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7</a:t>
            </a:fld>
            <a:endParaRPr lang="en-US"/>
          </a:p>
        </p:txBody>
      </p:sp>
      <p:pic>
        <p:nvPicPr>
          <p:cNvPr id="6" name="Picture 5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23EE6B2C-D169-FA3C-5729-A0A2EDEFC4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7455" y="1439824"/>
            <a:ext cx="5444219" cy="397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05E3130-84BB-A650-B06F-36A5ACD1B5F0}"/>
              </a:ext>
            </a:extLst>
          </p:cNvPr>
          <p:cNvSpPr txBox="1"/>
          <p:nvPr/>
        </p:nvSpPr>
        <p:spPr>
          <a:xfrm>
            <a:off x="962428" y="5417472"/>
            <a:ext cx="867256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Reduction of gain by a factor of 5 significantly suppresses power transients</a:t>
            </a:r>
          </a:p>
          <a:p>
            <a:r>
              <a:rPr lang="en-US" sz="2000" dirty="0"/>
              <a:t>Feedback gain can be ramped up together with beam intensity</a:t>
            </a:r>
          </a:p>
          <a:p>
            <a:r>
              <a:rPr lang="en-US" sz="2000" dirty="0"/>
              <a:t>Additional margin with wigglers would be beneficial</a:t>
            </a:r>
          </a:p>
          <a:p>
            <a:r>
              <a:rPr lang="en-US" sz="2000" dirty="0"/>
              <a:t>Filling should be as uniform as possible</a:t>
            </a:r>
            <a:endParaRPr lang="en-150" sz="2000" dirty="0"/>
          </a:p>
        </p:txBody>
      </p:sp>
      <p:pic>
        <p:nvPicPr>
          <p:cNvPr id="5" name="Picture 4" descr="A graph with numbers and lines&#10;&#10;Description automatically generated">
            <a:extLst>
              <a:ext uri="{FF2B5EF4-FFF2-40B4-BE49-F238E27FC236}">
                <a16:creationId xmlns:a16="http://schemas.microsoft.com/office/drawing/2014/main" id="{4B4CE273-560F-678C-13C9-826125FC5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71674" y="1439824"/>
            <a:ext cx="5443739" cy="3977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9330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3414CA-E673-0630-C428-BB3CDC7B2F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15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B87675-D8C7-FCA6-4764-1DCF4C1F7F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Reverse phase operation seems feasible for the high-energy booster to avoid hardware modifications for Z, W, and ZH modes</a:t>
            </a:r>
          </a:p>
          <a:p>
            <a:r>
              <a:rPr lang="en-US" dirty="0"/>
              <a:t>Beam instabilities due to fundamental mode require strong feedback</a:t>
            </a:r>
          </a:p>
          <a:p>
            <a:r>
              <a:rPr lang="en-US" dirty="0"/>
              <a:t>RF feedback leads to large power transient at injection, which can be cured if additional stability margin is available (wigglers)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394211-37E4-87FC-8FB0-9E4007B50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8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CC85AF4-4DBD-4978-6ED3-666EA83BB807}"/>
              </a:ext>
            </a:extLst>
          </p:cNvPr>
          <p:cNvSpPr txBox="1"/>
          <p:nvPr/>
        </p:nvSpPr>
        <p:spPr>
          <a:xfrm>
            <a:off x="3714579" y="5915353"/>
            <a:ext cx="47628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rgbClr val="0070C0"/>
                </a:solidFill>
              </a:rPr>
              <a:t>Thank you for your attention!</a:t>
            </a:r>
            <a:endParaRPr lang="en-150" sz="28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4185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724A3E-05AC-DA77-C2F1-37D9F5AF3A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682203"/>
            <a:ext cx="12192000" cy="1325563"/>
          </a:xfrm>
        </p:spPr>
        <p:txBody>
          <a:bodyPr/>
          <a:lstStyle/>
          <a:p>
            <a:r>
              <a:rPr lang="en-US" dirty="0"/>
              <a:t>Backup slides</a:t>
            </a:r>
            <a:endParaRPr lang="en-15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011C87-C2F3-EF1D-4B70-F24C9A40AC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8DE136-1EF8-C743-87EF-AE4B54D8717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6555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35054</TotalTime>
  <Words>853</Words>
  <Application>Microsoft Office PowerPoint</Application>
  <PresentationFormat>Widescreen</PresentationFormat>
  <Paragraphs>147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Cambria Math</vt:lpstr>
      <vt:lpstr>Roboto</vt:lpstr>
      <vt:lpstr>Office Theme</vt:lpstr>
      <vt:lpstr>Updates of the RPO / cavity voltage studies for the FCC-ee booster</vt:lpstr>
      <vt:lpstr>Introduction</vt:lpstr>
      <vt:lpstr>Design constraints</vt:lpstr>
      <vt:lpstr>Optimal coupling: flattop considerations</vt:lpstr>
      <vt:lpstr>Coupled-bunch instabilities at 20 GeV</vt:lpstr>
      <vt:lpstr>RF power at injection</vt:lpstr>
      <vt:lpstr>RF power at injection</vt:lpstr>
      <vt:lpstr>Conclusions</vt:lpstr>
      <vt:lpstr>Backup slides</vt:lpstr>
      <vt:lpstr>High-Energy Booster cycle</vt:lpstr>
      <vt:lpstr>RF system block diagram </vt:lpstr>
      <vt:lpstr>Trip of focusing cavity</vt:lpstr>
      <vt:lpstr>Trip of focusing and defocusing cavities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Karpov</dc:creator>
  <cp:lastModifiedBy>Ivan Karpov</cp:lastModifiedBy>
  <cp:revision>113</cp:revision>
  <dcterms:created xsi:type="dcterms:W3CDTF">2023-05-22T12:58:53Z</dcterms:created>
  <dcterms:modified xsi:type="dcterms:W3CDTF">2025-01-28T14:40:25Z</dcterms:modified>
</cp:coreProperties>
</file>