
<file path=[Content_Types].xml><?xml version="1.0" encoding="utf-8"?>
<Types xmlns="http://schemas.openxmlformats.org/package/2006/content-types">
  <Default Extension="emf" ContentType="image/x-emf"/>
  <Default Extension="gif" ContentType="image/gif"/>
  <Default Extension="jpeg" ContentType="image/jpeg"/>
  <Default Extension="mp4" ContentType="video/mp4"/>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59" r:id="rId2"/>
    <p:sldId id="519" r:id="rId3"/>
    <p:sldId id="518" r:id="rId4"/>
    <p:sldId id="538" r:id="rId5"/>
    <p:sldId id="542" r:id="rId6"/>
    <p:sldId id="522" r:id="rId7"/>
    <p:sldId id="521" r:id="rId8"/>
    <p:sldId id="535" r:id="rId9"/>
    <p:sldId id="534" r:id="rId10"/>
    <p:sldId id="545" r:id="rId11"/>
    <p:sldId id="546" r:id="rId12"/>
    <p:sldId id="540" r:id="rId13"/>
    <p:sldId id="530" r:id="rId14"/>
    <p:sldId id="547" r:id="rId15"/>
    <p:sldId id="536" r:id="rId16"/>
    <p:sldId id="537" r:id="rId17"/>
    <p:sldId id="525" r:id="rId18"/>
    <p:sldId id="396" r:id="rId19"/>
    <p:sldId id="495" r:id="rId20"/>
    <p:sldId id="496" r:id="rId21"/>
    <p:sldId id="500" r:id="rId22"/>
    <p:sldId id="541" r:id="rId23"/>
    <p:sldId id="543"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03030"/>
    <a:srgbClr val="2F2F2F"/>
    <a:srgbClr val="003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62" autoAdjust="0"/>
    <p:restoredTop sz="87951" autoAdjust="0"/>
  </p:normalViewPr>
  <p:slideViewPr>
    <p:cSldViewPr snapToObjects="1">
      <p:cViewPr varScale="1">
        <p:scale>
          <a:sx n="83" d="100"/>
          <a:sy n="83" d="100"/>
        </p:scale>
        <p:origin x="614" y="77"/>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1/13/2025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2536355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12172194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EC7E16EC-AD3E-414E-ABCA-50F4745B0143}" type="datetime1">
              <a:rPr lang="en-US" smtClean="0"/>
              <a:t>1/20/2025</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198768D-C322-4290-BB51-B5275B1EBC8C}" type="datetime1">
              <a:rPr lang="en-US" smtClean="0"/>
              <a:t>1/20/2025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E22EC3BE-F527-4E3B-996B-D5575D120847}" type="datetime1">
              <a:rPr lang="en-US" smtClean="0"/>
              <a:t>1/20/2025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A4C66CFC-7FA8-4843-82F4-8DFC5D58E30C}" type="datetime1">
              <a:rPr lang="en-US" smtClean="0"/>
              <a:t>1/20/2025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368AFD72-783A-4B54-9587-F194EC55B282}" type="datetime1">
              <a:rPr lang="en-US" smtClean="0"/>
              <a:t>1/20/2025</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3F9918C-3C3A-4C68-8975-ED5103F03821}" type="datetime1">
              <a:rPr lang="en-US" smtClean="0"/>
              <a:t>1/20/2025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8012B4A-D67E-4DBF-80B8-526B698090B7}" type="datetime1">
              <a:rPr lang="en-US" smtClean="0"/>
              <a:t>1/20/2025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B1E7E6BF-0A5F-4B5C-8BF0-9FF784469BDB}" type="datetime1">
              <a:rPr lang="en-US" smtClean="0"/>
              <a:t>1/20/2025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67EC14BD-1261-4EEA-A0D9-5FD7AC6843D6}" type="datetime1">
              <a:rPr lang="en-US" smtClean="0"/>
              <a:t>1/20/2025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F6C7D815-A000-4314-AB45-89BA7EE864A3}" type="datetime1">
              <a:rPr lang="en-US" smtClean="0"/>
              <a:t>1/20/2025</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C08655DE-C436-48D7-80F4-8010AAFF0A1D}" type="datetime1">
              <a:rPr lang="en-US" smtClean="0"/>
              <a:t>1/20/2025</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6EEA2B3B-EA93-4A10-9CA9-93DC17D2D6BF}" type="datetime1">
              <a:rPr lang="en-US" smtClean="0"/>
              <a:t>1/20/2025</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F1E818EA-9E26-4174-914E-670C87A8054D}" type="datetime1">
              <a:rPr lang="en-US" smtClean="0"/>
              <a:t>1/20/2025</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E8F9A177-7039-478D-8AE4-B57F35EE5BF8}" type="datetime1">
              <a:rPr lang="en-US" smtClean="0"/>
              <a:t>1/20/2025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9068619-E0B6-406E-A800-2A594786BAE3}" type="datetime1">
              <a:rPr lang="en-US" smtClean="0"/>
              <a:t>1/20/2025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FE3C2D3-2BCC-4CC7-8068-3BE9C03A4330}" type="datetime1">
              <a:rPr lang="en-US" smtClean="0"/>
              <a:t>1/20/2025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4BD3CCE6-2854-4401-8013-D89E7F7BC9ED}" type="datetime1">
              <a:rPr lang="en-US" smtClean="0"/>
              <a:t>1/20/2025</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dirty="0"/>
              <a:t>Presenter | Presentation Title</a:t>
            </a:r>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3973348-6A2A-465B-97EB-C37D4938CBDA}" type="datetime1">
              <a:rPr lang="en-US" smtClean="0"/>
              <a:t>1/20/2025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805FE253-48AA-4EFE-BFF6-E2359DAB4C7D}" type="datetime1">
              <a:rPr lang="en-US" smtClean="0"/>
              <a:t>1/20/2025</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fld id="{D5E04E82-3FA2-4A50-A608-F00001E84117}" type="datetime1">
              <a:rPr lang="en-US" smtClean="0"/>
              <a:t>1/20/2025</a:t>
            </a:fld>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dirty="0"/>
              <a:t>Presenter | Presentation Title</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ft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4.xml"/><Relationship Id="rId6" Type="http://schemas.openxmlformats.org/officeDocument/2006/relationships/image" Target="../media/image49.tmp"/><Relationship Id="rId5" Type="http://schemas.openxmlformats.org/officeDocument/2006/relationships/image" Target="../media/image48.gif"/><Relationship Id="rId4" Type="http://schemas.openxmlformats.org/officeDocument/2006/relationships/image" Target="../media/image47.png"/></Relationships>
</file>

<file path=ppt/slides/_rels/slide11.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gif"/><Relationship Id="rId2" Type="http://schemas.openxmlformats.org/officeDocument/2006/relationships/image" Target="../media/image51.png"/><Relationship Id="rId1" Type="http://schemas.openxmlformats.org/officeDocument/2006/relationships/slideLayout" Target="../slideLayouts/slideLayout4.xml"/><Relationship Id="rId6" Type="http://schemas.openxmlformats.org/officeDocument/2006/relationships/image" Target="../media/image55.gif"/><Relationship Id="rId5" Type="http://schemas.openxmlformats.org/officeDocument/2006/relationships/image" Target="../media/image54.png"/><Relationship Id="rId4" Type="http://schemas.openxmlformats.org/officeDocument/2006/relationships/image" Target="../media/image53.png"/><Relationship Id="rId9" Type="http://schemas.openxmlformats.org/officeDocument/2006/relationships/image" Target="../media/image58.png"/></Relationships>
</file>

<file path=ppt/slides/_rels/slide12.xml.rels><?xml version="1.0" encoding="UTF-8" standalone="yes"?>
<Relationships xmlns="http://schemas.openxmlformats.org/package/2006/relationships"><Relationship Id="rId8" Type="http://schemas.openxmlformats.org/officeDocument/2006/relationships/image" Target="../media/image61.png"/><Relationship Id="rId3" Type="http://schemas.microsoft.com/office/2007/relationships/media" Target="../media/media2.mp4"/><Relationship Id="rId7" Type="http://schemas.openxmlformats.org/officeDocument/2006/relationships/image" Target="../media/image60.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59.png"/><Relationship Id="rId5" Type="http://schemas.openxmlformats.org/officeDocument/2006/relationships/slideLayout" Target="../slideLayouts/slideLayout4.xml"/><Relationship Id="rId4" Type="http://schemas.openxmlformats.org/officeDocument/2006/relationships/video" Target="../media/media2.mp4"/><Relationship Id="rId9" Type="http://schemas.openxmlformats.org/officeDocument/2006/relationships/image" Target="../media/image6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460.png"/><Relationship Id="rId3" Type="http://schemas.openxmlformats.org/officeDocument/2006/relationships/hyperlink" Target="https://cds.cern.ch/record/1415916/files/p395.pdf" TargetMode="External"/><Relationship Id="rId7" Type="http://schemas.openxmlformats.org/officeDocument/2006/relationships/image" Target="../media/image450.png"/><Relationship Id="rId2" Type="http://schemas.openxmlformats.org/officeDocument/2006/relationships/image" Target="../media/image390.png"/><Relationship Id="rId1" Type="http://schemas.openxmlformats.org/officeDocument/2006/relationships/slideLayout" Target="../slideLayouts/slideLayout4.xml"/><Relationship Id="rId6" Type="http://schemas.openxmlformats.org/officeDocument/2006/relationships/image" Target="../media/image440.png"/><Relationship Id="rId5" Type="http://schemas.openxmlformats.org/officeDocument/2006/relationships/image" Target="../media/image43.png"/><Relationship Id="rId4" Type="http://schemas.openxmlformats.org/officeDocument/2006/relationships/image" Target="../media/image42.png"/><Relationship Id="rId9" Type="http://schemas.openxmlformats.org/officeDocument/2006/relationships/image" Target="../media/image63.png"/></Relationships>
</file>

<file path=ppt/slides/_rels/slide16.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5.png"/><Relationship Id="rId7" Type="http://schemas.openxmlformats.org/officeDocument/2006/relationships/image" Target="../media/image69.tmp"/><Relationship Id="rId2" Type="http://schemas.openxmlformats.org/officeDocument/2006/relationships/image" Target="../media/image64.png"/><Relationship Id="rId1" Type="http://schemas.openxmlformats.org/officeDocument/2006/relationships/slideLayout" Target="../slideLayouts/slideLayout4.xml"/><Relationship Id="rId6" Type="http://schemas.openxmlformats.org/officeDocument/2006/relationships/image" Target="../media/image68.tmp"/><Relationship Id="rId5" Type="http://schemas.openxmlformats.org/officeDocument/2006/relationships/image" Target="../media/image67.tmp"/><Relationship Id="rId4" Type="http://schemas.openxmlformats.org/officeDocument/2006/relationships/image" Target="../media/image66.png"/></Relationships>
</file>

<file path=ppt/slides/_rels/slide1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75.png"/><Relationship Id="rId5" Type="http://schemas.openxmlformats.org/officeDocument/2006/relationships/image" Target="../media/image74.tmp"/><Relationship Id="rId4" Type="http://schemas.openxmlformats.org/officeDocument/2006/relationships/image" Target="../media/image180.png"/></Relationships>
</file>

<file path=ppt/slides/_rels/slide19.xml.rels><?xml version="1.0" encoding="UTF-8" standalone="yes"?>
<Relationships xmlns="http://schemas.openxmlformats.org/package/2006/relationships"><Relationship Id="rId8" Type="http://schemas.openxmlformats.org/officeDocument/2006/relationships/image" Target="../media/image240.png"/><Relationship Id="rId3" Type="http://schemas.openxmlformats.org/officeDocument/2006/relationships/image" Target="../media/image77.png"/><Relationship Id="rId7" Type="http://schemas.openxmlformats.org/officeDocument/2006/relationships/image" Target="../media/image230.png"/><Relationship Id="rId2" Type="http://schemas.openxmlformats.org/officeDocument/2006/relationships/image" Target="../media/image76.png"/><Relationship Id="rId1" Type="http://schemas.openxmlformats.org/officeDocument/2006/relationships/slideLayout" Target="../slideLayouts/slideLayout4.xml"/><Relationship Id="rId6" Type="http://schemas.openxmlformats.org/officeDocument/2006/relationships/image" Target="../media/image220.png"/><Relationship Id="rId11" Type="http://schemas.openxmlformats.org/officeDocument/2006/relationships/image" Target="../media/image75.png"/><Relationship Id="rId5" Type="http://schemas.openxmlformats.org/officeDocument/2006/relationships/image" Target="../media/image78.emf"/><Relationship Id="rId10" Type="http://schemas.openxmlformats.org/officeDocument/2006/relationships/image" Target="../media/image260.png"/><Relationship Id="rId4" Type="http://schemas.openxmlformats.org/officeDocument/2006/relationships/image" Target="../media/image200.png"/><Relationship Id="rId9" Type="http://schemas.openxmlformats.org/officeDocument/2006/relationships/image" Target="../media/image79.emf"/></Relationships>
</file>

<file path=ppt/slides/_rels/slide2.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image" Target="../media/image5.tmp"/><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290.png"/></Relationships>
</file>

<file path=ppt/slides/_rels/slide21.xml.rels><?xml version="1.0" encoding="UTF-8" standalone="yes"?>
<Relationships xmlns="http://schemas.openxmlformats.org/package/2006/relationships"><Relationship Id="rId8" Type="http://schemas.openxmlformats.org/officeDocument/2006/relationships/image" Target="../media/image580.png"/><Relationship Id="rId3" Type="http://schemas.openxmlformats.org/officeDocument/2006/relationships/image" Target="../media/image84.png"/><Relationship Id="rId7" Type="http://schemas.openxmlformats.org/officeDocument/2006/relationships/image" Target="../media/image87.tmp"/><Relationship Id="rId2" Type="http://schemas.openxmlformats.org/officeDocument/2006/relationships/image" Target="../media/image83.png"/><Relationship Id="rId1" Type="http://schemas.openxmlformats.org/officeDocument/2006/relationships/slideLayout" Target="../slideLayouts/slideLayout4.xml"/><Relationship Id="rId6" Type="http://schemas.openxmlformats.org/officeDocument/2006/relationships/image" Target="../media/image560.png"/><Relationship Id="rId5" Type="http://schemas.openxmlformats.org/officeDocument/2006/relationships/image" Target="../media/image86.tmp"/><Relationship Id="rId4" Type="http://schemas.openxmlformats.org/officeDocument/2006/relationships/image" Target="../media/image85.tmp"/></Relationships>
</file>

<file path=ppt/slides/_rels/slide2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tmp"/><Relationship Id="rId1" Type="http://schemas.openxmlformats.org/officeDocument/2006/relationships/slideLayout" Target="../slideLayouts/slideLayout4.xml"/><Relationship Id="rId4" Type="http://schemas.openxmlformats.org/officeDocument/2006/relationships/image" Target="../media/image90.tmp"/></Relationships>
</file>

<file path=ppt/slides/_rels/slide2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10.tmp"/><Relationship Id="rId5" Type="http://schemas.openxmlformats.org/officeDocument/2006/relationships/image" Target="../media/image9.tmp"/><Relationship Id="rId4" Type="http://schemas.openxmlformats.org/officeDocument/2006/relationships/image" Target="../media/image85.pn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15.tmp"/><Relationship Id="rId5" Type="http://schemas.openxmlformats.org/officeDocument/2006/relationships/image" Target="../media/image14.tmp"/><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 Id="rId6" Type="http://schemas.openxmlformats.org/officeDocument/2006/relationships/hyperlink" Target="https://www.sciencedirect.com/science/article/pii/S0168900220305325" TargetMode="External"/><Relationship Id="rId5" Type="http://schemas.openxmlformats.org/officeDocument/2006/relationships/image" Target="../media/image23.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8" Type="http://schemas.openxmlformats.org/officeDocument/2006/relationships/image" Target="../media/image250.png"/><Relationship Id="rId7" Type="http://schemas.openxmlformats.org/officeDocument/2006/relationships/image" Target="../media/image241.png"/><Relationship Id="rId2" Type="http://schemas.openxmlformats.org/officeDocument/2006/relationships/image" Target="../media/image24.png"/><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png"/><Relationship Id="rId10" Type="http://schemas.openxmlformats.org/officeDocument/2006/relationships/image" Target="../media/image27.png"/><Relationship Id="rId4" Type="http://schemas.openxmlformats.org/officeDocument/2006/relationships/image" Target="../media/image310.png"/><Relationship Id="rId9" Type="http://schemas.openxmlformats.org/officeDocument/2006/relationships/image" Target="../media/image261.png"/></Relationships>
</file>

<file path=ppt/slides/_rels/slide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gif"/><Relationship Id="rId1" Type="http://schemas.openxmlformats.org/officeDocument/2006/relationships/slideLayout" Target="../slideLayouts/slideLayout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35.png"/></Relationships>
</file>

<file path=ppt/slides/_rels/slide9.xml.rels><?xml version="1.0" encoding="UTF-8" standalone="yes"?>
<Relationships xmlns="http://schemas.openxmlformats.org/package/2006/relationships"><Relationship Id="rId8" Type="http://schemas.openxmlformats.org/officeDocument/2006/relationships/image" Target="../media/image42.tmp"/><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44.png"/><Relationship Id="rId2" Type="http://schemas.openxmlformats.org/officeDocument/2006/relationships/image" Target="../media/image36.png"/><Relationship Id="rId1" Type="http://schemas.openxmlformats.org/officeDocument/2006/relationships/slideLayout" Target="../slideLayouts/slideLayout4.xml"/><Relationship Id="rId6" Type="http://schemas.openxmlformats.org/officeDocument/2006/relationships/image" Target="../media/image40.tmp"/><Relationship Id="rId11" Type="http://schemas.openxmlformats.org/officeDocument/2006/relationships/image" Target="../media/image43.tmp"/><Relationship Id="rId5" Type="http://schemas.openxmlformats.org/officeDocument/2006/relationships/image" Target="../media/image39.tmp"/><Relationship Id="rId10" Type="http://schemas.openxmlformats.org/officeDocument/2006/relationships/image" Target="../media/image300.png"/><Relationship Id="rId4" Type="http://schemas.openxmlformats.org/officeDocument/2006/relationships/image" Target="../media/image38.png"/><Relationship Id="rId9" Type="http://schemas.openxmlformats.org/officeDocument/2006/relationships/image" Target="../media/image29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8" y="2996952"/>
            <a:ext cx="11160621" cy="2153265"/>
          </a:xfrm>
        </p:spPr>
        <p:txBody>
          <a:bodyPr/>
          <a:lstStyle/>
          <a:p>
            <a:pPr>
              <a:lnSpc>
                <a:spcPct val="100000"/>
              </a:lnSpc>
            </a:pPr>
            <a:r>
              <a:rPr lang="en-GB" dirty="0"/>
              <a:t>800 MHz cavity design update and new damping scheme (for Z, W, H booster)</a:t>
            </a: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Shahnam Gorgi Zadeh</a:t>
            </a:r>
          </a:p>
          <a:p>
            <a:pPr algn="l"/>
            <a:endParaRPr lang="en-US" sz="1800" dirty="0"/>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1134A4-BDDF-6F3B-02AC-8AC49A8EA989}"/>
            </a:ext>
          </a:extLst>
        </p:cNvPr>
        <p:cNvGrpSpPr/>
        <p:nvPr/>
      </p:nvGrpSpPr>
      <p:grpSpPr>
        <a:xfrm>
          <a:off x="0" y="0"/>
          <a:ext cx="0" cy="0"/>
          <a:chOff x="0" y="0"/>
          <a:chExt cx="0" cy="0"/>
        </a:xfrm>
      </p:grpSpPr>
      <p:pic>
        <p:nvPicPr>
          <p:cNvPr id="9" name="Picture 8" descr="A graph of a graph&#10;&#10;Description automatically generated with medium confidence">
            <a:extLst>
              <a:ext uri="{FF2B5EF4-FFF2-40B4-BE49-F238E27FC236}">
                <a16:creationId xmlns:a16="http://schemas.microsoft.com/office/drawing/2014/main" id="{D4DE93C7-A0DC-1911-6C11-3F970067A152}"/>
              </a:ext>
            </a:extLst>
          </p:cNvPr>
          <p:cNvPicPr>
            <a:picLocks noChangeAspect="1"/>
          </p:cNvPicPr>
          <p:nvPr/>
        </p:nvPicPr>
        <p:blipFill>
          <a:blip r:embed="rId2"/>
          <a:stretch>
            <a:fillRect/>
          </a:stretch>
        </p:blipFill>
        <p:spPr>
          <a:xfrm>
            <a:off x="6095999" y="2554648"/>
            <a:ext cx="5679117" cy="3620999"/>
          </a:xfrm>
          <a:prstGeom prst="rect">
            <a:avLst/>
          </a:prstGeom>
        </p:spPr>
      </p:pic>
      <mc:AlternateContent xmlns:mc="http://schemas.openxmlformats.org/markup-compatibility/2006">
        <mc:Choice xmlns:a14="http://schemas.microsoft.com/office/drawing/2010/main" Requires="a14">
          <p:sp>
            <p:nvSpPr>
              <p:cNvPr id="3" name="Title 2">
                <a:extLst>
                  <a:ext uri="{FF2B5EF4-FFF2-40B4-BE49-F238E27FC236}">
                    <a16:creationId xmlns:a16="http://schemas.microsoft.com/office/drawing/2014/main" id="{BD6545C6-5BAD-B811-2640-FDAC7FD5A459}"/>
                  </a:ext>
                </a:extLst>
              </p:cNvPr>
              <p:cNvSpPr>
                <a:spLocks noGrp="1"/>
              </p:cNvSpPr>
              <p:nvPr>
                <p:ph type="title"/>
              </p:nvPr>
            </p:nvSpPr>
            <p:spPr>
              <a:xfrm>
                <a:off x="407988" y="373593"/>
                <a:ext cx="10800579" cy="1065742"/>
              </a:xfrm>
            </p:spPr>
            <p:txBody>
              <a:bodyPr/>
              <a:lstStyle/>
              <a:p>
                <a14:m>
                  <m:oMath xmlns:m="http://schemas.openxmlformats.org/officeDocument/2006/math">
                    <m:sSub>
                      <m:sSubPr>
                        <m:ctrlPr>
                          <a:rPr lang="en-US" b="1" i="1" dirty="0" smtClean="0">
                            <a:latin typeface="Cambria Math" panose="02040503050406030204" pitchFamily="18" charset="0"/>
                          </a:rPr>
                        </m:ctrlPr>
                      </m:sSubPr>
                      <m:e>
                        <m:r>
                          <a:rPr lang="en-US" i="1" dirty="0" smtClean="0">
                            <a:latin typeface="Cambria Math" panose="02040503050406030204" pitchFamily="18" charset="0"/>
                          </a:rPr>
                          <m:t>𝑍</m:t>
                        </m:r>
                      </m:e>
                      <m:sub>
                        <m:r>
                          <a:rPr lang="en-US" b="1" i="1" dirty="0" smtClean="0">
                            <a:latin typeface="Cambria Math" panose="02040503050406030204" pitchFamily="18" charset="0"/>
                            <a:ea typeface="Cambria Math" panose="02040503050406030204" pitchFamily="18" charset="0"/>
                          </a:rPr>
                          <m:t>∥</m:t>
                        </m:r>
                      </m:sub>
                    </m:sSub>
                  </m:oMath>
                </a14:m>
                <a:r>
                  <a:rPr lang="en-US" dirty="0"/>
                  <a:t> of asymmetric end-cells with 4 DQW couplers</a:t>
                </a:r>
                <a:endParaRPr lang="en-GB" dirty="0"/>
              </a:p>
            </p:txBody>
          </p:sp>
        </mc:Choice>
        <mc:Fallback>
          <p:sp>
            <p:nvSpPr>
              <p:cNvPr id="3" name="Title 2">
                <a:extLst>
                  <a:ext uri="{FF2B5EF4-FFF2-40B4-BE49-F238E27FC236}">
                    <a16:creationId xmlns:a16="http://schemas.microsoft.com/office/drawing/2014/main" id="{BD6545C6-5BAD-B811-2640-FDAC7FD5A459}"/>
                  </a:ext>
                </a:extLst>
              </p:cNvPr>
              <p:cNvSpPr>
                <a:spLocks noGrp="1" noRot="1" noChangeAspect="1" noMove="1" noResize="1" noEditPoints="1" noAdjustHandles="1" noChangeArrowheads="1" noChangeShapeType="1" noTextEdit="1"/>
              </p:cNvSpPr>
              <p:nvPr>
                <p:ph type="title"/>
              </p:nvPr>
            </p:nvSpPr>
            <p:spPr>
              <a:xfrm>
                <a:off x="407988" y="373593"/>
                <a:ext cx="10800579" cy="1065742"/>
              </a:xfrm>
              <a:blipFill>
                <a:blip r:embed="rId3"/>
                <a:stretch>
                  <a:fillRect t="-19429"/>
                </a:stretch>
              </a:blipFill>
            </p:spPr>
            <p:txBody>
              <a:bodyPr/>
              <a:lstStyle/>
              <a:p>
                <a:r>
                  <a:rPr lang="en-GB">
                    <a:noFill/>
                  </a:rPr>
                  <a:t> </a:t>
                </a:r>
              </a:p>
            </p:txBody>
          </p:sp>
        </mc:Fallback>
      </mc:AlternateContent>
      <p:sp>
        <p:nvSpPr>
          <p:cNvPr id="4" name="Date Placeholder 3">
            <a:extLst>
              <a:ext uri="{FF2B5EF4-FFF2-40B4-BE49-F238E27FC236}">
                <a16:creationId xmlns:a16="http://schemas.microsoft.com/office/drawing/2014/main" id="{A6103473-BB50-491D-D2DB-8C3A46F4DA05}"/>
              </a:ext>
            </a:extLst>
          </p:cNvPr>
          <p:cNvSpPr>
            <a:spLocks noGrp="1"/>
          </p:cNvSpPr>
          <p:nvPr>
            <p:ph type="dt" sz="half" idx="10"/>
          </p:nvPr>
        </p:nvSpPr>
        <p:spPr/>
        <p:txBody>
          <a:bodyPr/>
          <a:lstStyle/>
          <a:p>
            <a:fld id="{36447564-7953-42D9-BC83-E2B786920D5D}" type="datetime1">
              <a:rPr lang="en-US" smtClean="0"/>
              <a:t>1/20/2025</a:t>
            </a:fld>
            <a:endParaRPr lang="en-US" dirty="0"/>
          </a:p>
        </p:txBody>
      </p:sp>
      <p:sp>
        <p:nvSpPr>
          <p:cNvPr id="5" name="Slide Number Placeholder 4">
            <a:extLst>
              <a:ext uri="{FF2B5EF4-FFF2-40B4-BE49-F238E27FC236}">
                <a16:creationId xmlns:a16="http://schemas.microsoft.com/office/drawing/2014/main" id="{5E77DC3E-E6D2-D454-61AA-6145EDAAD613}"/>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12" name="TextBox 11">
            <a:extLst>
              <a:ext uri="{FF2B5EF4-FFF2-40B4-BE49-F238E27FC236}">
                <a16:creationId xmlns:a16="http://schemas.microsoft.com/office/drawing/2014/main" id="{640680FD-8AB3-EDA6-D39A-C0F29F29E73B}"/>
              </a:ext>
            </a:extLst>
          </p:cNvPr>
          <p:cNvSpPr txBox="1"/>
          <p:nvPr/>
        </p:nvSpPr>
        <p:spPr>
          <a:xfrm>
            <a:off x="10703857" y="2795393"/>
            <a:ext cx="137858" cy="161583"/>
          </a:xfrm>
          <a:prstGeom prst="rect">
            <a:avLst/>
          </a:prstGeom>
          <a:noFill/>
        </p:spPr>
        <p:txBody>
          <a:bodyPr wrap="none" lIns="0" tIns="0" rIns="0" bIns="0" rtlCol="0">
            <a:spAutoFit/>
          </a:bodyPr>
          <a:lstStyle/>
          <a:p>
            <a:pPr algn="l"/>
            <a:r>
              <a:rPr lang="en-US" sz="1050" dirty="0" err="1">
                <a:solidFill>
                  <a:schemeClr val="bg2">
                    <a:lumMod val="50000"/>
                  </a:schemeClr>
                </a:solidFill>
              </a:rPr>
              <a:t>tt</a:t>
            </a:r>
            <a:r>
              <a:rPr lang="en-US" sz="1050" baseline="-25000" dirty="0" err="1">
                <a:solidFill>
                  <a:schemeClr val="bg2">
                    <a:lumMod val="50000"/>
                  </a:schemeClr>
                </a:solidFill>
              </a:rPr>
              <a:t>C</a:t>
            </a:r>
            <a:endParaRPr lang="en-GB" sz="1050" baseline="-25000" dirty="0">
              <a:solidFill>
                <a:schemeClr val="bg2">
                  <a:lumMod val="50000"/>
                </a:schemeClr>
              </a:solidFill>
            </a:endParaRPr>
          </a:p>
        </p:txBody>
      </p:sp>
      <p:sp>
        <p:nvSpPr>
          <p:cNvPr id="13" name="TextBox 12">
            <a:extLst>
              <a:ext uri="{FF2B5EF4-FFF2-40B4-BE49-F238E27FC236}">
                <a16:creationId xmlns:a16="http://schemas.microsoft.com/office/drawing/2014/main" id="{1A63B648-FFC0-BD5D-E25A-5C9562750A80}"/>
              </a:ext>
            </a:extLst>
          </p:cNvPr>
          <p:cNvSpPr txBox="1"/>
          <p:nvPr/>
        </p:nvSpPr>
        <p:spPr>
          <a:xfrm>
            <a:off x="7138240" y="3431150"/>
            <a:ext cx="573875" cy="161583"/>
          </a:xfrm>
          <a:prstGeom prst="rect">
            <a:avLst/>
          </a:prstGeom>
          <a:noFill/>
        </p:spPr>
        <p:txBody>
          <a:bodyPr wrap="none" lIns="0" tIns="0" rIns="0" bIns="0" rtlCol="0">
            <a:spAutoFit/>
          </a:bodyPr>
          <a:lstStyle/>
          <a:p>
            <a:pPr algn="l"/>
            <a:r>
              <a:rPr lang="en-US" sz="1050" dirty="0">
                <a:solidFill>
                  <a:schemeClr val="bg2">
                    <a:lumMod val="50000"/>
                  </a:schemeClr>
                </a:solidFill>
              </a:rPr>
              <a:t>Z</a:t>
            </a:r>
            <a:r>
              <a:rPr lang="en-US" sz="1050" baseline="-25000" dirty="0">
                <a:solidFill>
                  <a:schemeClr val="bg2">
                    <a:lumMod val="50000"/>
                  </a:schemeClr>
                </a:solidFill>
              </a:rPr>
              <a:t>B</a:t>
            </a:r>
            <a:r>
              <a:rPr lang="en-US" sz="1050" dirty="0">
                <a:solidFill>
                  <a:schemeClr val="bg2">
                    <a:lumMod val="50000"/>
                  </a:schemeClr>
                </a:solidFill>
              </a:rPr>
              <a:t> and </a:t>
            </a:r>
            <a:r>
              <a:rPr lang="en-US" sz="1050" dirty="0" err="1">
                <a:solidFill>
                  <a:schemeClr val="bg2">
                    <a:lumMod val="50000"/>
                  </a:schemeClr>
                </a:solidFill>
              </a:rPr>
              <a:t>tt</a:t>
            </a:r>
            <a:r>
              <a:rPr lang="en-US" sz="1050" baseline="-25000" dirty="0" err="1">
                <a:solidFill>
                  <a:schemeClr val="bg2">
                    <a:lumMod val="50000"/>
                  </a:schemeClr>
                </a:solidFill>
              </a:rPr>
              <a:t>B</a:t>
            </a:r>
            <a:endParaRPr lang="en-GB" sz="1050" baseline="-25000" dirty="0">
              <a:solidFill>
                <a:schemeClr val="bg2">
                  <a:lumMod val="50000"/>
                </a:schemeClr>
              </a:solidFill>
            </a:endParaRPr>
          </a:p>
        </p:txBody>
      </p:sp>
      <p:sp>
        <p:nvSpPr>
          <p:cNvPr id="14" name="TextBox 13">
            <a:extLst>
              <a:ext uri="{FF2B5EF4-FFF2-40B4-BE49-F238E27FC236}">
                <a16:creationId xmlns:a16="http://schemas.microsoft.com/office/drawing/2014/main" id="{FC8B164B-E296-B616-A6FB-6FCC965015C0}"/>
              </a:ext>
            </a:extLst>
          </p:cNvPr>
          <p:cNvSpPr txBox="1"/>
          <p:nvPr/>
        </p:nvSpPr>
        <p:spPr>
          <a:xfrm>
            <a:off x="7184536" y="3142157"/>
            <a:ext cx="642805" cy="161583"/>
          </a:xfrm>
          <a:prstGeom prst="rect">
            <a:avLst/>
          </a:prstGeom>
          <a:noFill/>
        </p:spPr>
        <p:txBody>
          <a:bodyPr wrap="none" lIns="0" tIns="0" rIns="0" bIns="0" rtlCol="0">
            <a:spAutoFit/>
          </a:bodyPr>
          <a:lstStyle/>
          <a:p>
            <a:pPr algn="l"/>
            <a:r>
              <a:rPr lang="en-US" sz="1050" dirty="0">
                <a:solidFill>
                  <a:schemeClr val="bg2">
                    <a:lumMod val="50000"/>
                  </a:schemeClr>
                </a:solidFill>
              </a:rPr>
              <a:t>W</a:t>
            </a:r>
            <a:r>
              <a:rPr lang="en-US" sz="1050" baseline="-25000" dirty="0">
                <a:solidFill>
                  <a:schemeClr val="bg2">
                    <a:lumMod val="50000"/>
                  </a:schemeClr>
                </a:solidFill>
              </a:rPr>
              <a:t>B</a:t>
            </a:r>
            <a:r>
              <a:rPr lang="en-US" sz="1050" dirty="0">
                <a:solidFill>
                  <a:schemeClr val="bg2">
                    <a:lumMod val="50000"/>
                  </a:schemeClr>
                </a:solidFill>
              </a:rPr>
              <a:t> and H</a:t>
            </a:r>
            <a:r>
              <a:rPr lang="en-US" sz="1050" baseline="-25000" dirty="0">
                <a:solidFill>
                  <a:schemeClr val="bg2">
                    <a:lumMod val="50000"/>
                  </a:schemeClr>
                </a:solidFill>
              </a:rPr>
              <a:t>B</a:t>
            </a:r>
            <a:endParaRPr lang="en-GB" sz="1050" baseline="-25000" dirty="0">
              <a:solidFill>
                <a:schemeClr val="bg2">
                  <a:lumMod val="50000"/>
                </a:schemeClr>
              </a:solidFill>
            </a:endParaRPr>
          </a:p>
        </p:txBody>
      </p:sp>
      <p:sp>
        <p:nvSpPr>
          <p:cNvPr id="15" name="TextBox 14">
            <a:extLst>
              <a:ext uri="{FF2B5EF4-FFF2-40B4-BE49-F238E27FC236}">
                <a16:creationId xmlns:a16="http://schemas.microsoft.com/office/drawing/2014/main" id="{EA13EEFB-0360-561F-2120-91AD258EC16A}"/>
              </a:ext>
            </a:extLst>
          </p:cNvPr>
          <p:cNvSpPr txBox="1"/>
          <p:nvPr/>
        </p:nvSpPr>
        <p:spPr>
          <a:xfrm>
            <a:off x="10772786" y="3735502"/>
            <a:ext cx="908903" cy="323165"/>
          </a:xfrm>
          <a:prstGeom prst="rect">
            <a:avLst/>
          </a:prstGeom>
          <a:noFill/>
        </p:spPr>
        <p:txBody>
          <a:bodyPr wrap="none" lIns="0" tIns="0" rIns="0" bIns="0" rtlCol="0">
            <a:spAutoFit/>
          </a:bodyPr>
          <a:lstStyle/>
          <a:p>
            <a:pPr algn="l"/>
            <a:r>
              <a:rPr lang="en-US" sz="1050" dirty="0">
                <a:solidFill>
                  <a:srgbClr val="00B050"/>
                </a:solidFill>
              </a:rPr>
              <a:t>W</a:t>
            </a:r>
            <a:r>
              <a:rPr lang="en-US" sz="1050" baseline="-25000" dirty="0">
                <a:solidFill>
                  <a:srgbClr val="00B050"/>
                </a:solidFill>
              </a:rPr>
              <a:t>B</a:t>
            </a:r>
            <a:r>
              <a:rPr lang="en-US" sz="1050" dirty="0">
                <a:solidFill>
                  <a:srgbClr val="00B050"/>
                </a:solidFill>
              </a:rPr>
              <a:t> and Z</a:t>
            </a:r>
            <a:r>
              <a:rPr lang="en-US" sz="1050" baseline="-25000" dirty="0">
                <a:solidFill>
                  <a:srgbClr val="00B050"/>
                </a:solidFill>
              </a:rPr>
              <a:t>B </a:t>
            </a:r>
          </a:p>
          <a:p>
            <a:pPr algn="l"/>
            <a:r>
              <a:rPr lang="en-US" sz="1050" dirty="0">
                <a:solidFill>
                  <a:srgbClr val="00B050"/>
                </a:solidFill>
              </a:rPr>
              <a:t>Reverse phase</a:t>
            </a:r>
            <a:endParaRPr lang="en-GB" sz="1050" dirty="0">
              <a:solidFill>
                <a:srgbClr val="00B050"/>
              </a:solidFill>
            </a:endParaRPr>
          </a:p>
        </p:txBody>
      </p:sp>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0029A45E-D58C-AB73-6F12-26562E123C07}"/>
                  </a:ext>
                </a:extLst>
              </p:cNvPr>
              <p:cNvSpPr txBox="1"/>
              <p:nvPr/>
            </p:nvSpPr>
            <p:spPr>
              <a:xfrm>
                <a:off x="1415480" y="4022009"/>
                <a:ext cx="3809441" cy="184666"/>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𝒇</m:t>
                      </m:r>
                      <m:r>
                        <a:rPr lang="en-US" sz="1200" b="1" i="1" smtClean="0">
                          <a:latin typeface="Cambria Math" panose="02040503050406030204" pitchFamily="18" charset="0"/>
                        </a:rPr>
                        <m:t>=</m:t>
                      </m:r>
                      <m:r>
                        <a:rPr lang="en-US" sz="1200" b="1" i="1" smtClean="0">
                          <a:latin typeface="Cambria Math" panose="02040503050406030204" pitchFamily="18" charset="0"/>
                        </a:rPr>
                        <m:t>𝟐</m:t>
                      </m:r>
                      <m:r>
                        <a:rPr lang="en-US" sz="1200" b="1" i="1" smtClean="0">
                          <a:latin typeface="Cambria Math" panose="02040503050406030204" pitchFamily="18" charset="0"/>
                        </a:rPr>
                        <m:t>.</m:t>
                      </m:r>
                      <m:r>
                        <a:rPr lang="en-US" sz="1200" b="1" i="1" smtClean="0">
                          <a:latin typeface="Cambria Math" panose="02040503050406030204" pitchFamily="18" charset="0"/>
                        </a:rPr>
                        <m:t>𝟑𝟔𝟕𝟔</m:t>
                      </m:r>
                      <m:r>
                        <a:rPr lang="en-US" sz="1200" b="1" i="1" smtClean="0">
                          <a:latin typeface="Cambria Math" panose="02040503050406030204" pitchFamily="18" charset="0"/>
                        </a:rPr>
                        <m:t> </m:t>
                      </m:r>
                      <m:r>
                        <a:rPr lang="en-US" sz="1200" b="1" i="0" smtClean="0">
                          <a:latin typeface="Cambria Math" panose="02040503050406030204" pitchFamily="18" charset="0"/>
                        </a:rPr>
                        <m:t>𝐆𝐇𝐳</m:t>
                      </m:r>
                      <m:r>
                        <a:rPr lang="en-US" sz="1200" b="1" i="1" smtClean="0">
                          <a:latin typeface="Cambria Math" panose="02040503050406030204" pitchFamily="18" charset="0"/>
                        </a:rPr>
                        <m:t>, </m:t>
                      </m:r>
                      <m:r>
                        <a:rPr lang="en-US" sz="1200" b="1" i="1" smtClean="0">
                          <a:latin typeface="Cambria Math" panose="02040503050406030204" pitchFamily="18" charset="0"/>
                        </a:rPr>
                        <m:t>𝑹</m:t>
                      </m:r>
                      <m:r>
                        <m:rPr>
                          <m:lit/>
                        </m:rPr>
                        <a:rPr lang="en-US" sz="1200" b="1" i="1" smtClean="0">
                          <a:latin typeface="Cambria Math" panose="02040503050406030204" pitchFamily="18" charset="0"/>
                        </a:rPr>
                        <m:t>/</m:t>
                      </m:r>
                      <m:r>
                        <a:rPr lang="en-US" sz="1200" b="1" i="1" smtClean="0">
                          <a:latin typeface="Cambria Math" panose="02040503050406030204" pitchFamily="18" charset="0"/>
                        </a:rPr>
                        <m:t>𝑸</m:t>
                      </m:r>
                      <m:r>
                        <a:rPr lang="en-US" sz="1200" b="1" i="1" smtClean="0">
                          <a:latin typeface="Cambria Math" panose="02040503050406030204" pitchFamily="18" charset="0"/>
                        </a:rPr>
                        <m:t>=</m:t>
                      </m:r>
                      <m:r>
                        <a:rPr lang="en-US" sz="1200" b="1" i="1" smtClean="0">
                          <a:latin typeface="Cambria Math" panose="02040503050406030204" pitchFamily="18" charset="0"/>
                        </a:rPr>
                        <m:t>𝟏𝟖</m:t>
                      </m:r>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 </m:t>
                      </m:r>
                      <m:r>
                        <m:rPr>
                          <m:sty m:val="p"/>
                        </m:rPr>
                        <a:rPr lang="el-GR" sz="1200" b="1" i="1" smtClean="0">
                          <a:latin typeface="Cambria Math" panose="02040503050406030204" pitchFamily="18" charset="0"/>
                        </a:rPr>
                        <m:t>Ω</m:t>
                      </m:r>
                      <m:r>
                        <a:rPr lang="en-US" sz="1200" b="1" i="1" smtClean="0">
                          <a:latin typeface="Cambria Math" panose="02040503050406030204" pitchFamily="18" charset="0"/>
                        </a:rPr>
                        <m:t>, </m:t>
                      </m:r>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𝑸</m:t>
                          </m:r>
                        </m:e>
                        <m:sub>
                          <m:r>
                            <a:rPr lang="en-US" sz="1200" b="1" i="0" smtClean="0">
                              <a:latin typeface="Cambria Math" panose="02040503050406030204" pitchFamily="18" charset="0"/>
                            </a:rPr>
                            <m:t>𝐋</m:t>
                          </m:r>
                        </m:sub>
                      </m:sSub>
                      <m:r>
                        <a:rPr lang="en-US" sz="1200" b="1" i="1" smtClean="0">
                          <a:latin typeface="Cambria Math" panose="02040503050406030204" pitchFamily="18" charset="0"/>
                        </a:rPr>
                        <m:t>=</m:t>
                      </m:r>
                      <m:r>
                        <a:rPr lang="en-US" sz="1200" b="1" i="1" smtClean="0">
                          <a:latin typeface="Cambria Math" panose="02040503050406030204" pitchFamily="18" charset="0"/>
                        </a:rPr>
                        <m:t>𝟐𝟐</m:t>
                      </m:r>
                      <m:r>
                        <a:rPr lang="en-US" sz="1200" b="1" i="1" smtClean="0">
                          <a:latin typeface="Cambria Math" panose="02040503050406030204" pitchFamily="18" charset="0"/>
                        </a:rPr>
                        <m:t>.</m:t>
                      </m:r>
                      <m:r>
                        <a:rPr lang="en-US" sz="1200" b="1" i="1" smtClean="0">
                          <a:latin typeface="Cambria Math" panose="02040503050406030204" pitchFamily="18" charset="0"/>
                        </a:rPr>
                        <m:t>𝟒</m:t>
                      </m:r>
                      <m:r>
                        <a:rPr lang="en-US" sz="1200" b="1" i="1" smtClean="0">
                          <a:latin typeface="Cambria Math" panose="02040503050406030204" pitchFamily="18" charset="0"/>
                        </a:rPr>
                        <m:t>𝒆</m:t>
                      </m:r>
                      <m:r>
                        <a:rPr lang="en-US" sz="1200" b="1" i="1" smtClean="0">
                          <a:latin typeface="Cambria Math" panose="02040503050406030204" pitchFamily="18" charset="0"/>
                        </a:rPr>
                        <m:t>𝟑</m:t>
                      </m:r>
                      <m:r>
                        <a:rPr lang="en-US" sz="1200" b="1" i="1" smtClean="0">
                          <a:latin typeface="Cambria Math" panose="02040503050406030204" pitchFamily="18" charset="0"/>
                        </a:rPr>
                        <m:t>,</m:t>
                      </m:r>
                      <m:r>
                        <a:rPr lang="en-US" sz="1200" b="1" i="1" smtClean="0">
                          <a:latin typeface="Cambria Math" panose="02040503050406030204" pitchFamily="18" charset="0"/>
                        </a:rPr>
                        <m:t>𝒄</m:t>
                      </m:r>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m:t>
                      </m:r>
                      <m:r>
                        <a:rPr lang="en-US" sz="1200" b="1" i="1" smtClean="0">
                          <a:latin typeface="Cambria Math" panose="02040503050406030204" pitchFamily="18" charset="0"/>
                        </a:rPr>
                        <m:t>𝟏𝟐</m:t>
                      </m:r>
                    </m:oMath>
                  </m:oMathPara>
                </a14:m>
                <a:endParaRPr lang="en-US" sz="1200" b="1" dirty="0"/>
              </a:p>
            </p:txBody>
          </p:sp>
        </mc:Choice>
        <mc:Fallback>
          <p:sp>
            <p:nvSpPr>
              <p:cNvPr id="10" name="TextBox 9">
                <a:extLst>
                  <a:ext uri="{FF2B5EF4-FFF2-40B4-BE49-F238E27FC236}">
                    <a16:creationId xmlns:a16="http://schemas.microsoft.com/office/drawing/2014/main" id="{0029A45E-D58C-AB73-6F12-26562E123C07}"/>
                  </a:ext>
                </a:extLst>
              </p:cNvPr>
              <p:cNvSpPr txBox="1">
                <a:spLocks noRot="1" noChangeAspect="1" noMove="1" noResize="1" noEditPoints="1" noAdjustHandles="1" noChangeArrowheads="1" noChangeShapeType="1" noTextEdit="1"/>
              </p:cNvSpPr>
              <p:nvPr/>
            </p:nvSpPr>
            <p:spPr>
              <a:xfrm>
                <a:off x="1415480" y="4022009"/>
                <a:ext cx="3809441" cy="184666"/>
              </a:xfrm>
              <a:prstGeom prst="rect">
                <a:avLst/>
              </a:prstGeom>
              <a:blipFill>
                <a:blip r:embed="rId4"/>
                <a:stretch>
                  <a:fillRect l="-960" r="-480" b="-36667"/>
                </a:stretch>
              </a:blipFill>
            </p:spPr>
            <p:txBody>
              <a:bodyPr/>
              <a:lstStyle/>
              <a:p>
                <a:r>
                  <a:rPr lang="en-GB">
                    <a:noFill/>
                  </a:rPr>
                  <a:t> </a:t>
                </a:r>
              </a:p>
            </p:txBody>
          </p:sp>
        </mc:Fallback>
      </mc:AlternateContent>
      <p:sp>
        <p:nvSpPr>
          <p:cNvPr id="20" name="Oval 19">
            <a:extLst>
              <a:ext uri="{FF2B5EF4-FFF2-40B4-BE49-F238E27FC236}">
                <a16:creationId xmlns:a16="http://schemas.microsoft.com/office/drawing/2014/main" id="{7522FB8E-81C0-DBD9-F721-E8132570E153}"/>
              </a:ext>
            </a:extLst>
          </p:cNvPr>
          <p:cNvSpPr/>
          <p:nvPr/>
        </p:nvSpPr>
        <p:spPr>
          <a:xfrm>
            <a:off x="9959102" y="3518311"/>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1</a:t>
            </a:r>
            <a:endParaRPr lang="en-GB" b="1" dirty="0">
              <a:solidFill>
                <a:schemeClr val="tx2"/>
              </a:solidFill>
            </a:endParaRPr>
          </a:p>
        </p:txBody>
      </p:sp>
      <p:sp>
        <p:nvSpPr>
          <p:cNvPr id="21" name="Oval 20">
            <a:extLst>
              <a:ext uri="{FF2B5EF4-FFF2-40B4-BE49-F238E27FC236}">
                <a16:creationId xmlns:a16="http://schemas.microsoft.com/office/drawing/2014/main" id="{067FDCBA-9844-F5CC-F0D1-8CF6055FF5BF}"/>
              </a:ext>
            </a:extLst>
          </p:cNvPr>
          <p:cNvSpPr/>
          <p:nvPr/>
        </p:nvSpPr>
        <p:spPr>
          <a:xfrm>
            <a:off x="946419" y="3970326"/>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1</a:t>
            </a:r>
            <a:endParaRPr lang="en-GB" b="1" dirty="0">
              <a:solidFill>
                <a:schemeClr val="tx2"/>
              </a:solidFill>
            </a:endParaRPr>
          </a:p>
        </p:txBody>
      </p:sp>
      <p:pic>
        <p:nvPicPr>
          <p:cNvPr id="23" name="Picture 22" descr="A blue and green tube&#10;&#10;Description automatically generated">
            <a:extLst>
              <a:ext uri="{FF2B5EF4-FFF2-40B4-BE49-F238E27FC236}">
                <a16:creationId xmlns:a16="http://schemas.microsoft.com/office/drawing/2014/main" id="{EA3924BC-2E3B-75C5-E260-72C4ABE0D0B3}"/>
              </a:ext>
            </a:extLst>
          </p:cNvPr>
          <p:cNvPicPr>
            <a:picLocks noChangeAspect="1"/>
          </p:cNvPicPr>
          <p:nvPr/>
        </p:nvPicPr>
        <p:blipFill>
          <a:blip r:embed="rId5"/>
          <a:srcRect t="50050" b="31632"/>
          <a:stretch/>
        </p:blipFill>
        <p:spPr>
          <a:xfrm>
            <a:off x="164000" y="4294927"/>
            <a:ext cx="5927443" cy="384048"/>
          </a:xfrm>
          <a:prstGeom prst="rect">
            <a:avLst/>
          </a:prstGeom>
        </p:spPr>
      </p:pic>
      <p:pic>
        <p:nvPicPr>
          <p:cNvPr id="29" name="Picture 28" descr="A blue balls with black lines&#10;&#10;Description automatically generated with medium confidence">
            <a:extLst>
              <a:ext uri="{FF2B5EF4-FFF2-40B4-BE49-F238E27FC236}">
                <a16:creationId xmlns:a16="http://schemas.microsoft.com/office/drawing/2014/main" id="{4F08438F-0DDB-DE2B-D4E6-9B923DE4B0FC}"/>
              </a:ext>
            </a:extLst>
          </p:cNvPr>
          <p:cNvPicPr>
            <a:picLocks noChangeAspect="1"/>
          </p:cNvPicPr>
          <p:nvPr/>
        </p:nvPicPr>
        <p:blipFill>
          <a:blip r:embed="rId6"/>
          <a:stretch>
            <a:fillRect/>
          </a:stretch>
        </p:blipFill>
        <p:spPr>
          <a:xfrm>
            <a:off x="1559496" y="4870047"/>
            <a:ext cx="3409696" cy="1331597"/>
          </a:xfrm>
          <a:prstGeom prst="rect">
            <a:avLst/>
          </a:prstGeom>
        </p:spPr>
      </p:pic>
      <p:cxnSp>
        <p:nvCxnSpPr>
          <p:cNvPr id="31" name="Straight Arrow Connector 30">
            <a:extLst>
              <a:ext uri="{FF2B5EF4-FFF2-40B4-BE49-F238E27FC236}">
                <a16:creationId xmlns:a16="http://schemas.microsoft.com/office/drawing/2014/main" id="{C135291B-E78B-FD0B-D189-AFD8C2147429}"/>
              </a:ext>
            </a:extLst>
          </p:cNvPr>
          <p:cNvCxnSpPr>
            <a:cxnSpLocks/>
          </p:cNvCxnSpPr>
          <p:nvPr/>
        </p:nvCxnSpPr>
        <p:spPr>
          <a:xfrm>
            <a:off x="2639616" y="4680151"/>
            <a:ext cx="393560" cy="4149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35" name="TextBox 34">
                <a:extLst>
                  <a:ext uri="{FF2B5EF4-FFF2-40B4-BE49-F238E27FC236}">
                    <a16:creationId xmlns:a16="http://schemas.microsoft.com/office/drawing/2014/main" id="{2A8F769E-91E0-2737-BDEC-037B461D2664}"/>
                  </a:ext>
                </a:extLst>
              </p:cNvPr>
              <p:cNvSpPr txBox="1"/>
              <p:nvPr/>
            </p:nvSpPr>
            <p:spPr>
              <a:xfrm>
                <a:off x="485955" y="2036773"/>
                <a:ext cx="5719471" cy="1723549"/>
              </a:xfrm>
              <a:prstGeom prst="rect">
                <a:avLst/>
              </a:prstGeom>
              <a:noFill/>
            </p:spPr>
            <p:txBody>
              <a:bodyPr wrap="square" lIns="0" tIns="0" rIns="0" bIns="0" rtlCol="0">
                <a:spAutoFit/>
              </a:bodyPr>
              <a:lstStyle/>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en-US" sz="1600" i="0" u="none" strike="noStrike" cap="none" normalizeH="0" baseline="0" dirty="0">
                    <a:ln>
                      <a:noFill/>
                    </a:ln>
                    <a:solidFill>
                      <a:schemeClr val="tx2"/>
                    </a:solidFill>
                    <a:effectLst/>
                  </a:rPr>
                  <a:t>Two additional DQW couplers, tuned for better damping of the 2.368 GHz mode, were added to the empty ports </a:t>
                </a:r>
              </a:p>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GB" altLang="en-US" sz="1600" i="0" u="none" strike="noStrike" cap="none" normalizeH="0" baseline="0" dirty="0">
                  <a:ln>
                    <a:noFill/>
                  </a:ln>
                  <a:solidFill>
                    <a:schemeClr val="tx2"/>
                  </a:solidFill>
                  <a:effectLst/>
                </a:endParaRPr>
              </a:p>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en-US" sz="1600" i="0" u="none" strike="noStrike" cap="none" normalizeH="0" baseline="0" dirty="0">
                    <a:ln>
                      <a:noFill/>
                    </a:ln>
                    <a:solidFill>
                      <a:schemeClr val="tx2"/>
                    </a:solidFill>
                    <a:effectLst/>
                  </a:rPr>
                  <a:t>The impedance peak remains slightly above the limit; however, considering the frequency spread between cavities (</a:t>
                </a:r>
                <a14:m>
                  <m:oMath xmlns:m="http://schemas.openxmlformats.org/officeDocument/2006/math">
                    <m:r>
                      <a:rPr kumimoji="0" lang="en-GB" altLang="en-US" sz="1600" i="1" u="none" strike="noStrike" cap="none" normalizeH="0" baseline="0" dirty="0" smtClean="0">
                        <a:ln>
                          <a:noFill/>
                        </a:ln>
                        <a:solidFill>
                          <a:schemeClr val="tx2"/>
                        </a:solidFill>
                        <a:effectLst/>
                        <a:latin typeface="Cambria Math" panose="02040503050406030204" pitchFamily="18" charset="0"/>
                      </a:rPr>
                      <m:t>𝑐</m:t>
                    </m:r>
                    <m:r>
                      <a:rPr kumimoji="0" lang="en-GB" altLang="en-US" sz="1600" i="1" u="none" strike="noStrike" cap="none" normalizeH="0" baseline="0" dirty="0" smtClean="0">
                        <a:ln>
                          <a:noFill/>
                        </a:ln>
                        <a:solidFill>
                          <a:schemeClr val="tx2"/>
                        </a:solidFill>
                        <a:effectLst/>
                        <a:latin typeface="Cambria Math" panose="02040503050406030204" pitchFamily="18" charset="0"/>
                      </a:rPr>
                      <m:t> = 0.12 </m:t>
                    </m:r>
                  </m:oMath>
                </a14:m>
                <a:r>
                  <a:rPr kumimoji="0" lang="en-GB" altLang="en-US" sz="1600" i="0" u="none" strike="noStrike" cap="none" normalizeH="0" baseline="0" dirty="0">
                    <a:ln>
                      <a:noFill/>
                    </a:ln>
                    <a:solidFill>
                      <a:schemeClr val="tx2"/>
                    </a:solidFill>
                    <a:effectLst/>
                  </a:rPr>
                  <a:t>for this mode), stability is expected to be maintained in RPO</a:t>
                </a:r>
                <a:endParaRPr lang="en-US" altLang="en-US" sz="1600" dirty="0">
                  <a:solidFill>
                    <a:schemeClr val="tx2"/>
                  </a:solidFill>
                </a:endParaRPr>
              </a:p>
            </p:txBody>
          </p:sp>
        </mc:Choice>
        <mc:Fallback>
          <p:sp>
            <p:nvSpPr>
              <p:cNvPr id="35" name="TextBox 34">
                <a:extLst>
                  <a:ext uri="{FF2B5EF4-FFF2-40B4-BE49-F238E27FC236}">
                    <a16:creationId xmlns:a16="http://schemas.microsoft.com/office/drawing/2014/main" id="{2A8F769E-91E0-2737-BDEC-037B461D2664}"/>
                  </a:ext>
                </a:extLst>
              </p:cNvPr>
              <p:cNvSpPr txBox="1">
                <a:spLocks noRot="1" noChangeAspect="1" noMove="1" noResize="1" noEditPoints="1" noAdjustHandles="1" noChangeArrowheads="1" noChangeShapeType="1" noTextEdit="1"/>
              </p:cNvSpPr>
              <p:nvPr/>
            </p:nvSpPr>
            <p:spPr>
              <a:xfrm>
                <a:off x="485955" y="2036773"/>
                <a:ext cx="5719471" cy="1723549"/>
              </a:xfrm>
              <a:prstGeom prst="rect">
                <a:avLst/>
              </a:prstGeom>
              <a:blipFill>
                <a:blip r:embed="rId7"/>
                <a:stretch>
                  <a:fillRect l="-2026" t="-3534" r="-2132" b="-6360"/>
                </a:stretch>
              </a:blipFill>
            </p:spPr>
            <p:txBody>
              <a:bodyPr/>
              <a:lstStyle/>
              <a:p>
                <a:r>
                  <a:rPr lang="en-GB">
                    <a:noFill/>
                  </a:rPr>
                  <a:t> </a:t>
                </a:r>
              </a:p>
            </p:txBody>
          </p:sp>
        </mc:Fallback>
      </mc:AlternateContent>
    </p:spTree>
    <p:extLst>
      <p:ext uri="{BB962C8B-B14F-4D97-AF65-F5344CB8AC3E}">
        <p14:creationId xmlns:p14="http://schemas.microsoft.com/office/powerpoint/2010/main" val="18871224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64270C-C3F2-B697-F210-D3E206DA3FBE}"/>
            </a:ext>
          </a:extLst>
        </p:cNvPr>
        <p:cNvGrpSpPr/>
        <p:nvPr/>
      </p:nvGrpSpPr>
      <p:grpSpPr>
        <a:xfrm>
          <a:off x="0" y="0"/>
          <a:ext cx="0" cy="0"/>
          <a:chOff x="0" y="0"/>
          <a:chExt cx="0" cy="0"/>
        </a:xfrm>
      </p:grpSpPr>
      <p:pic>
        <p:nvPicPr>
          <p:cNvPr id="6" name="Picture 5" descr="A screen shot of a graph&#10;&#10;Description automatically generated">
            <a:extLst>
              <a:ext uri="{FF2B5EF4-FFF2-40B4-BE49-F238E27FC236}">
                <a16:creationId xmlns:a16="http://schemas.microsoft.com/office/drawing/2014/main" id="{9411B4A2-9725-D281-4754-5435CE407570}"/>
              </a:ext>
            </a:extLst>
          </p:cNvPr>
          <p:cNvPicPr>
            <a:picLocks noChangeAspect="1"/>
          </p:cNvPicPr>
          <p:nvPr/>
        </p:nvPicPr>
        <p:blipFill>
          <a:blip r:embed="rId2"/>
          <a:stretch>
            <a:fillRect/>
          </a:stretch>
        </p:blipFill>
        <p:spPr>
          <a:xfrm>
            <a:off x="6150790" y="2504926"/>
            <a:ext cx="5877210" cy="3657600"/>
          </a:xfrm>
          <a:prstGeom prst="rect">
            <a:avLst/>
          </a:prstGeom>
        </p:spPr>
      </p:pic>
      <mc:AlternateContent xmlns:mc="http://schemas.openxmlformats.org/markup-compatibility/2006">
        <mc:Choice xmlns:a14="http://schemas.microsoft.com/office/drawing/2010/main" Requires="a14">
          <p:sp>
            <p:nvSpPr>
              <p:cNvPr id="3" name="Title 2">
                <a:extLst>
                  <a:ext uri="{FF2B5EF4-FFF2-40B4-BE49-F238E27FC236}">
                    <a16:creationId xmlns:a16="http://schemas.microsoft.com/office/drawing/2014/main" id="{892DEEA5-E651-3629-B542-9779C2002614}"/>
                  </a:ext>
                </a:extLst>
              </p:cNvPr>
              <p:cNvSpPr>
                <a:spLocks noGrp="1"/>
              </p:cNvSpPr>
              <p:nvPr>
                <p:ph type="title"/>
              </p:nvPr>
            </p:nvSpPr>
            <p:spPr>
              <a:xfrm>
                <a:off x="407988" y="373593"/>
                <a:ext cx="10800579" cy="1065742"/>
              </a:xfrm>
            </p:spPr>
            <p:txBody>
              <a:bodyPr/>
              <a:lstStyle/>
              <a:p>
                <a14:m>
                  <m:oMath xmlns:m="http://schemas.openxmlformats.org/officeDocument/2006/math">
                    <m:sSub>
                      <m:sSubPr>
                        <m:ctrlPr>
                          <a:rPr lang="en-US" b="1" i="1" dirty="0" smtClean="0">
                            <a:latin typeface="Cambria Math" panose="02040503050406030204" pitchFamily="18" charset="0"/>
                          </a:rPr>
                        </m:ctrlPr>
                      </m:sSubPr>
                      <m:e>
                        <m:r>
                          <a:rPr lang="en-US" i="1" dirty="0" smtClean="0">
                            <a:latin typeface="Cambria Math" panose="02040503050406030204" pitchFamily="18" charset="0"/>
                          </a:rPr>
                          <m:t>𝑍</m:t>
                        </m:r>
                      </m:e>
                      <m:sub>
                        <m:r>
                          <a:rPr lang="en-US" i="1" dirty="0" smtClean="0">
                            <a:latin typeface="Cambria Math" panose="02040503050406030204" pitchFamily="18" charset="0"/>
                          </a:rPr>
                          <m:t>⊥</m:t>
                        </m:r>
                      </m:sub>
                    </m:sSub>
                  </m:oMath>
                </a14:m>
                <a:r>
                  <a:rPr lang="en-US" dirty="0"/>
                  <a:t> of asymmetric end-cells with 4 DQW couplers</a:t>
                </a:r>
                <a:endParaRPr lang="en-GB" dirty="0"/>
              </a:p>
            </p:txBody>
          </p:sp>
        </mc:Choice>
        <mc:Fallback>
          <p:sp>
            <p:nvSpPr>
              <p:cNvPr id="3" name="Title 2">
                <a:extLst>
                  <a:ext uri="{FF2B5EF4-FFF2-40B4-BE49-F238E27FC236}">
                    <a16:creationId xmlns:a16="http://schemas.microsoft.com/office/drawing/2014/main" id="{892DEEA5-E651-3629-B542-9779C2002614}"/>
                  </a:ext>
                </a:extLst>
              </p:cNvPr>
              <p:cNvSpPr>
                <a:spLocks noGrp="1" noRot="1" noChangeAspect="1" noMove="1" noResize="1" noEditPoints="1" noAdjustHandles="1" noChangeArrowheads="1" noChangeShapeType="1" noTextEdit="1"/>
              </p:cNvSpPr>
              <p:nvPr>
                <p:ph type="title"/>
              </p:nvPr>
            </p:nvSpPr>
            <p:spPr>
              <a:xfrm>
                <a:off x="407988" y="373593"/>
                <a:ext cx="10800579" cy="1065742"/>
              </a:xfrm>
              <a:blipFill>
                <a:blip r:embed="rId3"/>
                <a:stretch>
                  <a:fillRect t="-18286" r="-226"/>
                </a:stretch>
              </a:blipFill>
            </p:spPr>
            <p:txBody>
              <a:bodyPr/>
              <a:lstStyle/>
              <a:p>
                <a:r>
                  <a:rPr lang="en-GB">
                    <a:noFill/>
                  </a:rPr>
                  <a:t> </a:t>
                </a:r>
              </a:p>
            </p:txBody>
          </p:sp>
        </mc:Fallback>
      </mc:AlternateContent>
      <p:sp>
        <p:nvSpPr>
          <p:cNvPr id="4" name="Date Placeholder 3">
            <a:extLst>
              <a:ext uri="{FF2B5EF4-FFF2-40B4-BE49-F238E27FC236}">
                <a16:creationId xmlns:a16="http://schemas.microsoft.com/office/drawing/2014/main" id="{7C702BA1-5D3A-E26F-601B-EE32E4B50E2C}"/>
              </a:ext>
            </a:extLst>
          </p:cNvPr>
          <p:cNvSpPr>
            <a:spLocks noGrp="1"/>
          </p:cNvSpPr>
          <p:nvPr>
            <p:ph type="dt" sz="half" idx="10"/>
          </p:nvPr>
        </p:nvSpPr>
        <p:spPr/>
        <p:txBody>
          <a:bodyPr/>
          <a:lstStyle/>
          <a:p>
            <a:fld id="{2F974F39-00C5-4C3C-84B4-9B325A389FB1}" type="datetime1">
              <a:rPr lang="en-US" smtClean="0"/>
              <a:t>1/20/2025</a:t>
            </a:fld>
            <a:endParaRPr lang="en-US" dirty="0"/>
          </a:p>
        </p:txBody>
      </p:sp>
      <p:sp>
        <p:nvSpPr>
          <p:cNvPr id="5" name="Slide Number Placeholder 4">
            <a:extLst>
              <a:ext uri="{FF2B5EF4-FFF2-40B4-BE49-F238E27FC236}">
                <a16:creationId xmlns:a16="http://schemas.microsoft.com/office/drawing/2014/main" id="{D40874EF-3482-64C3-5D76-40218EFA4595}"/>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15" name="TextBox 14">
            <a:extLst>
              <a:ext uri="{FF2B5EF4-FFF2-40B4-BE49-F238E27FC236}">
                <a16:creationId xmlns:a16="http://schemas.microsoft.com/office/drawing/2014/main" id="{9E673A27-CE25-EE42-2865-6B3313621728}"/>
              </a:ext>
            </a:extLst>
          </p:cNvPr>
          <p:cNvSpPr txBox="1"/>
          <p:nvPr/>
        </p:nvSpPr>
        <p:spPr>
          <a:xfrm>
            <a:off x="10772786" y="3735502"/>
            <a:ext cx="908903" cy="323165"/>
          </a:xfrm>
          <a:prstGeom prst="rect">
            <a:avLst/>
          </a:prstGeom>
          <a:noFill/>
        </p:spPr>
        <p:txBody>
          <a:bodyPr wrap="none" lIns="0" tIns="0" rIns="0" bIns="0" rtlCol="0">
            <a:spAutoFit/>
          </a:bodyPr>
          <a:lstStyle/>
          <a:p>
            <a:pPr algn="l"/>
            <a:r>
              <a:rPr lang="en-US" sz="1050" dirty="0">
                <a:solidFill>
                  <a:srgbClr val="00B050"/>
                </a:solidFill>
              </a:rPr>
              <a:t>W</a:t>
            </a:r>
            <a:r>
              <a:rPr lang="en-US" sz="1050" baseline="-25000" dirty="0">
                <a:solidFill>
                  <a:srgbClr val="00B050"/>
                </a:solidFill>
              </a:rPr>
              <a:t>B</a:t>
            </a:r>
            <a:r>
              <a:rPr lang="en-US" sz="1050" dirty="0">
                <a:solidFill>
                  <a:srgbClr val="00B050"/>
                </a:solidFill>
              </a:rPr>
              <a:t> and Z</a:t>
            </a:r>
            <a:r>
              <a:rPr lang="en-US" sz="1050" baseline="-25000" dirty="0">
                <a:solidFill>
                  <a:srgbClr val="00B050"/>
                </a:solidFill>
              </a:rPr>
              <a:t>B </a:t>
            </a:r>
          </a:p>
          <a:p>
            <a:pPr algn="l"/>
            <a:r>
              <a:rPr lang="en-US" sz="1050" dirty="0">
                <a:solidFill>
                  <a:srgbClr val="00B050"/>
                </a:solidFill>
              </a:rPr>
              <a:t>Reverse phase</a:t>
            </a:r>
            <a:endParaRPr lang="en-GB" sz="1050" dirty="0">
              <a:solidFill>
                <a:srgbClr val="00B050"/>
              </a:solidFill>
            </a:endParaRPr>
          </a:p>
        </p:txBody>
      </p:sp>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D814DFA6-F9DC-93C3-8D47-91DE1C0FCB7C}"/>
                  </a:ext>
                </a:extLst>
              </p:cNvPr>
              <p:cNvSpPr txBox="1"/>
              <p:nvPr/>
            </p:nvSpPr>
            <p:spPr>
              <a:xfrm>
                <a:off x="973389" y="4064928"/>
                <a:ext cx="3044231" cy="184666"/>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𝒇</m:t>
                      </m:r>
                      <m:r>
                        <a:rPr lang="en-US" sz="1200" b="1" i="1" smtClean="0">
                          <a:latin typeface="Cambria Math" panose="02040503050406030204" pitchFamily="18" charset="0"/>
                        </a:rPr>
                        <m:t>=</m:t>
                      </m:r>
                      <m:r>
                        <a:rPr lang="en-US" sz="1200" b="1" i="1" smtClean="0">
                          <a:latin typeface="Cambria Math" panose="02040503050406030204" pitchFamily="18" charset="0"/>
                        </a:rPr>
                        <m:t>𝟏</m:t>
                      </m:r>
                      <m:r>
                        <a:rPr lang="en-US" sz="1200" b="1" i="1" smtClean="0">
                          <a:latin typeface="Cambria Math" panose="02040503050406030204" pitchFamily="18" charset="0"/>
                        </a:rPr>
                        <m:t>.</m:t>
                      </m:r>
                      <m:r>
                        <a:rPr lang="en-US" sz="1200" b="1" i="1" smtClean="0">
                          <a:latin typeface="Cambria Math" panose="02040503050406030204" pitchFamily="18" charset="0"/>
                        </a:rPr>
                        <m:t>𝟏𝟓𝟒</m:t>
                      </m:r>
                      <m:r>
                        <a:rPr lang="en-US" sz="1200" b="1" i="1" smtClean="0">
                          <a:latin typeface="Cambria Math" panose="02040503050406030204" pitchFamily="18" charset="0"/>
                        </a:rPr>
                        <m:t> </m:t>
                      </m:r>
                      <m:r>
                        <a:rPr lang="en-US" sz="1200" b="1" i="0" smtClean="0">
                          <a:latin typeface="Cambria Math" panose="02040503050406030204" pitchFamily="18" charset="0"/>
                        </a:rPr>
                        <m:t>𝐆𝐇𝐳</m:t>
                      </m:r>
                      <m:r>
                        <a:rPr lang="en-US" sz="1200" b="1" i="1" smtClean="0">
                          <a:latin typeface="Cambria Math" panose="02040503050406030204" pitchFamily="18" charset="0"/>
                        </a:rPr>
                        <m:t>,</m:t>
                      </m:r>
                      <m:r>
                        <a:rPr lang="en-US" sz="1200" b="1" i="1">
                          <a:latin typeface="Cambria Math" panose="02040503050406030204" pitchFamily="18" charset="0"/>
                        </a:rPr>
                        <m:t>𝑹</m:t>
                      </m:r>
                      <m:r>
                        <m:rPr>
                          <m:lit/>
                        </m:rPr>
                        <a:rPr lang="en-US" sz="1200" b="1" i="1">
                          <a:latin typeface="Cambria Math" panose="02040503050406030204" pitchFamily="18" charset="0"/>
                        </a:rPr>
                        <m:t>/</m:t>
                      </m:r>
                      <m:sSub>
                        <m:sSubPr>
                          <m:ctrlPr>
                            <a:rPr lang="en-US" sz="1200" b="1" i="1">
                              <a:latin typeface="Cambria Math" panose="02040503050406030204" pitchFamily="18" charset="0"/>
                            </a:rPr>
                          </m:ctrlPr>
                        </m:sSubPr>
                        <m:e>
                          <m:r>
                            <a:rPr lang="en-US" sz="1200" b="1" i="1">
                              <a:latin typeface="Cambria Math" panose="02040503050406030204" pitchFamily="18" charset="0"/>
                            </a:rPr>
                            <m:t>𝑸</m:t>
                          </m:r>
                        </m:e>
                        <m:sub>
                          <m:r>
                            <a:rPr lang="en-US" sz="1200" b="1" i="1">
                              <a:latin typeface="Cambria Math" panose="02040503050406030204" pitchFamily="18" charset="0"/>
                            </a:rPr>
                            <m:t>⊥</m:t>
                          </m:r>
                        </m:sub>
                      </m:sSub>
                      <m:r>
                        <a:rPr lang="en-US" sz="1200" b="1" i="1" smtClean="0">
                          <a:latin typeface="Cambria Math" panose="02040503050406030204" pitchFamily="18" charset="0"/>
                        </a:rPr>
                        <m:t>=</m:t>
                      </m:r>
                      <m:r>
                        <a:rPr lang="en-US" sz="1200" b="1" i="1" smtClean="0">
                          <a:latin typeface="Cambria Math" panose="02040503050406030204" pitchFamily="18" charset="0"/>
                        </a:rPr>
                        <m:t>𝟓𝟒</m:t>
                      </m:r>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 </m:t>
                      </m:r>
                      <m:r>
                        <m:rPr>
                          <m:sty m:val="p"/>
                        </m:rPr>
                        <a:rPr lang="el-GR" sz="1200" b="1" i="1" smtClean="0">
                          <a:latin typeface="Cambria Math" panose="02040503050406030204" pitchFamily="18" charset="0"/>
                        </a:rPr>
                        <m:t>Ω</m:t>
                      </m:r>
                      <m:r>
                        <a:rPr lang="en-US" sz="1200" b="1" i="1" smtClean="0">
                          <a:latin typeface="Cambria Math" panose="02040503050406030204" pitchFamily="18" charset="0"/>
                        </a:rPr>
                        <m:t>, </m:t>
                      </m:r>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𝑸</m:t>
                          </m:r>
                        </m:e>
                        <m:sub>
                          <m:r>
                            <a:rPr lang="en-US" sz="1200" b="1" i="0" smtClean="0">
                              <a:latin typeface="Cambria Math" panose="02040503050406030204" pitchFamily="18" charset="0"/>
                            </a:rPr>
                            <m:t>𝐋</m:t>
                          </m:r>
                        </m:sub>
                      </m:sSub>
                      <m:r>
                        <a:rPr lang="en-US" sz="1200" b="1" i="1" smtClean="0">
                          <a:latin typeface="Cambria Math" panose="02040503050406030204" pitchFamily="18" charset="0"/>
                        </a:rPr>
                        <m:t>=</m:t>
                      </m:r>
                      <m:r>
                        <a:rPr lang="en-US" sz="1200" b="1" i="1" smtClean="0">
                          <a:latin typeface="Cambria Math" panose="02040503050406030204" pitchFamily="18" charset="0"/>
                        </a:rPr>
                        <m:t>𝟐</m:t>
                      </m:r>
                      <m:r>
                        <a:rPr lang="en-US" sz="1200" b="1" i="1" smtClean="0">
                          <a:latin typeface="Cambria Math" panose="02040503050406030204" pitchFamily="18" charset="0"/>
                        </a:rPr>
                        <m:t>.</m:t>
                      </m:r>
                      <m:r>
                        <a:rPr lang="en-US" sz="1200" b="1" i="1" smtClean="0">
                          <a:latin typeface="Cambria Math" panose="02040503050406030204" pitchFamily="18" charset="0"/>
                        </a:rPr>
                        <m:t>𝟐</m:t>
                      </m:r>
                      <m:r>
                        <a:rPr lang="en-US" sz="1200" b="1" i="1" smtClean="0">
                          <a:latin typeface="Cambria Math" panose="02040503050406030204" pitchFamily="18" charset="0"/>
                        </a:rPr>
                        <m:t>𝒆</m:t>
                      </m:r>
                      <m:r>
                        <a:rPr lang="en-US" sz="1200" b="1" i="1" smtClean="0">
                          <a:latin typeface="Cambria Math" panose="02040503050406030204" pitchFamily="18" charset="0"/>
                        </a:rPr>
                        <m:t>𝟒</m:t>
                      </m:r>
                    </m:oMath>
                  </m:oMathPara>
                </a14:m>
                <a:endParaRPr lang="en-US" sz="1200" b="1" dirty="0"/>
              </a:p>
            </p:txBody>
          </p:sp>
        </mc:Choice>
        <mc:Fallback>
          <p:sp>
            <p:nvSpPr>
              <p:cNvPr id="10" name="TextBox 9">
                <a:extLst>
                  <a:ext uri="{FF2B5EF4-FFF2-40B4-BE49-F238E27FC236}">
                    <a16:creationId xmlns:a16="http://schemas.microsoft.com/office/drawing/2014/main" id="{D814DFA6-F9DC-93C3-8D47-91DE1C0FCB7C}"/>
                  </a:ext>
                </a:extLst>
              </p:cNvPr>
              <p:cNvSpPr txBox="1">
                <a:spLocks noRot="1" noChangeAspect="1" noMove="1" noResize="1" noEditPoints="1" noAdjustHandles="1" noChangeArrowheads="1" noChangeShapeType="1" noTextEdit="1"/>
              </p:cNvSpPr>
              <p:nvPr/>
            </p:nvSpPr>
            <p:spPr>
              <a:xfrm>
                <a:off x="973389" y="4064928"/>
                <a:ext cx="3044231" cy="184666"/>
              </a:xfrm>
              <a:prstGeom prst="rect">
                <a:avLst/>
              </a:prstGeom>
              <a:blipFill>
                <a:blip r:embed="rId4"/>
                <a:stretch>
                  <a:fillRect l="-1202" r="-802" b="-36667"/>
                </a:stretch>
              </a:blipFill>
            </p:spPr>
            <p:txBody>
              <a:bodyPr/>
              <a:lstStyle/>
              <a:p>
                <a:r>
                  <a:rPr lang="en-GB">
                    <a:noFill/>
                  </a:rPr>
                  <a:t> </a:t>
                </a:r>
              </a:p>
            </p:txBody>
          </p:sp>
        </mc:Fallback>
      </mc:AlternateContent>
      <p:sp>
        <p:nvSpPr>
          <p:cNvPr id="20" name="Oval 19">
            <a:extLst>
              <a:ext uri="{FF2B5EF4-FFF2-40B4-BE49-F238E27FC236}">
                <a16:creationId xmlns:a16="http://schemas.microsoft.com/office/drawing/2014/main" id="{68971E44-7F3F-8822-DE49-172731085BA0}"/>
              </a:ext>
            </a:extLst>
          </p:cNvPr>
          <p:cNvSpPr/>
          <p:nvPr/>
        </p:nvSpPr>
        <p:spPr>
          <a:xfrm>
            <a:off x="8472264" y="3471832"/>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1</a:t>
            </a:r>
            <a:endParaRPr lang="en-GB" b="1" dirty="0">
              <a:solidFill>
                <a:schemeClr val="tx2"/>
              </a:solidFill>
            </a:endParaRPr>
          </a:p>
        </p:txBody>
      </p:sp>
      <p:sp>
        <p:nvSpPr>
          <p:cNvPr id="21" name="Oval 20">
            <a:extLst>
              <a:ext uri="{FF2B5EF4-FFF2-40B4-BE49-F238E27FC236}">
                <a16:creationId xmlns:a16="http://schemas.microsoft.com/office/drawing/2014/main" id="{87ECE7D1-2E91-0F8E-C595-254848EB8D46}"/>
              </a:ext>
            </a:extLst>
          </p:cNvPr>
          <p:cNvSpPr/>
          <p:nvPr/>
        </p:nvSpPr>
        <p:spPr>
          <a:xfrm>
            <a:off x="504328" y="4013245"/>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1</a:t>
            </a:r>
            <a:endParaRPr lang="en-GB" b="1" dirty="0">
              <a:solidFill>
                <a:schemeClr val="tx2"/>
              </a:solidFill>
            </a:endParaRPr>
          </a:p>
        </p:txBody>
      </p:sp>
      <p:sp>
        <p:nvSpPr>
          <p:cNvPr id="35" name="TextBox 34">
            <a:extLst>
              <a:ext uri="{FF2B5EF4-FFF2-40B4-BE49-F238E27FC236}">
                <a16:creationId xmlns:a16="http://schemas.microsoft.com/office/drawing/2014/main" id="{346E93A3-606B-F829-E44A-208BA773744E}"/>
              </a:ext>
            </a:extLst>
          </p:cNvPr>
          <p:cNvSpPr txBox="1"/>
          <p:nvPr/>
        </p:nvSpPr>
        <p:spPr>
          <a:xfrm>
            <a:off x="504328" y="2598533"/>
            <a:ext cx="5719471" cy="738664"/>
          </a:xfrm>
          <a:prstGeom prst="rect">
            <a:avLst/>
          </a:prstGeom>
          <a:noFill/>
        </p:spPr>
        <p:txBody>
          <a:bodyPr wrap="square" lIns="0" tIns="0" rIns="0" bIns="0" rtlCol="0">
            <a:spAutoFit/>
          </a:bodyPr>
          <a:lstStyle/>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en-US" sz="1600" i="0" u="none" strike="noStrike" cap="none" normalizeH="0" baseline="0" dirty="0">
                <a:ln>
                  <a:noFill/>
                </a:ln>
                <a:solidFill>
                  <a:schemeClr val="tx2"/>
                </a:solidFill>
                <a:effectLst/>
              </a:rPr>
              <a:t>For transverse impedance we are also close to the stability limit, but the frequency spread between cavities can improve the stability limit by at least a factor five</a:t>
            </a:r>
            <a:endParaRPr lang="en-US" altLang="en-US" sz="1600" dirty="0">
              <a:solidFill>
                <a:schemeClr val="tx2"/>
              </a:solidFill>
            </a:endParaRPr>
          </a:p>
        </p:txBody>
      </p:sp>
      <p:sp>
        <p:nvSpPr>
          <p:cNvPr id="7" name="TextBox 6">
            <a:extLst>
              <a:ext uri="{FF2B5EF4-FFF2-40B4-BE49-F238E27FC236}">
                <a16:creationId xmlns:a16="http://schemas.microsoft.com/office/drawing/2014/main" id="{9E4DF688-3F02-F2F4-FC1A-1EA64C16DB09}"/>
              </a:ext>
            </a:extLst>
          </p:cNvPr>
          <p:cNvSpPr txBox="1"/>
          <p:nvPr/>
        </p:nvSpPr>
        <p:spPr>
          <a:xfrm>
            <a:off x="6856255" y="3140968"/>
            <a:ext cx="1061537" cy="161583"/>
          </a:xfrm>
          <a:prstGeom prst="rect">
            <a:avLst/>
          </a:prstGeom>
          <a:noFill/>
        </p:spPr>
        <p:txBody>
          <a:bodyPr wrap="none" lIns="0" tIns="0" rIns="0" bIns="0" rtlCol="0">
            <a:spAutoFit/>
          </a:bodyPr>
          <a:lstStyle/>
          <a:p>
            <a:pPr algn="l"/>
            <a:r>
              <a:rPr lang="en-US" sz="1050" dirty="0">
                <a:solidFill>
                  <a:schemeClr val="bg2">
                    <a:lumMod val="50000"/>
                  </a:schemeClr>
                </a:solidFill>
              </a:rPr>
              <a:t>Z</a:t>
            </a:r>
            <a:r>
              <a:rPr lang="en-US" sz="1050" baseline="-25000" dirty="0">
                <a:solidFill>
                  <a:schemeClr val="bg2">
                    <a:lumMod val="50000"/>
                  </a:schemeClr>
                </a:solidFill>
              </a:rPr>
              <a:t>B</a:t>
            </a:r>
            <a:r>
              <a:rPr lang="en-US" sz="1050" dirty="0">
                <a:solidFill>
                  <a:schemeClr val="bg2">
                    <a:lumMod val="50000"/>
                  </a:schemeClr>
                </a:solidFill>
              </a:rPr>
              <a:t> , W</a:t>
            </a:r>
            <a:r>
              <a:rPr lang="en-US" sz="1050" baseline="-25000" dirty="0">
                <a:solidFill>
                  <a:schemeClr val="bg2">
                    <a:lumMod val="50000"/>
                  </a:schemeClr>
                </a:solidFill>
              </a:rPr>
              <a:t>B</a:t>
            </a:r>
            <a:r>
              <a:rPr lang="en-US" sz="1050" dirty="0">
                <a:solidFill>
                  <a:schemeClr val="bg2">
                    <a:lumMod val="50000"/>
                  </a:schemeClr>
                </a:solidFill>
              </a:rPr>
              <a:t>, H</a:t>
            </a:r>
            <a:r>
              <a:rPr lang="en-US" sz="1050" baseline="-25000" dirty="0">
                <a:solidFill>
                  <a:schemeClr val="bg2">
                    <a:lumMod val="50000"/>
                  </a:schemeClr>
                </a:solidFill>
              </a:rPr>
              <a:t>B</a:t>
            </a:r>
            <a:r>
              <a:rPr lang="en-US" sz="1050" dirty="0">
                <a:solidFill>
                  <a:schemeClr val="bg2">
                    <a:lumMod val="50000"/>
                  </a:schemeClr>
                </a:solidFill>
              </a:rPr>
              <a:t>, </a:t>
            </a:r>
            <a:r>
              <a:rPr lang="en-US" sz="1050" dirty="0" err="1">
                <a:solidFill>
                  <a:schemeClr val="bg2">
                    <a:lumMod val="50000"/>
                  </a:schemeClr>
                </a:solidFill>
              </a:rPr>
              <a:t>tt</a:t>
            </a:r>
            <a:r>
              <a:rPr lang="en-US" sz="1050" baseline="-25000" dirty="0" err="1">
                <a:solidFill>
                  <a:schemeClr val="bg2">
                    <a:lumMod val="50000"/>
                  </a:schemeClr>
                </a:solidFill>
              </a:rPr>
              <a:t>B</a:t>
            </a:r>
            <a:r>
              <a:rPr lang="en-US" sz="1050" dirty="0">
                <a:solidFill>
                  <a:schemeClr val="bg2">
                    <a:lumMod val="50000"/>
                  </a:schemeClr>
                </a:solidFill>
              </a:rPr>
              <a:t>, </a:t>
            </a:r>
            <a:r>
              <a:rPr lang="en-US" sz="1050" dirty="0" err="1">
                <a:solidFill>
                  <a:schemeClr val="bg2">
                    <a:lumMod val="50000"/>
                  </a:schemeClr>
                </a:solidFill>
              </a:rPr>
              <a:t>tt</a:t>
            </a:r>
            <a:r>
              <a:rPr lang="en-US" sz="1050" baseline="-25000" dirty="0" err="1">
                <a:solidFill>
                  <a:schemeClr val="bg2">
                    <a:lumMod val="50000"/>
                  </a:schemeClr>
                </a:solidFill>
              </a:rPr>
              <a:t>C</a:t>
            </a:r>
            <a:endParaRPr lang="en-GB" sz="1050" baseline="-25000" dirty="0">
              <a:solidFill>
                <a:schemeClr val="bg2">
                  <a:lumMod val="50000"/>
                </a:schemeClr>
              </a:solidFill>
            </a:endParaRPr>
          </a:p>
        </p:txBody>
      </p:sp>
      <p:sp>
        <p:nvSpPr>
          <p:cNvPr id="8" name="Oval 7">
            <a:extLst>
              <a:ext uri="{FF2B5EF4-FFF2-40B4-BE49-F238E27FC236}">
                <a16:creationId xmlns:a16="http://schemas.microsoft.com/office/drawing/2014/main" id="{998FE8C6-0D79-4E1D-1544-C74F8AB1A489}"/>
              </a:ext>
            </a:extLst>
          </p:cNvPr>
          <p:cNvSpPr/>
          <p:nvPr/>
        </p:nvSpPr>
        <p:spPr>
          <a:xfrm>
            <a:off x="9330672" y="3471832"/>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2</a:t>
            </a:r>
            <a:endParaRPr lang="en-GB" b="1" dirty="0">
              <a:solidFill>
                <a:schemeClr val="tx2"/>
              </a:solidFill>
            </a:endParaRPr>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45E0962D-E90A-09D5-FDEF-B60C5A833465}"/>
                  </a:ext>
                </a:extLst>
              </p:cNvPr>
              <p:cNvSpPr txBox="1"/>
              <p:nvPr/>
            </p:nvSpPr>
            <p:spPr>
              <a:xfrm>
                <a:off x="973389" y="5131224"/>
                <a:ext cx="3044231" cy="184666"/>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𝒇</m:t>
                      </m:r>
                      <m:r>
                        <a:rPr lang="en-US" sz="1200" b="1" i="1" smtClean="0">
                          <a:latin typeface="Cambria Math" panose="02040503050406030204" pitchFamily="18" charset="0"/>
                        </a:rPr>
                        <m:t>=</m:t>
                      </m:r>
                      <m:r>
                        <a:rPr lang="en-US" sz="1200" b="1" i="0" smtClean="0">
                          <a:latin typeface="Cambria Math" panose="02040503050406030204" pitchFamily="18" charset="0"/>
                        </a:rPr>
                        <m:t>𝟏</m:t>
                      </m:r>
                      <m:r>
                        <a:rPr lang="en-US" sz="1200" b="1" i="0" smtClean="0">
                          <a:latin typeface="Cambria Math" panose="02040503050406030204" pitchFamily="18" charset="0"/>
                        </a:rPr>
                        <m:t>.</m:t>
                      </m:r>
                      <m:r>
                        <a:rPr lang="en-US" sz="1200" b="1" i="0" smtClean="0">
                          <a:latin typeface="Cambria Math" panose="02040503050406030204" pitchFamily="18" charset="0"/>
                        </a:rPr>
                        <m:t>𝟓𝟕𝟒</m:t>
                      </m:r>
                      <m:r>
                        <a:rPr lang="en-US" sz="1200" b="1" i="0" smtClean="0">
                          <a:latin typeface="Cambria Math" panose="02040503050406030204" pitchFamily="18" charset="0"/>
                        </a:rPr>
                        <m:t> </m:t>
                      </m:r>
                      <m:r>
                        <a:rPr lang="en-US" sz="1200" b="1" i="0" smtClean="0">
                          <a:latin typeface="Cambria Math" panose="02040503050406030204" pitchFamily="18" charset="0"/>
                        </a:rPr>
                        <m:t>𝐆𝐇𝐳</m:t>
                      </m:r>
                      <m:r>
                        <a:rPr lang="en-US" sz="1200" b="1" i="1" smtClean="0">
                          <a:latin typeface="Cambria Math" panose="02040503050406030204" pitchFamily="18" charset="0"/>
                        </a:rPr>
                        <m:t>,</m:t>
                      </m:r>
                      <m:r>
                        <a:rPr lang="en-US" sz="1200" b="1" i="1">
                          <a:latin typeface="Cambria Math" panose="02040503050406030204" pitchFamily="18" charset="0"/>
                        </a:rPr>
                        <m:t>𝑹</m:t>
                      </m:r>
                      <m:r>
                        <m:rPr>
                          <m:lit/>
                        </m:rPr>
                        <a:rPr lang="en-US" sz="1200" b="1" i="1">
                          <a:latin typeface="Cambria Math" panose="02040503050406030204" pitchFamily="18" charset="0"/>
                        </a:rPr>
                        <m:t>/</m:t>
                      </m:r>
                      <m:sSub>
                        <m:sSubPr>
                          <m:ctrlPr>
                            <a:rPr lang="en-US" sz="1200" b="1" i="1">
                              <a:latin typeface="Cambria Math" panose="02040503050406030204" pitchFamily="18" charset="0"/>
                            </a:rPr>
                          </m:ctrlPr>
                        </m:sSubPr>
                        <m:e>
                          <m:r>
                            <a:rPr lang="en-US" sz="1200" b="1" i="1">
                              <a:latin typeface="Cambria Math" panose="02040503050406030204" pitchFamily="18" charset="0"/>
                            </a:rPr>
                            <m:t>𝑸</m:t>
                          </m:r>
                        </m:e>
                        <m:sub>
                          <m:r>
                            <a:rPr lang="en-US" sz="1200" b="1" i="1">
                              <a:latin typeface="Cambria Math" panose="02040503050406030204" pitchFamily="18" charset="0"/>
                            </a:rPr>
                            <m:t>⊥</m:t>
                          </m:r>
                        </m:sub>
                      </m:sSub>
                      <m:r>
                        <a:rPr lang="en-US" sz="1200" b="1" i="1" smtClean="0">
                          <a:latin typeface="Cambria Math" panose="02040503050406030204" pitchFamily="18" charset="0"/>
                        </a:rPr>
                        <m:t>=</m:t>
                      </m:r>
                      <m:r>
                        <a:rPr lang="en-US" sz="1200" b="1" i="1" smtClean="0">
                          <a:latin typeface="Cambria Math" panose="02040503050406030204" pitchFamily="18" charset="0"/>
                        </a:rPr>
                        <m:t>𝟓𝟑</m:t>
                      </m:r>
                      <m:r>
                        <a:rPr lang="en-US" sz="1200" b="1" i="1" smtClean="0">
                          <a:latin typeface="Cambria Math" panose="02040503050406030204" pitchFamily="18" charset="0"/>
                        </a:rPr>
                        <m:t>.</m:t>
                      </m:r>
                      <m:r>
                        <a:rPr lang="en-US" sz="1200" b="1" i="1" smtClean="0">
                          <a:latin typeface="Cambria Math" panose="02040503050406030204" pitchFamily="18" charset="0"/>
                        </a:rPr>
                        <m:t>𝟓</m:t>
                      </m:r>
                      <m:r>
                        <a:rPr lang="en-US" sz="1200" b="1" i="1" smtClean="0">
                          <a:latin typeface="Cambria Math" panose="02040503050406030204" pitchFamily="18" charset="0"/>
                        </a:rPr>
                        <m:t> </m:t>
                      </m:r>
                      <m:r>
                        <m:rPr>
                          <m:sty m:val="p"/>
                        </m:rPr>
                        <a:rPr lang="el-GR" sz="1200" b="1" i="1" smtClean="0">
                          <a:latin typeface="Cambria Math" panose="02040503050406030204" pitchFamily="18" charset="0"/>
                        </a:rPr>
                        <m:t>Ω</m:t>
                      </m:r>
                      <m:r>
                        <a:rPr lang="en-US" sz="1200" b="1" i="1" smtClean="0">
                          <a:latin typeface="Cambria Math" panose="02040503050406030204" pitchFamily="18" charset="0"/>
                        </a:rPr>
                        <m:t>, </m:t>
                      </m:r>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𝑸</m:t>
                          </m:r>
                        </m:e>
                        <m:sub>
                          <m:r>
                            <a:rPr lang="en-US" sz="1200" b="1" i="0" smtClean="0">
                              <a:latin typeface="Cambria Math" panose="02040503050406030204" pitchFamily="18" charset="0"/>
                            </a:rPr>
                            <m:t>𝐋</m:t>
                          </m:r>
                        </m:sub>
                      </m:sSub>
                      <m:r>
                        <a:rPr lang="en-US" sz="1200" b="1" i="1" smtClean="0">
                          <a:latin typeface="Cambria Math" panose="02040503050406030204" pitchFamily="18" charset="0"/>
                        </a:rPr>
                        <m:t>=</m:t>
                      </m:r>
                      <m:r>
                        <a:rPr lang="en-US" sz="1200" b="1" i="1" smtClean="0">
                          <a:latin typeface="Cambria Math" panose="02040503050406030204" pitchFamily="18" charset="0"/>
                        </a:rPr>
                        <m:t>𝟑</m:t>
                      </m:r>
                      <m:r>
                        <a:rPr lang="en-US" sz="1200" b="1" i="1" smtClean="0">
                          <a:latin typeface="Cambria Math" panose="02040503050406030204" pitchFamily="18" charset="0"/>
                        </a:rPr>
                        <m:t>.</m:t>
                      </m:r>
                      <m:r>
                        <a:rPr lang="en-US" sz="1200" b="1" i="1" smtClean="0">
                          <a:latin typeface="Cambria Math" panose="02040503050406030204" pitchFamily="18" charset="0"/>
                        </a:rPr>
                        <m:t>𝟔</m:t>
                      </m:r>
                      <m:r>
                        <a:rPr lang="en-US" sz="1200" b="1" i="1" smtClean="0">
                          <a:latin typeface="Cambria Math" panose="02040503050406030204" pitchFamily="18" charset="0"/>
                        </a:rPr>
                        <m:t>𝒆</m:t>
                      </m:r>
                      <m:r>
                        <a:rPr lang="en-US" sz="1200" b="1" i="1" smtClean="0">
                          <a:latin typeface="Cambria Math" panose="02040503050406030204" pitchFamily="18" charset="0"/>
                        </a:rPr>
                        <m:t>𝟒</m:t>
                      </m:r>
                    </m:oMath>
                  </m:oMathPara>
                </a14:m>
                <a:endParaRPr lang="en-US" sz="1200" b="1" dirty="0"/>
              </a:p>
            </p:txBody>
          </p:sp>
        </mc:Choice>
        <mc:Fallback>
          <p:sp>
            <p:nvSpPr>
              <p:cNvPr id="11" name="TextBox 10">
                <a:extLst>
                  <a:ext uri="{FF2B5EF4-FFF2-40B4-BE49-F238E27FC236}">
                    <a16:creationId xmlns:a16="http://schemas.microsoft.com/office/drawing/2014/main" id="{45E0962D-E90A-09D5-FDEF-B60C5A833465}"/>
                  </a:ext>
                </a:extLst>
              </p:cNvPr>
              <p:cNvSpPr txBox="1">
                <a:spLocks noRot="1" noChangeAspect="1" noMove="1" noResize="1" noEditPoints="1" noAdjustHandles="1" noChangeArrowheads="1" noChangeShapeType="1" noTextEdit="1"/>
              </p:cNvSpPr>
              <p:nvPr/>
            </p:nvSpPr>
            <p:spPr>
              <a:xfrm>
                <a:off x="973389" y="5131224"/>
                <a:ext cx="3044231" cy="184666"/>
              </a:xfrm>
              <a:prstGeom prst="rect">
                <a:avLst/>
              </a:prstGeom>
              <a:blipFill>
                <a:blip r:embed="rId5"/>
                <a:stretch>
                  <a:fillRect l="-1202" t="-3333" r="-802" b="-36667"/>
                </a:stretch>
              </a:blipFill>
            </p:spPr>
            <p:txBody>
              <a:bodyPr/>
              <a:lstStyle/>
              <a:p>
                <a:r>
                  <a:rPr lang="en-GB">
                    <a:noFill/>
                  </a:rPr>
                  <a:t> </a:t>
                </a:r>
              </a:p>
            </p:txBody>
          </p:sp>
        </mc:Fallback>
      </mc:AlternateContent>
      <p:sp>
        <p:nvSpPr>
          <p:cNvPr id="16" name="Oval 15">
            <a:extLst>
              <a:ext uri="{FF2B5EF4-FFF2-40B4-BE49-F238E27FC236}">
                <a16:creationId xmlns:a16="http://schemas.microsoft.com/office/drawing/2014/main" id="{0520D6B9-03E2-4E91-0BD5-F1E9C966F820}"/>
              </a:ext>
            </a:extLst>
          </p:cNvPr>
          <p:cNvSpPr/>
          <p:nvPr/>
        </p:nvSpPr>
        <p:spPr>
          <a:xfrm>
            <a:off x="504328" y="5079541"/>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2</a:t>
            </a:r>
            <a:endParaRPr lang="en-GB" b="1" dirty="0">
              <a:solidFill>
                <a:schemeClr val="tx2"/>
              </a:solidFill>
            </a:endParaRPr>
          </a:p>
        </p:txBody>
      </p:sp>
      <p:pic>
        <p:nvPicPr>
          <p:cNvPr id="19" name="Picture 18" descr="A green and blue lizard&#10;&#10;Description automatically generated with medium confidence">
            <a:extLst>
              <a:ext uri="{FF2B5EF4-FFF2-40B4-BE49-F238E27FC236}">
                <a16:creationId xmlns:a16="http://schemas.microsoft.com/office/drawing/2014/main" id="{023B9A0F-369F-620E-F04D-816F5722D2E5}"/>
              </a:ext>
            </a:extLst>
          </p:cNvPr>
          <p:cNvPicPr>
            <a:picLocks noChangeAspect="1"/>
          </p:cNvPicPr>
          <p:nvPr/>
        </p:nvPicPr>
        <p:blipFill>
          <a:blip r:embed="rId6"/>
          <a:srcRect t="24257" r="8895" b="58876"/>
          <a:stretch/>
        </p:blipFill>
        <p:spPr>
          <a:xfrm>
            <a:off x="279012" y="5415419"/>
            <a:ext cx="5858458" cy="384047"/>
          </a:xfrm>
          <a:prstGeom prst="rect">
            <a:avLst/>
          </a:prstGeom>
        </p:spPr>
      </p:pic>
      <p:pic>
        <p:nvPicPr>
          <p:cNvPr id="24" name="Picture 23" descr="A blue and green tube&#10;&#10;Description automatically generated">
            <a:extLst>
              <a:ext uri="{FF2B5EF4-FFF2-40B4-BE49-F238E27FC236}">
                <a16:creationId xmlns:a16="http://schemas.microsoft.com/office/drawing/2014/main" id="{96D99CD0-515D-87D0-D743-376E0805EF13}"/>
              </a:ext>
            </a:extLst>
          </p:cNvPr>
          <p:cNvPicPr>
            <a:picLocks noChangeAspect="1"/>
          </p:cNvPicPr>
          <p:nvPr/>
        </p:nvPicPr>
        <p:blipFill>
          <a:blip r:embed="rId7"/>
          <a:srcRect l="979" t="17321" r="8066" b="67035"/>
          <a:stretch/>
        </p:blipFill>
        <p:spPr>
          <a:xfrm>
            <a:off x="257001" y="4355875"/>
            <a:ext cx="5887129" cy="358535"/>
          </a:xfrm>
          <a:prstGeom prst="rect">
            <a:avLst/>
          </a:prstGeom>
        </p:spPr>
      </p:pic>
      <mc:AlternateContent xmlns:mc="http://schemas.openxmlformats.org/markup-compatibility/2006">
        <mc:Choice xmlns:a14="http://schemas.microsoft.com/office/drawing/2010/main" Requires="a14">
          <p:sp>
            <p:nvSpPr>
              <p:cNvPr id="25" name="TextBox 24">
                <a:extLst>
                  <a:ext uri="{FF2B5EF4-FFF2-40B4-BE49-F238E27FC236}">
                    <a16:creationId xmlns:a16="http://schemas.microsoft.com/office/drawing/2014/main" id="{46C50CA6-FB23-180E-CC1E-242490C256E1}"/>
                  </a:ext>
                </a:extLst>
              </p:cNvPr>
              <p:cNvSpPr txBox="1"/>
              <p:nvPr/>
            </p:nvSpPr>
            <p:spPr>
              <a:xfrm>
                <a:off x="4416077" y="3964394"/>
                <a:ext cx="1666162" cy="369332"/>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𝒄</m:t>
                      </m:r>
                      <m:d>
                        <m:dPr>
                          <m:ctrlPr>
                            <a:rPr lang="en-US" sz="1200" b="1" i="1" smtClean="0">
                              <a:latin typeface="Cambria Math" panose="02040503050406030204" pitchFamily="18" charset="0"/>
                            </a:rPr>
                          </m:ctrlPr>
                        </m:dPr>
                        <m:e>
                          <m:r>
                            <m:rPr>
                              <m:sty m:val="p"/>
                            </m:rPr>
                            <a:rPr lang="el-GR" sz="1200" b="1" i="1" smtClean="0">
                              <a:latin typeface="Cambria Math" panose="02040503050406030204" pitchFamily="18" charset="0"/>
                            </a:rPr>
                            <m:t>σ</m:t>
                          </m:r>
                          <m:r>
                            <a:rPr lang="en-US" sz="1200" b="1" i="0" smtClean="0">
                              <a:latin typeface="Cambria Math" panose="02040503050406030204" pitchFamily="18" charset="0"/>
                            </a:rPr>
                            <m:t>=</m:t>
                          </m:r>
                          <m:r>
                            <a:rPr lang="en-US" sz="1200" b="1" i="0" smtClean="0">
                              <a:latin typeface="Cambria Math" panose="02040503050406030204" pitchFamily="18" charset="0"/>
                            </a:rPr>
                            <m:t>𝟎</m:t>
                          </m:r>
                          <m:r>
                            <a:rPr lang="en-US" sz="1200" b="1" i="0" smtClean="0">
                              <a:latin typeface="Cambria Math" panose="02040503050406030204" pitchFamily="18" charset="0"/>
                            </a:rPr>
                            <m:t>.</m:t>
                          </m:r>
                          <m:r>
                            <a:rPr lang="en-US" sz="1200" b="1" i="0" smtClean="0">
                              <a:latin typeface="Cambria Math" panose="02040503050406030204" pitchFamily="18" charset="0"/>
                            </a:rPr>
                            <m:t>𝟓</m:t>
                          </m:r>
                          <m:r>
                            <a:rPr lang="en-US" sz="1200" b="1" i="0" smtClean="0">
                              <a:latin typeface="Cambria Math" panose="02040503050406030204" pitchFamily="18" charset="0"/>
                            </a:rPr>
                            <m:t> </m:t>
                          </m:r>
                          <m:r>
                            <a:rPr lang="en-US" sz="1200" b="1" i="0" smtClean="0">
                              <a:latin typeface="Cambria Math" panose="02040503050406030204" pitchFamily="18" charset="0"/>
                            </a:rPr>
                            <m:t>𝐌𝐇𝐳</m:t>
                          </m:r>
                        </m:e>
                      </m:d>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m:t>
                      </m:r>
                      <m:r>
                        <a:rPr lang="en-US" sz="1200" b="1" i="1" smtClean="0">
                          <a:latin typeface="Cambria Math" panose="02040503050406030204" pitchFamily="18" charset="0"/>
                        </a:rPr>
                        <m:t>𝟏𝟖</m:t>
                      </m:r>
                    </m:oMath>
                  </m:oMathPara>
                </a14:m>
                <a:endParaRPr lang="en-US" sz="1200" b="1" dirty="0"/>
              </a:p>
              <a:p>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𝒄</m:t>
                      </m:r>
                      <m:d>
                        <m:dPr>
                          <m:ctrlPr>
                            <a:rPr lang="en-US" sz="1200" b="1" i="1" smtClean="0">
                              <a:latin typeface="Cambria Math" panose="02040503050406030204" pitchFamily="18" charset="0"/>
                            </a:rPr>
                          </m:ctrlPr>
                        </m:dPr>
                        <m:e>
                          <m:r>
                            <m:rPr>
                              <m:sty m:val="p"/>
                            </m:rPr>
                            <a:rPr lang="el-GR" sz="1200" b="1" i="1" smtClean="0">
                              <a:latin typeface="Cambria Math" panose="02040503050406030204" pitchFamily="18" charset="0"/>
                            </a:rPr>
                            <m:t>σ</m:t>
                          </m:r>
                          <m:r>
                            <a:rPr lang="en-US" sz="1200" b="1" i="0" smtClean="0">
                              <a:latin typeface="Cambria Math" panose="02040503050406030204" pitchFamily="18" charset="0"/>
                            </a:rPr>
                            <m:t>=</m:t>
                          </m:r>
                          <m:r>
                            <a:rPr lang="en-US" sz="1200" b="1" i="0" smtClean="0">
                              <a:latin typeface="Cambria Math" panose="02040503050406030204" pitchFamily="18" charset="0"/>
                            </a:rPr>
                            <m:t>𝟏</m:t>
                          </m:r>
                          <m:r>
                            <a:rPr lang="en-US" sz="1200" b="1" i="0" smtClean="0">
                              <a:latin typeface="Cambria Math" panose="02040503050406030204" pitchFamily="18" charset="0"/>
                            </a:rPr>
                            <m:t>.</m:t>
                          </m:r>
                          <m:r>
                            <a:rPr lang="en-US" sz="1200" b="1" i="0" smtClean="0">
                              <a:latin typeface="Cambria Math" panose="02040503050406030204" pitchFamily="18" charset="0"/>
                            </a:rPr>
                            <m:t>𝟎</m:t>
                          </m:r>
                          <m:r>
                            <a:rPr lang="en-US" sz="1200" b="1" i="0" smtClean="0">
                              <a:latin typeface="Cambria Math" panose="02040503050406030204" pitchFamily="18" charset="0"/>
                            </a:rPr>
                            <m:t> </m:t>
                          </m:r>
                          <m:r>
                            <a:rPr lang="en-US" sz="1200" b="1" i="0" smtClean="0">
                              <a:latin typeface="Cambria Math" panose="02040503050406030204" pitchFamily="18" charset="0"/>
                            </a:rPr>
                            <m:t>𝐌𝐇𝐳</m:t>
                          </m:r>
                        </m:e>
                      </m:d>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m:t>
                      </m:r>
                      <m:r>
                        <a:rPr lang="en-US" sz="1200" b="1" i="1" smtClean="0">
                          <a:latin typeface="Cambria Math" panose="02040503050406030204" pitchFamily="18" charset="0"/>
                        </a:rPr>
                        <m:t>𝟏𝟐</m:t>
                      </m:r>
                    </m:oMath>
                  </m:oMathPara>
                </a14:m>
                <a:endParaRPr lang="en-US" sz="1200" b="1" dirty="0"/>
              </a:p>
            </p:txBody>
          </p:sp>
        </mc:Choice>
        <mc:Fallback>
          <p:sp>
            <p:nvSpPr>
              <p:cNvPr id="25" name="TextBox 24">
                <a:extLst>
                  <a:ext uri="{FF2B5EF4-FFF2-40B4-BE49-F238E27FC236}">
                    <a16:creationId xmlns:a16="http://schemas.microsoft.com/office/drawing/2014/main" id="{46C50CA6-FB23-180E-CC1E-242490C256E1}"/>
                  </a:ext>
                </a:extLst>
              </p:cNvPr>
              <p:cNvSpPr txBox="1">
                <a:spLocks noRot="1" noChangeAspect="1" noMove="1" noResize="1" noEditPoints="1" noAdjustHandles="1" noChangeArrowheads="1" noChangeShapeType="1" noTextEdit="1"/>
              </p:cNvSpPr>
              <p:nvPr/>
            </p:nvSpPr>
            <p:spPr>
              <a:xfrm>
                <a:off x="4416077" y="3964394"/>
                <a:ext cx="1666162" cy="369332"/>
              </a:xfrm>
              <a:prstGeom prst="rect">
                <a:avLst/>
              </a:prstGeom>
              <a:blipFill>
                <a:blip r:embed="rId8"/>
                <a:stretch>
                  <a:fillRect l="-365" r="-1460" b="-3279"/>
                </a:stretch>
              </a:blipFill>
            </p:spPr>
            <p:txBody>
              <a:bodyPr/>
              <a:lstStyle/>
              <a:p>
                <a:r>
                  <a:rPr lang="en-GB">
                    <a:noFill/>
                  </a:rPr>
                  <a:t> </a:t>
                </a:r>
              </a:p>
            </p:txBody>
          </p:sp>
        </mc:Fallback>
      </mc:AlternateContent>
      <p:cxnSp>
        <p:nvCxnSpPr>
          <p:cNvPr id="27" name="Straight Arrow Connector 26">
            <a:extLst>
              <a:ext uri="{FF2B5EF4-FFF2-40B4-BE49-F238E27FC236}">
                <a16:creationId xmlns:a16="http://schemas.microsoft.com/office/drawing/2014/main" id="{39AF3CB4-4FB0-F1D9-DCBD-EBC52C912F6A}"/>
              </a:ext>
            </a:extLst>
          </p:cNvPr>
          <p:cNvCxnSpPr>
            <a:cxnSpLocks/>
          </p:cNvCxnSpPr>
          <p:nvPr/>
        </p:nvCxnSpPr>
        <p:spPr>
          <a:xfrm flipV="1">
            <a:off x="4017620" y="4181377"/>
            <a:ext cx="39845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32" name="TextBox 31">
                <a:extLst>
                  <a:ext uri="{FF2B5EF4-FFF2-40B4-BE49-F238E27FC236}">
                    <a16:creationId xmlns:a16="http://schemas.microsoft.com/office/drawing/2014/main" id="{76E90233-B716-6D4C-EFBF-A294E1A2B753}"/>
                  </a:ext>
                </a:extLst>
              </p:cNvPr>
              <p:cNvSpPr txBox="1"/>
              <p:nvPr/>
            </p:nvSpPr>
            <p:spPr>
              <a:xfrm>
                <a:off x="4416077" y="5013104"/>
                <a:ext cx="1695464" cy="369332"/>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𝒄</m:t>
                      </m:r>
                      <m:d>
                        <m:dPr>
                          <m:ctrlPr>
                            <a:rPr lang="en-US" sz="1200" b="1" i="1" smtClean="0">
                              <a:latin typeface="Cambria Math" panose="02040503050406030204" pitchFamily="18" charset="0"/>
                            </a:rPr>
                          </m:ctrlPr>
                        </m:dPr>
                        <m:e>
                          <m:r>
                            <m:rPr>
                              <m:sty m:val="p"/>
                            </m:rPr>
                            <a:rPr lang="el-GR" sz="1200" b="1" i="1" smtClean="0">
                              <a:latin typeface="Cambria Math" panose="02040503050406030204" pitchFamily="18" charset="0"/>
                            </a:rPr>
                            <m:t>σ</m:t>
                          </m:r>
                          <m:r>
                            <a:rPr lang="en-US" sz="1200" b="1" i="0" smtClean="0">
                              <a:latin typeface="Cambria Math" panose="02040503050406030204" pitchFamily="18" charset="0"/>
                            </a:rPr>
                            <m:t>=</m:t>
                          </m:r>
                          <m:r>
                            <a:rPr lang="en-US" sz="1200" b="1" i="0" smtClean="0">
                              <a:latin typeface="Cambria Math" panose="02040503050406030204" pitchFamily="18" charset="0"/>
                            </a:rPr>
                            <m:t>𝟎</m:t>
                          </m:r>
                          <m:r>
                            <a:rPr lang="en-US" sz="1200" b="1" i="0" smtClean="0">
                              <a:latin typeface="Cambria Math" panose="02040503050406030204" pitchFamily="18" charset="0"/>
                            </a:rPr>
                            <m:t>.</m:t>
                          </m:r>
                          <m:r>
                            <a:rPr lang="en-US" sz="1200" b="1" i="0" smtClean="0">
                              <a:latin typeface="Cambria Math" panose="02040503050406030204" pitchFamily="18" charset="0"/>
                            </a:rPr>
                            <m:t>𝟓</m:t>
                          </m:r>
                          <m:r>
                            <a:rPr lang="en-US" sz="1200" b="1" i="0" smtClean="0">
                              <a:latin typeface="Cambria Math" panose="02040503050406030204" pitchFamily="18" charset="0"/>
                            </a:rPr>
                            <m:t> </m:t>
                          </m:r>
                          <m:r>
                            <a:rPr lang="en-US" sz="1200" b="1" i="0" smtClean="0">
                              <a:latin typeface="Cambria Math" panose="02040503050406030204" pitchFamily="18" charset="0"/>
                            </a:rPr>
                            <m:t>𝐌𝐇𝐳</m:t>
                          </m:r>
                        </m:e>
                      </m:d>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m:t>
                      </m:r>
                      <m:r>
                        <a:rPr lang="en-US" sz="1200" b="1" i="1" smtClean="0">
                          <a:latin typeface="Cambria Math" panose="02040503050406030204" pitchFamily="18" charset="0"/>
                        </a:rPr>
                        <m:t>𝟏𝟕</m:t>
                      </m:r>
                    </m:oMath>
                  </m:oMathPara>
                </a14:m>
                <a:endParaRPr lang="en-US" sz="1200" b="1" dirty="0"/>
              </a:p>
              <a:p>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𝒄</m:t>
                      </m:r>
                      <m:d>
                        <m:dPr>
                          <m:ctrlPr>
                            <a:rPr lang="en-US" sz="1200" b="1" i="1" smtClean="0">
                              <a:latin typeface="Cambria Math" panose="02040503050406030204" pitchFamily="18" charset="0"/>
                            </a:rPr>
                          </m:ctrlPr>
                        </m:dPr>
                        <m:e>
                          <m:r>
                            <m:rPr>
                              <m:sty m:val="p"/>
                            </m:rPr>
                            <a:rPr lang="el-GR" sz="1200" b="1" i="1" smtClean="0">
                              <a:latin typeface="Cambria Math" panose="02040503050406030204" pitchFamily="18" charset="0"/>
                            </a:rPr>
                            <m:t>σ</m:t>
                          </m:r>
                          <m:r>
                            <a:rPr lang="en-US" sz="1200" b="1" i="0" smtClean="0">
                              <a:latin typeface="Cambria Math" panose="02040503050406030204" pitchFamily="18" charset="0"/>
                            </a:rPr>
                            <m:t>=</m:t>
                          </m:r>
                          <m:r>
                            <a:rPr lang="en-US" sz="1200" b="1" i="0" smtClean="0">
                              <a:latin typeface="Cambria Math" panose="02040503050406030204" pitchFamily="18" charset="0"/>
                            </a:rPr>
                            <m:t>𝟏</m:t>
                          </m:r>
                          <m:r>
                            <a:rPr lang="en-US" sz="1200" b="1" i="0" smtClean="0">
                              <a:latin typeface="Cambria Math" panose="02040503050406030204" pitchFamily="18" charset="0"/>
                            </a:rPr>
                            <m:t>.</m:t>
                          </m:r>
                          <m:r>
                            <a:rPr lang="en-US" sz="1200" b="1" i="0" smtClean="0">
                              <a:latin typeface="Cambria Math" panose="02040503050406030204" pitchFamily="18" charset="0"/>
                            </a:rPr>
                            <m:t>𝟎</m:t>
                          </m:r>
                          <m:r>
                            <a:rPr lang="en-US" sz="1200" b="1" i="0" smtClean="0">
                              <a:latin typeface="Cambria Math" panose="02040503050406030204" pitchFamily="18" charset="0"/>
                            </a:rPr>
                            <m:t> </m:t>
                          </m:r>
                          <m:r>
                            <a:rPr lang="en-US" sz="1200" b="1" i="0" smtClean="0">
                              <a:latin typeface="Cambria Math" panose="02040503050406030204" pitchFamily="18" charset="0"/>
                            </a:rPr>
                            <m:t>𝐌𝐇𝐳</m:t>
                          </m:r>
                        </m:e>
                      </m:d>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m:t>
                      </m:r>
                      <m:r>
                        <a:rPr lang="en-US" sz="1200" b="1" i="1" smtClean="0">
                          <a:latin typeface="Cambria Math" panose="02040503050406030204" pitchFamily="18" charset="0"/>
                        </a:rPr>
                        <m:t>𝟏</m:t>
                      </m:r>
                      <m:r>
                        <a:rPr lang="en-US" sz="1200" b="1" i="1" smtClean="0">
                          <a:latin typeface="Cambria Math" panose="02040503050406030204" pitchFamily="18" charset="0"/>
                        </a:rPr>
                        <m:t>𝟏</m:t>
                      </m:r>
                    </m:oMath>
                  </m:oMathPara>
                </a14:m>
                <a:endParaRPr lang="en-US" sz="1200" b="1" dirty="0"/>
              </a:p>
            </p:txBody>
          </p:sp>
        </mc:Choice>
        <mc:Fallback>
          <p:sp>
            <p:nvSpPr>
              <p:cNvPr id="32" name="TextBox 31">
                <a:extLst>
                  <a:ext uri="{FF2B5EF4-FFF2-40B4-BE49-F238E27FC236}">
                    <a16:creationId xmlns:a16="http://schemas.microsoft.com/office/drawing/2014/main" id="{76E90233-B716-6D4C-EFBF-A294E1A2B753}"/>
                  </a:ext>
                </a:extLst>
              </p:cNvPr>
              <p:cNvSpPr txBox="1">
                <a:spLocks noRot="1" noChangeAspect="1" noMove="1" noResize="1" noEditPoints="1" noAdjustHandles="1" noChangeArrowheads="1" noChangeShapeType="1" noTextEdit="1"/>
              </p:cNvSpPr>
              <p:nvPr/>
            </p:nvSpPr>
            <p:spPr>
              <a:xfrm>
                <a:off x="4416077" y="5013104"/>
                <a:ext cx="1695464" cy="369332"/>
              </a:xfrm>
              <a:prstGeom prst="rect">
                <a:avLst/>
              </a:prstGeom>
              <a:blipFill>
                <a:blip r:embed="rId9"/>
                <a:stretch>
                  <a:fillRect r="-358" b="-3279"/>
                </a:stretch>
              </a:blipFill>
            </p:spPr>
            <p:txBody>
              <a:bodyPr/>
              <a:lstStyle/>
              <a:p>
                <a:r>
                  <a:rPr lang="en-GB">
                    <a:noFill/>
                  </a:rPr>
                  <a:t> </a:t>
                </a:r>
              </a:p>
            </p:txBody>
          </p:sp>
        </mc:Fallback>
      </mc:AlternateContent>
      <p:cxnSp>
        <p:nvCxnSpPr>
          <p:cNvPr id="33" name="Straight Arrow Connector 32">
            <a:extLst>
              <a:ext uri="{FF2B5EF4-FFF2-40B4-BE49-F238E27FC236}">
                <a16:creationId xmlns:a16="http://schemas.microsoft.com/office/drawing/2014/main" id="{411F3C64-15B0-E541-2242-3E8499BB0CC3}"/>
              </a:ext>
            </a:extLst>
          </p:cNvPr>
          <p:cNvCxnSpPr>
            <a:cxnSpLocks/>
          </p:cNvCxnSpPr>
          <p:nvPr/>
        </p:nvCxnSpPr>
        <p:spPr>
          <a:xfrm flipV="1">
            <a:off x="4017620" y="5230087"/>
            <a:ext cx="39845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7145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986D1249">
            <a:hlinkClick r:id="" action="ppaction://media"/>
            <a:extLst>
              <a:ext uri="{FF2B5EF4-FFF2-40B4-BE49-F238E27FC236}">
                <a16:creationId xmlns:a16="http://schemas.microsoft.com/office/drawing/2014/main" id="{FB8C9B10-1D0C-295A-08B0-B9E1F3A62D26}"/>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6"/>
          <a:srcRect l="22425" t="3918" r="39104" b="13269"/>
          <a:stretch/>
        </p:blipFill>
        <p:spPr>
          <a:xfrm>
            <a:off x="6640278" y="3195025"/>
            <a:ext cx="2448272" cy="2448272"/>
          </a:xfrm>
        </p:spPr>
      </p:pic>
      <p:sp>
        <p:nvSpPr>
          <p:cNvPr id="3" name="Title 2">
            <a:extLst>
              <a:ext uri="{FF2B5EF4-FFF2-40B4-BE49-F238E27FC236}">
                <a16:creationId xmlns:a16="http://schemas.microsoft.com/office/drawing/2014/main" id="{A42F4AF8-8280-DB1B-1496-ADCE9353E6D2}"/>
              </a:ext>
            </a:extLst>
          </p:cNvPr>
          <p:cNvSpPr>
            <a:spLocks noGrp="1"/>
          </p:cNvSpPr>
          <p:nvPr>
            <p:ph type="title"/>
          </p:nvPr>
        </p:nvSpPr>
        <p:spPr/>
        <p:txBody>
          <a:bodyPr/>
          <a:lstStyle/>
          <a:p>
            <a:r>
              <a:rPr lang="en-GB" dirty="0"/>
              <a:t>MP in DQW coupler</a:t>
            </a:r>
          </a:p>
        </p:txBody>
      </p:sp>
      <p:sp>
        <p:nvSpPr>
          <p:cNvPr id="4" name="Date Placeholder 3">
            <a:extLst>
              <a:ext uri="{FF2B5EF4-FFF2-40B4-BE49-F238E27FC236}">
                <a16:creationId xmlns:a16="http://schemas.microsoft.com/office/drawing/2014/main" id="{717BFCE4-9F88-4573-6E63-0858798E5283}"/>
              </a:ext>
            </a:extLst>
          </p:cNvPr>
          <p:cNvSpPr>
            <a:spLocks noGrp="1"/>
          </p:cNvSpPr>
          <p:nvPr>
            <p:ph type="dt" sz="half" idx="10"/>
          </p:nvPr>
        </p:nvSpPr>
        <p:spPr/>
        <p:txBody>
          <a:bodyPr/>
          <a:lstStyle/>
          <a:p>
            <a:fld id="{B71ECA06-88C2-43E4-AA1D-0B27F2DE2DEB}" type="datetime1">
              <a:rPr lang="en-US" smtClean="0"/>
              <a:t>1/20/2025</a:t>
            </a:fld>
            <a:endParaRPr lang="en-US" dirty="0"/>
          </a:p>
        </p:txBody>
      </p:sp>
      <p:sp>
        <p:nvSpPr>
          <p:cNvPr id="5" name="Slide Number Placeholder 4">
            <a:extLst>
              <a:ext uri="{FF2B5EF4-FFF2-40B4-BE49-F238E27FC236}">
                <a16:creationId xmlns:a16="http://schemas.microsoft.com/office/drawing/2014/main" id="{18956A34-7375-70E5-2483-017ED981FA4E}"/>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7" name="BBA4A1EF">
            <a:hlinkClick r:id="" action="ppaction://media"/>
            <a:extLst>
              <a:ext uri="{FF2B5EF4-FFF2-40B4-BE49-F238E27FC236}">
                <a16:creationId xmlns:a16="http://schemas.microsoft.com/office/drawing/2014/main" id="{F6BD1B11-DA97-D3AA-1DA5-9FF8AFA3309E}"/>
              </a:ext>
            </a:extLst>
          </p:cNvPr>
          <p:cNvPicPr>
            <a:picLocks noChangeAspect="1"/>
          </p:cNvPicPr>
          <p:nvPr>
            <a:videoFile r:link="rId4"/>
            <p:extLst>
              <p:ext uri="{DAA4B4D4-6D71-4841-9C94-3DE7FCFB9230}">
                <p14:media xmlns:p14="http://schemas.microsoft.com/office/powerpoint/2010/main" r:embed="rId3"/>
              </p:ext>
            </p:extLst>
          </p:nvPr>
        </p:nvPicPr>
        <p:blipFill>
          <a:blip r:embed="rId7"/>
          <a:srcRect l="37433" t="9333" r="40715" b="5492"/>
          <a:stretch/>
        </p:blipFill>
        <p:spPr>
          <a:xfrm>
            <a:off x="9552384" y="3067897"/>
            <a:ext cx="1454138" cy="2633169"/>
          </a:xfrm>
          <a:prstGeom prst="rect">
            <a:avLst/>
          </a:prstGeom>
        </p:spPr>
      </p:pic>
      <p:pic>
        <p:nvPicPr>
          <p:cNvPr id="9" name="Picture 8" descr="A graph of a graph&#10;&#10;Description automatically generated with medium confidence">
            <a:extLst>
              <a:ext uri="{FF2B5EF4-FFF2-40B4-BE49-F238E27FC236}">
                <a16:creationId xmlns:a16="http://schemas.microsoft.com/office/drawing/2014/main" id="{D58E9F43-DCB9-F731-2893-615E225143E3}"/>
              </a:ext>
            </a:extLst>
          </p:cNvPr>
          <p:cNvPicPr>
            <a:picLocks noChangeAspect="1"/>
          </p:cNvPicPr>
          <p:nvPr/>
        </p:nvPicPr>
        <p:blipFill>
          <a:blip r:embed="rId8"/>
          <a:stretch>
            <a:fillRect/>
          </a:stretch>
        </p:blipFill>
        <p:spPr>
          <a:xfrm>
            <a:off x="695400" y="2762854"/>
            <a:ext cx="5142956" cy="3403650"/>
          </a:xfrm>
          <a:prstGeom prst="rect">
            <a:avLst/>
          </a:prstGeom>
        </p:spPr>
      </p:pic>
      <p:sp>
        <p:nvSpPr>
          <p:cNvPr id="10" name="TextBox 9">
            <a:extLst>
              <a:ext uri="{FF2B5EF4-FFF2-40B4-BE49-F238E27FC236}">
                <a16:creationId xmlns:a16="http://schemas.microsoft.com/office/drawing/2014/main" id="{1DEBA0C4-7D32-C0D9-ADD8-CD3E3B6E2873}"/>
              </a:ext>
            </a:extLst>
          </p:cNvPr>
          <p:cNvSpPr txBox="1"/>
          <p:nvPr/>
        </p:nvSpPr>
        <p:spPr>
          <a:xfrm>
            <a:off x="9505870" y="5749437"/>
            <a:ext cx="1785161" cy="430887"/>
          </a:xfrm>
          <a:prstGeom prst="rect">
            <a:avLst/>
          </a:prstGeom>
          <a:noFill/>
        </p:spPr>
        <p:txBody>
          <a:bodyPr wrap="square" lIns="0" tIns="0" rIns="0" bIns="0" rtlCol="0">
            <a:spAutoFit/>
          </a:bodyPr>
          <a:lstStyle/>
          <a:p>
            <a:pPr algn="ctr"/>
            <a:r>
              <a:rPr lang="en-US" sz="1400" b="1" dirty="0">
                <a:solidFill>
                  <a:schemeClr val="tx2"/>
                </a:solidFill>
              </a:rPr>
              <a:t>400 MHz crab cavity at 2 J in the cavity</a:t>
            </a:r>
            <a:endParaRPr lang="en-GB" sz="1400" b="1" dirty="0">
              <a:solidFill>
                <a:schemeClr val="tx2"/>
              </a:solidFill>
            </a:endParaRPr>
          </a:p>
        </p:txBody>
      </p:sp>
      <p:sp>
        <p:nvSpPr>
          <p:cNvPr id="11" name="TextBox 10">
            <a:extLst>
              <a:ext uri="{FF2B5EF4-FFF2-40B4-BE49-F238E27FC236}">
                <a16:creationId xmlns:a16="http://schemas.microsoft.com/office/drawing/2014/main" id="{E5E8A674-2EB3-E4C0-0E93-0E238497FF37}"/>
              </a:ext>
            </a:extLst>
          </p:cNvPr>
          <p:cNvSpPr txBox="1"/>
          <p:nvPr/>
        </p:nvSpPr>
        <p:spPr>
          <a:xfrm>
            <a:off x="7000318" y="5749438"/>
            <a:ext cx="2088232" cy="430887"/>
          </a:xfrm>
          <a:prstGeom prst="rect">
            <a:avLst/>
          </a:prstGeom>
          <a:noFill/>
        </p:spPr>
        <p:txBody>
          <a:bodyPr wrap="square" lIns="0" tIns="0" rIns="0" bIns="0" rtlCol="0">
            <a:spAutoFit/>
          </a:bodyPr>
          <a:lstStyle/>
          <a:p>
            <a:pPr algn="ctr"/>
            <a:r>
              <a:rPr lang="en-US" sz="1400" b="1" dirty="0">
                <a:solidFill>
                  <a:schemeClr val="tx2"/>
                </a:solidFill>
              </a:rPr>
              <a:t>800 MHz elliptical cavity at 9 J in the cavity</a:t>
            </a:r>
            <a:endParaRPr lang="en-GB" sz="1400" b="1" dirty="0">
              <a:solidFill>
                <a:schemeClr val="tx2"/>
              </a:solidFill>
            </a:endParaRPr>
          </a:p>
        </p:txBody>
      </p:sp>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19827016-2930-962E-69EE-17D8E3E728B8}"/>
                  </a:ext>
                </a:extLst>
              </p:cNvPr>
              <p:cNvSpPr txBox="1"/>
              <p:nvPr/>
            </p:nvSpPr>
            <p:spPr>
              <a:xfrm>
                <a:off x="544401" y="1856403"/>
                <a:ext cx="10952199" cy="492443"/>
              </a:xfrm>
              <a:prstGeom prst="rect">
                <a:avLst/>
              </a:prstGeom>
              <a:noFill/>
            </p:spPr>
            <p:txBody>
              <a:bodyPr wrap="square" lIns="0" tIns="0" rIns="0" bIns="0" rtlCol="0">
                <a:spAutoFit/>
              </a:bodyPr>
              <a:lstStyle/>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en-US" sz="1600" i="0" u="none" strike="noStrike" cap="none" normalizeH="0" baseline="0" dirty="0">
                    <a:ln>
                      <a:noFill/>
                    </a:ln>
                    <a:solidFill>
                      <a:schemeClr val="tx2"/>
                    </a:solidFill>
                    <a:effectLst/>
                  </a:rPr>
                  <a:t>Strong </a:t>
                </a:r>
                <a:r>
                  <a:rPr kumimoji="0" lang="en-GB" altLang="en-US" sz="1600" i="0" u="none" strike="noStrike" cap="none" normalizeH="0" baseline="0" dirty="0" err="1">
                    <a:ln>
                      <a:noFill/>
                    </a:ln>
                    <a:solidFill>
                      <a:schemeClr val="tx2"/>
                    </a:solidFill>
                    <a:effectLst/>
                  </a:rPr>
                  <a:t>multipacting</a:t>
                </a:r>
                <a:r>
                  <a:rPr kumimoji="0" lang="en-GB" altLang="en-US" sz="1600" i="0" u="none" strike="noStrike" cap="none" normalizeH="0" baseline="0" dirty="0">
                    <a:ln>
                      <a:noFill/>
                    </a:ln>
                    <a:solidFill>
                      <a:schemeClr val="tx2"/>
                    </a:solidFill>
                    <a:effectLst/>
                  </a:rPr>
                  <a:t> (MP) can occur in the DQW coupler at low </a:t>
                </a:r>
                <a14:m>
                  <m:oMath xmlns:m="http://schemas.openxmlformats.org/officeDocument/2006/math">
                    <m:sSub>
                      <m:sSubPr>
                        <m:ctrlPr>
                          <a:rPr kumimoji="0" lang="en-US" altLang="en-US" sz="1600" b="0" i="1" u="none" strike="noStrike" cap="none" normalizeH="0" baseline="0" dirty="0" smtClean="0">
                            <a:ln>
                              <a:noFill/>
                            </a:ln>
                            <a:solidFill>
                              <a:schemeClr val="tx2"/>
                            </a:solidFill>
                            <a:effectLst/>
                            <a:latin typeface="Cambria Math" panose="02040503050406030204" pitchFamily="18" charset="0"/>
                          </a:rPr>
                        </m:ctrlPr>
                      </m:sSubPr>
                      <m:e>
                        <m:r>
                          <a:rPr kumimoji="0" lang="en-GB" altLang="en-US" sz="1600" i="1" u="none" strike="noStrike" cap="none" normalizeH="0" baseline="0" dirty="0" smtClean="0">
                            <a:ln>
                              <a:noFill/>
                            </a:ln>
                            <a:solidFill>
                              <a:schemeClr val="tx2"/>
                            </a:solidFill>
                            <a:effectLst/>
                            <a:latin typeface="Cambria Math" panose="02040503050406030204" pitchFamily="18" charset="0"/>
                          </a:rPr>
                          <m:t>𝐸</m:t>
                        </m:r>
                      </m:e>
                      <m:sub>
                        <m:r>
                          <m:rPr>
                            <m:sty m:val="p"/>
                          </m:rPr>
                          <a:rPr kumimoji="0" lang="en-GB" altLang="en-US" sz="1600" i="0" u="none" strike="noStrike" cap="none" normalizeH="0" baseline="0" dirty="0" smtClean="0">
                            <a:ln>
                              <a:noFill/>
                            </a:ln>
                            <a:solidFill>
                              <a:schemeClr val="tx2"/>
                            </a:solidFill>
                            <a:effectLst/>
                            <a:latin typeface="Cambria Math" panose="02040503050406030204" pitchFamily="18" charset="0"/>
                          </a:rPr>
                          <m:t>acc</m:t>
                        </m:r>
                      </m:sub>
                    </m:sSub>
                  </m:oMath>
                </a14:m>
                <a:r>
                  <a:rPr kumimoji="0" lang="en-GB" altLang="en-US" sz="1600" i="0" u="none" strike="noStrike" cap="none" normalizeH="0" baseline="0" dirty="0">
                    <a:ln>
                      <a:noFill/>
                    </a:ln>
                    <a:solidFill>
                      <a:schemeClr val="tx2"/>
                    </a:solidFill>
                    <a:effectLst/>
                  </a:rPr>
                  <a:t> (below 2 MV/m). Redesigning</a:t>
                </a:r>
                <a:r>
                  <a:rPr kumimoji="0" lang="en-GB" altLang="en-US" sz="1600" i="0" u="none" strike="noStrike" cap="none" normalizeH="0" dirty="0">
                    <a:ln>
                      <a:noFill/>
                    </a:ln>
                    <a:solidFill>
                      <a:schemeClr val="tx2"/>
                    </a:solidFill>
                    <a:effectLst/>
                  </a:rPr>
                  <a:t> the shape of the capacitive section can help to eliminate MP in this coupler </a:t>
                </a:r>
                <a:r>
                  <a:rPr kumimoji="0" lang="en-GB" altLang="en-US" sz="1600" i="0" u="none" strike="noStrike" cap="none" normalizeH="0" dirty="0">
                    <a:ln>
                      <a:noFill/>
                    </a:ln>
                    <a:solidFill>
                      <a:schemeClr val="tx2"/>
                    </a:solidFill>
                    <a:effectLst/>
                    <a:sym typeface="Wingdings" panose="05000000000000000000" pitchFamily="2" charset="2"/>
                  </a:rPr>
                  <a:t> to be studied </a:t>
                </a:r>
                <a:endParaRPr lang="en-US" altLang="en-US" sz="1600" dirty="0">
                  <a:solidFill>
                    <a:schemeClr val="tx2"/>
                  </a:solidFill>
                </a:endParaRPr>
              </a:p>
            </p:txBody>
          </p:sp>
        </mc:Choice>
        <mc:Fallback>
          <p:sp>
            <p:nvSpPr>
              <p:cNvPr id="12" name="TextBox 11">
                <a:extLst>
                  <a:ext uri="{FF2B5EF4-FFF2-40B4-BE49-F238E27FC236}">
                    <a16:creationId xmlns:a16="http://schemas.microsoft.com/office/drawing/2014/main" id="{19827016-2930-962E-69EE-17D8E3E728B8}"/>
                  </a:ext>
                </a:extLst>
              </p:cNvPr>
              <p:cNvSpPr txBox="1">
                <a:spLocks noRot="1" noChangeAspect="1" noMove="1" noResize="1" noEditPoints="1" noAdjustHandles="1" noChangeArrowheads="1" noChangeShapeType="1" noTextEdit="1"/>
              </p:cNvSpPr>
              <p:nvPr/>
            </p:nvSpPr>
            <p:spPr>
              <a:xfrm>
                <a:off x="544401" y="1856403"/>
                <a:ext cx="10952199" cy="492443"/>
              </a:xfrm>
              <a:prstGeom prst="rect">
                <a:avLst/>
              </a:prstGeom>
              <a:blipFill>
                <a:blip r:embed="rId9"/>
                <a:stretch>
                  <a:fillRect l="-1057" t="-13750" r="-1169" b="-25000"/>
                </a:stretch>
              </a:blipFill>
            </p:spPr>
            <p:txBody>
              <a:bodyPr/>
              <a:lstStyle/>
              <a:p>
                <a:r>
                  <a:rPr lang="en-GB">
                    <a:noFill/>
                  </a:rPr>
                  <a:t> </a:t>
                </a:r>
              </a:p>
            </p:txBody>
          </p:sp>
        </mc:Fallback>
      </mc:AlternateContent>
    </p:spTree>
    <p:extLst>
      <p:ext uri="{BB962C8B-B14F-4D97-AF65-F5344CB8AC3E}">
        <p14:creationId xmlns:p14="http://schemas.microsoft.com/office/powerpoint/2010/main" val="2205390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000" fill="hold"/>
                                        <p:tgtEl>
                                          <p:spTgt spid="6"/>
                                        </p:tgtEl>
                                      </p:cBhvr>
                                    </p:cmd>
                                  </p:childTnLst>
                                </p:cTn>
                              </p:par>
                            </p:childTnLst>
                          </p:cTn>
                        </p:par>
                        <p:par>
                          <p:cTn id="7" fill="hold">
                            <p:stCondLst>
                              <p:cond delay="10000"/>
                            </p:stCondLst>
                            <p:childTnLst>
                              <p:par>
                                <p:cTn id="8" presetID="1" presetClass="mediacall" presetSubtype="0" fill="hold" nodeType="afterEffect">
                                  <p:stCondLst>
                                    <p:cond delay="0"/>
                                  </p:stCondLst>
                                  <p:childTnLst>
                                    <p:cmd type="call" cmd="playFrom(0.0)">
                                      <p:cBhvr>
                                        <p:cTn id="9" dur="6666"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repeatCount="indefinite" fill="remove" display="0">
                  <p:stCondLst>
                    <p:cond delay="indefinite"/>
                  </p:stCondLst>
                </p:cTn>
                <p:tgtEl>
                  <p:spTgt spid="6"/>
                </p:tgtEl>
              </p:cMediaNode>
            </p:video>
            <p:seq concurrent="1" nextAc="seek">
              <p:cTn id="11" restart="whenNotActive" fill="hold" evtFilter="cancelBubble" nodeType="interactiveSeq">
                <p:stCondLst>
                  <p:cond evt="onClick" delay="0">
                    <p:tgtEl>
                      <p:spTgt spid="6"/>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6"/>
                                        </p:tgtEl>
                                      </p:cBhvr>
                                    </p:cmd>
                                  </p:childTnLst>
                                </p:cTn>
                              </p:par>
                            </p:childTnLst>
                          </p:cTn>
                        </p:par>
                      </p:childTnLst>
                    </p:cTn>
                  </p:par>
                </p:childTnLst>
              </p:cTn>
              <p:nextCondLst>
                <p:cond evt="onClick" delay="0">
                  <p:tgtEl>
                    <p:spTgt spid="6"/>
                  </p:tgtEl>
                </p:cond>
              </p:nextCondLst>
            </p:seq>
            <p:video>
              <p:cMediaNode vol="80000">
                <p:cTn id="16" repeatCount="indefinite" fill="remove" display="0">
                  <p:stCondLst>
                    <p:cond delay="indefinite"/>
                  </p:stCondLst>
                </p:cTn>
                <p:tgtEl>
                  <p:spTgt spid="7"/>
                </p:tgtEl>
              </p:cMediaNode>
            </p:video>
            <p:seq concurrent="1" nextAc="seek">
              <p:cTn id="17" restart="whenNotActive" fill="hold" evtFilter="cancelBubble" nodeType="interactiveSeq">
                <p:stCondLst>
                  <p:cond evt="onClick" delay="0">
                    <p:tgtEl>
                      <p:spTgt spid="7"/>
                    </p:tgtEl>
                  </p:cond>
                </p:stCondLst>
                <p:endSync evt="end" delay="0">
                  <p:rtn val="all"/>
                </p:endSync>
                <p:childTnLst>
                  <p:par>
                    <p:cTn id="18" fill="hold">
                      <p:stCondLst>
                        <p:cond delay="0"/>
                      </p:stCondLst>
                      <p:childTnLst>
                        <p:par>
                          <p:cTn id="19" fill="hold">
                            <p:stCondLst>
                              <p:cond delay="0"/>
                            </p:stCondLst>
                            <p:childTnLst>
                              <p:par>
                                <p:cTn id="20" presetID="2" presetClass="mediacall" presetSubtype="0" fill="hold" nodeType="clickEffect">
                                  <p:stCondLst>
                                    <p:cond delay="0"/>
                                  </p:stCondLst>
                                  <p:childTnLst>
                                    <p:cmd type="call" cmd="togglePause">
                                      <p:cBhvr>
                                        <p:cTn id="21"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DF1703-641F-7393-A63B-97C2F53D0925}"/>
              </a:ext>
            </a:extLst>
          </p:cNvPr>
          <p:cNvSpPr>
            <a:spLocks noGrp="1"/>
          </p:cNvSpPr>
          <p:nvPr>
            <p:ph idx="1"/>
          </p:nvPr>
        </p:nvSpPr>
        <p:spPr>
          <a:xfrm>
            <a:off x="623391" y="1369972"/>
            <a:ext cx="11017225" cy="4795332"/>
          </a:xfrm>
        </p:spPr>
        <p:txBody>
          <a:bodyPr/>
          <a:lstStyle/>
          <a:p>
            <a:pPr marL="342900" indent="-342900">
              <a:buFont typeface="Arial" panose="020B0604020202020204" pitchFamily="34" charset="0"/>
              <a:buChar char="•"/>
            </a:pPr>
            <a:r>
              <a:rPr lang="en-GB" sz="1800" dirty="0"/>
              <a:t>Module Length reduction: </a:t>
            </a:r>
          </a:p>
          <a:p>
            <a:pPr marL="666900" lvl="1" indent="-342900">
              <a:buFont typeface="Arial" panose="020B0604020202020204" pitchFamily="34" charset="0"/>
              <a:buChar char="•"/>
            </a:pPr>
            <a:r>
              <a:rPr lang="en-GB" sz="1500" b="0" dirty="0"/>
              <a:t>Inner coaxial couplers removed; rely on BLA and additional empty ports for HOM damping</a:t>
            </a:r>
          </a:p>
          <a:p>
            <a:pPr marL="666900" lvl="1" indent="-342900">
              <a:buFont typeface="Arial" panose="020B0604020202020204" pitchFamily="34" charset="0"/>
              <a:buChar char="•"/>
            </a:pPr>
            <a:r>
              <a:rPr lang="en-GB" sz="1500" b="0" dirty="0"/>
              <a:t>Saves ~0.8 m per module, potentially more with optimized tapering and BLA connections. Available vacuum gate valve diameter must be determined for further improvements!</a:t>
            </a:r>
          </a:p>
          <a:p>
            <a:pPr marL="342900" indent="-342900">
              <a:buFont typeface="Arial" panose="020B0604020202020204" pitchFamily="34" charset="0"/>
              <a:buChar char="•"/>
            </a:pPr>
            <a:r>
              <a:rPr lang="en-GB" sz="1800" dirty="0"/>
              <a:t>Lower beam impedance limit at injection energy in RPO addressed by: </a:t>
            </a:r>
          </a:p>
          <a:p>
            <a:pPr marL="666900" lvl="1" indent="-342900"/>
            <a:r>
              <a:rPr lang="en-GB" sz="1500" b="0" dirty="0"/>
              <a:t>Asymmetrical end-cell shape for better HOM damping</a:t>
            </a:r>
          </a:p>
          <a:p>
            <a:pPr marL="666900" lvl="1" indent="-342900"/>
            <a:r>
              <a:rPr lang="en-GB" sz="1500" b="0" dirty="0"/>
              <a:t>The other two HOM ports were used by a different HOM coupler design to cover modes at other passbands </a:t>
            </a:r>
          </a:p>
          <a:p>
            <a:pPr marL="666900" lvl="1" indent="-342900"/>
            <a:r>
              <a:rPr lang="en-GB" sz="1500" b="0" dirty="0"/>
              <a:t>Larger coupler dimensions for better mechanical robustness and inner cooling</a:t>
            </a:r>
          </a:p>
          <a:p>
            <a:pPr marL="666900" lvl="1" indent="-342900"/>
            <a:r>
              <a:rPr lang="en-GB" sz="1500" b="0" dirty="0"/>
              <a:t>Cell-sorting during manufacturing to minimize trapped HOMs</a:t>
            </a:r>
          </a:p>
          <a:p>
            <a:pPr marL="666900" lvl="1" indent="-342900"/>
            <a:r>
              <a:rPr lang="en-GB" sz="1500" b="0" dirty="0"/>
              <a:t>Stability achieved with limited margin</a:t>
            </a:r>
          </a:p>
          <a:p>
            <a:pPr marL="342900" indent="-342900">
              <a:buFont typeface="Arial" panose="020B0604020202020204" pitchFamily="34" charset="0"/>
              <a:buChar char="•"/>
            </a:pPr>
            <a:r>
              <a:rPr lang="en-GB" sz="1800" dirty="0"/>
              <a:t>With the 6-cell cavity shape, port positions, and distances now fixed, these studies should follow:</a:t>
            </a:r>
          </a:p>
          <a:p>
            <a:pPr marL="666900" lvl="1" indent="-342900"/>
            <a:r>
              <a:rPr lang="en-GB" sz="1600" dirty="0"/>
              <a:t>I</a:t>
            </a:r>
            <a:r>
              <a:rPr lang="en-GB" sz="1600" b="0" dirty="0"/>
              <a:t>mprove HOM coupler designs for better HOM damping and reduced MP</a:t>
            </a:r>
          </a:p>
          <a:p>
            <a:pPr marL="666900" lvl="1" indent="-342900"/>
            <a:r>
              <a:rPr lang="en-GB" sz="1600" b="0" dirty="0"/>
              <a:t>Beam tracking in the booster cavities to better understand the beam stability limits</a:t>
            </a:r>
          </a:p>
        </p:txBody>
      </p:sp>
      <p:sp>
        <p:nvSpPr>
          <p:cNvPr id="3" name="Title 2">
            <a:extLst>
              <a:ext uri="{FF2B5EF4-FFF2-40B4-BE49-F238E27FC236}">
                <a16:creationId xmlns:a16="http://schemas.microsoft.com/office/drawing/2014/main" id="{4ECC64F4-0292-C533-E031-A808D9FA5F87}"/>
              </a:ext>
            </a:extLst>
          </p:cNvPr>
          <p:cNvSpPr>
            <a:spLocks noGrp="1"/>
          </p:cNvSpPr>
          <p:nvPr>
            <p:ph type="title"/>
          </p:nvPr>
        </p:nvSpPr>
        <p:spPr/>
        <p:txBody>
          <a:bodyPr/>
          <a:lstStyle/>
          <a:p>
            <a:r>
              <a:rPr lang="en-GB" dirty="0"/>
              <a:t>Conclusion</a:t>
            </a:r>
          </a:p>
        </p:txBody>
      </p:sp>
      <p:sp>
        <p:nvSpPr>
          <p:cNvPr id="4" name="Date Placeholder 3">
            <a:extLst>
              <a:ext uri="{FF2B5EF4-FFF2-40B4-BE49-F238E27FC236}">
                <a16:creationId xmlns:a16="http://schemas.microsoft.com/office/drawing/2014/main" id="{6910990E-B7E3-8385-216C-57D86E6449DF}"/>
              </a:ext>
            </a:extLst>
          </p:cNvPr>
          <p:cNvSpPr>
            <a:spLocks noGrp="1"/>
          </p:cNvSpPr>
          <p:nvPr>
            <p:ph type="dt" sz="half" idx="10"/>
          </p:nvPr>
        </p:nvSpPr>
        <p:spPr/>
        <p:txBody>
          <a:bodyPr/>
          <a:lstStyle/>
          <a:p>
            <a:fld id="{0353E8C0-7987-409D-BFB8-95F27E9460AB}" type="datetime1">
              <a:rPr lang="en-US" smtClean="0"/>
              <a:t>1/20/2025</a:t>
            </a:fld>
            <a:endParaRPr lang="en-US" dirty="0"/>
          </a:p>
        </p:txBody>
      </p:sp>
      <p:sp>
        <p:nvSpPr>
          <p:cNvPr id="5" name="Slide Number Placeholder 4">
            <a:extLst>
              <a:ext uri="{FF2B5EF4-FFF2-40B4-BE49-F238E27FC236}">
                <a16:creationId xmlns:a16="http://schemas.microsoft.com/office/drawing/2014/main" id="{3CFE22C5-A259-3AE5-59DD-94445CDBD4BA}"/>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Tree>
    <p:extLst>
      <p:ext uri="{BB962C8B-B14F-4D97-AF65-F5344CB8AC3E}">
        <p14:creationId xmlns:p14="http://schemas.microsoft.com/office/powerpoint/2010/main" val="4173199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4101C9-6535-D563-9EDD-8D5079BF6386}"/>
              </a:ext>
            </a:extLst>
          </p:cNvPr>
          <p:cNvSpPr>
            <a:spLocks noGrp="1"/>
          </p:cNvSpPr>
          <p:nvPr>
            <p:ph idx="1"/>
          </p:nvPr>
        </p:nvSpPr>
        <p:spPr>
          <a:xfrm>
            <a:off x="407989" y="3140967"/>
            <a:ext cx="11376024" cy="3059807"/>
          </a:xfrm>
        </p:spPr>
        <p:txBody>
          <a:bodyPr/>
          <a:lstStyle/>
          <a:p>
            <a:pPr algn="ctr"/>
            <a:r>
              <a:rPr lang="en-GB" sz="7200" dirty="0"/>
              <a:t>Appendix</a:t>
            </a:r>
          </a:p>
        </p:txBody>
      </p:sp>
      <p:sp>
        <p:nvSpPr>
          <p:cNvPr id="4" name="Date Placeholder 3">
            <a:extLst>
              <a:ext uri="{FF2B5EF4-FFF2-40B4-BE49-F238E27FC236}">
                <a16:creationId xmlns:a16="http://schemas.microsoft.com/office/drawing/2014/main" id="{CE413FFA-860F-D8A8-76A9-9B36EAEBDD93}"/>
              </a:ext>
            </a:extLst>
          </p:cNvPr>
          <p:cNvSpPr>
            <a:spLocks noGrp="1"/>
          </p:cNvSpPr>
          <p:nvPr>
            <p:ph type="dt" sz="half" idx="10"/>
          </p:nvPr>
        </p:nvSpPr>
        <p:spPr/>
        <p:txBody>
          <a:bodyPr/>
          <a:lstStyle/>
          <a:p>
            <a:fld id="{6281CA5C-2A65-475C-866F-65A1DF6E7DF1}" type="datetime1">
              <a:rPr lang="en-US" smtClean="0"/>
              <a:t>1/20/2025</a:t>
            </a:fld>
            <a:endParaRPr lang="en-US" dirty="0"/>
          </a:p>
        </p:txBody>
      </p:sp>
      <p:sp>
        <p:nvSpPr>
          <p:cNvPr id="5" name="Slide Number Placeholder 4">
            <a:extLst>
              <a:ext uri="{FF2B5EF4-FFF2-40B4-BE49-F238E27FC236}">
                <a16:creationId xmlns:a16="http://schemas.microsoft.com/office/drawing/2014/main" id="{E55562B6-2782-A9D9-D41B-034C7F150DDB}"/>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Tree>
    <p:extLst>
      <p:ext uri="{BB962C8B-B14F-4D97-AF65-F5344CB8AC3E}">
        <p14:creationId xmlns:p14="http://schemas.microsoft.com/office/powerpoint/2010/main" val="32427070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B158E444-8170-D6ED-64D9-9D192DC7E643}"/>
                  </a:ext>
                </a:extLst>
              </p:cNvPr>
              <p:cNvSpPr txBox="1"/>
              <p:nvPr/>
            </p:nvSpPr>
            <p:spPr>
              <a:xfrm>
                <a:off x="531664" y="1468797"/>
                <a:ext cx="11103668" cy="3962239"/>
              </a:xfrm>
              <a:prstGeom prst="rect">
                <a:avLst/>
              </a:prstGeom>
              <a:noFill/>
            </p:spPr>
            <p:txBody>
              <a:bodyPr wrap="square" lIns="0" tIns="0" rIns="0" bIns="0" rtlCol="0">
                <a:spAutoFit/>
              </a:bodyPr>
              <a:lstStyle/>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00" b="1" i="0" u="none" strike="noStrike" cap="none" normalizeH="0" baseline="0" dirty="0">
                    <a:ln>
                      <a:noFill/>
                    </a:ln>
                    <a:solidFill>
                      <a:schemeClr val="tx2"/>
                    </a:solidFill>
                    <a:effectLst/>
                  </a:rPr>
                  <a:t>Transverse Kick:</a:t>
                </a:r>
                <a:r>
                  <a:rPr kumimoji="0" lang="en-US" altLang="en-US" sz="1600" b="0" i="0" u="none" strike="noStrike" cap="none" normalizeH="0" baseline="0" dirty="0">
                    <a:ln>
                      <a:noFill/>
                    </a:ln>
                    <a:solidFill>
                      <a:schemeClr val="tx2"/>
                    </a:solidFill>
                    <a:effectLst/>
                  </a:rPr>
                  <a:t> Each coupler imparts a transverse momentum kick </a:t>
                </a:r>
                <a14:m>
                  <m:oMath xmlns:m="http://schemas.openxmlformats.org/officeDocument/2006/math">
                    <m:r>
                      <m:rPr>
                        <m:sty m:val="p"/>
                      </m:rPr>
                      <a:rPr kumimoji="0" lang="en-US" altLang="en-US" sz="1600" b="0" i="0" u="none" strike="noStrike" cap="none" normalizeH="0" baseline="0" dirty="0" smtClean="0">
                        <a:ln>
                          <a:noFill/>
                        </a:ln>
                        <a:solidFill>
                          <a:schemeClr val="tx2"/>
                        </a:solidFill>
                        <a:effectLst/>
                        <a:latin typeface="Cambria Math" panose="02040503050406030204" pitchFamily="18" charset="0"/>
                      </a:rPr>
                      <m:t>Δ</m:t>
                    </m:r>
                    <m:sSub>
                      <m:sSubPr>
                        <m:ctrlPr>
                          <a:rPr kumimoji="0" lang="en-US" altLang="en-US" sz="1600" b="0" i="1" u="none" strike="noStrike" cap="none" normalizeH="0" baseline="0" dirty="0" smtClean="0">
                            <a:ln>
                              <a:noFill/>
                            </a:ln>
                            <a:solidFill>
                              <a:schemeClr val="tx2"/>
                            </a:solidFill>
                            <a:effectLst/>
                            <a:latin typeface="Cambria Math" panose="02040503050406030204" pitchFamily="18" charset="0"/>
                          </a:rPr>
                        </m:ctrlPr>
                      </m:sSubPr>
                      <m:e>
                        <m:r>
                          <a:rPr kumimoji="0" lang="en-US" altLang="en-US" sz="1600" b="0" i="1" u="none" strike="noStrike" cap="none" normalizeH="0" baseline="0" dirty="0" smtClean="0">
                            <a:ln>
                              <a:noFill/>
                            </a:ln>
                            <a:solidFill>
                              <a:schemeClr val="tx2"/>
                            </a:solidFill>
                            <a:effectLst/>
                            <a:latin typeface="Cambria Math" panose="02040503050406030204" pitchFamily="18" charset="0"/>
                          </a:rPr>
                          <m:t>𝑝</m:t>
                        </m:r>
                      </m:e>
                      <m:sub>
                        <m:r>
                          <m:rPr>
                            <m:sty m:val="p"/>
                          </m:rPr>
                          <a:rPr kumimoji="0" lang="en-US" altLang="en-US" sz="1600" b="0" i="0" u="none" strike="noStrike" cap="none" normalizeH="0" baseline="0" dirty="0" smtClean="0">
                            <a:ln>
                              <a:noFill/>
                            </a:ln>
                            <a:solidFill>
                              <a:schemeClr val="tx2"/>
                            </a:solidFill>
                            <a:effectLst/>
                            <a:latin typeface="Cambria Math" panose="02040503050406030204" pitchFamily="18" charset="0"/>
                          </a:rPr>
                          <m:t>x</m:t>
                        </m:r>
                      </m:sub>
                    </m:sSub>
                  </m:oMath>
                </a14:m>
                <a:r>
                  <a:rPr kumimoji="0" lang="en-US" altLang="en-US" sz="1600" b="0" i="0" u="none" strike="noStrike" cap="none" normalizeH="0" baseline="0" dirty="0">
                    <a:ln>
                      <a:noFill/>
                    </a:ln>
                    <a:solidFill>
                      <a:schemeClr val="tx2"/>
                    </a:solidFill>
                    <a:effectLst/>
                  </a:rPr>
                  <a:t>​ (or </a:t>
                </a:r>
                <a14:m>
                  <m:oMath xmlns:m="http://schemas.openxmlformats.org/officeDocument/2006/math">
                    <m:r>
                      <m:rPr>
                        <m:sty m:val="p"/>
                      </m:rPr>
                      <a:rPr kumimoji="0" lang="en-US" altLang="en-US" sz="1600" b="0" i="0" u="none" strike="noStrike" cap="none" normalizeH="0" baseline="0" dirty="0" smtClean="0">
                        <a:ln>
                          <a:noFill/>
                        </a:ln>
                        <a:solidFill>
                          <a:schemeClr val="tx2"/>
                        </a:solidFill>
                        <a:effectLst/>
                        <a:latin typeface="Cambria Math" panose="02040503050406030204" pitchFamily="18" charset="0"/>
                      </a:rPr>
                      <m:t>Δ</m:t>
                    </m:r>
                    <m:sSub>
                      <m:sSubPr>
                        <m:ctrlPr>
                          <a:rPr kumimoji="0" lang="en-US" altLang="en-US" sz="1600" b="0" i="1" u="none" strike="noStrike" cap="none" normalizeH="0" baseline="0" dirty="0" smtClean="0">
                            <a:ln>
                              <a:noFill/>
                            </a:ln>
                            <a:solidFill>
                              <a:schemeClr val="tx2"/>
                            </a:solidFill>
                            <a:effectLst/>
                            <a:latin typeface="Cambria Math" panose="02040503050406030204" pitchFamily="18" charset="0"/>
                          </a:rPr>
                        </m:ctrlPr>
                      </m:sSubPr>
                      <m:e>
                        <m:r>
                          <a:rPr kumimoji="0" lang="en-US" altLang="en-US" sz="1600" b="0" i="1" u="none" strike="noStrike" cap="none" normalizeH="0" baseline="0" dirty="0" err="1" smtClean="0">
                            <a:ln>
                              <a:noFill/>
                            </a:ln>
                            <a:solidFill>
                              <a:schemeClr val="tx2"/>
                            </a:solidFill>
                            <a:effectLst/>
                            <a:latin typeface="Cambria Math" panose="02040503050406030204" pitchFamily="18" charset="0"/>
                          </a:rPr>
                          <m:t>𝑝</m:t>
                        </m:r>
                      </m:e>
                      <m:sub>
                        <m:r>
                          <m:rPr>
                            <m:sty m:val="p"/>
                          </m:rPr>
                          <a:rPr kumimoji="0" lang="en-US" altLang="en-US" sz="1600" b="0" i="0" u="none" strike="noStrike" cap="none" normalizeH="0" baseline="0" dirty="0" err="1" smtClean="0">
                            <a:ln>
                              <a:noFill/>
                            </a:ln>
                            <a:solidFill>
                              <a:schemeClr val="tx2"/>
                            </a:solidFill>
                            <a:effectLst/>
                            <a:latin typeface="Cambria Math" panose="02040503050406030204" pitchFamily="18" charset="0"/>
                          </a:rPr>
                          <m:t>y</m:t>
                        </m:r>
                      </m:sub>
                    </m:sSub>
                  </m:oMath>
                </a14:m>
                <a:r>
                  <a:rPr kumimoji="0" lang="en-US" altLang="en-US" sz="1600" b="0" i="0" u="none" strike="noStrike" cap="none" normalizeH="0" baseline="0" dirty="0">
                    <a:ln>
                      <a:noFill/>
                    </a:ln>
                    <a:solidFill>
                      <a:schemeClr val="tx2"/>
                    </a:solidFill>
                    <a:effectLst/>
                  </a:rPr>
                  <a:t>​) to the particle, causing a transverse deflection</a:t>
                </a:r>
              </a:p>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altLang="en-US" sz="1600" dirty="0">
                  <a:solidFill>
                    <a:schemeClr val="tx2"/>
                  </a:solidFill>
                </a:endParaRPr>
              </a:p>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n-US" sz="1600" b="0" i="0" u="none" strike="noStrike" cap="none" normalizeH="0" baseline="0" dirty="0">
                  <a:ln>
                    <a:noFill/>
                  </a:ln>
                  <a:solidFill>
                    <a:schemeClr val="tx2"/>
                  </a:solidFill>
                  <a:effectLst/>
                </a:endParaRPr>
              </a:p>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altLang="en-US" sz="1600" dirty="0">
                  <a:solidFill>
                    <a:schemeClr val="tx2"/>
                  </a:solidFill>
                </a:endParaRPr>
              </a:p>
              <a:p>
                <a:pPr marR="0" lvl="0" algn="just" defTabSz="914400" rtl="0" eaLnBrk="0" fontAlgn="base" latinLnBrk="0" hangingPunct="0">
                  <a:lnSpc>
                    <a:spcPct val="100000"/>
                  </a:lnSpc>
                  <a:spcBef>
                    <a:spcPct val="0"/>
                  </a:spcBef>
                  <a:spcAft>
                    <a:spcPct val="0"/>
                  </a:spcAft>
                  <a:buClrTx/>
                  <a:buSzTx/>
                  <a:tabLst/>
                </a:pPr>
                <a:endParaRPr kumimoji="0" lang="en-US" altLang="en-US" sz="1600" b="0" i="0" u="none" strike="noStrike" cap="none" normalizeH="0" baseline="0" dirty="0">
                  <a:ln>
                    <a:noFill/>
                  </a:ln>
                  <a:solidFill>
                    <a:schemeClr val="tx2"/>
                  </a:solidFill>
                  <a:effectLst/>
                </a:endParaRPr>
              </a:p>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altLang="en-US" sz="1600" dirty="0">
                  <a:solidFill>
                    <a:schemeClr val="tx2"/>
                  </a:solidFill>
                </a:endParaRPr>
              </a:p>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00" b="1" i="0" u="none" strike="noStrike" cap="none" normalizeH="0" baseline="0" dirty="0">
                    <a:ln>
                      <a:noFill/>
                    </a:ln>
                    <a:solidFill>
                      <a:schemeClr val="tx2"/>
                    </a:solidFill>
                    <a:effectLst/>
                  </a:rPr>
                  <a:t>Drift between Cavities:</a:t>
                </a:r>
                <a:r>
                  <a:rPr kumimoji="0" lang="en-US" altLang="en-US" sz="1600" b="0" i="0" u="none" strike="noStrike" cap="none" normalizeH="0" baseline="0" dirty="0">
                    <a:ln>
                      <a:noFill/>
                    </a:ln>
                    <a:solidFill>
                      <a:schemeClr val="tx2"/>
                    </a:solidFill>
                    <a:effectLst/>
                  </a:rPr>
                  <a:t> Between cavities, the particle drifts over a distance </a:t>
                </a:r>
                <a14:m>
                  <m:oMath xmlns:m="http://schemas.openxmlformats.org/officeDocument/2006/math">
                    <m:r>
                      <a:rPr kumimoji="0" lang="en-US" altLang="en-US" sz="1600" b="0" i="1" u="none" strike="noStrike" cap="none" normalizeH="0" baseline="0" dirty="0" smtClean="0">
                        <a:ln>
                          <a:noFill/>
                        </a:ln>
                        <a:solidFill>
                          <a:schemeClr val="tx2"/>
                        </a:solidFill>
                        <a:effectLst/>
                        <a:latin typeface="Cambria Math" panose="02040503050406030204" pitchFamily="18" charset="0"/>
                      </a:rPr>
                      <m:t>𝐿</m:t>
                    </m:r>
                  </m:oMath>
                </a14:m>
                <a:r>
                  <a:rPr kumimoji="0" lang="en-US" altLang="en-US" sz="1600" b="0" i="0" u="none" strike="noStrike" cap="none" normalizeH="0" baseline="0" dirty="0">
                    <a:ln>
                      <a:noFill/>
                    </a:ln>
                    <a:solidFill>
                      <a:schemeClr val="tx2"/>
                    </a:solidFill>
                    <a:effectLst/>
                  </a:rPr>
                  <a:t>. During this drift, its transverse position changes due to the momentum imparted by the previous kicks</a:t>
                </a:r>
              </a:p>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n-US" sz="1600" b="0" i="0" u="none" strike="noStrike" cap="none" normalizeH="0" baseline="0" dirty="0">
                  <a:ln>
                    <a:noFill/>
                  </a:ln>
                  <a:solidFill>
                    <a:schemeClr val="tx2"/>
                  </a:solidFill>
                  <a:effectLst/>
                </a:endParaRPr>
              </a:p>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n-US" sz="1600" b="0" i="0" u="none" strike="noStrike" cap="none" normalizeH="0" baseline="0" dirty="0">
                  <a:ln>
                    <a:noFill/>
                  </a:ln>
                  <a:solidFill>
                    <a:schemeClr val="tx2"/>
                  </a:solidFill>
                  <a:effectLst/>
                </a:endParaRPr>
              </a:p>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n-US" sz="1600" b="0" i="0" u="none" strike="noStrike" cap="none" normalizeH="0" baseline="0" dirty="0">
                  <a:ln>
                    <a:noFill/>
                  </a:ln>
                  <a:solidFill>
                    <a:schemeClr val="tx2"/>
                  </a:solidFill>
                  <a:effectLst/>
                </a:endParaRPr>
              </a:p>
              <a:p>
                <a:pPr marL="0" marR="0" lvl="0" indent="0" algn="just" defTabSz="914400" rtl="0" eaLnBrk="0" fontAlgn="base" latinLnBrk="0" hangingPunct="0">
                  <a:lnSpc>
                    <a:spcPct val="100000"/>
                  </a:lnSpc>
                  <a:spcBef>
                    <a:spcPct val="0"/>
                  </a:spcBef>
                  <a:spcAft>
                    <a:spcPct val="0"/>
                  </a:spcAft>
                  <a:buClrTx/>
                  <a:buSzTx/>
                  <a:tabLst/>
                </a:pPr>
                <a:endParaRPr kumimoji="0" lang="en-US" altLang="en-US" sz="1600" b="0" i="0" u="none" strike="noStrike" cap="none" normalizeH="0" baseline="0" dirty="0">
                  <a:ln>
                    <a:noFill/>
                  </a:ln>
                  <a:solidFill>
                    <a:schemeClr val="tx2"/>
                  </a:solidFill>
                  <a:effectLst/>
                </a:endParaRPr>
              </a:p>
              <a:p>
                <a:pPr marL="285750" lvl="0" indent="-285750" algn="just" eaLnBrk="0" fontAlgn="base" hangingPunct="0">
                  <a:spcBef>
                    <a:spcPct val="0"/>
                  </a:spcBef>
                  <a:spcAft>
                    <a:spcPct val="0"/>
                  </a:spcAft>
                  <a:buFont typeface="Arial" panose="020B0604020202020204" pitchFamily="34" charset="0"/>
                  <a:buChar char="•"/>
                </a:pPr>
                <a:r>
                  <a:rPr kumimoji="0" lang="en-US" altLang="en-US" sz="1600" b="1" i="0" u="none" strike="noStrike" cap="none" normalizeH="0" baseline="0" dirty="0">
                    <a:ln>
                      <a:noFill/>
                    </a:ln>
                    <a:solidFill>
                      <a:schemeClr val="tx2"/>
                    </a:solidFill>
                    <a:effectLst/>
                  </a:rPr>
                  <a:t>Net Effect of Multiple Cavities:</a:t>
                </a:r>
                <a:r>
                  <a:rPr kumimoji="0" lang="en-US" altLang="en-US" sz="1600" b="0" i="0" u="none" strike="noStrike" cap="none" normalizeH="0" baseline="0" dirty="0">
                    <a:ln>
                      <a:noFill/>
                    </a:ln>
                    <a:solidFill>
                      <a:schemeClr val="tx2"/>
                    </a:solidFill>
                    <a:effectLst/>
                  </a:rPr>
                  <a:t> Over </a:t>
                </a:r>
                <a14:m>
                  <m:oMath xmlns:m="http://schemas.openxmlformats.org/officeDocument/2006/math">
                    <m:r>
                      <a:rPr kumimoji="0" lang="en-US" altLang="en-US" sz="1600" b="0" i="1" u="none" strike="noStrike" cap="none" normalizeH="0" baseline="0" dirty="0" smtClean="0">
                        <a:ln>
                          <a:noFill/>
                        </a:ln>
                        <a:solidFill>
                          <a:schemeClr val="tx2"/>
                        </a:solidFill>
                        <a:effectLst/>
                        <a:latin typeface="Cambria Math" panose="02040503050406030204" pitchFamily="18" charset="0"/>
                      </a:rPr>
                      <m:t>𝑁</m:t>
                    </m:r>
                  </m:oMath>
                </a14:m>
                <a:r>
                  <a:rPr kumimoji="0" lang="en-US" altLang="en-US" sz="1600" b="0" i="0" u="none" strike="noStrike" cap="none" normalizeH="0" baseline="0" dirty="0">
                    <a:ln>
                      <a:noFill/>
                    </a:ln>
                    <a:solidFill>
                      <a:schemeClr val="tx2"/>
                    </a:solidFill>
                    <a:effectLst/>
                  </a:rPr>
                  <a:t> cavities each with length </a:t>
                </a:r>
                <a14:m>
                  <m:oMath xmlns:m="http://schemas.openxmlformats.org/officeDocument/2006/math">
                    <m:r>
                      <a:rPr kumimoji="0" lang="en-US" altLang="en-US" sz="1600" b="0" i="1" u="none" strike="noStrike" cap="none" normalizeH="0" baseline="0" dirty="0" smtClean="0">
                        <a:ln>
                          <a:noFill/>
                        </a:ln>
                        <a:solidFill>
                          <a:schemeClr val="tx2"/>
                        </a:solidFill>
                        <a:effectLst/>
                        <a:latin typeface="Cambria Math" panose="02040503050406030204" pitchFamily="18" charset="0"/>
                      </a:rPr>
                      <m:t>𝐿</m:t>
                    </m:r>
                  </m:oMath>
                </a14:m>
                <a:r>
                  <a:rPr kumimoji="0" lang="en-US" altLang="en-US" sz="1600" b="0" i="0" u="none" strike="noStrike" cap="none" normalizeH="0" baseline="0" dirty="0">
                    <a:ln>
                      <a:noFill/>
                    </a:ln>
                    <a:solidFill>
                      <a:schemeClr val="tx2"/>
                    </a:solidFill>
                    <a:effectLst/>
                  </a:rPr>
                  <a:t>, the kicks add up in a cumulative manner, depending on the phase at which the particle encounters each kick.</a:t>
                </a:r>
                <a:r>
                  <a:rPr kumimoji="0" lang="en-US" altLang="en-US" sz="1600" b="0" i="0" u="none" strike="noStrike" cap="none" normalizeH="0" dirty="0">
                    <a:ln>
                      <a:noFill/>
                    </a:ln>
                    <a:solidFill>
                      <a:schemeClr val="tx2"/>
                    </a:solidFill>
                    <a:effectLst/>
                  </a:rPr>
                  <a:t> </a:t>
                </a:r>
                <a:r>
                  <a:rPr lang="en-GB" altLang="en-US" sz="1600" dirty="0">
                    <a:solidFill>
                      <a:schemeClr val="tx2"/>
                    </a:solidFill>
                  </a:rPr>
                  <a:t>Assuming a constant transverse kick </a:t>
                </a:r>
                <a14:m>
                  <m:oMath xmlns:m="http://schemas.openxmlformats.org/officeDocument/2006/math">
                    <m:r>
                      <a:rPr lang="en-GB" altLang="en-US" sz="1600" i="1" dirty="0" smtClean="0">
                        <a:solidFill>
                          <a:schemeClr val="tx2"/>
                        </a:solidFill>
                        <a:latin typeface="Cambria Math" panose="02040503050406030204" pitchFamily="18" charset="0"/>
                      </a:rPr>
                      <m:t>𝑘</m:t>
                    </m:r>
                  </m:oMath>
                </a14:m>
                <a:r>
                  <a:rPr lang="en-GB" altLang="en-US" sz="1600" dirty="0">
                    <a:solidFill>
                      <a:schemeClr val="tx2"/>
                    </a:solidFill>
                  </a:rPr>
                  <a:t> from each coupler, independent of the particle's position across cavities, we have</a:t>
                </a:r>
                <a:endParaRPr kumimoji="0" lang="en-US" altLang="en-US" sz="1600" b="0" i="0" u="none" strike="noStrike" cap="none" normalizeH="0" baseline="0" dirty="0">
                  <a:ln>
                    <a:noFill/>
                  </a:ln>
                  <a:solidFill>
                    <a:schemeClr val="tx2"/>
                  </a:solidFill>
                  <a:effectLst/>
                </a:endParaRPr>
              </a:p>
            </p:txBody>
          </p:sp>
        </mc:Choice>
        <mc:Fallback xmlns="">
          <p:sp>
            <p:nvSpPr>
              <p:cNvPr id="28" name="TextBox 27">
                <a:extLst>
                  <a:ext uri="{FF2B5EF4-FFF2-40B4-BE49-F238E27FC236}">
                    <a16:creationId xmlns:a16="http://schemas.microsoft.com/office/drawing/2014/main" id="{B158E444-8170-D6ED-64D9-9D192DC7E643}"/>
                  </a:ext>
                </a:extLst>
              </p:cNvPr>
              <p:cNvSpPr txBox="1">
                <a:spLocks noRot="1" noChangeAspect="1" noMove="1" noResize="1" noEditPoints="1" noAdjustHandles="1" noChangeArrowheads="1" noChangeShapeType="1" noTextEdit="1"/>
              </p:cNvSpPr>
              <p:nvPr/>
            </p:nvSpPr>
            <p:spPr>
              <a:xfrm>
                <a:off x="531664" y="1468797"/>
                <a:ext cx="11103668" cy="3962239"/>
              </a:xfrm>
              <a:prstGeom prst="rect">
                <a:avLst/>
              </a:prstGeom>
              <a:blipFill>
                <a:blip r:embed="rId2"/>
                <a:stretch>
                  <a:fillRect l="-1043" t="-1692" r="-1098" b="-2154"/>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EDD8447B-910B-98C1-AD6E-AC7190827431}"/>
              </a:ext>
            </a:extLst>
          </p:cNvPr>
          <p:cNvSpPr>
            <a:spLocks noGrp="1"/>
          </p:cNvSpPr>
          <p:nvPr>
            <p:ph type="title"/>
          </p:nvPr>
        </p:nvSpPr>
        <p:spPr/>
        <p:txBody>
          <a:bodyPr/>
          <a:lstStyle/>
          <a:p>
            <a:r>
              <a:rPr lang="en-GB" dirty="0"/>
              <a:t>Coupler kick calculation</a:t>
            </a:r>
          </a:p>
        </p:txBody>
      </p:sp>
      <p:sp>
        <p:nvSpPr>
          <p:cNvPr id="4" name="Date Placeholder 3">
            <a:extLst>
              <a:ext uri="{FF2B5EF4-FFF2-40B4-BE49-F238E27FC236}">
                <a16:creationId xmlns:a16="http://schemas.microsoft.com/office/drawing/2014/main" id="{93A1D85D-C931-3737-1CCE-63BEED8EF202}"/>
              </a:ext>
            </a:extLst>
          </p:cNvPr>
          <p:cNvSpPr>
            <a:spLocks noGrp="1"/>
          </p:cNvSpPr>
          <p:nvPr>
            <p:ph type="dt" sz="half" idx="10"/>
          </p:nvPr>
        </p:nvSpPr>
        <p:spPr/>
        <p:txBody>
          <a:bodyPr/>
          <a:lstStyle/>
          <a:p>
            <a:fld id="{6D548E04-89FF-4BA0-8874-BD50526BB3C7}" type="datetime1">
              <a:rPr lang="en-US" smtClean="0"/>
              <a:t>1/20/2025</a:t>
            </a:fld>
            <a:endParaRPr lang="en-US" dirty="0"/>
          </a:p>
        </p:txBody>
      </p:sp>
      <p:sp>
        <p:nvSpPr>
          <p:cNvPr id="5" name="Slide Number Placeholder 4">
            <a:extLst>
              <a:ext uri="{FF2B5EF4-FFF2-40B4-BE49-F238E27FC236}">
                <a16:creationId xmlns:a16="http://schemas.microsoft.com/office/drawing/2014/main" id="{E5EA650B-4393-748D-2BB3-F60C90BE7B49}"/>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6" name="TextBox 5">
            <a:extLst>
              <a:ext uri="{FF2B5EF4-FFF2-40B4-BE49-F238E27FC236}">
                <a16:creationId xmlns:a16="http://schemas.microsoft.com/office/drawing/2014/main" id="{749746AA-4C19-DFD1-81ED-B126C3176BD2}"/>
              </a:ext>
            </a:extLst>
          </p:cNvPr>
          <p:cNvSpPr txBox="1"/>
          <p:nvPr/>
        </p:nvSpPr>
        <p:spPr>
          <a:xfrm>
            <a:off x="9225753" y="5949280"/>
            <a:ext cx="2588401" cy="184666"/>
          </a:xfrm>
          <a:prstGeom prst="rect">
            <a:avLst/>
          </a:prstGeom>
          <a:noFill/>
        </p:spPr>
        <p:txBody>
          <a:bodyPr wrap="none" lIns="0" tIns="0" rIns="0" bIns="0" rtlCol="0">
            <a:spAutoFit/>
          </a:bodyPr>
          <a:lstStyle/>
          <a:p>
            <a:pPr algn="l"/>
            <a:r>
              <a:rPr lang="en-GB" sz="1200" dirty="0">
                <a:hlinkClick r:id="rId3"/>
              </a:rPr>
              <a:t>G. Burt, Transverse deflecting cavities</a:t>
            </a:r>
            <a:endParaRPr lang="en-GB" sz="1200"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8AEFC742-23DD-F26E-69DC-D312F296DFB4}"/>
                  </a:ext>
                </a:extLst>
              </p:cNvPr>
              <p:cNvSpPr txBox="1"/>
              <p:nvPr/>
            </p:nvSpPr>
            <p:spPr>
              <a:xfrm>
                <a:off x="1942779" y="3893595"/>
                <a:ext cx="2432653" cy="492955"/>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d>
                        <m:dPr>
                          <m:begChr m:val="["/>
                          <m:endChr m:val="]"/>
                          <m:ctrlPr>
                            <a:rPr lang="en-GB" i="1" smtClean="0">
                              <a:solidFill>
                                <a:schemeClr val="tx2"/>
                              </a:solidFill>
                              <a:latin typeface="Cambria Math" panose="02040503050406030204" pitchFamily="18" charset="0"/>
                            </a:rPr>
                          </m:ctrlPr>
                        </m:dPr>
                        <m:e>
                          <m:m>
                            <m:mPr>
                              <m:mcs>
                                <m:mc>
                                  <m:mcPr>
                                    <m:count m:val="1"/>
                                    <m:mcJc m:val="center"/>
                                  </m:mcPr>
                                </m:mc>
                              </m:mcs>
                              <m:ctrlPr>
                                <a:rPr lang="en-GB" i="1" smtClean="0">
                                  <a:solidFill>
                                    <a:schemeClr val="tx2"/>
                                  </a:solidFill>
                                  <a:latin typeface="Cambria Math" panose="02040503050406030204" pitchFamily="18" charset="0"/>
                                </a:rPr>
                              </m:ctrlPr>
                            </m:mPr>
                            <m:mr>
                              <m:e>
                                <m:r>
                                  <m:rPr>
                                    <m:brk m:alnAt="7"/>
                                  </m:rPr>
                                  <a:rPr lang="en-US" b="0" i="1" smtClean="0">
                                    <a:solidFill>
                                      <a:schemeClr val="tx2"/>
                                    </a:solidFill>
                                    <a:latin typeface="Cambria Math" panose="02040503050406030204" pitchFamily="18" charset="0"/>
                                  </a:rPr>
                                  <m:t>𝑦</m:t>
                                </m:r>
                              </m:e>
                            </m:mr>
                            <m:mr>
                              <m:e>
                                <m:r>
                                  <a:rPr lang="en-US" b="0" i="1" smtClean="0">
                                    <a:solidFill>
                                      <a:schemeClr val="tx2"/>
                                    </a:solidFill>
                                    <a:latin typeface="Cambria Math" panose="02040503050406030204" pitchFamily="18" charset="0"/>
                                  </a:rPr>
                                  <m:t>𝑦</m:t>
                                </m:r>
                                <m:r>
                                  <a:rPr lang="en-US" b="0" i="1" smtClean="0">
                                    <a:solidFill>
                                      <a:schemeClr val="tx2"/>
                                    </a:solidFill>
                                    <a:latin typeface="Cambria Math" panose="02040503050406030204" pitchFamily="18" charset="0"/>
                                  </a:rPr>
                                  <m:t>′</m:t>
                                </m:r>
                              </m:e>
                            </m:mr>
                          </m:m>
                        </m:e>
                      </m:d>
                      <m:r>
                        <a:rPr lang="en-US" b="0" i="1" smtClean="0">
                          <a:solidFill>
                            <a:schemeClr val="tx2"/>
                          </a:solidFill>
                          <a:latin typeface="Cambria Math" panose="02040503050406030204" pitchFamily="18" charset="0"/>
                        </a:rPr>
                        <m:t>=</m:t>
                      </m:r>
                      <m:d>
                        <m:dPr>
                          <m:begChr m:val="["/>
                          <m:endChr m:val="]"/>
                          <m:ctrlPr>
                            <a:rPr lang="en-US" b="0" i="1" smtClean="0">
                              <a:solidFill>
                                <a:schemeClr val="tx2"/>
                              </a:solidFill>
                              <a:latin typeface="Cambria Math" panose="02040503050406030204" pitchFamily="18" charset="0"/>
                            </a:rPr>
                          </m:ctrlPr>
                        </m:dPr>
                        <m:e>
                          <m:m>
                            <m:mPr>
                              <m:mcs>
                                <m:mc>
                                  <m:mcPr>
                                    <m:count m:val="2"/>
                                    <m:mcJc m:val="center"/>
                                  </m:mcPr>
                                </m:mc>
                              </m:mcs>
                              <m:ctrlPr>
                                <a:rPr lang="en-US" b="0" i="1" smtClean="0">
                                  <a:solidFill>
                                    <a:schemeClr val="tx2"/>
                                  </a:solidFill>
                                  <a:latin typeface="Cambria Math" panose="02040503050406030204" pitchFamily="18" charset="0"/>
                                </a:rPr>
                              </m:ctrlPr>
                            </m:mPr>
                            <m:mr>
                              <m:e>
                                <m:r>
                                  <m:rPr>
                                    <m:brk m:alnAt="7"/>
                                  </m:rPr>
                                  <a:rPr lang="en-US" b="0" i="1" smtClean="0">
                                    <a:solidFill>
                                      <a:schemeClr val="tx2"/>
                                    </a:solidFill>
                                    <a:latin typeface="Cambria Math" panose="02040503050406030204" pitchFamily="18" charset="0"/>
                                  </a:rPr>
                                  <m:t>1</m:t>
                                </m:r>
                              </m:e>
                              <m:e>
                                <m:sSub>
                                  <m:sSubPr>
                                    <m:ctrlPr>
                                      <a:rPr lang="en-US" b="0"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𝑅</m:t>
                                    </m:r>
                                  </m:e>
                                  <m:sub>
                                    <m:r>
                                      <a:rPr lang="en-US" b="0" i="1" smtClean="0">
                                        <a:solidFill>
                                          <a:schemeClr val="tx2"/>
                                        </a:solidFill>
                                        <a:latin typeface="Cambria Math" panose="02040503050406030204" pitchFamily="18" charset="0"/>
                                      </a:rPr>
                                      <m:t>12</m:t>
                                    </m:r>
                                  </m:sub>
                                </m:sSub>
                                <m:r>
                                  <a:rPr lang="en-US" b="0" i="1" smtClean="0">
                                    <a:solidFill>
                                      <a:schemeClr val="tx2"/>
                                    </a:solidFill>
                                    <a:latin typeface="Cambria Math" panose="02040503050406030204" pitchFamily="18" charset="0"/>
                                  </a:rPr>
                                  <m:t>=</m:t>
                                </m:r>
                                <m:r>
                                  <a:rPr lang="en-US" b="0" i="1" smtClean="0">
                                    <a:solidFill>
                                      <a:schemeClr val="tx2"/>
                                    </a:solidFill>
                                    <a:latin typeface="Cambria Math" panose="02040503050406030204" pitchFamily="18" charset="0"/>
                                  </a:rPr>
                                  <m:t>𝐿</m:t>
                                </m:r>
                              </m:e>
                            </m:mr>
                            <m:mr>
                              <m:e>
                                <m:r>
                                  <a:rPr lang="en-US" b="0" i="1" smtClean="0">
                                    <a:solidFill>
                                      <a:schemeClr val="tx2"/>
                                    </a:solidFill>
                                    <a:latin typeface="Cambria Math" panose="02040503050406030204" pitchFamily="18" charset="0"/>
                                  </a:rPr>
                                  <m:t>0</m:t>
                                </m:r>
                              </m:e>
                              <m:e>
                                <m:r>
                                  <a:rPr lang="en-US" b="0" i="1" smtClean="0">
                                    <a:solidFill>
                                      <a:schemeClr val="tx2"/>
                                    </a:solidFill>
                                    <a:latin typeface="Cambria Math" panose="02040503050406030204" pitchFamily="18" charset="0"/>
                                  </a:rPr>
                                  <m:t>1</m:t>
                                </m:r>
                              </m:e>
                            </m:mr>
                          </m:m>
                        </m:e>
                      </m:d>
                      <m:d>
                        <m:dPr>
                          <m:begChr m:val="["/>
                          <m:endChr m:val="]"/>
                          <m:ctrlPr>
                            <a:rPr lang="en-US" b="0" i="1" smtClean="0">
                              <a:solidFill>
                                <a:schemeClr val="tx2"/>
                              </a:solidFill>
                              <a:latin typeface="Cambria Math" panose="02040503050406030204" pitchFamily="18" charset="0"/>
                            </a:rPr>
                          </m:ctrlPr>
                        </m:dPr>
                        <m:e>
                          <m:m>
                            <m:mPr>
                              <m:mcs>
                                <m:mc>
                                  <m:mcPr>
                                    <m:count m:val="1"/>
                                    <m:mcJc m:val="center"/>
                                  </m:mcPr>
                                </m:mc>
                              </m:mcs>
                              <m:ctrlPr>
                                <a:rPr lang="en-US" b="0" i="1" smtClean="0">
                                  <a:solidFill>
                                    <a:schemeClr val="tx2"/>
                                  </a:solidFill>
                                  <a:latin typeface="Cambria Math" panose="02040503050406030204" pitchFamily="18" charset="0"/>
                                </a:rPr>
                              </m:ctrlPr>
                            </m:mPr>
                            <m:mr>
                              <m:e>
                                <m:r>
                                  <m:rPr>
                                    <m:brk m:alnAt="7"/>
                                  </m:rPr>
                                  <a:rPr lang="en-US" b="0" i="1" smtClean="0">
                                    <a:solidFill>
                                      <a:schemeClr val="tx2"/>
                                    </a:solidFill>
                                    <a:latin typeface="Cambria Math" panose="02040503050406030204" pitchFamily="18" charset="0"/>
                                  </a:rPr>
                                  <m:t>𝑦</m:t>
                                </m:r>
                              </m:e>
                            </m:mr>
                            <m:mr>
                              <m:e>
                                <m:r>
                                  <a:rPr lang="en-US" b="0" i="1" smtClean="0">
                                    <a:solidFill>
                                      <a:schemeClr val="tx2"/>
                                    </a:solidFill>
                                    <a:latin typeface="Cambria Math" panose="02040503050406030204" pitchFamily="18" charset="0"/>
                                  </a:rPr>
                                  <m:t>𝑦</m:t>
                                </m:r>
                                <m:r>
                                  <a:rPr lang="en-US" b="0" i="1" smtClean="0">
                                    <a:solidFill>
                                      <a:schemeClr val="tx2"/>
                                    </a:solidFill>
                                    <a:latin typeface="Cambria Math" panose="02040503050406030204" pitchFamily="18" charset="0"/>
                                  </a:rPr>
                                  <m:t>′</m:t>
                                </m:r>
                              </m:e>
                            </m:mr>
                          </m:m>
                        </m:e>
                      </m:d>
                    </m:oMath>
                  </m:oMathPara>
                </a14:m>
                <a:endParaRPr lang="en-GB" dirty="0">
                  <a:solidFill>
                    <a:schemeClr val="tx2"/>
                  </a:solidFill>
                </a:endParaRPr>
              </a:p>
            </p:txBody>
          </p:sp>
        </mc:Choice>
        <mc:Fallback xmlns="">
          <p:sp>
            <p:nvSpPr>
              <p:cNvPr id="12" name="TextBox 11">
                <a:extLst>
                  <a:ext uri="{FF2B5EF4-FFF2-40B4-BE49-F238E27FC236}">
                    <a16:creationId xmlns:a16="http://schemas.microsoft.com/office/drawing/2014/main" id="{8AEFC742-23DD-F26E-69DC-D312F296DFB4}"/>
                  </a:ext>
                </a:extLst>
              </p:cNvPr>
              <p:cNvSpPr txBox="1">
                <a:spLocks noRot="1" noChangeAspect="1" noMove="1" noResize="1" noEditPoints="1" noAdjustHandles="1" noChangeArrowheads="1" noChangeShapeType="1" noTextEdit="1"/>
              </p:cNvSpPr>
              <p:nvPr/>
            </p:nvSpPr>
            <p:spPr>
              <a:xfrm>
                <a:off x="1942779" y="3893595"/>
                <a:ext cx="2432653" cy="492955"/>
              </a:xfrm>
              <a:prstGeom prst="rect">
                <a:avLst/>
              </a:prstGeom>
              <a:blipFill>
                <a:blip r:embed="rId4"/>
                <a:stretch>
                  <a:fillRect/>
                </a:stretch>
              </a:blipFill>
            </p:spPr>
            <p:txBody>
              <a:bodyPr/>
              <a:lstStyle/>
              <a:p>
                <a:r>
                  <a:rPr lang="en-GB">
                    <a:noFill/>
                  </a:rPr>
                  <a:t> </a:t>
                </a:r>
              </a:p>
            </p:txBody>
          </p:sp>
        </mc:Fallback>
      </mc:AlternateContent>
      <p:grpSp>
        <p:nvGrpSpPr>
          <p:cNvPr id="27" name="Group 26">
            <a:extLst>
              <a:ext uri="{FF2B5EF4-FFF2-40B4-BE49-F238E27FC236}">
                <a16:creationId xmlns:a16="http://schemas.microsoft.com/office/drawing/2014/main" id="{45558176-C127-D69B-AAEC-3528B2DD7F15}"/>
              </a:ext>
            </a:extLst>
          </p:cNvPr>
          <p:cNvGrpSpPr/>
          <p:nvPr/>
        </p:nvGrpSpPr>
        <p:grpSpPr>
          <a:xfrm>
            <a:off x="649339" y="2087379"/>
            <a:ext cx="10893322" cy="749433"/>
            <a:chOff x="930271" y="4930453"/>
            <a:chExt cx="10893322" cy="749433"/>
          </a:xfrm>
        </p:grpSpPr>
        <p:cxnSp>
          <p:nvCxnSpPr>
            <p:cNvPr id="22" name="Straight Connector 21">
              <a:extLst>
                <a:ext uri="{FF2B5EF4-FFF2-40B4-BE49-F238E27FC236}">
                  <a16:creationId xmlns:a16="http://schemas.microsoft.com/office/drawing/2014/main" id="{7605BD75-CF8C-45AC-5415-E1CBCB0B131E}"/>
                </a:ext>
              </a:extLst>
            </p:cNvPr>
            <p:cNvCxnSpPr/>
            <p:nvPr/>
          </p:nvCxnSpPr>
          <p:spPr>
            <a:xfrm flipV="1">
              <a:off x="930271" y="5275462"/>
              <a:ext cx="4332413" cy="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914171D6-D987-D851-1D52-51F6C0AFB16A}"/>
                    </a:ext>
                  </a:extLst>
                </p:cNvPr>
                <p:cNvSpPr txBox="1"/>
                <p:nvPr/>
              </p:nvSpPr>
              <p:spPr>
                <a:xfrm>
                  <a:off x="6246362" y="4930453"/>
                  <a:ext cx="5577231" cy="6254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solidFill>
                                  <a:schemeClr val="tx2"/>
                                </a:solidFill>
                                <a:latin typeface="Cambria Math" panose="02040503050406030204" pitchFamily="18" charset="0"/>
                              </a:rPr>
                            </m:ctrlPr>
                          </m:sSupPr>
                          <m:e>
                            <m:r>
                              <a:rPr lang="en-US" b="0" i="1" smtClean="0">
                                <a:solidFill>
                                  <a:schemeClr val="tx2"/>
                                </a:solidFill>
                                <a:latin typeface="Cambria Math" panose="02040503050406030204" pitchFamily="18" charset="0"/>
                              </a:rPr>
                              <m:t>𝑦</m:t>
                            </m:r>
                          </m:e>
                          <m:sup>
                            <m:r>
                              <a:rPr lang="en-US" b="0" i="1" smtClean="0">
                                <a:solidFill>
                                  <a:schemeClr val="tx2"/>
                                </a:solidFill>
                                <a:latin typeface="Cambria Math" panose="02040503050406030204" pitchFamily="18" charset="0"/>
                              </a:rPr>
                              <m:t>′</m:t>
                            </m:r>
                          </m:sup>
                        </m:sSup>
                        <m:r>
                          <a:rPr lang="en-US" b="0" i="1" smtClean="0">
                            <a:solidFill>
                              <a:schemeClr val="tx2"/>
                            </a:solidFill>
                            <a:latin typeface="Cambria Math" panose="02040503050406030204" pitchFamily="18" charset="0"/>
                          </a:rPr>
                          <m:t>=</m:t>
                        </m:r>
                        <m:f>
                          <m:fPr>
                            <m:ctrlPr>
                              <a:rPr lang="en-GB" i="1">
                                <a:solidFill>
                                  <a:schemeClr val="tx2"/>
                                </a:solidFill>
                                <a:latin typeface="Cambria Math" panose="02040503050406030204" pitchFamily="18" charset="0"/>
                              </a:rPr>
                            </m:ctrlPr>
                          </m:fPr>
                          <m:num>
                            <m:r>
                              <a:rPr lang="en-US" b="0" i="1" smtClean="0">
                                <a:solidFill>
                                  <a:schemeClr val="tx2"/>
                                </a:solidFill>
                                <a:latin typeface="Cambria Math" panose="02040503050406030204" pitchFamily="18" charset="0"/>
                              </a:rPr>
                              <m:t>𝑑𝑦</m:t>
                            </m:r>
                          </m:num>
                          <m:den>
                            <m:r>
                              <a:rPr lang="en-US" b="0" i="1" smtClean="0">
                                <a:solidFill>
                                  <a:schemeClr val="tx2"/>
                                </a:solidFill>
                                <a:latin typeface="Cambria Math" panose="02040503050406030204" pitchFamily="18" charset="0"/>
                              </a:rPr>
                              <m:t>𝑑𝑠</m:t>
                            </m:r>
                          </m:den>
                        </m:f>
                        <m:r>
                          <a:rPr lang="en-US" b="0" i="1" smtClean="0">
                            <a:solidFill>
                              <a:schemeClr val="tx2"/>
                            </a:solidFill>
                            <a:latin typeface="Cambria Math" panose="02040503050406030204" pitchFamily="18" charset="0"/>
                          </a:rPr>
                          <m:t>=</m:t>
                        </m:r>
                        <m:f>
                          <m:fPr>
                            <m:ctrlPr>
                              <a:rPr lang="en-GB" i="1" smtClean="0">
                                <a:solidFill>
                                  <a:schemeClr val="tx2"/>
                                </a:solidFill>
                                <a:latin typeface="Cambria Math" panose="02040503050406030204" pitchFamily="18" charset="0"/>
                              </a:rPr>
                            </m:ctrlPr>
                          </m:fPr>
                          <m:num>
                            <m:sSub>
                              <m:sSubPr>
                                <m:ctrlPr>
                                  <a:rPr lang="en-US" b="0"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ea typeface="Cambria Math" panose="02040503050406030204" pitchFamily="18" charset="0"/>
                                  </a:rPr>
                                  <m:t>∆</m:t>
                                </m:r>
                                <m:r>
                                  <a:rPr lang="en-US" b="0" i="1" smtClean="0">
                                    <a:solidFill>
                                      <a:schemeClr val="tx2"/>
                                    </a:solidFill>
                                    <a:latin typeface="Cambria Math" panose="02040503050406030204" pitchFamily="18" charset="0"/>
                                  </a:rPr>
                                  <m:t>𝑃</m:t>
                                </m:r>
                              </m:e>
                              <m:sub>
                                <m:r>
                                  <a:rPr lang="en-US" b="0" i="1" smtClean="0">
                                    <a:solidFill>
                                      <a:schemeClr val="tx2"/>
                                    </a:solidFill>
                                    <a:latin typeface="Cambria Math" panose="02040503050406030204" pitchFamily="18" charset="0"/>
                                  </a:rPr>
                                  <m:t>𝑦</m:t>
                                </m:r>
                              </m:sub>
                            </m:sSub>
                          </m:num>
                          <m:den>
                            <m:sSub>
                              <m:sSubPr>
                                <m:ctrlPr>
                                  <a:rPr lang="en-US" b="0"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𝑃</m:t>
                                </m:r>
                              </m:e>
                              <m:sub>
                                <m:r>
                                  <a:rPr lang="en-US" b="0" i="1" smtClean="0">
                                    <a:solidFill>
                                      <a:schemeClr val="tx2"/>
                                    </a:solidFill>
                                    <a:latin typeface="Cambria Math" panose="02040503050406030204" pitchFamily="18" charset="0"/>
                                  </a:rPr>
                                  <m:t>𝑧</m:t>
                                </m:r>
                              </m:sub>
                            </m:sSub>
                          </m:den>
                        </m:f>
                        <m:r>
                          <a:rPr lang="en-US" b="0" i="1" smtClean="0">
                            <a:solidFill>
                              <a:schemeClr val="tx2"/>
                            </a:solidFill>
                            <a:latin typeface="Cambria Math" panose="02040503050406030204" pitchFamily="18" charset="0"/>
                          </a:rPr>
                          <m:t>=</m:t>
                        </m:r>
                        <m:f>
                          <m:fPr>
                            <m:ctrlPr>
                              <a:rPr lang="en-US" b="0" i="1" smtClean="0">
                                <a:solidFill>
                                  <a:schemeClr val="tx2"/>
                                </a:solidFill>
                                <a:latin typeface="Cambria Math" panose="02040503050406030204" pitchFamily="18" charset="0"/>
                              </a:rPr>
                            </m:ctrlPr>
                          </m:fPr>
                          <m:num>
                            <m:nary>
                              <m:naryPr>
                                <m:limLoc m:val="undOvr"/>
                                <m:subHide m:val="on"/>
                                <m:supHide m:val="on"/>
                                <m:ctrlPr>
                                  <a:rPr lang="en-US" b="0" i="1" smtClean="0">
                                    <a:solidFill>
                                      <a:schemeClr val="tx2"/>
                                    </a:solidFill>
                                    <a:latin typeface="Cambria Math" panose="02040503050406030204" pitchFamily="18" charset="0"/>
                                  </a:rPr>
                                </m:ctrlPr>
                              </m:naryPr>
                              <m:sub/>
                              <m:sup/>
                              <m:e>
                                <m:sSub>
                                  <m:sSubPr>
                                    <m:ctrlPr>
                                      <a:rPr lang="en-US" b="0"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𝐹</m:t>
                                    </m:r>
                                  </m:e>
                                  <m:sub>
                                    <m:r>
                                      <a:rPr lang="en-US" b="0" i="1" smtClean="0">
                                        <a:solidFill>
                                          <a:schemeClr val="tx2"/>
                                        </a:solidFill>
                                        <a:latin typeface="Cambria Math" panose="02040503050406030204" pitchFamily="18" charset="0"/>
                                      </a:rPr>
                                      <m:t>𝑦</m:t>
                                    </m:r>
                                  </m:sub>
                                </m:sSub>
                                <m:r>
                                  <a:rPr lang="en-US" b="0" i="1" smtClean="0">
                                    <a:solidFill>
                                      <a:schemeClr val="tx2"/>
                                    </a:solidFill>
                                    <a:latin typeface="Cambria Math" panose="02040503050406030204" pitchFamily="18" charset="0"/>
                                  </a:rPr>
                                  <m:t>𝑑𝑡</m:t>
                                </m:r>
                              </m:e>
                            </m:nary>
                          </m:num>
                          <m:den>
                            <m:r>
                              <a:rPr lang="en-US" b="0" i="1" smtClean="0">
                                <a:solidFill>
                                  <a:schemeClr val="tx2"/>
                                </a:solidFill>
                                <a:latin typeface="Cambria Math" panose="02040503050406030204" pitchFamily="18" charset="0"/>
                              </a:rPr>
                              <m:t>𝐸</m:t>
                            </m:r>
                            <m:r>
                              <a:rPr lang="en-US" b="0" i="1" smtClean="0">
                                <a:solidFill>
                                  <a:schemeClr val="tx2"/>
                                </a:solidFill>
                                <a:latin typeface="Cambria Math" panose="02040503050406030204" pitchFamily="18" charset="0"/>
                              </a:rPr>
                              <m:t>/</m:t>
                            </m:r>
                            <m:r>
                              <a:rPr lang="en-US" b="0" i="1" smtClean="0">
                                <a:solidFill>
                                  <a:schemeClr val="tx2"/>
                                </a:solidFill>
                                <a:latin typeface="Cambria Math" panose="02040503050406030204" pitchFamily="18" charset="0"/>
                              </a:rPr>
                              <m:t>𝑐</m:t>
                            </m:r>
                          </m:den>
                        </m:f>
                        <m:r>
                          <a:rPr lang="en-US" b="0" i="1" smtClean="0">
                            <a:solidFill>
                              <a:schemeClr val="tx2"/>
                            </a:solidFill>
                            <a:latin typeface="Cambria Math" panose="02040503050406030204" pitchFamily="18" charset="0"/>
                          </a:rPr>
                          <m:t>=</m:t>
                        </m:r>
                        <m:f>
                          <m:fPr>
                            <m:ctrlPr>
                              <a:rPr lang="en-US" i="1">
                                <a:solidFill>
                                  <a:schemeClr val="tx2"/>
                                </a:solidFill>
                                <a:latin typeface="Cambria Math" panose="02040503050406030204" pitchFamily="18" charset="0"/>
                              </a:rPr>
                            </m:ctrlPr>
                          </m:fPr>
                          <m:num>
                            <m:r>
                              <a:rPr lang="en-US" b="0" i="1" smtClean="0">
                                <a:solidFill>
                                  <a:schemeClr val="tx2"/>
                                </a:solidFill>
                                <a:latin typeface="Cambria Math" panose="02040503050406030204" pitchFamily="18" charset="0"/>
                              </a:rPr>
                              <m:t>𝑞</m:t>
                            </m:r>
                            <m:r>
                              <a:rPr lang="en-US" b="0" i="1" smtClean="0">
                                <a:solidFill>
                                  <a:schemeClr val="tx2"/>
                                </a:solidFill>
                                <a:latin typeface="Cambria Math" panose="02040503050406030204" pitchFamily="18" charset="0"/>
                              </a:rPr>
                              <m:t>/</m:t>
                            </m:r>
                            <m:r>
                              <a:rPr lang="en-US" b="0" i="1" smtClean="0">
                                <a:solidFill>
                                  <a:schemeClr val="tx2"/>
                                </a:solidFill>
                                <a:latin typeface="Cambria Math" panose="02040503050406030204" pitchFamily="18" charset="0"/>
                              </a:rPr>
                              <m:t>𝑐</m:t>
                            </m:r>
                            <m:nary>
                              <m:naryPr>
                                <m:limLoc m:val="undOvr"/>
                                <m:subHide m:val="on"/>
                                <m:supHide m:val="on"/>
                                <m:ctrlPr>
                                  <a:rPr lang="en-US" i="1">
                                    <a:solidFill>
                                      <a:schemeClr val="tx2"/>
                                    </a:solidFill>
                                    <a:latin typeface="Cambria Math" panose="02040503050406030204" pitchFamily="18" charset="0"/>
                                  </a:rPr>
                                </m:ctrlPr>
                              </m:naryPr>
                              <m:sub/>
                              <m:sup/>
                              <m:e>
                                <m:r>
                                  <a:rPr lang="en-US" b="0" i="1" smtClean="0">
                                    <a:solidFill>
                                      <a:schemeClr val="tx2"/>
                                    </a:solidFill>
                                    <a:latin typeface="Cambria Math" panose="02040503050406030204" pitchFamily="18" charset="0"/>
                                  </a:rPr>
                                  <m:t>(</m:t>
                                </m:r>
                                <m:sSub>
                                  <m:sSubPr>
                                    <m:ctrlPr>
                                      <a:rPr lang="en-US" i="1">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𝐸</m:t>
                                    </m:r>
                                  </m:e>
                                  <m:sub>
                                    <m:r>
                                      <a:rPr lang="en-US" b="0" i="1" smtClean="0">
                                        <a:solidFill>
                                          <a:schemeClr val="tx2"/>
                                        </a:solidFill>
                                        <a:latin typeface="Cambria Math" panose="02040503050406030204" pitchFamily="18" charset="0"/>
                                      </a:rPr>
                                      <m:t>𝑦</m:t>
                                    </m:r>
                                  </m:sub>
                                </m:sSub>
                                <m:r>
                                  <a:rPr lang="en-US" b="0" i="1" smtClean="0">
                                    <a:solidFill>
                                      <a:schemeClr val="tx2"/>
                                    </a:solidFill>
                                    <a:latin typeface="Cambria Math" panose="02040503050406030204" pitchFamily="18" charset="0"/>
                                  </a:rPr>
                                  <m:t>+</m:t>
                                </m:r>
                                <m:r>
                                  <a:rPr lang="en-US" b="0" i="1" smtClean="0">
                                    <a:solidFill>
                                      <a:schemeClr val="tx2"/>
                                    </a:solidFill>
                                    <a:latin typeface="Cambria Math" panose="02040503050406030204" pitchFamily="18" charset="0"/>
                                  </a:rPr>
                                  <m:t>𝑐</m:t>
                                </m:r>
                                <m:r>
                                  <a:rPr lang="en-US" b="0" i="1" smtClean="0">
                                    <a:solidFill>
                                      <a:schemeClr val="tx2"/>
                                    </a:solidFill>
                                    <a:latin typeface="Cambria Math" panose="02040503050406030204" pitchFamily="18" charset="0"/>
                                    <a:ea typeface="Cambria Math" panose="02040503050406030204" pitchFamily="18" charset="0"/>
                                  </a:rPr>
                                  <m:t>×</m:t>
                                </m:r>
                                <m:sSub>
                                  <m:sSubPr>
                                    <m:ctrlPr>
                                      <a:rPr lang="en-US" b="0" i="1" smtClean="0">
                                        <a:solidFill>
                                          <a:schemeClr val="tx2"/>
                                        </a:solidFill>
                                        <a:latin typeface="Cambria Math" panose="02040503050406030204" pitchFamily="18" charset="0"/>
                                        <a:ea typeface="Cambria Math" panose="02040503050406030204" pitchFamily="18" charset="0"/>
                                      </a:rPr>
                                    </m:ctrlPr>
                                  </m:sSubPr>
                                  <m:e>
                                    <m:r>
                                      <a:rPr lang="en-US" b="0" i="1" smtClean="0">
                                        <a:solidFill>
                                          <a:schemeClr val="tx2"/>
                                        </a:solidFill>
                                        <a:latin typeface="Cambria Math" panose="02040503050406030204" pitchFamily="18" charset="0"/>
                                        <a:ea typeface="Cambria Math" panose="02040503050406030204" pitchFamily="18" charset="0"/>
                                      </a:rPr>
                                      <m:t>𝐵</m:t>
                                    </m:r>
                                  </m:e>
                                  <m:sub>
                                    <m:r>
                                      <a:rPr lang="en-US" b="0" i="1" smtClean="0">
                                        <a:solidFill>
                                          <a:schemeClr val="tx2"/>
                                        </a:solidFill>
                                        <a:latin typeface="Cambria Math" panose="02040503050406030204" pitchFamily="18" charset="0"/>
                                        <a:ea typeface="Cambria Math" panose="02040503050406030204" pitchFamily="18" charset="0"/>
                                      </a:rPr>
                                      <m:t>𝑥</m:t>
                                    </m:r>
                                  </m:sub>
                                </m:sSub>
                                <m:r>
                                  <a:rPr lang="en-US" b="0" i="1" smtClean="0">
                                    <a:solidFill>
                                      <a:schemeClr val="tx2"/>
                                    </a:solidFill>
                                    <a:latin typeface="Cambria Math" panose="02040503050406030204" pitchFamily="18" charset="0"/>
                                  </a:rPr>
                                  <m:t>)</m:t>
                                </m:r>
                                <m:r>
                                  <a:rPr lang="en-US" i="1">
                                    <a:solidFill>
                                      <a:schemeClr val="tx2"/>
                                    </a:solidFill>
                                    <a:latin typeface="Cambria Math" panose="02040503050406030204" pitchFamily="18" charset="0"/>
                                  </a:rPr>
                                  <m:t>𝑑</m:t>
                                </m:r>
                                <m:r>
                                  <a:rPr lang="en-US" b="0" i="1" smtClean="0">
                                    <a:solidFill>
                                      <a:schemeClr val="tx2"/>
                                    </a:solidFill>
                                    <a:latin typeface="Cambria Math" panose="02040503050406030204" pitchFamily="18" charset="0"/>
                                  </a:rPr>
                                  <m:t>𝑧</m:t>
                                </m:r>
                              </m:e>
                            </m:nary>
                          </m:num>
                          <m:den>
                            <m:r>
                              <a:rPr lang="en-US" i="1">
                                <a:solidFill>
                                  <a:schemeClr val="tx2"/>
                                </a:solidFill>
                                <a:latin typeface="Cambria Math" panose="02040503050406030204" pitchFamily="18" charset="0"/>
                              </a:rPr>
                              <m:t>𝐸</m:t>
                            </m:r>
                            <m:r>
                              <a:rPr lang="en-US" i="1">
                                <a:solidFill>
                                  <a:schemeClr val="tx2"/>
                                </a:solidFill>
                                <a:latin typeface="Cambria Math" panose="02040503050406030204" pitchFamily="18" charset="0"/>
                              </a:rPr>
                              <m:t>/</m:t>
                            </m:r>
                            <m:r>
                              <a:rPr lang="en-US" i="1">
                                <a:solidFill>
                                  <a:schemeClr val="tx2"/>
                                </a:solidFill>
                                <a:latin typeface="Cambria Math" panose="02040503050406030204" pitchFamily="18" charset="0"/>
                              </a:rPr>
                              <m:t>𝑐</m:t>
                            </m:r>
                          </m:den>
                        </m:f>
                        <m:r>
                          <a:rPr lang="en-US" b="0" i="1" smtClean="0">
                            <a:solidFill>
                              <a:schemeClr val="tx2"/>
                            </a:solidFill>
                            <a:latin typeface="Cambria Math" panose="02040503050406030204" pitchFamily="18" charset="0"/>
                          </a:rPr>
                          <m:t>=</m:t>
                        </m:r>
                        <m:f>
                          <m:fPr>
                            <m:ctrlPr>
                              <a:rPr lang="en-US" i="1">
                                <a:solidFill>
                                  <a:schemeClr val="tx2"/>
                                </a:solidFill>
                                <a:latin typeface="Cambria Math" panose="02040503050406030204" pitchFamily="18" charset="0"/>
                              </a:rPr>
                            </m:ctrlPr>
                          </m:fPr>
                          <m:num>
                            <m:r>
                              <a:rPr lang="en-US" b="0" i="1" smtClean="0">
                                <a:solidFill>
                                  <a:schemeClr val="tx2"/>
                                </a:solidFill>
                                <a:latin typeface="Cambria Math" panose="02040503050406030204" pitchFamily="18" charset="0"/>
                              </a:rPr>
                              <m:t>𝑞</m:t>
                            </m:r>
                            <m:sSub>
                              <m:sSubPr>
                                <m:ctrlPr>
                                  <a:rPr lang="en-US" b="0"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𝑉</m:t>
                                </m:r>
                              </m:e>
                              <m:sub>
                                <m:r>
                                  <a:rPr lang="en-US" b="0" i="1" smtClean="0">
                                    <a:solidFill>
                                      <a:schemeClr val="tx2"/>
                                    </a:solidFill>
                                    <a:latin typeface="Cambria Math" panose="02040503050406030204" pitchFamily="18" charset="0"/>
                                  </a:rPr>
                                  <m:t>𝑦</m:t>
                                </m:r>
                              </m:sub>
                            </m:sSub>
                          </m:num>
                          <m:den>
                            <m:r>
                              <a:rPr lang="en-US" i="1">
                                <a:solidFill>
                                  <a:schemeClr val="tx2"/>
                                </a:solidFill>
                                <a:latin typeface="Cambria Math" panose="02040503050406030204" pitchFamily="18" charset="0"/>
                              </a:rPr>
                              <m:t>𝐸</m:t>
                            </m:r>
                          </m:den>
                        </m:f>
                      </m:oMath>
                    </m:oMathPara>
                  </a14:m>
                  <a:endParaRPr lang="en-GB" dirty="0">
                    <a:solidFill>
                      <a:schemeClr val="tx2"/>
                    </a:solidFill>
                  </a:endParaRPr>
                </a:p>
              </p:txBody>
            </p:sp>
          </mc:Choice>
          <mc:Fallback xmlns="">
            <p:sp>
              <p:nvSpPr>
                <p:cNvPr id="13" name="TextBox 12">
                  <a:extLst>
                    <a:ext uri="{FF2B5EF4-FFF2-40B4-BE49-F238E27FC236}">
                      <a16:creationId xmlns:a16="http://schemas.microsoft.com/office/drawing/2014/main" id="{914171D6-D987-D851-1D52-51F6C0AFB16A}"/>
                    </a:ext>
                  </a:extLst>
                </p:cNvPr>
                <p:cNvSpPr txBox="1">
                  <a:spLocks noRot="1" noChangeAspect="1" noMove="1" noResize="1" noEditPoints="1" noAdjustHandles="1" noChangeArrowheads="1" noChangeShapeType="1" noTextEdit="1"/>
                </p:cNvSpPr>
                <p:nvPr/>
              </p:nvSpPr>
              <p:spPr>
                <a:xfrm>
                  <a:off x="6246362" y="4930453"/>
                  <a:ext cx="5577231" cy="625428"/>
                </a:xfrm>
                <a:prstGeom prst="rect">
                  <a:avLst/>
                </a:prstGeom>
                <a:blipFill>
                  <a:blip r:embed="rId5"/>
                  <a:stretch>
                    <a:fillRect/>
                  </a:stretch>
                </a:blipFill>
              </p:spPr>
              <p:txBody>
                <a:bodyPr/>
                <a:lstStyle/>
                <a:p>
                  <a:r>
                    <a:rPr lang="en-GB">
                      <a:noFill/>
                    </a:rPr>
                    <a:t> </a:t>
                  </a:r>
                </a:p>
              </p:txBody>
            </p:sp>
          </mc:Fallback>
        </mc:AlternateContent>
        <p:cxnSp>
          <p:nvCxnSpPr>
            <p:cNvPr id="15" name="Straight Arrow Connector 14">
              <a:extLst>
                <a:ext uri="{FF2B5EF4-FFF2-40B4-BE49-F238E27FC236}">
                  <a16:creationId xmlns:a16="http://schemas.microsoft.com/office/drawing/2014/main" id="{A8324427-98FC-6391-B57E-3F75C9ED756B}"/>
                </a:ext>
              </a:extLst>
            </p:cNvPr>
            <p:cNvCxnSpPr/>
            <p:nvPr/>
          </p:nvCxnSpPr>
          <p:spPr>
            <a:xfrm>
              <a:off x="1655984" y="5268465"/>
              <a:ext cx="18002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774C658-566B-AC21-FAAB-47ED53F7677F}"/>
                </a:ext>
              </a:extLst>
            </p:cNvPr>
            <p:cNvCxnSpPr>
              <a:cxnSpLocks/>
            </p:cNvCxnSpPr>
            <p:nvPr/>
          </p:nvCxnSpPr>
          <p:spPr>
            <a:xfrm>
              <a:off x="1662260" y="5268465"/>
              <a:ext cx="1748036" cy="38745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7B9815B-6E30-3F6B-956B-25B22B447CEF}"/>
                </a:ext>
              </a:extLst>
            </p:cNvPr>
            <p:cNvCxnSpPr/>
            <p:nvPr/>
          </p:nvCxnSpPr>
          <p:spPr>
            <a:xfrm>
              <a:off x="3436044" y="5314126"/>
              <a:ext cx="0" cy="36576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99646B0-C1EB-29BA-8F90-CFD2D3863AC7}"/>
                </a:ext>
              </a:extLst>
            </p:cNvPr>
            <p:cNvSpPr txBox="1"/>
            <p:nvPr/>
          </p:nvSpPr>
          <p:spPr>
            <a:xfrm>
              <a:off x="5348679" y="5088034"/>
              <a:ext cx="448841" cy="276999"/>
            </a:xfrm>
            <a:prstGeom prst="rect">
              <a:avLst/>
            </a:prstGeom>
            <a:noFill/>
          </p:spPr>
          <p:txBody>
            <a:bodyPr wrap="none" lIns="0" tIns="0" rIns="0" bIns="0" rtlCol="0">
              <a:spAutoFit/>
            </a:bodyPr>
            <a:lstStyle/>
            <a:p>
              <a:pPr algn="l"/>
              <a:r>
                <a:rPr lang="en-GB" dirty="0"/>
                <a:t>z (s)</a:t>
              </a: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ED21ED69-07DC-7F78-4A44-DC29744821AA}"/>
                    </a:ext>
                  </a:extLst>
                </p:cNvPr>
                <p:cNvSpPr txBox="1"/>
                <p:nvPr/>
              </p:nvSpPr>
              <p:spPr>
                <a:xfrm>
                  <a:off x="2570744" y="4949534"/>
                  <a:ext cx="264751" cy="276999"/>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lang="en-GB" i="1" dirty="0" smtClean="0">
                                <a:latin typeface="Cambria Math" panose="02040503050406030204" pitchFamily="18" charset="0"/>
                              </a:rPr>
                            </m:ctrlPr>
                          </m:sSubPr>
                          <m:e>
                            <m:r>
                              <a:rPr lang="en-GB" i="1" dirty="0" smtClean="0">
                                <a:latin typeface="Cambria Math" panose="02040503050406030204" pitchFamily="18" charset="0"/>
                              </a:rPr>
                              <m:t>𝑃</m:t>
                            </m:r>
                          </m:e>
                          <m:sub>
                            <m:r>
                              <a:rPr lang="en-GB" i="1" dirty="0" smtClean="0">
                                <a:latin typeface="Cambria Math" panose="02040503050406030204" pitchFamily="18" charset="0"/>
                              </a:rPr>
                              <m:t>𝑧</m:t>
                            </m:r>
                          </m:sub>
                        </m:sSub>
                      </m:oMath>
                    </m:oMathPara>
                  </a14:m>
                  <a:endParaRPr lang="en-GB" dirty="0"/>
                </a:p>
              </p:txBody>
            </p:sp>
          </mc:Choice>
          <mc:Fallback xmlns="">
            <p:sp>
              <p:nvSpPr>
                <p:cNvPr id="24" name="TextBox 23">
                  <a:extLst>
                    <a:ext uri="{FF2B5EF4-FFF2-40B4-BE49-F238E27FC236}">
                      <a16:creationId xmlns:a16="http://schemas.microsoft.com/office/drawing/2014/main" id="{ED21ED69-07DC-7F78-4A44-DC29744821AA}"/>
                    </a:ext>
                  </a:extLst>
                </p:cNvPr>
                <p:cNvSpPr txBox="1">
                  <a:spLocks noRot="1" noChangeAspect="1" noMove="1" noResize="1" noEditPoints="1" noAdjustHandles="1" noChangeArrowheads="1" noChangeShapeType="1" noTextEdit="1"/>
                </p:cNvSpPr>
                <p:nvPr/>
              </p:nvSpPr>
              <p:spPr>
                <a:xfrm>
                  <a:off x="2570744" y="4949534"/>
                  <a:ext cx="264751" cy="276999"/>
                </a:xfrm>
                <a:prstGeom prst="rect">
                  <a:avLst/>
                </a:prstGeom>
                <a:blipFill>
                  <a:blip r:embed="rId6"/>
                  <a:stretch>
                    <a:fillRect l="-20930" r="-2326"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5CC39C79-FBCC-3A82-F504-440BA37E75E3}"/>
                    </a:ext>
                  </a:extLst>
                </p:cNvPr>
                <p:cNvSpPr txBox="1"/>
                <p:nvPr/>
              </p:nvSpPr>
              <p:spPr>
                <a:xfrm>
                  <a:off x="3522040" y="5315738"/>
                  <a:ext cx="420628" cy="298928"/>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lang="en-GB" i="1" dirty="0" smtClean="0">
                                <a:latin typeface="Cambria Math" panose="02040503050406030204" pitchFamily="18" charset="0"/>
                              </a:rPr>
                            </m:ctrlPr>
                          </m:sSubPr>
                          <m:e>
                            <m:r>
                              <a:rPr lang="en-GB" i="1" dirty="0" smtClean="0">
                                <a:latin typeface="Cambria Math" panose="02040503050406030204" pitchFamily="18" charset="0"/>
                                <a:ea typeface="Cambria Math" panose="02040503050406030204" pitchFamily="18" charset="0"/>
                              </a:rPr>
                              <m:t>∆</m:t>
                            </m:r>
                            <m:r>
                              <a:rPr lang="en-GB" i="1" dirty="0" smtClean="0">
                                <a:latin typeface="Cambria Math" panose="02040503050406030204" pitchFamily="18" charset="0"/>
                              </a:rPr>
                              <m:t>𝑃</m:t>
                            </m:r>
                          </m:e>
                          <m:sub>
                            <m:r>
                              <a:rPr lang="en-US" b="0" i="1" dirty="0" smtClean="0">
                                <a:latin typeface="Cambria Math" panose="02040503050406030204" pitchFamily="18" charset="0"/>
                              </a:rPr>
                              <m:t>𝑦</m:t>
                            </m:r>
                          </m:sub>
                        </m:sSub>
                      </m:oMath>
                    </m:oMathPara>
                  </a14:m>
                  <a:endParaRPr lang="en-GB" dirty="0"/>
                </a:p>
              </p:txBody>
            </p:sp>
          </mc:Choice>
          <mc:Fallback xmlns="">
            <p:sp>
              <p:nvSpPr>
                <p:cNvPr id="25" name="TextBox 24">
                  <a:extLst>
                    <a:ext uri="{FF2B5EF4-FFF2-40B4-BE49-F238E27FC236}">
                      <a16:creationId xmlns:a16="http://schemas.microsoft.com/office/drawing/2014/main" id="{5CC39C79-FBCC-3A82-F504-440BA37E75E3}"/>
                    </a:ext>
                  </a:extLst>
                </p:cNvPr>
                <p:cNvSpPr txBox="1">
                  <a:spLocks noRot="1" noChangeAspect="1" noMove="1" noResize="1" noEditPoints="1" noAdjustHandles="1" noChangeArrowheads="1" noChangeShapeType="1" noTextEdit="1"/>
                </p:cNvSpPr>
                <p:nvPr/>
              </p:nvSpPr>
              <p:spPr>
                <a:xfrm>
                  <a:off x="3522040" y="5315738"/>
                  <a:ext cx="420628" cy="298928"/>
                </a:xfrm>
                <a:prstGeom prst="rect">
                  <a:avLst/>
                </a:prstGeom>
                <a:blipFill>
                  <a:blip r:embed="rId7"/>
                  <a:stretch>
                    <a:fillRect l="-13043" r="-4348" b="-20408"/>
                  </a:stretch>
                </a:blipFill>
              </p:spPr>
              <p:txBody>
                <a:bodyPr/>
                <a:lstStyle/>
                <a:p>
                  <a:r>
                    <a:rPr lang="en-GB">
                      <a:noFill/>
                    </a:rPr>
                    <a:t> </a:t>
                  </a:r>
                </a:p>
              </p:txBody>
            </p:sp>
          </mc:Fallback>
        </mc:AlternateContent>
        <p:sp>
          <p:nvSpPr>
            <p:cNvPr id="26" name="Oval 25">
              <a:extLst>
                <a:ext uri="{FF2B5EF4-FFF2-40B4-BE49-F238E27FC236}">
                  <a16:creationId xmlns:a16="http://schemas.microsoft.com/office/drawing/2014/main" id="{42DD7986-4750-A29F-1259-E9B47E12B5ED}"/>
                </a:ext>
              </a:extLst>
            </p:cNvPr>
            <p:cNvSpPr/>
            <p:nvPr/>
          </p:nvSpPr>
          <p:spPr>
            <a:xfrm>
              <a:off x="1567963" y="5196205"/>
              <a:ext cx="264751" cy="168828"/>
            </a:xfrm>
            <a:prstGeom prst="ellipse">
              <a:avLst/>
            </a:prstGeom>
            <a:solidFill>
              <a:schemeClr val="accent2">
                <a:lumMod val="60000"/>
                <a:lumOff val="40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1" name="Arrow: Right 30">
            <a:extLst>
              <a:ext uri="{FF2B5EF4-FFF2-40B4-BE49-F238E27FC236}">
                <a16:creationId xmlns:a16="http://schemas.microsoft.com/office/drawing/2014/main" id="{46F1DB3C-9706-6E54-C2E4-1A18262D027E}"/>
              </a:ext>
            </a:extLst>
          </p:cNvPr>
          <p:cNvSpPr/>
          <p:nvPr/>
        </p:nvSpPr>
        <p:spPr>
          <a:xfrm>
            <a:off x="4589161" y="4036012"/>
            <a:ext cx="1406011" cy="298927"/>
          </a:xfrm>
          <a:prstGeom prst="rightArrow">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7E7B6BF5-E489-BEC5-3386-5AB4E107D9DB}"/>
                  </a:ext>
                </a:extLst>
              </p:cNvPr>
              <p:cNvSpPr txBox="1"/>
              <p:nvPr/>
            </p:nvSpPr>
            <p:spPr>
              <a:xfrm>
                <a:off x="6208901" y="3893595"/>
                <a:ext cx="1705210" cy="52431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2"/>
                          </a:solidFill>
                          <a:latin typeface="Cambria Math" panose="02040503050406030204" pitchFamily="18" charset="0"/>
                          <a:ea typeface="Cambria Math" panose="02040503050406030204" pitchFamily="18" charset="0"/>
                        </a:rPr>
                        <m:t>∆</m:t>
                      </m:r>
                      <m:r>
                        <a:rPr lang="en-US" b="0" i="1" smtClean="0">
                          <a:solidFill>
                            <a:schemeClr val="tx2"/>
                          </a:solidFill>
                          <a:latin typeface="Cambria Math" panose="02040503050406030204" pitchFamily="18" charset="0"/>
                          <a:ea typeface="Cambria Math" panose="02040503050406030204" pitchFamily="18" charset="0"/>
                        </a:rPr>
                        <m:t>𝑦</m:t>
                      </m:r>
                      <m:r>
                        <a:rPr lang="en-US" b="0" i="1" smtClean="0">
                          <a:solidFill>
                            <a:schemeClr val="tx2"/>
                          </a:solidFill>
                          <a:latin typeface="Cambria Math" panose="02040503050406030204" pitchFamily="18" charset="0"/>
                          <a:ea typeface="Cambria Math" panose="02040503050406030204" pitchFamily="18" charset="0"/>
                        </a:rPr>
                        <m:t>=</m:t>
                      </m:r>
                      <m:r>
                        <a:rPr lang="en-US" b="0" i="1" smtClean="0">
                          <a:solidFill>
                            <a:schemeClr val="tx2"/>
                          </a:solidFill>
                          <a:latin typeface="Cambria Math" panose="02040503050406030204" pitchFamily="18" charset="0"/>
                          <a:ea typeface="Cambria Math" panose="02040503050406030204" pitchFamily="18" charset="0"/>
                        </a:rPr>
                        <m:t>𝐿</m:t>
                      </m:r>
                      <m:f>
                        <m:fPr>
                          <m:ctrlPr>
                            <a:rPr lang="en-US" i="1">
                              <a:solidFill>
                                <a:schemeClr val="tx2"/>
                              </a:solidFill>
                              <a:latin typeface="Cambria Math" panose="02040503050406030204" pitchFamily="18" charset="0"/>
                            </a:rPr>
                          </m:ctrlPr>
                        </m:fPr>
                        <m:num>
                          <m:r>
                            <a:rPr lang="en-US" i="1">
                              <a:solidFill>
                                <a:schemeClr val="tx2"/>
                              </a:solidFill>
                              <a:latin typeface="Cambria Math" panose="02040503050406030204" pitchFamily="18" charset="0"/>
                            </a:rPr>
                            <m:t>𝑞</m:t>
                          </m:r>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𝑉</m:t>
                              </m:r>
                            </m:e>
                            <m:sub>
                              <m:r>
                                <a:rPr lang="en-US" i="1">
                                  <a:solidFill>
                                    <a:schemeClr val="tx2"/>
                                  </a:solidFill>
                                  <a:latin typeface="Cambria Math" panose="02040503050406030204" pitchFamily="18" charset="0"/>
                                </a:rPr>
                                <m:t>𝑦</m:t>
                              </m:r>
                            </m:sub>
                          </m:sSub>
                        </m:num>
                        <m:den>
                          <m:r>
                            <a:rPr lang="en-US" i="1">
                              <a:solidFill>
                                <a:schemeClr val="tx2"/>
                              </a:solidFill>
                              <a:latin typeface="Cambria Math" panose="02040503050406030204" pitchFamily="18" charset="0"/>
                            </a:rPr>
                            <m:t>𝐸</m:t>
                          </m:r>
                        </m:den>
                      </m:f>
                      <m:r>
                        <a:rPr lang="en-US" b="0" i="1" smtClean="0">
                          <a:solidFill>
                            <a:schemeClr val="tx2"/>
                          </a:solidFill>
                          <a:latin typeface="Cambria Math" panose="02040503050406030204" pitchFamily="18" charset="0"/>
                        </a:rPr>
                        <m:t>=</m:t>
                      </m:r>
                      <m:r>
                        <a:rPr lang="en-US" b="0" i="1" smtClean="0">
                          <a:solidFill>
                            <a:schemeClr val="tx2"/>
                          </a:solidFill>
                          <a:latin typeface="Cambria Math" panose="02040503050406030204" pitchFamily="18" charset="0"/>
                        </a:rPr>
                        <m:t>𝐿𝑘</m:t>
                      </m:r>
                    </m:oMath>
                  </m:oMathPara>
                </a14:m>
                <a:endParaRPr lang="en-GB" dirty="0">
                  <a:solidFill>
                    <a:schemeClr val="tx2"/>
                  </a:solidFill>
                </a:endParaRPr>
              </a:p>
            </p:txBody>
          </p:sp>
        </mc:Choice>
        <mc:Fallback xmlns="">
          <p:sp>
            <p:nvSpPr>
              <p:cNvPr id="32" name="TextBox 31">
                <a:extLst>
                  <a:ext uri="{FF2B5EF4-FFF2-40B4-BE49-F238E27FC236}">
                    <a16:creationId xmlns:a16="http://schemas.microsoft.com/office/drawing/2014/main" id="{7E7B6BF5-E489-BEC5-3386-5AB4E107D9DB}"/>
                  </a:ext>
                </a:extLst>
              </p:cNvPr>
              <p:cNvSpPr txBox="1">
                <a:spLocks noRot="1" noChangeAspect="1" noMove="1" noResize="1" noEditPoints="1" noAdjustHandles="1" noChangeArrowheads="1" noChangeShapeType="1" noTextEdit="1"/>
              </p:cNvSpPr>
              <p:nvPr/>
            </p:nvSpPr>
            <p:spPr>
              <a:xfrm>
                <a:off x="6208901" y="3893595"/>
                <a:ext cx="1705210" cy="524311"/>
              </a:xfrm>
              <a:prstGeom prst="rect">
                <a:avLst/>
              </a:prstGeom>
              <a:blipFill>
                <a:blip r:embed="rId8"/>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3" name="TextBox 32">
                <a:extLst>
                  <a:ext uri="{FF2B5EF4-FFF2-40B4-BE49-F238E27FC236}">
                    <a16:creationId xmlns:a16="http://schemas.microsoft.com/office/drawing/2014/main" id="{A2410694-5D8D-C57F-F503-8DE0CCB1ECC1}"/>
                  </a:ext>
                </a:extLst>
              </p:cNvPr>
              <p:cNvSpPr txBox="1"/>
              <p:nvPr/>
            </p:nvSpPr>
            <p:spPr>
              <a:xfrm>
                <a:off x="1287031" y="5513990"/>
                <a:ext cx="6589496" cy="52578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tx2"/>
                              </a:solidFill>
                              <a:latin typeface="Cambria Math" panose="02040503050406030204" pitchFamily="18" charset="0"/>
                              <a:ea typeface="Cambria Math" panose="02040503050406030204" pitchFamily="18" charset="0"/>
                            </a:rPr>
                          </m:ctrlPr>
                        </m:sSubPr>
                        <m:e>
                          <m:r>
                            <a:rPr lang="en-US" b="0" i="1" smtClean="0">
                              <a:solidFill>
                                <a:schemeClr val="tx2"/>
                              </a:solidFill>
                              <a:latin typeface="Cambria Math" panose="02040503050406030204" pitchFamily="18" charset="0"/>
                              <a:ea typeface="Cambria Math" panose="02040503050406030204" pitchFamily="18" charset="0"/>
                            </a:rPr>
                            <m:t>𝑦</m:t>
                          </m:r>
                        </m:e>
                        <m:sub>
                          <m:r>
                            <a:rPr lang="en-US" b="0" i="1" smtClean="0">
                              <a:solidFill>
                                <a:schemeClr val="tx2"/>
                              </a:solidFill>
                              <a:latin typeface="Cambria Math" panose="02040503050406030204" pitchFamily="18" charset="0"/>
                              <a:ea typeface="Cambria Math" panose="02040503050406030204" pitchFamily="18" charset="0"/>
                            </a:rPr>
                            <m:t>𝑁</m:t>
                          </m:r>
                        </m:sub>
                      </m:sSub>
                      <m:r>
                        <a:rPr lang="en-US" b="0" i="1" smtClean="0">
                          <a:solidFill>
                            <a:schemeClr val="tx2"/>
                          </a:solidFill>
                          <a:latin typeface="Cambria Math" panose="02040503050406030204" pitchFamily="18" charset="0"/>
                          <a:ea typeface="Cambria Math" panose="02040503050406030204" pitchFamily="18" charset="0"/>
                        </a:rPr>
                        <m:t>=</m:t>
                      </m:r>
                      <m:r>
                        <a:rPr lang="en-US" b="0" i="1" smtClean="0">
                          <a:solidFill>
                            <a:schemeClr val="tx2"/>
                          </a:solidFill>
                          <a:latin typeface="Cambria Math" panose="02040503050406030204" pitchFamily="18" charset="0"/>
                          <a:ea typeface="Cambria Math" panose="02040503050406030204" pitchFamily="18" charset="0"/>
                        </a:rPr>
                        <m:t>𝑦</m:t>
                      </m:r>
                      <m:r>
                        <a:rPr lang="en-US" b="0" i="1" smtClean="0">
                          <a:solidFill>
                            <a:schemeClr val="tx2"/>
                          </a:solidFill>
                          <a:latin typeface="Cambria Math" panose="02040503050406030204" pitchFamily="18" charset="0"/>
                          <a:ea typeface="Cambria Math" panose="02040503050406030204" pitchFamily="18" charset="0"/>
                        </a:rPr>
                        <m:t>0+</m:t>
                      </m:r>
                      <m:r>
                        <a:rPr lang="en-US" b="0" i="1" smtClean="0">
                          <a:solidFill>
                            <a:schemeClr val="tx2"/>
                          </a:solidFill>
                          <a:latin typeface="Cambria Math" panose="02040503050406030204" pitchFamily="18" charset="0"/>
                          <a:ea typeface="Cambria Math" panose="02040503050406030204" pitchFamily="18" charset="0"/>
                        </a:rPr>
                        <m:t>𝑁</m:t>
                      </m:r>
                      <m:r>
                        <a:rPr lang="en-US" b="0" i="1" smtClean="0">
                          <a:solidFill>
                            <a:schemeClr val="tx2"/>
                          </a:solidFill>
                          <a:latin typeface="Cambria Math" panose="02040503050406030204" pitchFamily="18" charset="0"/>
                          <a:ea typeface="Cambria Math" panose="02040503050406030204" pitchFamily="18" charset="0"/>
                        </a:rPr>
                        <m:t>𝐿𝑘</m:t>
                      </m:r>
                      <m:r>
                        <a:rPr lang="en-US" b="0" i="1" smtClean="0">
                          <a:solidFill>
                            <a:schemeClr val="tx2"/>
                          </a:solidFill>
                          <a:latin typeface="Cambria Math" panose="02040503050406030204" pitchFamily="18" charset="0"/>
                          <a:ea typeface="Cambria Math" panose="02040503050406030204" pitchFamily="18" charset="0"/>
                        </a:rPr>
                        <m:t>+</m:t>
                      </m:r>
                      <m:d>
                        <m:dPr>
                          <m:ctrlPr>
                            <a:rPr lang="en-US" b="0" i="1" smtClean="0">
                              <a:solidFill>
                                <a:schemeClr val="tx2"/>
                              </a:solidFill>
                              <a:latin typeface="Cambria Math" panose="02040503050406030204" pitchFamily="18" charset="0"/>
                              <a:ea typeface="Cambria Math" panose="02040503050406030204" pitchFamily="18" charset="0"/>
                            </a:rPr>
                          </m:ctrlPr>
                        </m:dPr>
                        <m:e>
                          <m:r>
                            <a:rPr lang="en-US" b="0" i="1" smtClean="0">
                              <a:solidFill>
                                <a:schemeClr val="tx2"/>
                              </a:solidFill>
                              <a:latin typeface="Cambria Math" panose="02040503050406030204" pitchFamily="18" charset="0"/>
                              <a:ea typeface="Cambria Math" panose="02040503050406030204" pitchFamily="18" charset="0"/>
                            </a:rPr>
                            <m:t>𝑁</m:t>
                          </m:r>
                          <m:r>
                            <a:rPr lang="en-US" b="0" i="1" smtClean="0">
                              <a:solidFill>
                                <a:schemeClr val="tx2"/>
                              </a:solidFill>
                              <a:latin typeface="Cambria Math" panose="02040503050406030204" pitchFamily="18" charset="0"/>
                              <a:ea typeface="Cambria Math" panose="02040503050406030204" pitchFamily="18" charset="0"/>
                            </a:rPr>
                            <m:t>−1</m:t>
                          </m:r>
                        </m:e>
                      </m:d>
                      <m:r>
                        <a:rPr lang="en-US" b="0" i="1" smtClean="0">
                          <a:solidFill>
                            <a:schemeClr val="tx2"/>
                          </a:solidFill>
                          <a:latin typeface="Cambria Math" panose="02040503050406030204" pitchFamily="18" charset="0"/>
                          <a:ea typeface="Cambria Math" panose="02040503050406030204" pitchFamily="18" charset="0"/>
                        </a:rPr>
                        <m:t>𝐿𝑘</m:t>
                      </m:r>
                      <m:r>
                        <a:rPr lang="en-US" b="0" i="1" smtClean="0">
                          <a:solidFill>
                            <a:schemeClr val="tx2"/>
                          </a:solidFill>
                          <a:latin typeface="Cambria Math" panose="02040503050406030204" pitchFamily="18" charset="0"/>
                          <a:ea typeface="Cambria Math" panose="02040503050406030204" pitchFamily="18" charset="0"/>
                        </a:rPr>
                        <m:t>+⋯+2</m:t>
                      </m:r>
                      <m:r>
                        <a:rPr lang="en-US" b="0" i="1" smtClean="0">
                          <a:solidFill>
                            <a:schemeClr val="tx2"/>
                          </a:solidFill>
                          <a:latin typeface="Cambria Math" panose="02040503050406030204" pitchFamily="18" charset="0"/>
                          <a:ea typeface="Cambria Math" panose="02040503050406030204" pitchFamily="18" charset="0"/>
                        </a:rPr>
                        <m:t>𝐿𝑘</m:t>
                      </m:r>
                      <m:r>
                        <a:rPr lang="en-US" b="0" i="1" smtClean="0">
                          <a:solidFill>
                            <a:schemeClr val="tx2"/>
                          </a:solidFill>
                          <a:latin typeface="Cambria Math" panose="02040503050406030204" pitchFamily="18" charset="0"/>
                          <a:ea typeface="Cambria Math" panose="02040503050406030204" pitchFamily="18" charset="0"/>
                        </a:rPr>
                        <m:t>+</m:t>
                      </m:r>
                      <m:r>
                        <a:rPr lang="en-US" b="0" i="1" smtClean="0">
                          <a:solidFill>
                            <a:schemeClr val="tx2"/>
                          </a:solidFill>
                          <a:latin typeface="Cambria Math" panose="02040503050406030204" pitchFamily="18" charset="0"/>
                          <a:ea typeface="Cambria Math" panose="02040503050406030204" pitchFamily="18" charset="0"/>
                        </a:rPr>
                        <m:t>𝐿𝑘</m:t>
                      </m:r>
                      <m:r>
                        <a:rPr lang="en-US" b="0" i="1" smtClean="0">
                          <a:solidFill>
                            <a:schemeClr val="tx2"/>
                          </a:solidFill>
                          <a:latin typeface="Cambria Math" panose="02040503050406030204" pitchFamily="18" charset="0"/>
                          <a:ea typeface="Cambria Math" panose="02040503050406030204" pitchFamily="18" charset="0"/>
                        </a:rPr>
                        <m:t>=</m:t>
                      </m:r>
                      <m:sSub>
                        <m:sSubPr>
                          <m:ctrlPr>
                            <a:rPr lang="en-US" b="0" i="1" smtClean="0">
                              <a:solidFill>
                                <a:schemeClr val="tx2"/>
                              </a:solidFill>
                              <a:latin typeface="Cambria Math" panose="02040503050406030204" pitchFamily="18" charset="0"/>
                              <a:ea typeface="Cambria Math" panose="02040503050406030204" pitchFamily="18" charset="0"/>
                            </a:rPr>
                          </m:ctrlPr>
                        </m:sSubPr>
                        <m:e>
                          <m:r>
                            <a:rPr lang="en-US" b="0" i="1" smtClean="0">
                              <a:solidFill>
                                <a:schemeClr val="tx2"/>
                              </a:solidFill>
                              <a:latin typeface="Cambria Math" panose="02040503050406030204" pitchFamily="18" charset="0"/>
                              <a:ea typeface="Cambria Math" panose="02040503050406030204" pitchFamily="18" charset="0"/>
                            </a:rPr>
                            <m:t>𝑦</m:t>
                          </m:r>
                        </m:e>
                        <m:sub>
                          <m:r>
                            <a:rPr lang="en-US" b="0" i="1" smtClean="0">
                              <a:solidFill>
                                <a:schemeClr val="tx2"/>
                              </a:solidFill>
                              <a:latin typeface="Cambria Math" panose="02040503050406030204" pitchFamily="18" charset="0"/>
                              <a:ea typeface="Cambria Math" panose="02040503050406030204" pitchFamily="18" charset="0"/>
                            </a:rPr>
                            <m:t>0</m:t>
                          </m:r>
                        </m:sub>
                      </m:sSub>
                      <m:r>
                        <a:rPr lang="en-US" b="0" i="1" smtClean="0">
                          <a:solidFill>
                            <a:schemeClr val="tx2"/>
                          </a:solidFill>
                          <a:latin typeface="Cambria Math" panose="02040503050406030204" pitchFamily="18" charset="0"/>
                          <a:ea typeface="Cambria Math" panose="02040503050406030204" pitchFamily="18" charset="0"/>
                        </a:rPr>
                        <m:t>+</m:t>
                      </m:r>
                      <m:f>
                        <m:fPr>
                          <m:ctrlPr>
                            <a:rPr lang="en-US" b="0" i="1" smtClean="0">
                              <a:solidFill>
                                <a:schemeClr val="tx2"/>
                              </a:solidFill>
                              <a:latin typeface="Cambria Math" panose="02040503050406030204" pitchFamily="18" charset="0"/>
                              <a:ea typeface="Cambria Math" panose="02040503050406030204" pitchFamily="18" charset="0"/>
                            </a:rPr>
                          </m:ctrlPr>
                        </m:fPr>
                        <m:num>
                          <m:r>
                            <a:rPr lang="en-US" b="0" i="1" smtClean="0">
                              <a:solidFill>
                                <a:schemeClr val="tx2"/>
                              </a:solidFill>
                              <a:latin typeface="Cambria Math" panose="02040503050406030204" pitchFamily="18" charset="0"/>
                              <a:ea typeface="Cambria Math" panose="02040503050406030204" pitchFamily="18" charset="0"/>
                            </a:rPr>
                            <m:t>𝑁</m:t>
                          </m:r>
                          <m:r>
                            <a:rPr lang="en-US" b="0" i="1" smtClean="0">
                              <a:solidFill>
                                <a:schemeClr val="tx2"/>
                              </a:solidFill>
                              <a:latin typeface="Cambria Math" panose="02040503050406030204" pitchFamily="18" charset="0"/>
                              <a:ea typeface="Cambria Math" panose="02040503050406030204" pitchFamily="18" charset="0"/>
                            </a:rPr>
                            <m:t>(</m:t>
                          </m:r>
                          <m:r>
                            <a:rPr lang="en-US" b="0" i="1" smtClean="0">
                              <a:solidFill>
                                <a:schemeClr val="tx2"/>
                              </a:solidFill>
                              <a:latin typeface="Cambria Math" panose="02040503050406030204" pitchFamily="18" charset="0"/>
                              <a:ea typeface="Cambria Math" panose="02040503050406030204" pitchFamily="18" charset="0"/>
                            </a:rPr>
                            <m:t>𝑁</m:t>
                          </m:r>
                          <m:r>
                            <a:rPr lang="en-US" b="0" i="1" smtClean="0">
                              <a:solidFill>
                                <a:schemeClr val="tx2"/>
                              </a:solidFill>
                              <a:latin typeface="Cambria Math" panose="02040503050406030204" pitchFamily="18" charset="0"/>
                              <a:ea typeface="Cambria Math" panose="02040503050406030204" pitchFamily="18" charset="0"/>
                            </a:rPr>
                            <m:t>+1)</m:t>
                          </m:r>
                        </m:num>
                        <m:den>
                          <m:r>
                            <a:rPr lang="en-US" b="0" i="1" smtClean="0">
                              <a:solidFill>
                                <a:schemeClr val="tx2"/>
                              </a:solidFill>
                              <a:latin typeface="Cambria Math" panose="02040503050406030204" pitchFamily="18" charset="0"/>
                              <a:ea typeface="Cambria Math" panose="02040503050406030204" pitchFamily="18" charset="0"/>
                            </a:rPr>
                            <m:t>2</m:t>
                          </m:r>
                        </m:den>
                      </m:f>
                      <m:r>
                        <a:rPr lang="en-US" b="0" i="1" smtClean="0">
                          <a:solidFill>
                            <a:schemeClr val="tx2"/>
                          </a:solidFill>
                          <a:latin typeface="Cambria Math" panose="02040503050406030204" pitchFamily="18" charset="0"/>
                          <a:ea typeface="Cambria Math" panose="02040503050406030204" pitchFamily="18" charset="0"/>
                        </a:rPr>
                        <m:t>𝐿𝑘</m:t>
                      </m:r>
                    </m:oMath>
                  </m:oMathPara>
                </a14:m>
                <a:endParaRPr lang="en-GB" dirty="0">
                  <a:solidFill>
                    <a:schemeClr val="tx2"/>
                  </a:solidFill>
                </a:endParaRPr>
              </a:p>
            </p:txBody>
          </p:sp>
        </mc:Choice>
        <mc:Fallback>
          <p:sp>
            <p:nvSpPr>
              <p:cNvPr id="33" name="TextBox 32">
                <a:extLst>
                  <a:ext uri="{FF2B5EF4-FFF2-40B4-BE49-F238E27FC236}">
                    <a16:creationId xmlns:a16="http://schemas.microsoft.com/office/drawing/2014/main" id="{A2410694-5D8D-C57F-F503-8DE0CCB1ECC1}"/>
                  </a:ext>
                </a:extLst>
              </p:cNvPr>
              <p:cNvSpPr txBox="1">
                <a:spLocks noRot="1" noChangeAspect="1" noMove="1" noResize="1" noEditPoints="1" noAdjustHandles="1" noChangeArrowheads="1" noChangeShapeType="1" noTextEdit="1"/>
              </p:cNvSpPr>
              <p:nvPr/>
            </p:nvSpPr>
            <p:spPr>
              <a:xfrm>
                <a:off x="1287031" y="5513990"/>
                <a:ext cx="6589496" cy="525785"/>
              </a:xfrm>
              <a:prstGeom prst="rect">
                <a:avLst/>
              </a:prstGeom>
              <a:blipFill>
                <a:blip r:embed="rId9"/>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1601064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56BD74-298E-5615-4237-3107ECCA052B}"/>
            </a:ext>
          </a:extLst>
        </p:cNvPr>
        <p:cNvGrpSpPr/>
        <p:nvPr/>
      </p:nvGrpSpPr>
      <p:grpSpPr>
        <a:xfrm>
          <a:off x="0" y="0"/>
          <a:ext cx="0" cy="0"/>
          <a:chOff x="0" y="0"/>
          <a:chExt cx="0" cy="0"/>
        </a:xfrm>
      </p:grpSpPr>
      <p:pic>
        <p:nvPicPr>
          <p:cNvPr id="6" name="Picture 5" descr="A red line graph with numbers&#10;&#10;Description automatically generated">
            <a:extLst>
              <a:ext uri="{FF2B5EF4-FFF2-40B4-BE49-F238E27FC236}">
                <a16:creationId xmlns:a16="http://schemas.microsoft.com/office/drawing/2014/main" id="{E90D1F07-3AB1-72C7-F9EB-C7AE1327FAFC}"/>
              </a:ext>
            </a:extLst>
          </p:cNvPr>
          <p:cNvPicPr>
            <a:picLocks noChangeAspect="1"/>
          </p:cNvPicPr>
          <p:nvPr/>
        </p:nvPicPr>
        <p:blipFill>
          <a:blip r:embed="rId2"/>
          <a:stretch>
            <a:fillRect/>
          </a:stretch>
        </p:blipFill>
        <p:spPr>
          <a:xfrm>
            <a:off x="6645176" y="2068557"/>
            <a:ext cx="5523235" cy="4124892"/>
          </a:xfrm>
          <a:prstGeom prst="rect">
            <a:avLst/>
          </a:prstGeom>
        </p:spPr>
      </p:pic>
      <p:pic>
        <p:nvPicPr>
          <p:cNvPr id="40" name="Picture 39" descr="A graph of a normalized wave&#10;&#10;Description automatically generated with medium confidence">
            <a:extLst>
              <a:ext uri="{FF2B5EF4-FFF2-40B4-BE49-F238E27FC236}">
                <a16:creationId xmlns:a16="http://schemas.microsoft.com/office/drawing/2014/main" id="{D50590D6-C94B-F47D-0981-1BA639326D30}"/>
              </a:ext>
            </a:extLst>
          </p:cNvPr>
          <p:cNvPicPr>
            <a:picLocks noChangeAspect="1"/>
          </p:cNvPicPr>
          <p:nvPr/>
        </p:nvPicPr>
        <p:blipFill>
          <a:blip r:embed="rId3"/>
          <a:stretch>
            <a:fillRect/>
          </a:stretch>
        </p:blipFill>
        <p:spPr>
          <a:xfrm>
            <a:off x="3588725" y="2945041"/>
            <a:ext cx="2923479" cy="1634301"/>
          </a:xfrm>
          <a:prstGeom prst="rect">
            <a:avLst/>
          </a:prstGeom>
        </p:spPr>
      </p:pic>
      <p:sp>
        <p:nvSpPr>
          <p:cNvPr id="3" name="Title 2">
            <a:extLst>
              <a:ext uri="{FF2B5EF4-FFF2-40B4-BE49-F238E27FC236}">
                <a16:creationId xmlns:a16="http://schemas.microsoft.com/office/drawing/2014/main" id="{EBEA9E13-7E81-2B89-0230-EF5D1A0252DE}"/>
              </a:ext>
            </a:extLst>
          </p:cNvPr>
          <p:cNvSpPr>
            <a:spLocks noGrp="1"/>
          </p:cNvSpPr>
          <p:nvPr>
            <p:ph type="title"/>
          </p:nvPr>
        </p:nvSpPr>
        <p:spPr/>
        <p:txBody>
          <a:bodyPr/>
          <a:lstStyle/>
          <a:p>
            <a:r>
              <a:rPr lang="en-GB" dirty="0"/>
              <a:t>Coupler kick at 800 MHz</a:t>
            </a:r>
          </a:p>
        </p:txBody>
      </p:sp>
      <p:sp>
        <p:nvSpPr>
          <p:cNvPr id="4" name="Date Placeholder 3">
            <a:extLst>
              <a:ext uri="{FF2B5EF4-FFF2-40B4-BE49-F238E27FC236}">
                <a16:creationId xmlns:a16="http://schemas.microsoft.com/office/drawing/2014/main" id="{7439B066-F1AE-2714-422C-556D79E1A5DF}"/>
              </a:ext>
            </a:extLst>
          </p:cNvPr>
          <p:cNvSpPr>
            <a:spLocks noGrp="1"/>
          </p:cNvSpPr>
          <p:nvPr>
            <p:ph type="dt" sz="half" idx="10"/>
          </p:nvPr>
        </p:nvSpPr>
        <p:spPr/>
        <p:txBody>
          <a:bodyPr/>
          <a:lstStyle/>
          <a:p>
            <a:fld id="{DF4E5FE3-E6AD-4017-A4F4-9D1BDCBF83F7}" type="datetime1">
              <a:rPr lang="en-US" smtClean="0"/>
              <a:t>1/20/2025</a:t>
            </a:fld>
            <a:endParaRPr lang="en-US" dirty="0"/>
          </a:p>
        </p:txBody>
      </p:sp>
      <p:sp>
        <p:nvSpPr>
          <p:cNvPr id="5" name="Slide Number Placeholder 4">
            <a:extLst>
              <a:ext uri="{FF2B5EF4-FFF2-40B4-BE49-F238E27FC236}">
                <a16:creationId xmlns:a16="http://schemas.microsoft.com/office/drawing/2014/main" id="{3C59D594-0440-FB53-EF73-5421315A931B}"/>
              </a:ext>
            </a:extLst>
          </p:cNvPr>
          <p:cNvSpPr>
            <a:spLocks noGrp="1"/>
          </p:cNvSpPr>
          <p:nvPr>
            <p:ph type="sldNum" sz="quarter" idx="12"/>
          </p:nvPr>
        </p:nvSpPr>
        <p:spPr/>
        <p:txBody>
          <a:bodyPr/>
          <a:lstStyle/>
          <a:p>
            <a:fld id="{36B5EA5A-BC32-A742-B11B-8E7414D5B535}" type="slidenum">
              <a:rPr lang="en-US" smtClean="0"/>
              <a:pPr/>
              <a:t>16</a:t>
            </a:fld>
            <a:endParaRPr lang="en-US" dirty="0"/>
          </a:p>
        </p:txBody>
      </p:sp>
      <p:pic>
        <p:nvPicPr>
          <p:cNvPr id="42" name="Picture 41" descr="A graph of a normalized pulse&#10;&#10;Description automatically generated with medium confidence">
            <a:extLst>
              <a:ext uri="{FF2B5EF4-FFF2-40B4-BE49-F238E27FC236}">
                <a16:creationId xmlns:a16="http://schemas.microsoft.com/office/drawing/2014/main" id="{8CE059B3-F83F-2EA6-95E9-161967FAEF62}"/>
              </a:ext>
            </a:extLst>
          </p:cNvPr>
          <p:cNvPicPr>
            <a:picLocks noChangeAspect="1"/>
          </p:cNvPicPr>
          <p:nvPr/>
        </p:nvPicPr>
        <p:blipFill>
          <a:blip r:embed="rId4"/>
          <a:stretch>
            <a:fillRect/>
          </a:stretch>
        </p:blipFill>
        <p:spPr>
          <a:xfrm>
            <a:off x="3594629" y="4579342"/>
            <a:ext cx="2923481" cy="1634302"/>
          </a:xfrm>
          <a:prstGeom prst="rect">
            <a:avLst/>
          </a:prstGeom>
        </p:spPr>
      </p:pic>
      <p:grpSp>
        <p:nvGrpSpPr>
          <p:cNvPr id="45" name="Group 44">
            <a:extLst>
              <a:ext uri="{FF2B5EF4-FFF2-40B4-BE49-F238E27FC236}">
                <a16:creationId xmlns:a16="http://schemas.microsoft.com/office/drawing/2014/main" id="{86D166CF-D230-5976-8385-4575F8587FBA}"/>
              </a:ext>
            </a:extLst>
          </p:cNvPr>
          <p:cNvGrpSpPr/>
          <p:nvPr/>
        </p:nvGrpSpPr>
        <p:grpSpPr>
          <a:xfrm>
            <a:off x="261470" y="3222303"/>
            <a:ext cx="3179097" cy="2362902"/>
            <a:chOff x="8733468" y="505214"/>
            <a:chExt cx="3179097" cy="2362902"/>
          </a:xfrm>
        </p:grpSpPr>
        <p:pic>
          <p:nvPicPr>
            <p:cNvPr id="7" name="Picture 6" descr="A close up of a blue object&#10;&#10;Description automatically generated">
              <a:extLst>
                <a:ext uri="{FF2B5EF4-FFF2-40B4-BE49-F238E27FC236}">
                  <a16:creationId xmlns:a16="http://schemas.microsoft.com/office/drawing/2014/main" id="{60F2D0DE-F805-AF9D-BF2E-1360D5B57681}"/>
                </a:ext>
              </a:extLst>
            </p:cNvPr>
            <p:cNvPicPr>
              <a:picLocks noChangeAspect="1"/>
            </p:cNvPicPr>
            <p:nvPr/>
          </p:nvPicPr>
          <p:blipFill>
            <a:blip r:embed="rId5"/>
            <a:stretch>
              <a:fillRect/>
            </a:stretch>
          </p:blipFill>
          <p:spPr>
            <a:xfrm>
              <a:off x="8733468" y="1660286"/>
              <a:ext cx="3050545" cy="1207830"/>
            </a:xfrm>
            <a:prstGeom prst="rect">
              <a:avLst/>
            </a:prstGeom>
          </p:spPr>
        </p:pic>
        <p:pic>
          <p:nvPicPr>
            <p:cNvPr id="9" name="Picture 8" descr="A blue oval object with black lines&#10;&#10;Description automatically generated">
              <a:extLst>
                <a:ext uri="{FF2B5EF4-FFF2-40B4-BE49-F238E27FC236}">
                  <a16:creationId xmlns:a16="http://schemas.microsoft.com/office/drawing/2014/main" id="{13B38FE4-B944-FFA6-8C55-FDE269F78485}"/>
                </a:ext>
              </a:extLst>
            </p:cNvPr>
            <p:cNvPicPr>
              <a:picLocks noChangeAspect="1"/>
            </p:cNvPicPr>
            <p:nvPr/>
          </p:nvPicPr>
          <p:blipFill>
            <a:blip r:embed="rId6"/>
            <a:stretch>
              <a:fillRect/>
            </a:stretch>
          </p:blipFill>
          <p:spPr>
            <a:xfrm>
              <a:off x="8836974" y="505214"/>
              <a:ext cx="2988743" cy="1207830"/>
            </a:xfrm>
            <a:prstGeom prst="rect">
              <a:avLst/>
            </a:prstGeom>
          </p:spPr>
        </p:pic>
        <p:pic>
          <p:nvPicPr>
            <p:cNvPr id="44" name="Picture 43" descr="A drawing of a graph&#10;&#10;Description automatically generated with medium confidence">
              <a:extLst>
                <a:ext uri="{FF2B5EF4-FFF2-40B4-BE49-F238E27FC236}">
                  <a16:creationId xmlns:a16="http://schemas.microsoft.com/office/drawing/2014/main" id="{BF1D2CFE-4830-E33A-CB19-8771D0B0D388}"/>
                </a:ext>
              </a:extLst>
            </p:cNvPr>
            <p:cNvPicPr>
              <a:picLocks noChangeAspect="1"/>
            </p:cNvPicPr>
            <p:nvPr/>
          </p:nvPicPr>
          <p:blipFill>
            <a:blip r:embed="rId7"/>
            <a:stretch>
              <a:fillRect/>
            </a:stretch>
          </p:blipFill>
          <p:spPr>
            <a:xfrm>
              <a:off x="11448173" y="1648196"/>
              <a:ext cx="464392" cy="608289"/>
            </a:xfrm>
            <a:prstGeom prst="rect">
              <a:avLst/>
            </a:prstGeom>
          </p:spPr>
        </p:pic>
      </p:grpSp>
      <mc:AlternateContent xmlns:mc="http://schemas.openxmlformats.org/markup-compatibility/2006">
        <mc:Choice xmlns:a14="http://schemas.microsoft.com/office/drawing/2010/main" Requires="a14">
          <p:sp>
            <p:nvSpPr>
              <p:cNvPr id="46" name="TextBox 45">
                <a:extLst>
                  <a:ext uri="{FF2B5EF4-FFF2-40B4-BE49-F238E27FC236}">
                    <a16:creationId xmlns:a16="http://schemas.microsoft.com/office/drawing/2014/main" id="{7EC250B0-7B02-9A69-7E3F-2E0FCBA406D3}"/>
                  </a:ext>
                </a:extLst>
              </p:cNvPr>
              <p:cNvSpPr txBox="1"/>
              <p:nvPr/>
            </p:nvSpPr>
            <p:spPr>
              <a:xfrm>
                <a:off x="9218831" y="4012267"/>
                <a:ext cx="2372671" cy="1475532"/>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US" sz="1200" b="0" i="1" smtClean="0">
                              <a:solidFill>
                                <a:schemeClr val="tx2"/>
                              </a:solidFill>
                              <a:latin typeface="Cambria Math" panose="02040503050406030204" pitchFamily="18" charset="0"/>
                              <a:ea typeface="Cambria Math" panose="02040503050406030204" pitchFamily="18" charset="0"/>
                            </a:rPr>
                          </m:ctrlPr>
                        </m:sSubPr>
                        <m:e>
                          <m:r>
                            <a:rPr lang="en-US" sz="1200" b="0" i="1" smtClean="0">
                              <a:solidFill>
                                <a:schemeClr val="tx2"/>
                              </a:solidFill>
                              <a:latin typeface="Cambria Math" panose="02040503050406030204" pitchFamily="18" charset="0"/>
                              <a:ea typeface="Cambria Math" panose="02040503050406030204" pitchFamily="18" charset="0"/>
                            </a:rPr>
                            <m:t>∆</m:t>
                          </m:r>
                          <m:r>
                            <a:rPr lang="en-US" sz="1200" b="0" i="1" smtClean="0">
                              <a:solidFill>
                                <a:schemeClr val="tx2"/>
                              </a:solidFill>
                              <a:latin typeface="Cambria Math" panose="02040503050406030204" pitchFamily="18" charset="0"/>
                              <a:ea typeface="Cambria Math" panose="02040503050406030204" pitchFamily="18" charset="0"/>
                            </a:rPr>
                            <m:t>𝑦</m:t>
                          </m:r>
                        </m:e>
                        <m:sub>
                          <m:r>
                            <a:rPr lang="en-US" sz="1200" b="0" i="1" smtClean="0">
                              <a:solidFill>
                                <a:schemeClr val="tx2"/>
                              </a:solidFill>
                              <a:latin typeface="Cambria Math" panose="02040503050406030204" pitchFamily="18" charset="0"/>
                              <a:ea typeface="Cambria Math" panose="02040503050406030204" pitchFamily="18" charset="0"/>
                            </a:rPr>
                            <m:t>𝑁</m:t>
                          </m:r>
                        </m:sub>
                      </m:sSub>
                      <m:r>
                        <a:rPr lang="en-US" sz="1200" b="0" i="1" smtClean="0">
                          <a:solidFill>
                            <a:schemeClr val="tx2"/>
                          </a:solidFill>
                          <a:latin typeface="Cambria Math" panose="02040503050406030204" pitchFamily="18" charset="0"/>
                          <a:ea typeface="Cambria Math" panose="02040503050406030204" pitchFamily="18" charset="0"/>
                        </a:rPr>
                        <m:t>=</m:t>
                      </m:r>
                      <m:f>
                        <m:fPr>
                          <m:ctrlPr>
                            <a:rPr lang="en-US" sz="1200" b="0" i="1" smtClean="0">
                              <a:solidFill>
                                <a:schemeClr val="tx2"/>
                              </a:solidFill>
                              <a:latin typeface="Cambria Math" panose="02040503050406030204" pitchFamily="18" charset="0"/>
                              <a:ea typeface="Cambria Math" panose="02040503050406030204" pitchFamily="18" charset="0"/>
                            </a:rPr>
                          </m:ctrlPr>
                        </m:fPr>
                        <m:num>
                          <m:r>
                            <a:rPr lang="en-US" sz="1200" b="0" i="1" smtClean="0">
                              <a:solidFill>
                                <a:schemeClr val="tx2"/>
                              </a:solidFill>
                              <a:latin typeface="Cambria Math" panose="02040503050406030204" pitchFamily="18" charset="0"/>
                              <a:ea typeface="Cambria Math" panose="02040503050406030204" pitchFamily="18" charset="0"/>
                            </a:rPr>
                            <m:t>𝑁</m:t>
                          </m:r>
                          <m:r>
                            <a:rPr lang="en-US" sz="1200" b="0" i="1" smtClean="0">
                              <a:solidFill>
                                <a:schemeClr val="tx2"/>
                              </a:solidFill>
                              <a:latin typeface="Cambria Math" panose="02040503050406030204" pitchFamily="18" charset="0"/>
                              <a:ea typeface="Cambria Math" panose="02040503050406030204" pitchFamily="18" charset="0"/>
                            </a:rPr>
                            <m:t>(</m:t>
                          </m:r>
                          <m:r>
                            <a:rPr lang="en-US" sz="1200" b="0" i="1" smtClean="0">
                              <a:solidFill>
                                <a:schemeClr val="tx2"/>
                              </a:solidFill>
                              <a:latin typeface="Cambria Math" panose="02040503050406030204" pitchFamily="18" charset="0"/>
                              <a:ea typeface="Cambria Math" panose="02040503050406030204" pitchFamily="18" charset="0"/>
                            </a:rPr>
                            <m:t>𝑁</m:t>
                          </m:r>
                          <m:r>
                            <a:rPr lang="en-US" sz="1200" b="0" i="1" smtClean="0">
                              <a:solidFill>
                                <a:schemeClr val="tx2"/>
                              </a:solidFill>
                              <a:latin typeface="Cambria Math" panose="02040503050406030204" pitchFamily="18" charset="0"/>
                              <a:ea typeface="Cambria Math" panose="02040503050406030204" pitchFamily="18" charset="0"/>
                            </a:rPr>
                            <m:t>+1)</m:t>
                          </m:r>
                        </m:num>
                        <m:den>
                          <m:r>
                            <a:rPr lang="en-US" sz="1200" b="0" i="1" smtClean="0">
                              <a:solidFill>
                                <a:schemeClr val="tx2"/>
                              </a:solidFill>
                              <a:latin typeface="Cambria Math" panose="02040503050406030204" pitchFamily="18" charset="0"/>
                              <a:ea typeface="Cambria Math" panose="02040503050406030204" pitchFamily="18" charset="0"/>
                            </a:rPr>
                            <m:t>2</m:t>
                          </m:r>
                        </m:den>
                      </m:f>
                      <m:r>
                        <a:rPr lang="en-US" sz="1200" b="0" i="1" smtClean="0">
                          <a:solidFill>
                            <a:schemeClr val="tx2"/>
                          </a:solidFill>
                          <a:latin typeface="Cambria Math" panose="02040503050406030204" pitchFamily="18" charset="0"/>
                          <a:ea typeface="Cambria Math" panose="02040503050406030204" pitchFamily="18" charset="0"/>
                        </a:rPr>
                        <m:t>𝐿</m:t>
                      </m:r>
                      <m:f>
                        <m:fPr>
                          <m:ctrlPr>
                            <a:rPr lang="en-US" sz="1200" i="1">
                              <a:solidFill>
                                <a:schemeClr val="tx2"/>
                              </a:solidFill>
                              <a:latin typeface="Cambria Math" panose="02040503050406030204" pitchFamily="18" charset="0"/>
                            </a:rPr>
                          </m:ctrlPr>
                        </m:fPr>
                        <m:num>
                          <m:r>
                            <a:rPr lang="en-US" sz="1200" i="1">
                              <a:solidFill>
                                <a:schemeClr val="tx2"/>
                              </a:solidFill>
                              <a:latin typeface="Cambria Math" panose="02040503050406030204" pitchFamily="18" charset="0"/>
                            </a:rPr>
                            <m:t>𝑞</m:t>
                          </m:r>
                          <m:sSub>
                            <m:sSubPr>
                              <m:ctrlPr>
                                <a:rPr lang="en-US" sz="1200" i="1">
                                  <a:solidFill>
                                    <a:schemeClr val="tx2"/>
                                  </a:solidFill>
                                  <a:latin typeface="Cambria Math" panose="02040503050406030204" pitchFamily="18" charset="0"/>
                                </a:rPr>
                              </m:ctrlPr>
                            </m:sSubPr>
                            <m:e>
                              <m:r>
                                <a:rPr lang="en-US" sz="1200" i="1">
                                  <a:solidFill>
                                    <a:schemeClr val="tx2"/>
                                  </a:solidFill>
                                  <a:latin typeface="Cambria Math" panose="02040503050406030204" pitchFamily="18" charset="0"/>
                                </a:rPr>
                                <m:t>𝑉</m:t>
                              </m:r>
                            </m:e>
                            <m:sub>
                              <m:r>
                                <a:rPr lang="en-US" sz="1200" i="1">
                                  <a:solidFill>
                                    <a:schemeClr val="tx2"/>
                                  </a:solidFill>
                                  <a:latin typeface="Cambria Math" panose="02040503050406030204" pitchFamily="18" charset="0"/>
                                </a:rPr>
                                <m:t>𝑦</m:t>
                              </m:r>
                            </m:sub>
                          </m:sSub>
                        </m:num>
                        <m:den>
                          <m:r>
                            <a:rPr lang="en-US" sz="1200" i="1">
                              <a:solidFill>
                                <a:schemeClr val="tx2"/>
                              </a:solidFill>
                              <a:latin typeface="Cambria Math" panose="02040503050406030204" pitchFamily="18" charset="0"/>
                            </a:rPr>
                            <m:t>𝐸</m:t>
                          </m:r>
                        </m:den>
                      </m:f>
                    </m:oMath>
                  </m:oMathPara>
                </a14:m>
                <a:endParaRPr lang="en-GB" sz="1200" dirty="0">
                  <a:solidFill>
                    <a:schemeClr val="tx2"/>
                  </a:solidFill>
                </a:endParaRPr>
              </a:p>
              <a:p>
                <a:endParaRPr lang="en-GB" sz="1200" dirty="0">
                  <a:solidFill>
                    <a:schemeClr val="tx2"/>
                  </a:solidFill>
                </a:endParaRPr>
              </a:p>
              <a:p>
                <a:pPr/>
                <a14:m>
                  <m:oMathPara xmlns:m="http://schemas.openxmlformats.org/officeDocument/2006/math">
                    <m:oMathParaPr>
                      <m:jc m:val="left"/>
                    </m:oMathParaPr>
                    <m:oMath xmlns:m="http://schemas.openxmlformats.org/officeDocument/2006/math">
                      <m:r>
                        <a:rPr lang="en-GB" sz="1200" i="1" dirty="0" smtClean="0">
                          <a:solidFill>
                            <a:schemeClr val="tx2"/>
                          </a:solidFill>
                          <a:latin typeface="Cambria Math" panose="02040503050406030204" pitchFamily="18" charset="0"/>
                        </a:rPr>
                        <m:t>𝐸</m:t>
                      </m:r>
                      <m:r>
                        <a:rPr lang="en-GB" sz="1200" i="1" dirty="0" smtClean="0">
                          <a:solidFill>
                            <a:schemeClr val="tx2"/>
                          </a:solidFill>
                          <a:latin typeface="Cambria Math" panose="02040503050406030204" pitchFamily="18" charset="0"/>
                        </a:rPr>
                        <m:t>= 20 </m:t>
                      </m:r>
                      <m:r>
                        <m:rPr>
                          <m:sty m:val="p"/>
                        </m:rPr>
                        <a:rPr lang="en-GB" sz="1200" i="0" dirty="0" smtClean="0">
                          <a:solidFill>
                            <a:schemeClr val="tx2"/>
                          </a:solidFill>
                          <a:latin typeface="Cambria Math" panose="02040503050406030204" pitchFamily="18" charset="0"/>
                        </a:rPr>
                        <m:t>GeV</m:t>
                      </m:r>
                    </m:oMath>
                  </m:oMathPara>
                </a14:m>
                <a:endParaRPr lang="en-GB" sz="1200" dirty="0">
                  <a:solidFill>
                    <a:schemeClr val="tx2"/>
                  </a:solidFill>
                </a:endParaRPr>
              </a:p>
              <a:p>
                <a:pPr/>
                <a14:m>
                  <m:oMathPara xmlns:m="http://schemas.openxmlformats.org/officeDocument/2006/math">
                    <m:oMathParaPr>
                      <m:jc m:val="left"/>
                    </m:oMathParaPr>
                    <m:oMath xmlns:m="http://schemas.openxmlformats.org/officeDocument/2006/math">
                      <m:sSub>
                        <m:sSubPr>
                          <m:ctrlPr>
                            <a:rPr lang="en-US" sz="1200" b="0" i="1" dirty="0" smtClean="0">
                              <a:solidFill>
                                <a:schemeClr val="tx2"/>
                              </a:solidFill>
                              <a:latin typeface="Cambria Math" panose="02040503050406030204" pitchFamily="18" charset="0"/>
                            </a:rPr>
                          </m:ctrlPr>
                        </m:sSubPr>
                        <m:e>
                          <m:r>
                            <a:rPr lang="en-GB" sz="1200" i="1" dirty="0" smtClean="0">
                              <a:solidFill>
                                <a:schemeClr val="tx2"/>
                              </a:solidFill>
                              <a:latin typeface="Cambria Math" panose="02040503050406030204" pitchFamily="18" charset="0"/>
                            </a:rPr>
                            <m:t>𝑉</m:t>
                          </m:r>
                        </m:e>
                        <m:sub>
                          <m:r>
                            <m:rPr>
                              <m:sty m:val="p"/>
                            </m:rPr>
                            <a:rPr lang="en-GB" sz="1200" i="0" dirty="0" smtClean="0">
                              <a:solidFill>
                                <a:schemeClr val="tx2"/>
                              </a:solidFill>
                              <a:latin typeface="Cambria Math" panose="02040503050406030204" pitchFamily="18" charset="0"/>
                            </a:rPr>
                            <m:t>y</m:t>
                          </m:r>
                        </m:sub>
                      </m:sSub>
                      <m:r>
                        <a:rPr lang="en-GB" sz="1200" i="1" dirty="0" smtClean="0">
                          <a:solidFill>
                            <a:schemeClr val="tx2"/>
                          </a:solidFill>
                          <a:latin typeface="Cambria Math" panose="02040503050406030204" pitchFamily="18" charset="0"/>
                        </a:rPr>
                        <m:t>=13 </m:t>
                      </m:r>
                      <m:r>
                        <m:rPr>
                          <m:sty m:val="p"/>
                        </m:rPr>
                        <a:rPr lang="en-GB" sz="1200" i="0" dirty="0" smtClean="0">
                          <a:solidFill>
                            <a:schemeClr val="tx2"/>
                          </a:solidFill>
                          <a:latin typeface="Cambria Math" panose="02040503050406030204" pitchFamily="18" charset="0"/>
                        </a:rPr>
                        <m:t>kV</m:t>
                      </m:r>
                    </m:oMath>
                  </m:oMathPara>
                </a14:m>
                <a:endParaRPr lang="en-GB" sz="1200" dirty="0">
                  <a:solidFill>
                    <a:schemeClr val="tx2"/>
                  </a:solidFill>
                </a:endParaRPr>
              </a:p>
              <a:p>
                <a14:m>
                  <m:oMath xmlns:m="http://schemas.openxmlformats.org/officeDocument/2006/math">
                    <m:r>
                      <a:rPr lang="en-GB" sz="1200" i="1" dirty="0" smtClean="0">
                        <a:solidFill>
                          <a:schemeClr val="tx2"/>
                        </a:solidFill>
                        <a:latin typeface="Cambria Math" panose="02040503050406030204" pitchFamily="18" charset="0"/>
                      </a:rPr>
                      <m:t>𝐿</m:t>
                    </m:r>
                    <m:r>
                      <a:rPr lang="en-GB" sz="1200" i="1" dirty="0" smtClean="0">
                        <a:solidFill>
                          <a:schemeClr val="tx2"/>
                        </a:solidFill>
                        <a:latin typeface="Cambria Math" panose="02040503050406030204" pitchFamily="18" charset="0"/>
                      </a:rPr>
                      <m:t>=3 </m:t>
                    </m:r>
                    <m:r>
                      <m:rPr>
                        <m:sty m:val="p"/>
                      </m:rPr>
                      <a:rPr lang="en-GB" sz="1200" i="0" dirty="0" smtClean="0">
                        <a:solidFill>
                          <a:schemeClr val="tx2"/>
                        </a:solidFill>
                        <a:latin typeface="Cambria Math" panose="02040503050406030204" pitchFamily="18" charset="0"/>
                      </a:rPr>
                      <m:t>m</m:t>
                    </m:r>
                  </m:oMath>
                </a14:m>
                <a:r>
                  <a:rPr lang="en-GB" sz="1200" dirty="0">
                    <a:solidFill>
                      <a:schemeClr val="tx2"/>
                    </a:solidFill>
                  </a:rPr>
                  <a:t> (average length per cavity considering inter-cavity distances)</a:t>
                </a:r>
              </a:p>
              <a:p>
                <a:r>
                  <a:rPr lang="en-GB" sz="1200" dirty="0">
                    <a:solidFill>
                      <a:schemeClr val="tx2"/>
                    </a:solidFill>
                  </a:rPr>
                  <a:t>N: number of cavities</a:t>
                </a:r>
              </a:p>
            </p:txBody>
          </p:sp>
        </mc:Choice>
        <mc:Fallback>
          <p:sp>
            <p:nvSpPr>
              <p:cNvPr id="46" name="TextBox 45">
                <a:extLst>
                  <a:ext uri="{FF2B5EF4-FFF2-40B4-BE49-F238E27FC236}">
                    <a16:creationId xmlns:a16="http://schemas.microsoft.com/office/drawing/2014/main" id="{7EC250B0-7B02-9A69-7E3F-2E0FCBA406D3}"/>
                  </a:ext>
                </a:extLst>
              </p:cNvPr>
              <p:cNvSpPr txBox="1">
                <a:spLocks noRot="1" noChangeAspect="1" noMove="1" noResize="1" noEditPoints="1" noAdjustHandles="1" noChangeArrowheads="1" noChangeShapeType="1" noTextEdit="1"/>
              </p:cNvSpPr>
              <p:nvPr/>
            </p:nvSpPr>
            <p:spPr>
              <a:xfrm>
                <a:off x="9218831" y="4012267"/>
                <a:ext cx="2372671" cy="1475532"/>
              </a:xfrm>
              <a:prstGeom prst="rect">
                <a:avLst/>
              </a:prstGeom>
              <a:blipFill>
                <a:blip r:embed="rId8"/>
                <a:stretch>
                  <a:fillRect l="-3856" t="-1240" r="-3856" b="-5372"/>
                </a:stretch>
              </a:blipFill>
            </p:spPr>
            <p:txBody>
              <a:bodyPr/>
              <a:lstStyle/>
              <a:p>
                <a:r>
                  <a:rPr lang="en-GB">
                    <a:noFill/>
                  </a:rPr>
                  <a:t> </a:t>
                </a:r>
              </a:p>
            </p:txBody>
          </p:sp>
        </mc:Fallback>
      </mc:AlternateContent>
      <p:sp>
        <p:nvSpPr>
          <p:cNvPr id="8" name="TextBox 7">
            <a:extLst>
              <a:ext uri="{FF2B5EF4-FFF2-40B4-BE49-F238E27FC236}">
                <a16:creationId xmlns:a16="http://schemas.microsoft.com/office/drawing/2014/main" id="{3A6BCEA1-B938-8273-FE74-E9674C6CD3D6}"/>
              </a:ext>
            </a:extLst>
          </p:cNvPr>
          <p:cNvSpPr txBox="1"/>
          <p:nvPr/>
        </p:nvSpPr>
        <p:spPr>
          <a:xfrm>
            <a:off x="407988" y="1719995"/>
            <a:ext cx="6408092" cy="1231106"/>
          </a:xfrm>
          <a:prstGeom prst="rect">
            <a:avLst/>
          </a:prstGeom>
          <a:noFill/>
        </p:spPr>
        <p:txBody>
          <a:bodyPr wrap="square" lIns="0" tIns="0" rIns="0" bIns="0" rtlCol="0">
            <a:spAutoFit/>
          </a:bodyPr>
          <a:lstStyle/>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en-US" sz="1600" i="0" u="none" strike="noStrike" cap="none" normalizeH="0" baseline="0" dirty="0">
                <a:ln>
                  <a:noFill/>
                </a:ln>
                <a:solidFill>
                  <a:schemeClr val="tx2"/>
                </a:solidFill>
                <a:effectLst/>
              </a:rPr>
              <a:t>To limit the kick offset caused by the couplers to below 1 mm (an arbitrary threshold to be determined based on beam dynamics and operational tolerances) in the booster cavities, corrector magnets are needed at least every 30 cavities (approximately 90 m) to steer the bunch back to the centre</a:t>
            </a:r>
            <a:endParaRPr kumimoji="0" lang="en-US" altLang="en-US" sz="1600" i="0" u="none" strike="noStrike" cap="none" normalizeH="0" baseline="0" dirty="0">
              <a:ln>
                <a:noFill/>
              </a:ln>
              <a:solidFill>
                <a:schemeClr val="tx2"/>
              </a:solidFill>
              <a:effectLst/>
            </a:endParaRPr>
          </a:p>
        </p:txBody>
      </p:sp>
    </p:spTree>
    <p:extLst>
      <p:ext uri="{BB962C8B-B14F-4D97-AF65-F5344CB8AC3E}">
        <p14:creationId xmlns:p14="http://schemas.microsoft.com/office/powerpoint/2010/main" val="10286536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graph showing a number of samples&#10;&#10;Description automatically generated">
            <a:extLst>
              <a:ext uri="{FF2B5EF4-FFF2-40B4-BE49-F238E27FC236}">
                <a16:creationId xmlns:a16="http://schemas.microsoft.com/office/drawing/2014/main" id="{930A5A5E-E03D-8428-8FC1-924DCFEE35EE}"/>
              </a:ext>
            </a:extLst>
          </p:cNvPr>
          <p:cNvPicPr>
            <a:picLocks noGrp="1" noChangeAspect="1"/>
          </p:cNvPicPr>
          <p:nvPr>
            <p:ph idx="1"/>
          </p:nvPr>
        </p:nvPicPr>
        <p:blipFill>
          <a:blip r:embed="rId2"/>
          <a:stretch>
            <a:fillRect/>
          </a:stretch>
        </p:blipFill>
        <p:spPr>
          <a:xfrm>
            <a:off x="594200" y="2210292"/>
            <a:ext cx="5514415" cy="3657600"/>
          </a:xfrm>
        </p:spPr>
      </p:pic>
      <p:sp>
        <p:nvSpPr>
          <p:cNvPr id="3" name="Title 2">
            <a:extLst>
              <a:ext uri="{FF2B5EF4-FFF2-40B4-BE49-F238E27FC236}">
                <a16:creationId xmlns:a16="http://schemas.microsoft.com/office/drawing/2014/main" id="{1D37A9FE-82FB-D04E-B7F7-98532AC0E86F}"/>
              </a:ext>
            </a:extLst>
          </p:cNvPr>
          <p:cNvSpPr>
            <a:spLocks noGrp="1"/>
          </p:cNvSpPr>
          <p:nvPr>
            <p:ph type="title"/>
          </p:nvPr>
        </p:nvSpPr>
        <p:spPr/>
        <p:txBody>
          <a:bodyPr/>
          <a:lstStyle/>
          <a:p>
            <a:r>
              <a:rPr lang="en-US" dirty="0"/>
              <a:t>Convergence study of perturbation analysis</a:t>
            </a:r>
            <a:endParaRPr lang="en-GB" dirty="0"/>
          </a:p>
        </p:txBody>
      </p:sp>
      <p:sp>
        <p:nvSpPr>
          <p:cNvPr id="4" name="Date Placeholder 3">
            <a:extLst>
              <a:ext uri="{FF2B5EF4-FFF2-40B4-BE49-F238E27FC236}">
                <a16:creationId xmlns:a16="http://schemas.microsoft.com/office/drawing/2014/main" id="{441F72BE-C559-2FF5-EBDC-C8FC00FEE707}"/>
              </a:ext>
            </a:extLst>
          </p:cNvPr>
          <p:cNvSpPr>
            <a:spLocks noGrp="1"/>
          </p:cNvSpPr>
          <p:nvPr>
            <p:ph type="dt" sz="half" idx="10"/>
          </p:nvPr>
        </p:nvSpPr>
        <p:spPr/>
        <p:txBody>
          <a:bodyPr/>
          <a:lstStyle/>
          <a:p>
            <a:fld id="{7AA2D97C-E7AF-4103-89A0-553602785033}" type="datetime1">
              <a:rPr lang="en-US" smtClean="0"/>
              <a:t>1/20/2025</a:t>
            </a:fld>
            <a:endParaRPr lang="en-US" dirty="0"/>
          </a:p>
        </p:txBody>
      </p:sp>
      <p:sp>
        <p:nvSpPr>
          <p:cNvPr id="5" name="Slide Number Placeholder 4">
            <a:extLst>
              <a:ext uri="{FF2B5EF4-FFF2-40B4-BE49-F238E27FC236}">
                <a16:creationId xmlns:a16="http://schemas.microsoft.com/office/drawing/2014/main" id="{F3E8502A-41B5-62DC-B01A-7F468A7AD3ED}"/>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8" name="TextBox 7">
            <a:extLst>
              <a:ext uri="{FF2B5EF4-FFF2-40B4-BE49-F238E27FC236}">
                <a16:creationId xmlns:a16="http://schemas.microsoft.com/office/drawing/2014/main" id="{8AA4816D-60E4-866C-AFA8-0B91C85C6E3C}"/>
              </a:ext>
            </a:extLst>
          </p:cNvPr>
          <p:cNvSpPr txBox="1"/>
          <p:nvPr/>
        </p:nvSpPr>
        <p:spPr>
          <a:xfrm>
            <a:off x="2106368" y="2204864"/>
            <a:ext cx="2487861" cy="276999"/>
          </a:xfrm>
          <a:prstGeom prst="rect">
            <a:avLst/>
          </a:prstGeom>
          <a:noFill/>
        </p:spPr>
        <p:txBody>
          <a:bodyPr wrap="none" lIns="0" tIns="0" rIns="0" bIns="0" rtlCol="0">
            <a:spAutoFit/>
          </a:bodyPr>
          <a:lstStyle/>
          <a:p>
            <a:pPr algn="l"/>
            <a:r>
              <a:rPr lang="en-US" dirty="0"/>
              <a:t>Mode 4 at FM passband</a:t>
            </a:r>
            <a:endParaRPr lang="en-GB" dirty="0"/>
          </a:p>
        </p:txBody>
      </p:sp>
      <p:pic>
        <p:nvPicPr>
          <p:cNvPr id="10" name="Picture 9" descr="A graph showing a number of samples&#10;&#10;Description automatically generated">
            <a:extLst>
              <a:ext uri="{FF2B5EF4-FFF2-40B4-BE49-F238E27FC236}">
                <a16:creationId xmlns:a16="http://schemas.microsoft.com/office/drawing/2014/main" id="{015EAB39-5BAC-3590-6479-1B627F327DF0}"/>
              </a:ext>
            </a:extLst>
          </p:cNvPr>
          <p:cNvPicPr>
            <a:picLocks noChangeAspect="1"/>
          </p:cNvPicPr>
          <p:nvPr/>
        </p:nvPicPr>
        <p:blipFill>
          <a:blip r:embed="rId3"/>
          <a:stretch>
            <a:fillRect/>
          </a:stretch>
        </p:blipFill>
        <p:spPr>
          <a:xfrm>
            <a:off x="6250531" y="2204864"/>
            <a:ext cx="5514415" cy="3657600"/>
          </a:xfrm>
          <a:prstGeom prst="rect">
            <a:avLst/>
          </a:prstGeom>
        </p:spPr>
      </p:pic>
      <p:sp>
        <p:nvSpPr>
          <p:cNvPr id="11" name="TextBox 10">
            <a:extLst>
              <a:ext uri="{FF2B5EF4-FFF2-40B4-BE49-F238E27FC236}">
                <a16:creationId xmlns:a16="http://schemas.microsoft.com/office/drawing/2014/main" id="{9B571AEB-646A-C5DE-52DB-333A19860A87}"/>
              </a:ext>
            </a:extLst>
          </p:cNvPr>
          <p:cNvSpPr txBox="1"/>
          <p:nvPr/>
        </p:nvSpPr>
        <p:spPr>
          <a:xfrm>
            <a:off x="9007738" y="2200484"/>
            <a:ext cx="487313" cy="276999"/>
          </a:xfrm>
          <a:prstGeom prst="rect">
            <a:avLst/>
          </a:prstGeom>
          <a:noFill/>
        </p:spPr>
        <p:txBody>
          <a:bodyPr wrap="none" lIns="0" tIns="0" rIns="0" bIns="0" rtlCol="0">
            <a:spAutoFit/>
          </a:bodyPr>
          <a:lstStyle/>
          <a:p>
            <a:pPr algn="l"/>
            <a:r>
              <a:rPr lang="en-US" dirty="0"/>
              <a:t>HM2</a:t>
            </a:r>
            <a:endParaRPr lang="en-GB" dirty="0"/>
          </a:p>
        </p:txBody>
      </p:sp>
    </p:spTree>
    <p:extLst>
      <p:ext uri="{BB962C8B-B14F-4D97-AF65-F5344CB8AC3E}">
        <p14:creationId xmlns:p14="http://schemas.microsoft.com/office/powerpoint/2010/main" val="15167779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7" name="Table 7">
                <a:extLst>
                  <a:ext uri="{FF2B5EF4-FFF2-40B4-BE49-F238E27FC236}">
                    <a16:creationId xmlns:a16="http://schemas.microsoft.com/office/drawing/2014/main" id="{FC6D22FD-E1E1-1018-8595-FAE5ECEA3E57}"/>
                  </a:ext>
                </a:extLst>
              </p:cNvPr>
              <p:cNvGraphicFramePr>
                <a:graphicFrameLocks noGrp="1"/>
              </p:cNvGraphicFramePr>
              <p:nvPr>
                <p:ph idx="1"/>
                <p:extLst>
                  <p:ext uri="{D42A27DB-BD31-4B8C-83A1-F6EECF244321}">
                    <p14:modId xmlns:p14="http://schemas.microsoft.com/office/powerpoint/2010/main" val="286216052"/>
                  </p:ext>
                </p:extLst>
              </p:nvPr>
            </p:nvGraphicFramePr>
            <p:xfrm>
              <a:off x="354298" y="4415269"/>
              <a:ext cx="11483403" cy="1112520"/>
            </p:xfrm>
            <a:graphic>
              <a:graphicData uri="http://schemas.openxmlformats.org/drawingml/2006/table">
                <a:tbl>
                  <a:tblPr firstRow="1" bandRow="1">
                    <a:tableStyleId>{8EC20E35-A176-4012-BC5E-935CFFF8708E}</a:tableStyleId>
                  </a:tblPr>
                  <a:tblGrid>
                    <a:gridCol w="1221105">
                      <a:extLst>
                        <a:ext uri="{9D8B030D-6E8A-4147-A177-3AD203B41FA5}">
                          <a16:colId xmlns:a16="http://schemas.microsoft.com/office/drawing/2014/main" val="527113293"/>
                        </a:ext>
                      </a:extLst>
                    </a:gridCol>
                    <a:gridCol w="1313180">
                      <a:extLst>
                        <a:ext uri="{9D8B030D-6E8A-4147-A177-3AD203B41FA5}">
                          <a16:colId xmlns:a16="http://schemas.microsoft.com/office/drawing/2014/main" val="921007758"/>
                        </a:ext>
                      </a:extLst>
                    </a:gridCol>
                    <a:gridCol w="1313180">
                      <a:extLst>
                        <a:ext uri="{9D8B030D-6E8A-4147-A177-3AD203B41FA5}">
                          <a16:colId xmlns:a16="http://schemas.microsoft.com/office/drawing/2014/main" val="1774403694"/>
                        </a:ext>
                      </a:extLst>
                    </a:gridCol>
                    <a:gridCol w="1313180">
                      <a:extLst>
                        <a:ext uri="{9D8B030D-6E8A-4147-A177-3AD203B41FA5}">
                          <a16:colId xmlns:a16="http://schemas.microsoft.com/office/drawing/2014/main" val="4000265299"/>
                        </a:ext>
                      </a:extLst>
                    </a:gridCol>
                    <a:gridCol w="1298067">
                      <a:extLst>
                        <a:ext uri="{9D8B030D-6E8A-4147-A177-3AD203B41FA5}">
                          <a16:colId xmlns:a16="http://schemas.microsoft.com/office/drawing/2014/main" val="3630240297"/>
                        </a:ext>
                      </a:extLst>
                    </a:gridCol>
                    <a:gridCol w="1342136">
                      <a:extLst>
                        <a:ext uri="{9D8B030D-6E8A-4147-A177-3AD203B41FA5}">
                          <a16:colId xmlns:a16="http://schemas.microsoft.com/office/drawing/2014/main" val="100963886"/>
                        </a:ext>
                      </a:extLst>
                    </a:gridCol>
                    <a:gridCol w="1313180">
                      <a:extLst>
                        <a:ext uri="{9D8B030D-6E8A-4147-A177-3AD203B41FA5}">
                          <a16:colId xmlns:a16="http://schemas.microsoft.com/office/drawing/2014/main" val="1034154239"/>
                        </a:ext>
                      </a:extLst>
                    </a:gridCol>
                    <a:gridCol w="1056195">
                      <a:extLst>
                        <a:ext uri="{9D8B030D-6E8A-4147-A177-3AD203B41FA5}">
                          <a16:colId xmlns:a16="http://schemas.microsoft.com/office/drawing/2014/main" val="3011949019"/>
                        </a:ext>
                      </a:extLst>
                    </a:gridCol>
                    <a:gridCol w="1313180">
                      <a:extLst>
                        <a:ext uri="{9D8B030D-6E8A-4147-A177-3AD203B41FA5}">
                          <a16:colId xmlns:a16="http://schemas.microsoft.com/office/drawing/2014/main" val="1984116668"/>
                        </a:ext>
                      </a:extLst>
                    </a:gridCol>
                  </a:tblGrid>
                  <a:tr h="370840">
                    <a:tc>
                      <a:txBody>
                        <a:bodyPr/>
                        <a:lstStyle/>
                        <a:p>
                          <a:pPr algn="ctr"/>
                          <a:endParaRPr lang="en-GB" sz="160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600" i="1" dirty="0" smtClean="0">
                                    <a:latin typeface="Cambria Math" panose="02040503050406030204" pitchFamily="18" charset="0"/>
                                  </a:rPr>
                                  <m:t>𝐴</m:t>
                                </m:r>
                                <m:r>
                                  <a:rPr lang="en-US" sz="1600" i="1" dirty="0" smtClean="0">
                                    <a:latin typeface="Cambria Math" panose="02040503050406030204" pitchFamily="18" charset="0"/>
                                  </a:rPr>
                                  <m:t>/</m:t>
                                </m:r>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𝐴</m:t>
                                    </m:r>
                                  </m:e>
                                  <m:sub>
                                    <m:r>
                                      <m:rPr>
                                        <m:sty m:val="p"/>
                                      </m:rPr>
                                      <a:rPr lang="en-US" sz="1600" i="0" dirty="0" smtClean="0">
                                        <a:latin typeface="Cambria Math" panose="02040503050406030204" pitchFamily="18" charset="0"/>
                                      </a:rPr>
                                      <m:t>e</m:t>
                                    </m:r>
                                  </m:sub>
                                </m:sSub>
                                <m:r>
                                  <a:rPr lang="en-GB" sz="1600" i="1" dirty="0" smtClean="0">
                                    <a:latin typeface="Cambria Math" panose="02040503050406030204" pitchFamily="18" charset="0"/>
                                  </a:rPr>
                                  <m:t> [</m:t>
                                </m:r>
                                <m:r>
                                  <m:rPr>
                                    <m:sty m:val="p"/>
                                  </m:rPr>
                                  <a:rPr lang="en-GB" sz="1600" i="0" dirty="0" smtClean="0">
                                    <a:latin typeface="Cambria Math" panose="02040503050406030204" pitchFamily="18" charset="0"/>
                                  </a:rPr>
                                  <m:t>mm</m:t>
                                </m:r>
                                <m:r>
                                  <a:rPr lang="en-GB" sz="1600" i="1" dirty="0" smtClean="0">
                                    <a:latin typeface="Cambria Math" panose="02040503050406030204" pitchFamily="18" charset="0"/>
                                  </a:rPr>
                                  <m:t>]</m:t>
                                </m:r>
                              </m:oMath>
                            </m:oMathPara>
                          </a14:m>
                          <a:endParaRPr lang="en-GB" sz="1600" dirty="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600" i="1" dirty="0" smtClean="0">
                                    <a:latin typeface="Cambria Math" panose="02040503050406030204" pitchFamily="18" charset="0"/>
                                  </a:rPr>
                                  <m:t>𝐵</m:t>
                                </m:r>
                                <m:r>
                                  <a:rPr lang="en-US" sz="1600" i="1" dirty="0" smtClean="0">
                                    <a:latin typeface="Cambria Math" panose="02040503050406030204" pitchFamily="18" charset="0"/>
                                  </a:rPr>
                                  <m:t>/</m:t>
                                </m:r>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𝐵</m:t>
                                    </m:r>
                                  </m:e>
                                  <m:sub>
                                    <m:r>
                                      <m:rPr>
                                        <m:sty m:val="p"/>
                                      </m:rPr>
                                      <a:rPr lang="en-US" sz="1600" i="0" dirty="0" smtClean="0">
                                        <a:latin typeface="Cambria Math" panose="02040503050406030204" pitchFamily="18" charset="0"/>
                                      </a:rPr>
                                      <m:t>e</m:t>
                                    </m:r>
                                  </m:sub>
                                </m:sSub>
                                <m:r>
                                  <a:rPr lang="en-US" sz="1600" i="1" dirty="0" smtClean="0">
                                    <a:latin typeface="Cambria Math" panose="02040503050406030204" pitchFamily="18" charset="0"/>
                                  </a:rPr>
                                  <m:t> [</m:t>
                                </m:r>
                                <m:r>
                                  <m:rPr>
                                    <m:sty m:val="p"/>
                                  </m:rPr>
                                  <a:rPr lang="en-US" sz="1600" i="0" dirty="0" smtClean="0">
                                    <a:latin typeface="Cambria Math" panose="02040503050406030204" pitchFamily="18" charset="0"/>
                                  </a:rPr>
                                  <m:t>mm</m:t>
                                </m:r>
                                <m:r>
                                  <a:rPr lang="en-US" sz="1600" i="1" dirty="0" smtClean="0">
                                    <a:latin typeface="Cambria Math" panose="02040503050406030204" pitchFamily="18" charset="0"/>
                                  </a:rPr>
                                  <m:t>]</m:t>
                                </m:r>
                              </m:oMath>
                            </m:oMathPara>
                          </a14:m>
                          <a:endParaRPr lang="en-GB" sz="1600" dirty="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600" i="1" dirty="0" smtClean="0">
                                    <a:latin typeface="Cambria Math" panose="02040503050406030204" pitchFamily="18" charset="0"/>
                                  </a:rPr>
                                  <m:t>𝑎</m:t>
                                </m:r>
                                <m:r>
                                  <a:rPr lang="en-US" sz="1600" i="1" dirty="0" smtClean="0">
                                    <a:latin typeface="Cambria Math" panose="02040503050406030204" pitchFamily="18" charset="0"/>
                                  </a:rPr>
                                  <m:t>/</m:t>
                                </m:r>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𝑎</m:t>
                                    </m:r>
                                  </m:e>
                                  <m:sub>
                                    <m:r>
                                      <m:rPr>
                                        <m:sty m:val="p"/>
                                      </m:rPr>
                                      <a:rPr lang="en-US" sz="1600" i="0" dirty="0" smtClean="0">
                                        <a:latin typeface="Cambria Math" panose="02040503050406030204" pitchFamily="18" charset="0"/>
                                      </a:rPr>
                                      <m:t>e</m:t>
                                    </m:r>
                                  </m:sub>
                                </m:sSub>
                                <m:r>
                                  <a:rPr lang="en-US" sz="1600" i="1" dirty="0" smtClean="0">
                                    <a:latin typeface="Cambria Math" panose="02040503050406030204" pitchFamily="18" charset="0"/>
                                  </a:rPr>
                                  <m:t> [</m:t>
                                </m:r>
                                <m:r>
                                  <m:rPr>
                                    <m:sty m:val="p"/>
                                  </m:rPr>
                                  <a:rPr lang="en-US" sz="1600" i="0" dirty="0" smtClean="0">
                                    <a:latin typeface="Cambria Math" panose="02040503050406030204" pitchFamily="18" charset="0"/>
                                  </a:rPr>
                                  <m:t>mm</m:t>
                                </m:r>
                                <m:r>
                                  <a:rPr lang="en-US" sz="1600" i="1" dirty="0" smtClean="0">
                                    <a:latin typeface="Cambria Math" panose="02040503050406030204" pitchFamily="18" charset="0"/>
                                  </a:rPr>
                                  <m:t>]</m:t>
                                </m:r>
                              </m:oMath>
                            </m:oMathPara>
                          </a14:m>
                          <a:endParaRPr lang="en-GB" sz="1600" dirty="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600" i="1" dirty="0" smtClean="0">
                                    <a:latin typeface="Cambria Math" panose="02040503050406030204" pitchFamily="18" charset="0"/>
                                  </a:rPr>
                                  <m:t>𝑏</m:t>
                                </m:r>
                                <m:r>
                                  <a:rPr lang="en-US" sz="1600" i="1" dirty="0" smtClean="0">
                                    <a:latin typeface="Cambria Math" panose="02040503050406030204" pitchFamily="18" charset="0"/>
                                  </a:rPr>
                                  <m:t>/</m:t>
                                </m:r>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𝑏</m:t>
                                    </m:r>
                                  </m:e>
                                  <m:sub>
                                    <m:r>
                                      <m:rPr>
                                        <m:sty m:val="p"/>
                                      </m:rPr>
                                      <a:rPr lang="en-US" sz="1600" i="0" dirty="0" smtClean="0">
                                        <a:latin typeface="Cambria Math" panose="02040503050406030204" pitchFamily="18" charset="0"/>
                                      </a:rPr>
                                      <m:t>e</m:t>
                                    </m:r>
                                  </m:sub>
                                </m:sSub>
                                <m:r>
                                  <a:rPr lang="en-US" sz="1600" i="1" dirty="0" smtClean="0">
                                    <a:latin typeface="Cambria Math" panose="02040503050406030204" pitchFamily="18" charset="0"/>
                                  </a:rPr>
                                  <m:t> [</m:t>
                                </m:r>
                                <m:r>
                                  <m:rPr>
                                    <m:sty m:val="p"/>
                                  </m:rPr>
                                  <a:rPr lang="en-US" sz="1600" i="0" dirty="0" smtClean="0">
                                    <a:latin typeface="Cambria Math" panose="02040503050406030204" pitchFamily="18" charset="0"/>
                                  </a:rPr>
                                  <m:t>mm</m:t>
                                </m:r>
                                <m:r>
                                  <a:rPr lang="en-US" sz="1600" i="1" dirty="0" smtClean="0">
                                    <a:latin typeface="Cambria Math" panose="02040503050406030204" pitchFamily="18" charset="0"/>
                                  </a:rPr>
                                  <m:t>]</m:t>
                                </m:r>
                              </m:oMath>
                            </m:oMathPara>
                          </a14:m>
                          <a:endParaRPr lang="en-GB" sz="1600" dirty="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𝑅</m:t>
                                    </m:r>
                                  </m:e>
                                  <m:sub>
                                    <m:r>
                                      <m:rPr>
                                        <m:sty m:val="p"/>
                                      </m:rPr>
                                      <a:rPr lang="en-US" sz="1600" i="0" dirty="0" smtClean="0">
                                        <a:latin typeface="Cambria Math" panose="02040503050406030204" pitchFamily="18" charset="0"/>
                                      </a:rPr>
                                      <m:t>i</m:t>
                                    </m:r>
                                  </m:sub>
                                </m:sSub>
                                <m:r>
                                  <a:rPr lang="en-US" sz="1600" i="1" dirty="0" smtClean="0">
                                    <a:latin typeface="Cambria Math" panose="02040503050406030204" pitchFamily="18" charset="0"/>
                                  </a:rPr>
                                  <m:t>/</m:t>
                                </m:r>
                                <m:sSub>
                                  <m:sSubPr>
                                    <m:ctrlPr>
                                      <a:rPr lang="en-US" sz="1600" b="1" i="1" dirty="0" smtClean="0">
                                        <a:latin typeface="Cambria Math" panose="02040503050406030204" pitchFamily="18" charset="0"/>
                                      </a:rPr>
                                    </m:ctrlPr>
                                  </m:sSubPr>
                                  <m:e>
                                    <m:r>
                                      <a:rPr lang="en-US" sz="1600" i="1" dirty="0" err="1" smtClean="0">
                                        <a:latin typeface="Cambria Math" panose="02040503050406030204" pitchFamily="18" charset="0"/>
                                      </a:rPr>
                                      <m:t>𝑅</m:t>
                                    </m:r>
                                  </m:e>
                                  <m:sub>
                                    <m:r>
                                      <m:rPr>
                                        <m:sty m:val="p"/>
                                      </m:rPr>
                                      <a:rPr lang="en-US" sz="1600" i="0" dirty="0" err="1" smtClean="0">
                                        <a:latin typeface="Cambria Math" panose="02040503050406030204" pitchFamily="18" charset="0"/>
                                      </a:rPr>
                                      <m:t>bp</m:t>
                                    </m:r>
                                  </m:sub>
                                </m:sSub>
                                <m:r>
                                  <a:rPr lang="en-US" sz="1600" i="1" dirty="0" smtClean="0">
                                    <a:latin typeface="Cambria Math" panose="02040503050406030204" pitchFamily="18" charset="0"/>
                                  </a:rPr>
                                  <m:t> [</m:t>
                                </m:r>
                                <m:r>
                                  <m:rPr>
                                    <m:sty m:val="p"/>
                                  </m:rPr>
                                  <a:rPr lang="en-US" sz="1600" i="0" dirty="0" smtClean="0">
                                    <a:latin typeface="Cambria Math" panose="02040503050406030204" pitchFamily="18" charset="0"/>
                                  </a:rPr>
                                  <m:t>mm</m:t>
                                </m:r>
                                <m:r>
                                  <a:rPr lang="en-US" sz="1600" i="1" dirty="0" smtClean="0">
                                    <a:latin typeface="Cambria Math" panose="02040503050406030204" pitchFamily="18" charset="0"/>
                                  </a:rPr>
                                  <m:t>]</m:t>
                                </m:r>
                              </m:oMath>
                            </m:oMathPara>
                          </a14:m>
                          <a:endParaRPr lang="en-GB" sz="1600" dirty="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600" i="1" dirty="0" smtClean="0">
                                    <a:latin typeface="Cambria Math" panose="02040503050406030204" pitchFamily="18" charset="0"/>
                                  </a:rPr>
                                  <m:t>𝐿</m:t>
                                </m:r>
                                <m:r>
                                  <a:rPr lang="en-US" sz="1600" i="1" dirty="0" smtClean="0">
                                    <a:latin typeface="Cambria Math" panose="02040503050406030204" pitchFamily="18" charset="0"/>
                                  </a:rPr>
                                  <m:t>/</m:t>
                                </m:r>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𝐿</m:t>
                                    </m:r>
                                  </m:e>
                                  <m:sub>
                                    <m:r>
                                      <m:rPr>
                                        <m:sty m:val="p"/>
                                      </m:rPr>
                                      <a:rPr lang="en-US" sz="1600" i="0" dirty="0" smtClean="0">
                                        <a:latin typeface="Cambria Math" panose="02040503050406030204" pitchFamily="18" charset="0"/>
                                      </a:rPr>
                                      <m:t>e</m:t>
                                    </m:r>
                                  </m:sub>
                                </m:sSub>
                                <m:r>
                                  <a:rPr lang="en-US" sz="1600" i="1" dirty="0" smtClean="0">
                                    <a:latin typeface="Cambria Math" panose="02040503050406030204" pitchFamily="18" charset="0"/>
                                  </a:rPr>
                                  <m:t> [</m:t>
                                </m:r>
                                <m:r>
                                  <m:rPr>
                                    <m:sty m:val="p"/>
                                  </m:rPr>
                                  <a:rPr lang="en-US" sz="1600" i="0" dirty="0" smtClean="0">
                                    <a:latin typeface="Cambria Math" panose="02040503050406030204" pitchFamily="18" charset="0"/>
                                  </a:rPr>
                                  <m:t>mm</m:t>
                                </m:r>
                                <m:r>
                                  <a:rPr lang="en-US" sz="1600" i="1" dirty="0" smtClean="0">
                                    <a:latin typeface="Cambria Math" panose="02040503050406030204" pitchFamily="18" charset="0"/>
                                  </a:rPr>
                                  <m:t>]</m:t>
                                </m:r>
                              </m:oMath>
                            </m:oMathPara>
                          </a14:m>
                          <a:endParaRPr lang="en-GB" sz="1600" dirty="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𝑅</m:t>
                                    </m:r>
                                  </m:e>
                                  <m:sub>
                                    <m:r>
                                      <m:rPr>
                                        <m:sty m:val="p"/>
                                      </m:rPr>
                                      <a:rPr lang="en-US" sz="1600" i="0" dirty="0" smtClean="0">
                                        <a:latin typeface="Cambria Math" panose="02040503050406030204" pitchFamily="18" charset="0"/>
                                      </a:rPr>
                                      <m:t>eq</m:t>
                                    </m:r>
                                  </m:sub>
                                </m:sSub>
                                <m:r>
                                  <a:rPr lang="en-US" sz="1600" i="1" dirty="0" smtClean="0">
                                    <a:latin typeface="Cambria Math" panose="02040503050406030204" pitchFamily="18" charset="0"/>
                                  </a:rPr>
                                  <m:t> [</m:t>
                                </m:r>
                                <m:r>
                                  <m:rPr>
                                    <m:sty m:val="p"/>
                                  </m:rPr>
                                  <a:rPr lang="en-US" sz="1600" i="0" dirty="0" smtClean="0">
                                    <a:latin typeface="Cambria Math" panose="02040503050406030204" pitchFamily="18" charset="0"/>
                                  </a:rPr>
                                  <m:t>mm</m:t>
                                </m:r>
                                <m:r>
                                  <a:rPr lang="en-US" sz="1600" i="1" dirty="0" smtClean="0">
                                    <a:latin typeface="Cambria Math" panose="02040503050406030204" pitchFamily="18" charset="0"/>
                                  </a:rPr>
                                  <m:t>]</m:t>
                                </m:r>
                              </m:oMath>
                            </m:oMathPara>
                          </a14:m>
                          <a:endParaRPr lang="en-GB" sz="1600" dirty="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r>
                                  <a:rPr lang="el-GR" sz="1600" i="1" dirty="0" smtClean="0">
                                    <a:latin typeface="Cambria Math" panose="02040503050406030204" pitchFamily="18" charset="0"/>
                                  </a:rPr>
                                  <m:t>𝛼</m:t>
                                </m:r>
                                <m:r>
                                  <a:rPr lang="en-US" sz="1600" i="1" dirty="0" smtClean="0">
                                    <a:latin typeface="Cambria Math" panose="02040503050406030204" pitchFamily="18" charset="0"/>
                                  </a:rPr>
                                  <m:t>/</m:t>
                                </m:r>
                                <m:sSub>
                                  <m:sSubPr>
                                    <m:ctrlPr>
                                      <a:rPr lang="en-US" sz="1600" b="1" i="1" dirty="0" smtClean="0">
                                        <a:latin typeface="Cambria Math" panose="02040503050406030204" pitchFamily="18" charset="0"/>
                                      </a:rPr>
                                    </m:ctrlPr>
                                  </m:sSubPr>
                                  <m:e>
                                    <m:r>
                                      <a:rPr lang="el-GR" sz="1600" i="1" dirty="0" smtClean="0">
                                        <a:latin typeface="Cambria Math" panose="02040503050406030204" pitchFamily="18" charset="0"/>
                                      </a:rPr>
                                      <m:t>𝛼</m:t>
                                    </m:r>
                                  </m:e>
                                  <m:sub>
                                    <m:r>
                                      <m:rPr>
                                        <m:sty m:val="p"/>
                                      </m:rPr>
                                      <a:rPr lang="en-US" sz="1600" i="0" dirty="0" smtClean="0">
                                        <a:latin typeface="Cambria Math" panose="02040503050406030204" pitchFamily="18" charset="0"/>
                                      </a:rPr>
                                      <m:t>e</m:t>
                                    </m:r>
                                  </m:sub>
                                </m:sSub>
                                <m:r>
                                  <a:rPr lang="en-US" sz="1600" i="1" dirty="0" smtClean="0">
                                    <a:latin typeface="Cambria Math" panose="02040503050406030204" pitchFamily="18" charset="0"/>
                                  </a:rPr>
                                  <m:t> [°]</m:t>
                                </m:r>
                              </m:oMath>
                            </m:oMathPara>
                          </a14:m>
                          <a:endParaRPr lang="en-GB" sz="1600" dirty="0">
                            <a:latin typeface="+mn-lt"/>
                          </a:endParaRPr>
                        </a:p>
                      </a:txBody>
                      <a:tcPr/>
                    </a:tc>
                    <a:extLst>
                      <a:ext uri="{0D108BD9-81ED-4DB2-BD59-A6C34878D82A}">
                        <a16:rowId xmlns:a16="http://schemas.microsoft.com/office/drawing/2014/main" val="3690612280"/>
                      </a:ext>
                    </a:extLst>
                  </a:tr>
                  <a:tr h="370840">
                    <a:tc>
                      <a:txBody>
                        <a:bodyPr/>
                        <a:lstStyle/>
                        <a:p>
                          <a:pPr algn="ctr"/>
                          <a:r>
                            <a:rPr lang="en-US" sz="1600" dirty="0">
                              <a:latin typeface="+mn-lt"/>
                            </a:rPr>
                            <a:t>V1 End-cell</a:t>
                          </a:r>
                          <a:endParaRPr lang="en-GB" sz="1600" dirty="0">
                            <a:latin typeface="+mn-lt"/>
                          </a:endParaRPr>
                        </a:p>
                      </a:txBody>
                      <a:tcPr/>
                    </a:tc>
                    <a:tc>
                      <a:txBody>
                        <a:bodyPr/>
                        <a:lstStyle/>
                        <a:p>
                          <a:pPr algn="ctr"/>
                          <a:r>
                            <a:rPr lang="en-US" sz="1600" dirty="0">
                              <a:latin typeface="+mn-lt"/>
                            </a:rPr>
                            <a:t>67.72/66.5</a:t>
                          </a:r>
                          <a:endParaRPr lang="en-GB" sz="1600" dirty="0">
                            <a:latin typeface="+mn-lt"/>
                          </a:endParaRPr>
                        </a:p>
                      </a:txBody>
                      <a:tcPr/>
                    </a:tc>
                    <a:tc>
                      <a:txBody>
                        <a:bodyPr/>
                        <a:lstStyle/>
                        <a:p>
                          <a:pPr algn="ctr"/>
                          <a:r>
                            <a:rPr lang="en-US" sz="1600" dirty="0">
                              <a:latin typeface="+mn-lt"/>
                            </a:rPr>
                            <a:t>57.45/51.0</a:t>
                          </a:r>
                          <a:endParaRPr lang="en-GB" sz="1600" dirty="0">
                            <a:latin typeface="+mn-lt"/>
                          </a:endParaRPr>
                        </a:p>
                      </a:txBody>
                      <a:tcPr/>
                    </a:tc>
                    <a:tc>
                      <a:txBody>
                        <a:bodyPr/>
                        <a:lstStyle/>
                        <a:p>
                          <a:pPr algn="ctr"/>
                          <a:r>
                            <a:rPr lang="en-US" sz="1600" dirty="0">
                              <a:latin typeface="+mn-lt"/>
                            </a:rPr>
                            <a:t>21.75/17.0</a:t>
                          </a:r>
                          <a:endParaRPr lang="en-GB" sz="1600" dirty="0">
                            <a:latin typeface="+mn-lt"/>
                          </a:endParaRPr>
                        </a:p>
                      </a:txBody>
                      <a:tcPr/>
                    </a:tc>
                    <a:tc>
                      <a:txBody>
                        <a:bodyPr/>
                        <a:lstStyle/>
                        <a:p>
                          <a:pPr algn="ctr"/>
                          <a:r>
                            <a:rPr lang="en-US" sz="1600" dirty="0">
                              <a:latin typeface="+mn-lt"/>
                            </a:rPr>
                            <a:t>35.6/23.0</a:t>
                          </a:r>
                          <a:endParaRPr lang="en-GB" sz="1600" dirty="0">
                            <a:latin typeface="+mn-lt"/>
                          </a:endParaRPr>
                        </a:p>
                      </a:txBody>
                      <a:tcPr/>
                    </a:tc>
                    <a:tc>
                      <a:txBody>
                        <a:bodyPr/>
                        <a:lstStyle/>
                        <a:p>
                          <a:pPr algn="ctr"/>
                          <a:r>
                            <a:rPr lang="en-US" sz="1600" dirty="0">
                              <a:latin typeface="+mn-lt"/>
                            </a:rPr>
                            <a:t>60.0/78.0</a:t>
                          </a:r>
                          <a:endParaRPr lang="en-GB" sz="1600" dirty="0">
                            <a:latin typeface="+mn-lt"/>
                          </a:endParaRPr>
                        </a:p>
                      </a:txBody>
                      <a:tcPr/>
                    </a:tc>
                    <a:tc>
                      <a:txBody>
                        <a:bodyPr/>
                        <a:lstStyle/>
                        <a:p>
                          <a:pPr algn="ctr"/>
                          <a:r>
                            <a:rPr lang="en-US" sz="1600" dirty="0">
                              <a:latin typeface="+mn-lt"/>
                            </a:rPr>
                            <a:t>93.5/85.77</a:t>
                          </a:r>
                          <a:endParaRPr lang="en-GB" sz="1600" dirty="0">
                            <a:latin typeface="+mn-lt"/>
                          </a:endParaRPr>
                        </a:p>
                      </a:txBody>
                      <a:tcPr/>
                    </a:tc>
                    <a:tc>
                      <a:txBody>
                        <a:bodyPr/>
                        <a:lstStyle/>
                        <a:p>
                          <a:pPr algn="ctr"/>
                          <a:r>
                            <a:rPr lang="en-US" sz="1600" dirty="0">
                              <a:latin typeface="+mn-lt"/>
                            </a:rPr>
                            <a:t>166.591</a:t>
                          </a:r>
                          <a:endParaRPr lang="en-GB" sz="1600" dirty="0">
                            <a:latin typeface="+mn-lt"/>
                          </a:endParaRPr>
                        </a:p>
                      </a:txBody>
                      <a:tcPr/>
                    </a:tc>
                    <a:tc>
                      <a:txBody>
                        <a:bodyPr/>
                        <a:lstStyle/>
                        <a:p>
                          <a:pPr algn="ctr"/>
                          <a:r>
                            <a:rPr lang="en-US" sz="1600" dirty="0">
                              <a:latin typeface="+mn-lt"/>
                            </a:rPr>
                            <a:t>100.0/96.9</a:t>
                          </a:r>
                          <a:endParaRPr lang="en-GB" sz="1600" dirty="0">
                            <a:latin typeface="+mn-lt"/>
                          </a:endParaRPr>
                        </a:p>
                      </a:txBody>
                      <a:tcPr/>
                    </a:tc>
                    <a:extLst>
                      <a:ext uri="{0D108BD9-81ED-4DB2-BD59-A6C34878D82A}">
                        <a16:rowId xmlns:a16="http://schemas.microsoft.com/office/drawing/2014/main" val="3728431049"/>
                      </a:ext>
                    </a:extLst>
                  </a:tr>
                  <a:tr h="370840">
                    <a:tc>
                      <a:txBody>
                        <a:bodyPr/>
                        <a:lstStyle/>
                        <a:p>
                          <a:pPr algn="ctr"/>
                          <a:r>
                            <a:rPr lang="en-US" sz="1600" dirty="0">
                              <a:latin typeface="+mn-lt"/>
                            </a:rPr>
                            <a:t>V2 End-cell</a:t>
                          </a:r>
                        </a:p>
                      </a:txBody>
                      <a:tcPr/>
                    </a:tc>
                    <a:tc>
                      <a:txBody>
                        <a:bodyPr/>
                        <a:lstStyle/>
                        <a:p>
                          <a:pPr algn="ctr"/>
                          <a:r>
                            <a:rPr lang="en-US" sz="1600" dirty="0">
                              <a:latin typeface="+mn-lt"/>
                            </a:rPr>
                            <a:t>67.72/64</a:t>
                          </a:r>
                          <a:endParaRPr lang="en-GB" sz="1600" dirty="0">
                            <a:latin typeface="+mn-lt"/>
                          </a:endParaRPr>
                        </a:p>
                      </a:txBody>
                      <a:tcPr/>
                    </a:tc>
                    <a:tc>
                      <a:txBody>
                        <a:bodyPr/>
                        <a:lstStyle/>
                        <a:p>
                          <a:pPr algn="ctr"/>
                          <a:r>
                            <a:rPr lang="en-US" sz="1600" dirty="0">
                              <a:latin typeface="+mn-lt"/>
                            </a:rPr>
                            <a:t>57.45/49</a:t>
                          </a:r>
                          <a:endParaRPr lang="en-GB" sz="1600" dirty="0">
                            <a:latin typeface="+mn-lt"/>
                          </a:endParaRPr>
                        </a:p>
                      </a:txBody>
                      <a:tcPr/>
                    </a:tc>
                    <a:tc>
                      <a:txBody>
                        <a:bodyPr/>
                        <a:lstStyle/>
                        <a:p>
                          <a:pPr algn="ctr"/>
                          <a:r>
                            <a:rPr lang="en-US" sz="1600" dirty="0">
                              <a:latin typeface="+mn-lt"/>
                            </a:rPr>
                            <a:t>21.75/15</a:t>
                          </a:r>
                          <a:endParaRPr lang="en-GB" sz="1600" dirty="0">
                            <a:latin typeface="+mn-lt"/>
                          </a:endParaRPr>
                        </a:p>
                      </a:txBody>
                      <a:tcPr/>
                    </a:tc>
                    <a:tc>
                      <a:txBody>
                        <a:bodyPr/>
                        <a:lstStyle/>
                        <a:p>
                          <a:pPr algn="ctr"/>
                          <a:r>
                            <a:rPr lang="en-US" sz="1600" dirty="0">
                              <a:latin typeface="+mn-lt"/>
                            </a:rPr>
                            <a:t>35.6/21</a:t>
                          </a:r>
                          <a:endParaRPr lang="en-GB" sz="1600" dirty="0">
                            <a:latin typeface="+mn-lt"/>
                          </a:endParaRPr>
                        </a:p>
                      </a:txBody>
                      <a:tcPr/>
                    </a:tc>
                    <a:tc>
                      <a:txBody>
                        <a:bodyPr/>
                        <a:lstStyle/>
                        <a:p>
                          <a:pPr algn="ctr"/>
                          <a:r>
                            <a:rPr lang="en-US" sz="1600" dirty="0">
                              <a:latin typeface="+mn-lt"/>
                            </a:rPr>
                            <a:t>60.0/78.0</a:t>
                          </a:r>
                          <a:endParaRPr lang="en-GB" sz="1600" dirty="0">
                            <a:latin typeface="+mn-lt"/>
                          </a:endParaRPr>
                        </a:p>
                      </a:txBody>
                      <a:tcPr/>
                    </a:tc>
                    <a:tc>
                      <a:txBody>
                        <a:bodyPr/>
                        <a:lstStyle/>
                        <a:p>
                          <a:pPr algn="ctr"/>
                          <a:r>
                            <a:rPr lang="en-US" sz="1600" dirty="0">
                              <a:latin typeface="+mn-lt"/>
                            </a:rPr>
                            <a:t>93.5/81.727</a:t>
                          </a:r>
                          <a:endParaRPr lang="en-GB" sz="1600" dirty="0">
                            <a:latin typeface="+mn-lt"/>
                          </a:endParaRPr>
                        </a:p>
                      </a:txBody>
                      <a:tcPr/>
                    </a:tc>
                    <a:tc>
                      <a:txBody>
                        <a:bodyPr/>
                        <a:lstStyle/>
                        <a:p>
                          <a:pPr algn="ctr"/>
                          <a:r>
                            <a:rPr lang="en-US" sz="1600" dirty="0">
                              <a:latin typeface="+mn-lt"/>
                            </a:rPr>
                            <a:t>166.591</a:t>
                          </a:r>
                          <a:endParaRPr lang="en-GB" sz="1600" dirty="0">
                            <a:latin typeface="+mn-lt"/>
                          </a:endParaRPr>
                        </a:p>
                      </a:txBody>
                      <a:tcPr/>
                    </a:tc>
                    <a:tc>
                      <a:txBody>
                        <a:bodyPr/>
                        <a:lstStyle/>
                        <a:p>
                          <a:pPr algn="ctr"/>
                          <a:r>
                            <a:rPr lang="en-US" sz="1600" dirty="0">
                              <a:latin typeface="+mn-lt"/>
                            </a:rPr>
                            <a:t>100.0/96.9</a:t>
                          </a:r>
                          <a:endParaRPr lang="en-GB" sz="1600" dirty="0">
                            <a:latin typeface="+mn-lt"/>
                          </a:endParaRPr>
                        </a:p>
                      </a:txBody>
                      <a:tcPr/>
                    </a:tc>
                    <a:extLst>
                      <a:ext uri="{0D108BD9-81ED-4DB2-BD59-A6C34878D82A}">
                        <a16:rowId xmlns:a16="http://schemas.microsoft.com/office/drawing/2014/main" val="1299994077"/>
                      </a:ext>
                    </a:extLst>
                  </a:tr>
                </a:tbl>
              </a:graphicData>
            </a:graphic>
          </p:graphicFrame>
        </mc:Choice>
        <mc:Fallback>
          <p:graphicFrame>
            <p:nvGraphicFramePr>
              <p:cNvPr id="7" name="Table 7">
                <a:extLst>
                  <a:ext uri="{FF2B5EF4-FFF2-40B4-BE49-F238E27FC236}">
                    <a16:creationId xmlns:a16="http://schemas.microsoft.com/office/drawing/2014/main" id="{FC6D22FD-E1E1-1018-8595-FAE5ECEA3E57}"/>
                  </a:ext>
                </a:extLst>
              </p:cNvPr>
              <p:cNvGraphicFramePr>
                <a:graphicFrameLocks noGrp="1"/>
              </p:cNvGraphicFramePr>
              <p:nvPr>
                <p:ph idx="1"/>
                <p:extLst>
                  <p:ext uri="{D42A27DB-BD31-4B8C-83A1-F6EECF244321}">
                    <p14:modId xmlns:p14="http://schemas.microsoft.com/office/powerpoint/2010/main" val="286216052"/>
                  </p:ext>
                </p:extLst>
              </p:nvPr>
            </p:nvGraphicFramePr>
            <p:xfrm>
              <a:off x="354298" y="4415269"/>
              <a:ext cx="11483403" cy="1112520"/>
            </p:xfrm>
            <a:graphic>
              <a:graphicData uri="http://schemas.openxmlformats.org/drawingml/2006/table">
                <a:tbl>
                  <a:tblPr firstRow="1" bandRow="1">
                    <a:tableStyleId>{8EC20E35-A176-4012-BC5E-935CFFF8708E}</a:tableStyleId>
                  </a:tblPr>
                  <a:tblGrid>
                    <a:gridCol w="1221105">
                      <a:extLst>
                        <a:ext uri="{9D8B030D-6E8A-4147-A177-3AD203B41FA5}">
                          <a16:colId xmlns:a16="http://schemas.microsoft.com/office/drawing/2014/main" val="527113293"/>
                        </a:ext>
                      </a:extLst>
                    </a:gridCol>
                    <a:gridCol w="1313180">
                      <a:extLst>
                        <a:ext uri="{9D8B030D-6E8A-4147-A177-3AD203B41FA5}">
                          <a16:colId xmlns:a16="http://schemas.microsoft.com/office/drawing/2014/main" val="921007758"/>
                        </a:ext>
                      </a:extLst>
                    </a:gridCol>
                    <a:gridCol w="1313180">
                      <a:extLst>
                        <a:ext uri="{9D8B030D-6E8A-4147-A177-3AD203B41FA5}">
                          <a16:colId xmlns:a16="http://schemas.microsoft.com/office/drawing/2014/main" val="1774403694"/>
                        </a:ext>
                      </a:extLst>
                    </a:gridCol>
                    <a:gridCol w="1313180">
                      <a:extLst>
                        <a:ext uri="{9D8B030D-6E8A-4147-A177-3AD203B41FA5}">
                          <a16:colId xmlns:a16="http://schemas.microsoft.com/office/drawing/2014/main" val="4000265299"/>
                        </a:ext>
                      </a:extLst>
                    </a:gridCol>
                    <a:gridCol w="1298067">
                      <a:extLst>
                        <a:ext uri="{9D8B030D-6E8A-4147-A177-3AD203B41FA5}">
                          <a16:colId xmlns:a16="http://schemas.microsoft.com/office/drawing/2014/main" val="3630240297"/>
                        </a:ext>
                      </a:extLst>
                    </a:gridCol>
                    <a:gridCol w="1342136">
                      <a:extLst>
                        <a:ext uri="{9D8B030D-6E8A-4147-A177-3AD203B41FA5}">
                          <a16:colId xmlns:a16="http://schemas.microsoft.com/office/drawing/2014/main" val="100963886"/>
                        </a:ext>
                      </a:extLst>
                    </a:gridCol>
                    <a:gridCol w="1313180">
                      <a:extLst>
                        <a:ext uri="{9D8B030D-6E8A-4147-A177-3AD203B41FA5}">
                          <a16:colId xmlns:a16="http://schemas.microsoft.com/office/drawing/2014/main" val="1034154239"/>
                        </a:ext>
                      </a:extLst>
                    </a:gridCol>
                    <a:gridCol w="1056195">
                      <a:extLst>
                        <a:ext uri="{9D8B030D-6E8A-4147-A177-3AD203B41FA5}">
                          <a16:colId xmlns:a16="http://schemas.microsoft.com/office/drawing/2014/main" val="3011949019"/>
                        </a:ext>
                      </a:extLst>
                    </a:gridCol>
                    <a:gridCol w="1313180">
                      <a:extLst>
                        <a:ext uri="{9D8B030D-6E8A-4147-A177-3AD203B41FA5}">
                          <a16:colId xmlns:a16="http://schemas.microsoft.com/office/drawing/2014/main" val="1984116668"/>
                        </a:ext>
                      </a:extLst>
                    </a:gridCol>
                  </a:tblGrid>
                  <a:tr h="370840">
                    <a:tc>
                      <a:txBody>
                        <a:bodyPr/>
                        <a:lstStyle/>
                        <a:p>
                          <a:pPr algn="ctr"/>
                          <a:endParaRPr lang="en-GB" sz="1600">
                            <a:latin typeface="+mn-lt"/>
                          </a:endParaRPr>
                        </a:p>
                      </a:txBody>
                      <a:tcPr/>
                    </a:tc>
                    <a:tc>
                      <a:txBody>
                        <a:bodyPr/>
                        <a:lstStyle/>
                        <a:p>
                          <a:endParaRPr lang="en-US"/>
                        </a:p>
                      </a:txBody>
                      <a:tcPr>
                        <a:blipFill>
                          <a:blip r:embed="rId3"/>
                          <a:stretch>
                            <a:fillRect l="-92593" t="-3279" r="-680556" b="-211475"/>
                          </a:stretch>
                        </a:blipFill>
                      </a:tcPr>
                    </a:tc>
                    <a:tc>
                      <a:txBody>
                        <a:bodyPr/>
                        <a:lstStyle/>
                        <a:p>
                          <a:endParaRPr lang="en-US"/>
                        </a:p>
                      </a:txBody>
                      <a:tcPr>
                        <a:blipFill>
                          <a:blip r:embed="rId3"/>
                          <a:stretch>
                            <a:fillRect l="-193488" t="-3279" r="-583721" b="-211475"/>
                          </a:stretch>
                        </a:blipFill>
                      </a:tcPr>
                    </a:tc>
                    <a:tc>
                      <a:txBody>
                        <a:bodyPr/>
                        <a:lstStyle/>
                        <a:p>
                          <a:endParaRPr lang="en-US"/>
                        </a:p>
                      </a:txBody>
                      <a:tcPr>
                        <a:blipFill>
                          <a:blip r:embed="rId3"/>
                          <a:stretch>
                            <a:fillRect l="-292130" t="-3279" r="-481019" b="-211475"/>
                          </a:stretch>
                        </a:blipFill>
                      </a:tcPr>
                    </a:tc>
                    <a:tc>
                      <a:txBody>
                        <a:bodyPr/>
                        <a:lstStyle/>
                        <a:p>
                          <a:endParaRPr lang="en-US"/>
                        </a:p>
                      </a:txBody>
                      <a:tcPr>
                        <a:blipFill>
                          <a:blip r:embed="rId3"/>
                          <a:stretch>
                            <a:fillRect l="-397653" t="-3279" r="-387793" b="-211475"/>
                          </a:stretch>
                        </a:blipFill>
                      </a:tcPr>
                    </a:tc>
                    <a:tc>
                      <a:txBody>
                        <a:bodyPr/>
                        <a:lstStyle/>
                        <a:p>
                          <a:endParaRPr lang="en-US"/>
                        </a:p>
                      </a:txBody>
                      <a:tcPr>
                        <a:blipFill>
                          <a:blip r:embed="rId3"/>
                          <a:stretch>
                            <a:fillRect l="-481818" t="-3279" r="-275455" b="-211475"/>
                          </a:stretch>
                        </a:blipFill>
                      </a:tcPr>
                    </a:tc>
                    <a:tc>
                      <a:txBody>
                        <a:bodyPr/>
                        <a:lstStyle/>
                        <a:p>
                          <a:endParaRPr lang="en-US"/>
                        </a:p>
                      </a:txBody>
                      <a:tcPr>
                        <a:blipFill>
                          <a:blip r:embed="rId3"/>
                          <a:stretch>
                            <a:fillRect l="-595349" t="-3279" r="-181860" b="-211475"/>
                          </a:stretch>
                        </a:blipFill>
                      </a:tcPr>
                    </a:tc>
                    <a:tc>
                      <a:txBody>
                        <a:bodyPr/>
                        <a:lstStyle/>
                        <a:p>
                          <a:endParaRPr lang="en-US"/>
                        </a:p>
                      </a:txBody>
                      <a:tcPr>
                        <a:blipFill>
                          <a:blip r:embed="rId3"/>
                          <a:stretch>
                            <a:fillRect l="-859195" t="-3279" r="-124713" b="-211475"/>
                          </a:stretch>
                        </a:blipFill>
                      </a:tcPr>
                    </a:tc>
                    <a:tc>
                      <a:txBody>
                        <a:bodyPr/>
                        <a:lstStyle/>
                        <a:p>
                          <a:endParaRPr lang="en-US"/>
                        </a:p>
                      </a:txBody>
                      <a:tcPr>
                        <a:blipFill>
                          <a:blip r:embed="rId3"/>
                          <a:stretch>
                            <a:fillRect l="-776279" t="-3279" r="-930" b="-211475"/>
                          </a:stretch>
                        </a:blipFill>
                      </a:tcPr>
                    </a:tc>
                    <a:extLst>
                      <a:ext uri="{0D108BD9-81ED-4DB2-BD59-A6C34878D82A}">
                        <a16:rowId xmlns:a16="http://schemas.microsoft.com/office/drawing/2014/main" val="3690612280"/>
                      </a:ext>
                    </a:extLst>
                  </a:tr>
                  <a:tr h="370840">
                    <a:tc>
                      <a:txBody>
                        <a:bodyPr/>
                        <a:lstStyle/>
                        <a:p>
                          <a:pPr algn="ctr"/>
                          <a:r>
                            <a:rPr lang="en-US" sz="1600" dirty="0">
                              <a:latin typeface="+mn-lt"/>
                            </a:rPr>
                            <a:t>V1 End-cell</a:t>
                          </a:r>
                          <a:endParaRPr lang="en-GB" sz="1600" dirty="0">
                            <a:latin typeface="+mn-lt"/>
                          </a:endParaRPr>
                        </a:p>
                      </a:txBody>
                      <a:tcPr/>
                    </a:tc>
                    <a:tc>
                      <a:txBody>
                        <a:bodyPr/>
                        <a:lstStyle/>
                        <a:p>
                          <a:pPr algn="ctr"/>
                          <a:r>
                            <a:rPr lang="en-US" sz="1600" dirty="0">
                              <a:latin typeface="+mn-lt"/>
                            </a:rPr>
                            <a:t>67.72/66.5</a:t>
                          </a:r>
                          <a:endParaRPr lang="en-GB" sz="1600" dirty="0">
                            <a:latin typeface="+mn-lt"/>
                          </a:endParaRPr>
                        </a:p>
                      </a:txBody>
                      <a:tcPr/>
                    </a:tc>
                    <a:tc>
                      <a:txBody>
                        <a:bodyPr/>
                        <a:lstStyle/>
                        <a:p>
                          <a:pPr algn="ctr"/>
                          <a:r>
                            <a:rPr lang="en-US" sz="1600" dirty="0">
                              <a:latin typeface="+mn-lt"/>
                            </a:rPr>
                            <a:t>57.45/51.0</a:t>
                          </a:r>
                          <a:endParaRPr lang="en-GB" sz="1600" dirty="0">
                            <a:latin typeface="+mn-lt"/>
                          </a:endParaRPr>
                        </a:p>
                      </a:txBody>
                      <a:tcPr/>
                    </a:tc>
                    <a:tc>
                      <a:txBody>
                        <a:bodyPr/>
                        <a:lstStyle/>
                        <a:p>
                          <a:pPr algn="ctr"/>
                          <a:r>
                            <a:rPr lang="en-US" sz="1600" dirty="0">
                              <a:latin typeface="+mn-lt"/>
                            </a:rPr>
                            <a:t>21.75/17.0</a:t>
                          </a:r>
                          <a:endParaRPr lang="en-GB" sz="1600" dirty="0">
                            <a:latin typeface="+mn-lt"/>
                          </a:endParaRPr>
                        </a:p>
                      </a:txBody>
                      <a:tcPr/>
                    </a:tc>
                    <a:tc>
                      <a:txBody>
                        <a:bodyPr/>
                        <a:lstStyle/>
                        <a:p>
                          <a:pPr algn="ctr"/>
                          <a:r>
                            <a:rPr lang="en-US" sz="1600" dirty="0">
                              <a:latin typeface="+mn-lt"/>
                            </a:rPr>
                            <a:t>35.6/23.0</a:t>
                          </a:r>
                          <a:endParaRPr lang="en-GB" sz="1600" dirty="0">
                            <a:latin typeface="+mn-lt"/>
                          </a:endParaRPr>
                        </a:p>
                      </a:txBody>
                      <a:tcPr/>
                    </a:tc>
                    <a:tc>
                      <a:txBody>
                        <a:bodyPr/>
                        <a:lstStyle/>
                        <a:p>
                          <a:pPr algn="ctr"/>
                          <a:r>
                            <a:rPr lang="en-US" sz="1600" dirty="0">
                              <a:latin typeface="+mn-lt"/>
                            </a:rPr>
                            <a:t>60.0/78.0</a:t>
                          </a:r>
                          <a:endParaRPr lang="en-GB" sz="1600" dirty="0">
                            <a:latin typeface="+mn-lt"/>
                          </a:endParaRPr>
                        </a:p>
                      </a:txBody>
                      <a:tcPr/>
                    </a:tc>
                    <a:tc>
                      <a:txBody>
                        <a:bodyPr/>
                        <a:lstStyle/>
                        <a:p>
                          <a:pPr algn="ctr"/>
                          <a:r>
                            <a:rPr lang="en-US" sz="1600" dirty="0">
                              <a:latin typeface="+mn-lt"/>
                            </a:rPr>
                            <a:t>93.5/85.77</a:t>
                          </a:r>
                          <a:endParaRPr lang="en-GB" sz="1600" dirty="0">
                            <a:latin typeface="+mn-lt"/>
                          </a:endParaRPr>
                        </a:p>
                      </a:txBody>
                      <a:tcPr/>
                    </a:tc>
                    <a:tc>
                      <a:txBody>
                        <a:bodyPr/>
                        <a:lstStyle/>
                        <a:p>
                          <a:pPr algn="ctr"/>
                          <a:r>
                            <a:rPr lang="en-US" sz="1600" dirty="0">
                              <a:latin typeface="+mn-lt"/>
                            </a:rPr>
                            <a:t>166.591</a:t>
                          </a:r>
                          <a:endParaRPr lang="en-GB" sz="1600" dirty="0">
                            <a:latin typeface="+mn-lt"/>
                          </a:endParaRPr>
                        </a:p>
                      </a:txBody>
                      <a:tcPr/>
                    </a:tc>
                    <a:tc>
                      <a:txBody>
                        <a:bodyPr/>
                        <a:lstStyle/>
                        <a:p>
                          <a:pPr algn="ctr"/>
                          <a:r>
                            <a:rPr lang="en-US" sz="1600" dirty="0">
                              <a:latin typeface="+mn-lt"/>
                            </a:rPr>
                            <a:t>100.0/96.9</a:t>
                          </a:r>
                          <a:endParaRPr lang="en-GB" sz="1600" dirty="0">
                            <a:latin typeface="+mn-lt"/>
                          </a:endParaRPr>
                        </a:p>
                      </a:txBody>
                      <a:tcPr/>
                    </a:tc>
                    <a:extLst>
                      <a:ext uri="{0D108BD9-81ED-4DB2-BD59-A6C34878D82A}">
                        <a16:rowId xmlns:a16="http://schemas.microsoft.com/office/drawing/2014/main" val="3728431049"/>
                      </a:ext>
                    </a:extLst>
                  </a:tr>
                  <a:tr h="370840">
                    <a:tc>
                      <a:txBody>
                        <a:bodyPr/>
                        <a:lstStyle/>
                        <a:p>
                          <a:pPr algn="ctr"/>
                          <a:r>
                            <a:rPr lang="en-US" sz="1600" dirty="0">
                              <a:latin typeface="+mn-lt"/>
                            </a:rPr>
                            <a:t>V2 End-cell</a:t>
                          </a:r>
                        </a:p>
                      </a:txBody>
                      <a:tcPr/>
                    </a:tc>
                    <a:tc>
                      <a:txBody>
                        <a:bodyPr/>
                        <a:lstStyle/>
                        <a:p>
                          <a:pPr algn="ctr"/>
                          <a:r>
                            <a:rPr lang="en-US" sz="1600" dirty="0">
                              <a:latin typeface="+mn-lt"/>
                            </a:rPr>
                            <a:t>67.72/64</a:t>
                          </a:r>
                          <a:endParaRPr lang="en-GB" sz="1600" dirty="0">
                            <a:latin typeface="+mn-lt"/>
                          </a:endParaRPr>
                        </a:p>
                      </a:txBody>
                      <a:tcPr/>
                    </a:tc>
                    <a:tc>
                      <a:txBody>
                        <a:bodyPr/>
                        <a:lstStyle/>
                        <a:p>
                          <a:pPr algn="ctr"/>
                          <a:r>
                            <a:rPr lang="en-US" sz="1600" dirty="0">
                              <a:latin typeface="+mn-lt"/>
                            </a:rPr>
                            <a:t>57.45/49</a:t>
                          </a:r>
                          <a:endParaRPr lang="en-GB" sz="1600" dirty="0">
                            <a:latin typeface="+mn-lt"/>
                          </a:endParaRPr>
                        </a:p>
                      </a:txBody>
                      <a:tcPr/>
                    </a:tc>
                    <a:tc>
                      <a:txBody>
                        <a:bodyPr/>
                        <a:lstStyle/>
                        <a:p>
                          <a:pPr algn="ctr"/>
                          <a:r>
                            <a:rPr lang="en-US" sz="1600" dirty="0">
                              <a:latin typeface="+mn-lt"/>
                            </a:rPr>
                            <a:t>21.75/15</a:t>
                          </a:r>
                          <a:endParaRPr lang="en-GB" sz="1600" dirty="0">
                            <a:latin typeface="+mn-lt"/>
                          </a:endParaRPr>
                        </a:p>
                      </a:txBody>
                      <a:tcPr/>
                    </a:tc>
                    <a:tc>
                      <a:txBody>
                        <a:bodyPr/>
                        <a:lstStyle/>
                        <a:p>
                          <a:pPr algn="ctr"/>
                          <a:r>
                            <a:rPr lang="en-US" sz="1600" dirty="0">
                              <a:latin typeface="+mn-lt"/>
                            </a:rPr>
                            <a:t>35.6/21</a:t>
                          </a:r>
                          <a:endParaRPr lang="en-GB" sz="1600" dirty="0">
                            <a:latin typeface="+mn-lt"/>
                          </a:endParaRPr>
                        </a:p>
                      </a:txBody>
                      <a:tcPr/>
                    </a:tc>
                    <a:tc>
                      <a:txBody>
                        <a:bodyPr/>
                        <a:lstStyle/>
                        <a:p>
                          <a:pPr algn="ctr"/>
                          <a:r>
                            <a:rPr lang="en-US" sz="1600" dirty="0">
                              <a:latin typeface="+mn-lt"/>
                            </a:rPr>
                            <a:t>60.0/78.0</a:t>
                          </a:r>
                          <a:endParaRPr lang="en-GB" sz="1600" dirty="0">
                            <a:latin typeface="+mn-lt"/>
                          </a:endParaRPr>
                        </a:p>
                      </a:txBody>
                      <a:tcPr/>
                    </a:tc>
                    <a:tc>
                      <a:txBody>
                        <a:bodyPr/>
                        <a:lstStyle/>
                        <a:p>
                          <a:pPr algn="ctr"/>
                          <a:r>
                            <a:rPr lang="en-US" sz="1600" dirty="0">
                              <a:latin typeface="+mn-lt"/>
                            </a:rPr>
                            <a:t>93.5/81.727</a:t>
                          </a:r>
                          <a:endParaRPr lang="en-GB" sz="1600" dirty="0">
                            <a:latin typeface="+mn-lt"/>
                          </a:endParaRPr>
                        </a:p>
                      </a:txBody>
                      <a:tcPr/>
                    </a:tc>
                    <a:tc>
                      <a:txBody>
                        <a:bodyPr/>
                        <a:lstStyle/>
                        <a:p>
                          <a:pPr algn="ctr"/>
                          <a:r>
                            <a:rPr lang="en-US" sz="1600" dirty="0">
                              <a:latin typeface="+mn-lt"/>
                            </a:rPr>
                            <a:t>166.591</a:t>
                          </a:r>
                          <a:endParaRPr lang="en-GB" sz="1600" dirty="0">
                            <a:latin typeface="+mn-lt"/>
                          </a:endParaRPr>
                        </a:p>
                      </a:txBody>
                      <a:tcPr/>
                    </a:tc>
                    <a:tc>
                      <a:txBody>
                        <a:bodyPr/>
                        <a:lstStyle/>
                        <a:p>
                          <a:pPr algn="ctr"/>
                          <a:r>
                            <a:rPr lang="en-US" sz="1600" dirty="0">
                              <a:latin typeface="+mn-lt"/>
                            </a:rPr>
                            <a:t>100.0/96.9</a:t>
                          </a:r>
                          <a:endParaRPr lang="en-GB" sz="1600" dirty="0">
                            <a:latin typeface="+mn-lt"/>
                          </a:endParaRPr>
                        </a:p>
                      </a:txBody>
                      <a:tcPr/>
                    </a:tc>
                    <a:extLst>
                      <a:ext uri="{0D108BD9-81ED-4DB2-BD59-A6C34878D82A}">
                        <a16:rowId xmlns:a16="http://schemas.microsoft.com/office/drawing/2014/main" val="1299994077"/>
                      </a:ext>
                    </a:extLst>
                  </a:tr>
                </a:tbl>
              </a:graphicData>
            </a:graphic>
          </p:graphicFrame>
        </mc:Fallback>
      </mc:AlternateContent>
      <p:sp>
        <p:nvSpPr>
          <p:cNvPr id="3" name="Title 2">
            <a:extLst>
              <a:ext uri="{FF2B5EF4-FFF2-40B4-BE49-F238E27FC236}">
                <a16:creationId xmlns:a16="http://schemas.microsoft.com/office/drawing/2014/main" id="{9077E310-73D9-6799-2B4D-16A3C3AD7B04}"/>
              </a:ext>
            </a:extLst>
          </p:cNvPr>
          <p:cNvSpPr>
            <a:spLocks noGrp="1"/>
          </p:cNvSpPr>
          <p:nvPr>
            <p:ph type="title"/>
          </p:nvPr>
        </p:nvSpPr>
        <p:spPr/>
        <p:txBody>
          <a:bodyPr/>
          <a:lstStyle/>
          <a:p>
            <a:r>
              <a:rPr lang="en-US" dirty="0"/>
              <a:t>Cavity parameters</a:t>
            </a:r>
            <a:endParaRPr lang="en-GB" dirty="0"/>
          </a:p>
        </p:txBody>
      </p:sp>
      <p:sp>
        <p:nvSpPr>
          <p:cNvPr id="4" name="Date Placeholder 3">
            <a:extLst>
              <a:ext uri="{FF2B5EF4-FFF2-40B4-BE49-F238E27FC236}">
                <a16:creationId xmlns:a16="http://schemas.microsoft.com/office/drawing/2014/main" id="{E2E3DF4F-42BD-C86F-3DC4-72E3405CAC62}"/>
              </a:ext>
            </a:extLst>
          </p:cNvPr>
          <p:cNvSpPr>
            <a:spLocks noGrp="1"/>
          </p:cNvSpPr>
          <p:nvPr>
            <p:ph type="dt" sz="half" idx="10"/>
          </p:nvPr>
        </p:nvSpPr>
        <p:spPr/>
        <p:txBody>
          <a:bodyPr/>
          <a:lstStyle/>
          <a:p>
            <a:fld id="{691B6B6B-593A-42E6-92C5-018732E254B2}" type="datetime1">
              <a:rPr lang="en-US" smtClean="0"/>
              <a:t>1/20/2025</a:t>
            </a:fld>
            <a:endParaRPr lang="en-US" dirty="0"/>
          </a:p>
        </p:txBody>
      </p:sp>
      <p:sp>
        <p:nvSpPr>
          <p:cNvPr id="6" name="Slide Number Placeholder 5">
            <a:extLst>
              <a:ext uri="{FF2B5EF4-FFF2-40B4-BE49-F238E27FC236}">
                <a16:creationId xmlns:a16="http://schemas.microsoft.com/office/drawing/2014/main" id="{1FDF47E7-7F4A-39FF-7DF2-E8A2456363BA}"/>
              </a:ext>
            </a:extLst>
          </p:cNvPr>
          <p:cNvSpPr>
            <a:spLocks noGrp="1"/>
          </p:cNvSpPr>
          <p:nvPr>
            <p:ph type="sldNum" sz="quarter" idx="12"/>
          </p:nvPr>
        </p:nvSpPr>
        <p:spPr/>
        <p:txBody>
          <a:bodyPr/>
          <a:lstStyle/>
          <a:p>
            <a:fld id="{36B5EA5A-BC32-A742-B11B-8E7414D5B535}" type="slidenum">
              <a:rPr lang="en-US" smtClean="0"/>
              <a:pPr/>
              <a:t>18</a:t>
            </a:fld>
            <a:endParaRPr lang="en-US" dirty="0"/>
          </a:p>
        </p:txBody>
      </p:sp>
      <p:grpSp>
        <p:nvGrpSpPr>
          <p:cNvPr id="10" name="Group 9">
            <a:extLst>
              <a:ext uri="{FF2B5EF4-FFF2-40B4-BE49-F238E27FC236}">
                <a16:creationId xmlns:a16="http://schemas.microsoft.com/office/drawing/2014/main" id="{EB40B63A-E416-F2F4-BFC0-CCA6369E5904}"/>
              </a:ext>
            </a:extLst>
          </p:cNvPr>
          <p:cNvGrpSpPr/>
          <p:nvPr/>
        </p:nvGrpSpPr>
        <p:grpSpPr>
          <a:xfrm>
            <a:off x="3561453" y="1985266"/>
            <a:ext cx="3023133" cy="1937074"/>
            <a:chOff x="8908563" y="1236528"/>
            <a:chExt cx="3023133" cy="1937074"/>
          </a:xfrm>
        </p:grpSpPr>
        <p:sp>
          <p:nvSpPr>
            <p:cNvPr id="11" name="Freihandform 141">
              <a:extLst>
                <a:ext uri="{FF2B5EF4-FFF2-40B4-BE49-F238E27FC236}">
                  <a16:creationId xmlns:a16="http://schemas.microsoft.com/office/drawing/2014/main" id="{06869429-1F4D-6BE2-60BF-FAEF9FC11709}"/>
                </a:ext>
              </a:extLst>
            </p:cNvPr>
            <p:cNvSpPr/>
            <p:nvPr/>
          </p:nvSpPr>
          <p:spPr>
            <a:xfrm>
              <a:off x="9606195" y="1332691"/>
              <a:ext cx="598635" cy="1092940"/>
            </a:xfrm>
            <a:custGeom>
              <a:avLst/>
              <a:gdLst>
                <a:gd name="connsiteX0" fmla="*/ 990349 w 990349"/>
                <a:gd name="connsiteY0" fmla="*/ 0 h 1754626"/>
                <a:gd name="connsiteX1" fmla="*/ 990349 w 990349"/>
                <a:gd name="connsiteY1" fmla="*/ 1754626 h 1754626"/>
                <a:gd name="connsiteX2" fmla="*/ 903208 w 990349"/>
                <a:gd name="connsiteY2" fmla="*/ 1750786 h 1754626"/>
                <a:gd name="connsiteX3" fmla="*/ 0 w 990349"/>
                <a:gd name="connsiteY3" fmla="*/ 877313 h 1754626"/>
                <a:gd name="connsiteX4" fmla="*/ 903208 w 990349"/>
                <a:gd name="connsiteY4" fmla="*/ 3840 h 1754626"/>
                <a:gd name="connsiteX5" fmla="*/ 990349 w 990349"/>
                <a:gd name="connsiteY5" fmla="*/ 0 h 1754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0349" h="1754626">
                  <a:moveTo>
                    <a:pt x="990349" y="0"/>
                  </a:moveTo>
                  <a:lnTo>
                    <a:pt x="990349" y="1754626"/>
                  </a:lnTo>
                  <a:lnTo>
                    <a:pt x="903208" y="1750786"/>
                  </a:lnTo>
                  <a:cubicBezTo>
                    <a:pt x="395889" y="1705823"/>
                    <a:pt x="0" y="1331915"/>
                    <a:pt x="0" y="877313"/>
                  </a:cubicBezTo>
                  <a:cubicBezTo>
                    <a:pt x="0" y="422711"/>
                    <a:pt x="395889" y="48803"/>
                    <a:pt x="903208" y="3840"/>
                  </a:cubicBezTo>
                  <a:lnTo>
                    <a:pt x="990349" y="0"/>
                  </a:lnTo>
                  <a:close/>
                </a:path>
              </a:pathLst>
            </a:custGeom>
            <a:noFill/>
            <a:ln w="9525">
              <a:solidFill>
                <a:srgbClr val="2F2F2F"/>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400" dirty="0"/>
            </a:p>
          </p:txBody>
        </p:sp>
        <p:sp>
          <p:nvSpPr>
            <p:cNvPr id="12" name="Freihandform 140">
              <a:extLst>
                <a:ext uri="{FF2B5EF4-FFF2-40B4-BE49-F238E27FC236}">
                  <a16:creationId xmlns:a16="http://schemas.microsoft.com/office/drawing/2014/main" id="{91B751B6-4BB8-1A4F-90C3-F9ADF936E923}"/>
                </a:ext>
              </a:extLst>
            </p:cNvPr>
            <p:cNvSpPr/>
            <p:nvPr/>
          </p:nvSpPr>
          <p:spPr>
            <a:xfrm>
              <a:off x="10204852" y="1332690"/>
              <a:ext cx="636823" cy="1053745"/>
            </a:xfrm>
            <a:custGeom>
              <a:avLst/>
              <a:gdLst>
                <a:gd name="connsiteX0" fmla="*/ 0 w 976078"/>
                <a:gd name="connsiteY0" fmla="*/ 0 h 1753368"/>
                <a:gd name="connsiteX1" fmla="*/ 72870 w 976078"/>
                <a:gd name="connsiteY1" fmla="*/ 3211 h 1753368"/>
                <a:gd name="connsiteX2" fmla="*/ 976078 w 976078"/>
                <a:gd name="connsiteY2" fmla="*/ 876684 h 1753368"/>
                <a:gd name="connsiteX3" fmla="*/ 72870 w 976078"/>
                <a:gd name="connsiteY3" fmla="*/ 1750157 h 1753368"/>
                <a:gd name="connsiteX4" fmla="*/ 0 w 976078"/>
                <a:gd name="connsiteY4" fmla="*/ 1753368 h 1753368"/>
                <a:gd name="connsiteX5" fmla="*/ 0 w 976078"/>
                <a:gd name="connsiteY5" fmla="*/ 0 h 1753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078" h="1753368">
                  <a:moveTo>
                    <a:pt x="0" y="0"/>
                  </a:moveTo>
                  <a:lnTo>
                    <a:pt x="72870" y="3211"/>
                  </a:lnTo>
                  <a:cubicBezTo>
                    <a:pt x="580189" y="48174"/>
                    <a:pt x="976078" y="422082"/>
                    <a:pt x="976078" y="876684"/>
                  </a:cubicBezTo>
                  <a:cubicBezTo>
                    <a:pt x="976078" y="1331286"/>
                    <a:pt x="580189" y="1705194"/>
                    <a:pt x="72870" y="1750157"/>
                  </a:cubicBezTo>
                  <a:lnTo>
                    <a:pt x="0" y="1753368"/>
                  </a:lnTo>
                  <a:lnTo>
                    <a:pt x="0" y="0"/>
                  </a:lnTo>
                  <a:close/>
                </a:path>
              </a:pathLst>
            </a:custGeom>
            <a:noFill/>
            <a:ln w="9525">
              <a:solidFill>
                <a:srgbClr val="2F2F2F"/>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400"/>
            </a:p>
          </p:txBody>
        </p:sp>
        <p:sp>
          <p:nvSpPr>
            <p:cNvPr id="13" name="Oval 12">
              <a:extLst>
                <a:ext uri="{FF2B5EF4-FFF2-40B4-BE49-F238E27FC236}">
                  <a16:creationId xmlns:a16="http://schemas.microsoft.com/office/drawing/2014/main" id="{EE055208-8DBA-EA49-685E-F0B05A1184B2}"/>
                </a:ext>
              </a:extLst>
            </p:cNvPr>
            <p:cNvSpPr/>
            <p:nvPr/>
          </p:nvSpPr>
          <p:spPr>
            <a:xfrm>
              <a:off x="9085951" y="2095999"/>
              <a:ext cx="319889" cy="594148"/>
            </a:xfrm>
            <a:prstGeom prst="ellipse">
              <a:avLst/>
            </a:prstGeom>
            <a:noFill/>
            <a:ln w="9525">
              <a:solidFill>
                <a:srgbClr val="2F2F2F"/>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14" name="Straight Connector 13">
              <a:extLst>
                <a:ext uri="{FF2B5EF4-FFF2-40B4-BE49-F238E27FC236}">
                  <a16:creationId xmlns:a16="http://schemas.microsoft.com/office/drawing/2014/main" id="{EAA9068B-2957-9198-DD53-A2839859956E}"/>
                </a:ext>
              </a:extLst>
            </p:cNvPr>
            <p:cNvCxnSpPr/>
            <p:nvPr/>
          </p:nvCxnSpPr>
          <p:spPr>
            <a:xfrm>
              <a:off x="9235307" y="3173602"/>
              <a:ext cx="2688336" cy="0"/>
            </a:xfrm>
            <a:prstGeom prst="line">
              <a:avLst/>
            </a:prstGeom>
            <a:ln w="19050">
              <a:solidFill>
                <a:srgbClr val="2F2F2F"/>
              </a:solidFill>
              <a:prstDash val="dash"/>
            </a:ln>
          </p:spPr>
          <p:style>
            <a:lnRef idx="1">
              <a:schemeClr val="accent1"/>
            </a:lnRef>
            <a:fillRef idx="0">
              <a:schemeClr val="accent1"/>
            </a:fillRef>
            <a:effectRef idx="0">
              <a:schemeClr val="accent1"/>
            </a:effectRef>
            <a:fontRef idx="minor">
              <a:schemeClr val="tx1"/>
            </a:fontRef>
          </p:style>
        </p:cxnSp>
        <p:sp>
          <p:nvSpPr>
            <p:cNvPr id="15" name="Arc 47">
              <a:extLst>
                <a:ext uri="{FF2B5EF4-FFF2-40B4-BE49-F238E27FC236}">
                  <a16:creationId xmlns:a16="http://schemas.microsoft.com/office/drawing/2014/main" id="{765F55C0-720A-427C-7AF2-E83307F43708}"/>
                </a:ext>
              </a:extLst>
            </p:cNvPr>
            <p:cNvSpPr/>
            <p:nvPr/>
          </p:nvSpPr>
          <p:spPr>
            <a:xfrm flipV="1">
              <a:off x="9235299" y="2415522"/>
              <a:ext cx="170539" cy="274622"/>
            </a:xfrm>
            <a:custGeom>
              <a:avLst/>
              <a:gdLst>
                <a:gd name="connsiteX0" fmla="*/ 284366 w 568732"/>
                <a:gd name="connsiteY0" fmla="*/ 0 h 932114"/>
                <a:gd name="connsiteX1" fmla="*/ 568732 w 568732"/>
                <a:gd name="connsiteY1" fmla="*/ 466057 h 932114"/>
                <a:gd name="connsiteX2" fmla="*/ 284366 w 568732"/>
                <a:gd name="connsiteY2" fmla="*/ 466057 h 932114"/>
                <a:gd name="connsiteX3" fmla="*/ 284366 w 568732"/>
                <a:gd name="connsiteY3" fmla="*/ 0 h 932114"/>
                <a:gd name="connsiteX0" fmla="*/ 284366 w 568732"/>
                <a:gd name="connsiteY0" fmla="*/ 0 h 932114"/>
                <a:gd name="connsiteX1" fmla="*/ 568732 w 568732"/>
                <a:gd name="connsiteY1" fmla="*/ 466057 h 932114"/>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48647 w 284366"/>
                <a:gd name="connsiteY1" fmla="*/ 316038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48647 w 284366"/>
                <a:gd name="connsiteY1" fmla="*/ 316038 h 466057"/>
                <a:gd name="connsiteX0" fmla="*/ 0 w 289128"/>
                <a:gd name="connsiteY0" fmla="*/ 0 h 466057"/>
                <a:gd name="connsiteX1" fmla="*/ 284366 w 289128"/>
                <a:gd name="connsiteY1" fmla="*/ 466057 h 466057"/>
                <a:gd name="connsiteX2" fmla="*/ 0 w 289128"/>
                <a:gd name="connsiteY2" fmla="*/ 466057 h 466057"/>
                <a:gd name="connsiteX3" fmla="*/ 0 w 289128"/>
                <a:gd name="connsiteY3" fmla="*/ 0 h 466057"/>
                <a:gd name="connsiteX0" fmla="*/ 0 w 289128"/>
                <a:gd name="connsiteY0" fmla="*/ 0 h 466057"/>
                <a:gd name="connsiteX1" fmla="*/ 289128 w 289128"/>
                <a:gd name="connsiteY1" fmla="*/ 449388 h 466057"/>
                <a:gd name="connsiteX0" fmla="*/ 0 w 289128"/>
                <a:gd name="connsiteY0" fmla="*/ 0 h 466057"/>
                <a:gd name="connsiteX1" fmla="*/ 284366 w 289128"/>
                <a:gd name="connsiteY1" fmla="*/ 466057 h 466057"/>
                <a:gd name="connsiteX2" fmla="*/ 0 w 289128"/>
                <a:gd name="connsiteY2" fmla="*/ 466057 h 466057"/>
                <a:gd name="connsiteX3" fmla="*/ 0 w 289128"/>
                <a:gd name="connsiteY3" fmla="*/ 0 h 466057"/>
                <a:gd name="connsiteX0" fmla="*/ 0 w 289128"/>
                <a:gd name="connsiteY0" fmla="*/ 0 h 466057"/>
                <a:gd name="connsiteX1" fmla="*/ 289128 w 289128"/>
                <a:gd name="connsiteY1" fmla="*/ 449388 h 466057"/>
                <a:gd name="connsiteX0" fmla="*/ 0 w 289128"/>
                <a:gd name="connsiteY0" fmla="*/ 0 h 466057"/>
                <a:gd name="connsiteX1" fmla="*/ 284366 w 289128"/>
                <a:gd name="connsiteY1" fmla="*/ 466057 h 466057"/>
                <a:gd name="connsiteX2" fmla="*/ 0 w 289128"/>
                <a:gd name="connsiteY2" fmla="*/ 466057 h 466057"/>
                <a:gd name="connsiteX3" fmla="*/ 0 w 289128"/>
                <a:gd name="connsiteY3" fmla="*/ 0 h 466057"/>
                <a:gd name="connsiteX0" fmla="*/ 0 w 289128"/>
                <a:gd name="connsiteY0" fmla="*/ 0 h 466057"/>
                <a:gd name="connsiteX1" fmla="*/ 289128 w 289128"/>
                <a:gd name="connsiteY1" fmla="*/ 449388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65316 w 284366"/>
                <a:gd name="connsiteY1" fmla="*/ 40890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6 w 284366"/>
                <a:gd name="connsiteY1" fmla="*/ 38985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6 w 284366"/>
                <a:gd name="connsiteY1" fmla="*/ 38985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6 w 284366"/>
                <a:gd name="connsiteY1" fmla="*/ 38985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70078 w 284366"/>
                <a:gd name="connsiteY1" fmla="*/ 385094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5 w 284366"/>
                <a:gd name="connsiteY1" fmla="*/ 380331 h 466057"/>
              </a:gdLst>
              <a:ahLst/>
              <a:cxnLst>
                <a:cxn ang="0">
                  <a:pos x="connsiteX0" y="connsiteY0"/>
                </a:cxn>
                <a:cxn ang="0">
                  <a:pos x="connsiteX1" y="connsiteY1"/>
                </a:cxn>
              </a:cxnLst>
              <a:rect l="l" t="t" r="r" b="b"/>
              <a:pathLst>
                <a:path w="284366" h="466057" stroke="0" extrusionOk="0">
                  <a:moveTo>
                    <a:pt x="0" y="0"/>
                  </a:moveTo>
                  <a:cubicBezTo>
                    <a:pt x="157051" y="0"/>
                    <a:pt x="284366" y="208661"/>
                    <a:pt x="284366" y="466057"/>
                  </a:cubicBezTo>
                  <a:lnTo>
                    <a:pt x="0" y="466057"/>
                  </a:lnTo>
                  <a:lnTo>
                    <a:pt x="0" y="0"/>
                  </a:lnTo>
                  <a:close/>
                </a:path>
                <a:path w="284366" h="466057" fill="none">
                  <a:moveTo>
                    <a:pt x="0" y="0"/>
                  </a:moveTo>
                  <a:cubicBezTo>
                    <a:pt x="157051" y="0"/>
                    <a:pt x="210545" y="103883"/>
                    <a:pt x="284365" y="380331"/>
                  </a:cubicBezTo>
                </a:path>
              </a:pathLst>
            </a:custGeom>
            <a:ln w="28575">
              <a:solidFill>
                <a:srgbClr val="2F2F2F"/>
              </a:solidFill>
            </a:ln>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400" dirty="0"/>
            </a:p>
          </p:txBody>
        </p:sp>
        <p:cxnSp>
          <p:nvCxnSpPr>
            <p:cNvPr id="16" name="Straight Connector 15">
              <a:extLst>
                <a:ext uri="{FF2B5EF4-FFF2-40B4-BE49-F238E27FC236}">
                  <a16:creationId xmlns:a16="http://schemas.microsoft.com/office/drawing/2014/main" id="{F855B256-C037-C43C-1A23-2DDE2172142D}"/>
                </a:ext>
              </a:extLst>
            </p:cNvPr>
            <p:cNvCxnSpPr/>
            <p:nvPr/>
          </p:nvCxnSpPr>
          <p:spPr>
            <a:xfrm flipV="1">
              <a:off x="9402246" y="1854498"/>
              <a:ext cx="174333" cy="624292"/>
            </a:xfrm>
            <a:prstGeom prst="line">
              <a:avLst/>
            </a:prstGeom>
            <a:ln w="28575">
              <a:solidFill>
                <a:srgbClr val="2F2F2F"/>
              </a:solidFill>
            </a:ln>
          </p:spPr>
          <p:style>
            <a:lnRef idx="1">
              <a:schemeClr val="accent1"/>
            </a:lnRef>
            <a:fillRef idx="0">
              <a:schemeClr val="accent1"/>
            </a:fillRef>
            <a:effectRef idx="0">
              <a:schemeClr val="accent1"/>
            </a:effectRef>
            <a:fontRef idx="minor">
              <a:schemeClr val="tx1"/>
            </a:fontRef>
          </p:style>
        </p:cxnSp>
        <p:sp>
          <p:nvSpPr>
            <p:cNvPr id="17" name="Arc 90">
              <a:extLst>
                <a:ext uri="{FF2B5EF4-FFF2-40B4-BE49-F238E27FC236}">
                  <a16:creationId xmlns:a16="http://schemas.microsoft.com/office/drawing/2014/main" id="{503473FF-A7D3-6502-C642-0D03E910D3F4}"/>
                </a:ext>
              </a:extLst>
            </p:cNvPr>
            <p:cNvSpPr/>
            <p:nvPr/>
          </p:nvSpPr>
          <p:spPr>
            <a:xfrm flipH="1">
              <a:off x="9576581" y="1332682"/>
              <a:ext cx="630647" cy="541612"/>
            </a:xfrm>
            <a:custGeom>
              <a:avLst/>
              <a:gdLst>
                <a:gd name="connsiteX0" fmla="*/ 1263101 w 2526202"/>
                <a:gd name="connsiteY0" fmla="*/ 0 h 1676400"/>
                <a:gd name="connsiteX1" fmla="*/ 2526202 w 2526202"/>
                <a:gd name="connsiteY1" fmla="*/ 838200 h 1676400"/>
                <a:gd name="connsiteX2" fmla="*/ 1263101 w 2526202"/>
                <a:gd name="connsiteY2" fmla="*/ 838200 h 1676400"/>
                <a:gd name="connsiteX3" fmla="*/ 1263101 w 2526202"/>
                <a:gd name="connsiteY3" fmla="*/ 0 h 1676400"/>
                <a:gd name="connsiteX0" fmla="*/ 1263101 w 2526202"/>
                <a:gd name="connsiteY0" fmla="*/ 0 h 1676400"/>
                <a:gd name="connsiteX1" fmla="*/ 2526202 w 2526202"/>
                <a:gd name="connsiteY1" fmla="*/ 838200 h 1676400"/>
                <a:gd name="connsiteX0" fmla="*/ 0 w 1377401"/>
                <a:gd name="connsiteY0" fmla="*/ 0 h 838200"/>
                <a:gd name="connsiteX1" fmla="*/ 1263101 w 1377401"/>
                <a:gd name="connsiteY1" fmla="*/ 838200 h 838200"/>
                <a:gd name="connsiteX2" fmla="*/ 0 w 1377401"/>
                <a:gd name="connsiteY2" fmla="*/ 838200 h 838200"/>
                <a:gd name="connsiteX3" fmla="*/ 0 w 1377401"/>
                <a:gd name="connsiteY3" fmla="*/ 0 h 838200"/>
                <a:gd name="connsiteX0" fmla="*/ 0 w 1377401"/>
                <a:gd name="connsiteY0" fmla="*/ 0 h 838200"/>
                <a:gd name="connsiteX1" fmla="*/ 1377401 w 1377401"/>
                <a:gd name="connsiteY1" fmla="*/ 795338 h 838200"/>
                <a:gd name="connsiteX0" fmla="*/ 0 w 1377401"/>
                <a:gd name="connsiteY0" fmla="*/ 0 h 838200"/>
                <a:gd name="connsiteX1" fmla="*/ 1263101 w 1377401"/>
                <a:gd name="connsiteY1" fmla="*/ 838200 h 838200"/>
                <a:gd name="connsiteX2" fmla="*/ 0 w 1377401"/>
                <a:gd name="connsiteY2" fmla="*/ 838200 h 838200"/>
                <a:gd name="connsiteX3" fmla="*/ 0 w 1377401"/>
                <a:gd name="connsiteY3" fmla="*/ 0 h 838200"/>
                <a:gd name="connsiteX0" fmla="*/ 0 w 1377401"/>
                <a:gd name="connsiteY0" fmla="*/ 0 h 838200"/>
                <a:gd name="connsiteX1" fmla="*/ 1377401 w 1377401"/>
                <a:gd name="connsiteY1" fmla="*/ 795338 h 838200"/>
                <a:gd name="connsiteX0" fmla="*/ 0 w 1370257"/>
                <a:gd name="connsiteY0" fmla="*/ 0 h 838200"/>
                <a:gd name="connsiteX1" fmla="*/ 1263101 w 1370257"/>
                <a:gd name="connsiteY1" fmla="*/ 838200 h 838200"/>
                <a:gd name="connsiteX2" fmla="*/ 0 w 1370257"/>
                <a:gd name="connsiteY2" fmla="*/ 838200 h 838200"/>
                <a:gd name="connsiteX3" fmla="*/ 0 w 1370257"/>
                <a:gd name="connsiteY3" fmla="*/ 0 h 838200"/>
                <a:gd name="connsiteX0" fmla="*/ 0 w 1370257"/>
                <a:gd name="connsiteY0" fmla="*/ 0 h 838200"/>
                <a:gd name="connsiteX1" fmla="*/ 1370257 w 1370257"/>
                <a:gd name="connsiteY1" fmla="*/ 828473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Lst>
              <a:ahLst/>
              <a:cxnLst>
                <a:cxn ang="0">
                  <a:pos x="connsiteX0" y="connsiteY0"/>
                </a:cxn>
                <a:cxn ang="0">
                  <a:pos x="connsiteX1" y="connsiteY1"/>
                </a:cxn>
              </a:cxnLst>
              <a:rect l="l" t="t" r="r" b="b"/>
              <a:pathLst>
                <a:path w="1386925" h="838200" stroke="0" extrusionOk="0">
                  <a:moveTo>
                    <a:pt x="0" y="0"/>
                  </a:moveTo>
                  <a:cubicBezTo>
                    <a:pt x="697591" y="0"/>
                    <a:pt x="1263101" y="375275"/>
                    <a:pt x="1263101" y="838200"/>
                  </a:cubicBezTo>
                  <a:lnTo>
                    <a:pt x="0" y="838200"/>
                  </a:lnTo>
                  <a:lnTo>
                    <a:pt x="0" y="0"/>
                  </a:lnTo>
                  <a:close/>
                </a:path>
                <a:path w="1386925" h="838200" fill="none">
                  <a:moveTo>
                    <a:pt x="0" y="0"/>
                  </a:moveTo>
                  <a:cubicBezTo>
                    <a:pt x="697591" y="0"/>
                    <a:pt x="1205949" y="322363"/>
                    <a:pt x="1386925" y="811905"/>
                  </a:cubicBezTo>
                </a:path>
              </a:pathLst>
            </a:custGeom>
            <a:ln w="28575">
              <a:solidFill>
                <a:srgbClr val="2F2F2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18" name="Straight Arrow Connector 17">
              <a:extLst>
                <a:ext uri="{FF2B5EF4-FFF2-40B4-BE49-F238E27FC236}">
                  <a16:creationId xmlns:a16="http://schemas.microsoft.com/office/drawing/2014/main" id="{B25A660D-C2F0-F40B-EAF9-BDD83239C3DB}"/>
                </a:ext>
              </a:extLst>
            </p:cNvPr>
            <p:cNvCxnSpPr/>
            <p:nvPr/>
          </p:nvCxnSpPr>
          <p:spPr>
            <a:xfrm>
              <a:off x="9243039" y="2399951"/>
              <a:ext cx="159944" cy="0"/>
            </a:xfrm>
            <a:prstGeom prst="straightConnector1">
              <a:avLst/>
            </a:prstGeom>
            <a:ln w="12700">
              <a:solidFill>
                <a:srgbClr val="2F2F2F"/>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35189AA9-44B8-B7BA-D27A-3BCC7D8F6753}"/>
                </a:ext>
              </a:extLst>
            </p:cNvPr>
            <p:cNvCxnSpPr/>
            <p:nvPr/>
          </p:nvCxnSpPr>
          <p:spPr>
            <a:xfrm>
              <a:off x="9245894" y="2402760"/>
              <a:ext cx="0" cy="274627"/>
            </a:xfrm>
            <a:prstGeom prst="straightConnector1">
              <a:avLst/>
            </a:prstGeom>
            <a:ln w="12700">
              <a:solidFill>
                <a:srgbClr val="2F2F2F"/>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7A22107-DFD2-FED8-75D0-B9CCB310873C}"/>
                </a:ext>
              </a:extLst>
            </p:cNvPr>
            <p:cNvCxnSpPr/>
            <p:nvPr/>
          </p:nvCxnSpPr>
          <p:spPr>
            <a:xfrm>
              <a:off x="9180681" y="2714086"/>
              <a:ext cx="0" cy="457985"/>
            </a:xfrm>
            <a:prstGeom prst="straightConnector1">
              <a:avLst/>
            </a:prstGeom>
            <a:ln w="12700">
              <a:solidFill>
                <a:srgbClr val="2F2F2F"/>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1" name="Straight Connector 51">
              <a:extLst>
                <a:ext uri="{FF2B5EF4-FFF2-40B4-BE49-F238E27FC236}">
                  <a16:creationId xmlns:a16="http://schemas.microsoft.com/office/drawing/2014/main" id="{4E91D0DD-B835-9915-6B46-F15774D3CB3E}"/>
                </a:ext>
              </a:extLst>
            </p:cNvPr>
            <p:cNvCxnSpPr/>
            <p:nvPr/>
          </p:nvCxnSpPr>
          <p:spPr>
            <a:xfrm>
              <a:off x="11165373" y="2663852"/>
              <a:ext cx="766323" cy="4419"/>
            </a:xfrm>
            <a:prstGeom prst="line">
              <a:avLst/>
            </a:prstGeom>
            <a:ln w="28575">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22" name="Gerade Verbindung mit Pfeil 14">
              <a:extLst>
                <a:ext uri="{FF2B5EF4-FFF2-40B4-BE49-F238E27FC236}">
                  <a16:creationId xmlns:a16="http://schemas.microsoft.com/office/drawing/2014/main" id="{84F1F965-5B89-274F-7841-F52A10467586}"/>
                </a:ext>
              </a:extLst>
            </p:cNvPr>
            <p:cNvCxnSpPr/>
            <p:nvPr/>
          </p:nvCxnSpPr>
          <p:spPr>
            <a:xfrm>
              <a:off x="10207221" y="1332690"/>
              <a:ext cx="0" cy="1830478"/>
            </a:xfrm>
            <a:prstGeom prst="straightConnector1">
              <a:avLst/>
            </a:prstGeom>
            <a:ln w="12700">
              <a:solidFill>
                <a:srgbClr val="2F2F2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Connector 50">
              <a:extLst>
                <a:ext uri="{FF2B5EF4-FFF2-40B4-BE49-F238E27FC236}">
                  <a16:creationId xmlns:a16="http://schemas.microsoft.com/office/drawing/2014/main" id="{BA8F6842-BC5D-7612-1FA3-706512F0FF62}"/>
                </a:ext>
              </a:extLst>
            </p:cNvPr>
            <p:cNvCxnSpPr/>
            <p:nvPr/>
          </p:nvCxnSpPr>
          <p:spPr>
            <a:xfrm flipH="1" flipV="1">
              <a:off x="10853582" y="1833378"/>
              <a:ext cx="153547" cy="610619"/>
            </a:xfrm>
            <a:prstGeom prst="line">
              <a:avLst/>
            </a:prstGeom>
            <a:ln w="28575">
              <a:solidFill>
                <a:srgbClr val="2F2F2F"/>
              </a:solidFill>
            </a:ln>
          </p:spPr>
          <p:style>
            <a:lnRef idx="1">
              <a:schemeClr val="accent1"/>
            </a:lnRef>
            <a:fillRef idx="0">
              <a:schemeClr val="accent1"/>
            </a:fillRef>
            <a:effectRef idx="0">
              <a:schemeClr val="accent1"/>
            </a:effectRef>
            <a:fontRef idx="minor">
              <a:schemeClr val="tx1"/>
            </a:fontRef>
          </p:style>
        </p:cxnSp>
        <p:sp>
          <p:nvSpPr>
            <p:cNvPr id="24" name="Arc 90">
              <a:extLst>
                <a:ext uri="{FF2B5EF4-FFF2-40B4-BE49-F238E27FC236}">
                  <a16:creationId xmlns:a16="http://schemas.microsoft.com/office/drawing/2014/main" id="{701F65A9-EAD3-A1D8-82EF-432736E790C2}"/>
                </a:ext>
              </a:extLst>
            </p:cNvPr>
            <p:cNvSpPr/>
            <p:nvPr/>
          </p:nvSpPr>
          <p:spPr>
            <a:xfrm>
              <a:off x="10200889" y="1322887"/>
              <a:ext cx="652695" cy="523824"/>
            </a:xfrm>
            <a:custGeom>
              <a:avLst/>
              <a:gdLst>
                <a:gd name="connsiteX0" fmla="*/ 1263101 w 2526202"/>
                <a:gd name="connsiteY0" fmla="*/ 0 h 1676400"/>
                <a:gd name="connsiteX1" fmla="*/ 2526202 w 2526202"/>
                <a:gd name="connsiteY1" fmla="*/ 838200 h 1676400"/>
                <a:gd name="connsiteX2" fmla="*/ 1263101 w 2526202"/>
                <a:gd name="connsiteY2" fmla="*/ 838200 h 1676400"/>
                <a:gd name="connsiteX3" fmla="*/ 1263101 w 2526202"/>
                <a:gd name="connsiteY3" fmla="*/ 0 h 1676400"/>
                <a:gd name="connsiteX0" fmla="*/ 1263101 w 2526202"/>
                <a:gd name="connsiteY0" fmla="*/ 0 h 1676400"/>
                <a:gd name="connsiteX1" fmla="*/ 2526202 w 2526202"/>
                <a:gd name="connsiteY1" fmla="*/ 838200 h 1676400"/>
                <a:gd name="connsiteX0" fmla="*/ 0 w 1377401"/>
                <a:gd name="connsiteY0" fmla="*/ 0 h 838200"/>
                <a:gd name="connsiteX1" fmla="*/ 1263101 w 1377401"/>
                <a:gd name="connsiteY1" fmla="*/ 838200 h 838200"/>
                <a:gd name="connsiteX2" fmla="*/ 0 w 1377401"/>
                <a:gd name="connsiteY2" fmla="*/ 838200 h 838200"/>
                <a:gd name="connsiteX3" fmla="*/ 0 w 1377401"/>
                <a:gd name="connsiteY3" fmla="*/ 0 h 838200"/>
                <a:gd name="connsiteX0" fmla="*/ 0 w 1377401"/>
                <a:gd name="connsiteY0" fmla="*/ 0 h 838200"/>
                <a:gd name="connsiteX1" fmla="*/ 1377401 w 1377401"/>
                <a:gd name="connsiteY1" fmla="*/ 795338 h 838200"/>
                <a:gd name="connsiteX0" fmla="*/ 0 w 1377401"/>
                <a:gd name="connsiteY0" fmla="*/ 0 h 838200"/>
                <a:gd name="connsiteX1" fmla="*/ 1263101 w 1377401"/>
                <a:gd name="connsiteY1" fmla="*/ 838200 h 838200"/>
                <a:gd name="connsiteX2" fmla="*/ 0 w 1377401"/>
                <a:gd name="connsiteY2" fmla="*/ 838200 h 838200"/>
                <a:gd name="connsiteX3" fmla="*/ 0 w 1377401"/>
                <a:gd name="connsiteY3" fmla="*/ 0 h 838200"/>
                <a:gd name="connsiteX0" fmla="*/ 0 w 1377401"/>
                <a:gd name="connsiteY0" fmla="*/ 0 h 838200"/>
                <a:gd name="connsiteX1" fmla="*/ 1377401 w 1377401"/>
                <a:gd name="connsiteY1" fmla="*/ 795338 h 838200"/>
                <a:gd name="connsiteX0" fmla="*/ 0 w 1370257"/>
                <a:gd name="connsiteY0" fmla="*/ 0 h 838200"/>
                <a:gd name="connsiteX1" fmla="*/ 1263101 w 1370257"/>
                <a:gd name="connsiteY1" fmla="*/ 838200 h 838200"/>
                <a:gd name="connsiteX2" fmla="*/ 0 w 1370257"/>
                <a:gd name="connsiteY2" fmla="*/ 838200 h 838200"/>
                <a:gd name="connsiteX3" fmla="*/ 0 w 1370257"/>
                <a:gd name="connsiteY3" fmla="*/ 0 h 838200"/>
                <a:gd name="connsiteX0" fmla="*/ 0 w 1370257"/>
                <a:gd name="connsiteY0" fmla="*/ 0 h 838200"/>
                <a:gd name="connsiteX1" fmla="*/ 1370257 w 1370257"/>
                <a:gd name="connsiteY1" fmla="*/ 828473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0 h 838200"/>
                <a:gd name="connsiteX1" fmla="*/ 1263101 w 1386925"/>
                <a:gd name="connsiteY1" fmla="*/ 838200 h 838200"/>
                <a:gd name="connsiteX2" fmla="*/ 223777 w 1386925"/>
                <a:gd name="connsiteY2" fmla="*/ 71419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15032 h 853232"/>
                <a:gd name="connsiteX1" fmla="*/ 973090 w 1386925"/>
                <a:gd name="connsiteY1" fmla="*/ 282174 h 853232"/>
                <a:gd name="connsiteX2" fmla="*/ 1263101 w 1386925"/>
                <a:gd name="connsiteY2" fmla="*/ 853232 h 853232"/>
                <a:gd name="connsiteX3" fmla="*/ 223777 w 1386925"/>
                <a:gd name="connsiteY3" fmla="*/ 729222 h 853232"/>
                <a:gd name="connsiteX4" fmla="*/ 0 w 1386925"/>
                <a:gd name="connsiteY4" fmla="*/ 15032 h 853232"/>
                <a:gd name="connsiteX0" fmla="*/ 0 w 1386925"/>
                <a:gd name="connsiteY0" fmla="*/ 15032 h 853232"/>
                <a:gd name="connsiteX1" fmla="*/ 1386925 w 1386925"/>
                <a:gd name="connsiteY1" fmla="*/ 826937 h 853232"/>
                <a:gd name="connsiteX0" fmla="*/ 0 w 1386925"/>
                <a:gd name="connsiteY0" fmla="*/ 15163 h 853363"/>
                <a:gd name="connsiteX1" fmla="*/ 985528 w 1386925"/>
                <a:gd name="connsiteY1" fmla="*/ 280019 h 853363"/>
                <a:gd name="connsiteX2" fmla="*/ 1263101 w 1386925"/>
                <a:gd name="connsiteY2" fmla="*/ 853363 h 853363"/>
                <a:gd name="connsiteX3" fmla="*/ 223777 w 1386925"/>
                <a:gd name="connsiteY3" fmla="*/ 729353 h 853363"/>
                <a:gd name="connsiteX4" fmla="*/ 0 w 1386925"/>
                <a:gd name="connsiteY4" fmla="*/ 15163 h 853363"/>
                <a:gd name="connsiteX0" fmla="*/ 0 w 1386925"/>
                <a:gd name="connsiteY0" fmla="*/ 15163 h 853363"/>
                <a:gd name="connsiteX1" fmla="*/ 1386925 w 1386925"/>
                <a:gd name="connsiteY1" fmla="*/ 827068 h 853363"/>
                <a:gd name="connsiteX0" fmla="*/ 0 w 1436675"/>
                <a:gd name="connsiteY0" fmla="*/ 15163 h 853363"/>
                <a:gd name="connsiteX1" fmla="*/ 985528 w 1436675"/>
                <a:gd name="connsiteY1" fmla="*/ 280019 h 853363"/>
                <a:gd name="connsiteX2" fmla="*/ 1263101 w 1436675"/>
                <a:gd name="connsiteY2" fmla="*/ 853363 h 853363"/>
                <a:gd name="connsiteX3" fmla="*/ 223777 w 1436675"/>
                <a:gd name="connsiteY3" fmla="*/ 729353 h 853363"/>
                <a:gd name="connsiteX4" fmla="*/ 0 w 1436675"/>
                <a:gd name="connsiteY4" fmla="*/ 15163 h 853363"/>
                <a:gd name="connsiteX0" fmla="*/ 0 w 1436675"/>
                <a:gd name="connsiteY0" fmla="*/ 15163 h 853363"/>
                <a:gd name="connsiteX1" fmla="*/ 1436675 w 1436675"/>
                <a:gd name="connsiteY1" fmla="*/ 829354 h 853363"/>
                <a:gd name="connsiteX0" fmla="*/ 0 w 1408691"/>
                <a:gd name="connsiteY0" fmla="*/ 15163 h 853363"/>
                <a:gd name="connsiteX1" fmla="*/ 985528 w 1408691"/>
                <a:gd name="connsiteY1" fmla="*/ 280019 h 853363"/>
                <a:gd name="connsiteX2" fmla="*/ 1263101 w 1408691"/>
                <a:gd name="connsiteY2" fmla="*/ 853363 h 853363"/>
                <a:gd name="connsiteX3" fmla="*/ 223777 w 1408691"/>
                <a:gd name="connsiteY3" fmla="*/ 729353 h 853363"/>
                <a:gd name="connsiteX4" fmla="*/ 0 w 1408691"/>
                <a:gd name="connsiteY4" fmla="*/ 15163 h 853363"/>
                <a:gd name="connsiteX0" fmla="*/ 0 w 1408691"/>
                <a:gd name="connsiteY0" fmla="*/ 15163 h 853363"/>
                <a:gd name="connsiteX1" fmla="*/ 1408691 w 1408691"/>
                <a:gd name="connsiteY1" fmla="*/ 831640 h 853363"/>
                <a:gd name="connsiteX0" fmla="*/ 0 w 1421129"/>
                <a:gd name="connsiteY0" fmla="*/ 15163 h 853363"/>
                <a:gd name="connsiteX1" fmla="*/ 985528 w 1421129"/>
                <a:gd name="connsiteY1" fmla="*/ 280019 h 853363"/>
                <a:gd name="connsiteX2" fmla="*/ 1263101 w 1421129"/>
                <a:gd name="connsiteY2" fmla="*/ 853363 h 853363"/>
                <a:gd name="connsiteX3" fmla="*/ 223777 w 1421129"/>
                <a:gd name="connsiteY3" fmla="*/ 729353 h 853363"/>
                <a:gd name="connsiteX4" fmla="*/ 0 w 1421129"/>
                <a:gd name="connsiteY4" fmla="*/ 15163 h 853363"/>
                <a:gd name="connsiteX0" fmla="*/ 0 w 1421129"/>
                <a:gd name="connsiteY0" fmla="*/ 15163 h 853363"/>
                <a:gd name="connsiteX1" fmla="*/ 1421129 w 1421129"/>
                <a:gd name="connsiteY1" fmla="*/ 833926 h 853363"/>
                <a:gd name="connsiteX0" fmla="*/ 0 w 1421129"/>
                <a:gd name="connsiteY0" fmla="*/ 15163 h 853363"/>
                <a:gd name="connsiteX1" fmla="*/ 985528 w 1421129"/>
                <a:gd name="connsiteY1" fmla="*/ 280019 h 853363"/>
                <a:gd name="connsiteX2" fmla="*/ 1263101 w 1421129"/>
                <a:gd name="connsiteY2" fmla="*/ 853363 h 853363"/>
                <a:gd name="connsiteX3" fmla="*/ 223777 w 1421129"/>
                <a:gd name="connsiteY3" fmla="*/ 729353 h 853363"/>
                <a:gd name="connsiteX4" fmla="*/ 0 w 1421129"/>
                <a:gd name="connsiteY4" fmla="*/ 15163 h 853363"/>
                <a:gd name="connsiteX0" fmla="*/ 0 w 1421129"/>
                <a:gd name="connsiteY0" fmla="*/ 15163 h 853363"/>
                <a:gd name="connsiteX1" fmla="*/ 1421129 w 1421129"/>
                <a:gd name="connsiteY1" fmla="*/ 833926 h 853363"/>
              </a:gdLst>
              <a:ahLst/>
              <a:cxnLst>
                <a:cxn ang="0">
                  <a:pos x="connsiteX0" y="connsiteY0"/>
                </a:cxn>
                <a:cxn ang="0">
                  <a:pos x="connsiteX1" y="connsiteY1"/>
                </a:cxn>
              </a:cxnLst>
              <a:rect l="l" t="t" r="r" b="b"/>
              <a:pathLst>
                <a:path w="1421129" h="853363" stroke="0" extrusionOk="0">
                  <a:moveTo>
                    <a:pt x="0" y="15163"/>
                  </a:moveTo>
                  <a:cubicBezTo>
                    <a:pt x="120287" y="-56283"/>
                    <a:pt x="775011" y="140319"/>
                    <a:pt x="985528" y="280019"/>
                  </a:cubicBezTo>
                  <a:cubicBezTo>
                    <a:pt x="1196045" y="419719"/>
                    <a:pt x="1383388" y="781917"/>
                    <a:pt x="1263101" y="853363"/>
                  </a:cubicBezTo>
                  <a:lnTo>
                    <a:pt x="223777" y="729353"/>
                  </a:lnTo>
                  <a:lnTo>
                    <a:pt x="0" y="15163"/>
                  </a:lnTo>
                  <a:close/>
                </a:path>
                <a:path w="1421129" h="853363" fill="none">
                  <a:moveTo>
                    <a:pt x="0" y="15163"/>
                  </a:moveTo>
                  <a:cubicBezTo>
                    <a:pt x="697591" y="15163"/>
                    <a:pt x="1283685" y="335240"/>
                    <a:pt x="1421129" y="833926"/>
                  </a:cubicBezTo>
                </a:path>
              </a:pathLst>
            </a:custGeom>
            <a:ln w="28575">
              <a:solidFill>
                <a:srgbClr val="2F2F2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25" name="Arc 47">
              <a:extLst>
                <a:ext uri="{FF2B5EF4-FFF2-40B4-BE49-F238E27FC236}">
                  <a16:creationId xmlns:a16="http://schemas.microsoft.com/office/drawing/2014/main" id="{A6580DBF-89B4-7D03-BFB5-7B503784237A}"/>
                </a:ext>
              </a:extLst>
            </p:cNvPr>
            <p:cNvSpPr/>
            <p:nvPr/>
          </p:nvSpPr>
          <p:spPr>
            <a:xfrm flipH="1" flipV="1">
              <a:off x="11005578" y="2388423"/>
              <a:ext cx="170539" cy="274622"/>
            </a:xfrm>
            <a:custGeom>
              <a:avLst/>
              <a:gdLst>
                <a:gd name="connsiteX0" fmla="*/ 284366 w 568732"/>
                <a:gd name="connsiteY0" fmla="*/ 0 h 932114"/>
                <a:gd name="connsiteX1" fmla="*/ 568732 w 568732"/>
                <a:gd name="connsiteY1" fmla="*/ 466057 h 932114"/>
                <a:gd name="connsiteX2" fmla="*/ 284366 w 568732"/>
                <a:gd name="connsiteY2" fmla="*/ 466057 h 932114"/>
                <a:gd name="connsiteX3" fmla="*/ 284366 w 568732"/>
                <a:gd name="connsiteY3" fmla="*/ 0 h 932114"/>
                <a:gd name="connsiteX0" fmla="*/ 284366 w 568732"/>
                <a:gd name="connsiteY0" fmla="*/ 0 h 932114"/>
                <a:gd name="connsiteX1" fmla="*/ 568732 w 568732"/>
                <a:gd name="connsiteY1" fmla="*/ 466057 h 932114"/>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48647 w 284366"/>
                <a:gd name="connsiteY1" fmla="*/ 316038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48647 w 284366"/>
                <a:gd name="connsiteY1" fmla="*/ 316038 h 466057"/>
                <a:gd name="connsiteX0" fmla="*/ 0 w 289128"/>
                <a:gd name="connsiteY0" fmla="*/ 0 h 466057"/>
                <a:gd name="connsiteX1" fmla="*/ 284366 w 289128"/>
                <a:gd name="connsiteY1" fmla="*/ 466057 h 466057"/>
                <a:gd name="connsiteX2" fmla="*/ 0 w 289128"/>
                <a:gd name="connsiteY2" fmla="*/ 466057 h 466057"/>
                <a:gd name="connsiteX3" fmla="*/ 0 w 289128"/>
                <a:gd name="connsiteY3" fmla="*/ 0 h 466057"/>
                <a:gd name="connsiteX0" fmla="*/ 0 w 289128"/>
                <a:gd name="connsiteY0" fmla="*/ 0 h 466057"/>
                <a:gd name="connsiteX1" fmla="*/ 289128 w 289128"/>
                <a:gd name="connsiteY1" fmla="*/ 449388 h 466057"/>
                <a:gd name="connsiteX0" fmla="*/ 0 w 289128"/>
                <a:gd name="connsiteY0" fmla="*/ 0 h 466057"/>
                <a:gd name="connsiteX1" fmla="*/ 284366 w 289128"/>
                <a:gd name="connsiteY1" fmla="*/ 466057 h 466057"/>
                <a:gd name="connsiteX2" fmla="*/ 0 w 289128"/>
                <a:gd name="connsiteY2" fmla="*/ 466057 h 466057"/>
                <a:gd name="connsiteX3" fmla="*/ 0 w 289128"/>
                <a:gd name="connsiteY3" fmla="*/ 0 h 466057"/>
                <a:gd name="connsiteX0" fmla="*/ 0 w 289128"/>
                <a:gd name="connsiteY0" fmla="*/ 0 h 466057"/>
                <a:gd name="connsiteX1" fmla="*/ 289128 w 289128"/>
                <a:gd name="connsiteY1" fmla="*/ 449388 h 466057"/>
                <a:gd name="connsiteX0" fmla="*/ 0 w 289128"/>
                <a:gd name="connsiteY0" fmla="*/ 0 h 466057"/>
                <a:gd name="connsiteX1" fmla="*/ 284366 w 289128"/>
                <a:gd name="connsiteY1" fmla="*/ 466057 h 466057"/>
                <a:gd name="connsiteX2" fmla="*/ 0 w 289128"/>
                <a:gd name="connsiteY2" fmla="*/ 466057 h 466057"/>
                <a:gd name="connsiteX3" fmla="*/ 0 w 289128"/>
                <a:gd name="connsiteY3" fmla="*/ 0 h 466057"/>
                <a:gd name="connsiteX0" fmla="*/ 0 w 289128"/>
                <a:gd name="connsiteY0" fmla="*/ 0 h 466057"/>
                <a:gd name="connsiteX1" fmla="*/ 289128 w 289128"/>
                <a:gd name="connsiteY1" fmla="*/ 449388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65316 w 284366"/>
                <a:gd name="connsiteY1" fmla="*/ 40890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6 w 284366"/>
                <a:gd name="connsiteY1" fmla="*/ 38985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6 w 284366"/>
                <a:gd name="connsiteY1" fmla="*/ 38985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6 w 284366"/>
                <a:gd name="connsiteY1" fmla="*/ 38985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70078 w 284366"/>
                <a:gd name="connsiteY1" fmla="*/ 385094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5 w 284366"/>
                <a:gd name="connsiteY1" fmla="*/ 380331 h 466057"/>
              </a:gdLst>
              <a:ahLst/>
              <a:cxnLst>
                <a:cxn ang="0">
                  <a:pos x="connsiteX0" y="connsiteY0"/>
                </a:cxn>
                <a:cxn ang="0">
                  <a:pos x="connsiteX1" y="connsiteY1"/>
                </a:cxn>
              </a:cxnLst>
              <a:rect l="l" t="t" r="r" b="b"/>
              <a:pathLst>
                <a:path w="284366" h="466057" stroke="0" extrusionOk="0">
                  <a:moveTo>
                    <a:pt x="0" y="0"/>
                  </a:moveTo>
                  <a:cubicBezTo>
                    <a:pt x="157051" y="0"/>
                    <a:pt x="284366" y="208661"/>
                    <a:pt x="284366" y="466057"/>
                  </a:cubicBezTo>
                  <a:lnTo>
                    <a:pt x="0" y="466057"/>
                  </a:lnTo>
                  <a:lnTo>
                    <a:pt x="0" y="0"/>
                  </a:lnTo>
                  <a:close/>
                </a:path>
                <a:path w="284366" h="466057" fill="none">
                  <a:moveTo>
                    <a:pt x="0" y="0"/>
                  </a:moveTo>
                  <a:cubicBezTo>
                    <a:pt x="157051" y="0"/>
                    <a:pt x="210545" y="103883"/>
                    <a:pt x="284365" y="380331"/>
                  </a:cubicBezTo>
                </a:path>
              </a:pathLst>
            </a:custGeom>
            <a:ln w="28575">
              <a:solidFill>
                <a:srgbClr val="2F2F2F"/>
              </a:solidFill>
            </a:ln>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400" dirty="0"/>
            </a:p>
          </p:txBody>
        </p:sp>
        <p:sp>
          <p:nvSpPr>
            <p:cNvPr id="26" name="Oval 6">
              <a:extLst>
                <a:ext uri="{FF2B5EF4-FFF2-40B4-BE49-F238E27FC236}">
                  <a16:creationId xmlns:a16="http://schemas.microsoft.com/office/drawing/2014/main" id="{03450C0D-958B-87B1-EE3A-B477E3B26159}"/>
                </a:ext>
              </a:extLst>
            </p:cNvPr>
            <p:cNvSpPr/>
            <p:nvPr/>
          </p:nvSpPr>
          <p:spPr>
            <a:xfrm>
              <a:off x="10999703" y="2069709"/>
              <a:ext cx="350747" cy="594148"/>
            </a:xfrm>
            <a:prstGeom prst="ellipse">
              <a:avLst/>
            </a:prstGeom>
            <a:noFill/>
            <a:ln w="9525">
              <a:solidFill>
                <a:srgbClr val="2F2F2F"/>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27" name="Straight Arrow Connector 144">
              <a:extLst>
                <a:ext uri="{FF2B5EF4-FFF2-40B4-BE49-F238E27FC236}">
                  <a16:creationId xmlns:a16="http://schemas.microsoft.com/office/drawing/2014/main" id="{111E43D7-8737-3F6E-9763-9811A60F3707}"/>
                </a:ext>
              </a:extLst>
            </p:cNvPr>
            <p:cNvCxnSpPr/>
            <p:nvPr/>
          </p:nvCxnSpPr>
          <p:spPr>
            <a:xfrm>
              <a:off x="11162185" y="2372889"/>
              <a:ext cx="5277" cy="277421"/>
            </a:xfrm>
            <a:prstGeom prst="straightConnector1">
              <a:avLst/>
            </a:prstGeom>
            <a:ln w="12700">
              <a:solidFill>
                <a:srgbClr val="2F2F2F"/>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142">
              <a:extLst>
                <a:ext uri="{FF2B5EF4-FFF2-40B4-BE49-F238E27FC236}">
                  <a16:creationId xmlns:a16="http://schemas.microsoft.com/office/drawing/2014/main" id="{873F0F43-283D-AAAE-3CE5-89890023B3B4}"/>
                </a:ext>
              </a:extLst>
            </p:cNvPr>
            <p:cNvCxnSpPr/>
            <p:nvPr/>
          </p:nvCxnSpPr>
          <p:spPr>
            <a:xfrm flipH="1">
              <a:off x="11002238" y="2372889"/>
              <a:ext cx="159944" cy="0"/>
            </a:xfrm>
            <a:prstGeom prst="straightConnector1">
              <a:avLst/>
            </a:prstGeom>
            <a:ln w="12700">
              <a:solidFill>
                <a:srgbClr val="2F2F2F"/>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142">
              <a:extLst>
                <a:ext uri="{FF2B5EF4-FFF2-40B4-BE49-F238E27FC236}">
                  <a16:creationId xmlns:a16="http://schemas.microsoft.com/office/drawing/2014/main" id="{07569FD8-87F3-2DF3-294C-84E20096EA6C}"/>
                </a:ext>
              </a:extLst>
            </p:cNvPr>
            <p:cNvCxnSpPr/>
            <p:nvPr/>
          </p:nvCxnSpPr>
          <p:spPr>
            <a:xfrm flipH="1">
              <a:off x="9613142" y="1871488"/>
              <a:ext cx="594079" cy="0"/>
            </a:xfrm>
            <a:prstGeom prst="straightConnector1">
              <a:avLst/>
            </a:prstGeom>
            <a:ln w="12700">
              <a:solidFill>
                <a:srgbClr val="2F2F2F"/>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196">
              <a:extLst>
                <a:ext uri="{FF2B5EF4-FFF2-40B4-BE49-F238E27FC236}">
                  <a16:creationId xmlns:a16="http://schemas.microsoft.com/office/drawing/2014/main" id="{D19B4085-9011-1FD6-BEB7-5A95441B7292}"/>
                </a:ext>
              </a:extLst>
            </p:cNvPr>
            <p:cNvCxnSpPr/>
            <p:nvPr/>
          </p:nvCxnSpPr>
          <p:spPr>
            <a:xfrm>
              <a:off x="11166887" y="2684383"/>
              <a:ext cx="0" cy="483463"/>
            </a:xfrm>
            <a:prstGeom prst="straightConnector1">
              <a:avLst/>
            </a:prstGeom>
            <a:ln w="12700">
              <a:solidFill>
                <a:srgbClr val="2F2F2F"/>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142">
              <a:extLst>
                <a:ext uri="{FF2B5EF4-FFF2-40B4-BE49-F238E27FC236}">
                  <a16:creationId xmlns:a16="http://schemas.microsoft.com/office/drawing/2014/main" id="{F1E3D8F5-6C4F-33C4-2A99-70E3766CC201}"/>
                </a:ext>
              </a:extLst>
            </p:cNvPr>
            <p:cNvCxnSpPr/>
            <p:nvPr/>
          </p:nvCxnSpPr>
          <p:spPr>
            <a:xfrm flipV="1">
              <a:off x="10203443" y="1834787"/>
              <a:ext cx="620235" cy="0"/>
            </a:xfrm>
            <a:prstGeom prst="straightConnector1">
              <a:avLst/>
            </a:prstGeom>
            <a:ln w="12700">
              <a:solidFill>
                <a:srgbClr val="2F2F2F"/>
              </a:solidFill>
              <a:tailEnd type="arrow"/>
            </a:ln>
          </p:spPr>
          <p:style>
            <a:lnRef idx="1">
              <a:schemeClr val="accent1"/>
            </a:lnRef>
            <a:fillRef idx="0">
              <a:schemeClr val="accent1"/>
            </a:fillRef>
            <a:effectRef idx="0">
              <a:schemeClr val="accent1"/>
            </a:effectRef>
            <a:fontRef idx="minor">
              <a:schemeClr val="tx1"/>
            </a:fontRef>
          </p:style>
        </p:cxnSp>
        <p:cxnSp>
          <p:nvCxnSpPr>
            <p:cNvPr id="32" name="Gerade Verbindung mit Pfeil 116">
              <a:extLst>
                <a:ext uri="{FF2B5EF4-FFF2-40B4-BE49-F238E27FC236}">
                  <a16:creationId xmlns:a16="http://schemas.microsoft.com/office/drawing/2014/main" id="{A7C16879-4979-DEAA-14CB-33E40ADCCA2D}"/>
                </a:ext>
              </a:extLst>
            </p:cNvPr>
            <p:cNvCxnSpPr/>
            <p:nvPr/>
          </p:nvCxnSpPr>
          <p:spPr>
            <a:xfrm flipV="1">
              <a:off x="10230969" y="3083808"/>
              <a:ext cx="916232" cy="72"/>
            </a:xfrm>
            <a:prstGeom prst="straightConnector1">
              <a:avLst/>
            </a:prstGeom>
            <a:ln w="12700">
              <a:solidFill>
                <a:srgbClr val="2F2F2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Gerade Verbindung mit Pfeil 168">
              <a:extLst>
                <a:ext uri="{FF2B5EF4-FFF2-40B4-BE49-F238E27FC236}">
                  <a16:creationId xmlns:a16="http://schemas.microsoft.com/office/drawing/2014/main" id="{C74082EA-F216-98AD-79C9-DCD0A22BD946}"/>
                </a:ext>
              </a:extLst>
            </p:cNvPr>
            <p:cNvCxnSpPr/>
            <p:nvPr/>
          </p:nvCxnSpPr>
          <p:spPr>
            <a:xfrm>
              <a:off x="9273504" y="3083874"/>
              <a:ext cx="910223" cy="0"/>
            </a:xfrm>
            <a:prstGeom prst="straightConnector1">
              <a:avLst/>
            </a:prstGeom>
            <a:ln w="12700">
              <a:solidFill>
                <a:srgbClr val="2F2F2F"/>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4" name="Textfeld 40">
              <a:extLst>
                <a:ext uri="{FF2B5EF4-FFF2-40B4-BE49-F238E27FC236}">
                  <a16:creationId xmlns:a16="http://schemas.microsoft.com/office/drawing/2014/main" id="{C63CEE41-8943-D45F-2A6F-E53AC6A271B2}"/>
                </a:ext>
              </a:extLst>
            </p:cNvPr>
            <p:cNvSpPr txBox="1"/>
            <p:nvPr/>
          </p:nvSpPr>
          <p:spPr>
            <a:xfrm>
              <a:off x="11165373" y="2770016"/>
              <a:ext cx="381836" cy="276999"/>
            </a:xfrm>
            <a:prstGeom prst="rect">
              <a:avLst/>
            </a:prstGeom>
            <a:noFill/>
            <a:ln>
              <a:noFill/>
            </a:ln>
          </p:spPr>
          <p:txBody>
            <a:bodyPr wrap="none" rtlCol="0">
              <a:spAutoFit/>
            </a:bodyPr>
            <a:lstStyle/>
            <a:p>
              <a:r>
                <a:rPr lang="en-US" sz="1200" i="1" dirty="0" err="1">
                  <a:solidFill>
                    <a:schemeClr val="tx2"/>
                  </a:solidFill>
                  <a:latin typeface="Times New Roman" panose="02020603050405020304" pitchFamily="18" charset="0"/>
                  <a:cs typeface="Times New Roman" panose="02020603050405020304" pitchFamily="18" charset="0"/>
                </a:rPr>
                <a:t>R</a:t>
              </a:r>
              <a:r>
                <a:rPr lang="en-US" sz="1200" baseline="-25000" dirty="0" err="1">
                  <a:solidFill>
                    <a:schemeClr val="tx2"/>
                  </a:solidFill>
                  <a:latin typeface="Times New Roman" panose="02020603050405020304" pitchFamily="18" charset="0"/>
                  <a:cs typeface="Times New Roman" panose="02020603050405020304" pitchFamily="18" charset="0"/>
                </a:rPr>
                <a:t>bp</a:t>
              </a:r>
              <a:endParaRPr lang="en-US" sz="1200" baseline="-25000" dirty="0">
                <a:solidFill>
                  <a:schemeClr val="tx2"/>
                </a:solidFill>
                <a:latin typeface="Times New Roman" panose="02020603050405020304" pitchFamily="18" charset="0"/>
                <a:cs typeface="Times New Roman" panose="02020603050405020304" pitchFamily="18" charset="0"/>
              </a:endParaRPr>
            </a:p>
          </p:txBody>
        </p:sp>
        <p:sp>
          <p:nvSpPr>
            <p:cNvPr id="35" name="Textfeld 41">
              <a:extLst>
                <a:ext uri="{FF2B5EF4-FFF2-40B4-BE49-F238E27FC236}">
                  <a16:creationId xmlns:a16="http://schemas.microsoft.com/office/drawing/2014/main" id="{42DB100C-F302-8ABA-173A-13C2B4AA0DAC}"/>
                </a:ext>
              </a:extLst>
            </p:cNvPr>
            <p:cNvSpPr txBox="1"/>
            <p:nvPr/>
          </p:nvSpPr>
          <p:spPr>
            <a:xfrm>
              <a:off x="9832840" y="1643505"/>
              <a:ext cx="279244"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A</a:t>
              </a:r>
            </a:p>
          </p:txBody>
        </p:sp>
        <p:sp>
          <p:nvSpPr>
            <p:cNvPr id="36" name="Textfeld 42">
              <a:extLst>
                <a:ext uri="{FF2B5EF4-FFF2-40B4-BE49-F238E27FC236}">
                  <a16:creationId xmlns:a16="http://schemas.microsoft.com/office/drawing/2014/main" id="{385BB823-B24D-3588-7696-C35EFBF9094C}"/>
                </a:ext>
              </a:extLst>
            </p:cNvPr>
            <p:cNvSpPr txBox="1"/>
            <p:nvPr/>
          </p:nvSpPr>
          <p:spPr>
            <a:xfrm>
              <a:off x="10007041" y="1481839"/>
              <a:ext cx="279244"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B</a:t>
              </a:r>
            </a:p>
          </p:txBody>
        </p:sp>
        <p:sp>
          <p:nvSpPr>
            <p:cNvPr id="37" name="Textfeld 43">
              <a:extLst>
                <a:ext uri="{FF2B5EF4-FFF2-40B4-BE49-F238E27FC236}">
                  <a16:creationId xmlns:a16="http://schemas.microsoft.com/office/drawing/2014/main" id="{67727AF1-1466-7A75-1BB8-A81F83BF395D}"/>
                </a:ext>
              </a:extLst>
            </p:cNvPr>
            <p:cNvSpPr txBox="1"/>
            <p:nvPr/>
          </p:nvSpPr>
          <p:spPr>
            <a:xfrm>
              <a:off x="8908563" y="2794384"/>
              <a:ext cx="308098" cy="276999"/>
            </a:xfrm>
            <a:prstGeom prst="rect">
              <a:avLst/>
            </a:prstGeom>
            <a:noFill/>
            <a:ln>
              <a:noFill/>
            </a:ln>
          </p:spPr>
          <p:txBody>
            <a:bodyPr wrap="none" rtlCol="0">
              <a:spAutoFit/>
            </a:bodyPr>
            <a:lstStyle/>
            <a:p>
              <a:r>
                <a:rPr lang="en-US" sz="1200" i="1" dirty="0" err="1">
                  <a:solidFill>
                    <a:schemeClr val="tx2"/>
                  </a:solidFill>
                  <a:latin typeface="Times New Roman" panose="02020603050405020304" pitchFamily="18" charset="0"/>
                  <a:cs typeface="Times New Roman" panose="02020603050405020304" pitchFamily="18" charset="0"/>
                </a:rPr>
                <a:t>R</a:t>
              </a:r>
              <a:r>
                <a:rPr lang="en-US" sz="1200" baseline="-25000" dirty="0" err="1">
                  <a:solidFill>
                    <a:schemeClr val="tx2"/>
                  </a:solidFill>
                  <a:latin typeface="Times New Roman" panose="02020603050405020304" pitchFamily="18" charset="0"/>
                  <a:cs typeface="Times New Roman" panose="02020603050405020304" pitchFamily="18" charset="0"/>
                </a:rPr>
                <a:t>i</a:t>
              </a:r>
              <a:endParaRPr lang="en-US" sz="1200" baseline="-25000" dirty="0">
                <a:solidFill>
                  <a:schemeClr val="tx2"/>
                </a:solidFill>
                <a:latin typeface="Times New Roman" panose="02020603050405020304" pitchFamily="18" charset="0"/>
                <a:cs typeface="Times New Roman" panose="02020603050405020304" pitchFamily="18" charset="0"/>
              </a:endParaRPr>
            </a:p>
          </p:txBody>
        </p:sp>
        <p:sp>
          <p:nvSpPr>
            <p:cNvPr id="38" name="Textfeld 44">
              <a:extLst>
                <a:ext uri="{FF2B5EF4-FFF2-40B4-BE49-F238E27FC236}">
                  <a16:creationId xmlns:a16="http://schemas.microsoft.com/office/drawing/2014/main" id="{243FA47E-5400-5EE2-3ABD-DD279C813B6F}"/>
                </a:ext>
              </a:extLst>
            </p:cNvPr>
            <p:cNvSpPr txBox="1"/>
            <p:nvPr/>
          </p:nvSpPr>
          <p:spPr>
            <a:xfrm>
              <a:off x="9650755" y="2810385"/>
              <a:ext cx="269626"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L</a:t>
              </a:r>
            </a:p>
          </p:txBody>
        </p:sp>
        <p:sp>
          <p:nvSpPr>
            <p:cNvPr id="39" name="Textfeld 45">
              <a:extLst>
                <a:ext uri="{FF2B5EF4-FFF2-40B4-BE49-F238E27FC236}">
                  <a16:creationId xmlns:a16="http://schemas.microsoft.com/office/drawing/2014/main" id="{FBCC8146-67E2-37F9-1515-C2F670B869C1}"/>
                </a:ext>
              </a:extLst>
            </p:cNvPr>
            <p:cNvSpPr txBox="1"/>
            <p:nvPr/>
          </p:nvSpPr>
          <p:spPr>
            <a:xfrm>
              <a:off x="10589201" y="2810385"/>
              <a:ext cx="314510"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L</a:t>
              </a:r>
              <a:r>
                <a:rPr lang="en-US" sz="1200" baseline="-25000" dirty="0">
                  <a:solidFill>
                    <a:schemeClr val="tx2"/>
                  </a:solidFill>
                  <a:latin typeface="Times New Roman" panose="02020603050405020304" pitchFamily="18" charset="0"/>
                  <a:cs typeface="Times New Roman" panose="02020603050405020304" pitchFamily="18" charset="0"/>
                </a:rPr>
                <a:t>e</a:t>
              </a:r>
            </a:p>
          </p:txBody>
        </p:sp>
        <p:sp>
          <p:nvSpPr>
            <p:cNvPr id="40" name="Textfeld 46">
              <a:extLst>
                <a:ext uri="{FF2B5EF4-FFF2-40B4-BE49-F238E27FC236}">
                  <a16:creationId xmlns:a16="http://schemas.microsoft.com/office/drawing/2014/main" id="{BE492A1E-DE84-A504-0C02-BF5212CBD1FF}"/>
                </a:ext>
              </a:extLst>
            </p:cNvPr>
            <p:cNvSpPr txBox="1"/>
            <p:nvPr/>
          </p:nvSpPr>
          <p:spPr>
            <a:xfrm>
              <a:off x="10203443" y="2496708"/>
              <a:ext cx="375424" cy="276999"/>
            </a:xfrm>
            <a:prstGeom prst="rect">
              <a:avLst/>
            </a:prstGeom>
            <a:noFill/>
            <a:ln>
              <a:noFill/>
            </a:ln>
          </p:spPr>
          <p:txBody>
            <a:bodyPr wrap="none" rtlCol="0">
              <a:spAutoFit/>
            </a:bodyPr>
            <a:lstStyle/>
            <a:p>
              <a:r>
                <a:rPr lang="en-US" sz="1200" i="1" dirty="0" err="1">
                  <a:solidFill>
                    <a:schemeClr val="tx2"/>
                  </a:solidFill>
                  <a:latin typeface="Times New Roman" panose="02020603050405020304" pitchFamily="18" charset="0"/>
                  <a:cs typeface="Times New Roman" panose="02020603050405020304" pitchFamily="18" charset="0"/>
                </a:rPr>
                <a:t>R</a:t>
              </a:r>
              <a:r>
                <a:rPr lang="en-US" sz="1200" baseline="-25000" dirty="0" err="1">
                  <a:solidFill>
                    <a:schemeClr val="tx2"/>
                  </a:solidFill>
                  <a:latin typeface="Times New Roman" panose="02020603050405020304" pitchFamily="18" charset="0"/>
                  <a:cs typeface="Times New Roman" panose="02020603050405020304" pitchFamily="18" charset="0"/>
                </a:rPr>
                <a:t>eq</a:t>
              </a:r>
              <a:endParaRPr lang="en-US" sz="1200" baseline="-25000" dirty="0">
                <a:solidFill>
                  <a:schemeClr val="tx2"/>
                </a:solidFill>
                <a:latin typeface="Times New Roman" panose="02020603050405020304" pitchFamily="18" charset="0"/>
                <a:cs typeface="Times New Roman" panose="02020603050405020304" pitchFamily="18" charset="0"/>
              </a:endParaRPr>
            </a:p>
          </p:txBody>
        </p:sp>
        <p:sp>
          <p:nvSpPr>
            <p:cNvPr id="41" name="Textfeld 48">
              <a:extLst>
                <a:ext uri="{FF2B5EF4-FFF2-40B4-BE49-F238E27FC236}">
                  <a16:creationId xmlns:a16="http://schemas.microsoft.com/office/drawing/2014/main" id="{4C42DF84-FDF8-E1E1-BF6F-C48694031145}"/>
                </a:ext>
              </a:extLst>
            </p:cNvPr>
            <p:cNvSpPr txBox="1"/>
            <p:nvPr/>
          </p:nvSpPr>
          <p:spPr>
            <a:xfrm>
              <a:off x="10149434" y="1443642"/>
              <a:ext cx="324128"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B</a:t>
              </a:r>
              <a:r>
                <a:rPr lang="en-US" sz="1200" baseline="-25000" dirty="0">
                  <a:solidFill>
                    <a:schemeClr val="tx2"/>
                  </a:solidFill>
                  <a:latin typeface="Times New Roman" panose="02020603050405020304" pitchFamily="18" charset="0"/>
                  <a:cs typeface="Times New Roman" panose="02020603050405020304" pitchFamily="18" charset="0"/>
                </a:rPr>
                <a:t>e</a:t>
              </a:r>
            </a:p>
          </p:txBody>
        </p:sp>
        <p:sp>
          <p:nvSpPr>
            <p:cNvPr id="42" name="Textfeld 49">
              <a:extLst>
                <a:ext uri="{FF2B5EF4-FFF2-40B4-BE49-F238E27FC236}">
                  <a16:creationId xmlns:a16="http://schemas.microsoft.com/office/drawing/2014/main" id="{00A04C30-1E84-9AED-7C08-F7C4BA02F300}"/>
                </a:ext>
              </a:extLst>
            </p:cNvPr>
            <p:cNvSpPr txBox="1"/>
            <p:nvPr/>
          </p:nvSpPr>
          <p:spPr>
            <a:xfrm>
              <a:off x="10384107" y="1583311"/>
              <a:ext cx="324128"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A</a:t>
              </a:r>
              <a:r>
                <a:rPr lang="en-US" sz="1200" baseline="-25000" dirty="0">
                  <a:solidFill>
                    <a:schemeClr val="tx2"/>
                  </a:solidFill>
                  <a:latin typeface="Times New Roman" panose="02020603050405020304" pitchFamily="18" charset="0"/>
                  <a:cs typeface="Times New Roman" panose="02020603050405020304" pitchFamily="18" charset="0"/>
                </a:rPr>
                <a:t>e</a:t>
              </a:r>
            </a:p>
          </p:txBody>
        </p:sp>
        <p:sp>
          <p:nvSpPr>
            <p:cNvPr id="43" name="Textfeld 52">
              <a:extLst>
                <a:ext uri="{FF2B5EF4-FFF2-40B4-BE49-F238E27FC236}">
                  <a16:creationId xmlns:a16="http://schemas.microsoft.com/office/drawing/2014/main" id="{9754AB7D-873E-E334-DF07-44914697805E}"/>
                </a:ext>
              </a:extLst>
            </p:cNvPr>
            <p:cNvSpPr txBox="1"/>
            <p:nvPr/>
          </p:nvSpPr>
          <p:spPr>
            <a:xfrm>
              <a:off x="9186072" y="2138300"/>
              <a:ext cx="261610"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a</a:t>
              </a:r>
            </a:p>
          </p:txBody>
        </p:sp>
        <p:sp>
          <p:nvSpPr>
            <p:cNvPr id="44" name="Textfeld 53">
              <a:extLst>
                <a:ext uri="{FF2B5EF4-FFF2-40B4-BE49-F238E27FC236}">
                  <a16:creationId xmlns:a16="http://schemas.microsoft.com/office/drawing/2014/main" id="{481FF6F6-2964-E9E0-7F48-019BA1BBDA48}"/>
                </a:ext>
              </a:extLst>
            </p:cNvPr>
            <p:cNvSpPr txBox="1"/>
            <p:nvPr/>
          </p:nvSpPr>
          <p:spPr>
            <a:xfrm>
              <a:off x="9054721" y="2353973"/>
              <a:ext cx="261610"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b</a:t>
              </a:r>
            </a:p>
          </p:txBody>
        </p:sp>
        <p:sp>
          <p:nvSpPr>
            <p:cNvPr id="45" name="Textfeld 54">
              <a:extLst>
                <a:ext uri="{FF2B5EF4-FFF2-40B4-BE49-F238E27FC236}">
                  <a16:creationId xmlns:a16="http://schemas.microsoft.com/office/drawing/2014/main" id="{94659608-7693-AA7B-F514-ACAD31B78B03}"/>
                </a:ext>
              </a:extLst>
            </p:cNvPr>
            <p:cNvSpPr txBox="1"/>
            <p:nvPr/>
          </p:nvSpPr>
          <p:spPr>
            <a:xfrm>
              <a:off x="11008413" y="2129201"/>
              <a:ext cx="306494"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a</a:t>
              </a:r>
              <a:r>
                <a:rPr lang="en-US" sz="1200" baseline="-25000" dirty="0">
                  <a:solidFill>
                    <a:schemeClr val="tx2"/>
                  </a:solidFill>
                  <a:latin typeface="Times New Roman" panose="02020603050405020304" pitchFamily="18" charset="0"/>
                  <a:cs typeface="Times New Roman" panose="02020603050405020304" pitchFamily="18" charset="0"/>
                </a:rPr>
                <a:t>e</a:t>
              </a:r>
            </a:p>
          </p:txBody>
        </p:sp>
        <p:sp>
          <p:nvSpPr>
            <p:cNvPr id="46" name="Textfeld 55">
              <a:extLst>
                <a:ext uri="{FF2B5EF4-FFF2-40B4-BE49-F238E27FC236}">
                  <a16:creationId xmlns:a16="http://schemas.microsoft.com/office/drawing/2014/main" id="{9812841E-6E03-C8F4-E0ED-ABB4BB30B348}"/>
                </a:ext>
              </a:extLst>
            </p:cNvPr>
            <p:cNvSpPr txBox="1"/>
            <p:nvPr/>
          </p:nvSpPr>
          <p:spPr>
            <a:xfrm>
              <a:off x="11098442" y="2308605"/>
              <a:ext cx="306494"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b</a:t>
              </a:r>
              <a:r>
                <a:rPr lang="en-US" sz="1200" baseline="-25000" dirty="0">
                  <a:solidFill>
                    <a:schemeClr val="tx2"/>
                  </a:solidFill>
                  <a:latin typeface="Times New Roman" panose="02020603050405020304" pitchFamily="18" charset="0"/>
                  <a:cs typeface="Times New Roman" panose="02020603050405020304" pitchFamily="18" charset="0"/>
                </a:rPr>
                <a:t>e</a:t>
              </a:r>
            </a:p>
          </p:txBody>
        </p:sp>
        <p:sp>
          <p:nvSpPr>
            <p:cNvPr id="47" name="Textfeld 40">
              <a:extLst>
                <a:ext uri="{FF2B5EF4-FFF2-40B4-BE49-F238E27FC236}">
                  <a16:creationId xmlns:a16="http://schemas.microsoft.com/office/drawing/2014/main" id="{1DBFA5E4-23A9-524D-553E-048E5B8B5CDB}"/>
                </a:ext>
              </a:extLst>
            </p:cNvPr>
            <p:cNvSpPr txBox="1"/>
            <p:nvPr/>
          </p:nvSpPr>
          <p:spPr>
            <a:xfrm>
              <a:off x="11501101" y="2325405"/>
              <a:ext cx="372218" cy="276999"/>
            </a:xfrm>
            <a:prstGeom prst="rect">
              <a:avLst/>
            </a:prstGeom>
            <a:noFill/>
            <a:ln>
              <a:noFill/>
            </a:ln>
          </p:spPr>
          <p:txBody>
            <a:bodyPr wrap="none" rtlCol="0">
              <a:spAutoFit/>
            </a:bodyPr>
            <a:lstStyle/>
            <a:p>
              <a:r>
                <a:rPr lang="en-US" sz="1200" i="1" dirty="0" err="1">
                  <a:solidFill>
                    <a:schemeClr val="tx2"/>
                  </a:solidFill>
                  <a:latin typeface="Times New Roman" panose="02020603050405020304" pitchFamily="18" charset="0"/>
                  <a:cs typeface="Times New Roman" panose="02020603050405020304" pitchFamily="18" charset="0"/>
                </a:rPr>
                <a:t>L</a:t>
              </a:r>
              <a:r>
                <a:rPr lang="en-US" sz="1200" baseline="-25000" dirty="0" err="1">
                  <a:solidFill>
                    <a:schemeClr val="tx2"/>
                  </a:solidFill>
                  <a:latin typeface="Times New Roman" panose="02020603050405020304" pitchFamily="18" charset="0"/>
                  <a:cs typeface="Times New Roman" panose="02020603050405020304" pitchFamily="18" charset="0"/>
                </a:rPr>
                <a:t>bp</a:t>
              </a:r>
              <a:endParaRPr lang="en-US" sz="1200" baseline="-25000" dirty="0">
                <a:solidFill>
                  <a:schemeClr val="tx2"/>
                </a:solidFill>
                <a:latin typeface="Times New Roman" panose="02020603050405020304" pitchFamily="18" charset="0"/>
                <a:cs typeface="Times New Roman" panose="02020603050405020304" pitchFamily="18" charset="0"/>
              </a:endParaRPr>
            </a:p>
          </p:txBody>
        </p:sp>
        <p:cxnSp>
          <p:nvCxnSpPr>
            <p:cNvPr id="48" name="Straight Arrow Connector 196">
              <a:extLst>
                <a:ext uri="{FF2B5EF4-FFF2-40B4-BE49-F238E27FC236}">
                  <a16:creationId xmlns:a16="http://schemas.microsoft.com/office/drawing/2014/main" id="{4CD74504-3ED9-0459-516E-AAFF034E1908}"/>
                </a:ext>
              </a:extLst>
            </p:cNvPr>
            <p:cNvCxnSpPr/>
            <p:nvPr/>
          </p:nvCxnSpPr>
          <p:spPr>
            <a:xfrm>
              <a:off x="11370479" y="2593834"/>
              <a:ext cx="548381" cy="0"/>
            </a:xfrm>
            <a:prstGeom prst="straightConnector1">
              <a:avLst/>
            </a:prstGeom>
            <a:ln w="12700">
              <a:solidFill>
                <a:srgbClr val="2F2F2F"/>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B2C62341-850D-1E6A-0A6C-0C2B56769509}"/>
                </a:ext>
              </a:extLst>
            </p:cNvPr>
            <p:cNvCxnSpPr/>
            <p:nvPr/>
          </p:nvCxnSpPr>
          <p:spPr>
            <a:xfrm>
              <a:off x="11918860" y="2673884"/>
              <a:ext cx="0" cy="484925"/>
            </a:xfrm>
            <a:prstGeom prst="line">
              <a:avLst/>
            </a:prstGeom>
            <a:ln w="19050">
              <a:solidFill>
                <a:srgbClr val="2F2F2F"/>
              </a:solidFill>
              <a:prstDash val="sysDash"/>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571893E5-9693-37E7-BADE-1CF22A3B5F54}"/>
                </a:ext>
              </a:extLst>
            </p:cNvPr>
            <p:cNvCxnSpPr/>
            <p:nvPr/>
          </p:nvCxnSpPr>
          <p:spPr>
            <a:xfrm>
              <a:off x="9243039" y="2684383"/>
              <a:ext cx="0" cy="484925"/>
            </a:xfrm>
            <a:prstGeom prst="line">
              <a:avLst/>
            </a:prstGeom>
            <a:ln w="19050">
              <a:solidFill>
                <a:srgbClr val="2F2F2F"/>
              </a:solidFill>
              <a:prstDash val="sysDash"/>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54C299E0-E137-A12C-4CB2-D41F36462E9E}"/>
                </a:ext>
              </a:extLst>
            </p:cNvPr>
            <p:cNvCxnSpPr>
              <a:cxnSpLocks/>
            </p:cNvCxnSpPr>
            <p:nvPr/>
          </p:nvCxnSpPr>
          <p:spPr>
            <a:xfrm flipH="1" flipV="1">
              <a:off x="10736903" y="1236528"/>
              <a:ext cx="110359" cy="541186"/>
            </a:xfrm>
            <a:prstGeom prst="line">
              <a:avLst/>
            </a:prstGeom>
            <a:ln w="6350">
              <a:solidFill>
                <a:srgbClr val="2F2F2F"/>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6DC5209F-D3A0-389F-1329-AB14EC9B2CFB}"/>
                </a:ext>
              </a:extLst>
            </p:cNvPr>
            <p:cNvCxnSpPr/>
            <p:nvPr/>
          </p:nvCxnSpPr>
          <p:spPr>
            <a:xfrm flipH="1" flipV="1">
              <a:off x="10861971" y="1804682"/>
              <a:ext cx="410469" cy="1"/>
            </a:xfrm>
            <a:prstGeom prst="line">
              <a:avLst/>
            </a:prstGeom>
            <a:ln w="6350">
              <a:solidFill>
                <a:srgbClr val="2F2F2F"/>
              </a:solidFill>
              <a:prstDash val="dashDot"/>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3" name="Textfeld 40">
                  <a:extLst>
                    <a:ext uri="{FF2B5EF4-FFF2-40B4-BE49-F238E27FC236}">
                      <a16:creationId xmlns:a16="http://schemas.microsoft.com/office/drawing/2014/main" id="{186D2DA0-3281-C84B-84F7-2613812637D5}"/>
                    </a:ext>
                  </a:extLst>
                </p:cNvPr>
                <p:cNvSpPr txBox="1"/>
                <p:nvPr/>
              </p:nvSpPr>
              <p:spPr>
                <a:xfrm>
                  <a:off x="10822850" y="1479133"/>
                  <a:ext cx="385041" cy="276999"/>
                </a:xfrm>
                <a:prstGeom prst="rect">
                  <a:avLst/>
                </a:prstGeom>
                <a:noFill/>
                <a:ln>
                  <a:noFill/>
                </a:ln>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200" b="0" i="1" dirty="0" smtClean="0">
                                <a:solidFill>
                                  <a:schemeClr val="tx2"/>
                                </a:solidFill>
                                <a:latin typeface="Cambria Math" panose="02040503050406030204" pitchFamily="18" charset="0"/>
                                <a:cs typeface="Times New Roman" panose="02020603050405020304" pitchFamily="18" charset="0"/>
                              </a:rPr>
                            </m:ctrlPr>
                          </m:sSubPr>
                          <m:e>
                            <m:r>
                              <a:rPr lang="el-GR" sz="1200" i="1" dirty="0" smtClean="0">
                                <a:solidFill>
                                  <a:schemeClr val="tx2"/>
                                </a:solidFill>
                                <a:latin typeface="Cambria Math" panose="02040503050406030204" pitchFamily="18" charset="0"/>
                                <a:cs typeface="Times New Roman" panose="02020603050405020304" pitchFamily="18" charset="0"/>
                              </a:rPr>
                              <m:t>𝛼</m:t>
                            </m:r>
                          </m:e>
                          <m:sub>
                            <m:r>
                              <m:rPr>
                                <m:sty m:val="p"/>
                              </m:rPr>
                              <a:rPr lang="en-US" sz="1200" b="0" i="0" dirty="0" smtClean="0">
                                <a:solidFill>
                                  <a:schemeClr val="tx2"/>
                                </a:solidFill>
                                <a:latin typeface="Cambria Math" panose="02040503050406030204" pitchFamily="18" charset="0"/>
                                <a:cs typeface="Times New Roman" panose="02020603050405020304" pitchFamily="18" charset="0"/>
                              </a:rPr>
                              <m:t>e</m:t>
                            </m:r>
                          </m:sub>
                        </m:sSub>
                      </m:oMath>
                    </m:oMathPara>
                  </a14:m>
                  <a:endParaRPr lang="en-US" sz="1200" i="1" dirty="0">
                    <a:solidFill>
                      <a:schemeClr val="tx2"/>
                    </a:solidFill>
                    <a:latin typeface="Times New Roman" panose="02020603050405020304" pitchFamily="18" charset="0"/>
                    <a:cs typeface="Times New Roman" panose="02020603050405020304" pitchFamily="18" charset="0"/>
                  </a:endParaRPr>
                </a:p>
              </p:txBody>
            </p:sp>
          </mc:Choice>
          <mc:Fallback xmlns="">
            <p:sp>
              <p:nvSpPr>
                <p:cNvPr id="50" name="Textfeld 40">
                  <a:extLst>
                    <a:ext uri="{FF2B5EF4-FFF2-40B4-BE49-F238E27FC236}">
                      <a16:creationId xmlns:a16="http://schemas.microsoft.com/office/drawing/2014/main" id="{96419F17-8E67-7EFC-1C05-0FD24AC58533}"/>
                    </a:ext>
                  </a:extLst>
                </p:cNvPr>
                <p:cNvSpPr txBox="1">
                  <a:spLocks noRot="1" noChangeAspect="1" noMove="1" noResize="1" noEditPoints="1" noAdjustHandles="1" noChangeArrowheads="1" noChangeShapeType="1" noTextEdit="1"/>
                </p:cNvSpPr>
                <p:nvPr/>
              </p:nvSpPr>
              <p:spPr>
                <a:xfrm>
                  <a:off x="10822850" y="1479133"/>
                  <a:ext cx="385041" cy="276999"/>
                </a:xfrm>
                <a:prstGeom prst="rect">
                  <a:avLst/>
                </a:prstGeom>
                <a:blipFill>
                  <a:blip r:embed="rId4"/>
                  <a:stretch>
                    <a:fillRect/>
                  </a:stretch>
                </a:blipFill>
                <a:ln>
                  <a:noFill/>
                </a:ln>
              </p:spPr>
              <p:txBody>
                <a:bodyPr/>
                <a:lstStyle/>
                <a:p>
                  <a:r>
                    <a:rPr lang="en-GB">
                      <a:noFill/>
                    </a:rPr>
                    <a:t> </a:t>
                  </a:r>
                </a:p>
              </p:txBody>
            </p:sp>
          </mc:Fallback>
        </mc:AlternateContent>
        <p:sp>
          <p:nvSpPr>
            <p:cNvPr id="54" name="Arc 53">
              <a:extLst>
                <a:ext uri="{FF2B5EF4-FFF2-40B4-BE49-F238E27FC236}">
                  <a16:creationId xmlns:a16="http://schemas.microsoft.com/office/drawing/2014/main" id="{01537F8A-312B-5F2F-6430-C675D63773AF}"/>
                </a:ext>
              </a:extLst>
            </p:cNvPr>
            <p:cNvSpPr/>
            <p:nvPr/>
          </p:nvSpPr>
          <p:spPr>
            <a:xfrm rot="179539">
              <a:off x="10759392" y="1706303"/>
              <a:ext cx="182585" cy="188242"/>
            </a:xfrm>
            <a:prstGeom prst="arc">
              <a:avLst/>
            </a:prstGeom>
            <a:ln>
              <a:solidFill>
                <a:srgbClr val="2F2F2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grpSp>
      <p:pic>
        <p:nvPicPr>
          <p:cNvPr id="55" name="Content Placeholder 89" descr="Diagram&#10;&#10;Description automatically generated">
            <a:extLst>
              <a:ext uri="{FF2B5EF4-FFF2-40B4-BE49-F238E27FC236}">
                <a16:creationId xmlns:a16="http://schemas.microsoft.com/office/drawing/2014/main" id="{3D9D3A30-238D-A8B8-1ABB-CA29548A1D0B}"/>
              </a:ext>
            </a:extLst>
          </p:cNvPr>
          <p:cNvPicPr>
            <a:picLocks noChangeAspect="1"/>
          </p:cNvPicPr>
          <p:nvPr/>
        </p:nvPicPr>
        <p:blipFill>
          <a:blip r:embed="rId5"/>
          <a:stretch>
            <a:fillRect/>
          </a:stretch>
        </p:blipFill>
        <p:spPr>
          <a:xfrm>
            <a:off x="684174" y="2187472"/>
            <a:ext cx="2423078" cy="1830478"/>
          </a:xfrm>
          <a:prstGeom prst="rect">
            <a:avLst/>
          </a:prstGeom>
        </p:spPr>
      </p:pic>
      <p:pic>
        <p:nvPicPr>
          <p:cNvPr id="2" name="Picture 1" descr="A diagram of a curve&#10;&#10;Description automatically generated">
            <a:extLst>
              <a:ext uri="{FF2B5EF4-FFF2-40B4-BE49-F238E27FC236}">
                <a16:creationId xmlns:a16="http://schemas.microsoft.com/office/drawing/2014/main" id="{12CABBA9-B097-4D3B-9AA5-20E245CD078D}"/>
              </a:ext>
            </a:extLst>
          </p:cNvPr>
          <p:cNvPicPr>
            <a:picLocks noChangeAspect="1"/>
          </p:cNvPicPr>
          <p:nvPr/>
        </p:nvPicPr>
        <p:blipFill>
          <a:blip r:embed="rId6"/>
          <a:stretch>
            <a:fillRect/>
          </a:stretch>
        </p:blipFill>
        <p:spPr>
          <a:xfrm>
            <a:off x="7158250" y="1037516"/>
            <a:ext cx="4110173" cy="3065951"/>
          </a:xfrm>
          <a:prstGeom prst="rect">
            <a:avLst/>
          </a:prstGeom>
        </p:spPr>
      </p:pic>
    </p:spTree>
    <p:extLst>
      <p:ext uri="{BB962C8B-B14F-4D97-AF65-F5344CB8AC3E}">
        <p14:creationId xmlns:p14="http://schemas.microsoft.com/office/powerpoint/2010/main" val="26910179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4BEA505-0B33-9898-5B00-2947DAD2F8AD}"/>
              </a:ext>
            </a:extLst>
          </p:cNvPr>
          <p:cNvSpPr>
            <a:spLocks noGrp="1"/>
          </p:cNvSpPr>
          <p:nvPr>
            <p:ph type="title"/>
          </p:nvPr>
        </p:nvSpPr>
        <p:spPr/>
        <p:txBody>
          <a:bodyPr/>
          <a:lstStyle/>
          <a:p>
            <a:r>
              <a:rPr lang="en-GB" dirty="0"/>
              <a:t>Mode at 2.367 GHz  </a:t>
            </a:r>
            <a:r>
              <a:rPr lang="en-GB" dirty="0" err="1"/>
              <a:t>untrapping</a:t>
            </a:r>
            <a:endParaRPr lang="en-GB" dirty="0"/>
          </a:p>
        </p:txBody>
      </p:sp>
      <p:sp>
        <p:nvSpPr>
          <p:cNvPr id="4" name="Date Placeholder 3">
            <a:extLst>
              <a:ext uri="{FF2B5EF4-FFF2-40B4-BE49-F238E27FC236}">
                <a16:creationId xmlns:a16="http://schemas.microsoft.com/office/drawing/2014/main" id="{28195F0C-A598-67DC-7396-8C7984FB89BE}"/>
              </a:ext>
            </a:extLst>
          </p:cNvPr>
          <p:cNvSpPr>
            <a:spLocks noGrp="1"/>
          </p:cNvSpPr>
          <p:nvPr>
            <p:ph type="dt" sz="half" idx="10"/>
          </p:nvPr>
        </p:nvSpPr>
        <p:spPr/>
        <p:txBody>
          <a:bodyPr/>
          <a:lstStyle/>
          <a:p>
            <a:fld id="{755854D3-3355-4809-B55E-C4FECAA582C8}" type="datetime1">
              <a:rPr lang="en-US" smtClean="0"/>
              <a:t>1/20/2025</a:t>
            </a:fld>
            <a:endParaRPr lang="en-US" dirty="0"/>
          </a:p>
        </p:txBody>
      </p:sp>
      <p:sp>
        <p:nvSpPr>
          <p:cNvPr id="5" name="Slide Number Placeholder 4">
            <a:extLst>
              <a:ext uri="{FF2B5EF4-FFF2-40B4-BE49-F238E27FC236}">
                <a16:creationId xmlns:a16="http://schemas.microsoft.com/office/drawing/2014/main" id="{401014B3-936F-7842-D7E3-C354B0582416}"/>
              </a:ext>
            </a:extLst>
          </p:cNvPr>
          <p:cNvSpPr>
            <a:spLocks noGrp="1"/>
          </p:cNvSpPr>
          <p:nvPr>
            <p:ph type="sldNum" sz="quarter" idx="12"/>
          </p:nvPr>
        </p:nvSpPr>
        <p:spPr/>
        <p:txBody>
          <a:bodyPr/>
          <a:lstStyle/>
          <a:p>
            <a:fld id="{36B5EA5A-BC32-A742-B11B-8E7414D5B535}" type="slidenum">
              <a:rPr lang="en-US" smtClean="0"/>
              <a:pPr/>
              <a:t>19</a:t>
            </a:fld>
            <a:endParaRPr lang="en-US" dirty="0"/>
          </a:p>
        </p:txBody>
      </p:sp>
      <p:pic>
        <p:nvPicPr>
          <p:cNvPr id="11" name="Content Placeholder 10" descr="A diagram of a red and yellow dotted line&#10;&#10;Description automatically generated">
            <a:extLst>
              <a:ext uri="{FF2B5EF4-FFF2-40B4-BE49-F238E27FC236}">
                <a16:creationId xmlns:a16="http://schemas.microsoft.com/office/drawing/2014/main" id="{93F2CDE6-8470-0DD6-9F97-74D51F5A2404}"/>
              </a:ext>
            </a:extLst>
          </p:cNvPr>
          <p:cNvPicPr>
            <a:picLocks noGrp="1" noChangeAspect="1"/>
          </p:cNvPicPr>
          <p:nvPr>
            <p:ph idx="1"/>
          </p:nvPr>
        </p:nvPicPr>
        <p:blipFill>
          <a:blip r:embed="rId2"/>
          <a:stretch>
            <a:fillRect/>
          </a:stretch>
        </p:blipFill>
        <p:spPr>
          <a:xfrm>
            <a:off x="444397" y="3145264"/>
            <a:ext cx="3108960" cy="3108960"/>
          </a:xfrm>
        </p:spPr>
      </p:pic>
      <p:pic>
        <p:nvPicPr>
          <p:cNvPr id="13" name="Picture 12" descr="A diagram of a graph&#10;&#10;Description automatically generated">
            <a:extLst>
              <a:ext uri="{FF2B5EF4-FFF2-40B4-BE49-F238E27FC236}">
                <a16:creationId xmlns:a16="http://schemas.microsoft.com/office/drawing/2014/main" id="{9C7BD475-AA3E-6142-4EFB-4C2F5989361B}"/>
              </a:ext>
            </a:extLst>
          </p:cNvPr>
          <p:cNvPicPr>
            <a:picLocks noChangeAspect="1"/>
          </p:cNvPicPr>
          <p:nvPr/>
        </p:nvPicPr>
        <p:blipFill>
          <a:blip r:embed="rId3"/>
          <a:stretch>
            <a:fillRect/>
          </a:stretch>
        </p:blipFill>
        <p:spPr>
          <a:xfrm>
            <a:off x="3625136" y="3111232"/>
            <a:ext cx="3108960" cy="3108960"/>
          </a:xfrm>
          <a:prstGeom prst="rect">
            <a:avLst/>
          </a:prstGeom>
        </p:spPr>
      </p:pic>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5EBE4C00-1AC7-AFC8-6808-F159A1F86EFB}"/>
                  </a:ext>
                </a:extLst>
              </p:cNvPr>
              <p:cNvSpPr txBox="1"/>
              <p:nvPr/>
            </p:nvSpPr>
            <p:spPr>
              <a:xfrm>
                <a:off x="6851010" y="5300101"/>
                <a:ext cx="4969758" cy="89268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Trapped</m:t>
                      </m:r>
                      <m:r>
                        <a:rPr lang="en-US" b="0" i="0" smtClean="0">
                          <a:latin typeface="Cambria Math" panose="02040503050406030204" pitchFamily="18" charset="0"/>
                        </a:rPr>
                        <m:t> </m:t>
                      </m:r>
                      <m:r>
                        <m:rPr>
                          <m:sty m:val="p"/>
                        </m:rPr>
                        <a:rPr lang="en-US" b="0" i="0" smtClean="0">
                          <a:latin typeface="Cambria Math" panose="02040503050406030204" pitchFamily="18" charset="0"/>
                        </a:rPr>
                        <m:t>mode</m:t>
                      </m:r>
                      <m:r>
                        <a:rPr lang="en-US" b="0" i="0" smtClean="0">
                          <a:latin typeface="Cambria Math" panose="02040503050406030204" pitchFamily="18" charset="0"/>
                        </a:rPr>
                        <m:t> </m:t>
                      </m:r>
                      <m:r>
                        <m:rPr>
                          <m:sty m:val="p"/>
                        </m:rPr>
                        <a:rPr lang="en-US" b="0" i="0" smtClean="0">
                          <a:latin typeface="Cambria Math" panose="02040503050406030204" pitchFamily="18" charset="0"/>
                        </a:rPr>
                        <m:t>index</m:t>
                      </m:r>
                      <m:r>
                        <a:rPr lang="en-US" b="0" i="0" smtClean="0">
                          <a:latin typeface="Cambria Math" panose="02040503050406030204" pitchFamily="18" charset="0"/>
                        </a:rPr>
                        <m:t> </m:t>
                      </m:r>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TMI</m:t>
                          </m:r>
                        </m:e>
                      </m:d>
                      <m:r>
                        <a:rPr lang="en-US" b="0" i="0" smtClean="0">
                          <a:latin typeface="Cambria Math" panose="02040503050406030204" pitchFamily="18" charset="0"/>
                        </a:rPr>
                        <m:t>=</m:t>
                      </m:r>
                      <m:f>
                        <m:fPr>
                          <m:ctrlPr>
                            <a:rPr lang="en-US" b="0" i="1" smtClean="0">
                              <a:latin typeface="Cambria Math" panose="02040503050406030204" pitchFamily="18" charset="0"/>
                            </a:rPr>
                          </m:ctrlPr>
                        </m:fPr>
                        <m:num>
                          <m:nary>
                            <m:naryPr>
                              <m:ctrlPr>
                                <a:rPr lang="en-US" b="0" i="1" smtClean="0">
                                  <a:latin typeface="Cambria Math" panose="02040503050406030204" pitchFamily="18" charset="0"/>
                                </a:rPr>
                              </m:ctrlPr>
                            </m:naryPr>
                            <m:sub>
                              <m:sSub>
                                <m:sSubPr>
                                  <m:ctrlPr>
                                    <a:rPr lang="en-US" b="0" i="1" smtClean="0">
                                      <a:latin typeface="Cambria Math" panose="02040503050406030204" pitchFamily="18" charset="0"/>
                                    </a:rPr>
                                  </m:ctrlPr>
                                </m:sSubPr>
                                <m:e>
                                  <m:r>
                                    <m:rPr>
                                      <m:brk m:alnAt="23"/>
                                    </m:rPr>
                                    <a:rPr lang="en-US" b="0" i="1" smtClean="0">
                                      <a:latin typeface="Cambria Math" panose="02040503050406030204" pitchFamily="18" charset="0"/>
                                    </a:rPr>
                                    <m:t>𝑧</m:t>
                                  </m:r>
                                </m:e>
                                <m:sub>
                                  <m:r>
                                    <m:rPr>
                                      <m:sty m:val="p"/>
                                      <m:brk m:alnAt="23"/>
                                    </m:rPr>
                                    <a:rPr lang="en-US" b="0" i="0" smtClean="0">
                                      <a:latin typeface="Cambria Math" panose="02040503050406030204" pitchFamily="18" charset="0"/>
                                    </a:rPr>
                                    <m:t>m</m:t>
                                  </m:r>
                                  <m:r>
                                    <m:rPr>
                                      <m:sty m:val="p"/>
                                    </m:rPr>
                                    <a:rPr lang="en-US" b="0" i="0" smtClean="0">
                                      <a:latin typeface="Cambria Math" panose="02040503050406030204" pitchFamily="18" charset="0"/>
                                    </a:rPr>
                                    <m:t>in</m:t>
                                  </m:r>
                                </m:sub>
                              </m:sSub>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𝑧</m:t>
                                  </m:r>
                                </m:e>
                                <m:sub>
                                  <m:r>
                                    <m:rPr>
                                      <m:sty m:val="p"/>
                                    </m:rPr>
                                    <a:rPr lang="en-US" b="0" i="0" smtClean="0">
                                      <a:latin typeface="Cambria Math" panose="02040503050406030204" pitchFamily="18" charset="0"/>
                                    </a:rPr>
                                    <m:t>max</m:t>
                                  </m:r>
                                </m:sub>
                              </m:sSub>
                            </m:sup>
                            <m:e>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d>
                                            <m:dPr>
                                              <m:ctrlPr>
                                                <a:rPr lang="en-US" b="0" i="1" smtClean="0">
                                                  <a:latin typeface="Cambria Math" panose="02040503050406030204" pitchFamily="18" charset="0"/>
                                                </a:rPr>
                                              </m:ctrlPr>
                                            </m:dPr>
                                            <m:e>
                                              <m:r>
                                                <a:rPr lang="en-US" b="0" i="1" smtClean="0">
                                                  <a:latin typeface="Cambria Math" panose="02040503050406030204" pitchFamily="18" charset="0"/>
                                                </a:rPr>
                                                <m:t>0,0,</m:t>
                                              </m:r>
                                              <m:r>
                                                <a:rPr lang="en-US" b="0" i="1" smtClean="0">
                                                  <a:latin typeface="Cambria Math" panose="02040503050406030204" pitchFamily="18" charset="0"/>
                                                </a:rPr>
                                                <m:t>𝑧</m:t>
                                              </m:r>
                                            </m:e>
                                          </m:d>
                                        </m:sub>
                                      </m:sSub>
                                    </m:e>
                                  </m:d>
                                </m:e>
                                <m:sup>
                                  <m:r>
                                    <a:rPr lang="en-US" b="0" i="1" smtClean="0">
                                      <a:latin typeface="Cambria Math" panose="02040503050406030204" pitchFamily="18" charset="0"/>
                                    </a:rPr>
                                    <m:t>2</m:t>
                                  </m:r>
                                </m:sup>
                              </m:sSup>
                              <m:r>
                                <a:rPr lang="en-US" b="0" i="1" smtClean="0">
                                  <a:latin typeface="Cambria Math" panose="02040503050406030204" pitchFamily="18" charset="0"/>
                                </a:rPr>
                                <m:t> </m:t>
                              </m:r>
                              <m:r>
                                <m:rPr>
                                  <m:sty m:val="p"/>
                                </m:rPr>
                                <a:rPr lang="en-US" b="0" i="0" smtClean="0">
                                  <a:latin typeface="Cambria Math" panose="02040503050406030204" pitchFamily="18" charset="0"/>
                                </a:rPr>
                                <m:t>d</m:t>
                              </m:r>
                              <m:r>
                                <a:rPr lang="en-US" b="0" i="1" smtClean="0">
                                  <a:latin typeface="Cambria Math" panose="02040503050406030204" pitchFamily="18" charset="0"/>
                                </a:rPr>
                                <m:t>𝑧</m:t>
                              </m:r>
                            </m:e>
                          </m:nary>
                        </m:num>
                        <m:den>
                          <m:nary>
                            <m:naryPr>
                              <m:ctrlPr>
                                <a:rPr lang="en-US" b="0" i="1" smtClean="0">
                                  <a:latin typeface="Cambria Math" panose="02040503050406030204" pitchFamily="18" charset="0"/>
                                </a:rPr>
                              </m:ctrlPr>
                            </m:naryPr>
                            <m:sub>
                              <m:sSub>
                                <m:sSubPr>
                                  <m:ctrlPr>
                                    <a:rPr lang="en-US" b="0" i="1" smtClean="0">
                                      <a:latin typeface="Cambria Math" panose="02040503050406030204" pitchFamily="18" charset="0"/>
                                    </a:rPr>
                                  </m:ctrlPr>
                                </m:sSubPr>
                                <m:e>
                                  <m:r>
                                    <a:rPr lang="en-US" b="0" i="1" smtClean="0">
                                      <a:latin typeface="Cambria Math" panose="02040503050406030204" pitchFamily="18" charset="0"/>
                                    </a:rPr>
                                    <m:t>𝑧</m:t>
                                  </m:r>
                                </m:e>
                                <m:sub>
                                  <m:r>
                                    <m:rPr>
                                      <m:sty m:val="p"/>
                                    </m:rPr>
                                    <a:rPr lang="en-US" b="0" i="0" smtClean="0">
                                      <a:latin typeface="Cambria Math" panose="02040503050406030204" pitchFamily="18" charset="0"/>
                                    </a:rPr>
                                    <m:t>endcell</m:t>
                                  </m:r>
                                </m:sub>
                              </m:sSub>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𝑧</m:t>
                                  </m:r>
                                </m:e>
                                <m:sub>
                                  <m:r>
                                    <m:rPr>
                                      <m:sty m:val="p"/>
                                    </m:rPr>
                                    <a:rPr lang="en-US" b="0" i="0" smtClean="0">
                                      <a:latin typeface="Cambria Math" panose="02040503050406030204" pitchFamily="18" charset="0"/>
                                    </a:rPr>
                                    <m:t>max</m:t>
                                  </m:r>
                                </m:sub>
                              </m:sSub>
                            </m:sup>
                            <m:e>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𝐸</m:t>
                                          </m:r>
                                        </m:e>
                                        <m:sub>
                                          <m:d>
                                            <m:dPr>
                                              <m:ctrlPr>
                                                <a:rPr lang="en-US" i="1">
                                                  <a:latin typeface="Cambria Math" panose="02040503050406030204" pitchFamily="18" charset="0"/>
                                                </a:rPr>
                                              </m:ctrlPr>
                                            </m:dPr>
                                            <m:e>
                                              <m:r>
                                                <a:rPr lang="en-US" i="1">
                                                  <a:latin typeface="Cambria Math" panose="02040503050406030204" pitchFamily="18" charset="0"/>
                                                </a:rPr>
                                                <m:t>0,0,</m:t>
                                              </m:r>
                                              <m:r>
                                                <a:rPr lang="en-US" i="1">
                                                  <a:latin typeface="Cambria Math" panose="02040503050406030204" pitchFamily="18" charset="0"/>
                                                </a:rPr>
                                                <m:t>𝑧</m:t>
                                              </m:r>
                                            </m:e>
                                          </m:d>
                                        </m:sub>
                                      </m:sSub>
                                    </m:e>
                                  </m:d>
                                </m:e>
                                <m:sup>
                                  <m:r>
                                    <a:rPr lang="en-US" i="1">
                                      <a:latin typeface="Cambria Math" panose="02040503050406030204" pitchFamily="18" charset="0"/>
                                    </a:rPr>
                                    <m:t>2</m:t>
                                  </m:r>
                                </m:sup>
                              </m:sSup>
                              <m:r>
                                <a:rPr lang="en-US" i="1">
                                  <a:latin typeface="Cambria Math" panose="02040503050406030204" pitchFamily="18" charset="0"/>
                                </a:rPr>
                                <m:t> </m:t>
                              </m:r>
                              <m:r>
                                <m:rPr>
                                  <m:sty m:val="p"/>
                                </m:rPr>
                                <a:rPr lang="en-US">
                                  <a:latin typeface="Cambria Math" panose="02040503050406030204" pitchFamily="18" charset="0"/>
                                </a:rPr>
                                <m:t>d</m:t>
                              </m:r>
                              <m:r>
                                <a:rPr lang="en-US" i="1">
                                  <a:latin typeface="Cambria Math" panose="02040503050406030204" pitchFamily="18" charset="0"/>
                                </a:rPr>
                                <m:t>𝑧</m:t>
                              </m:r>
                            </m:e>
                          </m:nary>
                        </m:den>
                      </m:f>
                    </m:oMath>
                  </m:oMathPara>
                </a14:m>
                <a:endParaRPr lang="en-GB" dirty="0"/>
              </a:p>
            </p:txBody>
          </p:sp>
        </mc:Choice>
        <mc:Fallback xmlns="">
          <p:sp>
            <p:nvSpPr>
              <p:cNvPr id="16" name="TextBox 15">
                <a:extLst>
                  <a:ext uri="{FF2B5EF4-FFF2-40B4-BE49-F238E27FC236}">
                    <a16:creationId xmlns:a16="http://schemas.microsoft.com/office/drawing/2014/main" id="{5EBE4C00-1AC7-AFC8-6808-F159A1F86EFB}"/>
                  </a:ext>
                </a:extLst>
              </p:cNvPr>
              <p:cNvSpPr txBox="1">
                <a:spLocks noRot="1" noChangeAspect="1" noMove="1" noResize="1" noEditPoints="1" noAdjustHandles="1" noChangeArrowheads="1" noChangeShapeType="1" noTextEdit="1"/>
              </p:cNvSpPr>
              <p:nvPr/>
            </p:nvSpPr>
            <p:spPr>
              <a:xfrm>
                <a:off x="6851010" y="5300101"/>
                <a:ext cx="4969758" cy="892680"/>
              </a:xfrm>
              <a:prstGeom prst="rect">
                <a:avLst/>
              </a:prstGeom>
              <a:blipFill>
                <a:blip r:embed="rId4"/>
                <a:stretch>
                  <a:fillRect/>
                </a:stretch>
              </a:blipFill>
            </p:spPr>
            <p:txBody>
              <a:bodyPr/>
              <a:lstStyle/>
              <a:p>
                <a:r>
                  <a:rPr lang="en-GB">
                    <a:noFill/>
                  </a:rPr>
                  <a:t> </a:t>
                </a:r>
              </a:p>
            </p:txBody>
          </p:sp>
        </mc:Fallback>
      </mc:AlternateContent>
      <p:grpSp>
        <p:nvGrpSpPr>
          <p:cNvPr id="27" name="Group 26">
            <a:extLst>
              <a:ext uri="{FF2B5EF4-FFF2-40B4-BE49-F238E27FC236}">
                <a16:creationId xmlns:a16="http://schemas.microsoft.com/office/drawing/2014/main" id="{9784C688-6D94-B02B-2273-007BCC3E4295}"/>
              </a:ext>
            </a:extLst>
          </p:cNvPr>
          <p:cNvGrpSpPr/>
          <p:nvPr/>
        </p:nvGrpSpPr>
        <p:grpSpPr>
          <a:xfrm>
            <a:off x="7003898" y="3518336"/>
            <a:ext cx="4778185" cy="1871699"/>
            <a:chOff x="7156645" y="2951191"/>
            <a:chExt cx="4778185" cy="1871699"/>
          </a:xfrm>
        </p:grpSpPr>
        <p:pic>
          <p:nvPicPr>
            <p:cNvPr id="15" name="Picture 14">
              <a:extLst>
                <a:ext uri="{FF2B5EF4-FFF2-40B4-BE49-F238E27FC236}">
                  <a16:creationId xmlns:a16="http://schemas.microsoft.com/office/drawing/2014/main" id="{06B914FC-282C-4915-776D-F0E96860BB27}"/>
                </a:ext>
              </a:extLst>
            </p:cNvPr>
            <p:cNvPicPr>
              <a:picLocks noChangeAspect="1"/>
            </p:cNvPicPr>
            <p:nvPr/>
          </p:nvPicPr>
          <p:blipFill>
            <a:blip r:embed="rId5"/>
            <a:stretch>
              <a:fillRect/>
            </a:stretch>
          </p:blipFill>
          <p:spPr>
            <a:xfrm>
              <a:off x="7156645" y="3140968"/>
              <a:ext cx="4560523" cy="1053007"/>
            </a:xfrm>
            <a:prstGeom prst="rect">
              <a:avLst/>
            </a:prstGeom>
          </p:spPr>
        </p:pic>
        <p:cxnSp>
          <p:nvCxnSpPr>
            <p:cNvPr id="18" name="Straight Connector 17">
              <a:extLst>
                <a:ext uri="{FF2B5EF4-FFF2-40B4-BE49-F238E27FC236}">
                  <a16:creationId xmlns:a16="http://schemas.microsoft.com/office/drawing/2014/main" id="{27D41959-2B96-104F-BC50-CD1B05CDB53D}"/>
                </a:ext>
              </a:extLst>
            </p:cNvPr>
            <p:cNvCxnSpPr/>
            <p:nvPr/>
          </p:nvCxnSpPr>
          <p:spPr>
            <a:xfrm>
              <a:off x="7232972" y="2951191"/>
              <a:ext cx="0" cy="137160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9B04099-4E36-450C-5B33-310889E5E387}"/>
                </a:ext>
              </a:extLst>
            </p:cNvPr>
            <p:cNvCxnSpPr/>
            <p:nvPr/>
          </p:nvCxnSpPr>
          <p:spPr>
            <a:xfrm>
              <a:off x="11655940" y="2951191"/>
              <a:ext cx="0" cy="137160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FDFFF586-0283-F65C-C487-15D0063235A9}"/>
                </a:ext>
              </a:extLst>
            </p:cNvPr>
            <p:cNvCxnSpPr/>
            <p:nvPr/>
          </p:nvCxnSpPr>
          <p:spPr>
            <a:xfrm>
              <a:off x="10267284" y="2951191"/>
              <a:ext cx="0" cy="137160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B91343DD-4FAC-1B7E-8AF0-50F7C7E54EBD}"/>
                    </a:ext>
                  </a:extLst>
                </p:cNvPr>
                <p:cNvSpPr txBox="1"/>
                <p:nvPr/>
              </p:nvSpPr>
              <p:spPr>
                <a:xfrm>
                  <a:off x="7156645" y="4406607"/>
                  <a:ext cx="531492" cy="276999"/>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lang="en-US" b="0" i="1" dirty="0" smtClean="0">
                                <a:solidFill>
                                  <a:schemeClr val="tx2"/>
                                </a:solidFill>
                                <a:latin typeface="Cambria Math" panose="02040503050406030204" pitchFamily="18" charset="0"/>
                              </a:rPr>
                            </m:ctrlPr>
                          </m:sSubPr>
                          <m:e>
                            <m:r>
                              <a:rPr lang="en-GB" i="1" dirty="0" smtClean="0">
                                <a:solidFill>
                                  <a:schemeClr val="tx2"/>
                                </a:solidFill>
                                <a:latin typeface="Cambria Math" panose="02040503050406030204" pitchFamily="18" charset="0"/>
                              </a:rPr>
                              <m:t>𝑍</m:t>
                            </m:r>
                          </m:e>
                          <m:sub>
                            <m:r>
                              <m:rPr>
                                <m:sty m:val="p"/>
                              </m:rPr>
                              <a:rPr lang="en-US" b="0" i="0" dirty="0" smtClean="0">
                                <a:solidFill>
                                  <a:schemeClr val="tx2"/>
                                </a:solidFill>
                                <a:latin typeface="Cambria Math" panose="02040503050406030204" pitchFamily="18" charset="0"/>
                              </a:rPr>
                              <m:t>min</m:t>
                            </m:r>
                          </m:sub>
                        </m:sSub>
                      </m:oMath>
                    </m:oMathPara>
                  </a14:m>
                  <a:endParaRPr lang="en-GB" dirty="0">
                    <a:solidFill>
                      <a:schemeClr val="tx2"/>
                    </a:solidFill>
                  </a:endParaRPr>
                </a:p>
              </p:txBody>
            </p:sp>
          </mc:Choice>
          <mc:Fallback xmlns="">
            <p:sp>
              <p:nvSpPr>
                <p:cNvPr id="21" name="TextBox 20">
                  <a:extLst>
                    <a:ext uri="{FF2B5EF4-FFF2-40B4-BE49-F238E27FC236}">
                      <a16:creationId xmlns:a16="http://schemas.microsoft.com/office/drawing/2014/main" id="{B91343DD-4FAC-1B7E-8AF0-50F7C7E54EBD}"/>
                    </a:ext>
                  </a:extLst>
                </p:cNvPr>
                <p:cNvSpPr txBox="1">
                  <a:spLocks noRot="1" noChangeAspect="1" noMove="1" noResize="1" noEditPoints="1" noAdjustHandles="1" noChangeArrowheads="1" noChangeShapeType="1" noTextEdit="1"/>
                </p:cNvSpPr>
                <p:nvPr/>
              </p:nvSpPr>
              <p:spPr>
                <a:xfrm>
                  <a:off x="7156645" y="4406607"/>
                  <a:ext cx="531492" cy="276999"/>
                </a:xfrm>
                <a:prstGeom prst="rect">
                  <a:avLst/>
                </a:prstGeom>
                <a:blipFill>
                  <a:blip r:embed="rId6"/>
                  <a:stretch>
                    <a:fillRect l="-8046" r="-3448" b="-2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2D093ADD-A7B5-7307-1E85-3342087BA691}"/>
                    </a:ext>
                  </a:extLst>
                </p:cNvPr>
                <p:cNvSpPr txBox="1"/>
                <p:nvPr/>
              </p:nvSpPr>
              <p:spPr>
                <a:xfrm>
                  <a:off x="11390194" y="4406607"/>
                  <a:ext cx="544636" cy="276999"/>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lang="en-US" b="0" i="1" dirty="0" smtClean="0">
                                <a:solidFill>
                                  <a:schemeClr val="tx2"/>
                                </a:solidFill>
                                <a:latin typeface="Cambria Math" panose="02040503050406030204" pitchFamily="18" charset="0"/>
                              </a:rPr>
                            </m:ctrlPr>
                          </m:sSubPr>
                          <m:e>
                            <m:r>
                              <a:rPr lang="en-GB" i="1" dirty="0" smtClean="0">
                                <a:solidFill>
                                  <a:schemeClr val="tx2"/>
                                </a:solidFill>
                                <a:latin typeface="Cambria Math" panose="02040503050406030204" pitchFamily="18" charset="0"/>
                              </a:rPr>
                              <m:t>𝑍</m:t>
                            </m:r>
                          </m:e>
                          <m:sub>
                            <m:r>
                              <m:rPr>
                                <m:sty m:val="p"/>
                              </m:rPr>
                              <a:rPr lang="en-US" b="0" i="0" dirty="0" smtClean="0">
                                <a:solidFill>
                                  <a:schemeClr val="tx2"/>
                                </a:solidFill>
                                <a:latin typeface="Cambria Math" panose="02040503050406030204" pitchFamily="18" charset="0"/>
                              </a:rPr>
                              <m:t>max</m:t>
                            </m:r>
                          </m:sub>
                        </m:sSub>
                      </m:oMath>
                    </m:oMathPara>
                  </a14:m>
                  <a:endParaRPr lang="en-GB" dirty="0">
                    <a:solidFill>
                      <a:schemeClr val="tx2"/>
                    </a:solidFill>
                  </a:endParaRPr>
                </a:p>
              </p:txBody>
            </p:sp>
          </mc:Choice>
          <mc:Fallback xmlns="">
            <p:sp>
              <p:nvSpPr>
                <p:cNvPr id="22" name="TextBox 21">
                  <a:extLst>
                    <a:ext uri="{FF2B5EF4-FFF2-40B4-BE49-F238E27FC236}">
                      <a16:creationId xmlns:a16="http://schemas.microsoft.com/office/drawing/2014/main" id="{2D093ADD-A7B5-7307-1E85-3342087BA691}"/>
                    </a:ext>
                  </a:extLst>
                </p:cNvPr>
                <p:cNvSpPr txBox="1">
                  <a:spLocks noRot="1" noChangeAspect="1" noMove="1" noResize="1" noEditPoints="1" noAdjustHandles="1" noChangeArrowheads="1" noChangeShapeType="1" noTextEdit="1"/>
                </p:cNvSpPr>
                <p:nvPr/>
              </p:nvSpPr>
              <p:spPr>
                <a:xfrm>
                  <a:off x="11390194" y="4406607"/>
                  <a:ext cx="544636" cy="276999"/>
                </a:xfrm>
                <a:prstGeom prst="rect">
                  <a:avLst/>
                </a:prstGeom>
                <a:blipFill>
                  <a:blip r:embed="rId7"/>
                  <a:stretch>
                    <a:fillRect l="-7778" r="-1111"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A3A79E70-DB42-4F73-33B1-B3EA3D979DD3}"/>
                    </a:ext>
                  </a:extLst>
                </p:cNvPr>
                <p:cNvSpPr txBox="1"/>
                <p:nvPr/>
              </p:nvSpPr>
              <p:spPr>
                <a:xfrm>
                  <a:off x="9994966" y="4406607"/>
                  <a:ext cx="791499" cy="276999"/>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lang="en-US" b="0" i="1" dirty="0" smtClean="0">
                                <a:solidFill>
                                  <a:schemeClr val="tx2"/>
                                </a:solidFill>
                                <a:latin typeface="Cambria Math" panose="02040503050406030204" pitchFamily="18" charset="0"/>
                              </a:rPr>
                            </m:ctrlPr>
                          </m:sSubPr>
                          <m:e>
                            <m:r>
                              <a:rPr lang="en-GB" i="1" dirty="0" smtClean="0">
                                <a:solidFill>
                                  <a:schemeClr val="tx2"/>
                                </a:solidFill>
                                <a:latin typeface="Cambria Math" panose="02040503050406030204" pitchFamily="18" charset="0"/>
                              </a:rPr>
                              <m:t>𝑍</m:t>
                            </m:r>
                          </m:e>
                          <m:sub>
                            <m:r>
                              <m:rPr>
                                <m:sty m:val="p"/>
                              </m:rPr>
                              <a:rPr lang="en-US" b="0" i="0" dirty="0" smtClean="0">
                                <a:solidFill>
                                  <a:schemeClr val="tx2"/>
                                </a:solidFill>
                                <a:latin typeface="Cambria Math" panose="02040503050406030204" pitchFamily="18" charset="0"/>
                              </a:rPr>
                              <m:t>endcell</m:t>
                            </m:r>
                          </m:sub>
                        </m:sSub>
                      </m:oMath>
                    </m:oMathPara>
                  </a14:m>
                  <a:endParaRPr lang="en-GB" dirty="0">
                    <a:solidFill>
                      <a:schemeClr val="tx2"/>
                    </a:solidFill>
                  </a:endParaRPr>
                </a:p>
              </p:txBody>
            </p:sp>
          </mc:Choice>
          <mc:Fallback xmlns="">
            <p:sp>
              <p:nvSpPr>
                <p:cNvPr id="23" name="TextBox 22">
                  <a:extLst>
                    <a:ext uri="{FF2B5EF4-FFF2-40B4-BE49-F238E27FC236}">
                      <a16:creationId xmlns:a16="http://schemas.microsoft.com/office/drawing/2014/main" id="{A3A79E70-DB42-4F73-33B1-B3EA3D979DD3}"/>
                    </a:ext>
                  </a:extLst>
                </p:cNvPr>
                <p:cNvSpPr txBox="1">
                  <a:spLocks noRot="1" noChangeAspect="1" noMove="1" noResize="1" noEditPoints="1" noAdjustHandles="1" noChangeArrowheads="1" noChangeShapeType="1" noTextEdit="1"/>
                </p:cNvSpPr>
                <p:nvPr/>
              </p:nvSpPr>
              <p:spPr>
                <a:xfrm>
                  <a:off x="9994966" y="4406607"/>
                  <a:ext cx="791499" cy="276999"/>
                </a:xfrm>
                <a:prstGeom prst="rect">
                  <a:avLst/>
                </a:prstGeom>
                <a:blipFill>
                  <a:blip r:embed="rId8"/>
                  <a:stretch>
                    <a:fillRect l="-6202" r="-3101" b="-20000"/>
                  </a:stretch>
                </a:blipFill>
              </p:spPr>
              <p:txBody>
                <a:bodyPr/>
                <a:lstStyle/>
                <a:p>
                  <a:r>
                    <a:rPr lang="en-GB">
                      <a:noFill/>
                    </a:rPr>
                    <a:t> </a:t>
                  </a:r>
                </a:p>
              </p:txBody>
            </p:sp>
          </mc:Fallback>
        </mc:AlternateContent>
        <p:pic>
          <p:nvPicPr>
            <p:cNvPr id="25" name="Picture 24">
              <a:extLst>
                <a:ext uri="{FF2B5EF4-FFF2-40B4-BE49-F238E27FC236}">
                  <a16:creationId xmlns:a16="http://schemas.microsoft.com/office/drawing/2014/main" id="{82F7A3C8-A128-5C87-A5ED-61290E6D1A06}"/>
                </a:ext>
              </a:extLst>
            </p:cNvPr>
            <p:cNvPicPr>
              <a:picLocks noChangeAspect="1"/>
            </p:cNvPicPr>
            <p:nvPr/>
          </p:nvPicPr>
          <p:blipFill>
            <a:blip r:embed="rId9"/>
            <a:stretch>
              <a:fillRect/>
            </a:stretch>
          </p:blipFill>
          <p:spPr>
            <a:xfrm>
              <a:off x="8662590" y="4245782"/>
              <a:ext cx="532428" cy="577108"/>
            </a:xfrm>
            <a:prstGeom prst="rect">
              <a:avLst/>
            </a:prstGeom>
          </p:spPr>
        </p:pic>
      </p:gr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D14314B8-3B41-46AB-A78B-663EBD0CBAB2}"/>
                  </a:ext>
                </a:extLst>
              </p:cNvPr>
              <p:cNvSpPr txBox="1"/>
              <p:nvPr/>
            </p:nvSpPr>
            <p:spPr>
              <a:xfrm>
                <a:off x="839670" y="1565657"/>
                <a:ext cx="7128538" cy="1434367"/>
              </a:xfrm>
              <a:prstGeom prst="rect">
                <a:avLst/>
              </a:prstGeom>
              <a:noFill/>
            </p:spPr>
            <p:txBody>
              <a:bodyPr wrap="square" lIns="0" tIns="0" rIns="0" bIns="0" rtlCol="0">
                <a:spAutoFit/>
              </a:bodyPr>
              <a:lstStyle/>
              <a:p>
                <a:pPr marL="285750" indent="-285750" algn="just">
                  <a:buFont typeface="Arial" panose="020B0604020202020204" pitchFamily="34" charset="0"/>
                  <a:buChar char="•"/>
                </a:pPr>
                <a:r>
                  <a:rPr lang="en-GB" dirty="0">
                    <a:solidFill>
                      <a:schemeClr val="tx2"/>
                    </a:solidFill>
                  </a:rPr>
                  <a:t>All </a:t>
                </a:r>
                <a:r>
                  <a:rPr lang="en-GB" dirty="0" err="1">
                    <a:solidFill>
                      <a:schemeClr val="tx2"/>
                    </a:solidFill>
                  </a:rPr>
                  <a:t>analyzed</a:t>
                </a:r>
                <a:r>
                  <a:rPr lang="en-GB" dirty="0">
                    <a:solidFill>
                      <a:schemeClr val="tx2"/>
                    </a:solidFill>
                  </a:rPr>
                  <a:t> end-cells have a radius of 78 mm, which is equal with the radius of the current design</a:t>
                </a:r>
              </a:p>
              <a:p>
                <a:pPr marL="285750" indent="-285750" algn="just">
                  <a:buFont typeface="Arial" panose="020B0604020202020204" pitchFamily="34" charset="0"/>
                  <a:buChar char="•"/>
                </a:pPr>
                <a:r>
                  <a:rPr lang="en-GB" dirty="0">
                    <a:solidFill>
                      <a:schemeClr val="tx2"/>
                    </a:solidFill>
                  </a:rPr>
                  <a:t>Among the geometries that satisfy the conditions </a:t>
                </a:r>
                <a14:m>
                  <m:oMath xmlns:m="http://schemas.openxmlformats.org/officeDocument/2006/math">
                    <m:sSub>
                      <m:sSubPr>
                        <m:ctrlPr>
                          <a:rPr lang="en-US" b="0" i="1" dirty="0" smtClean="0">
                            <a:solidFill>
                              <a:schemeClr val="tx2"/>
                            </a:solidFill>
                            <a:latin typeface="Cambria Math" panose="02040503050406030204" pitchFamily="18" charset="0"/>
                          </a:rPr>
                        </m:ctrlPr>
                      </m:sSubPr>
                      <m:e>
                        <m:r>
                          <a:rPr lang="en-GB" i="1" dirty="0" smtClean="0">
                            <a:solidFill>
                              <a:schemeClr val="tx2"/>
                            </a:solidFill>
                            <a:latin typeface="Cambria Math" panose="02040503050406030204" pitchFamily="18" charset="0"/>
                          </a:rPr>
                          <m:t>𝐸</m:t>
                        </m:r>
                      </m:e>
                      <m:sub>
                        <m:r>
                          <m:rPr>
                            <m:sty m:val="p"/>
                          </m:rPr>
                          <a:rPr lang="en-GB" i="0" dirty="0" smtClean="0">
                            <a:solidFill>
                              <a:schemeClr val="tx2"/>
                            </a:solidFill>
                            <a:latin typeface="Cambria Math" panose="02040503050406030204" pitchFamily="18" charset="0"/>
                          </a:rPr>
                          <m:t>pk</m:t>
                        </m:r>
                      </m:sub>
                    </m:sSub>
                    <m:r>
                      <a:rPr lang="en-GB" i="1" dirty="0" smtClean="0">
                        <a:solidFill>
                          <a:schemeClr val="tx2"/>
                        </a:solidFill>
                        <a:latin typeface="Cambria Math" panose="02040503050406030204" pitchFamily="18" charset="0"/>
                      </a:rPr>
                      <m:t>/</m:t>
                    </m:r>
                    <m:sSub>
                      <m:sSubPr>
                        <m:ctrlPr>
                          <a:rPr lang="en-US" b="0" i="1" dirty="0" smtClean="0">
                            <a:solidFill>
                              <a:schemeClr val="tx2"/>
                            </a:solidFill>
                            <a:latin typeface="Cambria Math" panose="02040503050406030204" pitchFamily="18" charset="0"/>
                          </a:rPr>
                        </m:ctrlPr>
                      </m:sSubPr>
                      <m:e>
                        <m:r>
                          <a:rPr lang="en-GB" i="1" dirty="0" err="1" smtClean="0">
                            <a:solidFill>
                              <a:schemeClr val="tx2"/>
                            </a:solidFill>
                            <a:latin typeface="Cambria Math" panose="02040503050406030204" pitchFamily="18" charset="0"/>
                          </a:rPr>
                          <m:t>𝐸</m:t>
                        </m:r>
                      </m:e>
                      <m:sub>
                        <m:r>
                          <m:rPr>
                            <m:sty m:val="p"/>
                          </m:rPr>
                          <a:rPr lang="en-GB" i="0" dirty="0" err="1" smtClean="0">
                            <a:solidFill>
                              <a:schemeClr val="tx2"/>
                            </a:solidFill>
                            <a:latin typeface="Cambria Math" panose="02040503050406030204" pitchFamily="18" charset="0"/>
                          </a:rPr>
                          <m:t>acc</m:t>
                        </m:r>
                      </m:sub>
                    </m:sSub>
                    <m:r>
                      <a:rPr lang="en-GB" i="1" dirty="0" smtClean="0">
                        <a:solidFill>
                          <a:schemeClr val="tx2"/>
                        </a:solidFill>
                        <a:latin typeface="Cambria Math" panose="02040503050406030204" pitchFamily="18" charset="0"/>
                      </a:rPr>
                      <m:t>&lt;2.1</m:t>
                    </m:r>
                  </m:oMath>
                </a14:m>
                <a:r>
                  <a:rPr lang="en-GB" dirty="0">
                    <a:solidFill>
                      <a:schemeClr val="tx2"/>
                    </a:solidFill>
                  </a:rPr>
                  <a:t>, </a:t>
                </a:r>
                <a14:m>
                  <m:oMath xmlns:m="http://schemas.openxmlformats.org/officeDocument/2006/math">
                    <m:sSub>
                      <m:sSubPr>
                        <m:ctrlPr>
                          <a:rPr lang="en-US" b="0" i="1" dirty="0" smtClean="0">
                            <a:solidFill>
                              <a:schemeClr val="tx2"/>
                            </a:solidFill>
                            <a:latin typeface="Cambria Math" panose="02040503050406030204" pitchFamily="18" charset="0"/>
                          </a:rPr>
                        </m:ctrlPr>
                      </m:sSubPr>
                      <m:e>
                        <m:r>
                          <a:rPr lang="en-GB" i="1" dirty="0" smtClean="0">
                            <a:solidFill>
                              <a:schemeClr val="tx2"/>
                            </a:solidFill>
                            <a:latin typeface="Cambria Math" panose="02040503050406030204" pitchFamily="18" charset="0"/>
                          </a:rPr>
                          <m:t>𝐵</m:t>
                        </m:r>
                      </m:e>
                      <m:sub>
                        <m:r>
                          <m:rPr>
                            <m:sty m:val="p"/>
                          </m:rPr>
                          <a:rPr lang="en-GB" i="0" dirty="0" smtClean="0">
                            <a:solidFill>
                              <a:schemeClr val="tx2"/>
                            </a:solidFill>
                            <a:latin typeface="Cambria Math" panose="02040503050406030204" pitchFamily="18" charset="0"/>
                          </a:rPr>
                          <m:t>pk</m:t>
                        </m:r>
                      </m:sub>
                    </m:sSub>
                    <m:r>
                      <a:rPr lang="en-GB" i="1" dirty="0" smtClean="0">
                        <a:solidFill>
                          <a:schemeClr val="tx2"/>
                        </a:solidFill>
                        <a:latin typeface="Cambria Math" panose="02040503050406030204" pitchFamily="18" charset="0"/>
                      </a:rPr>
                      <m:t>/</m:t>
                    </m:r>
                    <m:sSub>
                      <m:sSubPr>
                        <m:ctrlPr>
                          <a:rPr lang="en-US" b="0" i="1" dirty="0" smtClean="0">
                            <a:solidFill>
                              <a:schemeClr val="tx2"/>
                            </a:solidFill>
                            <a:latin typeface="Cambria Math" panose="02040503050406030204" pitchFamily="18" charset="0"/>
                          </a:rPr>
                        </m:ctrlPr>
                      </m:sSubPr>
                      <m:e>
                        <m:r>
                          <a:rPr lang="en-GB" i="1" dirty="0" err="1" smtClean="0">
                            <a:solidFill>
                              <a:schemeClr val="tx2"/>
                            </a:solidFill>
                            <a:latin typeface="Cambria Math" panose="02040503050406030204" pitchFamily="18" charset="0"/>
                          </a:rPr>
                          <m:t>𝐸</m:t>
                        </m:r>
                      </m:e>
                      <m:sub>
                        <m:r>
                          <m:rPr>
                            <m:sty m:val="p"/>
                          </m:rPr>
                          <a:rPr lang="en-GB" i="0" dirty="0" err="1" smtClean="0">
                            <a:solidFill>
                              <a:schemeClr val="tx2"/>
                            </a:solidFill>
                            <a:latin typeface="Cambria Math" panose="02040503050406030204" pitchFamily="18" charset="0"/>
                          </a:rPr>
                          <m:t>acc</m:t>
                        </m:r>
                      </m:sub>
                    </m:sSub>
                    <m:r>
                      <a:rPr lang="en-GB" i="1" dirty="0" smtClean="0">
                        <a:solidFill>
                          <a:schemeClr val="tx2"/>
                        </a:solidFill>
                        <a:latin typeface="Cambria Math" panose="02040503050406030204" pitchFamily="18" charset="0"/>
                      </a:rPr>
                      <m:t>&lt;4.4 </m:t>
                    </m:r>
                    <m:r>
                      <m:rPr>
                        <m:sty m:val="p"/>
                      </m:rPr>
                      <a:rPr lang="en-GB" i="0" dirty="0" err="1" smtClean="0">
                        <a:solidFill>
                          <a:schemeClr val="tx2"/>
                        </a:solidFill>
                        <a:latin typeface="Cambria Math" panose="02040503050406030204" pitchFamily="18" charset="0"/>
                      </a:rPr>
                      <m:t>mT</m:t>
                    </m:r>
                    <m:r>
                      <a:rPr lang="en-GB" i="0" dirty="0" smtClean="0">
                        <a:solidFill>
                          <a:schemeClr val="tx2"/>
                        </a:solidFill>
                        <a:latin typeface="Cambria Math" panose="02040503050406030204" pitchFamily="18" charset="0"/>
                      </a:rPr>
                      <m:t>/</m:t>
                    </m:r>
                    <m:r>
                      <m:rPr>
                        <m:sty m:val="p"/>
                      </m:rPr>
                      <a:rPr lang="en-GB" i="0" dirty="0" smtClean="0">
                        <a:solidFill>
                          <a:schemeClr val="tx2"/>
                        </a:solidFill>
                        <a:latin typeface="Cambria Math" panose="02040503050406030204" pitchFamily="18" charset="0"/>
                      </a:rPr>
                      <m:t>MV</m:t>
                    </m:r>
                    <m:r>
                      <a:rPr lang="en-GB" i="0" dirty="0" smtClean="0">
                        <a:solidFill>
                          <a:schemeClr val="tx2"/>
                        </a:solidFill>
                        <a:latin typeface="Cambria Math" panose="02040503050406030204" pitchFamily="18" charset="0"/>
                      </a:rPr>
                      <m:t>/</m:t>
                    </m:r>
                    <m:r>
                      <m:rPr>
                        <m:sty m:val="p"/>
                      </m:rPr>
                      <a:rPr lang="en-GB" i="0" dirty="0" smtClean="0">
                        <a:solidFill>
                          <a:schemeClr val="tx2"/>
                        </a:solidFill>
                        <a:latin typeface="Cambria Math" panose="02040503050406030204" pitchFamily="18" charset="0"/>
                      </a:rPr>
                      <m:t>m</m:t>
                    </m:r>
                  </m:oMath>
                </a14:m>
                <a:r>
                  <a:rPr lang="en-GB" dirty="0">
                    <a:solidFill>
                      <a:schemeClr val="tx2"/>
                    </a:solidFill>
                  </a:rPr>
                  <a:t>, and a wall angle of the end cell above 96 degrees, the one with the lowest TMI is selected</a:t>
                </a:r>
              </a:p>
            </p:txBody>
          </p:sp>
        </mc:Choice>
        <mc:Fallback xmlns="">
          <p:sp>
            <p:nvSpPr>
              <p:cNvPr id="26" name="TextBox 25">
                <a:extLst>
                  <a:ext uri="{FF2B5EF4-FFF2-40B4-BE49-F238E27FC236}">
                    <a16:creationId xmlns:a16="http://schemas.microsoft.com/office/drawing/2014/main" id="{D14314B8-3B41-46AB-A78B-663EBD0CBAB2}"/>
                  </a:ext>
                </a:extLst>
              </p:cNvPr>
              <p:cNvSpPr txBox="1">
                <a:spLocks noRot="1" noChangeAspect="1" noMove="1" noResize="1" noEditPoints="1" noAdjustHandles="1" noChangeArrowheads="1" noChangeShapeType="1" noTextEdit="1"/>
              </p:cNvSpPr>
              <p:nvPr/>
            </p:nvSpPr>
            <p:spPr>
              <a:xfrm>
                <a:off x="839670" y="1565657"/>
                <a:ext cx="7128538" cy="1434367"/>
              </a:xfrm>
              <a:prstGeom prst="rect">
                <a:avLst/>
              </a:prstGeom>
              <a:blipFill>
                <a:blip r:embed="rId10"/>
                <a:stretch>
                  <a:fillRect l="-1882" t="-5532" r="-1967" b="-9362"/>
                </a:stretch>
              </a:blipFill>
            </p:spPr>
            <p:txBody>
              <a:bodyPr/>
              <a:lstStyle/>
              <a:p>
                <a:r>
                  <a:rPr lang="en-GB">
                    <a:noFill/>
                  </a:rPr>
                  <a:t> </a:t>
                </a:r>
              </a:p>
            </p:txBody>
          </p:sp>
        </mc:Fallback>
      </mc:AlternateContent>
      <p:pic>
        <p:nvPicPr>
          <p:cNvPr id="28" name="Picture 27" descr="A diagram of a curve&#10;&#10;Description automatically generated">
            <a:extLst>
              <a:ext uri="{FF2B5EF4-FFF2-40B4-BE49-F238E27FC236}">
                <a16:creationId xmlns:a16="http://schemas.microsoft.com/office/drawing/2014/main" id="{D88B3E8B-231A-B45E-0554-B5DBA4BCD3A1}"/>
              </a:ext>
            </a:extLst>
          </p:cNvPr>
          <p:cNvPicPr>
            <a:picLocks noChangeAspect="1"/>
          </p:cNvPicPr>
          <p:nvPr/>
        </p:nvPicPr>
        <p:blipFill>
          <a:blip r:embed="rId11"/>
          <a:stretch>
            <a:fillRect/>
          </a:stretch>
        </p:blipFill>
        <p:spPr>
          <a:xfrm>
            <a:off x="8448125" y="836713"/>
            <a:ext cx="3488085" cy="2601910"/>
          </a:xfrm>
          <a:prstGeom prst="rect">
            <a:avLst/>
          </a:prstGeom>
        </p:spPr>
      </p:pic>
    </p:spTree>
    <p:extLst>
      <p:ext uri="{BB962C8B-B14F-4D97-AF65-F5344CB8AC3E}">
        <p14:creationId xmlns:p14="http://schemas.microsoft.com/office/powerpoint/2010/main" val="1965076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ACC116DA-81D1-2EC4-471C-AB5A7123DD30}"/>
              </a:ext>
            </a:extLst>
          </p:cNvPr>
          <p:cNvPicPr>
            <a:picLocks noChangeAspect="1"/>
          </p:cNvPicPr>
          <p:nvPr/>
        </p:nvPicPr>
        <p:blipFill>
          <a:blip r:embed="rId2"/>
          <a:stretch>
            <a:fillRect/>
          </a:stretch>
        </p:blipFill>
        <p:spPr>
          <a:xfrm>
            <a:off x="396485" y="4643230"/>
            <a:ext cx="11405566" cy="562246"/>
          </a:xfrm>
          <a:prstGeom prst="rect">
            <a:avLst/>
          </a:prstGeom>
        </p:spPr>
      </p:pic>
      <p:sp>
        <p:nvSpPr>
          <p:cNvPr id="3" name="Title 2">
            <a:extLst>
              <a:ext uri="{FF2B5EF4-FFF2-40B4-BE49-F238E27FC236}">
                <a16:creationId xmlns:a16="http://schemas.microsoft.com/office/drawing/2014/main" id="{E85A8C70-9B6B-1CCC-62ED-2742EA354FB2}"/>
              </a:ext>
            </a:extLst>
          </p:cNvPr>
          <p:cNvSpPr>
            <a:spLocks noGrp="1"/>
          </p:cNvSpPr>
          <p:nvPr>
            <p:ph type="title"/>
          </p:nvPr>
        </p:nvSpPr>
        <p:spPr/>
        <p:txBody>
          <a:bodyPr/>
          <a:lstStyle/>
          <a:p>
            <a:r>
              <a:rPr lang="en-GB" dirty="0"/>
              <a:t>Study goals</a:t>
            </a:r>
          </a:p>
        </p:txBody>
      </p:sp>
      <p:sp>
        <p:nvSpPr>
          <p:cNvPr id="4" name="Date Placeholder 3">
            <a:extLst>
              <a:ext uri="{FF2B5EF4-FFF2-40B4-BE49-F238E27FC236}">
                <a16:creationId xmlns:a16="http://schemas.microsoft.com/office/drawing/2014/main" id="{BD34D595-C080-49C6-62E3-7C846EC6D0EC}"/>
              </a:ext>
            </a:extLst>
          </p:cNvPr>
          <p:cNvSpPr>
            <a:spLocks noGrp="1"/>
          </p:cNvSpPr>
          <p:nvPr>
            <p:ph type="dt" sz="half" idx="10"/>
          </p:nvPr>
        </p:nvSpPr>
        <p:spPr/>
        <p:txBody>
          <a:bodyPr/>
          <a:lstStyle/>
          <a:p>
            <a:fld id="{C2802F2B-332B-4284-A163-0DB00BD830BF}" type="datetime1">
              <a:rPr lang="en-US" smtClean="0"/>
              <a:t>1/20/2025</a:t>
            </a:fld>
            <a:endParaRPr lang="en-US" dirty="0"/>
          </a:p>
        </p:txBody>
      </p:sp>
      <p:sp>
        <p:nvSpPr>
          <p:cNvPr id="5" name="Slide Number Placeholder 4">
            <a:extLst>
              <a:ext uri="{FF2B5EF4-FFF2-40B4-BE49-F238E27FC236}">
                <a16:creationId xmlns:a16="http://schemas.microsoft.com/office/drawing/2014/main" id="{635D9F40-8B45-1258-256B-0B139F389FAF}"/>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12" name="Oval 11">
            <a:extLst>
              <a:ext uri="{FF2B5EF4-FFF2-40B4-BE49-F238E27FC236}">
                <a16:creationId xmlns:a16="http://schemas.microsoft.com/office/drawing/2014/main" id="{208C50F5-A397-9E80-CEF1-0376DAC32E90}"/>
              </a:ext>
            </a:extLst>
          </p:cNvPr>
          <p:cNvSpPr/>
          <p:nvPr/>
        </p:nvSpPr>
        <p:spPr>
          <a:xfrm>
            <a:off x="8334094" y="4759919"/>
            <a:ext cx="432048" cy="432048"/>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Arrow Connector 13">
            <a:extLst>
              <a:ext uri="{FF2B5EF4-FFF2-40B4-BE49-F238E27FC236}">
                <a16:creationId xmlns:a16="http://schemas.microsoft.com/office/drawing/2014/main" id="{6C55FF8C-6C66-E467-E957-8BD3BC565511}"/>
              </a:ext>
            </a:extLst>
          </p:cNvPr>
          <p:cNvCxnSpPr>
            <a:cxnSpLocks/>
          </p:cNvCxnSpPr>
          <p:nvPr/>
        </p:nvCxnSpPr>
        <p:spPr>
          <a:xfrm flipV="1">
            <a:off x="8622126" y="4410574"/>
            <a:ext cx="360040" cy="3600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184B314-18E1-D8CE-543C-6CEEA35C3A09}"/>
              </a:ext>
            </a:extLst>
          </p:cNvPr>
          <p:cNvSpPr txBox="1"/>
          <p:nvPr/>
        </p:nvSpPr>
        <p:spPr>
          <a:xfrm>
            <a:off x="9054174" y="4230658"/>
            <a:ext cx="1731243" cy="276999"/>
          </a:xfrm>
          <a:prstGeom prst="rect">
            <a:avLst/>
          </a:prstGeom>
          <a:noFill/>
        </p:spPr>
        <p:txBody>
          <a:bodyPr wrap="none" lIns="0" tIns="0" rIns="0" bIns="0" rtlCol="0">
            <a:spAutoFit/>
          </a:bodyPr>
          <a:lstStyle/>
          <a:p>
            <a:pPr algn="l"/>
            <a:r>
              <a:rPr lang="en-GB" dirty="0">
                <a:solidFill>
                  <a:schemeClr val="tx2"/>
                </a:solidFill>
              </a:rPr>
              <a:t>Coaxial extractor</a:t>
            </a:r>
          </a:p>
        </p:txBody>
      </p:sp>
      <p:sp>
        <p:nvSpPr>
          <p:cNvPr id="18" name="TextBox 17">
            <a:extLst>
              <a:ext uri="{FF2B5EF4-FFF2-40B4-BE49-F238E27FC236}">
                <a16:creationId xmlns:a16="http://schemas.microsoft.com/office/drawing/2014/main" id="{3A1F7CC4-6754-F57A-08B8-19706AAC8B1A}"/>
              </a:ext>
            </a:extLst>
          </p:cNvPr>
          <p:cNvSpPr txBox="1"/>
          <p:nvPr/>
        </p:nvSpPr>
        <p:spPr>
          <a:xfrm>
            <a:off x="3378727" y="4349126"/>
            <a:ext cx="833562" cy="276999"/>
          </a:xfrm>
          <a:prstGeom prst="rect">
            <a:avLst/>
          </a:prstGeom>
          <a:noFill/>
        </p:spPr>
        <p:txBody>
          <a:bodyPr wrap="none" lIns="0" tIns="0" rIns="0" bIns="0" rtlCol="0">
            <a:spAutoFit/>
          </a:bodyPr>
          <a:lstStyle/>
          <a:p>
            <a:pPr algn="l"/>
            <a:r>
              <a:rPr lang="en-GB" dirty="0">
                <a:solidFill>
                  <a:schemeClr val="tx2"/>
                </a:solidFill>
              </a:rPr>
              <a:t>950 mm</a:t>
            </a:r>
          </a:p>
        </p:txBody>
      </p:sp>
      <p:pic>
        <p:nvPicPr>
          <p:cNvPr id="20" name="Picture 19">
            <a:extLst>
              <a:ext uri="{FF2B5EF4-FFF2-40B4-BE49-F238E27FC236}">
                <a16:creationId xmlns:a16="http://schemas.microsoft.com/office/drawing/2014/main" id="{088C846F-4126-E4BE-DA85-1574F87DAB38}"/>
              </a:ext>
            </a:extLst>
          </p:cNvPr>
          <p:cNvPicPr>
            <a:picLocks noChangeAspect="1"/>
          </p:cNvPicPr>
          <p:nvPr/>
        </p:nvPicPr>
        <p:blipFill>
          <a:blip r:embed="rId3"/>
          <a:stretch>
            <a:fillRect/>
          </a:stretch>
        </p:blipFill>
        <p:spPr>
          <a:xfrm>
            <a:off x="800980" y="5592282"/>
            <a:ext cx="10704513" cy="597749"/>
          </a:xfrm>
          <a:prstGeom prst="rect">
            <a:avLst/>
          </a:prstGeom>
        </p:spPr>
      </p:pic>
      <p:sp>
        <p:nvSpPr>
          <p:cNvPr id="21" name="TextBox 20">
            <a:extLst>
              <a:ext uri="{FF2B5EF4-FFF2-40B4-BE49-F238E27FC236}">
                <a16:creationId xmlns:a16="http://schemas.microsoft.com/office/drawing/2014/main" id="{86C58EEA-324B-B1C4-AF04-C24A6AC1057B}"/>
              </a:ext>
            </a:extLst>
          </p:cNvPr>
          <p:cNvSpPr txBox="1"/>
          <p:nvPr/>
        </p:nvSpPr>
        <p:spPr>
          <a:xfrm>
            <a:off x="3632581" y="5318015"/>
            <a:ext cx="833562" cy="276999"/>
          </a:xfrm>
          <a:prstGeom prst="rect">
            <a:avLst/>
          </a:prstGeom>
          <a:noFill/>
        </p:spPr>
        <p:txBody>
          <a:bodyPr wrap="none" lIns="0" tIns="0" rIns="0" bIns="0" rtlCol="0">
            <a:spAutoFit/>
          </a:bodyPr>
          <a:lstStyle/>
          <a:p>
            <a:pPr algn="l"/>
            <a:r>
              <a:rPr lang="en-GB" dirty="0">
                <a:solidFill>
                  <a:schemeClr val="tx2"/>
                </a:solidFill>
              </a:rPr>
              <a:t>685 mm</a:t>
            </a:r>
          </a:p>
        </p:txBody>
      </p:sp>
      <p:sp>
        <p:nvSpPr>
          <p:cNvPr id="22" name="Arrow: Right 21">
            <a:extLst>
              <a:ext uri="{FF2B5EF4-FFF2-40B4-BE49-F238E27FC236}">
                <a16:creationId xmlns:a16="http://schemas.microsoft.com/office/drawing/2014/main" id="{37163EEF-0895-CC94-E6A3-60B984A19EC9}"/>
              </a:ext>
            </a:extLst>
          </p:cNvPr>
          <p:cNvSpPr/>
          <p:nvPr/>
        </p:nvSpPr>
        <p:spPr>
          <a:xfrm rot="5400000">
            <a:off x="5854047" y="5330120"/>
            <a:ext cx="382355" cy="216024"/>
          </a:xfrm>
          <a:prstGeom prst="rightArrow">
            <a:avLst/>
          </a:prstGeom>
          <a:noFill/>
          <a:ln>
            <a:solidFill>
              <a:srgbClr val="30303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B9C279CB-EA1A-3B98-056D-BFCFFF06366F}"/>
              </a:ext>
            </a:extLst>
          </p:cNvPr>
          <p:cNvSpPr txBox="1"/>
          <p:nvPr/>
        </p:nvSpPr>
        <p:spPr>
          <a:xfrm>
            <a:off x="1311864" y="1439335"/>
            <a:ext cx="3218830" cy="276999"/>
          </a:xfrm>
          <a:prstGeom prst="rect">
            <a:avLst/>
          </a:prstGeom>
          <a:noFill/>
        </p:spPr>
        <p:txBody>
          <a:bodyPr wrap="none" lIns="0" tIns="0" rIns="0" bIns="0" rtlCol="0">
            <a:spAutoFit/>
          </a:bodyPr>
          <a:lstStyle/>
          <a:p>
            <a:pPr algn="l"/>
            <a:r>
              <a:rPr lang="en-GB" b="1" u="sng" dirty="0">
                <a:solidFill>
                  <a:schemeClr val="tx2"/>
                </a:solidFill>
              </a:rPr>
              <a:t>Cryomodule length reduction</a:t>
            </a:r>
          </a:p>
        </p:txBody>
      </p:sp>
      <p:sp>
        <p:nvSpPr>
          <p:cNvPr id="6" name="TextBox 5">
            <a:extLst>
              <a:ext uri="{FF2B5EF4-FFF2-40B4-BE49-F238E27FC236}">
                <a16:creationId xmlns:a16="http://schemas.microsoft.com/office/drawing/2014/main" id="{55D62F51-090D-EA91-392B-A95279982FF9}"/>
              </a:ext>
            </a:extLst>
          </p:cNvPr>
          <p:cNvSpPr txBox="1"/>
          <p:nvPr/>
        </p:nvSpPr>
        <p:spPr>
          <a:xfrm>
            <a:off x="6847024" y="1397822"/>
            <a:ext cx="4565352" cy="553998"/>
          </a:xfrm>
          <a:prstGeom prst="rect">
            <a:avLst/>
          </a:prstGeom>
          <a:noFill/>
        </p:spPr>
        <p:txBody>
          <a:bodyPr wrap="none" lIns="0" tIns="0" rIns="0" bIns="0" rtlCol="0">
            <a:spAutoFit/>
          </a:bodyPr>
          <a:lstStyle/>
          <a:p>
            <a:pPr algn="ctr"/>
            <a:r>
              <a:rPr lang="en-GB" b="1" u="sng" dirty="0">
                <a:solidFill>
                  <a:schemeClr val="tx2"/>
                </a:solidFill>
              </a:rPr>
              <a:t>Beam impedance constraint for booster </a:t>
            </a:r>
          </a:p>
          <a:p>
            <a:pPr algn="ctr"/>
            <a:r>
              <a:rPr lang="en-GB" b="1" u="sng" dirty="0">
                <a:solidFill>
                  <a:schemeClr val="tx2"/>
                </a:solidFill>
              </a:rPr>
              <a:t>cavities in reverse phase operation (RPO)</a:t>
            </a:r>
          </a:p>
        </p:txBody>
      </p:sp>
      <p:sp>
        <p:nvSpPr>
          <p:cNvPr id="7" name="TextBox 6">
            <a:extLst>
              <a:ext uri="{FF2B5EF4-FFF2-40B4-BE49-F238E27FC236}">
                <a16:creationId xmlns:a16="http://schemas.microsoft.com/office/drawing/2014/main" id="{B2328887-EEDD-D7DA-3D32-AB16C56901DB}"/>
              </a:ext>
            </a:extLst>
          </p:cNvPr>
          <p:cNvSpPr txBox="1"/>
          <p:nvPr/>
        </p:nvSpPr>
        <p:spPr>
          <a:xfrm>
            <a:off x="551384" y="2110673"/>
            <a:ext cx="5112568" cy="2031325"/>
          </a:xfrm>
          <a:prstGeom prst="rect">
            <a:avLst/>
          </a:prstGeom>
          <a:noFill/>
        </p:spPr>
        <p:txBody>
          <a:bodyPr wrap="square" lIns="0" tIns="0" rIns="0" bIns="0" rtlCol="0">
            <a:spAutoFit/>
          </a:bodyPr>
          <a:lstStyle/>
          <a:p>
            <a:pPr marL="285750" indent="-285750" algn="just">
              <a:spcAft>
                <a:spcPts val="1200"/>
              </a:spcAft>
              <a:buFont typeface="Arial" panose="020B0604020202020204" pitchFamily="34" charset="0"/>
              <a:buChar char="•"/>
            </a:pPr>
            <a:r>
              <a:rPr lang="en-GB" sz="1600" b="1" dirty="0">
                <a:solidFill>
                  <a:schemeClr val="tx2"/>
                </a:solidFill>
              </a:rPr>
              <a:t>Coaxial Extractors</a:t>
            </a:r>
            <a:r>
              <a:rPr lang="en-GB" sz="1600" dirty="0">
                <a:solidFill>
                  <a:schemeClr val="tx2"/>
                </a:solidFill>
              </a:rPr>
              <a:t>: were placed between cavities to extract HOM power from broadband impedance and damp trapped modes in interconnecting beam pipes</a:t>
            </a:r>
          </a:p>
          <a:p>
            <a:pPr marL="285750" indent="-285750" algn="just">
              <a:spcAft>
                <a:spcPts val="1200"/>
              </a:spcAft>
              <a:buFont typeface="Arial" panose="020B0604020202020204" pitchFamily="34" charset="0"/>
              <a:buChar char="•"/>
            </a:pPr>
            <a:r>
              <a:rPr lang="en-GB" sz="1600" b="1" dirty="0">
                <a:solidFill>
                  <a:schemeClr val="tx2"/>
                </a:solidFill>
              </a:rPr>
              <a:t>Length constraint</a:t>
            </a:r>
            <a:r>
              <a:rPr lang="en-GB" sz="1600" dirty="0">
                <a:solidFill>
                  <a:schemeClr val="tx2"/>
                </a:solidFill>
              </a:rPr>
              <a:t>: Coupler removal to save at least 795 mm per cryomodule (3 × 265 mm)</a:t>
            </a:r>
          </a:p>
          <a:p>
            <a:pPr marL="285750" indent="-285750" algn="just">
              <a:spcAft>
                <a:spcPts val="1200"/>
              </a:spcAft>
              <a:buFont typeface="Arial" panose="020B0604020202020204" pitchFamily="34" charset="0"/>
              <a:buChar char="•"/>
            </a:pPr>
            <a:r>
              <a:rPr lang="en-GB" sz="1600" dirty="0">
                <a:solidFill>
                  <a:schemeClr val="tx2"/>
                </a:solidFill>
              </a:rPr>
              <a:t>Evaluate effects on </a:t>
            </a:r>
            <a:r>
              <a:rPr lang="en-GB" sz="1600" b="1" dirty="0">
                <a:solidFill>
                  <a:schemeClr val="tx2"/>
                </a:solidFill>
              </a:rPr>
              <a:t>HOM impedance </a:t>
            </a:r>
            <a:r>
              <a:rPr lang="en-GB" sz="1600" dirty="0">
                <a:solidFill>
                  <a:schemeClr val="tx2"/>
                </a:solidFill>
              </a:rPr>
              <a:t>and update design if needed</a:t>
            </a:r>
          </a:p>
        </p:txBody>
      </p:sp>
      <p:sp>
        <p:nvSpPr>
          <p:cNvPr id="8" name="TextBox 7">
            <a:extLst>
              <a:ext uri="{FF2B5EF4-FFF2-40B4-BE49-F238E27FC236}">
                <a16:creationId xmlns:a16="http://schemas.microsoft.com/office/drawing/2014/main" id="{51CAFDA9-CF88-FD57-447A-3CC3125BB1EF}"/>
              </a:ext>
            </a:extLst>
          </p:cNvPr>
          <p:cNvSpPr txBox="1"/>
          <p:nvPr/>
        </p:nvSpPr>
        <p:spPr>
          <a:xfrm>
            <a:off x="6642082" y="2110673"/>
            <a:ext cx="5286565" cy="1138773"/>
          </a:xfrm>
          <a:prstGeom prst="rect">
            <a:avLst/>
          </a:prstGeom>
          <a:noFill/>
        </p:spPr>
        <p:txBody>
          <a:bodyPr wrap="square" lIns="0" tIns="0" rIns="0" bIns="0" rtlCol="0">
            <a:spAutoFit/>
          </a:bodyPr>
          <a:lstStyle/>
          <a:p>
            <a:pPr marL="285750" indent="-285750" algn="just">
              <a:spcAft>
                <a:spcPts val="1200"/>
              </a:spcAft>
              <a:buFont typeface="Arial" panose="020B0604020202020204" pitchFamily="34" charset="0"/>
              <a:buChar char="•"/>
            </a:pPr>
            <a:r>
              <a:rPr lang="en-GB" sz="1600" dirty="0">
                <a:solidFill>
                  <a:schemeClr val="tx2"/>
                </a:solidFill>
              </a:rPr>
              <a:t>The same number of cavities will be used for the Z, W and H booster system in the RPO</a:t>
            </a:r>
          </a:p>
          <a:p>
            <a:pPr marL="285750" indent="-285750" algn="just">
              <a:spcAft>
                <a:spcPts val="1200"/>
              </a:spcAft>
              <a:buFont typeface="Arial" panose="020B0604020202020204" pitchFamily="34" charset="0"/>
              <a:buChar char="•"/>
            </a:pPr>
            <a:r>
              <a:rPr lang="en-GB" sz="1600" dirty="0">
                <a:solidFill>
                  <a:schemeClr val="tx2"/>
                </a:solidFill>
              </a:rPr>
              <a:t>Evaluate the beam stability limit for different working points</a:t>
            </a:r>
          </a:p>
        </p:txBody>
      </p:sp>
    </p:spTree>
    <p:extLst>
      <p:ext uri="{BB962C8B-B14F-4D97-AF65-F5344CB8AC3E}">
        <p14:creationId xmlns:p14="http://schemas.microsoft.com/office/powerpoint/2010/main" val="15746821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descr="A diagram of a graph&#10;&#10;Description automatically generated">
            <a:extLst>
              <a:ext uri="{FF2B5EF4-FFF2-40B4-BE49-F238E27FC236}">
                <a16:creationId xmlns:a16="http://schemas.microsoft.com/office/drawing/2014/main" id="{E9BC22D5-3E0E-4F75-A92A-59F86C02800E}"/>
              </a:ext>
            </a:extLst>
          </p:cNvPr>
          <p:cNvPicPr>
            <a:picLocks noChangeAspect="1"/>
          </p:cNvPicPr>
          <p:nvPr/>
        </p:nvPicPr>
        <p:blipFill rotWithShape="1">
          <a:blip r:embed="rId3"/>
          <a:srcRect l="5443" r="9079"/>
          <a:stretch/>
        </p:blipFill>
        <p:spPr>
          <a:xfrm>
            <a:off x="2898753" y="3219499"/>
            <a:ext cx="5299527" cy="2789709"/>
          </a:xfrm>
          <a:prstGeom prst="rect">
            <a:avLst/>
          </a:prstGeom>
        </p:spPr>
      </p:pic>
      <p:sp>
        <p:nvSpPr>
          <p:cNvPr id="3" name="Title 2">
            <a:extLst>
              <a:ext uri="{FF2B5EF4-FFF2-40B4-BE49-F238E27FC236}">
                <a16:creationId xmlns:a16="http://schemas.microsoft.com/office/drawing/2014/main" id="{64BEA505-0B33-9898-5B00-2947DAD2F8AD}"/>
              </a:ext>
            </a:extLst>
          </p:cNvPr>
          <p:cNvSpPr>
            <a:spLocks noGrp="1"/>
          </p:cNvSpPr>
          <p:nvPr>
            <p:ph type="title"/>
          </p:nvPr>
        </p:nvSpPr>
        <p:spPr/>
        <p:txBody>
          <a:bodyPr/>
          <a:lstStyle/>
          <a:p>
            <a:r>
              <a:rPr lang="en-GB" dirty="0"/>
              <a:t>New end-cell suggestion</a:t>
            </a:r>
          </a:p>
        </p:txBody>
      </p:sp>
      <p:sp>
        <p:nvSpPr>
          <p:cNvPr id="4" name="Date Placeholder 3">
            <a:extLst>
              <a:ext uri="{FF2B5EF4-FFF2-40B4-BE49-F238E27FC236}">
                <a16:creationId xmlns:a16="http://schemas.microsoft.com/office/drawing/2014/main" id="{28195F0C-A598-67DC-7396-8C7984FB89BE}"/>
              </a:ext>
            </a:extLst>
          </p:cNvPr>
          <p:cNvSpPr>
            <a:spLocks noGrp="1"/>
          </p:cNvSpPr>
          <p:nvPr>
            <p:ph type="dt" sz="half" idx="10"/>
          </p:nvPr>
        </p:nvSpPr>
        <p:spPr/>
        <p:txBody>
          <a:bodyPr/>
          <a:lstStyle/>
          <a:p>
            <a:fld id="{BB498AC5-B1C8-417C-ABEF-33163AE4719B}" type="datetime1">
              <a:rPr lang="en-US" smtClean="0"/>
              <a:t>1/20/2025</a:t>
            </a:fld>
            <a:endParaRPr lang="en-US" dirty="0"/>
          </a:p>
        </p:txBody>
      </p:sp>
      <p:sp>
        <p:nvSpPr>
          <p:cNvPr id="5" name="Slide Number Placeholder 4">
            <a:extLst>
              <a:ext uri="{FF2B5EF4-FFF2-40B4-BE49-F238E27FC236}">
                <a16:creationId xmlns:a16="http://schemas.microsoft.com/office/drawing/2014/main" id="{401014B3-936F-7842-D7E3-C354B0582416}"/>
              </a:ext>
            </a:extLst>
          </p:cNvPr>
          <p:cNvSpPr>
            <a:spLocks noGrp="1"/>
          </p:cNvSpPr>
          <p:nvPr>
            <p:ph type="sldNum" sz="quarter" idx="12"/>
          </p:nvPr>
        </p:nvSpPr>
        <p:spPr/>
        <p:txBody>
          <a:bodyPr/>
          <a:lstStyle/>
          <a:p>
            <a:fld id="{36B5EA5A-BC32-A742-B11B-8E7414D5B535}" type="slidenum">
              <a:rPr lang="en-US" smtClean="0"/>
              <a:pPr/>
              <a:t>20</a:t>
            </a:fld>
            <a:endParaRPr lang="en-US" dirty="0"/>
          </a:p>
        </p:txBody>
      </p:sp>
      <mc:AlternateContent xmlns:mc="http://schemas.openxmlformats.org/markup-compatibility/2006" xmlns:a14="http://schemas.microsoft.com/office/drawing/2010/main">
        <mc:Choice Requires="a14">
          <p:graphicFrame>
            <p:nvGraphicFramePr>
              <p:cNvPr id="17" name="Tabelle 6">
                <a:extLst>
                  <a:ext uri="{FF2B5EF4-FFF2-40B4-BE49-F238E27FC236}">
                    <a16:creationId xmlns:a16="http://schemas.microsoft.com/office/drawing/2014/main" id="{72B20F08-DA96-42BA-DAC5-9B9D42918191}"/>
                  </a:ext>
                </a:extLst>
              </p:cNvPr>
              <p:cNvGraphicFramePr>
                <a:graphicFrameLocks noGrp="1"/>
              </p:cNvGraphicFramePr>
              <p:nvPr/>
            </p:nvGraphicFramePr>
            <p:xfrm>
              <a:off x="8273043" y="1144425"/>
              <a:ext cx="3662024" cy="4714437"/>
            </p:xfrm>
            <a:graphic>
              <a:graphicData uri="http://schemas.openxmlformats.org/drawingml/2006/table">
                <a:tbl>
                  <a:tblPr firstRow="1" bandRow="1">
                    <a:tableStyleId>{5C22544A-7EE6-4342-B048-85BDC9FD1C3A}</a:tableStyleId>
                  </a:tblPr>
                  <a:tblGrid>
                    <a:gridCol w="1900852">
                      <a:extLst>
                        <a:ext uri="{9D8B030D-6E8A-4147-A177-3AD203B41FA5}">
                          <a16:colId xmlns:a16="http://schemas.microsoft.com/office/drawing/2014/main" val="20000"/>
                        </a:ext>
                      </a:extLst>
                    </a:gridCol>
                    <a:gridCol w="802005">
                      <a:extLst>
                        <a:ext uri="{9D8B030D-6E8A-4147-A177-3AD203B41FA5}">
                          <a16:colId xmlns:a16="http://schemas.microsoft.com/office/drawing/2014/main" val="20001"/>
                        </a:ext>
                      </a:extLst>
                    </a:gridCol>
                    <a:gridCol w="959167">
                      <a:extLst>
                        <a:ext uri="{9D8B030D-6E8A-4147-A177-3AD203B41FA5}">
                          <a16:colId xmlns:a16="http://schemas.microsoft.com/office/drawing/2014/main" val="20002"/>
                        </a:ext>
                      </a:extLst>
                    </a:gridCol>
                  </a:tblGrid>
                  <a:tr h="184688">
                    <a:tc>
                      <a:txBody>
                        <a:bodyPr/>
                        <a:lstStyle/>
                        <a:p>
                          <a:pPr algn="ctr"/>
                          <a:r>
                            <a:rPr lang="en-US" sz="1100" dirty="0"/>
                            <a:t>Parameters</a:t>
                          </a:r>
                        </a:p>
                      </a:txBody>
                      <a:tcPr marT="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Existing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end-cell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design</a:t>
                          </a:r>
                        </a:p>
                      </a:txBody>
                      <a:tcPr marT="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New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suggested </a:t>
                          </a:r>
                          <a:br>
                            <a:rPr lang="en-US" sz="1100" dirty="0"/>
                          </a:br>
                          <a:r>
                            <a:rPr lang="en-US" sz="1100" dirty="0"/>
                            <a:t>end-cell</a:t>
                          </a:r>
                        </a:p>
                      </a:txBody>
                      <a:tcPr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0"/>
                      </a:ext>
                    </a:extLst>
                  </a:tr>
                  <a:tr h="118406">
                    <a:tc gridSpan="3">
                      <a:txBody>
                        <a:bodyPr/>
                        <a:lstStyle/>
                        <a:p>
                          <a:pPr marL="0" marR="0" algn="ctr">
                            <a:lnSpc>
                              <a:spcPct val="130000"/>
                            </a:lnSpc>
                            <a:spcBef>
                              <a:spcPts val="600"/>
                            </a:spcBef>
                            <a:spcAft>
                              <a:spcPts val="0"/>
                            </a:spcAft>
                          </a:pPr>
                          <a:r>
                            <a:rPr lang="en-US" sz="1600" b="1" dirty="0">
                              <a:effectLst/>
                              <a:latin typeface="Verdana" panose="020B0604030504040204" pitchFamily="34" charset="0"/>
                              <a:ea typeface="Times New Roman" panose="02020603050405020304" pitchFamily="18" charset="0"/>
                              <a:cs typeface="Times New Roman" panose="02020603050405020304" pitchFamily="18" charset="0"/>
                            </a:rPr>
                            <a:t>FM</a:t>
                          </a:r>
                        </a:p>
                      </a:txBody>
                      <a:tcPr marL="51901" marR="51901" marT="9144" anchor="ctr">
                        <a:lnR w="12700" cap="flat" cmpd="sng" algn="ctr">
                          <a:noFill/>
                          <a:prstDash val="solid"/>
                          <a:round/>
                          <a:headEnd type="none" w="med" len="med"/>
                          <a:tailEnd type="none" w="med" len="med"/>
                        </a:lnR>
                      </a:tcP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51901" marR="51901" marT="9144" anchor="ct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55870877"/>
                      </a:ext>
                    </a:extLst>
                  </a:tr>
                  <a:tr h="118406">
                    <a:tc>
                      <a:txBody>
                        <a:bodyPr/>
                        <a:lstStyle/>
                        <a:p>
                          <a:pPr marL="0" marR="0" algn="ctr">
                            <a:lnSpc>
                              <a:spcPct val="130000"/>
                            </a:lnSpc>
                            <a:spcBef>
                              <a:spcPts val="600"/>
                            </a:spcBef>
                            <a:spcAft>
                              <a:spcPts val="0"/>
                            </a:spcAft>
                          </a:pPr>
                          <a:r>
                            <a:rPr lang="en-US" sz="1100" b="1" dirty="0">
                              <a:effectLst/>
                              <a:latin typeface="+mn-lt"/>
                            </a:rPr>
                            <a:t>Frequency [MHz]</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801.58</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801.58</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1"/>
                      </a:ext>
                    </a:extLst>
                  </a:tr>
                  <a:tr h="118406">
                    <a:tc>
                      <a:txBody>
                        <a:bodyPr/>
                        <a:lstStyle/>
                        <a:p>
                          <a:pPr marL="0" marR="0" algn="ctr">
                            <a:lnSpc>
                              <a:spcPct val="130000"/>
                            </a:lnSpc>
                            <a:spcBef>
                              <a:spcPts val="600"/>
                            </a:spcBef>
                            <a:spcAft>
                              <a:spcPts val="0"/>
                            </a:spcAft>
                          </a:pPr>
                          <a14:m>
                            <m:oMath xmlns:m="http://schemas.openxmlformats.org/officeDocument/2006/math">
                              <m:r>
                                <a:rPr lang="en-US" sz="1100" b="1" i="1" dirty="0" smtClean="0">
                                  <a:effectLst/>
                                  <a:latin typeface="Cambria Math" panose="02040503050406030204" pitchFamily="18" charset="0"/>
                                </a:rPr>
                                <m:t>𝑹</m:t>
                              </m:r>
                              <m:r>
                                <a:rPr lang="en-US" sz="1100" b="1" i="1" dirty="0" smtClean="0">
                                  <a:effectLst/>
                                  <a:latin typeface="Cambria Math" panose="02040503050406030204" pitchFamily="18" charset="0"/>
                                </a:rPr>
                                <m:t>/</m:t>
                              </m:r>
                              <m:r>
                                <a:rPr lang="en-US" sz="1100" b="1" i="1" dirty="0" smtClean="0">
                                  <a:effectLst/>
                                  <a:latin typeface="Cambria Math" panose="02040503050406030204" pitchFamily="18" charset="0"/>
                                </a:rPr>
                                <m:t>𝑸</m:t>
                              </m:r>
                            </m:oMath>
                          </a14:m>
                          <a:r>
                            <a:rPr lang="en-US" sz="1100" b="1" dirty="0">
                              <a:effectLst/>
                              <a:latin typeface="+mn-lt"/>
                            </a:rPr>
                            <a:t> [Ω]</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520.3</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521.8</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5"/>
                      </a:ext>
                    </a:extLst>
                  </a:tr>
                  <a:tr h="118406">
                    <a:tc>
                      <a:txBody>
                        <a:bodyPr/>
                        <a:lstStyle/>
                        <a:p>
                          <a:pPr marL="0" marR="0" algn="ctr">
                            <a:lnSpc>
                              <a:spcPct val="130000"/>
                            </a:lnSpc>
                            <a:spcBef>
                              <a:spcPts val="600"/>
                            </a:spcBef>
                            <a:spcAft>
                              <a:spcPts val="0"/>
                            </a:spcAft>
                          </a:pPr>
                          <a:r>
                            <a:rPr lang="en-US" sz="1100" b="1" dirty="0">
                              <a:effectLst/>
                              <a:latin typeface="+mn-lt"/>
                            </a:rPr>
                            <a:t>Geometry Factor [Ω]</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272.9</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271.6</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6"/>
                      </a:ext>
                    </a:extLst>
                  </a:tr>
                  <a:tr h="118406">
                    <a:tc>
                      <a:txBody>
                        <a:bodyPr/>
                        <a:lstStyle/>
                        <a:p>
                          <a:pPr marL="0" marR="0" algn="ctr">
                            <a:lnSpc>
                              <a:spcPct val="130000"/>
                            </a:lnSpc>
                            <a:spcBef>
                              <a:spcPts val="600"/>
                            </a:spcBef>
                            <a:spcAft>
                              <a:spcPts val="0"/>
                            </a:spcAft>
                          </a:pPr>
                          <a14:m>
                            <m:oMath xmlns:m="http://schemas.openxmlformats.org/officeDocument/2006/math">
                              <m:r>
                                <a:rPr lang="en-US" sz="1100" b="1" i="1" kern="1200" dirty="0" smtClean="0">
                                  <a:solidFill>
                                    <a:schemeClr val="dk1"/>
                                  </a:solidFill>
                                  <a:effectLst/>
                                  <a:latin typeface="Cambria Math" panose="02040503050406030204" pitchFamily="18" charset="0"/>
                                  <a:ea typeface="+mn-ea"/>
                                  <a:cs typeface="+mn-cs"/>
                                </a:rPr>
                                <m:t>𝑮</m:t>
                              </m:r>
                              <m:r>
                                <a:rPr lang="en-US" sz="1100" b="1" i="1" kern="1200" dirty="0" smtClean="0">
                                  <a:solidFill>
                                    <a:schemeClr val="dk1"/>
                                  </a:solidFill>
                                  <a:effectLst/>
                                  <a:latin typeface="Cambria Math" panose="02040503050406030204" pitchFamily="18" charset="0"/>
                                  <a:ea typeface="+mn-ea"/>
                                  <a:cs typeface="+mn-cs"/>
                                </a:rPr>
                                <m:t>.</m:t>
                              </m:r>
                              <m:r>
                                <a:rPr lang="en-US" sz="1100" b="1" i="1" kern="1200" dirty="0" smtClean="0">
                                  <a:solidFill>
                                    <a:schemeClr val="dk1"/>
                                  </a:solidFill>
                                  <a:effectLst/>
                                  <a:latin typeface="Cambria Math" panose="02040503050406030204" pitchFamily="18" charset="0"/>
                                  <a:ea typeface="+mn-ea"/>
                                  <a:cs typeface="+mn-cs"/>
                                </a:rPr>
                                <m:t>𝑹</m:t>
                              </m:r>
                              <m:r>
                                <a:rPr lang="en-US" sz="1100" b="1" i="1" kern="1200" dirty="0" smtClean="0">
                                  <a:solidFill>
                                    <a:schemeClr val="dk1"/>
                                  </a:solidFill>
                                  <a:effectLst/>
                                  <a:latin typeface="Cambria Math" panose="02040503050406030204" pitchFamily="18" charset="0"/>
                                  <a:ea typeface="+mn-ea"/>
                                  <a:cs typeface="+mn-cs"/>
                                </a:rPr>
                                <m:t>/</m:t>
                              </m:r>
                              <m:r>
                                <a:rPr lang="en-US" sz="1100" b="1" i="1" kern="1200" dirty="0" smtClean="0">
                                  <a:solidFill>
                                    <a:schemeClr val="dk1"/>
                                  </a:solidFill>
                                  <a:effectLst/>
                                  <a:latin typeface="Cambria Math" panose="02040503050406030204" pitchFamily="18" charset="0"/>
                                  <a:ea typeface="+mn-ea"/>
                                  <a:cs typeface="+mn-cs"/>
                                </a:rPr>
                                <m:t>𝑸</m:t>
                              </m:r>
                            </m:oMath>
                          </a14:m>
                          <a:r>
                            <a:rPr lang="en-US" sz="1100" b="1" kern="1200" dirty="0">
                              <a:solidFill>
                                <a:schemeClr val="dk1"/>
                              </a:solidFill>
                              <a:effectLst/>
                              <a:latin typeface="+mn-lt"/>
                              <a:ea typeface="+mn-ea"/>
                              <a:cs typeface="+mn-cs"/>
                            </a:rPr>
                            <a:t>  [kΩ</a:t>
                          </a:r>
                          <a:r>
                            <a:rPr lang="en-US" sz="1100" b="1" kern="1200" baseline="30000" dirty="0">
                              <a:solidFill>
                                <a:schemeClr val="dk1"/>
                              </a:solidFill>
                              <a:effectLst/>
                              <a:latin typeface="+mn-lt"/>
                              <a:ea typeface="+mn-ea"/>
                              <a:cs typeface="+mn-cs"/>
                            </a:rPr>
                            <a:t>2</a:t>
                          </a:r>
                          <a:r>
                            <a:rPr lang="en-US" sz="1100" b="1" kern="1200" dirty="0">
                              <a:solidFill>
                                <a:schemeClr val="dk1"/>
                              </a:solidFill>
                              <a:effectLst/>
                              <a:latin typeface="+mn-lt"/>
                              <a:ea typeface="+mn-ea"/>
                              <a:cs typeface="+mn-cs"/>
                            </a:rPr>
                            <a:t>]</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142.2</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141.7</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7"/>
                      </a:ext>
                    </a:extLst>
                  </a:tr>
                  <a:tr h="122074">
                    <a:tc>
                      <a:txBody>
                        <a:bodyPr/>
                        <a:lstStyle/>
                        <a:p>
                          <a:pPr marL="0" marR="0" algn="ctr">
                            <a:lnSpc>
                              <a:spcPct val="130000"/>
                            </a:lnSpc>
                            <a:spcBef>
                              <a:spcPts val="600"/>
                            </a:spcBef>
                            <a:spcAft>
                              <a:spcPts val="0"/>
                            </a:spcAft>
                            <a:tabLst>
                              <a:tab pos="243205" algn="ctr"/>
                            </a:tabLst>
                          </a:pPr>
                          <a14:m>
                            <m:oMath xmlns:m="http://schemas.openxmlformats.org/officeDocument/2006/math">
                              <m:sSub>
                                <m:sSubPr>
                                  <m:ctrlPr>
                                    <a:rPr lang="en-US" sz="1100" b="1" i="1" smtClean="0">
                                      <a:effectLst/>
                                      <a:latin typeface="Cambria Math" panose="02040503050406030204" pitchFamily="18" charset="0"/>
                                    </a:rPr>
                                  </m:ctrlPr>
                                </m:sSubPr>
                                <m:e>
                                  <m:r>
                                    <a:rPr lang="en-US" sz="1100" b="1" i="1" smtClean="0">
                                      <a:effectLst/>
                                      <a:latin typeface="Cambria Math" panose="02040503050406030204" pitchFamily="18" charset="0"/>
                                    </a:rPr>
                                    <m:t>𝑩</m:t>
                                  </m:r>
                                </m:e>
                                <m:sub>
                                  <m:r>
                                    <a:rPr lang="en-US" sz="1100" b="1" i="0" baseline="-25000">
                                      <a:effectLst/>
                                      <a:latin typeface="Cambria Math" panose="02040503050406030204" pitchFamily="18" charset="0"/>
                                    </a:rPr>
                                    <m:t>𝐩𝐤</m:t>
                                  </m:r>
                                </m:sub>
                              </m:sSub>
                              <m:sSub>
                                <m:sSubPr>
                                  <m:ctrlPr>
                                    <a:rPr lang="en-US" sz="1100" b="1" i="1">
                                      <a:effectLst/>
                                      <a:latin typeface="Cambria Math" panose="02040503050406030204" pitchFamily="18" charset="0"/>
                                    </a:rPr>
                                  </m:ctrlPr>
                                </m:sSubPr>
                                <m:e>
                                  <m:r>
                                    <a:rPr lang="en-US" sz="1100" b="1" i="1" smtClean="0">
                                      <a:effectLst/>
                                      <a:latin typeface="Cambria Math" panose="02040503050406030204" pitchFamily="18" charset="0"/>
                                    </a:rPr>
                                    <m:t>/</m:t>
                                  </m:r>
                                  <m:r>
                                    <a:rPr lang="en-US" sz="1100" b="1" i="1">
                                      <a:effectLst/>
                                      <a:latin typeface="Cambria Math" panose="02040503050406030204" pitchFamily="18" charset="0"/>
                                    </a:rPr>
                                    <m:t>𝑬</m:t>
                                  </m:r>
                                </m:e>
                                <m:sub>
                                  <m:r>
                                    <a:rPr lang="en-US" sz="1100" b="1" i="0" baseline="-25000">
                                      <a:effectLst/>
                                      <a:latin typeface="Cambria Math" panose="02040503050406030204" pitchFamily="18" charset="0"/>
                                    </a:rPr>
                                    <m:t>𝐚𝐜𝐜</m:t>
                                  </m:r>
                                </m:sub>
                              </m:sSub>
                            </m:oMath>
                          </a14:m>
                          <a:r>
                            <a:rPr lang="fr-FR" sz="1100" b="1" baseline="-25000" dirty="0">
                              <a:effectLst/>
                              <a:latin typeface="+mn-lt"/>
                            </a:rPr>
                            <a:t> </a:t>
                          </a:r>
                          <a:r>
                            <a:rPr lang="fr-FR" sz="1100" b="1" dirty="0">
                              <a:effectLst/>
                              <a:latin typeface="+mn-lt"/>
                            </a:rPr>
                            <a:t>[</a:t>
                          </a:r>
                          <a14:m>
                            <m:oMath xmlns:m="http://schemas.openxmlformats.org/officeDocument/2006/math">
                              <m:r>
                                <a:rPr lang="en-US" sz="1100" b="1" i="1">
                                  <a:effectLst/>
                                  <a:latin typeface="Cambria Math" panose="02040503050406030204" pitchFamily="18" charset="0"/>
                                </a:rPr>
                                <m:t>𝐦𝐓</m:t>
                              </m:r>
                              <m:r>
                                <m:rPr>
                                  <m:lit/>
                                </m:rPr>
                                <a:rPr lang="fr-FR" sz="1100" b="1">
                                  <a:effectLst/>
                                  <a:latin typeface="Cambria Math" panose="02040503050406030204" pitchFamily="18" charset="0"/>
                                </a:rPr>
                                <m:t>/</m:t>
                              </m:r>
                              <m:r>
                                <a:rPr lang="fr-FR" sz="1100" b="1">
                                  <a:effectLst/>
                                  <a:latin typeface="Cambria Math" panose="02040503050406030204" pitchFamily="18" charset="0"/>
                                </a:rPr>
                                <m:t>(</m:t>
                              </m:r>
                              <m:r>
                                <a:rPr lang="en-US" sz="1100" b="1" i="1">
                                  <a:effectLst/>
                                  <a:latin typeface="Cambria Math" panose="02040503050406030204" pitchFamily="18" charset="0"/>
                                </a:rPr>
                                <m:t>𝐌𝐕</m:t>
                              </m:r>
                              <m:r>
                                <m:rPr>
                                  <m:lit/>
                                </m:rPr>
                                <a:rPr lang="fr-FR" sz="1100" b="1">
                                  <a:effectLst/>
                                  <a:latin typeface="Cambria Math" panose="02040503050406030204" pitchFamily="18" charset="0"/>
                                </a:rPr>
                                <m:t>/</m:t>
                              </m:r>
                              <m:r>
                                <a:rPr lang="en-US" sz="1100" b="1" i="1">
                                  <a:effectLst/>
                                  <a:latin typeface="Cambria Math" panose="02040503050406030204" pitchFamily="18" charset="0"/>
                                </a:rPr>
                                <m:t>𝐦</m:t>
                              </m:r>
                              <m:r>
                                <a:rPr lang="fr-FR" sz="1100" b="1">
                                  <a:effectLst/>
                                  <a:latin typeface="Cambria Math" panose="02040503050406030204" pitchFamily="18" charset="0"/>
                                </a:rPr>
                                <m:t>)</m:t>
                              </m:r>
                            </m:oMath>
                          </a14:m>
                          <a:r>
                            <a:rPr lang="fr-FR" sz="1100" b="1" dirty="0">
                              <a:effectLst/>
                              <a:latin typeface="+mn-lt"/>
                            </a:rPr>
                            <a:t>]</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4.33</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FF0000"/>
                              </a:solidFill>
                              <a:effectLst/>
                              <a:latin typeface="+mn-lt"/>
                              <a:ea typeface="+mn-ea"/>
                              <a:cs typeface="+mn-cs"/>
                            </a:rPr>
                            <a:t>4.38</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8"/>
                      </a:ext>
                    </a:extLst>
                  </a:tr>
                  <a:tr h="122074">
                    <a:tc>
                      <a:txBody>
                        <a:bodyPr/>
                        <a:lstStyle/>
                        <a:p>
                          <a:pPr marL="0" marR="0" algn="ctr">
                            <a:lnSpc>
                              <a:spcPct val="130000"/>
                            </a:lnSpc>
                            <a:spcBef>
                              <a:spcPts val="600"/>
                            </a:spcBef>
                            <a:spcAft>
                              <a:spcPts val="0"/>
                            </a:spcAft>
                          </a:pPr>
                          <a14:m>
                            <m:oMath xmlns:m="http://schemas.openxmlformats.org/officeDocument/2006/math">
                              <m:sSub>
                                <m:sSubPr>
                                  <m:ctrlPr>
                                    <a:rPr lang="en-US" sz="1100" b="1" i="1" smtClean="0">
                                      <a:effectLst/>
                                      <a:latin typeface="Cambria Math" panose="02040503050406030204" pitchFamily="18" charset="0"/>
                                    </a:rPr>
                                  </m:ctrlPr>
                                </m:sSubPr>
                                <m:e>
                                  <m:r>
                                    <a:rPr lang="en-US" sz="1100" b="1" i="1">
                                      <a:effectLst/>
                                      <a:latin typeface="Cambria Math" panose="02040503050406030204" pitchFamily="18" charset="0"/>
                                    </a:rPr>
                                    <m:t>𝑬</m:t>
                                  </m:r>
                                </m:e>
                                <m:sub>
                                  <m:r>
                                    <a:rPr lang="en-US" sz="1100" b="1" i="0" baseline="-25000">
                                      <a:effectLst/>
                                      <a:latin typeface="Cambria Math" panose="02040503050406030204" pitchFamily="18" charset="0"/>
                                    </a:rPr>
                                    <m:t>𝐩𝐤</m:t>
                                  </m:r>
                                </m:sub>
                              </m:sSub>
                              <m:sSub>
                                <m:sSubPr>
                                  <m:ctrlPr>
                                    <a:rPr lang="en-US" sz="1100" b="1" i="1">
                                      <a:effectLst/>
                                      <a:latin typeface="Cambria Math" panose="02040503050406030204" pitchFamily="18" charset="0"/>
                                    </a:rPr>
                                  </m:ctrlPr>
                                </m:sSubPr>
                                <m:e>
                                  <m:r>
                                    <a:rPr lang="en-US" sz="1100" b="1" i="1" smtClean="0">
                                      <a:effectLst/>
                                      <a:latin typeface="Cambria Math" panose="02040503050406030204" pitchFamily="18" charset="0"/>
                                    </a:rPr>
                                    <m:t>/</m:t>
                                  </m:r>
                                  <m:r>
                                    <a:rPr lang="en-US" sz="1100" b="1" i="1">
                                      <a:effectLst/>
                                      <a:latin typeface="Cambria Math" panose="02040503050406030204" pitchFamily="18" charset="0"/>
                                    </a:rPr>
                                    <m:t>𝑬</m:t>
                                  </m:r>
                                </m:e>
                                <m:sub>
                                  <m:r>
                                    <a:rPr lang="en-US" sz="1100" b="1" i="0" baseline="-25000">
                                      <a:effectLst/>
                                      <a:latin typeface="Cambria Math" panose="02040503050406030204" pitchFamily="18" charset="0"/>
                                    </a:rPr>
                                    <m:t>𝐚𝐜𝐜</m:t>
                                  </m:r>
                                </m:sub>
                              </m:sSub>
                            </m:oMath>
                          </a14:m>
                          <a:r>
                            <a:rPr lang="en-US" sz="1100" b="1" dirty="0">
                              <a:effectLst/>
                              <a:latin typeface="+mn-lt"/>
                              <a:ea typeface="Times New Roman" panose="02020603050405020304" pitchFamily="18" charset="0"/>
                              <a:cs typeface="Times New Roman" panose="02020603050405020304" pitchFamily="18" charset="0"/>
                            </a:rPr>
                            <a:t> </a:t>
                          </a:r>
                          <a:r>
                            <a:rPr lang="en-US" sz="1100" b="1" kern="1200" dirty="0">
                              <a:solidFill>
                                <a:schemeClr val="dk1"/>
                              </a:solidFill>
                              <a:effectLst/>
                              <a:latin typeface="+mn-lt"/>
                              <a:ea typeface="+mn-ea"/>
                              <a:cs typeface="+mn-cs"/>
                            </a:rPr>
                            <a:t>[-]</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2.05</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2.06</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9"/>
                      </a:ext>
                    </a:extLst>
                  </a:tr>
                  <a:tr h="118406">
                    <a:tc>
                      <a:txBody>
                        <a:bodyPr/>
                        <a:lstStyle/>
                        <a:p>
                          <a:pPr marL="0" marR="0" algn="ctr">
                            <a:lnSpc>
                              <a:spcPct val="130000"/>
                            </a:lnSpc>
                            <a:spcBef>
                              <a:spcPts val="600"/>
                            </a:spcBef>
                            <a:spcAft>
                              <a:spcPts val="0"/>
                            </a:spcAft>
                          </a:pPr>
                          <a:r>
                            <a:rPr lang="en-US" sz="1100" b="1" dirty="0">
                              <a:effectLst/>
                              <a:latin typeface="+mn-lt"/>
                            </a:rPr>
                            <a:t>Cavity Active Length [mm]</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919.532</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911.454</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0"/>
                      </a:ext>
                    </a:extLst>
                  </a:tr>
                  <a:tr h="118406">
                    <a:tc>
                      <a:txBody>
                        <a:bodyPr/>
                        <a:lstStyle/>
                        <a:p>
                          <a:pPr marL="0" marR="0" algn="ctr">
                            <a:lnSpc>
                              <a:spcPct val="130000"/>
                            </a:lnSpc>
                            <a:spcBef>
                              <a:spcPts val="600"/>
                            </a:spcBef>
                            <a:spcAft>
                              <a:spcPts val="0"/>
                            </a:spcAft>
                          </a:pPr>
                          <a:r>
                            <a:rPr lang="en-US" sz="1100" b="1" dirty="0">
                              <a:effectLst/>
                              <a:latin typeface="+mn-lt"/>
                            </a:rPr>
                            <a:t>Beam Pipe radius [mm]</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78</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78</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2"/>
                      </a:ext>
                    </a:extLst>
                  </a:tr>
                  <a:tr h="118406">
                    <a:tc>
                      <a:txBody>
                        <a:bodyPr/>
                        <a:lstStyle/>
                        <a:p>
                          <a:pPr marL="0" marR="0" algn="ctr">
                            <a:lnSpc>
                              <a:spcPct val="130000"/>
                            </a:lnSpc>
                            <a:spcBef>
                              <a:spcPts val="600"/>
                            </a:spcBef>
                            <a:spcAft>
                              <a:spcPts val="0"/>
                            </a:spcAft>
                          </a:pPr>
                          <a:r>
                            <a:rPr lang="en-US" sz="1100" b="1" kern="1200" dirty="0">
                              <a:solidFill>
                                <a:schemeClr val="dk1"/>
                              </a:solidFill>
                              <a:effectLst/>
                              <a:latin typeface="+mn-lt"/>
                              <a:ea typeface="+mn-ea"/>
                              <a:cs typeface="+mn-cs"/>
                            </a:rPr>
                            <a:t>Wall angle [degree]</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100/96.9</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100/96.9</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3"/>
                      </a:ext>
                    </a:extLst>
                  </a:tr>
                  <a:tr h="118406">
                    <a:tc>
                      <a:txBody>
                        <a:bodyPr/>
                        <a:lstStyle/>
                        <a:p>
                          <a:pPr marL="0" marR="0" algn="ctr">
                            <a:lnSpc>
                              <a:spcPct val="130000"/>
                            </a:lnSpc>
                            <a:spcBef>
                              <a:spcPts val="600"/>
                            </a:spcBef>
                            <a:spcAft>
                              <a:spcPts val="0"/>
                            </a:spcAft>
                          </a:pPr>
                          <a:r>
                            <a:rPr lang="en-US" sz="1100" b="1" kern="1200" dirty="0">
                              <a:solidFill>
                                <a:schemeClr val="dk1"/>
                              </a:solidFill>
                              <a:effectLst/>
                              <a:latin typeface="+mn-lt"/>
                              <a:ea typeface="+mn-ea"/>
                              <a:cs typeface="+mn-cs"/>
                            </a:rPr>
                            <a:t>Field Flatness [%]</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99</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99</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10015"/>
                      </a:ext>
                    </a:extLst>
                  </a:tr>
                  <a:tr h="118406">
                    <a:tc gridSpan="3">
                      <a:txBody>
                        <a:bodyPr/>
                        <a:lstStyle/>
                        <a:p>
                          <a:pPr marL="0" marR="0" algn="ctr">
                            <a:lnSpc>
                              <a:spcPct val="130000"/>
                            </a:lnSpc>
                            <a:spcBef>
                              <a:spcPts val="600"/>
                            </a:spcBef>
                            <a:spcAft>
                              <a:spcPts val="0"/>
                            </a:spcAft>
                          </a:pPr>
                          <a:r>
                            <a:rPr lang="en-US" sz="1600" b="1" kern="1200" dirty="0">
                              <a:solidFill>
                                <a:schemeClr val="dk1"/>
                              </a:solidFill>
                              <a:effectLst/>
                              <a:latin typeface="+mn-lt"/>
                              <a:ea typeface="+mn-ea"/>
                              <a:cs typeface="+mn-cs"/>
                            </a:rPr>
                            <a:t>HOM – Monopole modes</a:t>
                          </a:r>
                        </a:p>
                      </a:txBody>
                      <a:tcPr marL="68580" marR="68580" marT="9144">
                        <a:lnR w="12700" cap="flat" cmpd="sng" algn="ctr">
                          <a:noFill/>
                          <a:prstDash val="solid"/>
                          <a:round/>
                          <a:headEnd type="none" w="med" len="med"/>
                          <a:tailEnd type="none" w="med" len="med"/>
                        </a:lnR>
                      </a:tcP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68580" marR="68580" marT="9144"/>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830727250"/>
                      </a:ext>
                    </a:extLst>
                  </a:tr>
                  <a:tr h="118406">
                    <a:tc>
                      <a:txBody>
                        <a:bodyPr/>
                        <a:lstStyle/>
                        <a:p>
                          <a:pPr marL="0" marR="0" algn="ctr">
                            <a:lnSpc>
                              <a:spcPct val="130000"/>
                            </a:lnSpc>
                            <a:spcBef>
                              <a:spcPts val="600"/>
                            </a:spcBef>
                            <a:spcAft>
                              <a:spcPts val="0"/>
                            </a:spcAft>
                          </a:pPr>
                          <a14:m>
                            <m:oMath xmlns:m="http://schemas.openxmlformats.org/officeDocument/2006/math">
                              <m:sSub>
                                <m:sSubPr>
                                  <m:ctrlPr>
                                    <a:rPr lang="en-US" sz="1100" b="1" i="1" kern="1200" dirty="0" smtClean="0">
                                      <a:solidFill>
                                        <a:schemeClr val="dk1"/>
                                      </a:solidFill>
                                      <a:effectLst/>
                                      <a:latin typeface="Cambria Math" panose="02040503050406030204" pitchFamily="18" charset="0"/>
                                      <a:ea typeface="+mn-ea"/>
                                      <a:cs typeface="+mn-cs"/>
                                    </a:rPr>
                                  </m:ctrlPr>
                                </m:sSubPr>
                                <m:e>
                                  <m:r>
                                    <a:rPr lang="en-US" sz="1100" b="1" i="1" kern="1200" dirty="0" smtClean="0">
                                      <a:solidFill>
                                        <a:schemeClr val="dk1"/>
                                      </a:solidFill>
                                      <a:effectLst/>
                                      <a:latin typeface="Cambria Math" panose="02040503050406030204" pitchFamily="18" charset="0"/>
                                      <a:ea typeface="+mn-ea"/>
                                      <a:cs typeface="+mn-cs"/>
                                    </a:rPr>
                                    <m:t>𝑸</m:t>
                                  </m:r>
                                </m:e>
                                <m:sub>
                                  <m:r>
                                    <a:rPr lang="en-US" sz="1100" b="1" i="0" kern="1200" dirty="0" smtClean="0">
                                      <a:solidFill>
                                        <a:schemeClr val="dk1"/>
                                      </a:solidFill>
                                      <a:effectLst/>
                                      <a:latin typeface="Cambria Math" panose="02040503050406030204" pitchFamily="18" charset="0"/>
                                      <a:ea typeface="+mn-ea"/>
                                      <a:cs typeface="+mn-cs"/>
                                    </a:rPr>
                                    <m:t>𝐞𝐱𝐭</m:t>
                                  </m:r>
                                </m:sub>
                              </m:sSub>
                            </m:oMath>
                          </a14:m>
                          <a:r>
                            <a:rPr lang="en-US" sz="1100" b="1" kern="1200" dirty="0">
                              <a:solidFill>
                                <a:schemeClr val="dk1"/>
                              </a:solidFill>
                              <a:effectLst/>
                              <a:latin typeface="+mn-lt"/>
                              <a:ea typeface="+mn-ea"/>
                              <a:cs typeface="+mn-cs"/>
                            </a:rPr>
                            <a:t> of mode f=1.494 GHz</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3.5e3</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2.2e3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061943270"/>
                      </a:ext>
                    </a:extLst>
                  </a:tr>
                  <a:tr h="118406">
                    <a:tc>
                      <a:txBody>
                        <a:bodyPr/>
                        <a:lstStyle/>
                        <a:p>
                          <a:pPr marL="0" marR="0" lvl="0" indent="0" algn="ctr" defTabSz="914400" rtl="0" eaLnBrk="1" fontAlgn="auto" latinLnBrk="0" hangingPunct="1">
                            <a:lnSpc>
                              <a:spcPct val="130000"/>
                            </a:lnSpc>
                            <a:spcBef>
                              <a:spcPts val="600"/>
                            </a:spcBef>
                            <a:spcAft>
                              <a:spcPts val="0"/>
                            </a:spcAft>
                            <a:buClrTx/>
                            <a:buSzTx/>
                            <a:buFontTx/>
                            <a:buNone/>
                            <a:tabLst/>
                            <a:defRPr/>
                          </a:pPr>
                          <a14:m>
                            <m:oMath xmlns:m="http://schemas.openxmlformats.org/officeDocument/2006/math">
                              <m:sSub>
                                <m:sSubPr>
                                  <m:ctrlPr>
                                    <a:rPr lang="en-US" sz="1100" b="1" i="1" kern="1200" dirty="0" smtClean="0">
                                      <a:solidFill>
                                        <a:schemeClr val="dk1"/>
                                      </a:solidFill>
                                      <a:effectLst/>
                                      <a:latin typeface="Cambria Math" panose="02040503050406030204" pitchFamily="18" charset="0"/>
                                      <a:ea typeface="+mn-ea"/>
                                      <a:cs typeface="+mn-cs"/>
                                    </a:rPr>
                                  </m:ctrlPr>
                                </m:sSubPr>
                                <m:e>
                                  <m:r>
                                    <a:rPr lang="en-US" sz="1100" b="1" i="1" kern="1200" dirty="0" smtClean="0">
                                      <a:solidFill>
                                        <a:schemeClr val="dk1"/>
                                      </a:solidFill>
                                      <a:effectLst/>
                                      <a:latin typeface="Cambria Math" panose="02040503050406030204" pitchFamily="18" charset="0"/>
                                      <a:ea typeface="+mn-ea"/>
                                      <a:cs typeface="+mn-cs"/>
                                    </a:rPr>
                                    <m:t>𝑸</m:t>
                                  </m:r>
                                </m:e>
                                <m:sub>
                                  <m:r>
                                    <a:rPr lang="en-US" sz="1100" b="1" i="0" kern="1200" dirty="0" smtClean="0">
                                      <a:solidFill>
                                        <a:schemeClr val="dk1"/>
                                      </a:solidFill>
                                      <a:effectLst/>
                                      <a:latin typeface="Cambria Math" panose="02040503050406030204" pitchFamily="18" charset="0"/>
                                      <a:ea typeface="+mn-ea"/>
                                      <a:cs typeface="+mn-cs"/>
                                    </a:rPr>
                                    <m:t>𝐞𝐱𝐭</m:t>
                                  </m:r>
                                </m:sub>
                              </m:sSub>
                            </m:oMath>
                          </a14:m>
                          <a:r>
                            <a:rPr lang="en-US" sz="1100" b="1" kern="1200" dirty="0">
                              <a:solidFill>
                                <a:schemeClr val="dk1"/>
                              </a:solidFill>
                              <a:effectLst/>
                              <a:latin typeface="+mn-lt"/>
                              <a:ea typeface="+mn-ea"/>
                              <a:cs typeface="+mn-cs"/>
                            </a:rPr>
                            <a:t> of mode f=2.367 GHz</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4.5e3</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00B050"/>
                              </a:solidFill>
                              <a:effectLst/>
                              <a:latin typeface="+mn-lt"/>
                              <a:ea typeface="+mn-ea"/>
                              <a:cs typeface="+mn-cs"/>
                            </a:rPr>
                            <a:t>1.5e3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898457003"/>
                      </a:ext>
                    </a:extLst>
                  </a:tr>
                  <a:tr h="118406">
                    <a:tc>
                      <a:txBody>
                        <a:bodyPr/>
                        <a:lstStyle/>
                        <a:p>
                          <a:pPr marL="0" marR="0" lvl="0" indent="0" algn="ctr" defTabSz="914400" rtl="0" eaLnBrk="1" fontAlgn="auto" latinLnBrk="0" hangingPunct="1">
                            <a:lnSpc>
                              <a:spcPct val="130000"/>
                            </a:lnSpc>
                            <a:spcBef>
                              <a:spcPts val="600"/>
                            </a:spcBef>
                            <a:spcAft>
                              <a:spcPts val="0"/>
                            </a:spcAft>
                            <a:buClrTx/>
                            <a:buSzTx/>
                            <a:buFontTx/>
                            <a:buNone/>
                            <a:tabLst/>
                            <a:defRPr/>
                          </a:pPr>
                          <a14:m>
                            <m:oMath xmlns:m="http://schemas.openxmlformats.org/officeDocument/2006/math">
                              <m:sSub>
                                <m:sSubPr>
                                  <m:ctrlPr>
                                    <a:rPr lang="en-US" sz="1100" b="1" i="1" kern="1200" dirty="0" smtClean="0">
                                      <a:solidFill>
                                        <a:schemeClr val="dk1"/>
                                      </a:solidFill>
                                      <a:effectLst/>
                                      <a:latin typeface="Cambria Math" panose="02040503050406030204" pitchFamily="18" charset="0"/>
                                      <a:ea typeface="+mn-ea"/>
                                      <a:cs typeface="+mn-cs"/>
                                    </a:rPr>
                                  </m:ctrlPr>
                                </m:sSubPr>
                                <m:e>
                                  <m:r>
                                    <a:rPr lang="en-US" sz="1100" b="1" i="1" kern="1200" dirty="0" smtClean="0">
                                      <a:solidFill>
                                        <a:schemeClr val="dk1"/>
                                      </a:solidFill>
                                      <a:effectLst/>
                                      <a:latin typeface="Cambria Math" panose="02040503050406030204" pitchFamily="18" charset="0"/>
                                      <a:ea typeface="+mn-ea"/>
                                      <a:cs typeface="+mn-cs"/>
                                    </a:rPr>
                                    <m:t>𝑸</m:t>
                                  </m:r>
                                </m:e>
                                <m:sub>
                                  <m:r>
                                    <a:rPr lang="en-US" sz="1100" b="1" i="0" kern="1200" dirty="0" smtClean="0">
                                      <a:solidFill>
                                        <a:schemeClr val="dk1"/>
                                      </a:solidFill>
                                      <a:effectLst/>
                                      <a:latin typeface="Cambria Math" panose="02040503050406030204" pitchFamily="18" charset="0"/>
                                      <a:ea typeface="+mn-ea"/>
                                      <a:cs typeface="+mn-cs"/>
                                    </a:rPr>
                                    <m:t>𝐞𝐱𝐭</m:t>
                                  </m:r>
                                </m:sub>
                              </m:sSub>
                            </m:oMath>
                          </a14:m>
                          <a:r>
                            <a:rPr lang="en-US" sz="1100" b="1" kern="1200" dirty="0">
                              <a:solidFill>
                                <a:schemeClr val="dk1"/>
                              </a:solidFill>
                              <a:effectLst/>
                              <a:latin typeface="+mn-lt"/>
                              <a:ea typeface="+mn-ea"/>
                              <a:cs typeface="+mn-cs"/>
                            </a:rPr>
                            <a:t> of mode f=3.38 GHz</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8.0e3</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3.7e3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506049937"/>
                      </a:ext>
                    </a:extLst>
                  </a:tr>
                </a:tbl>
              </a:graphicData>
            </a:graphic>
          </p:graphicFrame>
        </mc:Choice>
        <mc:Fallback xmlns="">
          <p:graphicFrame>
            <p:nvGraphicFramePr>
              <p:cNvPr id="17" name="Tabelle 6">
                <a:extLst>
                  <a:ext uri="{FF2B5EF4-FFF2-40B4-BE49-F238E27FC236}">
                    <a16:creationId xmlns:a16="http://schemas.microsoft.com/office/drawing/2014/main" id="{72B20F08-DA96-42BA-DAC5-9B9D42918191}"/>
                  </a:ext>
                </a:extLst>
              </p:cNvPr>
              <p:cNvGraphicFramePr>
                <a:graphicFrameLocks noGrp="1"/>
              </p:cNvGraphicFramePr>
              <p:nvPr>
                <p:extLst>
                  <p:ext uri="{D42A27DB-BD31-4B8C-83A1-F6EECF244321}">
                    <p14:modId xmlns:p14="http://schemas.microsoft.com/office/powerpoint/2010/main" val="3499150410"/>
                  </p:ext>
                </p:extLst>
              </p:nvPr>
            </p:nvGraphicFramePr>
            <p:xfrm>
              <a:off x="8273043" y="1144425"/>
              <a:ext cx="3662024" cy="4714437"/>
            </p:xfrm>
            <a:graphic>
              <a:graphicData uri="http://schemas.openxmlformats.org/drawingml/2006/table">
                <a:tbl>
                  <a:tblPr firstRow="1" bandRow="1">
                    <a:tableStyleId>{5C22544A-7EE6-4342-B048-85BDC9FD1C3A}</a:tableStyleId>
                  </a:tblPr>
                  <a:tblGrid>
                    <a:gridCol w="1900852">
                      <a:extLst>
                        <a:ext uri="{9D8B030D-6E8A-4147-A177-3AD203B41FA5}">
                          <a16:colId xmlns:a16="http://schemas.microsoft.com/office/drawing/2014/main" val="20000"/>
                        </a:ext>
                      </a:extLst>
                    </a:gridCol>
                    <a:gridCol w="802005">
                      <a:extLst>
                        <a:ext uri="{9D8B030D-6E8A-4147-A177-3AD203B41FA5}">
                          <a16:colId xmlns:a16="http://schemas.microsoft.com/office/drawing/2014/main" val="20001"/>
                        </a:ext>
                      </a:extLst>
                    </a:gridCol>
                    <a:gridCol w="959167">
                      <a:extLst>
                        <a:ext uri="{9D8B030D-6E8A-4147-A177-3AD203B41FA5}">
                          <a16:colId xmlns:a16="http://schemas.microsoft.com/office/drawing/2014/main" val="20002"/>
                        </a:ext>
                      </a:extLst>
                    </a:gridCol>
                  </a:tblGrid>
                  <a:tr h="557784">
                    <a:tc>
                      <a:txBody>
                        <a:bodyPr/>
                        <a:lstStyle/>
                        <a:p>
                          <a:pPr algn="ctr"/>
                          <a:r>
                            <a:rPr lang="en-US" sz="1100" dirty="0"/>
                            <a:t>Parameters</a:t>
                          </a:r>
                        </a:p>
                      </a:txBody>
                      <a:tcPr marT="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Existing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end-cell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design</a:t>
                          </a:r>
                        </a:p>
                      </a:txBody>
                      <a:tcPr marT="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New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suggested </a:t>
                          </a:r>
                          <a:br>
                            <a:rPr lang="en-US" sz="1100" dirty="0"/>
                          </a:br>
                          <a:r>
                            <a:rPr lang="en-US" sz="1100" dirty="0"/>
                            <a:t>end-cell</a:t>
                          </a:r>
                        </a:p>
                      </a:txBody>
                      <a:tcPr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0"/>
                      </a:ext>
                    </a:extLst>
                  </a:tr>
                  <a:tr h="334772">
                    <a:tc gridSpan="3">
                      <a:txBody>
                        <a:bodyPr/>
                        <a:lstStyle/>
                        <a:p>
                          <a:pPr marL="0" marR="0" algn="ctr">
                            <a:lnSpc>
                              <a:spcPct val="130000"/>
                            </a:lnSpc>
                            <a:spcBef>
                              <a:spcPts val="600"/>
                            </a:spcBef>
                            <a:spcAft>
                              <a:spcPts val="0"/>
                            </a:spcAft>
                          </a:pPr>
                          <a:r>
                            <a:rPr lang="en-US" sz="1600" b="1" dirty="0">
                              <a:effectLst/>
                              <a:latin typeface="Verdana" panose="020B0604030504040204" pitchFamily="34" charset="0"/>
                              <a:ea typeface="Times New Roman" panose="02020603050405020304" pitchFamily="18" charset="0"/>
                              <a:cs typeface="Times New Roman" panose="02020603050405020304" pitchFamily="18" charset="0"/>
                            </a:rPr>
                            <a:t>FM</a:t>
                          </a:r>
                        </a:p>
                      </a:txBody>
                      <a:tcPr marL="51901" marR="51901" marT="9144" anchor="ctr">
                        <a:lnR w="12700" cap="flat" cmpd="sng" algn="ctr">
                          <a:noFill/>
                          <a:prstDash val="solid"/>
                          <a:round/>
                          <a:headEnd type="none" w="med" len="med"/>
                          <a:tailEnd type="none" w="med" len="med"/>
                        </a:lnR>
                      </a:tcP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51901" marR="51901" marT="9144" anchor="ct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55870877"/>
                      </a:ext>
                    </a:extLst>
                  </a:tr>
                  <a:tr h="267907">
                    <a:tc>
                      <a:txBody>
                        <a:bodyPr/>
                        <a:lstStyle/>
                        <a:p>
                          <a:pPr marL="0" marR="0" algn="ctr">
                            <a:lnSpc>
                              <a:spcPct val="130000"/>
                            </a:lnSpc>
                            <a:spcBef>
                              <a:spcPts val="600"/>
                            </a:spcBef>
                            <a:spcAft>
                              <a:spcPts val="0"/>
                            </a:spcAft>
                          </a:pPr>
                          <a:r>
                            <a:rPr lang="en-US" sz="1100" b="1" dirty="0">
                              <a:effectLst/>
                              <a:latin typeface="+mn-lt"/>
                            </a:rPr>
                            <a:t>Frequency [MHz]</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801.58</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801.58</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1"/>
                      </a:ext>
                    </a:extLst>
                  </a:tr>
                  <a:tr h="267907">
                    <a:tc>
                      <a:txBody>
                        <a:bodyPr/>
                        <a:lstStyle/>
                        <a:p>
                          <a:endParaRPr lang="en-US"/>
                        </a:p>
                      </a:txBody>
                      <a:tcPr marL="51901" marR="51901" marT="9144" anchor="ctr">
                        <a:blipFill>
                          <a:blip r:embed="rId4"/>
                          <a:stretch>
                            <a:fillRect l="-321" t="-447727" r="-93590" b="-1240909"/>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520.3</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521.8</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5"/>
                      </a:ext>
                    </a:extLst>
                  </a:tr>
                  <a:tr h="267907">
                    <a:tc>
                      <a:txBody>
                        <a:bodyPr/>
                        <a:lstStyle/>
                        <a:p>
                          <a:pPr marL="0" marR="0" algn="ctr">
                            <a:lnSpc>
                              <a:spcPct val="130000"/>
                            </a:lnSpc>
                            <a:spcBef>
                              <a:spcPts val="600"/>
                            </a:spcBef>
                            <a:spcAft>
                              <a:spcPts val="0"/>
                            </a:spcAft>
                          </a:pPr>
                          <a:r>
                            <a:rPr lang="en-US" sz="1100" b="1" dirty="0">
                              <a:effectLst/>
                              <a:latin typeface="+mn-lt"/>
                            </a:rPr>
                            <a:t>Geometry Factor [Ω]</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272.9</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271.6</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6"/>
                      </a:ext>
                    </a:extLst>
                  </a:tr>
                  <a:tr h="267907">
                    <a:tc>
                      <a:txBody>
                        <a:bodyPr/>
                        <a:lstStyle/>
                        <a:p>
                          <a:endParaRPr lang="en-US"/>
                        </a:p>
                      </a:txBody>
                      <a:tcPr marL="51901" marR="51901" marT="9144" anchor="ctr">
                        <a:blipFill>
                          <a:blip r:embed="rId4"/>
                          <a:stretch>
                            <a:fillRect l="-321" t="-647727" r="-93590" b="-1040909"/>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142.2</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141.7</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7"/>
                      </a:ext>
                    </a:extLst>
                  </a:tr>
                  <a:tr h="268034">
                    <a:tc>
                      <a:txBody>
                        <a:bodyPr/>
                        <a:lstStyle/>
                        <a:p>
                          <a:endParaRPr lang="en-US"/>
                        </a:p>
                      </a:txBody>
                      <a:tcPr marL="51901" marR="51901" marT="9144" anchor="ctr">
                        <a:blipFill>
                          <a:blip r:embed="rId4"/>
                          <a:stretch>
                            <a:fillRect l="-321" t="-747727" r="-93590" b="-940909"/>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4.33</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FF0000"/>
                              </a:solidFill>
                              <a:effectLst/>
                              <a:latin typeface="+mn-lt"/>
                              <a:ea typeface="+mn-ea"/>
                              <a:cs typeface="+mn-cs"/>
                            </a:rPr>
                            <a:t>4.38</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8"/>
                      </a:ext>
                    </a:extLst>
                  </a:tr>
                  <a:tr h="268034">
                    <a:tc>
                      <a:txBody>
                        <a:bodyPr/>
                        <a:lstStyle/>
                        <a:p>
                          <a:endParaRPr lang="en-US"/>
                        </a:p>
                      </a:txBody>
                      <a:tcPr marL="51901" marR="51901" marT="9144" anchor="ctr">
                        <a:blipFill>
                          <a:blip r:embed="rId4"/>
                          <a:stretch>
                            <a:fillRect l="-321" t="-847727" r="-93590" b="-840909"/>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2.05</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2.06</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9"/>
                      </a:ext>
                    </a:extLst>
                  </a:tr>
                  <a:tr h="267907">
                    <a:tc>
                      <a:txBody>
                        <a:bodyPr/>
                        <a:lstStyle/>
                        <a:p>
                          <a:pPr marL="0" marR="0" algn="ctr">
                            <a:lnSpc>
                              <a:spcPct val="130000"/>
                            </a:lnSpc>
                            <a:spcBef>
                              <a:spcPts val="600"/>
                            </a:spcBef>
                            <a:spcAft>
                              <a:spcPts val="0"/>
                            </a:spcAft>
                          </a:pPr>
                          <a:r>
                            <a:rPr lang="en-US" sz="1100" b="1" dirty="0">
                              <a:effectLst/>
                              <a:latin typeface="+mn-lt"/>
                            </a:rPr>
                            <a:t>Cavity Active Length [mm]</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919.532</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911.454</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0"/>
                      </a:ext>
                    </a:extLst>
                  </a:tr>
                  <a:tr h="267907">
                    <a:tc>
                      <a:txBody>
                        <a:bodyPr/>
                        <a:lstStyle/>
                        <a:p>
                          <a:pPr marL="0" marR="0" algn="ctr">
                            <a:lnSpc>
                              <a:spcPct val="130000"/>
                            </a:lnSpc>
                            <a:spcBef>
                              <a:spcPts val="600"/>
                            </a:spcBef>
                            <a:spcAft>
                              <a:spcPts val="0"/>
                            </a:spcAft>
                          </a:pPr>
                          <a:r>
                            <a:rPr lang="en-US" sz="1100" b="1" dirty="0">
                              <a:effectLst/>
                              <a:latin typeface="+mn-lt"/>
                            </a:rPr>
                            <a:t>Beam Pipe radius [mm]</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78</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78</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2"/>
                      </a:ext>
                    </a:extLst>
                  </a:tr>
                  <a:tr h="267907">
                    <a:tc>
                      <a:txBody>
                        <a:bodyPr/>
                        <a:lstStyle/>
                        <a:p>
                          <a:pPr marL="0" marR="0" algn="ctr">
                            <a:lnSpc>
                              <a:spcPct val="130000"/>
                            </a:lnSpc>
                            <a:spcBef>
                              <a:spcPts val="600"/>
                            </a:spcBef>
                            <a:spcAft>
                              <a:spcPts val="0"/>
                            </a:spcAft>
                          </a:pPr>
                          <a:r>
                            <a:rPr lang="en-US" sz="1100" b="1" kern="1200" dirty="0">
                              <a:solidFill>
                                <a:schemeClr val="dk1"/>
                              </a:solidFill>
                              <a:effectLst/>
                              <a:latin typeface="+mn-lt"/>
                              <a:ea typeface="+mn-ea"/>
                              <a:cs typeface="+mn-cs"/>
                            </a:rPr>
                            <a:t>Wall angle [degree]</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100/96.9</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100/96.9</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3"/>
                      </a:ext>
                    </a:extLst>
                  </a:tr>
                  <a:tr h="267907">
                    <a:tc>
                      <a:txBody>
                        <a:bodyPr/>
                        <a:lstStyle/>
                        <a:p>
                          <a:pPr marL="0" marR="0" algn="ctr">
                            <a:lnSpc>
                              <a:spcPct val="130000"/>
                            </a:lnSpc>
                            <a:spcBef>
                              <a:spcPts val="600"/>
                            </a:spcBef>
                            <a:spcAft>
                              <a:spcPts val="0"/>
                            </a:spcAft>
                          </a:pPr>
                          <a:r>
                            <a:rPr lang="en-US" sz="1100" b="1" kern="1200" dirty="0">
                              <a:solidFill>
                                <a:schemeClr val="dk1"/>
                              </a:solidFill>
                              <a:effectLst/>
                              <a:latin typeface="+mn-lt"/>
                              <a:ea typeface="+mn-ea"/>
                              <a:cs typeface="+mn-cs"/>
                            </a:rPr>
                            <a:t>Field Flatness [%]</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99</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99</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10015"/>
                      </a:ext>
                    </a:extLst>
                  </a:tr>
                  <a:tr h="338836">
                    <a:tc gridSpan="3">
                      <a:txBody>
                        <a:bodyPr/>
                        <a:lstStyle/>
                        <a:p>
                          <a:pPr marL="0" marR="0" algn="ctr">
                            <a:lnSpc>
                              <a:spcPct val="130000"/>
                            </a:lnSpc>
                            <a:spcBef>
                              <a:spcPts val="600"/>
                            </a:spcBef>
                            <a:spcAft>
                              <a:spcPts val="0"/>
                            </a:spcAft>
                          </a:pPr>
                          <a:r>
                            <a:rPr lang="en-US" sz="1600" b="1" kern="1200" dirty="0">
                              <a:solidFill>
                                <a:schemeClr val="dk1"/>
                              </a:solidFill>
                              <a:effectLst/>
                              <a:latin typeface="+mn-lt"/>
                              <a:ea typeface="+mn-ea"/>
                              <a:cs typeface="+mn-cs"/>
                            </a:rPr>
                            <a:t>HOM – Monopole modes</a:t>
                          </a:r>
                        </a:p>
                      </a:txBody>
                      <a:tcPr marL="68580" marR="68580" marT="9144">
                        <a:lnR w="12700" cap="flat" cmpd="sng" algn="ctr">
                          <a:noFill/>
                          <a:prstDash val="solid"/>
                          <a:round/>
                          <a:headEnd type="none" w="med" len="med"/>
                          <a:tailEnd type="none" w="med" len="med"/>
                        </a:lnR>
                      </a:tcP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68580" marR="68580" marT="9144"/>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830727250"/>
                      </a:ext>
                    </a:extLst>
                  </a:tr>
                  <a:tr h="267907">
                    <a:tc>
                      <a:txBody>
                        <a:bodyPr/>
                        <a:lstStyle/>
                        <a:p>
                          <a:endParaRPr lang="en-US"/>
                        </a:p>
                      </a:txBody>
                      <a:tcPr marL="68580" marR="68580" marT="9144">
                        <a:blipFill>
                          <a:blip r:embed="rId4"/>
                          <a:stretch>
                            <a:fillRect l="-321" t="-1475000" r="-93590" b="-213636"/>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3.5e3</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2.2e3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061943270"/>
                      </a:ext>
                    </a:extLst>
                  </a:tr>
                  <a:tr h="267907">
                    <a:tc>
                      <a:txBody>
                        <a:bodyPr/>
                        <a:lstStyle/>
                        <a:p>
                          <a:endParaRPr lang="en-US"/>
                        </a:p>
                      </a:txBody>
                      <a:tcPr marL="68580" marR="68580" marT="9144">
                        <a:blipFill>
                          <a:blip r:embed="rId4"/>
                          <a:stretch>
                            <a:fillRect l="-321" t="-1575000" r="-93590" b="-113636"/>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4.5e3</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00B050"/>
                              </a:solidFill>
                              <a:effectLst/>
                              <a:latin typeface="+mn-lt"/>
                              <a:ea typeface="+mn-ea"/>
                              <a:cs typeface="+mn-cs"/>
                            </a:rPr>
                            <a:t>1.5e3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898457003"/>
                      </a:ext>
                    </a:extLst>
                  </a:tr>
                  <a:tr h="267907">
                    <a:tc>
                      <a:txBody>
                        <a:bodyPr/>
                        <a:lstStyle/>
                        <a:p>
                          <a:endParaRPr lang="en-US"/>
                        </a:p>
                      </a:txBody>
                      <a:tcPr marL="68580" marR="68580" marT="9144">
                        <a:blipFill>
                          <a:blip r:embed="rId4"/>
                          <a:stretch>
                            <a:fillRect l="-321" t="-1675000" r="-93590" b="-13636"/>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8.0e3</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3.7e3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506049937"/>
                      </a:ext>
                    </a:extLst>
                  </a:tr>
                </a:tbl>
              </a:graphicData>
            </a:graphic>
          </p:graphicFrame>
        </mc:Fallback>
      </mc:AlternateContent>
      <p:pic>
        <p:nvPicPr>
          <p:cNvPr id="35" name="Picture 34" descr="A graph of a blue and red line&#10;&#10;Description automatically generated">
            <a:extLst>
              <a:ext uri="{FF2B5EF4-FFF2-40B4-BE49-F238E27FC236}">
                <a16:creationId xmlns:a16="http://schemas.microsoft.com/office/drawing/2014/main" id="{BB503B35-D732-0FEC-BC37-C14E14532F0E}"/>
              </a:ext>
            </a:extLst>
          </p:cNvPr>
          <p:cNvPicPr>
            <a:picLocks noChangeAspect="1"/>
          </p:cNvPicPr>
          <p:nvPr/>
        </p:nvPicPr>
        <p:blipFill>
          <a:blip r:embed="rId5"/>
          <a:stretch>
            <a:fillRect/>
          </a:stretch>
        </p:blipFill>
        <p:spPr>
          <a:xfrm>
            <a:off x="105117" y="3374235"/>
            <a:ext cx="2886739" cy="2634973"/>
          </a:xfrm>
          <a:prstGeom prst="rect">
            <a:avLst/>
          </a:prstGeom>
        </p:spPr>
      </p:pic>
      <p:sp>
        <p:nvSpPr>
          <p:cNvPr id="36" name="TextBox 35">
            <a:extLst>
              <a:ext uri="{FF2B5EF4-FFF2-40B4-BE49-F238E27FC236}">
                <a16:creationId xmlns:a16="http://schemas.microsoft.com/office/drawing/2014/main" id="{0B3E67B7-848A-43EA-0550-F9BBDB18E48F}"/>
              </a:ext>
            </a:extLst>
          </p:cNvPr>
          <p:cNvSpPr txBox="1"/>
          <p:nvPr/>
        </p:nvSpPr>
        <p:spPr>
          <a:xfrm>
            <a:off x="548212" y="6009208"/>
            <a:ext cx="2000548" cy="276999"/>
          </a:xfrm>
          <a:prstGeom prst="rect">
            <a:avLst/>
          </a:prstGeom>
          <a:noFill/>
        </p:spPr>
        <p:txBody>
          <a:bodyPr wrap="none" lIns="0" tIns="0" rIns="0" bIns="0" rtlCol="0">
            <a:spAutoFit/>
          </a:bodyPr>
          <a:lstStyle/>
          <a:p>
            <a:pPr algn="l"/>
            <a:r>
              <a:rPr lang="en-GB" dirty="0">
                <a:solidFill>
                  <a:schemeClr val="tx2"/>
                </a:solidFill>
              </a:rPr>
              <a:t>Mode at 2.367 GHz</a:t>
            </a:r>
          </a:p>
        </p:txBody>
      </p:sp>
      <p:sp>
        <p:nvSpPr>
          <p:cNvPr id="37" name="TextBox 36">
            <a:extLst>
              <a:ext uri="{FF2B5EF4-FFF2-40B4-BE49-F238E27FC236}">
                <a16:creationId xmlns:a16="http://schemas.microsoft.com/office/drawing/2014/main" id="{657CEC2A-32D1-4226-162D-DE44FB3929C8}"/>
              </a:ext>
            </a:extLst>
          </p:cNvPr>
          <p:cNvSpPr txBox="1"/>
          <p:nvPr/>
        </p:nvSpPr>
        <p:spPr>
          <a:xfrm>
            <a:off x="4943872" y="6018105"/>
            <a:ext cx="1987724" cy="276999"/>
          </a:xfrm>
          <a:prstGeom prst="rect">
            <a:avLst/>
          </a:prstGeom>
          <a:noFill/>
        </p:spPr>
        <p:txBody>
          <a:bodyPr wrap="none" lIns="0" tIns="0" rIns="0" bIns="0" rtlCol="0">
            <a:spAutoFit/>
          </a:bodyPr>
          <a:lstStyle/>
          <a:p>
            <a:pPr algn="l"/>
            <a:r>
              <a:rPr lang="en-GB" dirty="0">
                <a:solidFill>
                  <a:schemeClr val="tx2"/>
                </a:solidFill>
              </a:rPr>
              <a:t>Fundamental mode</a:t>
            </a:r>
          </a:p>
        </p:txBody>
      </p:sp>
      <p:pic>
        <p:nvPicPr>
          <p:cNvPr id="41" name="Picture 40">
            <a:extLst>
              <a:ext uri="{FF2B5EF4-FFF2-40B4-BE49-F238E27FC236}">
                <a16:creationId xmlns:a16="http://schemas.microsoft.com/office/drawing/2014/main" id="{1FB5AD87-6EF0-6B86-A0F9-7A4C445CBF5E}"/>
              </a:ext>
            </a:extLst>
          </p:cNvPr>
          <p:cNvPicPr>
            <a:picLocks noChangeAspect="1"/>
          </p:cNvPicPr>
          <p:nvPr/>
        </p:nvPicPr>
        <p:blipFill>
          <a:blip r:embed="rId6"/>
          <a:stretch>
            <a:fillRect/>
          </a:stretch>
        </p:blipFill>
        <p:spPr>
          <a:xfrm>
            <a:off x="5021825" y="2202713"/>
            <a:ext cx="3156461" cy="1065742"/>
          </a:xfrm>
          <a:prstGeom prst="rect">
            <a:avLst/>
          </a:prstGeom>
          <a:ln>
            <a:solidFill>
              <a:srgbClr val="00B050"/>
            </a:solidFill>
          </a:ln>
        </p:spPr>
      </p:pic>
      <p:sp>
        <p:nvSpPr>
          <p:cNvPr id="2" name="Rectangle 1">
            <a:extLst>
              <a:ext uri="{FF2B5EF4-FFF2-40B4-BE49-F238E27FC236}">
                <a16:creationId xmlns:a16="http://schemas.microsoft.com/office/drawing/2014/main" id="{45CA756A-B33E-3080-B746-83D6C3B7D066}"/>
              </a:ext>
            </a:extLst>
          </p:cNvPr>
          <p:cNvSpPr/>
          <p:nvPr/>
        </p:nvSpPr>
        <p:spPr>
          <a:xfrm>
            <a:off x="6206188" y="3692133"/>
            <a:ext cx="1008112" cy="504056"/>
          </a:xfrm>
          <a:prstGeom prst="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Arrow Connector 6">
            <a:extLst>
              <a:ext uri="{FF2B5EF4-FFF2-40B4-BE49-F238E27FC236}">
                <a16:creationId xmlns:a16="http://schemas.microsoft.com/office/drawing/2014/main" id="{DE3C1A82-A7FF-DD33-6327-602691B490D3}"/>
              </a:ext>
            </a:extLst>
          </p:cNvPr>
          <p:cNvCxnSpPr>
            <a:cxnSpLocks/>
            <a:stCxn id="2" idx="0"/>
          </p:cNvCxnSpPr>
          <p:nvPr/>
        </p:nvCxnSpPr>
        <p:spPr>
          <a:xfrm flipH="1" flipV="1">
            <a:off x="6600056" y="3268455"/>
            <a:ext cx="110188" cy="42367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08379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9034C04-EC0E-235E-F8C9-82985A2E189E}"/>
              </a:ext>
            </a:extLst>
          </p:cNvPr>
          <p:cNvSpPr>
            <a:spLocks noGrp="1"/>
          </p:cNvSpPr>
          <p:nvPr>
            <p:ph type="title"/>
          </p:nvPr>
        </p:nvSpPr>
        <p:spPr/>
        <p:txBody>
          <a:bodyPr/>
          <a:lstStyle/>
          <a:p>
            <a:r>
              <a:rPr lang="en-GB" dirty="0"/>
              <a:t>Impedance of the HOM damped cavity</a:t>
            </a:r>
          </a:p>
        </p:txBody>
      </p:sp>
      <p:sp>
        <p:nvSpPr>
          <p:cNvPr id="4" name="Date Placeholder 3">
            <a:extLst>
              <a:ext uri="{FF2B5EF4-FFF2-40B4-BE49-F238E27FC236}">
                <a16:creationId xmlns:a16="http://schemas.microsoft.com/office/drawing/2014/main" id="{CC52F56C-1E79-2926-829B-515FF6FD80FA}"/>
              </a:ext>
            </a:extLst>
          </p:cNvPr>
          <p:cNvSpPr>
            <a:spLocks noGrp="1"/>
          </p:cNvSpPr>
          <p:nvPr>
            <p:ph type="dt" sz="half" idx="10"/>
          </p:nvPr>
        </p:nvSpPr>
        <p:spPr/>
        <p:txBody>
          <a:bodyPr/>
          <a:lstStyle/>
          <a:p>
            <a:fld id="{B1BE7A95-9538-4CF7-9010-B619D2AD0745}" type="datetime1">
              <a:rPr lang="en-US" smtClean="0"/>
              <a:t>1/20/2025</a:t>
            </a:fld>
            <a:endParaRPr lang="en-US" dirty="0"/>
          </a:p>
        </p:txBody>
      </p:sp>
      <p:sp>
        <p:nvSpPr>
          <p:cNvPr id="5" name="Slide Number Placeholder 4">
            <a:extLst>
              <a:ext uri="{FF2B5EF4-FFF2-40B4-BE49-F238E27FC236}">
                <a16:creationId xmlns:a16="http://schemas.microsoft.com/office/drawing/2014/main" id="{F6CDE7E7-478A-E0D1-C90D-CA40F0A6B96F}"/>
              </a:ext>
            </a:extLst>
          </p:cNvPr>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11" name="Content Placeholder 10" descr="A screenshot of a graph&#10;&#10;Description automatically generated">
            <a:extLst>
              <a:ext uri="{FF2B5EF4-FFF2-40B4-BE49-F238E27FC236}">
                <a16:creationId xmlns:a16="http://schemas.microsoft.com/office/drawing/2014/main" id="{E230109C-DA4A-7368-8FB5-207310109C44}"/>
              </a:ext>
            </a:extLst>
          </p:cNvPr>
          <p:cNvPicPr>
            <a:picLocks noGrp="1" noChangeAspect="1"/>
          </p:cNvPicPr>
          <p:nvPr>
            <p:ph idx="1"/>
          </p:nvPr>
        </p:nvPicPr>
        <p:blipFill>
          <a:blip r:embed="rId2"/>
          <a:stretch>
            <a:fillRect/>
          </a:stretch>
        </p:blipFill>
        <p:spPr>
          <a:xfrm>
            <a:off x="191344" y="2492896"/>
            <a:ext cx="5744044" cy="3657600"/>
          </a:xfrm>
        </p:spPr>
      </p:pic>
      <p:pic>
        <p:nvPicPr>
          <p:cNvPr id="15" name="Picture 14" descr="A screen shot of a graph&#10;&#10;Description automatically generated">
            <a:extLst>
              <a:ext uri="{FF2B5EF4-FFF2-40B4-BE49-F238E27FC236}">
                <a16:creationId xmlns:a16="http://schemas.microsoft.com/office/drawing/2014/main" id="{46FE9266-BF4A-56ED-5C2B-1D73F11E3D6B}"/>
              </a:ext>
            </a:extLst>
          </p:cNvPr>
          <p:cNvPicPr>
            <a:picLocks noChangeAspect="1"/>
          </p:cNvPicPr>
          <p:nvPr/>
        </p:nvPicPr>
        <p:blipFill>
          <a:blip r:embed="rId3"/>
          <a:stretch>
            <a:fillRect/>
          </a:stretch>
        </p:blipFill>
        <p:spPr>
          <a:xfrm>
            <a:off x="6023992" y="2492896"/>
            <a:ext cx="5827283" cy="3657600"/>
          </a:xfrm>
          <a:prstGeom prst="rect">
            <a:avLst/>
          </a:prstGeom>
        </p:spPr>
      </p:pic>
      <p:cxnSp>
        <p:nvCxnSpPr>
          <p:cNvPr id="6" name="Straight Arrow Connector 5">
            <a:extLst>
              <a:ext uri="{FF2B5EF4-FFF2-40B4-BE49-F238E27FC236}">
                <a16:creationId xmlns:a16="http://schemas.microsoft.com/office/drawing/2014/main" id="{BFBFA8FE-EC3C-2856-11C1-C82CDB34C01D}"/>
              </a:ext>
            </a:extLst>
          </p:cNvPr>
          <p:cNvCxnSpPr/>
          <p:nvPr/>
        </p:nvCxnSpPr>
        <p:spPr>
          <a:xfrm flipV="1">
            <a:off x="9696400" y="2204864"/>
            <a:ext cx="648072" cy="14401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8" name="Picture 7" descr="A diagram of a row of colored circles&#10;&#10;Description automatically generated with medium confidence">
            <a:extLst>
              <a:ext uri="{FF2B5EF4-FFF2-40B4-BE49-F238E27FC236}">
                <a16:creationId xmlns:a16="http://schemas.microsoft.com/office/drawing/2014/main" id="{B8B328A1-5C36-EF52-071E-FCE969AE5E2E}"/>
              </a:ext>
            </a:extLst>
          </p:cNvPr>
          <p:cNvPicPr>
            <a:picLocks noChangeAspect="1"/>
          </p:cNvPicPr>
          <p:nvPr/>
        </p:nvPicPr>
        <p:blipFill>
          <a:blip r:embed="rId4"/>
          <a:stretch>
            <a:fillRect/>
          </a:stretch>
        </p:blipFill>
        <p:spPr>
          <a:xfrm>
            <a:off x="6750293" y="1043357"/>
            <a:ext cx="3900190" cy="1025308"/>
          </a:xfrm>
          <a:prstGeom prst="rect">
            <a:avLst/>
          </a:prstGeom>
        </p:spPr>
      </p:pic>
      <p:pic>
        <p:nvPicPr>
          <p:cNvPr id="10" name="Picture 9" descr="A green and yellow bar with numbers&#10;&#10;Description automatically generated">
            <a:extLst>
              <a:ext uri="{FF2B5EF4-FFF2-40B4-BE49-F238E27FC236}">
                <a16:creationId xmlns:a16="http://schemas.microsoft.com/office/drawing/2014/main" id="{3A3D7397-555A-B4CC-174F-75A8E37C8838}"/>
              </a:ext>
            </a:extLst>
          </p:cNvPr>
          <p:cNvPicPr>
            <a:picLocks noChangeAspect="1"/>
          </p:cNvPicPr>
          <p:nvPr/>
        </p:nvPicPr>
        <p:blipFill>
          <a:blip r:embed="rId5"/>
          <a:stretch>
            <a:fillRect/>
          </a:stretch>
        </p:blipFill>
        <p:spPr>
          <a:xfrm>
            <a:off x="10741270" y="476672"/>
            <a:ext cx="669857" cy="1950463"/>
          </a:xfrm>
          <a:prstGeom prst="rect">
            <a:avLst/>
          </a:prstGeom>
        </p:spPr>
      </p:pic>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C8EBC6B-FB83-715B-2DA8-4403836FE7C3}"/>
                  </a:ext>
                </a:extLst>
              </p:cNvPr>
              <p:cNvSpPr txBox="1"/>
              <p:nvPr/>
            </p:nvSpPr>
            <p:spPr>
              <a:xfrm>
                <a:off x="7920162" y="2023899"/>
                <a:ext cx="1415131" cy="450060"/>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lang="en-US" sz="1400" b="0" i="1" dirty="0" smtClean="0">
                              <a:latin typeface="Cambria Math" panose="02040503050406030204" pitchFamily="18" charset="0"/>
                            </a:rPr>
                          </m:ctrlPr>
                        </m:sSubPr>
                        <m:e>
                          <m:r>
                            <a:rPr lang="en-GB" sz="1400" i="1" dirty="0" smtClean="0">
                              <a:latin typeface="Cambria Math" panose="02040503050406030204" pitchFamily="18" charset="0"/>
                            </a:rPr>
                            <m:t>𝑄</m:t>
                          </m:r>
                        </m:e>
                        <m:sub>
                          <m:r>
                            <m:rPr>
                              <m:sty m:val="p"/>
                            </m:rPr>
                            <a:rPr lang="en-US" sz="1400" b="0" i="0" dirty="0" smtClean="0">
                              <a:latin typeface="Cambria Math" panose="02040503050406030204" pitchFamily="18" charset="0"/>
                            </a:rPr>
                            <m:t>radiated</m:t>
                          </m:r>
                        </m:sub>
                      </m:sSub>
                      <m:r>
                        <a:rPr lang="en-GB" sz="1400" i="1" dirty="0" smtClean="0">
                          <a:latin typeface="Cambria Math" panose="02040503050406030204" pitchFamily="18" charset="0"/>
                        </a:rPr>
                        <m:t>=1.5</m:t>
                      </m:r>
                      <m:r>
                        <a:rPr lang="en-GB" sz="1400" i="1" dirty="0" smtClean="0">
                          <a:latin typeface="Cambria Math" panose="02040503050406030204" pitchFamily="18" charset="0"/>
                        </a:rPr>
                        <m:t>𝑒</m:t>
                      </m:r>
                      <m:r>
                        <a:rPr lang="en-GB" sz="1400" i="1" dirty="0" smtClean="0">
                          <a:latin typeface="Cambria Math" panose="02040503050406030204" pitchFamily="18" charset="0"/>
                        </a:rPr>
                        <m:t>5</m:t>
                      </m:r>
                    </m:oMath>
                  </m:oMathPara>
                </a14:m>
                <a:endParaRPr lang="en-US" sz="1400" dirty="0"/>
              </a:p>
              <a:p>
                <a14:m>
                  <m:oMath xmlns:m="http://schemas.openxmlformats.org/officeDocument/2006/math">
                    <m:sSub>
                      <m:sSubPr>
                        <m:ctrlPr>
                          <a:rPr lang="en-US" sz="1400" b="0" i="1" dirty="0" smtClean="0">
                            <a:latin typeface="Cambria Math" panose="02040503050406030204" pitchFamily="18" charset="0"/>
                          </a:rPr>
                        </m:ctrlPr>
                      </m:sSubPr>
                      <m:e>
                        <m:r>
                          <a:rPr lang="en-GB" sz="1400" i="1" dirty="0" smtClean="0">
                            <a:latin typeface="Cambria Math" panose="02040503050406030204" pitchFamily="18" charset="0"/>
                          </a:rPr>
                          <m:t>𝑄</m:t>
                        </m:r>
                      </m:e>
                      <m:sub>
                        <m:r>
                          <m:rPr>
                            <m:sty m:val="p"/>
                          </m:rPr>
                          <a:rPr lang="en-US" sz="1400" b="0" i="0" dirty="0" smtClean="0">
                            <a:latin typeface="Cambria Math" panose="02040503050406030204" pitchFamily="18" charset="0"/>
                          </a:rPr>
                          <m:t>ext</m:t>
                        </m:r>
                        <m:r>
                          <a:rPr lang="en-US" sz="1400" b="0" i="0" dirty="0" smtClean="0">
                            <a:latin typeface="Cambria Math" panose="02040503050406030204" pitchFamily="18" charset="0"/>
                          </a:rPr>
                          <m:t>−</m:t>
                        </m:r>
                        <m:r>
                          <m:rPr>
                            <m:sty m:val="p"/>
                          </m:rPr>
                          <a:rPr lang="en-US" sz="1400" b="0" i="0" dirty="0" smtClean="0">
                            <a:latin typeface="Cambria Math" panose="02040503050406030204" pitchFamily="18" charset="0"/>
                          </a:rPr>
                          <m:t>ports</m:t>
                        </m:r>
                      </m:sub>
                    </m:sSub>
                    <m:r>
                      <a:rPr lang="en-GB" sz="1400" i="1" dirty="0" smtClean="0">
                        <a:latin typeface="Cambria Math" panose="02040503050406030204" pitchFamily="18" charset="0"/>
                      </a:rPr>
                      <m:t>=</m:t>
                    </m:r>
                    <m:r>
                      <a:rPr lang="en-US" sz="1400" b="0" i="1" dirty="0" smtClean="0">
                        <a:latin typeface="Cambria Math" panose="02040503050406030204" pitchFamily="18" charset="0"/>
                      </a:rPr>
                      <m:t>7.5</m:t>
                    </m:r>
                    <m:r>
                      <a:rPr lang="en-GB" sz="1400" i="1" dirty="0" smtClean="0">
                        <a:latin typeface="Cambria Math" panose="02040503050406030204" pitchFamily="18" charset="0"/>
                      </a:rPr>
                      <m:t>𝑒</m:t>
                    </m:r>
                  </m:oMath>
                </a14:m>
                <a:r>
                  <a:rPr lang="en-US" sz="1400" dirty="0"/>
                  <a:t>7</a:t>
                </a:r>
              </a:p>
            </p:txBody>
          </p:sp>
        </mc:Choice>
        <mc:Fallback xmlns="">
          <p:sp>
            <p:nvSpPr>
              <p:cNvPr id="12" name="TextBox 11">
                <a:extLst>
                  <a:ext uri="{FF2B5EF4-FFF2-40B4-BE49-F238E27FC236}">
                    <a16:creationId xmlns:a16="http://schemas.microsoft.com/office/drawing/2014/main" id="{7C8EBC6B-FB83-715B-2DA8-4403836FE7C3}"/>
                  </a:ext>
                </a:extLst>
              </p:cNvPr>
              <p:cNvSpPr txBox="1">
                <a:spLocks noRot="1" noChangeAspect="1" noMove="1" noResize="1" noEditPoints="1" noAdjustHandles="1" noChangeArrowheads="1" noChangeShapeType="1" noTextEdit="1"/>
              </p:cNvSpPr>
              <p:nvPr/>
            </p:nvSpPr>
            <p:spPr>
              <a:xfrm>
                <a:off x="7920162" y="2023899"/>
                <a:ext cx="1415131" cy="450060"/>
              </a:xfrm>
              <a:prstGeom prst="rect">
                <a:avLst/>
              </a:prstGeom>
              <a:blipFill>
                <a:blip r:embed="rId6"/>
                <a:stretch>
                  <a:fillRect l="-5603" r="-6897" b="-18919"/>
                </a:stretch>
              </a:blipFill>
            </p:spPr>
            <p:txBody>
              <a:bodyPr/>
              <a:lstStyle/>
              <a:p>
                <a:r>
                  <a:rPr lang="en-GB">
                    <a:noFill/>
                  </a:rPr>
                  <a:t> </a:t>
                </a:r>
              </a:p>
            </p:txBody>
          </p:sp>
        </mc:Fallback>
      </mc:AlternateContent>
      <p:cxnSp>
        <p:nvCxnSpPr>
          <p:cNvPr id="14" name="Straight Arrow Connector 13">
            <a:extLst>
              <a:ext uri="{FF2B5EF4-FFF2-40B4-BE49-F238E27FC236}">
                <a16:creationId xmlns:a16="http://schemas.microsoft.com/office/drawing/2014/main" id="{85343C86-C749-E245-1F8F-5061374A490C}"/>
              </a:ext>
            </a:extLst>
          </p:cNvPr>
          <p:cNvCxnSpPr/>
          <p:nvPr/>
        </p:nvCxnSpPr>
        <p:spPr>
          <a:xfrm flipH="1" flipV="1">
            <a:off x="3568187" y="2375084"/>
            <a:ext cx="432048" cy="155683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7" name="Picture 16" descr="A diagram of a multicolored object&#10;&#10;Description automatically generated with medium confidence">
            <a:extLst>
              <a:ext uri="{FF2B5EF4-FFF2-40B4-BE49-F238E27FC236}">
                <a16:creationId xmlns:a16="http://schemas.microsoft.com/office/drawing/2014/main" id="{829C212D-A39E-F5F7-1B94-449448E6DFC3}"/>
              </a:ext>
            </a:extLst>
          </p:cNvPr>
          <p:cNvPicPr>
            <a:picLocks noChangeAspect="1"/>
          </p:cNvPicPr>
          <p:nvPr/>
        </p:nvPicPr>
        <p:blipFill>
          <a:blip r:embed="rId7"/>
          <a:stretch>
            <a:fillRect/>
          </a:stretch>
        </p:blipFill>
        <p:spPr>
          <a:xfrm>
            <a:off x="1279366" y="1155184"/>
            <a:ext cx="4358296" cy="985975"/>
          </a:xfrm>
          <a:prstGeom prst="rect">
            <a:avLst/>
          </a:prstGeom>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8CF2EE13-314F-8A83-5853-2D55CF90287B}"/>
                  </a:ext>
                </a:extLst>
              </p:cNvPr>
              <p:cNvSpPr txBox="1"/>
              <p:nvPr/>
            </p:nvSpPr>
            <p:spPr>
              <a:xfrm>
                <a:off x="1990300" y="2058807"/>
                <a:ext cx="1510542" cy="450060"/>
              </a:xfrm>
              <a:prstGeom prst="rect">
                <a:avLst/>
              </a:prstGeom>
              <a:noFill/>
            </p:spPr>
            <p:txBody>
              <a:bodyPr wrap="none" lIns="0" tIns="0" rIns="0" bIns="0" rtlCol="0">
                <a:spAutoFit/>
              </a:bodyPr>
              <a:lstStyle/>
              <a:p>
                <a:pPr algn="l"/>
                <a14:m>
                  <m:oMath xmlns:m="http://schemas.openxmlformats.org/officeDocument/2006/math">
                    <m:sSub>
                      <m:sSubPr>
                        <m:ctrlPr>
                          <a:rPr lang="en-US" sz="1400" b="0" i="1" dirty="0" smtClean="0">
                            <a:latin typeface="Cambria Math" panose="02040503050406030204" pitchFamily="18" charset="0"/>
                          </a:rPr>
                        </m:ctrlPr>
                      </m:sSubPr>
                      <m:e>
                        <m:r>
                          <a:rPr lang="en-GB" sz="1400" i="1" dirty="0" smtClean="0">
                            <a:latin typeface="Cambria Math" panose="02040503050406030204" pitchFamily="18" charset="0"/>
                          </a:rPr>
                          <m:t>𝑄</m:t>
                        </m:r>
                      </m:e>
                      <m:sub>
                        <m:r>
                          <m:rPr>
                            <m:sty m:val="p"/>
                          </m:rPr>
                          <a:rPr lang="en-US" sz="1400" b="0" i="0" dirty="0" smtClean="0">
                            <a:latin typeface="Cambria Math" panose="02040503050406030204" pitchFamily="18" charset="0"/>
                          </a:rPr>
                          <m:t>radiated</m:t>
                        </m:r>
                      </m:sub>
                    </m:sSub>
                    <m:r>
                      <a:rPr lang="en-GB" sz="1400" i="1" dirty="0" smtClean="0">
                        <a:latin typeface="Cambria Math" panose="02040503050406030204" pitchFamily="18" charset="0"/>
                      </a:rPr>
                      <m:t>=</m:t>
                    </m:r>
                    <m:r>
                      <a:rPr lang="en-US" sz="1400" b="0" i="1" dirty="0" smtClean="0">
                        <a:latin typeface="Cambria Math" panose="02040503050406030204" pitchFamily="18" charset="0"/>
                      </a:rPr>
                      <m:t>3.3</m:t>
                    </m:r>
                    <m:r>
                      <a:rPr lang="en-GB" sz="1400" i="1" dirty="0" smtClean="0">
                        <a:latin typeface="Cambria Math" panose="02040503050406030204" pitchFamily="18" charset="0"/>
                      </a:rPr>
                      <m:t>𝑒</m:t>
                    </m:r>
                  </m:oMath>
                </a14:m>
                <a:r>
                  <a:rPr lang="en-US" sz="1400" dirty="0"/>
                  <a:t>3</a:t>
                </a:r>
              </a:p>
              <a:p>
                <a:pPr/>
                <a14:m>
                  <m:oMathPara xmlns:m="http://schemas.openxmlformats.org/officeDocument/2006/math">
                    <m:oMathParaPr>
                      <m:jc m:val="centerGroup"/>
                    </m:oMathParaPr>
                    <m:oMath xmlns:m="http://schemas.openxmlformats.org/officeDocument/2006/math">
                      <m:sSub>
                        <m:sSubPr>
                          <m:ctrlPr>
                            <a:rPr lang="en-US" sz="1400" b="0" i="1" dirty="0" smtClean="0">
                              <a:latin typeface="Cambria Math" panose="02040503050406030204" pitchFamily="18" charset="0"/>
                            </a:rPr>
                          </m:ctrlPr>
                        </m:sSubPr>
                        <m:e>
                          <m:r>
                            <a:rPr lang="en-GB" sz="1400" i="1" dirty="0" smtClean="0">
                              <a:latin typeface="Cambria Math" panose="02040503050406030204" pitchFamily="18" charset="0"/>
                            </a:rPr>
                            <m:t>𝑄</m:t>
                          </m:r>
                        </m:e>
                        <m:sub>
                          <m:r>
                            <m:rPr>
                              <m:sty m:val="p"/>
                            </m:rPr>
                            <a:rPr lang="en-US" sz="1400" b="0" i="0" dirty="0" smtClean="0">
                              <a:latin typeface="Cambria Math" panose="02040503050406030204" pitchFamily="18" charset="0"/>
                            </a:rPr>
                            <m:t>ext</m:t>
                          </m:r>
                          <m:r>
                            <a:rPr lang="en-US" sz="1400" b="0" i="0" dirty="0" smtClean="0">
                              <a:latin typeface="Cambria Math" panose="02040503050406030204" pitchFamily="18" charset="0"/>
                            </a:rPr>
                            <m:t>−</m:t>
                          </m:r>
                          <m:r>
                            <m:rPr>
                              <m:sty m:val="p"/>
                            </m:rPr>
                            <a:rPr lang="en-US" sz="1400" b="0" i="0" dirty="0" smtClean="0">
                              <a:latin typeface="Cambria Math" panose="02040503050406030204" pitchFamily="18" charset="0"/>
                            </a:rPr>
                            <m:t>ports</m:t>
                          </m:r>
                        </m:sub>
                      </m:sSub>
                      <m:r>
                        <a:rPr lang="en-GB" sz="1400" i="1" dirty="0" smtClean="0">
                          <a:latin typeface="Cambria Math" panose="02040503050406030204" pitchFamily="18" charset="0"/>
                        </a:rPr>
                        <m:t>=</m:t>
                      </m:r>
                      <m:r>
                        <a:rPr lang="en-US" sz="1400" b="0" i="1" dirty="0" smtClean="0">
                          <a:latin typeface="Cambria Math" panose="02040503050406030204" pitchFamily="18" charset="0"/>
                        </a:rPr>
                        <m:t>1.2</m:t>
                      </m:r>
                      <m:r>
                        <a:rPr lang="en-GB" sz="1400" i="1" dirty="0" smtClean="0">
                          <a:latin typeface="Cambria Math" panose="02040503050406030204" pitchFamily="18" charset="0"/>
                        </a:rPr>
                        <m:t>𝑒</m:t>
                      </m:r>
                      <m:r>
                        <a:rPr lang="en-US" sz="1400" b="0" i="1" dirty="0" smtClean="0">
                          <a:latin typeface="Cambria Math" panose="02040503050406030204" pitchFamily="18" charset="0"/>
                        </a:rPr>
                        <m:t>5</m:t>
                      </m:r>
                    </m:oMath>
                  </m:oMathPara>
                </a14:m>
                <a:endParaRPr lang="en-US" sz="1400" dirty="0"/>
              </a:p>
            </p:txBody>
          </p:sp>
        </mc:Choice>
        <mc:Fallback xmlns="">
          <p:sp>
            <p:nvSpPr>
              <p:cNvPr id="18" name="TextBox 17">
                <a:extLst>
                  <a:ext uri="{FF2B5EF4-FFF2-40B4-BE49-F238E27FC236}">
                    <a16:creationId xmlns:a16="http://schemas.microsoft.com/office/drawing/2014/main" id="{8CF2EE13-314F-8A83-5853-2D55CF90287B}"/>
                  </a:ext>
                </a:extLst>
              </p:cNvPr>
              <p:cNvSpPr txBox="1">
                <a:spLocks noRot="1" noChangeAspect="1" noMove="1" noResize="1" noEditPoints="1" noAdjustHandles="1" noChangeArrowheads="1" noChangeShapeType="1" noTextEdit="1"/>
              </p:cNvSpPr>
              <p:nvPr/>
            </p:nvSpPr>
            <p:spPr>
              <a:xfrm>
                <a:off x="1990300" y="2058807"/>
                <a:ext cx="1510542" cy="450060"/>
              </a:xfrm>
              <a:prstGeom prst="rect">
                <a:avLst/>
              </a:prstGeom>
              <a:blipFill>
                <a:blip r:embed="rId8"/>
                <a:stretch>
                  <a:fillRect l="-5242" t="-13514" r="-403" b="-10811"/>
                </a:stretch>
              </a:blipFill>
            </p:spPr>
            <p:txBody>
              <a:bodyPr/>
              <a:lstStyle/>
              <a:p>
                <a:r>
                  <a:rPr lang="en-GB">
                    <a:noFill/>
                  </a:rPr>
                  <a:t> </a:t>
                </a:r>
              </a:p>
            </p:txBody>
          </p:sp>
        </mc:Fallback>
      </mc:AlternateContent>
    </p:spTree>
    <p:extLst>
      <p:ext uri="{BB962C8B-B14F-4D97-AF65-F5344CB8AC3E}">
        <p14:creationId xmlns:p14="http://schemas.microsoft.com/office/powerpoint/2010/main" val="25845603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981451E-5AF9-4D2A-006F-41C7095205AD}"/>
              </a:ext>
            </a:extLst>
          </p:cNvPr>
          <p:cNvSpPr>
            <a:spLocks noGrp="1"/>
          </p:cNvSpPr>
          <p:nvPr>
            <p:ph type="title"/>
          </p:nvPr>
        </p:nvSpPr>
        <p:spPr/>
        <p:txBody>
          <a:bodyPr/>
          <a:lstStyle/>
          <a:p>
            <a:r>
              <a:rPr lang="en-GB" dirty="0"/>
              <a:t>FM parameters of the 6-cell with asymmetric end-cells</a:t>
            </a:r>
          </a:p>
        </p:txBody>
      </p:sp>
      <p:sp>
        <p:nvSpPr>
          <p:cNvPr id="4" name="Date Placeholder 3">
            <a:extLst>
              <a:ext uri="{FF2B5EF4-FFF2-40B4-BE49-F238E27FC236}">
                <a16:creationId xmlns:a16="http://schemas.microsoft.com/office/drawing/2014/main" id="{A680B2AA-D945-2599-B55E-B385416210DA}"/>
              </a:ext>
            </a:extLst>
          </p:cNvPr>
          <p:cNvSpPr>
            <a:spLocks noGrp="1"/>
          </p:cNvSpPr>
          <p:nvPr>
            <p:ph type="dt" sz="half" idx="10"/>
          </p:nvPr>
        </p:nvSpPr>
        <p:spPr/>
        <p:txBody>
          <a:bodyPr/>
          <a:lstStyle/>
          <a:p>
            <a:fld id="{22E62B7B-5B09-40D2-9299-5CD816ECE5E4}" type="datetime1">
              <a:rPr lang="en-US" smtClean="0"/>
              <a:t>1/20/2025</a:t>
            </a:fld>
            <a:endParaRPr lang="en-US" dirty="0"/>
          </a:p>
        </p:txBody>
      </p:sp>
      <p:sp>
        <p:nvSpPr>
          <p:cNvPr id="5" name="Slide Number Placeholder 4">
            <a:extLst>
              <a:ext uri="{FF2B5EF4-FFF2-40B4-BE49-F238E27FC236}">
                <a16:creationId xmlns:a16="http://schemas.microsoft.com/office/drawing/2014/main" id="{44E4BCF0-BBE0-20CF-DC76-DE7B069FED54}"/>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7" name="Picture 6" descr="A blue object with black lines&#10;&#10;Description automatically generated">
            <a:extLst>
              <a:ext uri="{FF2B5EF4-FFF2-40B4-BE49-F238E27FC236}">
                <a16:creationId xmlns:a16="http://schemas.microsoft.com/office/drawing/2014/main" id="{A324620E-EA38-0CE9-27D1-AF0419577BE9}"/>
              </a:ext>
            </a:extLst>
          </p:cNvPr>
          <p:cNvPicPr>
            <a:picLocks noChangeAspect="1"/>
          </p:cNvPicPr>
          <p:nvPr/>
        </p:nvPicPr>
        <p:blipFill>
          <a:blip r:embed="rId2"/>
          <a:stretch>
            <a:fillRect/>
          </a:stretch>
        </p:blipFill>
        <p:spPr>
          <a:xfrm>
            <a:off x="417279" y="4278904"/>
            <a:ext cx="7344816" cy="1563223"/>
          </a:xfrm>
          <a:prstGeom prst="rect">
            <a:avLst/>
          </a:prstGeom>
        </p:spPr>
      </p:pic>
      <mc:AlternateContent xmlns:mc="http://schemas.openxmlformats.org/markup-compatibility/2006">
        <mc:Choice xmlns:a14="http://schemas.microsoft.com/office/drawing/2010/main" Requires="a14">
          <p:graphicFrame>
            <p:nvGraphicFramePr>
              <p:cNvPr id="8" name="Tabelle 6">
                <a:extLst>
                  <a:ext uri="{FF2B5EF4-FFF2-40B4-BE49-F238E27FC236}">
                    <a16:creationId xmlns:a16="http://schemas.microsoft.com/office/drawing/2014/main" id="{5BB661FE-4653-51AE-EB3A-0F7BC6A3C522}"/>
                  </a:ext>
                </a:extLst>
              </p:cNvPr>
              <p:cNvGraphicFramePr>
                <a:graphicFrameLocks noGrp="1"/>
              </p:cNvGraphicFramePr>
              <p:nvPr>
                <p:extLst>
                  <p:ext uri="{D42A27DB-BD31-4B8C-83A1-F6EECF244321}">
                    <p14:modId xmlns:p14="http://schemas.microsoft.com/office/powerpoint/2010/main" val="952887974"/>
                  </p:ext>
                </p:extLst>
              </p:nvPr>
            </p:nvGraphicFramePr>
            <p:xfrm>
              <a:off x="8112697" y="1554280"/>
              <a:ext cx="3662024" cy="4546797"/>
            </p:xfrm>
            <a:graphic>
              <a:graphicData uri="http://schemas.openxmlformats.org/drawingml/2006/table">
                <a:tbl>
                  <a:tblPr firstRow="1" bandRow="1">
                    <a:tableStyleId>{5C22544A-7EE6-4342-B048-85BDC9FD1C3A}</a:tableStyleId>
                  </a:tblPr>
                  <a:tblGrid>
                    <a:gridCol w="1900852">
                      <a:extLst>
                        <a:ext uri="{9D8B030D-6E8A-4147-A177-3AD203B41FA5}">
                          <a16:colId xmlns:a16="http://schemas.microsoft.com/office/drawing/2014/main" val="20000"/>
                        </a:ext>
                      </a:extLst>
                    </a:gridCol>
                    <a:gridCol w="802005">
                      <a:extLst>
                        <a:ext uri="{9D8B030D-6E8A-4147-A177-3AD203B41FA5}">
                          <a16:colId xmlns:a16="http://schemas.microsoft.com/office/drawing/2014/main" val="20001"/>
                        </a:ext>
                      </a:extLst>
                    </a:gridCol>
                    <a:gridCol w="959167">
                      <a:extLst>
                        <a:ext uri="{9D8B030D-6E8A-4147-A177-3AD203B41FA5}">
                          <a16:colId xmlns:a16="http://schemas.microsoft.com/office/drawing/2014/main" val="20002"/>
                        </a:ext>
                      </a:extLst>
                    </a:gridCol>
                  </a:tblGrid>
                  <a:tr h="184688">
                    <a:tc>
                      <a:txBody>
                        <a:bodyPr/>
                        <a:lstStyle/>
                        <a:p>
                          <a:pPr algn="ctr"/>
                          <a:r>
                            <a:rPr lang="en-US" sz="1100" dirty="0"/>
                            <a:t>Parameters</a:t>
                          </a:r>
                        </a:p>
                      </a:txBody>
                      <a:tcPr marT="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V1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end-cell </a:t>
                          </a:r>
                        </a:p>
                      </a:txBody>
                      <a:tcPr marT="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V1-V2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end-cell</a:t>
                          </a:r>
                        </a:p>
                      </a:txBody>
                      <a:tcPr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0"/>
                      </a:ext>
                    </a:extLst>
                  </a:tr>
                  <a:tr h="118406">
                    <a:tc gridSpan="3">
                      <a:txBody>
                        <a:bodyPr/>
                        <a:lstStyle/>
                        <a:p>
                          <a:pPr marL="0" marR="0" algn="ctr">
                            <a:lnSpc>
                              <a:spcPct val="130000"/>
                            </a:lnSpc>
                            <a:spcBef>
                              <a:spcPts val="600"/>
                            </a:spcBef>
                            <a:spcAft>
                              <a:spcPts val="0"/>
                            </a:spcAft>
                          </a:pPr>
                          <a:r>
                            <a:rPr lang="en-US" sz="1600" b="1" dirty="0">
                              <a:effectLst/>
                              <a:latin typeface="Verdana" panose="020B0604030504040204" pitchFamily="34" charset="0"/>
                              <a:ea typeface="Times New Roman" panose="02020603050405020304" pitchFamily="18" charset="0"/>
                              <a:cs typeface="Times New Roman" panose="02020603050405020304" pitchFamily="18" charset="0"/>
                            </a:rPr>
                            <a:t>FM</a:t>
                          </a:r>
                        </a:p>
                      </a:txBody>
                      <a:tcPr marL="51901" marR="51901" marT="9144" anchor="ctr">
                        <a:lnR w="12700" cap="flat" cmpd="sng" algn="ctr">
                          <a:noFill/>
                          <a:prstDash val="solid"/>
                          <a:round/>
                          <a:headEnd type="none" w="med" len="med"/>
                          <a:tailEnd type="none" w="med" len="med"/>
                        </a:lnR>
                      </a:tcP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51901" marR="51901" marT="9144" anchor="ct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55870877"/>
                      </a:ext>
                    </a:extLst>
                  </a:tr>
                  <a:tr h="118406">
                    <a:tc>
                      <a:txBody>
                        <a:bodyPr/>
                        <a:lstStyle/>
                        <a:p>
                          <a:pPr marL="0" marR="0" algn="ctr">
                            <a:lnSpc>
                              <a:spcPct val="130000"/>
                            </a:lnSpc>
                            <a:spcBef>
                              <a:spcPts val="600"/>
                            </a:spcBef>
                            <a:spcAft>
                              <a:spcPts val="0"/>
                            </a:spcAft>
                          </a:pPr>
                          <a:r>
                            <a:rPr lang="en-US" sz="1100" b="1" dirty="0">
                              <a:effectLst/>
                              <a:latin typeface="+mn-lt"/>
                            </a:rPr>
                            <a:t>Frequency [MHz]</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801.584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801.584</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1"/>
                      </a:ext>
                    </a:extLst>
                  </a:tr>
                  <a:tr h="118406">
                    <a:tc>
                      <a:txBody>
                        <a:bodyPr/>
                        <a:lstStyle/>
                        <a:p>
                          <a:pPr marL="0" marR="0" algn="ctr">
                            <a:lnSpc>
                              <a:spcPct val="130000"/>
                            </a:lnSpc>
                            <a:spcBef>
                              <a:spcPts val="600"/>
                            </a:spcBef>
                            <a:spcAft>
                              <a:spcPts val="0"/>
                            </a:spcAft>
                          </a:pPr>
                          <a14:m>
                            <m:oMath xmlns:m="http://schemas.openxmlformats.org/officeDocument/2006/math">
                              <m:r>
                                <a:rPr lang="en-US" sz="1100" b="1" i="1" dirty="0" smtClean="0">
                                  <a:effectLst/>
                                  <a:latin typeface="Cambria Math" panose="02040503050406030204" pitchFamily="18" charset="0"/>
                                </a:rPr>
                                <m:t>𝑹</m:t>
                              </m:r>
                              <m:r>
                                <a:rPr lang="en-US" sz="1100" b="1" i="1" dirty="0" smtClean="0">
                                  <a:effectLst/>
                                  <a:latin typeface="Cambria Math" panose="02040503050406030204" pitchFamily="18" charset="0"/>
                                </a:rPr>
                                <m:t>/</m:t>
                              </m:r>
                              <m:r>
                                <a:rPr lang="en-US" sz="1100" b="1" i="1" dirty="0" smtClean="0">
                                  <a:effectLst/>
                                  <a:latin typeface="Cambria Math" panose="02040503050406030204" pitchFamily="18" charset="0"/>
                                </a:rPr>
                                <m:t>𝑸</m:t>
                              </m:r>
                            </m:oMath>
                          </a14:m>
                          <a:r>
                            <a:rPr lang="en-US" sz="1100" b="1" dirty="0">
                              <a:effectLst/>
                              <a:latin typeface="+mn-lt"/>
                            </a:rPr>
                            <a:t> [Ω]</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630.4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631.2</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5"/>
                      </a:ext>
                    </a:extLst>
                  </a:tr>
                  <a:tr h="118406">
                    <a:tc>
                      <a:txBody>
                        <a:bodyPr/>
                        <a:lstStyle/>
                        <a:p>
                          <a:pPr marL="0" marR="0" algn="ctr">
                            <a:lnSpc>
                              <a:spcPct val="130000"/>
                            </a:lnSpc>
                            <a:spcBef>
                              <a:spcPts val="600"/>
                            </a:spcBef>
                            <a:spcAft>
                              <a:spcPts val="0"/>
                            </a:spcAft>
                          </a:pPr>
                          <a:r>
                            <a:rPr lang="en-US" sz="1100" b="1" dirty="0">
                              <a:effectLst/>
                              <a:latin typeface="+mn-lt"/>
                            </a:rPr>
                            <a:t>Geometry Factor [Ω]</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272.8</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272.2</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6"/>
                      </a:ext>
                    </a:extLst>
                  </a:tr>
                  <a:tr h="118406">
                    <a:tc>
                      <a:txBody>
                        <a:bodyPr/>
                        <a:lstStyle/>
                        <a:p>
                          <a:pPr marL="0" marR="0" algn="ctr">
                            <a:lnSpc>
                              <a:spcPct val="130000"/>
                            </a:lnSpc>
                            <a:spcBef>
                              <a:spcPts val="600"/>
                            </a:spcBef>
                            <a:spcAft>
                              <a:spcPts val="0"/>
                            </a:spcAft>
                          </a:pPr>
                          <a14:m>
                            <m:oMath xmlns:m="http://schemas.openxmlformats.org/officeDocument/2006/math">
                              <m:r>
                                <a:rPr lang="en-US" sz="1100" b="1" i="1" kern="1200" dirty="0" smtClean="0">
                                  <a:solidFill>
                                    <a:schemeClr val="dk1"/>
                                  </a:solidFill>
                                  <a:effectLst/>
                                  <a:latin typeface="Cambria Math" panose="02040503050406030204" pitchFamily="18" charset="0"/>
                                  <a:ea typeface="+mn-ea"/>
                                  <a:cs typeface="+mn-cs"/>
                                </a:rPr>
                                <m:t>𝑮</m:t>
                              </m:r>
                              <m:r>
                                <a:rPr lang="en-US" sz="1100" b="1" i="1" kern="1200" dirty="0" smtClean="0">
                                  <a:solidFill>
                                    <a:schemeClr val="dk1"/>
                                  </a:solidFill>
                                  <a:effectLst/>
                                  <a:latin typeface="Cambria Math" panose="02040503050406030204" pitchFamily="18" charset="0"/>
                                  <a:ea typeface="+mn-ea"/>
                                  <a:cs typeface="+mn-cs"/>
                                </a:rPr>
                                <m:t>.</m:t>
                              </m:r>
                              <m:r>
                                <a:rPr lang="en-US" sz="1100" b="1" i="1" kern="1200" dirty="0" smtClean="0">
                                  <a:solidFill>
                                    <a:schemeClr val="dk1"/>
                                  </a:solidFill>
                                  <a:effectLst/>
                                  <a:latin typeface="Cambria Math" panose="02040503050406030204" pitchFamily="18" charset="0"/>
                                  <a:ea typeface="+mn-ea"/>
                                  <a:cs typeface="+mn-cs"/>
                                </a:rPr>
                                <m:t>𝑹</m:t>
                              </m:r>
                              <m:r>
                                <a:rPr lang="en-US" sz="1100" b="1" i="1" kern="1200" dirty="0" smtClean="0">
                                  <a:solidFill>
                                    <a:schemeClr val="dk1"/>
                                  </a:solidFill>
                                  <a:effectLst/>
                                  <a:latin typeface="Cambria Math" panose="02040503050406030204" pitchFamily="18" charset="0"/>
                                  <a:ea typeface="+mn-ea"/>
                                  <a:cs typeface="+mn-cs"/>
                                </a:rPr>
                                <m:t>/</m:t>
                              </m:r>
                              <m:r>
                                <a:rPr lang="en-US" sz="1100" b="1" i="1" kern="1200" dirty="0" smtClean="0">
                                  <a:solidFill>
                                    <a:schemeClr val="dk1"/>
                                  </a:solidFill>
                                  <a:effectLst/>
                                  <a:latin typeface="Cambria Math" panose="02040503050406030204" pitchFamily="18" charset="0"/>
                                  <a:ea typeface="+mn-ea"/>
                                  <a:cs typeface="+mn-cs"/>
                                </a:rPr>
                                <m:t>𝑸</m:t>
                              </m:r>
                            </m:oMath>
                          </a14:m>
                          <a:r>
                            <a:rPr lang="en-US" sz="1100" b="1" kern="1200" dirty="0">
                              <a:solidFill>
                                <a:schemeClr val="dk1"/>
                              </a:solidFill>
                              <a:effectLst/>
                              <a:latin typeface="+mn-lt"/>
                              <a:ea typeface="+mn-ea"/>
                              <a:cs typeface="+mn-cs"/>
                            </a:rPr>
                            <a:t>  [kΩ</a:t>
                          </a:r>
                          <a:r>
                            <a:rPr lang="en-US" sz="1100" b="1" kern="1200" baseline="30000" dirty="0">
                              <a:solidFill>
                                <a:schemeClr val="dk1"/>
                              </a:solidFill>
                              <a:effectLst/>
                              <a:latin typeface="+mn-lt"/>
                              <a:ea typeface="+mn-ea"/>
                              <a:cs typeface="+mn-cs"/>
                            </a:rPr>
                            <a:t>2</a:t>
                          </a:r>
                          <a:r>
                            <a:rPr lang="en-US" sz="1100" b="1" kern="1200" dirty="0">
                              <a:solidFill>
                                <a:schemeClr val="dk1"/>
                              </a:solidFill>
                              <a:effectLst/>
                              <a:latin typeface="+mn-lt"/>
                              <a:ea typeface="+mn-ea"/>
                              <a:cs typeface="+mn-cs"/>
                            </a:rPr>
                            <a:t>]</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172.0</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171.8</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7"/>
                      </a:ext>
                    </a:extLst>
                  </a:tr>
                  <a:tr h="122074">
                    <a:tc>
                      <a:txBody>
                        <a:bodyPr/>
                        <a:lstStyle/>
                        <a:p>
                          <a:pPr marL="0" marR="0" algn="ctr">
                            <a:lnSpc>
                              <a:spcPct val="130000"/>
                            </a:lnSpc>
                            <a:spcBef>
                              <a:spcPts val="600"/>
                            </a:spcBef>
                            <a:spcAft>
                              <a:spcPts val="0"/>
                            </a:spcAft>
                            <a:tabLst>
                              <a:tab pos="243205" algn="ctr"/>
                            </a:tabLst>
                          </a:pPr>
                          <a14:m>
                            <m:oMath xmlns:m="http://schemas.openxmlformats.org/officeDocument/2006/math">
                              <m:sSub>
                                <m:sSubPr>
                                  <m:ctrlPr>
                                    <a:rPr lang="en-US" sz="1100" b="1" i="1" smtClean="0">
                                      <a:effectLst/>
                                      <a:latin typeface="Cambria Math" panose="02040503050406030204" pitchFamily="18" charset="0"/>
                                    </a:rPr>
                                  </m:ctrlPr>
                                </m:sSubPr>
                                <m:e>
                                  <m:r>
                                    <a:rPr lang="en-US" sz="1100" b="1" i="1" smtClean="0">
                                      <a:effectLst/>
                                      <a:latin typeface="Cambria Math" panose="02040503050406030204" pitchFamily="18" charset="0"/>
                                    </a:rPr>
                                    <m:t>𝑩</m:t>
                                  </m:r>
                                </m:e>
                                <m:sub>
                                  <m:r>
                                    <a:rPr lang="en-US" sz="1100" b="1" i="0" baseline="-25000">
                                      <a:effectLst/>
                                      <a:latin typeface="Cambria Math" panose="02040503050406030204" pitchFamily="18" charset="0"/>
                                    </a:rPr>
                                    <m:t>𝐩𝐤</m:t>
                                  </m:r>
                                </m:sub>
                              </m:sSub>
                              <m:sSub>
                                <m:sSubPr>
                                  <m:ctrlPr>
                                    <a:rPr lang="en-US" sz="1100" b="1" i="1">
                                      <a:effectLst/>
                                      <a:latin typeface="Cambria Math" panose="02040503050406030204" pitchFamily="18" charset="0"/>
                                    </a:rPr>
                                  </m:ctrlPr>
                                </m:sSubPr>
                                <m:e>
                                  <m:r>
                                    <a:rPr lang="en-US" sz="1100" b="1" i="1" smtClean="0">
                                      <a:effectLst/>
                                      <a:latin typeface="Cambria Math" panose="02040503050406030204" pitchFamily="18" charset="0"/>
                                    </a:rPr>
                                    <m:t>/</m:t>
                                  </m:r>
                                  <m:r>
                                    <a:rPr lang="en-US" sz="1100" b="1" i="1">
                                      <a:effectLst/>
                                      <a:latin typeface="Cambria Math" panose="02040503050406030204" pitchFamily="18" charset="0"/>
                                    </a:rPr>
                                    <m:t>𝑬</m:t>
                                  </m:r>
                                </m:e>
                                <m:sub>
                                  <m:r>
                                    <a:rPr lang="en-US" sz="1100" b="1" i="0" baseline="-25000">
                                      <a:effectLst/>
                                      <a:latin typeface="Cambria Math" panose="02040503050406030204" pitchFamily="18" charset="0"/>
                                    </a:rPr>
                                    <m:t>𝐚𝐜𝐜</m:t>
                                  </m:r>
                                </m:sub>
                              </m:sSub>
                            </m:oMath>
                          </a14:m>
                          <a:r>
                            <a:rPr lang="fr-FR" sz="1100" b="1" baseline="-25000" dirty="0">
                              <a:effectLst/>
                              <a:latin typeface="+mn-lt"/>
                            </a:rPr>
                            <a:t> </a:t>
                          </a:r>
                          <a:r>
                            <a:rPr lang="fr-FR" sz="1100" b="1" dirty="0">
                              <a:effectLst/>
                              <a:latin typeface="+mn-lt"/>
                            </a:rPr>
                            <a:t>[</a:t>
                          </a:r>
                          <a14:m>
                            <m:oMath xmlns:m="http://schemas.openxmlformats.org/officeDocument/2006/math">
                              <m:r>
                                <a:rPr lang="en-US" sz="1100" b="1" i="1">
                                  <a:effectLst/>
                                  <a:latin typeface="Cambria Math" panose="02040503050406030204" pitchFamily="18" charset="0"/>
                                </a:rPr>
                                <m:t>𝐦𝐓</m:t>
                              </m:r>
                              <m:r>
                                <m:rPr>
                                  <m:lit/>
                                </m:rPr>
                                <a:rPr lang="fr-FR" sz="1100" b="1">
                                  <a:effectLst/>
                                  <a:latin typeface="Cambria Math" panose="02040503050406030204" pitchFamily="18" charset="0"/>
                                </a:rPr>
                                <m:t>/</m:t>
                              </m:r>
                              <m:r>
                                <a:rPr lang="fr-FR" sz="1100" b="1">
                                  <a:effectLst/>
                                  <a:latin typeface="Cambria Math" panose="02040503050406030204" pitchFamily="18" charset="0"/>
                                </a:rPr>
                                <m:t>(</m:t>
                              </m:r>
                              <m:r>
                                <a:rPr lang="en-US" sz="1100" b="1" i="1">
                                  <a:effectLst/>
                                  <a:latin typeface="Cambria Math" panose="02040503050406030204" pitchFamily="18" charset="0"/>
                                </a:rPr>
                                <m:t>𝐌𝐕</m:t>
                              </m:r>
                              <m:r>
                                <m:rPr>
                                  <m:lit/>
                                </m:rPr>
                                <a:rPr lang="fr-FR" sz="1100" b="1">
                                  <a:effectLst/>
                                  <a:latin typeface="Cambria Math" panose="02040503050406030204" pitchFamily="18" charset="0"/>
                                </a:rPr>
                                <m:t>/</m:t>
                              </m:r>
                              <m:r>
                                <a:rPr lang="en-US" sz="1100" b="1" i="1">
                                  <a:effectLst/>
                                  <a:latin typeface="Cambria Math" panose="02040503050406030204" pitchFamily="18" charset="0"/>
                                </a:rPr>
                                <m:t>𝐦</m:t>
                              </m:r>
                              <m:r>
                                <a:rPr lang="fr-FR" sz="1100" b="1">
                                  <a:effectLst/>
                                  <a:latin typeface="Cambria Math" panose="02040503050406030204" pitchFamily="18" charset="0"/>
                                </a:rPr>
                                <m:t>)</m:t>
                              </m:r>
                            </m:oMath>
                          </a14:m>
                          <a:r>
                            <a:rPr lang="fr-FR" sz="1100" b="1" dirty="0">
                              <a:effectLst/>
                              <a:latin typeface="+mn-lt"/>
                            </a:rPr>
                            <a:t>]</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4.31</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FF0000"/>
                              </a:solidFill>
                              <a:effectLst/>
                              <a:latin typeface="+mn-lt"/>
                              <a:ea typeface="+mn-ea"/>
                              <a:cs typeface="+mn-cs"/>
                            </a:rPr>
                            <a:t>4.37</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8"/>
                      </a:ext>
                    </a:extLst>
                  </a:tr>
                  <a:tr h="122074">
                    <a:tc>
                      <a:txBody>
                        <a:bodyPr/>
                        <a:lstStyle/>
                        <a:p>
                          <a:pPr marL="0" marR="0" algn="ctr">
                            <a:lnSpc>
                              <a:spcPct val="130000"/>
                            </a:lnSpc>
                            <a:spcBef>
                              <a:spcPts val="600"/>
                            </a:spcBef>
                            <a:spcAft>
                              <a:spcPts val="0"/>
                            </a:spcAft>
                          </a:pPr>
                          <a14:m>
                            <m:oMath xmlns:m="http://schemas.openxmlformats.org/officeDocument/2006/math">
                              <m:sSub>
                                <m:sSubPr>
                                  <m:ctrlPr>
                                    <a:rPr lang="en-US" sz="1100" b="1" i="1" smtClean="0">
                                      <a:effectLst/>
                                      <a:latin typeface="Cambria Math" panose="02040503050406030204" pitchFamily="18" charset="0"/>
                                    </a:rPr>
                                  </m:ctrlPr>
                                </m:sSubPr>
                                <m:e>
                                  <m:r>
                                    <a:rPr lang="en-US" sz="1100" b="1" i="1">
                                      <a:effectLst/>
                                      <a:latin typeface="Cambria Math" panose="02040503050406030204" pitchFamily="18" charset="0"/>
                                    </a:rPr>
                                    <m:t>𝑬</m:t>
                                  </m:r>
                                </m:e>
                                <m:sub>
                                  <m:r>
                                    <a:rPr lang="en-US" sz="1100" b="1" i="0" baseline="-25000">
                                      <a:effectLst/>
                                      <a:latin typeface="Cambria Math" panose="02040503050406030204" pitchFamily="18" charset="0"/>
                                    </a:rPr>
                                    <m:t>𝐩𝐤</m:t>
                                  </m:r>
                                </m:sub>
                              </m:sSub>
                              <m:sSub>
                                <m:sSubPr>
                                  <m:ctrlPr>
                                    <a:rPr lang="en-US" sz="1100" b="1" i="1">
                                      <a:effectLst/>
                                      <a:latin typeface="Cambria Math" panose="02040503050406030204" pitchFamily="18" charset="0"/>
                                    </a:rPr>
                                  </m:ctrlPr>
                                </m:sSubPr>
                                <m:e>
                                  <m:r>
                                    <a:rPr lang="en-US" sz="1100" b="1" i="1" smtClean="0">
                                      <a:effectLst/>
                                      <a:latin typeface="Cambria Math" panose="02040503050406030204" pitchFamily="18" charset="0"/>
                                    </a:rPr>
                                    <m:t>/</m:t>
                                  </m:r>
                                  <m:r>
                                    <a:rPr lang="en-US" sz="1100" b="1" i="1">
                                      <a:effectLst/>
                                      <a:latin typeface="Cambria Math" panose="02040503050406030204" pitchFamily="18" charset="0"/>
                                    </a:rPr>
                                    <m:t>𝑬</m:t>
                                  </m:r>
                                </m:e>
                                <m:sub>
                                  <m:r>
                                    <a:rPr lang="en-US" sz="1100" b="1" i="0" baseline="-25000">
                                      <a:effectLst/>
                                      <a:latin typeface="Cambria Math" panose="02040503050406030204" pitchFamily="18" charset="0"/>
                                    </a:rPr>
                                    <m:t>𝐚𝐜𝐜</m:t>
                                  </m:r>
                                </m:sub>
                              </m:sSub>
                            </m:oMath>
                          </a14:m>
                          <a:r>
                            <a:rPr lang="en-US" sz="1100" b="1" dirty="0">
                              <a:effectLst/>
                              <a:latin typeface="+mn-lt"/>
                              <a:ea typeface="Times New Roman" panose="02020603050405020304" pitchFamily="18" charset="0"/>
                              <a:cs typeface="Times New Roman" panose="02020603050405020304" pitchFamily="18" charset="0"/>
                            </a:rPr>
                            <a:t> </a:t>
                          </a:r>
                          <a:r>
                            <a:rPr lang="en-US" sz="1100" b="1" kern="1200" dirty="0">
                              <a:solidFill>
                                <a:schemeClr val="dk1"/>
                              </a:solidFill>
                              <a:effectLst/>
                              <a:latin typeface="+mn-lt"/>
                              <a:ea typeface="+mn-ea"/>
                              <a:cs typeface="+mn-cs"/>
                            </a:rPr>
                            <a:t>[-]</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2.04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2.06</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9"/>
                      </a:ext>
                    </a:extLst>
                  </a:tr>
                  <a:tr h="118406">
                    <a:tc>
                      <a:txBody>
                        <a:bodyPr/>
                        <a:lstStyle/>
                        <a:p>
                          <a:pPr marL="0" marR="0" algn="ctr">
                            <a:lnSpc>
                              <a:spcPct val="130000"/>
                            </a:lnSpc>
                            <a:spcBef>
                              <a:spcPts val="600"/>
                            </a:spcBef>
                            <a:spcAft>
                              <a:spcPts val="0"/>
                            </a:spcAft>
                          </a:pPr>
                          <a:r>
                            <a:rPr lang="en-US" sz="1100" b="1" dirty="0">
                              <a:effectLst/>
                              <a:latin typeface="+mn-lt"/>
                            </a:rPr>
                            <a:t>Cavity Active Length [mm]</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1106.54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1102.497</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0"/>
                      </a:ext>
                    </a:extLst>
                  </a:tr>
                  <a:tr h="118406">
                    <a:tc>
                      <a:txBody>
                        <a:bodyPr/>
                        <a:lstStyle/>
                        <a:p>
                          <a:pPr marL="0" marR="0" algn="ctr">
                            <a:lnSpc>
                              <a:spcPct val="130000"/>
                            </a:lnSpc>
                            <a:spcBef>
                              <a:spcPts val="600"/>
                            </a:spcBef>
                            <a:spcAft>
                              <a:spcPts val="0"/>
                            </a:spcAft>
                          </a:pPr>
                          <a:r>
                            <a:rPr lang="en-US" sz="1100" b="1" dirty="0">
                              <a:effectLst/>
                              <a:latin typeface="+mn-lt"/>
                            </a:rPr>
                            <a:t>Beam Pipe radius [mm]</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78</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78</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2"/>
                      </a:ext>
                    </a:extLst>
                  </a:tr>
                  <a:tr h="118406">
                    <a:tc>
                      <a:txBody>
                        <a:bodyPr/>
                        <a:lstStyle/>
                        <a:p>
                          <a:pPr marL="0" marR="0" algn="ctr">
                            <a:lnSpc>
                              <a:spcPct val="130000"/>
                            </a:lnSpc>
                            <a:spcBef>
                              <a:spcPts val="600"/>
                            </a:spcBef>
                            <a:spcAft>
                              <a:spcPts val="0"/>
                            </a:spcAft>
                          </a:pPr>
                          <a:r>
                            <a:rPr lang="en-US" sz="1100" b="1" kern="1200" dirty="0">
                              <a:solidFill>
                                <a:schemeClr val="dk1"/>
                              </a:solidFill>
                              <a:effectLst/>
                              <a:latin typeface="+mn-lt"/>
                              <a:ea typeface="+mn-ea"/>
                              <a:cs typeface="+mn-cs"/>
                            </a:rPr>
                            <a:t>Wall angle [degree]</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100/96.9</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100/96.9</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3"/>
                      </a:ext>
                    </a:extLst>
                  </a:tr>
                  <a:tr h="118406">
                    <a:tc>
                      <a:txBody>
                        <a:bodyPr/>
                        <a:lstStyle/>
                        <a:p>
                          <a:pPr marL="0" marR="0" algn="ctr">
                            <a:lnSpc>
                              <a:spcPct val="130000"/>
                            </a:lnSpc>
                            <a:spcBef>
                              <a:spcPts val="600"/>
                            </a:spcBef>
                            <a:spcAft>
                              <a:spcPts val="0"/>
                            </a:spcAft>
                          </a:pPr>
                          <a:r>
                            <a:rPr lang="en-US" sz="1100" b="1" kern="1200" dirty="0">
                              <a:solidFill>
                                <a:schemeClr val="dk1"/>
                              </a:solidFill>
                              <a:effectLst/>
                              <a:latin typeface="+mn-lt"/>
                              <a:ea typeface="+mn-ea"/>
                              <a:cs typeface="+mn-cs"/>
                            </a:rPr>
                            <a:t>Field Flatness [%]</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99</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99</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10015"/>
                      </a:ext>
                    </a:extLst>
                  </a:tr>
                  <a:tr h="118406">
                    <a:tc gridSpan="3">
                      <a:txBody>
                        <a:bodyPr/>
                        <a:lstStyle/>
                        <a:p>
                          <a:pPr marL="0" marR="0" algn="ctr">
                            <a:lnSpc>
                              <a:spcPct val="130000"/>
                            </a:lnSpc>
                            <a:spcBef>
                              <a:spcPts val="600"/>
                            </a:spcBef>
                            <a:spcAft>
                              <a:spcPts val="0"/>
                            </a:spcAft>
                          </a:pPr>
                          <a:r>
                            <a:rPr lang="en-US" sz="1600" b="1" kern="1200" dirty="0">
                              <a:solidFill>
                                <a:schemeClr val="dk1"/>
                              </a:solidFill>
                              <a:effectLst/>
                              <a:latin typeface="+mn-lt"/>
                              <a:ea typeface="+mn-ea"/>
                              <a:cs typeface="+mn-cs"/>
                            </a:rPr>
                            <a:t>HOM – Monopole modes</a:t>
                          </a:r>
                        </a:p>
                      </a:txBody>
                      <a:tcPr marL="68580" marR="68580" marT="9144">
                        <a:lnR w="12700" cap="flat" cmpd="sng" algn="ctr">
                          <a:noFill/>
                          <a:prstDash val="solid"/>
                          <a:round/>
                          <a:headEnd type="none" w="med" len="med"/>
                          <a:tailEnd type="none" w="med" len="med"/>
                        </a:lnR>
                      </a:tcP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68580" marR="68580" marT="9144"/>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830727250"/>
                      </a:ext>
                    </a:extLst>
                  </a:tr>
                  <a:tr h="118406">
                    <a:tc>
                      <a:txBody>
                        <a:bodyPr/>
                        <a:lstStyle/>
                        <a:p>
                          <a:pPr marL="0" marR="0" algn="ctr">
                            <a:lnSpc>
                              <a:spcPct val="130000"/>
                            </a:lnSpc>
                            <a:spcBef>
                              <a:spcPts val="600"/>
                            </a:spcBef>
                            <a:spcAft>
                              <a:spcPts val="0"/>
                            </a:spcAft>
                          </a:pPr>
                          <a14:m>
                            <m:oMath xmlns:m="http://schemas.openxmlformats.org/officeDocument/2006/math">
                              <m:sSub>
                                <m:sSubPr>
                                  <m:ctrlPr>
                                    <a:rPr lang="en-US" sz="1100" b="1" i="1" kern="1200" dirty="0" smtClean="0">
                                      <a:solidFill>
                                        <a:schemeClr val="dk1"/>
                                      </a:solidFill>
                                      <a:effectLst/>
                                      <a:latin typeface="Cambria Math" panose="02040503050406030204" pitchFamily="18" charset="0"/>
                                      <a:ea typeface="+mn-ea"/>
                                      <a:cs typeface="+mn-cs"/>
                                    </a:rPr>
                                  </m:ctrlPr>
                                </m:sSubPr>
                                <m:e>
                                  <m:r>
                                    <a:rPr lang="en-US" sz="1100" b="1" i="1" kern="1200" dirty="0" smtClean="0">
                                      <a:solidFill>
                                        <a:schemeClr val="dk1"/>
                                      </a:solidFill>
                                      <a:effectLst/>
                                      <a:latin typeface="Cambria Math" panose="02040503050406030204" pitchFamily="18" charset="0"/>
                                      <a:ea typeface="+mn-ea"/>
                                      <a:cs typeface="+mn-cs"/>
                                    </a:rPr>
                                    <m:t>𝑸</m:t>
                                  </m:r>
                                </m:e>
                                <m:sub>
                                  <m:r>
                                    <a:rPr lang="en-US" sz="1100" b="1" i="0" kern="1200" dirty="0" smtClean="0">
                                      <a:solidFill>
                                        <a:schemeClr val="dk1"/>
                                      </a:solidFill>
                                      <a:effectLst/>
                                      <a:latin typeface="Cambria Math" panose="02040503050406030204" pitchFamily="18" charset="0"/>
                                      <a:ea typeface="+mn-ea"/>
                                      <a:cs typeface="+mn-cs"/>
                                    </a:rPr>
                                    <m:t>𝐞𝐱𝐭</m:t>
                                  </m:r>
                                </m:sub>
                              </m:sSub>
                            </m:oMath>
                          </a14:m>
                          <a:r>
                            <a:rPr lang="en-US" sz="1100" b="1" kern="1200" dirty="0">
                              <a:solidFill>
                                <a:schemeClr val="dk1"/>
                              </a:solidFill>
                              <a:effectLst/>
                              <a:latin typeface="+mn-lt"/>
                              <a:ea typeface="+mn-ea"/>
                              <a:cs typeface="+mn-cs"/>
                            </a:rPr>
                            <a:t> of mode f=1.494 GHz</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5.0e3</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00B050"/>
                              </a:solidFill>
                              <a:effectLst/>
                              <a:latin typeface="+mn-lt"/>
                              <a:ea typeface="+mn-ea"/>
                              <a:cs typeface="+mn-cs"/>
                            </a:rPr>
                            <a:t>3.8e3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061943270"/>
                      </a:ext>
                    </a:extLst>
                  </a:tr>
                  <a:tr h="118406">
                    <a:tc>
                      <a:txBody>
                        <a:bodyPr/>
                        <a:lstStyle/>
                        <a:p>
                          <a:pPr marL="0" marR="0" lvl="0" indent="0" algn="ctr" defTabSz="914400" rtl="0" eaLnBrk="1" fontAlgn="auto" latinLnBrk="0" hangingPunct="1">
                            <a:lnSpc>
                              <a:spcPct val="130000"/>
                            </a:lnSpc>
                            <a:spcBef>
                              <a:spcPts val="600"/>
                            </a:spcBef>
                            <a:spcAft>
                              <a:spcPts val="0"/>
                            </a:spcAft>
                            <a:buClrTx/>
                            <a:buSzTx/>
                            <a:buFontTx/>
                            <a:buNone/>
                            <a:tabLst/>
                            <a:defRPr/>
                          </a:pPr>
                          <a14:m>
                            <m:oMath xmlns:m="http://schemas.openxmlformats.org/officeDocument/2006/math">
                              <m:sSub>
                                <m:sSubPr>
                                  <m:ctrlPr>
                                    <a:rPr lang="en-US" sz="1100" b="1" i="1" kern="1200" dirty="0" smtClean="0">
                                      <a:solidFill>
                                        <a:schemeClr val="dk1"/>
                                      </a:solidFill>
                                      <a:effectLst/>
                                      <a:latin typeface="Cambria Math" panose="02040503050406030204" pitchFamily="18" charset="0"/>
                                      <a:ea typeface="+mn-ea"/>
                                      <a:cs typeface="+mn-cs"/>
                                    </a:rPr>
                                  </m:ctrlPr>
                                </m:sSubPr>
                                <m:e>
                                  <m:r>
                                    <a:rPr lang="en-US" sz="1100" b="1" i="1" kern="1200" dirty="0" smtClean="0">
                                      <a:solidFill>
                                        <a:schemeClr val="dk1"/>
                                      </a:solidFill>
                                      <a:effectLst/>
                                      <a:latin typeface="Cambria Math" panose="02040503050406030204" pitchFamily="18" charset="0"/>
                                      <a:ea typeface="+mn-ea"/>
                                      <a:cs typeface="+mn-cs"/>
                                    </a:rPr>
                                    <m:t>𝑸</m:t>
                                  </m:r>
                                </m:e>
                                <m:sub>
                                  <m:r>
                                    <a:rPr lang="en-US" sz="1100" b="1" i="0" kern="1200" dirty="0" smtClean="0">
                                      <a:solidFill>
                                        <a:schemeClr val="dk1"/>
                                      </a:solidFill>
                                      <a:effectLst/>
                                      <a:latin typeface="Cambria Math" panose="02040503050406030204" pitchFamily="18" charset="0"/>
                                      <a:ea typeface="+mn-ea"/>
                                      <a:cs typeface="+mn-cs"/>
                                    </a:rPr>
                                    <m:t>𝐞𝐱𝐭</m:t>
                                  </m:r>
                                </m:sub>
                              </m:sSub>
                            </m:oMath>
                          </a14:m>
                          <a:r>
                            <a:rPr lang="en-US" sz="1100" b="1" kern="1200" dirty="0">
                              <a:solidFill>
                                <a:schemeClr val="dk1"/>
                              </a:solidFill>
                              <a:effectLst/>
                              <a:latin typeface="+mn-lt"/>
                              <a:ea typeface="+mn-ea"/>
                              <a:cs typeface="+mn-cs"/>
                            </a:rPr>
                            <a:t> of mode f=2.368 GHz</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9.0e3</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00B050"/>
                              </a:solidFill>
                              <a:effectLst/>
                              <a:latin typeface="+mn-lt"/>
                              <a:ea typeface="+mn-ea"/>
                              <a:cs typeface="+mn-cs"/>
                            </a:rPr>
                            <a:t>4.9e3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898457003"/>
                      </a:ext>
                    </a:extLst>
                  </a:tr>
                  <a:tr h="118406">
                    <a:tc>
                      <a:txBody>
                        <a:bodyPr/>
                        <a:lstStyle/>
                        <a:p>
                          <a:pPr marL="0" marR="0" lvl="0" indent="0" algn="ctr" defTabSz="914400" rtl="0" eaLnBrk="1" fontAlgn="auto" latinLnBrk="0" hangingPunct="1">
                            <a:lnSpc>
                              <a:spcPct val="130000"/>
                            </a:lnSpc>
                            <a:spcBef>
                              <a:spcPts val="600"/>
                            </a:spcBef>
                            <a:spcAft>
                              <a:spcPts val="0"/>
                            </a:spcAft>
                            <a:buClrTx/>
                            <a:buSzTx/>
                            <a:buFontTx/>
                            <a:buNone/>
                            <a:tabLst/>
                            <a:defRPr/>
                          </a:pPr>
                          <a14:m>
                            <m:oMath xmlns:m="http://schemas.openxmlformats.org/officeDocument/2006/math">
                              <m:sSub>
                                <m:sSubPr>
                                  <m:ctrlPr>
                                    <a:rPr lang="en-US" sz="1100" b="1" i="1" kern="1200" dirty="0" smtClean="0">
                                      <a:solidFill>
                                        <a:schemeClr val="dk1"/>
                                      </a:solidFill>
                                      <a:effectLst/>
                                      <a:latin typeface="Cambria Math" panose="02040503050406030204" pitchFamily="18" charset="0"/>
                                      <a:ea typeface="+mn-ea"/>
                                      <a:cs typeface="+mn-cs"/>
                                    </a:rPr>
                                  </m:ctrlPr>
                                </m:sSubPr>
                                <m:e>
                                  <m:r>
                                    <a:rPr lang="en-US" sz="1100" b="1" i="1" kern="1200" dirty="0" smtClean="0">
                                      <a:solidFill>
                                        <a:schemeClr val="dk1"/>
                                      </a:solidFill>
                                      <a:effectLst/>
                                      <a:latin typeface="Cambria Math" panose="02040503050406030204" pitchFamily="18" charset="0"/>
                                      <a:ea typeface="+mn-ea"/>
                                      <a:cs typeface="+mn-cs"/>
                                    </a:rPr>
                                    <m:t>𝑸</m:t>
                                  </m:r>
                                </m:e>
                                <m:sub>
                                  <m:r>
                                    <a:rPr lang="en-US" sz="1100" b="1" i="0" kern="1200" dirty="0" smtClean="0">
                                      <a:solidFill>
                                        <a:schemeClr val="dk1"/>
                                      </a:solidFill>
                                      <a:effectLst/>
                                      <a:latin typeface="Cambria Math" panose="02040503050406030204" pitchFamily="18" charset="0"/>
                                      <a:ea typeface="+mn-ea"/>
                                      <a:cs typeface="+mn-cs"/>
                                    </a:rPr>
                                    <m:t>𝐞𝐱𝐭</m:t>
                                  </m:r>
                                </m:sub>
                              </m:sSub>
                            </m:oMath>
                          </a14:m>
                          <a:r>
                            <a:rPr lang="en-US" sz="1100" b="1" kern="1200" dirty="0">
                              <a:solidFill>
                                <a:schemeClr val="dk1"/>
                              </a:solidFill>
                              <a:effectLst/>
                              <a:latin typeface="+mn-lt"/>
                              <a:ea typeface="+mn-ea"/>
                              <a:cs typeface="+mn-cs"/>
                            </a:rPr>
                            <a:t> of mode f=3.38 GHz</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1.0e4</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00B050"/>
                              </a:solidFill>
                              <a:effectLst/>
                              <a:latin typeface="+mn-lt"/>
                              <a:ea typeface="+mn-ea"/>
                              <a:cs typeface="+mn-cs"/>
                            </a:rPr>
                            <a:t>8.2e3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506049937"/>
                      </a:ext>
                    </a:extLst>
                  </a:tr>
                </a:tbl>
              </a:graphicData>
            </a:graphic>
          </p:graphicFrame>
        </mc:Choice>
        <mc:Fallback>
          <p:graphicFrame>
            <p:nvGraphicFramePr>
              <p:cNvPr id="8" name="Tabelle 6">
                <a:extLst>
                  <a:ext uri="{FF2B5EF4-FFF2-40B4-BE49-F238E27FC236}">
                    <a16:creationId xmlns:a16="http://schemas.microsoft.com/office/drawing/2014/main" id="{5BB661FE-4653-51AE-EB3A-0F7BC6A3C522}"/>
                  </a:ext>
                </a:extLst>
              </p:cNvPr>
              <p:cNvGraphicFramePr>
                <a:graphicFrameLocks noGrp="1"/>
              </p:cNvGraphicFramePr>
              <p:nvPr>
                <p:extLst>
                  <p:ext uri="{D42A27DB-BD31-4B8C-83A1-F6EECF244321}">
                    <p14:modId xmlns:p14="http://schemas.microsoft.com/office/powerpoint/2010/main" val="952887974"/>
                  </p:ext>
                </p:extLst>
              </p:nvPr>
            </p:nvGraphicFramePr>
            <p:xfrm>
              <a:off x="8112697" y="1554280"/>
              <a:ext cx="3662024" cy="4546797"/>
            </p:xfrm>
            <a:graphic>
              <a:graphicData uri="http://schemas.openxmlformats.org/drawingml/2006/table">
                <a:tbl>
                  <a:tblPr firstRow="1" bandRow="1">
                    <a:tableStyleId>{5C22544A-7EE6-4342-B048-85BDC9FD1C3A}</a:tableStyleId>
                  </a:tblPr>
                  <a:tblGrid>
                    <a:gridCol w="1900852">
                      <a:extLst>
                        <a:ext uri="{9D8B030D-6E8A-4147-A177-3AD203B41FA5}">
                          <a16:colId xmlns:a16="http://schemas.microsoft.com/office/drawing/2014/main" val="20000"/>
                        </a:ext>
                      </a:extLst>
                    </a:gridCol>
                    <a:gridCol w="802005">
                      <a:extLst>
                        <a:ext uri="{9D8B030D-6E8A-4147-A177-3AD203B41FA5}">
                          <a16:colId xmlns:a16="http://schemas.microsoft.com/office/drawing/2014/main" val="20001"/>
                        </a:ext>
                      </a:extLst>
                    </a:gridCol>
                    <a:gridCol w="959167">
                      <a:extLst>
                        <a:ext uri="{9D8B030D-6E8A-4147-A177-3AD203B41FA5}">
                          <a16:colId xmlns:a16="http://schemas.microsoft.com/office/drawing/2014/main" val="20002"/>
                        </a:ext>
                      </a:extLst>
                    </a:gridCol>
                  </a:tblGrid>
                  <a:tr h="390144">
                    <a:tc>
                      <a:txBody>
                        <a:bodyPr/>
                        <a:lstStyle/>
                        <a:p>
                          <a:pPr algn="ctr"/>
                          <a:r>
                            <a:rPr lang="en-US" sz="1100" dirty="0"/>
                            <a:t>Parameters</a:t>
                          </a:r>
                        </a:p>
                      </a:txBody>
                      <a:tcPr marT="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V1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end-cell </a:t>
                          </a:r>
                        </a:p>
                      </a:txBody>
                      <a:tcPr marT="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V1-V2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end-cell</a:t>
                          </a:r>
                        </a:p>
                      </a:txBody>
                      <a:tcPr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0"/>
                      </a:ext>
                    </a:extLst>
                  </a:tr>
                  <a:tr h="334772">
                    <a:tc gridSpan="3">
                      <a:txBody>
                        <a:bodyPr/>
                        <a:lstStyle/>
                        <a:p>
                          <a:pPr marL="0" marR="0" algn="ctr">
                            <a:lnSpc>
                              <a:spcPct val="130000"/>
                            </a:lnSpc>
                            <a:spcBef>
                              <a:spcPts val="600"/>
                            </a:spcBef>
                            <a:spcAft>
                              <a:spcPts val="0"/>
                            </a:spcAft>
                          </a:pPr>
                          <a:r>
                            <a:rPr lang="en-US" sz="1600" b="1" dirty="0">
                              <a:effectLst/>
                              <a:latin typeface="Verdana" panose="020B0604030504040204" pitchFamily="34" charset="0"/>
                              <a:ea typeface="Times New Roman" panose="02020603050405020304" pitchFamily="18" charset="0"/>
                              <a:cs typeface="Times New Roman" panose="02020603050405020304" pitchFamily="18" charset="0"/>
                            </a:rPr>
                            <a:t>FM</a:t>
                          </a:r>
                        </a:p>
                      </a:txBody>
                      <a:tcPr marL="51901" marR="51901" marT="9144" anchor="ctr">
                        <a:lnR w="12700" cap="flat" cmpd="sng" algn="ctr">
                          <a:noFill/>
                          <a:prstDash val="solid"/>
                          <a:round/>
                          <a:headEnd type="none" w="med" len="med"/>
                          <a:tailEnd type="none" w="med" len="med"/>
                        </a:lnR>
                      </a:tcP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51901" marR="51901" marT="9144" anchor="ct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55870877"/>
                      </a:ext>
                    </a:extLst>
                  </a:tr>
                  <a:tr h="267907">
                    <a:tc>
                      <a:txBody>
                        <a:bodyPr/>
                        <a:lstStyle/>
                        <a:p>
                          <a:pPr marL="0" marR="0" algn="ctr">
                            <a:lnSpc>
                              <a:spcPct val="130000"/>
                            </a:lnSpc>
                            <a:spcBef>
                              <a:spcPts val="600"/>
                            </a:spcBef>
                            <a:spcAft>
                              <a:spcPts val="0"/>
                            </a:spcAft>
                          </a:pPr>
                          <a:r>
                            <a:rPr lang="en-US" sz="1100" b="1" dirty="0">
                              <a:effectLst/>
                              <a:latin typeface="+mn-lt"/>
                            </a:rPr>
                            <a:t>Frequency [MHz]</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801.584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801.584</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1"/>
                      </a:ext>
                    </a:extLst>
                  </a:tr>
                  <a:tr h="267907">
                    <a:tc>
                      <a:txBody>
                        <a:bodyPr/>
                        <a:lstStyle/>
                        <a:p>
                          <a:endParaRPr lang="en-US"/>
                        </a:p>
                      </a:txBody>
                      <a:tcPr marL="51901" marR="51901" marT="9144" anchor="ctr">
                        <a:blipFill>
                          <a:blip r:embed="rId3"/>
                          <a:stretch>
                            <a:fillRect l="-321" t="-384091" r="-93910" b="-1243182"/>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630.4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631.2</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5"/>
                      </a:ext>
                    </a:extLst>
                  </a:tr>
                  <a:tr h="267907">
                    <a:tc>
                      <a:txBody>
                        <a:bodyPr/>
                        <a:lstStyle/>
                        <a:p>
                          <a:pPr marL="0" marR="0" algn="ctr">
                            <a:lnSpc>
                              <a:spcPct val="130000"/>
                            </a:lnSpc>
                            <a:spcBef>
                              <a:spcPts val="600"/>
                            </a:spcBef>
                            <a:spcAft>
                              <a:spcPts val="0"/>
                            </a:spcAft>
                          </a:pPr>
                          <a:r>
                            <a:rPr lang="en-US" sz="1100" b="1" dirty="0">
                              <a:effectLst/>
                              <a:latin typeface="+mn-lt"/>
                            </a:rPr>
                            <a:t>Geometry Factor [Ω]</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272.8</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272.2</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6"/>
                      </a:ext>
                    </a:extLst>
                  </a:tr>
                  <a:tr h="267907">
                    <a:tc>
                      <a:txBody>
                        <a:bodyPr/>
                        <a:lstStyle/>
                        <a:p>
                          <a:endParaRPr lang="en-US"/>
                        </a:p>
                      </a:txBody>
                      <a:tcPr marL="51901" marR="51901" marT="9144" anchor="ctr">
                        <a:blipFill>
                          <a:blip r:embed="rId3"/>
                          <a:stretch>
                            <a:fillRect l="-321" t="-584091" r="-93910" b="-1043182"/>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172.0</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171.8</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7"/>
                      </a:ext>
                    </a:extLst>
                  </a:tr>
                  <a:tr h="268034">
                    <a:tc>
                      <a:txBody>
                        <a:bodyPr/>
                        <a:lstStyle/>
                        <a:p>
                          <a:endParaRPr lang="en-US"/>
                        </a:p>
                      </a:txBody>
                      <a:tcPr marL="51901" marR="51901" marT="9144" anchor="ctr">
                        <a:blipFill>
                          <a:blip r:embed="rId3"/>
                          <a:stretch>
                            <a:fillRect l="-321" t="-684091" r="-93910" b="-943182"/>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4.31</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FF0000"/>
                              </a:solidFill>
                              <a:effectLst/>
                              <a:latin typeface="+mn-lt"/>
                              <a:ea typeface="+mn-ea"/>
                              <a:cs typeface="+mn-cs"/>
                            </a:rPr>
                            <a:t>4.37</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8"/>
                      </a:ext>
                    </a:extLst>
                  </a:tr>
                  <a:tr h="268034">
                    <a:tc>
                      <a:txBody>
                        <a:bodyPr/>
                        <a:lstStyle/>
                        <a:p>
                          <a:endParaRPr lang="en-US"/>
                        </a:p>
                      </a:txBody>
                      <a:tcPr marL="51901" marR="51901" marT="9144" anchor="ctr">
                        <a:blipFill>
                          <a:blip r:embed="rId3"/>
                          <a:stretch>
                            <a:fillRect l="-321" t="-784091" r="-93910" b="-843182"/>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2.04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2.06</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9"/>
                      </a:ext>
                    </a:extLst>
                  </a:tr>
                  <a:tr h="267907">
                    <a:tc>
                      <a:txBody>
                        <a:bodyPr/>
                        <a:lstStyle/>
                        <a:p>
                          <a:pPr marL="0" marR="0" algn="ctr">
                            <a:lnSpc>
                              <a:spcPct val="130000"/>
                            </a:lnSpc>
                            <a:spcBef>
                              <a:spcPts val="600"/>
                            </a:spcBef>
                            <a:spcAft>
                              <a:spcPts val="0"/>
                            </a:spcAft>
                          </a:pPr>
                          <a:r>
                            <a:rPr lang="en-US" sz="1100" b="1" dirty="0">
                              <a:effectLst/>
                              <a:latin typeface="+mn-lt"/>
                            </a:rPr>
                            <a:t>Cavity Active Length [mm]</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1106.54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1102.497</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0"/>
                      </a:ext>
                    </a:extLst>
                  </a:tr>
                  <a:tr h="267907">
                    <a:tc>
                      <a:txBody>
                        <a:bodyPr/>
                        <a:lstStyle/>
                        <a:p>
                          <a:pPr marL="0" marR="0" algn="ctr">
                            <a:lnSpc>
                              <a:spcPct val="130000"/>
                            </a:lnSpc>
                            <a:spcBef>
                              <a:spcPts val="600"/>
                            </a:spcBef>
                            <a:spcAft>
                              <a:spcPts val="0"/>
                            </a:spcAft>
                          </a:pPr>
                          <a:r>
                            <a:rPr lang="en-US" sz="1100" b="1" dirty="0">
                              <a:effectLst/>
                              <a:latin typeface="+mn-lt"/>
                            </a:rPr>
                            <a:t>Beam Pipe radius [mm]</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78</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78</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2"/>
                      </a:ext>
                    </a:extLst>
                  </a:tr>
                  <a:tr h="267907">
                    <a:tc>
                      <a:txBody>
                        <a:bodyPr/>
                        <a:lstStyle/>
                        <a:p>
                          <a:pPr marL="0" marR="0" algn="ctr">
                            <a:lnSpc>
                              <a:spcPct val="130000"/>
                            </a:lnSpc>
                            <a:spcBef>
                              <a:spcPts val="600"/>
                            </a:spcBef>
                            <a:spcAft>
                              <a:spcPts val="0"/>
                            </a:spcAft>
                          </a:pPr>
                          <a:r>
                            <a:rPr lang="en-US" sz="1100" b="1" kern="1200" dirty="0">
                              <a:solidFill>
                                <a:schemeClr val="dk1"/>
                              </a:solidFill>
                              <a:effectLst/>
                              <a:latin typeface="+mn-lt"/>
                              <a:ea typeface="+mn-ea"/>
                              <a:cs typeface="+mn-cs"/>
                            </a:rPr>
                            <a:t>Wall angle [degree]</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100/96.9</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100/96.9</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3"/>
                      </a:ext>
                    </a:extLst>
                  </a:tr>
                  <a:tr h="267907">
                    <a:tc>
                      <a:txBody>
                        <a:bodyPr/>
                        <a:lstStyle/>
                        <a:p>
                          <a:pPr marL="0" marR="0" algn="ctr">
                            <a:lnSpc>
                              <a:spcPct val="130000"/>
                            </a:lnSpc>
                            <a:spcBef>
                              <a:spcPts val="600"/>
                            </a:spcBef>
                            <a:spcAft>
                              <a:spcPts val="0"/>
                            </a:spcAft>
                          </a:pPr>
                          <a:r>
                            <a:rPr lang="en-US" sz="1100" b="1" kern="1200" dirty="0">
                              <a:solidFill>
                                <a:schemeClr val="dk1"/>
                              </a:solidFill>
                              <a:effectLst/>
                              <a:latin typeface="+mn-lt"/>
                              <a:ea typeface="+mn-ea"/>
                              <a:cs typeface="+mn-cs"/>
                            </a:rPr>
                            <a:t>Field Flatness [%]</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99</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99</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10015"/>
                      </a:ext>
                    </a:extLst>
                  </a:tr>
                  <a:tr h="338836">
                    <a:tc gridSpan="3">
                      <a:txBody>
                        <a:bodyPr/>
                        <a:lstStyle/>
                        <a:p>
                          <a:pPr marL="0" marR="0" algn="ctr">
                            <a:lnSpc>
                              <a:spcPct val="130000"/>
                            </a:lnSpc>
                            <a:spcBef>
                              <a:spcPts val="600"/>
                            </a:spcBef>
                            <a:spcAft>
                              <a:spcPts val="0"/>
                            </a:spcAft>
                          </a:pPr>
                          <a:r>
                            <a:rPr lang="en-US" sz="1600" b="1" kern="1200" dirty="0">
                              <a:solidFill>
                                <a:schemeClr val="dk1"/>
                              </a:solidFill>
                              <a:effectLst/>
                              <a:latin typeface="+mn-lt"/>
                              <a:ea typeface="+mn-ea"/>
                              <a:cs typeface="+mn-cs"/>
                            </a:rPr>
                            <a:t>HOM – Monopole modes</a:t>
                          </a:r>
                        </a:p>
                      </a:txBody>
                      <a:tcPr marL="68580" marR="68580" marT="9144">
                        <a:lnR w="12700" cap="flat" cmpd="sng" algn="ctr">
                          <a:noFill/>
                          <a:prstDash val="solid"/>
                          <a:round/>
                          <a:headEnd type="none" w="med" len="med"/>
                          <a:tailEnd type="none" w="med" len="med"/>
                        </a:lnR>
                      </a:tcP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68580" marR="68580" marT="9144"/>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830727250"/>
                      </a:ext>
                    </a:extLst>
                  </a:tr>
                  <a:tr h="267907">
                    <a:tc>
                      <a:txBody>
                        <a:bodyPr/>
                        <a:lstStyle/>
                        <a:p>
                          <a:endParaRPr lang="en-US"/>
                        </a:p>
                      </a:txBody>
                      <a:tcPr marL="68580" marR="68580" marT="9144">
                        <a:blipFill>
                          <a:blip r:embed="rId3"/>
                          <a:stretch>
                            <a:fillRect l="-321" t="-1411364" r="-93910" b="-215909"/>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5.0e3</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00B050"/>
                              </a:solidFill>
                              <a:effectLst/>
                              <a:latin typeface="+mn-lt"/>
                              <a:ea typeface="+mn-ea"/>
                              <a:cs typeface="+mn-cs"/>
                            </a:rPr>
                            <a:t>3.8e3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061943270"/>
                      </a:ext>
                    </a:extLst>
                  </a:tr>
                  <a:tr h="267907">
                    <a:tc>
                      <a:txBody>
                        <a:bodyPr/>
                        <a:lstStyle/>
                        <a:p>
                          <a:endParaRPr lang="en-US"/>
                        </a:p>
                      </a:txBody>
                      <a:tcPr marL="68580" marR="68580" marT="9144">
                        <a:blipFill>
                          <a:blip r:embed="rId3"/>
                          <a:stretch>
                            <a:fillRect l="-321" t="-1511364" r="-93910" b="-115909"/>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9.0e3</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00B050"/>
                              </a:solidFill>
                              <a:effectLst/>
                              <a:latin typeface="+mn-lt"/>
                              <a:ea typeface="+mn-ea"/>
                              <a:cs typeface="+mn-cs"/>
                            </a:rPr>
                            <a:t>4.9e3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898457003"/>
                      </a:ext>
                    </a:extLst>
                  </a:tr>
                  <a:tr h="267907">
                    <a:tc>
                      <a:txBody>
                        <a:bodyPr/>
                        <a:lstStyle/>
                        <a:p>
                          <a:endParaRPr lang="en-US"/>
                        </a:p>
                      </a:txBody>
                      <a:tcPr marL="68580" marR="68580" marT="9144">
                        <a:blipFill>
                          <a:blip r:embed="rId3"/>
                          <a:stretch>
                            <a:fillRect l="-321" t="-1611364" r="-93910" b="-15909"/>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1.0e4</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00B050"/>
                              </a:solidFill>
                              <a:effectLst/>
                              <a:latin typeface="+mn-lt"/>
                              <a:ea typeface="+mn-ea"/>
                              <a:cs typeface="+mn-cs"/>
                            </a:rPr>
                            <a:t>8.2e3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506049937"/>
                      </a:ext>
                    </a:extLst>
                  </a:tr>
                </a:tbl>
              </a:graphicData>
            </a:graphic>
          </p:graphicFrame>
        </mc:Fallback>
      </mc:AlternateContent>
      <p:pic>
        <p:nvPicPr>
          <p:cNvPr id="10" name="Picture 9" descr="A blue object with black lines&#10;&#10;Description automatically generated">
            <a:extLst>
              <a:ext uri="{FF2B5EF4-FFF2-40B4-BE49-F238E27FC236}">
                <a16:creationId xmlns:a16="http://schemas.microsoft.com/office/drawing/2014/main" id="{863CD547-0770-1555-AE1B-A3D10CDA36EE}"/>
              </a:ext>
            </a:extLst>
          </p:cNvPr>
          <p:cNvPicPr>
            <a:picLocks noChangeAspect="1"/>
          </p:cNvPicPr>
          <p:nvPr/>
        </p:nvPicPr>
        <p:blipFill>
          <a:blip r:embed="rId4"/>
          <a:stretch>
            <a:fillRect/>
          </a:stretch>
        </p:blipFill>
        <p:spPr>
          <a:xfrm>
            <a:off x="297943" y="2276872"/>
            <a:ext cx="7382233" cy="1550807"/>
          </a:xfrm>
          <a:prstGeom prst="rect">
            <a:avLst/>
          </a:prstGeom>
        </p:spPr>
      </p:pic>
      <p:sp>
        <p:nvSpPr>
          <p:cNvPr id="14" name="TextBox 13">
            <a:extLst>
              <a:ext uri="{FF2B5EF4-FFF2-40B4-BE49-F238E27FC236}">
                <a16:creationId xmlns:a16="http://schemas.microsoft.com/office/drawing/2014/main" id="{1E3128C8-736E-16A7-505E-9C0B97DB87A1}"/>
              </a:ext>
            </a:extLst>
          </p:cNvPr>
          <p:cNvSpPr txBox="1"/>
          <p:nvPr/>
        </p:nvSpPr>
        <p:spPr>
          <a:xfrm>
            <a:off x="4079304" y="1838304"/>
            <a:ext cx="2831976"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V1 end-cell </a:t>
            </a:r>
          </a:p>
        </p:txBody>
      </p:sp>
      <p:cxnSp>
        <p:nvCxnSpPr>
          <p:cNvPr id="16" name="Straight Arrow Connector 15">
            <a:extLst>
              <a:ext uri="{FF2B5EF4-FFF2-40B4-BE49-F238E27FC236}">
                <a16:creationId xmlns:a16="http://schemas.microsoft.com/office/drawing/2014/main" id="{015D9560-B302-07D8-EA0B-FA2BFE7AFDB4}"/>
              </a:ext>
            </a:extLst>
          </p:cNvPr>
          <p:cNvCxnSpPr/>
          <p:nvPr/>
        </p:nvCxnSpPr>
        <p:spPr>
          <a:xfrm flipH="1" flipV="1">
            <a:off x="1919536" y="2213893"/>
            <a:ext cx="144016" cy="2259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F5EF8D0-C0CC-6FFF-A29B-306317E7A3B3}"/>
              </a:ext>
            </a:extLst>
          </p:cNvPr>
          <p:cNvSpPr txBox="1"/>
          <p:nvPr/>
        </p:nvSpPr>
        <p:spPr>
          <a:xfrm>
            <a:off x="356992" y="1866594"/>
            <a:ext cx="2831976"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V1 end-cell </a:t>
            </a:r>
          </a:p>
        </p:txBody>
      </p:sp>
      <p:cxnSp>
        <p:nvCxnSpPr>
          <p:cNvPr id="18" name="Straight Arrow Connector 17">
            <a:extLst>
              <a:ext uri="{FF2B5EF4-FFF2-40B4-BE49-F238E27FC236}">
                <a16:creationId xmlns:a16="http://schemas.microsoft.com/office/drawing/2014/main" id="{57C08D05-F0B0-B53F-1AFF-B1665C53BAEF}"/>
              </a:ext>
            </a:extLst>
          </p:cNvPr>
          <p:cNvCxnSpPr/>
          <p:nvPr/>
        </p:nvCxnSpPr>
        <p:spPr>
          <a:xfrm flipH="1" flipV="1">
            <a:off x="5663952" y="2182831"/>
            <a:ext cx="144016" cy="2259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CFF5205E-0372-AADD-F8B6-7CC6C2CC0AF0}"/>
              </a:ext>
            </a:extLst>
          </p:cNvPr>
          <p:cNvSpPr txBox="1"/>
          <p:nvPr/>
        </p:nvSpPr>
        <p:spPr>
          <a:xfrm>
            <a:off x="4160388" y="3795042"/>
            <a:ext cx="2831976"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V2 end-cell </a:t>
            </a:r>
          </a:p>
        </p:txBody>
      </p:sp>
      <p:cxnSp>
        <p:nvCxnSpPr>
          <p:cNvPr id="20" name="Straight Arrow Connector 19">
            <a:extLst>
              <a:ext uri="{FF2B5EF4-FFF2-40B4-BE49-F238E27FC236}">
                <a16:creationId xmlns:a16="http://schemas.microsoft.com/office/drawing/2014/main" id="{E4C6B7C5-78B8-61AC-0FE9-B760D8569E63}"/>
              </a:ext>
            </a:extLst>
          </p:cNvPr>
          <p:cNvCxnSpPr/>
          <p:nvPr/>
        </p:nvCxnSpPr>
        <p:spPr>
          <a:xfrm flipH="1" flipV="1">
            <a:off x="2000620" y="4170631"/>
            <a:ext cx="144016" cy="2259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458B9C40-B126-3DE8-CF11-D1596F0A15CD}"/>
              </a:ext>
            </a:extLst>
          </p:cNvPr>
          <p:cNvCxnSpPr/>
          <p:nvPr/>
        </p:nvCxnSpPr>
        <p:spPr>
          <a:xfrm flipH="1" flipV="1">
            <a:off x="5745036" y="4139569"/>
            <a:ext cx="144016" cy="2259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B450336E-3F55-ACCB-9977-4FA032599CC4}"/>
              </a:ext>
            </a:extLst>
          </p:cNvPr>
          <p:cNvSpPr txBox="1"/>
          <p:nvPr/>
        </p:nvSpPr>
        <p:spPr>
          <a:xfrm>
            <a:off x="407625" y="3828193"/>
            <a:ext cx="2831976"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V1 end-cell </a:t>
            </a:r>
          </a:p>
        </p:txBody>
      </p:sp>
    </p:spTree>
    <p:extLst>
      <p:ext uri="{BB962C8B-B14F-4D97-AF65-F5344CB8AC3E}">
        <p14:creationId xmlns:p14="http://schemas.microsoft.com/office/powerpoint/2010/main" val="24508138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798166-652D-5E34-CB17-709178E3FE0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654986B-86CA-871E-D89D-E7B929434EFD}"/>
              </a:ext>
            </a:extLst>
          </p:cNvPr>
          <p:cNvSpPr>
            <a:spLocks noGrp="1"/>
          </p:cNvSpPr>
          <p:nvPr>
            <p:ph type="title"/>
          </p:nvPr>
        </p:nvSpPr>
        <p:spPr/>
        <p:txBody>
          <a:bodyPr/>
          <a:lstStyle/>
          <a:p>
            <a:r>
              <a:rPr lang="en-US" dirty="0"/>
              <a:t>FM passband sensitivity to perturbations for asymmetric end-cell</a:t>
            </a:r>
            <a:endParaRPr lang="en-GB" dirty="0"/>
          </a:p>
        </p:txBody>
      </p:sp>
      <p:sp>
        <p:nvSpPr>
          <p:cNvPr id="4" name="Date Placeholder 3">
            <a:extLst>
              <a:ext uri="{FF2B5EF4-FFF2-40B4-BE49-F238E27FC236}">
                <a16:creationId xmlns:a16="http://schemas.microsoft.com/office/drawing/2014/main" id="{0A54A537-7CE4-D75B-C45E-2242B4A7C6E4}"/>
              </a:ext>
            </a:extLst>
          </p:cNvPr>
          <p:cNvSpPr>
            <a:spLocks noGrp="1"/>
          </p:cNvSpPr>
          <p:nvPr>
            <p:ph type="dt" sz="half" idx="10"/>
          </p:nvPr>
        </p:nvSpPr>
        <p:spPr/>
        <p:txBody>
          <a:bodyPr/>
          <a:lstStyle/>
          <a:p>
            <a:fld id="{D50A33C6-23B1-4339-9882-FD0EFA9AB66F}" type="datetime1">
              <a:rPr lang="en-US" smtClean="0"/>
              <a:t>1/20/2025</a:t>
            </a:fld>
            <a:endParaRPr lang="en-US" dirty="0"/>
          </a:p>
        </p:txBody>
      </p:sp>
      <p:sp>
        <p:nvSpPr>
          <p:cNvPr id="5" name="Slide Number Placeholder 4">
            <a:extLst>
              <a:ext uri="{FF2B5EF4-FFF2-40B4-BE49-F238E27FC236}">
                <a16:creationId xmlns:a16="http://schemas.microsoft.com/office/drawing/2014/main" id="{764E51E3-B421-9234-F868-39A2259E3823}"/>
              </a:ext>
            </a:extLst>
          </p:cNvPr>
          <p:cNvSpPr>
            <a:spLocks noGrp="1"/>
          </p:cNvSpPr>
          <p:nvPr>
            <p:ph type="sldNum" sz="quarter" idx="12"/>
          </p:nvPr>
        </p:nvSpPr>
        <p:spPr/>
        <p:txBody>
          <a:bodyPr/>
          <a:lstStyle/>
          <a:p>
            <a:fld id="{36B5EA5A-BC32-A742-B11B-8E7414D5B535}" type="slidenum">
              <a:rPr lang="en-US" smtClean="0"/>
              <a:pPr/>
              <a:t>23</a:t>
            </a:fld>
            <a:endParaRPr lang="en-US" dirty="0"/>
          </a:p>
        </p:txBody>
      </p:sp>
      <mc:AlternateContent xmlns:mc="http://schemas.openxmlformats.org/markup-compatibility/2006">
        <mc:Choice xmlns:a14="http://schemas.microsoft.com/office/drawing/2010/main" Requires="a14">
          <p:graphicFrame>
            <p:nvGraphicFramePr>
              <p:cNvPr id="10" name="Table 9">
                <a:extLst>
                  <a:ext uri="{FF2B5EF4-FFF2-40B4-BE49-F238E27FC236}">
                    <a16:creationId xmlns:a16="http://schemas.microsoft.com/office/drawing/2014/main" id="{55980C52-F838-2121-287C-AC7959057A0F}"/>
                  </a:ext>
                </a:extLst>
              </p:cNvPr>
              <p:cNvGraphicFramePr>
                <a:graphicFrameLocks noGrp="1"/>
              </p:cNvGraphicFramePr>
              <p:nvPr>
                <p:extLst>
                  <p:ext uri="{D42A27DB-BD31-4B8C-83A1-F6EECF244321}">
                    <p14:modId xmlns:p14="http://schemas.microsoft.com/office/powerpoint/2010/main" val="2382265915"/>
                  </p:ext>
                </p:extLst>
              </p:nvPr>
            </p:nvGraphicFramePr>
            <p:xfrm>
              <a:off x="2135560" y="2564904"/>
              <a:ext cx="7128637" cy="2387918"/>
            </p:xfrm>
            <a:graphic>
              <a:graphicData uri="http://schemas.openxmlformats.org/drawingml/2006/table">
                <a:tbl>
                  <a:tblPr firstRow="1" bandRow="1">
                    <a:tableStyleId>{8EC20E35-A176-4012-BC5E-935CFFF8708E}</a:tableStyleId>
                  </a:tblPr>
                  <a:tblGrid>
                    <a:gridCol w="1058545">
                      <a:extLst>
                        <a:ext uri="{9D8B030D-6E8A-4147-A177-3AD203B41FA5}">
                          <a16:colId xmlns:a16="http://schemas.microsoft.com/office/drawing/2014/main" val="1254931477"/>
                        </a:ext>
                      </a:extLst>
                    </a:gridCol>
                    <a:gridCol w="707263">
                      <a:extLst>
                        <a:ext uri="{9D8B030D-6E8A-4147-A177-3AD203B41FA5}">
                          <a16:colId xmlns:a16="http://schemas.microsoft.com/office/drawing/2014/main" val="4054896318"/>
                        </a:ext>
                      </a:extLst>
                    </a:gridCol>
                    <a:gridCol w="707263">
                      <a:extLst>
                        <a:ext uri="{9D8B030D-6E8A-4147-A177-3AD203B41FA5}">
                          <a16:colId xmlns:a16="http://schemas.microsoft.com/office/drawing/2014/main" val="2267093539"/>
                        </a:ext>
                      </a:extLst>
                    </a:gridCol>
                    <a:gridCol w="707263">
                      <a:extLst>
                        <a:ext uri="{9D8B030D-6E8A-4147-A177-3AD203B41FA5}">
                          <a16:colId xmlns:a16="http://schemas.microsoft.com/office/drawing/2014/main" val="2413418900"/>
                        </a:ext>
                      </a:extLst>
                    </a:gridCol>
                    <a:gridCol w="707263">
                      <a:extLst>
                        <a:ext uri="{9D8B030D-6E8A-4147-A177-3AD203B41FA5}">
                          <a16:colId xmlns:a16="http://schemas.microsoft.com/office/drawing/2014/main" val="2958672505"/>
                        </a:ext>
                      </a:extLst>
                    </a:gridCol>
                    <a:gridCol w="707263">
                      <a:extLst>
                        <a:ext uri="{9D8B030D-6E8A-4147-A177-3AD203B41FA5}">
                          <a16:colId xmlns:a16="http://schemas.microsoft.com/office/drawing/2014/main" val="2851124973"/>
                        </a:ext>
                      </a:extLst>
                    </a:gridCol>
                    <a:gridCol w="707263">
                      <a:extLst>
                        <a:ext uri="{9D8B030D-6E8A-4147-A177-3AD203B41FA5}">
                          <a16:colId xmlns:a16="http://schemas.microsoft.com/office/drawing/2014/main" val="1853598392"/>
                        </a:ext>
                      </a:extLst>
                    </a:gridCol>
                    <a:gridCol w="608838">
                      <a:extLst>
                        <a:ext uri="{9D8B030D-6E8A-4147-A177-3AD203B41FA5}">
                          <a16:colId xmlns:a16="http://schemas.microsoft.com/office/drawing/2014/main" val="3546312964"/>
                        </a:ext>
                      </a:extLst>
                    </a:gridCol>
                    <a:gridCol w="608838">
                      <a:extLst>
                        <a:ext uri="{9D8B030D-6E8A-4147-A177-3AD203B41FA5}">
                          <a16:colId xmlns:a16="http://schemas.microsoft.com/office/drawing/2014/main" val="2034039002"/>
                        </a:ext>
                      </a:extLst>
                    </a:gridCol>
                    <a:gridCol w="608838">
                      <a:extLst>
                        <a:ext uri="{9D8B030D-6E8A-4147-A177-3AD203B41FA5}">
                          <a16:colId xmlns:a16="http://schemas.microsoft.com/office/drawing/2014/main" val="1508946068"/>
                        </a:ext>
                      </a:extLst>
                    </a:gridCol>
                  </a:tblGrid>
                  <a:tr h="334563">
                    <a:tc>
                      <a:txBody>
                        <a:bodyPr/>
                        <a:lstStyle/>
                        <a:p>
                          <a:pPr algn="ctr"/>
                          <a:endParaRPr lang="en-GB" sz="1400" dirty="0">
                            <a:latin typeface="+mn-lt"/>
                          </a:endParaRPr>
                        </a:p>
                      </a:txBody>
                      <a:tcPr marL="9144" marR="9144" marT="91440" marB="91440"/>
                    </a:tc>
                    <a:tc>
                      <a:txBody>
                        <a:bodyPr/>
                        <a:lstStyle/>
                        <a:p>
                          <a:pPr algn="ctr"/>
                          <a:r>
                            <a:rPr lang="en-US" sz="1400" dirty="0">
                              <a:latin typeface="+mn-lt"/>
                            </a:rPr>
                            <a:t>m1</a:t>
                          </a:r>
                          <a:endParaRPr lang="en-GB" sz="1400" dirty="0">
                            <a:latin typeface="+mn-lt"/>
                          </a:endParaRPr>
                        </a:p>
                      </a:txBody>
                      <a:tcPr marL="9144" marR="9144" marT="91440" marB="91440"/>
                    </a:tc>
                    <a:tc>
                      <a:txBody>
                        <a:bodyPr/>
                        <a:lstStyle/>
                        <a:p>
                          <a:pPr algn="ctr"/>
                          <a:r>
                            <a:rPr lang="en-US" sz="1400" dirty="0">
                              <a:latin typeface="+mn-lt"/>
                            </a:rPr>
                            <a:t>m2</a:t>
                          </a:r>
                          <a:endParaRPr lang="en-GB" sz="1400" dirty="0">
                            <a:latin typeface="+mn-lt"/>
                          </a:endParaRPr>
                        </a:p>
                      </a:txBody>
                      <a:tcPr marL="9144" marR="9144" marT="91440" marB="91440"/>
                    </a:tc>
                    <a:tc>
                      <a:txBody>
                        <a:bodyPr/>
                        <a:lstStyle/>
                        <a:p>
                          <a:pPr algn="ctr"/>
                          <a:r>
                            <a:rPr lang="en-US" sz="1400" dirty="0">
                              <a:latin typeface="+mn-lt"/>
                            </a:rPr>
                            <a:t>m3</a:t>
                          </a:r>
                          <a:endParaRPr lang="en-GB" sz="1400" dirty="0">
                            <a:latin typeface="+mn-lt"/>
                          </a:endParaRPr>
                        </a:p>
                      </a:txBody>
                      <a:tcPr marL="9144" marR="9144" marT="91440" marB="91440"/>
                    </a:tc>
                    <a:tc>
                      <a:txBody>
                        <a:bodyPr/>
                        <a:lstStyle/>
                        <a:p>
                          <a:pPr algn="ctr"/>
                          <a:r>
                            <a:rPr lang="en-US" sz="1400" dirty="0">
                              <a:latin typeface="+mn-lt"/>
                            </a:rPr>
                            <a:t>m4</a:t>
                          </a:r>
                          <a:endParaRPr lang="en-GB" sz="1400" dirty="0">
                            <a:latin typeface="+mn-lt"/>
                          </a:endParaRPr>
                        </a:p>
                      </a:txBody>
                      <a:tcPr marL="9144" marR="9144" marT="91440" marB="91440"/>
                    </a:tc>
                    <a:tc>
                      <a:txBody>
                        <a:bodyPr/>
                        <a:lstStyle/>
                        <a:p>
                          <a:pPr algn="ctr"/>
                          <a:r>
                            <a:rPr lang="en-US" sz="1400" dirty="0">
                              <a:latin typeface="+mn-lt"/>
                            </a:rPr>
                            <a:t>m5</a:t>
                          </a:r>
                          <a:endParaRPr lang="en-GB" sz="1400" dirty="0">
                            <a:latin typeface="+mn-lt"/>
                          </a:endParaRPr>
                        </a:p>
                      </a:txBody>
                      <a:tcPr marL="9144" marR="9144" marT="91440" marB="91440"/>
                    </a:tc>
                    <a:tc>
                      <a:txBody>
                        <a:bodyPr/>
                        <a:lstStyle/>
                        <a:p>
                          <a:pPr algn="ctr"/>
                          <a:r>
                            <a:rPr lang="en-US" sz="1400" dirty="0">
                              <a:latin typeface="+mn-lt"/>
                            </a:rPr>
                            <a:t>M6=FM</a:t>
                          </a:r>
                          <a:endParaRPr lang="en-GB" sz="1400" dirty="0">
                            <a:latin typeface="+mn-lt"/>
                          </a:endParaRPr>
                        </a:p>
                      </a:txBody>
                      <a:tcPr marL="9144" marR="9144" marT="91440" marB="91440"/>
                    </a:tc>
                    <a:tc>
                      <a:txBody>
                        <a:bodyPr/>
                        <a:lstStyle/>
                        <a:p>
                          <a:pPr algn="ctr"/>
                          <a:r>
                            <a:rPr lang="en-US" sz="1400" dirty="0">
                              <a:latin typeface="+mn-lt"/>
                            </a:rPr>
                            <a:t>HM1</a:t>
                          </a:r>
                          <a:endParaRPr lang="en-GB" sz="1400" dirty="0">
                            <a:latin typeface="+mn-lt"/>
                          </a:endParaRPr>
                        </a:p>
                      </a:txBody>
                      <a:tcPr marL="9144" marR="9144" marT="91440" marB="91440"/>
                    </a:tc>
                    <a:tc>
                      <a:txBody>
                        <a:bodyPr/>
                        <a:lstStyle/>
                        <a:p>
                          <a:pPr algn="ctr"/>
                          <a:r>
                            <a:rPr lang="en-US" sz="1400" dirty="0">
                              <a:latin typeface="+mn-lt"/>
                            </a:rPr>
                            <a:t>HM2</a:t>
                          </a:r>
                          <a:endParaRPr lang="en-GB" sz="1400" dirty="0">
                            <a:latin typeface="+mn-lt"/>
                          </a:endParaRPr>
                        </a:p>
                      </a:txBody>
                      <a:tcPr marL="9144" marR="9144" marT="91440" marB="91440"/>
                    </a:tc>
                    <a:tc>
                      <a:txBody>
                        <a:bodyPr/>
                        <a:lstStyle/>
                        <a:p>
                          <a:pPr algn="ctr"/>
                          <a:r>
                            <a:rPr lang="en-US" sz="1400" dirty="0">
                              <a:latin typeface="+mn-lt"/>
                            </a:rPr>
                            <a:t>HM3</a:t>
                          </a:r>
                          <a:endParaRPr lang="en-GB" sz="1400" dirty="0">
                            <a:latin typeface="+mn-lt"/>
                          </a:endParaRPr>
                        </a:p>
                      </a:txBody>
                      <a:tcPr marL="9144" marR="9144" marT="91440" marB="91440"/>
                    </a:tc>
                    <a:extLst>
                      <a:ext uri="{0D108BD9-81ED-4DB2-BD59-A6C34878D82A}">
                        <a16:rowId xmlns:a16="http://schemas.microsoft.com/office/drawing/2014/main" val="3228953761"/>
                      </a:ext>
                    </a:extLst>
                  </a:tr>
                  <a:tr h="339174">
                    <a:tc>
                      <a:txBody>
                        <a:bodyPr/>
                        <a:lstStyle/>
                        <a:p>
                          <a:pPr algn="l"/>
                          <a14:m>
                            <m:oMathPara xmlns:m="http://schemas.openxmlformats.org/officeDocument/2006/math">
                              <m:oMathParaPr>
                                <m:jc m:val="left"/>
                              </m:oMathParaPr>
                              <m:oMath xmlns:m="http://schemas.openxmlformats.org/officeDocument/2006/math">
                                <m:acc>
                                  <m:accPr>
                                    <m:chr m:val="̅"/>
                                    <m:ctrlPr>
                                      <a:rPr lang="en-US" sz="1400" i="1" dirty="0" smtClean="0">
                                        <a:latin typeface="+mn-lt"/>
                                      </a:rPr>
                                    </m:ctrlPr>
                                  </m:accPr>
                                  <m:e>
                                    <m:r>
                                      <a:rPr lang="en-US" sz="1400" b="0" i="1" dirty="0" smtClean="0">
                                        <a:latin typeface="+mn-lt"/>
                                      </a:rPr>
                                      <m:t>𝑓</m:t>
                                    </m:r>
                                  </m:e>
                                </m:acc>
                                <m:r>
                                  <a:rPr lang="en-US" sz="1400" i="1" dirty="0" smtClean="0">
                                    <a:latin typeface="+mn-lt"/>
                                  </a:rPr>
                                  <m:t> [</m:t>
                                </m:r>
                                <m:r>
                                  <m:rPr>
                                    <m:sty m:val="p"/>
                                  </m:rPr>
                                  <a:rPr lang="en-US" sz="1400" i="0" dirty="0" smtClean="0">
                                    <a:latin typeface="+mn-lt"/>
                                  </a:rPr>
                                  <m:t>MHz</m:t>
                                </m:r>
                                <m:r>
                                  <a:rPr lang="en-US" sz="1400" i="1" dirty="0" smtClean="0">
                                    <a:latin typeface="+mn-lt"/>
                                  </a:rPr>
                                  <m:t>]</m:t>
                                </m:r>
                              </m:oMath>
                            </m:oMathPara>
                          </a14:m>
                          <a:endParaRPr lang="en-GB" sz="1400" dirty="0">
                            <a:latin typeface="+mn-lt"/>
                          </a:endParaRPr>
                        </a:p>
                      </a:txBody>
                      <a:tcPr marL="9144" marR="9144" marT="91440" marB="91440"/>
                    </a:tc>
                    <a:tc>
                      <a:txBody>
                        <a:bodyPr/>
                        <a:lstStyle/>
                        <a:p>
                          <a:pPr algn="ctr"/>
                          <a:r>
                            <a:rPr lang="en-GB" sz="1400" dirty="0">
                              <a:latin typeface="+mn-lt"/>
                            </a:rPr>
                            <a:t>784.929</a:t>
                          </a:r>
                        </a:p>
                      </a:txBody>
                      <a:tcPr marL="9144" marR="9144" marT="91440" marB="91440"/>
                    </a:tc>
                    <a:tc>
                      <a:txBody>
                        <a:bodyPr/>
                        <a:lstStyle/>
                        <a:p>
                          <a:pPr algn="ctr"/>
                          <a:r>
                            <a:rPr lang="en-GB" sz="1400" dirty="0">
                              <a:latin typeface="+mn-lt"/>
                            </a:rPr>
                            <a:t>788.100</a:t>
                          </a:r>
                        </a:p>
                      </a:txBody>
                      <a:tcPr marL="9144" marR="9144" marT="91440" marB="91440"/>
                    </a:tc>
                    <a:tc>
                      <a:txBody>
                        <a:bodyPr/>
                        <a:lstStyle/>
                        <a:p>
                          <a:pPr algn="ctr"/>
                          <a:r>
                            <a:rPr lang="en-GB" sz="1400" dirty="0">
                              <a:latin typeface="+mn-lt"/>
                            </a:rPr>
                            <a:t>792.556</a:t>
                          </a:r>
                        </a:p>
                      </a:txBody>
                      <a:tcPr marL="9144" marR="9144" marT="91440" marB="91440"/>
                    </a:tc>
                    <a:tc>
                      <a:txBody>
                        <a:bodyPr/>
                        <a:lstStyle/>
                        <a:p>
                          <a:pPr algn="ctr"/>
                          <a:r>
                            <a:rPr lang="en-GB" sz="1400" dirty="0">
                              <a:latin typeface="+mn-lt"/>
                            </a:rPr>
                            <a:t>797.048</a:t>
                          </a:r>
                        </a:p>
                      </a:txBody>
                      <a:tcPr marL="9144" marR="9144" marT="91440" marB="91440"/>
                    </a:tc>
                    <a:tc>
                      <a:txBody>
                        <a:bodyPr/>
                        <a:lstStyle/>
                        <a:p>
                          <a:pPr algn="ctr"/>
                          <a:r>
                            <a:rPr lang="en-GB" sz="1400" dirty="0">
                              <a:latin typeface="+mn-lt"/>
                            </a:rPr>
                            <a:t>800.358</a:t>
                          </a:r>
                        </a:p>
                      </a:txBody>
                      <a:tcPr marL="9144" marR="9144" marT="91440" marB="91440"/>
                    </a:tc>
                    <a:tc>
                      <a:txBody>
                        <a:bodyPr/>
                        <a:lstStyle/>
                        <a:p>
                          <a:pPr algn="ctr"/>
                          <a:r>
                            <a:rPr lang="en-GB" sz="1400" dirty="0">
                              <a:latin typeface="+mn-lt"/>
                            </a:rPr>
                            <a:t>801.581</a:t>
                          </a:r>
                        </a:p>
                      </a:txBody>
                      <a:tcPr marL="9144" marR="9144" marT="91440" marB="91440"/>
                    </a:tc>
                    <a:tc>
                      <a:txBody>
                        <a:bodyPr/>
                        <a:lstStyle/>
                        <a:p>
                          <a:pPr algn="ctr"/>
                          <a:r>
                            <a:rPr lang="en-GB" sz="1400" dirty="0">
                              <a:latin typeface="+mn-lt"/>
                            </a:rPr>
                            <a:t>-</a:t>
                          </a:r>
                        </a:p>
                      </a:txBody>
                      <a:tcPr marL="9144" marR="9144" marT="91440" marB="91440"/>
                    </a:tc>
                    <a:tc>
                      <a:txBody>
                        <a:bodyPr/>
                        <a:lstStyle/>
                        <a:p>
                          <a:pPr algn="ctr"/>
                          <a:r>
                            <a:rPr lang="en-US" sz="1400" dirty="0">
                              <a:latin typeface="+mn-lt"/>
                            </a:rPr>
                            <a:t>2367.3</a:t>
                          </a:r>
                          <a:endParaRPr lang="en-GB" sz="1400" dirty="0">
                            <a:latin typeface="+mn-lt"/>
                          </a:endParaRPr>
                        </a:p>
                      </a:txBody>
                      <a:tcPr marL="9144" marR="9144" marT="91440" marB="91440"/>
                    </a:tc>
                    <a:tc>
                      <a:txBody>
                        <a:bodyPr/>
                        <a:lstStyle/>
                        <a:p>
                          <a:pPr algn="ctr"/>
                          <a:r>
                            <a:rPr lang="en-GB" sz="1400" dirty="0">
                              <a:latin typeface="+mn-lt"/>
                            </a:rPr>
                            <a:t>-</a:t>
                          </a:r>
                        </a:p>
                      </a:txBody>
                      <a:tcPr marL="9144" marR="9144" marT="91440" marB="91440"/>
                    </a:tc>
                    <a:extLst>
                      <a:ext uri="{0D108BD9-81ED-4DB2-BD59-A6C34878D82A}">
                        <a16:rowId xmlns:a16="http://schemas.microsoft.com/office/drawing/2014/main" val="1772068189"/>
                      </a:ext>
                    </a:extLst>
                  </a:tr>
                  <a:tr h="334563">
                    <a:tc>
                      <a:txBody>
                        <a:bodyPr/>
                        <a:lstStyle/>
                        <a:p>
                          <a:pPr algn="l"/>
                          <a:r>
                            <a:rPr lang="en-US" sz="1400" dirty="0">
                              <a:latin typeface="+mn-lt"/>
                            </a:rPr>
                            <a:t>Std (</a:t>
                          </a:r>
                          <a14:m>
                            <m:oMath xmlns:m="http://schemas.openxmlformats.org/officeDocument/2006/math">
                              <m:r>
                                <a:rPr lang="en-US" sz="1400" i="1" dirty="0" smtClean="0">
                                  <a:latin typeface="+mn-lt"/>
                                </a:rPr>
                                <m:t>𝑓</m:t>
                              </m:r>
                            </m:oMath>
                          </a14:m>
                          <a:r>
                            <a:rPr lang="en-US" sz="1400" dirty="0">
                              <a:latin typeface="+mn-lt"/>
                            </a:rPr>
                            <a:t>) [kHz]</a:t>
                          </a:r>
                          <a:endParaRPr lang="en-GB" sz="1400" dirty="0">
                            <a:latin typeface="+mn-lt"/>
                          </a:endParaRPr>
                        </a:p>
                      </a:txBody>
                      <a:tcPr marL="9144" marR="9144" marT="91440" marB="91440"/>
                    </a:tc>
                    <a:tc>
                      <a:txBody>
                        <a:bodyPr/>
                        <a:lstStyle/>
                        <a:p>
                          <a:pPr algn="ctr"/>
                          <a:r>
                            <a:rPr lang="en-GB" sz="1400" dirty="0">
                              <a:latin typeface="+mn-lt"/>
                            </a:rPr>
                            <a:t>84.5</a:t>
                          </a:r>
                        </a:p>
                      </a:txBody>
                      <a:tcPr marL="9144" marR="9144" marT="91440" marB="91440"/>
                    </a:tc>
                    <a:tc>
                      <a:txBody>
                        <a:bodyPr/>
                        <a:lstStyle/>
                        <a:p>
                          <a:pPr algn="ctr"/>
                          <a:r>
                            <a:rPr lang="en-GB" sz="1400" dirty="0">
                              <a:latin typeface="+mn-lt"/>
                            </a:rPr>
                            <a:t>67.7</a:t>
                          </a:r>
                        </a:p>
                      </a:txBody>
                      <a:tcPr marL="9144" marR="9144" marT="91440" marB="91440"/>
                    </a:tc>
                    <a:tc>
                      <a:txBody>
                        <a:bodyPr/>
                        <a:lstStyle/>
                        <a:p>
                          <a:pPr algn="ctr"/>
                          <a:r>
                            <a:rPr lang="en-GB" sz="1400" dirty="0">
                              <a:latin typeface="+mn-lt"/>
                            </a:rPr>
                            <a:t>46.8</a:t>
                          </a:r>
                        </a:p>
                      </a:txBody>
                      <a:tcPr marL="9144" marR="9144" marT="91440" marB="91440"/>
                    </a:tc>
                    <a:tc>
                      <a:txBody>
                        <a:bodyPr/>
                        <a:lstStyle/>
                        <a:p>
                          <a:pPr algn="ctr"/>
                          <a:r>
                            <a:rPr lang="en-GB" sz="1400" dirty="0">
                              <a:latin typeface="+mn-lt"/>
                            </a:rPr>
                            <a:t>23.7</a:t>
                          </a:r>
                        </a:p>
                      </a:txBody>
                      <a:tcPr marL="9144" marR="9144" marT="91440" marB="91440"/>
                    </a:tc>
                    <a:tc>
                      <a:txBody>
                        <a:bodyPr/>
                        <a:lstStyle/>
                        <a:p>
                          <a:pPr algn="ctr"/>
                          <a:r>
                            <a:rPr lang="en-GB" sz="1400" dirty="0">
                              <a:latin typeface="+mn-lt"/>
                            </a:rPr>
                            <a:t>8.8</a:t>
                          </a:r>
                        </a:p>
                      </a:txBody>
                      <a:tcPr marL="9144" marR="9144" marT="91440" marB="91440"/>
                    </a:tc>
                    <a:tc>
                      <a:txBody>
                        <a:bodyPr/>
                        <a:lstStyle/>
                        <a:p>
                          <a:pPr algn="ctr"/>
                          <a:r>
                            <a:rPr lang="en-GB" sz="1400" dirty="0">
                              <a:latin typeface="+mn-lt"/>
                            </a:rPr>
                            <a:t>3.2</a:t>
                          </a:r>
                        </a:p>
                      </a:txBody>
                      <a:tcPr marL="9144" marR="9144" marT="91440" marB="91440"/>
                    </a:tc>
                    <a:tc>
                      <a:txBody>
                        <a:bodyPr/>
                        <a:lstStyle/>
                        <a:p>
                          <a:pPr algn="ctr"/>
                          <a:r>
                            <a:rPr lang="en-GB" sz="1400" dirty="0">
                              <a:latin typeface="+mn-lt"/>
                            </a:rPr>
                            <a:t>-</a:t>
                          </a:r>
                        </a:p>
                      </a:txBody>
                      <a:tcPr marL="9144" marR="9144" marT="91440" marB="91440"/>
                    </a:tc>
                    <a:tc>
                      <a:txBody>
                        <a:bodyPr/>
                        <a:lstStyle/>
                        <a:p>
                          <a:pPr algn="ctr"/>
                          <a:r>
                            <a:rPr lang="en-GB" sz="1400" dirty="0">
                              <a:latin typeface="+mn-lt"/>
                            </a:rPr>
                            <a:t>2024</a:t>
                          </a:r>
                        </a:p>
                      </a:txBody>
                      <a:tcPr marL="9144" marR="9144" marT="91440" marB="91440"/>
                    </a:tc>
                    <a:tc>
                      <a:txBody>
                        <a:bodyPr/>
                        <a:lstStyle/>
                        <a:p>
                          <a:pPr algn="ctr"/>
                          <a:r>
                            <a:rPr lang="en-GB" sz="1400" dirty="0">
                              <a:latin typeface="+mn-lt"/>
                            </a:rPr>
                            <a:t>-</a:t>
                          </a:r>
                        </a:p>
                      </a:txBody>
                      <a:tcPr marL="9144" marR="9144" marT="91440" marB="91440"/>
                    </a:tc>
                    <a:extLst>
                      <a:ext uri="{0D108BD9-81ED-4DB2-BD59-A6C34878D82A}">
                        <a16:rowId xmlns:a16="http://schemas.microsoft.com/office/drawing/2014/main" val="4265283411"/>
                      </a:ext>
                    </a:extLst>
                  </a:tr>
                  <a:tr h="338799">
                    <a:tc>
                      <a:txBody>
                        <a:bodyPr/>
                        <a:lstStyle/>
                        <a:p>
                          <a:pPr algn="l"/>
                          <a14:m>
                            <m:oMath xmlns:m="http://schemas.openxmlformats.org/officeDocument/2006/math">
                              <m:acc>
                                <m:accPr>
                                  <m:chr m:val="̅"/>
                                  <m:ctrlPr>
                                    <a:rPr lang="en-GB" sz="1400" i="1" smtClean="0">
                                      <a:latin typeface="+mn-lt"/>
                                    </a:rPr>
                                  </m:ctrlPr>
                                </m:accPr>
                                <m:e>
                                  <m:r>
                                    <a:rPr lang="en-US" sz="1400" b="0" i="1" smtClean="0">
                                      <a:latin typeface="+mn-lt"/>
                                    </a:rPr>
                                    <m:t>𝑅</m:t>
                                  </m:r>
                                  <m:r>
                                    <m:rPr>
                                      <m:lit/>
                                    </m:rPr>
                                    <a:rPr lang="en-US" sz="1400" b="0" i="1" smtClean="0">
                                      <a:latin typeface="+mn-lt"/>
                                    </a:rPr>
                                    <m:t>/</m:t>
                                  </m:r>
                                  <m:r>
                                    <a:rPr lang="en-US" sz="1400" b="0" i="1" smtClean="0">
                                      <a:latin typeface="+mn-lt"/>
                                    </a:rPr>
                                    <m:t>𝑄</m:t>
                                  </m:r>
                                </m:e>
                              </m:acc>
                              <m:r>
                                <a:rPr lang="en-US" sz="1400" b="0" i="1" smtClean="0">
                                  <a:latin typeface="+mn-lt"/>
                                </a:rPr>
                                <m:t> [</m:t>
                              </m:r>
                              <m:r>
                                <m:rPr>
                                  <m:sty m:val="p"/>
                                </m:rPr>
                                <a:rPr lang="el-GR" sz="1400" b="0" i="1" smtClean="0">
                                  <a:latin typeface="+mn-lt"/>
                                </a:rPr>
                                <m:t>Ω</m:t>
                              </m:r>
                              <m:r>
                                <a:rPr lang="en-US" sz="1400" b="0" i="1" smtClean="0">
                                  <a:latin typeface="+mn-lt"/>
                                </a:rPr>
                                <m:t>]</m:t>
                              </m:r>
                            </m:oMath>
                          </a14:m>
                          <a:r>
                            <a:rPr lang="en-GB" sz="1400" dirty="0">
                              <a:latin typeface="+mn-lt"/>
                            </a:rPr>
                            <a:t> </a:t>
                          </a:r>
                        </a:p>
                      </a:txBody>
                      <a:tcPr marL="9144" marR="9144" marT="91440" marB="91440">
                        <a:lnB w="12700" cap="flat" cmpd="sng" algn="ctr">
                          <a:solidFill>
                            <a:schemeClr val="tx1"/>
                          </a:solidFill>
                          <a:prstDash val="solid"/>
                          <a:round/>
                          <a:headEnd type="none" w="med" len="med"/>
                          <a:tailEnd type="none" w="med" len="med"/>
                        </a:lnB>
                      </a:tcPr>
                    </a:tc>
                    <a:tc>
                      <a:txBody>
                        <a:bodyPr/>
                        <a:lstStyle/>
                        <a:p>
                          <a:pPr algn="ctr"/>
                          <a:r>
                            <a:rPr lang="en-GB" sz="1400" dirty="0">
                              <a:latin typeface="+mn-lt"/>
                            </a:rPr>
                            <a:t>0.005</a:t>
                          </a:r>
                        </a:p>
                      </a:txBody>
                      <a:tcPr marL="9144" marR="9144" marT="91440" marB="91440">
                        <a:lnB w="12700" cap="flat" cmpd="sng" algn="ctr">
                          <a:solidFill>
                            <a:schemeClr val="tx1"/>
                          </a:solidFill>
                          <a:prstDash val="solid"/>
                          <a:round/>
                          <a:headEnd type="none" w="med" len="med"/>
                          <a:tailEnd type="none" w="med" len="med"/>
                        </a:lnB>
                      </a:tcPr>
                    </a:tc>
                    <a:tc>
                      <a:txBody>
                        <a:bodyPr/>
                        <a:lstStyle/>
                        <a:p>
                          <a:pPr algn="ctr"/>
                          <a:r>
                            <a:rPr lang="en-GB" sz="1400" dirty="0">
                              <a:latin typeface="+mn-lt"/>
                            </a:rPr>
                            <a:t>0.15</a:t>
                          </a:r>
                        </a:p>
                      </a:txBody>
                      <a:tcPr marL="9144" marR="9144" marT="91440" marB="91440">
                        <a:lnB w="12700" cap="flat" cmpd="sng" algn="ctr">
                          <a:solidFill>
                            <a:schemeClr val="tx1"/>
                          </a:solidFill>
                          <a:prstDash val="solid"/>
                          <a:round/>
                          <a:headEnd type="none" w="med" len="med"/>
                          <a:tailEnd type="none" w="med" len="med"/>
                        </a:lnB>
                      </a:tcPr>
                    </a:tc>
                    <a:tc>
                      <a:txBody>
                        <a:bodyPr/>
                        <a:lstStyle/>
                        <a:p>
                          <a:pPr algn="ctr"/>
                          <a:r>
                            <a:rPr lang="en-GB" sz="1400" dirty="0">
                              <a:latin typeface="+mn-lt"/>
                            </a:rPr>
                            <a:t>0.006</a:t>
                          </a:r>
                        </a:p>
                      </a:txBody>
                      <a:tcPr marL="9144" marR="9144" marT="91440" marB="91440">
                        <a:lnB w="12700" cap="flat" cmpd="sng" algn="ctr">
                          <a:solidFill>
                            <a:schemeClr val="tx1"/>
                          </a:solidFill>
                          <a:prstDash val="solid"/>
                          <a:round/>
                          <a:headEnd type="none" w="med" len="med"/>
                          <a:tailEnd type="none" w="med" len="med"/>
                        </a:lnB>
                      </a:tcPr>
                    </a:tc>
                    <a:tc>
                      <a:txBody>
                        <a:bodyPr/>
                        <a:lstStyle/>
                        <a:p>
                          <a:pPr algn="ctr"/>
                          <a:r>
                            <a:rPr lang="en-GB" sz="1400" dirty="0">
                              <a:latin typeface="+mn-lt"/>
                            </a:rPr>
                            <a:t>0.40</a:t>
                          </a:r>
                        </a:p>
                      </a:txBody>
                      <a:tcPr marL="9144" marR="9144" marT="91440" marB="91440">
                        <a:lnB w="12700" cap="flat" cmpd="sng" algn="ctr">
                          <a:solidFill>
                            <a:schemeClr val="tx1"/>
                          </a:solidFill>
                          <a:prstDash val="solid"/>
                          <a:round/>
                          <a:headEnd type="none" w="med" len="med"/>
                          <a:tailEnd type="none" w="med" len="med"/>
                        </a:lnB>
                      </a:tcPr>
                    </a:tc>
                    <a:tc>
                      <a:txBody>
                        <a:bodyPr/>
                        <a:lstStyle/>
                        <a:p>
                          <a:pPr algn="ctr"/>
                          <a:r>
                            <a:rPr lang="en-GB" sz="1400" dirty="0">
                              <a:latin typeface="+mn-lt"/>
                            </a:rPr>
                            <a:t>0.076</a:t>
                          </a:r>
                        </a:p>
                      </a:txBody>
                      <a:tcPr marL="9144" marR="9144" marT="91440" marB="91440">
                        <a:lnB w="12700" cap="flat" cmpd="sng" algn="ctr">
                          <a:solidFill>
                            <a:schemeClr val="tx1"/>
                          </a:solidFill>
                          <a:prstDash val="solid"/>
                          <a:round/>
                          <a:headEnd type="none" w="med" len="med"/>
                          <a:tailEnd type="none" w="med" len="med"/>
                        </a:lnB>
                      </a:tcPr>
                    </a:tc>
                    <a:tc>
                      <a:txBody>
                        <a:bodyPr/>
                        <a:lstStyle/>
                        <a:p>
                          <a:pPr algn="ctr"/>
                          <a:r>
                            <a:rPr lang="en-GB" sz="1400" dirty="0">
                              <a:latin typeface="+mn-lt"/>
                            </a:rPr>
                            <a:t>630.0</a:t>
                          </a:r>
                        </a:p>
                      </a:txBody>
                      <a:tcPr marL="9144" marR="9144" marT="91440" marB="91440">
                        <a:lnB w="12700" cap="flat" cmpd="sng" algn="ctr">
                          <a:solidFill>
                            <a:schemeClr val="tx1"/>
                          </a:solidFill>
                          <a:prstDash val="solid"/>
                          <a:round/>
                          <a:headEnd type="none" w="med" len="med"/>
                          <a:tailEnd type="none" w="med" len="med"/>
                        </a:lnB>
                      </a:tcPr>
                    </a:tc>
                    <a:tc>
                      <a:txBody>
                        <a:bodyPr/>
                        <a:lstStyle/>
                        <a:p>
                          <a:pPr algn="ctr"/>
                          <a:r>
                            <a:rPr lang="en-GB" sz="1400" dirty="0">
                              <a:latin typeface="+mn-lt"/>
                            </a:rPr>
                            <a:t>-</a:t>
                          </a:r>
                        </a:p>
                      </a:txBody>
                      <a:tcPr marL="9144" marR="9144" marT="91440" marB="91440">
                        <a:lnB w="12700" cap="flat" cmpd="sng" algn="ctr">
                          <a:solidFill>
                            <a:schemeClr val="tx1"/>
                          </a:solidFill>
                          <a:prstDash val="solid"/>
                          <a:round/>
                          <a:headEnd type="none" w="med" len="med"/>
                          <a:tailEnd type="none" w="med" len="med"/>
                        </a:lnB>
                      </a:tcPr>
                    </a:tc>
                    <a:tc>
                      <a:txBody>
                        <a:bodyPr/>
                        <a:lstStyle/>
                        <a:p>
                          <a:pPr algn="ctr"/>
                          <a:r>
                            <a:rPr lang="en-GB" sz="1400" dirty="0">
                              <a:latin typeface="+mn-lt"/>
                            </a:rPr>
                            <a:t>16.0</a:t>
                          </a:r>
                        </a:p>
                      </a:txBody>
                      <a:tcPr marL="9144" marR="9144" marT="91440" marB="91440">
                        <a:lnB w="12700" cap="flat" cmpd="sng" algn="ctr">
                          <a:solidFill>
                            <a:schemeClr val="tx1"/>
                          </a:solidFill>
                          <a:prstDash val="solid"/>
                          <a:round/>
                          <a:headEnd type="none" w="med" len="med"/>
                          <a:tailEnd type="none" w="med" len="med"/>
                        </a:lnB>
                      </a:tcPr>
                    </a:tc>
                    <a:tc>
                      <a:txBody>
                        <a:bodyPr/>
                        <a:lstStyle/>
                        <a:p>
                          <a:pPr algn="ctr"/>
                          <a:r>
                            <a:rPr lang="en-GB" sz="1400" dirty="0">
                              <a:latin typeface="+mn-lt"/>
                            </a:rPr>
                            <a:t>-</a:t>
                          </a:r>
                        </a:p>
                      </a:txBody>
                      <a:tcPr marL="9144" marR="9144" marT="91440" marB="9144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98560572"/>
                      </a:ext>
                    </a:extLst>
                  </a:tr>
                  <a:tr h="334563">
                    <a:tc>
                      <a:txBody>
                        <a:bodyPr/>
                        <a:lstStyle/>
                        <a:p>
                          <a:pPr algn="l"/>
                          <a14:m>
                            <m:oMathPara xmlns:m="http://schemas.openxmlformats.org/officeDocument/2006/math">
                              <m:oMathParaPr>
                                <m:jc m:val="left"/>
                              </m:oMathParaPr>
                              <m:oMath xmlns:m="http://schemas.openxmlformats.org/officeDocument/2006/math">
                                <m:sSub>
                                  <m:sSubPr>
                                    <m:ctrlPr>
                                      <a:rPr lang="en-US" sz="1400" b="0" i="1" dirty="0" smtClean="0">
                                        <a:latin typeface="+mn-lt"/>
                                      </a:rPr>
                                    </m:ctrlPr>
                                  </m:sSubPr>
                                  <m:e>
                                    <m:r>
                                      <a:rPr lang="en-US" sz="1400" b="0" i="1" dirty="0" smtClean="0">
                                        <a:latin typeface="+mn-lt"/>
                                      </a:rPr>
                                      <m:t>𝑄</m:t>
                                    </m:r>
                                  </m:e>
                                  <m:sub>
                                    <m:r>
                                      <m:rPr>
                                        <m:sty m:val="p"/>
                                      </m:rPr>
                                      <a:rPr lang="en-US" sz="1400" b="0" i="0" dirty="0" smtClean="0">
                                        <a:latin typeface="+mn-lt"/>
                                      </a:rPr>
                                      <m:t>ext</m:t>
                                    </m:r>
                                  </m:sub>
                                </m:sSub>
                              </m:oMath>
                            </m:oMathPara>
                          </a14:m>
                          <a:endParaRPr lang="en-GB" sz="1400" dirty="0">
                            <a:latin typeface="+mn-lt"/>
                          </a:endParaRPr>
                        </a:p>
                      </a:txBody>
                      <a:tcPr marL="9144" marR="9144" marT="91440" marB="91440">
                        <a:lnT w="12700" cap="flat" cmpd="sng" algn="ctr">
                          <a:solidFill>
                            <a:schemeClr val="tx1"/>
                          </a:solidFill>
                          <a:prstDash val="solid"/>
                          <a:round/>
                          <a:headEnd type="none" w="med" len="med"/>
                          <a:tailEnd type="none" w="med" len="med"/>
                        </a:lnT>
                      </a:tcPr>
                    </a:tc>
                    <a:tc>
                      <a:txBody>
                        <a:bodyPr/>
                        <a:lstStyle/>
                        <a:p>
                          <a:pPr algn="ctr"/>
                          <a:r>
                            <a:rPr lang="en-US" sz="1400" dirty="0">
                              <a:latin typeface="+mn-lt"/>
                            </a:rPr>
                            <a:t>3.3e7</a:t>
                          </a:r>
                          <a:endParaRPr lang="en-GB" sz="1400" dirty="0">
                            <a:latin typeface="+mn-lt"/>
                          </a:endParaRPr>
                        </a:p>
                      </a:txBody>
                      <a:tcPr marL="9144" marR="9144" marT="91440" marB="91440">
                        <a:lnT w="12700" cap="flat" cmpd="sng" algn="ctr">
                          <a:solidFill>
                            <a:schemeClr val="tx1"/>
                          </a:solidFill>
                          <a:prstDash val="solid"/>
                          <a:round/>
                          <a:headEnd type="none" w="med" len="med"/>
                          <a:tailEnd type="none" w="med" len="med"/>
                        </a:lnT>
                      </a:tcPr>
                    </a:tc>
                    <a:tc>
                      <a:txBody>
                        <a:bodyPr/>
                        <a:lstStyle/>
                        <a:p>
                          <a:pPr algn="ctr"/>
                          <a:r>
                            <a:rPr lang="en-US" sz="1400" dirty="0">
                              <a:latin typeface="+mn-lt"/>
                            </a:rPr>
                            <a:t>8.6e6</a:t>
                          </a:r>
                          <a:endParaRPr lang="en-GB" sz="1400" dirty="0">
                            <a:latin typeface="+mn-lt"/>
                          </a:endParaRPr>
                        </a:p>
                      </a:txBody>
                      <a:tcPr marL="9144" marR="9144" marT="91440" marB="91440">
                        <a:lnT w="12700" cap="flat" cmpd="sng" algn="ctr">
                          <a:solidFill>
                            <a:schemeClr val="tx1"/>
                          </a:solidFill>
                          <a:prstDash val="solid"/>
                          <a:round/>
                          <a:headEnd type="none" w="med" len="med"/>
                          <a:tailEnd type="none" w="med" len="med"/>
                        </a:lnT>
                      </a:tcPr>
                    </a:tc>
                    <a:tc>
                      <a:txBody>
                        <a:bodyPr/>
                        <a:lstStyle/>
                        <a:p>
                          <a:pPr algn="ctr"/>
                          <a:r>
                            <a:rPr lang="en-US" sz="1400" dirty="0">
                              <a:latin typeface="+mn-lt"/>
                            </a:rPr>
                            <a:t>4.3e6</a:t>
                          </a:r>
                          <a:endParaRPr lang="en-GB" sz="1400" dirty="0">
                            <a:latin typeface="+mn-lt"/>
                          </a:endParaRPr>
                        </a:p>
                      </a:txBody>
                      <a:tcPr marL="9144" marR="9144" marT="91440" marB="91440">
                        <a:lnT w="12700" cap="flat" cmpd="sng" algn="ctr">
                          <a:solidFill>
                            <a:schemeClr val="tx1"/>
                          </a:solidFill>
                          <a:prstDash val="solid"/>
                          <a:round/>
                          <a:headEnd type="none" w="med" len="med"/>
                          <a:tailEnd type="none" w="med" len="med"/>
                        </a:lnT>
                      </a:tcPr>
                    </a:tc>
                    <a:tc>
                      <a:txBody>
                        <a:bodyPr/>
                        <a:lstStyle/>
                        <a:p>
                          <a:pPr algn="ctr"/>
                          <a:r>
                            <a:rPr lang="en-US" sz="1400" dirty="0">
                              <a:latin typeface="+mn-lt"/>
                            </a:rPr>
                            <a:t>2.9e6</a:t>
                          </a:r>
                          <a:endParaRPr lang="en-GB" sz="1400" dirty="0">
                            <a:latin typeface="+mn-lt"/>
                          </a:endParaRPr>
                        </a:p>
                      </a:txBody>
                      <a:tcPr marL="9144" marR="9144" marT="91440" marB="91440">
                        <a:lnT w="12700" cap="flat" cmpd="sng" algn="ctr">
                          <a:solidFill>
                            <a:schemeClr val="tx1"/>
                          </a:solidFill>
                          <a:prstDash val="solid"/>
                          <a:round/>
                          <a:headEnd type="none" w="med" len="med"/>
                          <a:tailEnd type="none" w="med" len="med"/>
                        </a:lnT>
                      </a:tcPr>
                    </a:tc>
                    <a:tc>
                      <a:txBody>
                        <a:bodyPr/>
                        <a:lstStyle/>
                        <a:p>
                          <a:pPr algn="ctr"/>
                          <a:r>
                            <a:rPr lang="en-US" sz="1400" dirty="0">
                              <a:latin typeface="+mn-lt"/>
                            </a:rPr>
                            <a:t>2.3e6</a:t>
                          </a:r>
                          <a:endParaRPr lang="en-GB" sz="1400" dirty="0">
                            <a:latin typeface="+mn-lt"/>
                          </a:endParaRPr>
                        </a:p>
                      </a:txBody>
                      <a:tcPr marL="9144" marR="9144" marT="91440" marB="91440">
                        <a:lnT w="12700" cap="flat" cmpd="sng" algn="ctr">
                          <a:solidFill>
                            <a:schemeClr val="tx1"/>
                          </a:solidFill>
                          <a:prstDash val="solid"/>
                          <a:round/>
                          <a:headEnd type="none" w="med" len="med"/>
                          <a:tailEnd type="none" w="med" len="med"/>
                        </a:lnT>
                      </a:tcPr>
                    </a:tc>
                    <a:tc>
                      <a:txBody>
                        <a:bodyPr/>
                        <a:lstStyle/>
                        <a:p>
                          <a:pPr algn="ctr"/>
                          <a:r>
                            <a:rPr lang="en-US" sz="1400" dirty="0">
                              <a:latin typeface="+mn-lt"/>
                            </a:rPr>
                            <a:t>4.3e6</a:t>
                          </a:r>
                          <a:endParaRPr lang="en-GB" sz="1400" dirty="0">
                            <a:latin typeface="+mn-lt"/>
                          </a:endParaRPr>
                        </a:p>
                      </a:txBody>
                      <a:tcPr marL="9144" marR="9144" marT="91440" marB="91440">
                        <a:lnT w="12700" cap="flat" cmpd="sng" algn="ctr">
                          <a:solidFill>
                            <a:schemeClr val="tx1"/>
                          </a:solidFill>
                          <a:prstDash val="solid"/>
                          <a:round/>
                          <a:headEnd type="none" w="med" len="med"/>
                          <a:tailEnd type="none" w="med" len="med"/>
                        </a:lnT>
                      </a:tcPr>
                    </a:tc>
                    <a:tc>
                      <a:txBody>
                        <a:bodyPr/>
                        <a:lstStyle/>
                        <a:p>
                          <a:pPr algn="ctr"/>
                          <a:r>
                            <a:rPr lang="en-US" sz="1400" dirty="0">
                              <a:latin typeface="+mn-lt"/>
                            </a:rPr>
                            <a:t>-</a:t>
                          </a:r>
                          <a:endParaRPr lang="en-GB" sz="1400" dirty="0">
                            <a:latin typeface="+mn-lt"/>
                          </a:endParaRPr>
                        </a:p>
                      </a:txBody>
                      <a:tcPr marL="9144" marR="9144" marT="91440" marB="91440">
                        <a:lnT w="12700" cap="flat" cmpd="sng" algn="ctr">
                          <a:solidFill>
                            <a:schemeClr val="tx1"/>
                          </a:solidFill>
                          <a:prstDash val="solid"/>
                          <a:round/>
                          <a:headEnd type="none" w="med" len="med"/>
                          <a:tailEnd type="none" w="med" len="med"/>
                        </a:lnT>
                      </a:tcPr>
                    </a:tc>
                    <a:tc>
                      <a:txBody>
                        <a:bodyPr/>
                        <a:lstStyle/>
                        <a:p>
                          <a:pPr algn="ctr"/>
                          <a:r>
                            <a:rPr lang="en-US" sz="1400" dirty="0">
                              <a:latin typeface="+mn-lt"/>
                            </a:rPr>
                            <a:t>-</a:t>
                          </a:r>
                          <a:endParaRPr lang="en-GB" sz="1400" dirty="0">
                            <a:latin typeface="+mn-lt"/>
                          </a:endParaRPr>
                        </a:p>
                      </a:txBody>
                      <a:tcPr marL="9144" marR="9144" marT="91440" marB="91440">
                        <a:lnT w="12700" cap="flat" cmpd="sng" algn="ctr">
                          <a:solidFill>
                            <a:schemeClr val="tx1"/>
                          </a:solidFill>
                          <a:prstDash val="solid"/>
                          <a:round/>
                          <a:headEnd type="none" w="med" len="med"/>
                          <a:tailEnd type="none" w="med" len="med"/>
                        </a:lnT>
                      </a:tcPr>
                    </a:tc>
                    <a:tc>
                      <a:txBody>
                        <a:bodyPr/>
                        <a:lstStyle/>
                        <a:p>
                          <a:pPr algn="ctr"/>
                          <a:r>
                            <a:rPr lang="en-US" sz="1400" dirty="0">
                              <a:latin typeface="+mn-lt"/>
                            </a:rPr>
                            <a:t>-</a:t>
                          </a:r>
                          <a:endParaRPr lang="en-GB" sz="1400" dirty="0">
                            <a:latin typeface="+mn-lt"/>
                          </a:endParaRPr>
                        </a:p>
                      </a:txBody>
                      <a:tcPr marL="9144" marR="9144" marT="91440" marB="9144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683456068"/>
                      </a:ext>
                    </a:extLst>
                  </a:tr>
                  <a:tr h="334563">
                    <a:tc>
                      <a:txBody>
                        <a:bodyPr/>
                        <a:lstStyle/>
                        <a:p>
                          <a:pPr algn="l"/>
                          <a14:m>
                            <m:oMathPara xmlns:m="http://schemas.openxmlformats.org/officeDocument/2006/math">
                              <m:oMathParaPr>
                                <m:jc m:val="left"/>
                              </m:oMathParaPr>
                              <m:oMath xmlns:m="http://schemas.openxmlformats.org/officeDocument/2006/math">
                                <m:sSub>
                                  <m:sSubPr>
                                    <m:ctrlPr>
                                      <a:rPr lang="en-US" sz="1400" b="0" i="1" dirty="0" smtClean="0">
                                        <a:latin typeface="+mn-lt"/>
                                      </a:rPr>
                                    </m:ctrlPr>
                                  </m:sSubPr>
                                  <m:e>
                                    <m:r>
                                      <a:rPr lang="en-US" sz="1400" i="1" dirty="0" smtClean="0">
                                        <a:latin typeface="+mn-lt"/>
                                      </a:rPr>
                                      <m:t>𝑄</m:t>
                                    </m:r>
                                  </m:e>
                                  <m:sub>
                                    <m:r>
                                      <m:rPr>
                                        <m:sty m:val="p"/>
                                      </m:rPr>
                                      <a:rPr lang="en-US" sz="1400" i="0" dirty="0" smtClean="0">
                                        <a:latin typeface="+mn-lt"/>
                                      </a:rPr>
                                      <m:t>ext</m:t>
                                    </m:r>
                                  </m:sub>
                                </m:sSub>
                              </m:oMath>
                            </m:oMathPara>
                          </a14:m>
                          <a:endParaRPr lang="en-GB" sz="1400" dirty="0">
                            <a:latin typeface="+mn-lt"/>
                          </a:endParaRPr>
                        </a:p>
                      </a:txBody>
                      <a:tcPr marL="9144" marR="9144" marT="91440" marB="91440"/>
                    </a:tc>
                    <a:tc>
                      <a:txBody>
                        <a:bodyPr/>
                        <a:lstStyle/>
                        <a:p>
                          <a:pPr algn="ctr"/>
                          <a:r>
                            <a:rPr lang="en-US" sz="1400" dirty="0">
                              <a:latin typeface="+mn-lt"/>
                            </a:rPr>
                            <a:t>9.5e7</a:t>
                          </a:r>
                          <a:endParaRPr lang="en-GB" sz="1400" dirty="0">
                            <a:latin typeface="+mn-lt"/>
                          </a:endParaRPr>
                        </a:p>
                      </a:txBody>
                      <a:tcPr marL="9144" marR="9144" marT="91440" marB="91440"/>
                    </a:tc>
                    <a:tc>
                      <a:txBody>
                        <a:bodyPr/>
                        <a:lstStyle/>
                        <a:p>
                          <a:pPr algn="ctr"/>
                          <a:r>
                            <a:rPr lang="en-US" sz="1400" dirty="0">
                              <a:latin typeface="+mn-lt"/>
                            </a:rPr>
                            <a:t>2.4e7</a:t>
                          </a:r>
                          <a:endParaRPr lang="en-GB" sz="1400" dirty="0">
                            <a:latin typeface="+mn-lt"/>
                          </a:endParaRPr>
                        </a:p>
                      </a:txBody>
                      <a:tcPr marL="9144" marR="9144" marT="91440" marB="91440"/>
                    </a:tc>
                    <a:tc>
                      <a:txBody>
                        <a:bodyPr/>
                        <a:lstStyle/>
                        <a:p>
                          <a:pPr algn="ctr"/>
                          <a:r>
                            <a:rPr lang="en-US" sz="1400" dirty="0">
                              <a:latin typeface="+mn-lt"/>
                            </a:rPr>
                            <a:t>1.1e7</a:t>
                          </a:r>
                          <a:endParaRPr lang="en-GB" sz="1400" dirty="0">
                            <a:latin typeface="+mn-lt"/>
                          </a:endParaRPr>
                        </a:p>
                      </a:txBody>
                      <a:tcPr marL="9144" marR="9144" marT="91440" marB="91440"/>
                    </a:tc>
                    <a:tc>
                      <a:txBody>
                        <a:bodyPr/>
                        <a:lstStyle/>
                        <a:p>
                          <a:pPr algn="ctr"/>
                          <a:r>
                            <a:rPr lang="en-US" sz="1400" dirty="0">
                              <a:latin typeface="+mn-lt"/>
                            </a:rPr>
                            <a:t>7.1e6</a:t>
                          </a:r>
                          <a:endParaRPr lang="en-GB" sz="1400" dirty="0">
                            <a:latin typeface="+mn-lt"/>
                          </a:endParaRPr>
                        </a:p>
                      </a:txBody>
                      <a:tcPr marL="9144" marR="9144" marT="91440" marB="91440"/>
                    </a:tc>
                    <a:tc>
                      <a:txBody>
                        <a:bodyPr/>
                        <a:lstStyle/>
                        <a:p>
                          <a:pPr algn="ctr"/>
                          <a:r>
                            <a:rPr lang="en-US" sz="1400" dirty="0">
                              <a:latin typeface="+mn-lt"/>
                            </a:rPr>
                            <a:t>5.7e6</a:t>
                          </a:r>
                          <a:endParaRPr lang="en-GB" sz="1400" dirty="0">
                            <a:latin typeface="+mn-lt"/>
                          </a:endParaRPr>
                        </a:p>
                      </a:txBody>
                      <a:tcPr marL="9144" marR="9144" marT="91440" marB="91440"/>
                    </a:tc>
                    <a:tc>
                      <a:txBody>
                        <a:bodyPr/>
                        <a:lstStyle/>
                        <a:p>
                          <a:pPr algn="ctr"/>
                          <a:r>
                            <a:rPr lang="en-US" sz="1400" dirty="0">
                              <a:latin typeface="+mn-lt"/>
                            </a:rPr>
                            <a:t>1.1e7</a:t>
                          </a:r>
                          <a:endParaRPr lang="en-GB" sz="1400" dirty="0">
                            <a:latin typeface="+mn-lt"/>
                          </a:endParaRPr>
                        </a:p>
                      </a:txBody>
                      <a:tcPr marL="9144" marR="9144" marT="91440" marB="91440"/>
                    </a:tc>
                    <a:tc>
                      <a:txBody>
                        <a:bodyPr/>
                        <a:lstStyle/>
                        <a:p>
                          <a:pPr algn="ctr"/>
                          <a:r>
                            <a:rPr lang="en-US" sz="1400" dirty="0">
                              <a:latin typeface="+mn-lt"/>
                            </a:rPr>
                            <a:t>-</a:t>
                          </a:r>
                          <a:endParaRPr lang="en-GB" sz="1400" dirty="0">
                            <a:latin typeface="+mn-lt"/>
                          </a:endParaRPr>
                        </a:p>
                      </a:txBody>
                      <a:tcPr marL="9144" marR="9144" marT="91440" marB="91440"/>
                    </a:tc>
                    <a:tc>
                      <a:txBody>
                        <a:bodyPr/>
                        <a:lstStyle/>
                        <a:p>
                          <a:pPr algn="ctr"/>
                          <a:r>
                            <a:rPr lang="en-US" sz="1400" dirty="0">
                              <a:latin typeface="+mn-lt"/>
                            </a:rPr>
                            <a:t>-</a:t>
                          </a:r>
                          <a:endParaRPr lang="en-GB" sz="1400" dirty="0">
                            <a:latin typeface="+mn-lt"/>
                          </a:endParaRPr>
                        </a:p>
                      </a:txBody>
                      <a:tcPr marL="9144" marR="9144" marT="91440" marB="91440"/>
                    </a:tc>
                    <a:tc>
                      <a:txBody>
                        <a:bodyPr/>
                        <a:lstStyle/>
                        <a:p>
                          <a:pPr algn="ctr"/>
                          <a:r>
                            <a:rPr lang="en-US" sz="1400" dirty="0">
                              <a:latin typeface="+mn-lt"/>
                            </a:rPr>
                            <a:t>-</a:t>
                          </a:r>
                          <a:endParaRPr lang="en-GB" sz="1400" dirty="0">
                            <a:latin typeface="+mn-lt"/>
                          </a:endParaRPr>
                        </a:p>
                      </a:txBody>
                      <a:tcPr marL="9144" marR="9144" marT="91440" marB="91440"/>
                    </a:tc>
                    <a:extLst>
                      <a:ext uri="{0D108BD9-81ED-4DB2-BD59-A6C34878D82A}">
                        <a16:rowId xmlns:a16="http://schemas.microsoft.com/office/drawing/2014/main" val="2495885880"/>
                      </a:ext>
                    </a:extLst>
                  </a:tr>
                </a:tbl>
              </a:graphicData>
            </a:graphic>
          </p:graphicFrame>
        </mc:Choice>
        <mc:Fallback>
          <p:graphicFrame>
            <p:nvGraphicFramePr>
              <p:cNvPr id="10" name="Table 9">
                <a:extLst>
                  <a:ext uri="{FF2B5EF4-FFF2-40B4-BE49-F238E27FC236}">
                    <a16:creationId xmlns:a16="http://schemas.microsoft.com/office/drawing/2014/main" id="{55980C52-F838-2121-287C-AC7959057A0F}"/>
                  </a:ext>
                </a:extLst>
              </p:cNvPr>
              <p:cNvGraphicFramePr>
                <a:graphicFrameLocks noGrp="1"/>
              </p:cNvGraphicFramePr>
              <p:nvPr>
                <p:extLst>
                  <p:ext uri="{D42A27DB-BD31-4B8C-83A1-F6EECF244321}">
                    <p14:modId xmlns:p14="http://schemas.microsoft.com/office/powerpoint/2010/main" val="2382265915"/>
                  </p:ext>
                </p:extLst>
              </p:nvPr>
            </p:nvGraphicFramePr>
            <p:xfrm>
              <a:off x="2135560" y="2564904"/>
              <a:ext cx="7128637" cy="2387918"/>
            </p:xfrm>
            <a:graphic>
              <a:graphicData uri="http://schemas.openxmlformats.org/drawingml/2006/table">
                <a:tbl>
                  <a:tblPr firstRow="1" bandRow="1">
                    <a:tableStyleId>{8EC20E35-A176-4012-BC5E-935CFFF8708E}</a:tableStyleId>
                  </a:tblPr>
                  <a:tblGrid>
                    <a:gridCol w="1058545">
                      <a:extLst>
                        <a:ext uri="{9D8B030D-6E8A-4147-A177-3AD203B41FA5}">
                          <a16:colId xmlns:a16="http://schemas.microsoft.com/office/drawing/2014/main" val="1254931477"/>
                        </a:ext>
                      </a:extLst>
                    </a:gridCol>
                    <a:gridCol w="707263">
                      <a:extLst>
                        <a:ext uri="{9D8B030D-6E8A-4147-A177-3AD203B41FA5}">
                          <a16:colId xmlns:a16="http://schemas.microsoft.com/office/drawing/2014/main" val="4054896318"/>
                        </a:ext>
                      </a:extLst>
                    </a:gridCol>
                    <a:gridCol w="707263">
                      <a:extLst>
                        <a:ext uri="{9D8B030D-6E8A-4147-A177-3AD203B41FA5}">
                          <a16:colId xmlns:a16="http://schemas.microsoft.com/office/drawing/2014/main" val="2267093539"/>
                        </a:ext>
                      </a:extLst>
                    </a:gridCol>
                    <a:gridCol w="707263">
                      <a:extLst>
                        <a:ext uri="{9D8B030D-6E8A-4147-A177-3AD203B41FA5}">
                          <a16:colId xmlns:a16="http://schemas.microsoft.com/office/drawing/2014/main" val="2413418900"/>
                        </a:ext>
                      </a:extLst>
                    </a:gridCol>
                    <a:gridCol w="707263">
                      <a:extLst>
                        <a:ext uri="{9D8B030D-6E8A-4147-A177-3AD203B41FA5}">
                          <a16:colId xmlns:a16="http://schemas.microsoft.com/office/drawing/2014/main" val="2958672505"/>
                        </a:ext>
                      </a:extLst>
                    </a:gridCol>
                    <a:gridCol w="707263">
                      <a:extLst>
                        <a:ext uri="{9D8B030D-6E8A-4147-A177-3AD203B41FA5}">
                          <a16:colId xmlns:a16="http://schemas.microsoft.com/office/drawing/2014/main" val="2851124973"/>
                        </a:ext>
                      </a:extLst>
                    </a:gridCol>
                    <a:gridCol w="707263">
                      <a:extLst>
                        <a:ext uri="{9D8B030D-6E8A-4147-A177-3AD203B41FA5}">
                          <a16:colId xmlns:a16="http://schemas.microsoft.com/office/drawing/2014/main" val="1853598392"/>
                        </a:ext>
                      </a:extLst>
                    </a:gridCol>
                    <a:gridCol w="608838">
                      <a:extLst>
                        <a:ext uri="{9D8B030D-6E8A-4147-A177-3AD203B41FA5}">
                          <a16:colId xmlns:a16="http://schemas.microsoft.com/office/drawing/2014/main" val="3546312964"/>
                        </a:ext>
                      </a:extLst>
                    </a:gridCol>
                    <a:gridCol w="608838">
                      <a:extLst>
                        <a:ext uri="{9D8B030D-6E8A-4147-A177-3AD203B41FA5}">
                          <a16:colId xmlns:a16="http://schemas.microsoft.com/office/drawing/2014/main" val="2034039002"/>
                        </a:ext>
                      </a:extLst>
                    </a:gridCol>
                    <a:gridCol w="608838">
                      <a:extLst>
                        <a:ext uri="{9D8B030D-6E8A-4147-A177-3AD203B41FA5}">
                          <a16:colId xmlns:a16="http://schemas.microsoft.com/office/drawing/2014/main" val="1508946068"/>
                        </a:ext>
                      </a:extLst>
                    </a:gridCol>
                  </a:tblGrid>
                  <a:tr h="396240">
                    <a:tc>
                      <a:txBody>
                        <a:bodyPr/>
                        <a:lstStyle/>
                        <a:p>
                          <a:pPr algn="ctr"/>
                          <a:endParaRPr lang="en-GB" sz="1400" dirty="0">
                            <a:latin typeface="+mn-lt"/>
                          </a:endParaRPr>
                        </a:p>
                      </a:txBody>
                      <a:tcPr marL="9144" marR="9144" marT="91440" marB="91440"/>
                    </a:tc>
                    <a:tc>
                      <a:txBody>
                        <a:bodyPr/>
                        <a:lstStyle/>
                        <a:p>
                          <a:pPr algn="ctr"/>
                          <a:r>
                            <a:rPr lang="en-US" sz="1400" dirty="0">
                              <a:latin typeface="+mn-lt"/>
                            </a:rPr>
                            <a:t>m1</a:t>
                          </a:r>
                          <a:endParaRPr lang="en-GB" sz="1400" dirty="0">
                            <a:latin typeface="+mn-lt"/>
                          </a:endParaRPr>
                        </a:p>
                      </a:txBody>
                      <a:tcPr marL="9144" marR="9144" marT="91440" marB="91440"/>
                    </a:tc>
                    <a:tc>
                      <a:txBody>
                        <a:bodyPr/>
                        <a:lstStyle/>
                        <a:p>
                          <a:pPr algn="ctr"/>
                          <a:r>
                            <a:rPr lang="en-US" sz="1400" dirty="0">
                              <a:latin typeface="+mn-lt"/>
                            </a:rPr>
                            <a:t>m2</a:t>
                          </a:r>
                          <a:endParaRPr lang="en-GB" sz="1400" dirty="0">
                            <a:latin typeface="+mn-lt"/>
                          </a:endParaRPr>
                        </a:p>
                      </a:txBody>
                      <a:tcPr marL="9144" marR="9144" marT="91440" marB="91440"/>
                    </a:tc>
                    <a:tc>
                      <a:txBody>
                        <a:bodyPr/>
                        <a:lstStyle/>
                        <a:p>
                          <a:pPr algn="ctr"/>
                          <a:r>
                            <a:rPr lang="en-US" sz="1400" dirty="0">
                              <a:latin typeface="+mn-lt"/>
                            </a:rPr>
                            <a:t>m3</a:t>
                          </a:r>
                          <a:endParaRPr lang="en-GB" sz="1400" dirty="0">
                            <a:latin typeface="+mn-lt"/>
                          </a:endParaRPr>
                        </a:p>
                      </a:txBody>
                      <a:tcPr marL="9144" marR="9144" marT="91440" marB="91440"/>
                    </a:tc>
                    <a:tc>
                      <a:txBody>
                        <a:bodyPr/>
                        <a:lstStyle/>
                        <a:p>
                          <a:pPr algn="ctr"/>
                          <a:r>
                            <a:rPr lang="en-US" sz="1400" dirty="0">
                              <a:latin typeface="+mn-lt"/>
                            </a:rPr>
                            <a:t>m4</a:t>
                          </a:r>
                          <a:endParaRPr lang="en-GB" sz="1400" dirty="0">
                            <a:latin typeface="+mn-lt"/>
                          </a:endParaRPr>
                        </a:p>
                      </a:txBody>
                      <a:tcPr marL="9144" marR="9144" marT="91440" marB="91440"/>
                    </a:tc>
                    <a:tc>
                      <a:txBody>
                        <a:bodyPr/>
                        <a:lstStyle/>
                        <a:p>
                          <a:pPr algn="ctr"/>
                          <a:r>
                            <a:rPr lang="en-US" sz="1400" dirty="0">
                              <a:latin typeface="+mn-lt"/>
                            </a:rPr>
                            <a:t>m5</a:t>
                          </a:r>
                          <a:endParaRPr lang="en-GB" sz="1400" dirty="0">
                            <a:latin typeface="+mn-lt"/>
                          </a:endParaRPr>
                        </a:p>
                      </a:txBody>
                      <a:tcPr marL="9144" marR="9144" marT="91440" marB="91440"/>
                    </a:tc>
                    <a:tc>
                      <a:txBody>
                        <a:bodyPr/>
                        <a:lstStyle/>
                        <a:p>
                          <a:pPr algn="ctr"/>
                          <a:r>
                            <a:rPr lang="en-US" sz="1400" dirty="0">
                              <a:latin typeface="+mn-lt"/>
                            </a:rPr>
                            <a:t>M6=FM</a:t>
                          </a:r>
                          <a:endParaRPr lang="en-GB" sz="1400" dirty="0">
                            <a:latin typeface="+mn-lt"/>
                          </a:endParaRPr>
                        </a:p>
                      </a:txBody>
                      <a:tcPr marL="9144" marR="9144" marT="91440" marB="91440"/>
                    </a:tc>
                    <a:tc>
                      <a:txBody>
                        <a:bodyPr/>
                        <a:lstStyle/>
                        <a:p>
                          <a:pPr algn="ctr"/>
                          <a:r>
                            <a:rPr lang="en-US" sz="1400" dirty="0">
                              <a:latin typeface="+mn-lt"/>
                            </a:rPr>
                            <a:t>HM1</a:t>
                          </a:r>
                          <a:endParaRPr lang="en-GB" sz="1400" dirty="0">
                            <a:latin typeface="+mn-lt"/>
                          </a:endParaRPr>
                        </a:p>
                      </a:txBody>
                      <a:tcPr marL="9144" marR="9144" marT="91440" marB="91440"/>
                    </a:tc>
                    <a:tc>
                      <a:txBody>
                        <a:bodyPr/>
                        <a:lstStyle/>
                        <a:p>
                          <a:pPr algn="ctr"/>
                          <a:r>
                            <a:rPr lang="en-US" sz="1400" dirty="0">
                              <a:latin typeface="+mn-lt"/>
                            </a:rPr>
                            <a:t>HM2</a:t>
                          </a:r>
                          <a:endParaRPr lang="en-GB" sz="1400" dirty="0">
                            <a:latin typeface="+mn-lt"/>
                          </a:endParaRPr>
                        </a:p>
                      </a:txBody>
                      <a:tcPr marL="9144" marR="9144" marT="91440" marB="91440"/>
                    </a:tc>
                    <a:tc>
                      <a:txBody>
                        <a:bodyPr/>
                        <a:lstStyle/>
                        <a:p>
                          <a:pPr algn="ctr"/>
                          <a:r>
                            <a:rPr lang="en-US" sz="1400" dirty="0">
                              <a:latin typeface="+mn-lt"/>
                            </a:rPr>
                            <a:t>HM3</a:t>
                          </a:r>
                          <a:endParaRPr lang="en-GB" sz="1400" dirty="0">
                            <a:latin typeface="+mn-lt"/>
                          </a:endParaRPr>
                        </a:p>
                      </a:txBody>
                      <a:tcPr marL="9144" marR="9144" marT="91440" marB="91440"/>
                    </a:tc>
                    <a:extLst>
                      <a:ext uri="{0D108BD9-81ED-4DB2-BD59-A6C34878D82A}">
                        <a16:rowId xmlns:a16="http://schemas.microsoft.com/office/drawing/2014/main" val="3228953761"/>
                      </a:ext>
                    </a:extLst>
                  </a:tr>
                  <a:tr h="401701">
                    <a:tc>
                      <a:txBody>
                        <a:bodyPr/>
                        <a:lstStyle/>
                        <a:p>
                          <a:endParaRPr lang="en-US"/>
                        </a:p>
                      </a:txBody>
                      <a:tcPr marL="9144" marR="9144" marT="91440" marB="91440">
                        <a:blipFill>
                          <a:blip r:embed="rId2"/>
                          <a:stretch>
                            <a:fillRect t="-101515" r="-573563" b="-400000"/>
                          </a:stretch>
                        </a:blipFill>
                      </a:tcPr>
                    </a:tc>
                    <a:tc>
                      <a:txBody>
                        <a:bodyPr/>
                        <a:lstStyle/>
                        <a:p>
                          <a:pPr algn="ctr"/>
                          <a:r>
                            <a:rPr lang="en-GB" sz="1400" dirty="0">
                              <a:latin typeface="+mn-lt"/>
                            </a:rPr>
                            <a:t>784.929</a:t>
                          </a:r>
                        </a:p>
                      </a:txBody>
                      <a:tcPr marL="9144" marR="9144" marT="91440" marB="91440"/>
                    </a:tc>
                    <a:tc>
                      <a:txBody>
                        <a:bodyPr/>
                        <a:lstStyle/>
                        <a:p>
                          <a:pPr algn="ctr"/>
                          <a:r>
                            <a:rPr lang="en-GB" sz="1400" dirty="0">
                              <a:latin typeface="+mn-lt"/>
                            </a:rPr>
                            <a:t>788.100</a:t>
                          </a:r>
                        </a:p>
                      </a:txBody>
                      <a:tcPr marL="9144" marR="9144" marT="91440" marB="91440"/>
                    </a:tc>
                    <a:tc>
                      <a:txBody>
                        <a:bodyPr/>
                        <a:lstStyle/>
                        <a:p>
                          <a:pPr algn="ctr"/>
                          <a:r>
                            <a:rPr lang="en-GB" sz="1400" dirty="0">
                              <a:latin typeface="+mn-lt"/>
                            </a:rPr>
                            <a:t>792.556</a:t>
                          </a:r>
                        </a:p>
                      </a:txBody>
                      <a:tcPr marL="9144" marR="9144" marT="91440" marB="91440"/>
                    </a:tc>
                    <a:tc>
                      <a:txBody>
                        <a:bodyPr/>
                        <a:lstStyle/>
                        <a:p>
                          <a:pPr algn="ctr"/>
                          <a:r>
                            <a:rPr lang="en-GB" sz="1400" dirty="0">
                              <a:latin typeface="+mn-lt"/>
                            </a:rPr>
                            <a:t>797.048</a:t>
                          </a:r>
                        </a:p>
                      </a:txBody>
                      <a:tcPr marL="9144" marR="9144" marT="91440" marB="91440"/>
                    </a:tc>
                    <a:tc>
                      <a:txBody>
                        <a:bodyPr/>
                        <a:lstStyle/>
                        <a:p>
                          <a:pPr algn="ctr"/>
                          <a:r>
                            <a:rPr lang="en-GB" sz="1400" dirty="0">
                              <a:latin typeface="+mn-lt"/>
                            </a:rPr>
                            <a:t>800.358</a:t>
                          </a:r>
                        </a:p>
                      </a:txBody>
                      <a:tcPr marL="9144" marR="9144" marT="91440" marB="91440"/>
                    </a:tc>
                    <a:tc>
                      <a:txBody>
                        <a:bodyPr/>
                        <a:lstStyle/>
                        <a:p>
                          <a:pPr algn="ctr"/>
                          <a:r>
                            <a:rPr lang="en-GB" sz="1400" dirty="0">
                              <a:latin typeface="+mn-lt"/>
                            </a:rPr>
                            <a:t>801.581</a:t>
                          </a:r>
                        </a:p>
                      </a:txBody>
                      <a:tcPr marL="9144" marR="9144" marT="91440" marB="91440"/>
                    </a:tc>
                    <a:tc>
                      <a:txBody>
                        <a:bodyPr/>
                        <a:lstStyle/>
                        <a:p>
                          <a:pPr algn="ctr"/>
                          <a:r>
                            <a:rPr lang="en-GB" sz="1400" dirty="0">
                              <a:latin typeface="+mn-lt"/>
                            </a:rPr>
                            <a:t>-</a:t>
                          </a:r>
                        </a:p>
                      </a:txBody>
                      <a:tcPr marL="9144" marR="9144" marT="91440" marB="91440"/>
                    </a:tc>
                    <a:tc>
                      <a:txBody>
                        <a:bodyPr/>
                        <a:lstStyle/>
                        <a:p>
                          <a:pPr algn="ctr"/>
                          <a:r>
                            <a:rPr lang="en-US" sz="1400" dirty="0">
                              <a:latin typeface="+mn-lt"/>
                            </a:rPr>
                            <a:t>2367.3</a:t>
                          </a:r>
                          <a:endParaRPr lang="en-GB" sz="1400" dirty="0">
                            <a:latin typeface="+mn-lt"/>
                          </a:endParaRPr>
                        </a:p>
                      </a:txBody>
                      <a:tcPr marL="9144" marR="9144" marT="91440" marB="91440"/>
                    </a:tc>
                    <a:tc>
                      <a:txBody>
                        <a:bodyPr/>
                        <a:lstStyle/>
                        <a:p>
                          <a:pPr algn="ctr"/>
                          <a:r>
                            <a:rPr lang="en-GB" sz="1400" dirty="0">
                              <a:latin typeface="+mn-lt"/>
                            </a:rPr>
                            <a:t>-</a:t>
                          </a:r>
                        </a:p>
                      </a:txBody>
                      <a:tcPr marL="9144" marR="9144" marT="91440" marB="91440"/>
                    </a:tc>
                    <a:extLst>
                      <a:ext uri="{0D108BD9-81ED-4DB2-BD59-A6C34878D82A}">
                        <a16:rowId xmlns:a16="http://schemas.microsoft.com/office/drawing/2014/main" val="1772068189"/>
                      </a:ext>
                    </a:extLst>
                  </a:tr>
                  <a:tr h="396240">
                    <a:tc>
                      <a:txBody>
                        <a:bodyPr/>
                        <a:lstStyle/>
                        <a:p>
                          <a:endParaRPr lang="en-US"/>
                        </a:p>
                      </a:txBody>
                      <a:tcPr marL="9144" marR="9144" marT="91440" marB="91440">
                        <a:blipFill>
                          <a:blip r:embed="rId2"/>
                          <a:stretch>
                            <a:fillRect t="-201515" r="-573563" b="-300000"/>
                          </a:stretch>
                        </a:blipFill>
                      </a:tcPr>
                    </a:tc>
                    <a:tc>
                      <a:txBody>
                        <a:bodyPr/>
                        <a:lstStyle/>
                        <a:p>
                          <a:pPr algn="ctr"/>
                          <a:r>
                            <a:rPr lang="en-GB" sz="1400" dirty="0">
                              <a:latin typeface="+mn-lt"/>
                            </a:rPr>
                            <a:t>84.5</a:t>
                          </a:r>
                        </a:p>
                      </a:txBody>
                      <a:tcPr marL="9144" marR="9144" marT="91440" marB="91440"/>
                    </a:tc>
                    <a:tc>
                      <a:txBody>
                        <a:bodyPr/>
                        <a:lstStyle/>
                        <a:p>
                          <a:pPr algn="ctr"/>
                          <a:r>
                            <a:rPr lang="en-GB" sz="1400" dirty="0">
                              <a:latin typeface="+mn-lt"/>
                            </a:rPr>
                            <a:t>67.7</a:t>
                          </a:r>
                        </a:p>
                      </a:txBody>
                      <a:tcPr marL="9144" marR="9144" marT="91440" marB="91440"/>
                    </a:tc>
                    <a:tc>
                      <a:txBody>
                        <a:bodyPr/>
                        <a:lstStyle/>
                        <a:p>
                          <a:pPr algn="ctr"/>
                          <a:r>
                            <a:rPr lang="en-GB" sz="1400" dirty="0">
                              <a:latin typeface="+mn-lt"/>
                            </a:rPr>
                            <a:t>46.8</a:t>
                          </a:r>
                        </a:p>
                      </a:txBody>
                      <a:tcPr marL="9144" marR="9144" marT="91440" marB="91440"/>
                    </a:tc>
                    <a:tc>
                      <a:txBody>
                        <a:bodyPr/>
                        <a:lstStyle/>
                        <a:p>
                          <a:pPr algn="ctr"/>
                          <a:r>
                            <a:rPr lang="en-GB" sz="1400" dirty="0">
                              <a:latin typeface="+mn-lt"/>
                            </a:rPr>
                            <a:t>23.7</a:t>
                          </a:r>
                        </a:p>
                      </a:txBody>
                      <a:tcPr marL="9144" marR="9144" marT="91440" marB="91440"/>
                    </a:tc>
                    <a:tc>
                      <a:txBody>
                        <a:bodyPr/>
                        <a:lstStyle/>
                        <a:p>
                          <a:pPr algn="ctr"/>
                          <a:r>
                            <a:rPr lang="en-GB" sz="1400" dirty="0">
                              <a:latin typeface="+mn-lt"/>
                            </a:rPr>
                            <a:t>8.8</a:t>
                          </a:r>
                        </a:p>
                      </a:txBody>
                      <a:tcPr marL="9144" marR="9144" marT="91440" marB="91440"/>
                    </a:tc>
                    <a:tc>
                      <a:txBody>
                        <a:bodyPr/>
                        <a:lstStyle/>
                        <a:p>
                          <a:pPr algn="ctr"/>
                          <a:r>
                            <a:rPr lang="en-GB" sz="1400" dirty="0">
                              <a:latin typeface="+mn-lt"/>
                            </a:rPr>
                            <a:t>3.2</a:t>
                          </a:r>
                        </a:p>
                      </a:txBody>
                      <a:tcPr marL="9144" marR="9144" marT="91440" marB="91440"/>
                    </a:tc>
                    <a:tc>
                      <a:txBody>
                        <a:bodyPr/>
                        <a:lstStyle/>
                        <a:p>
                          <a:pPr algn="ctr"/>
                          <a:r>
                            <a:rPr lang="en-GB" sz="1400" dirty="0">
                              <a:latin typeface="+mn-lt"/>
                            </a:rPr>
                            <a:t>-</a:t>
                          </a:r>
                        </a:p>
                      </a:txBody>
                      <a:tcPr marL="9144" marR="9144" marT="91440" marB="91440"/>
                    </a:tc>
                    <a:tc>
                      <a:txBody>
                        <a:bodyPr/>
                        <a:lstStyle/>
                        <a:p>
                          <a:pPr algn="ctr"/>
                          <a:r>
                            <a:rPr lang="en-GB" sz="1400" dirty="0">
                              <a:latin typeface="+mn-lt"/>
                            </a:rPr>
                            <a:t>2024</a:t>
                          </a:r>
                        </a:p>
                      </a:txBody>
                      <a:tcPr marL="9144" marR="9144" marT="91440" marB="91440"/>
                    </a:tc>
                    <a:tc>
                      <a:txBody>
                        <a:bodyPr/>
                        <a:lstStyle/>
                        <a:p>
                          <a:pPr algn="ctr"/>
                          <a:r>
                            <a:rPr lang="en-GB" sz="1400" dirty="0">
                              <a:latin typeface="+mn-lt"/>
                            </a:rPr>
                            <a:t>-</a:t>
                          </a:r>
                        </a:p>
                      </a:txBody>
                      <a:tcPr marL="9144" marR="9144" marT="91440" marB="91440"/>
                    </a:tc>
                    <a:extLst>
                      <a:ext uri="{0D108BD9-81ED-4DB2-BD59-A6C34878D82A}">
                        <a16:rowId xmlns:a16="http://schemas.microsoft.com/office/drawing/2014/main" val="4265283411"/>
                      </a:ext>
                    </a:extLst>
                  </a:tr>
                  <a:tr h="401257">
                    <a:tc>
                      <a:txBody>
                        <a:bodyPr/>
                        <a:lstStyle/>
                        <a:p>
                          <a:endParaRPr lang="en-US"/>
                        </a:p>
                      </a:txBody>
                      <a:tcPr marL="9144" marR="9144" marT="91440" marB="91440">
                        <a:lnB w="12700" cap="flat" cmpd="sng" algn="ctr">
                          <a:solidFill>
                            <a:schemeClr val="tx1"/>
                          </a:solidFill>
                          <a:prstDash val="solid"/>
                          <a:round/>
                          <a:headEnd type="none" w="med" len="med"/>
                          <a:tailEnd type="none" w="med" len="med"/>
                        </a:lnB>
                        <a:blipFill>
                          <a:blip r:embed="rId2"/>
                          <a:stretch>
                            <a:fillRect t="-301515" r="-573563" b="-200000"/>
                          </a:stretch>
                        </a:blipFill>
                      </a:tcPr>
                    </a:tc>
                    <a:tc>
                      <a:txBody>
                        <a:bodyPr/>
                        <a:lstStyle/>
                        <a:p>
                          <a:pPr algn="ctr"/>
                          <a:r>
                            <a:rPr lang="en-GB" sz="1400" dirty="0">
                              <a:latin typeface="+mn-lt"/>
                            </a:rPr>
                            <a:t>0.005</a:t>
                          </a:r>
                        </a:p>
                      </a:txBody>
                      <a:tcPr marL="9144" marR="9144" marT="91440" marB="91440">
                        <a:lnB w="12700" cap="flat" cmpd="sng" algn="ctr">
                          <a:solidFill>
                            <a:schemeClr val="tx1"/>
                          </a:solidFill>
                          <a:prstDash val="solid"/>
                          <a:round/>
                          <a:headEnd type="none" w="med" len="med"/>
                          <a:tailEnd type="none" w="med" len="med"/>
                        </a:lnB>
                      </a:tcPr>
                    </a:tc>
                    <a:tc>
                      <a:txBody>
                        <a:bodyPr/>
                        <a:lstStyle/>
                        <a:p>
                          <a:pPr algn="ctr"/>
                          <a:r>
                            <a:rPr lang="en-GB" sz="1400" dirty="0">
                              <a:latin typeface="+mn-lt"/>
                            </a:rPr>
                            <a:t>0.15</a:t>
                          </a:r>
                        </a:p>
                      </a:txBody>
                      <a:tcPr marL="9144" marR="9144" marT="91440" marB="91440">
                        <a:lnB w="12700" cap="flat" cmpd="sng" algn="ctr">
                          <a:solidFill>
                            <a:schemeClr val="tx1"/>
                          </a:solidFill>
                          <a:prstDash val="solid"/>
                          <a:round/>
                          <a:headEnd type="none" w="med" len="med"/>
                          <a:tailEnd type="none" w="med" len="med"/>
                        </a:lnB>
                      </a:tcPr>
                    </a:tc>
                    <a:tc>
                      <a:txBody>
                        <a:bodyPr/>
                        <a:lstStyle/>
                        <a:p>
                          <a:pPr algn="ctr"/>
                          <a:r>
                            <a:rPr lang="en-GB" sz="1400" dirty="0">
                              <a:latin typeface="+mn-lt"/>
                            </a:rPr>
                            <a:t>0.006</a:t>
                          </a:r>
                        </a:p>
                      </a:txBody>
                      <a:tcPr marL="9144" marR="9144" marT="91440" marB="91440">
                        <a:lnB w="12700" cap="flat" cmpd="sng" algn="ctr">
                          <a:solidFill>
                            <a:schemeClr val="tx1"/>
                          </a:solidFill>
                          <a:prstDash val="solid"/>
                          <a:round/>
                          <a:headEnd type="none" w="med" len="med"/>
                          <a:tailEnd type="none" w="med" len="med"/>
                        </a:lnB>
                      </a:tcPr>
                    </a:tc>
                    <a:tc>
                      <a:txBody>
                        <a:bodyPr/>
                        <a:lstStyle/>
                        <a:p>
                          <a:pPr algn="ctr"/>
                          <a:r>
                            <a:rPr lang="en-GB" sz="1400" dirty="0">
                              <a:latin typeface="+mn-lt"/>
                            </a:rPr>
                            <a:t>0.40</a:t>
                          </a:r>
                        </a:p>
                      </a:txBody>
                      <a:tcPr marL="9144" marR="9144" marT="91440" marB="91440">
                        <a:lnB w="12700" cap="flat" cmpd="sng" algn="ctr">
                          <a:solidFill>
                            <a:schemeClr val="tx1"/>
                          </a:solidFill>
                          <a:prstDash val="solid"/>
                          <a:round/>
                          <a:headEnd type="none" w="med" len="med"/>
                          <a:tailEnd type="none" w="med" len="med"/>
                        </a:lnB>
                      </a:tcPr>
                    </a:tc>
                    <a:tc>
                      <a:txBody>
                        <a:bodyPr/>
                        <a:lstStyle/>
                        <a:p>
                          <a:pPr algn="ctr"/>
                          <a:r>
                            <a:rPr lang="en-GB" sz="1400" dirty="0">
                              <a:latin typeface="+mn-lt"/>
                            </a:rPr>
                            <a:t>0.076</a:t>
                          </a:r>
                        </a:p>
                      </a:txBody>
                      <a:tcPr marL="9144" marR="9144" marT="91440" marB="91440">
                        <a:lnB w="12700" cap="flat" cmpd="sng" algn="ctr">
                          <a:solidFill>
                            <a:schemeClr val="tx1"/>
                          </a:solidFill>
                          <a:prstDash val="solid"/>
                          <a:round/>
                          <a:headEnd type="none" w="med" len="med"/>
                          <a:tailEnd type="none" w="med" len="med"/>
                        </a:lnB>
                      </a:tcPr>
                    </a:tc>
                    <a:tc>
                      <a:txBody>
                        <a:bodyPr/>
                        <a:lstStyle/>
                        <a:p>
                          <a:pPr algn="ctr"/>
                          <a:r>
                            <a:rPr lang="en-GB" sz="1400" dirty="0">
                              <a:latin typeface="+mn-lt"/>
                            </a:rPr>
                            <a:t>630.0</a:t>
                          </a:r>
                        </a:p>
                      </a:txBody>
                      <a:tcPr marL="9144" marR="9144" marT="91440" marB="91440">
                        <a:lnB w="12700" cap="flat" cmpd="sng" algn="ctr">
                          <a:solidFill>
                            <a:schemeClr val="tx1"/>
                          </a:solidFill>
                          <a:prstDash val="solid"/>
                          <a:round/>
                          <a:headEnd type="none" w="med" len="med"/>
                          <a:tailEnd type="none" w="med" len="med"/>
                        </a:lnB>
                      </a:tcPr>
                    </a:tc>
                    <a:tc>
                      <a:txBody>
                        <a:bodyPr/>
                        <a:lstStyle/>
                        <a:p>
                          <a:pPr algn="ctr"/>
                          <a:r>
                            <a:rPr lang="en-GB" sz="1400" dirty="0">
                              <a:latin typeface="+mn-lt"/>
                            </a:rPr>
                            <a:t>-</a:t>
                          </a:r>
                        </a:p>
                      </a:txBody>
                      <a:tcPr marL="9144" marR="9144" marT="91440" marB="91440">
                        <a:lnB w="12700" cap="flat" cmpd="sng" algn="ctr">
                          <a:solidFill>
                            <a:schemeClr val="tx1"/>
                          </a:solidFill>
                          <a:prstDash val="solid"/>
                          <a:round/>
                          <a:headEnd type="none" w="med" len="med"/>
                          <a:tailEnd type="none" w="med" len="med"/>
                        </a:lnB>
                      </a:tcPr>
                    </a:tc>
                    <a:tc>
                      <a:txBody>
                        <a:bodyPr/>
                        <a:lstStyle/>
                        <a:p>
                          <a:pPr algn="ctr"/>
                          <a:r>
                            <a:rPr lang="en-GB" sz="1400" dirty="0">
                              <a:latin typeface="+mn-lt"/>
                            </a:rPr>
                            <a:t>16.0</a:t>
                          </a:r>
                        </a:p>
                      </a:txBody>
                      <a:tcPr marL="9144" marR="9144" marT="91440" marB="91440">
                        <a:lnB w="12700" cap="flat" cmpd="sng" algn="ctr">
                          <a:solidFill>
                            <a:schemeClr val="tx1"/>
                          </a:solidFill>
                          <a:prstDash val="solid"/>
                          <a:round/>
                          <a:headEnd type="none" w="med" len="med"/>
                          <a:tailEnd type="none" w="med" len="med"/>
                        </a:lnB>
                      </a:tcPr>
                    </a:tc>
                    <a:tc>
                      <a:txBody>
                        <a:bodyPr/>
                        <a:lstStyle/>
                        <a:p>
                          <a:pPr algn="ctr"/>
                          <a:r>
                            <a:rPr lang="en-GB" sz="1400" dirty="0">
                              <a:latin typeface="+mn-lt"/>
                            </a:rPr>
                            <a:t>-</a:t>
                          </a:r>
                        </a:p>
                      </a:txBody>
                      <a:tcPr marL="9144" marR="9144" marT="91440" marB="9144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98560572"/>
                      </a:ext>
                    </a:extLst>
                  </a:tr>
                  <a:tr h="396240">
                    <a:tc>
                      <a:txBody>
                        <a:bodyPr/>
                        <a:lstStyle/>
                        <a:p>
                          <a:endParaRPr lang="en-US"/>
                        </a:p>
                      </a:txBody>
                      <a:tcPr marL="9144" marR="9144" marT="91440" marB="91440">
                        <a:lnT w="12700" cap="flat" cmpd="sng" algn="ctr">
                          <a:solidFill>
                            <a:schemeClr val="tx1"/>
                          </a:solidFill>
                          <a:prstDash val="solid"/>
                          <a:round/>
                          <a:headEnd type="none" w="med" len="med"/>
                          <a:tailEnd type="none" w="med" len="med"/>
                        </a:lnT>
                        <a:blipFill>
                          <a:blip r:embed="rId2"/>
                          <a:stretch>
                            <a:fillRect t="-407692" r="-573563" b="-103077"/>
                          </a:stretch>
                        </a:blipFill>
                      </a:tcPr>
                    </a:tc>
                    <a:tc>
                      <a:txBody>
                        <a:bodyPr/>
                        <a:lstStyle/>
                        <a:p>
                          <a:pPr algn="ctr"/>
                          <a:r>
                            <a:rPr lang="en-US" sz="1400" dirty="0">
                              <a:latin typeface="+mn-lt"/>
                            </a:rPr>
                            <a:t>3.3e7</a:t>
                          </a:r>
                          <a:endParaRPr lang="en-GB" sz="1400" dirty="0">
                            <a:latin typeface="+mn-lt"/>
                          </a:endParaRPr>
                        </a:p>
                      </a:txBody>
                      <a:tcPr marL="9144" marR="9144" marT="91440" marB="91440">
                        <a:lnT w="12700" cap="flat" cmpd="sng" algn="ctr">
                          <a:solidFill>
                            <a:schemeClr val="tx1"/>
                          </a:solidFill>
                          <a:prstDash val="solid"/>
                          <a:round/>
                          <a:headEnd type="none" w="med" len="med"/>
                          <a:tailEnd type="none" w="med" len="med"/>
                        </a:lnT>
                      </a:tcPr>
                    </a:tc>
                    <a:tc>
                      <a:txBody>
                        <a:bodyPr/>
                        <a:lstStyle/>
                        <a:p>
                          <a:pPr algn="ctr"/>
                          <a:r>
                            <a:rPr lang="en-US" sz="1400" dirty="0">
                              <a:latin typeface="+mn-lt"/>
                            </a:rPr>
                            <a:t>8.6e6</a:t>
                          </a:r>
                          <a:endParaRPr lang="en-GB" sz="1400" dirty="0">
                            <a:latin typeface="+mn-lt"/>
                          </a:endParaRPr>
                        </a:p>
                      </a:txBody>
                      <a:tcPr marL="9144" marR="9144" marT="91440" marB="91440">
                        <a:lnT w="12700" cap="flat" cmpd="sng" algn="ctr">
                          <a:solidFill>
                            <a:schemeClr val="tx1"/>
                          </a:solidFill>
                          <a:prstDash val="solid"/>
                          <a:round/>
                          <a:headEnd type="none" w="med" len="med"/>
                          <a:tailEnd type="none" w="med" len="med"/>
                        </a:lnT>
                      </a:tcPr>
                    </a:tc>
                    <a:tc>
                      <a:txBody>
                        <a:bodyPr/>
                        <a:lstStyle/>
                        <a:p>
                          <a:pPr algn="ctr"/>
                          <a:r>
                            <a:rPr lang="en-US" sz="1400" dirty="0">
                              <a:latin typeface="+mn-lt"/>
                            </a:rPr>
                            <a:t>4.3e6</a:t>
                          </a:r>
                          <a:endParaRPr lang="en-GB" sz="1400" dirty="0">
                            <a:latin typeface="+mn-lt"/>
                          </a:endParaRPr>
                        </a:p>
                      </a:txBody>
                      <a:tcPr marL="9144" marR="9144" marT="91440" marB="91440">
                        <a:lnT w="12700" cap="flat" cmpd="sng" algn="ctr">
                          <a:solidFill>
                            <a:schemeClr val="tx1"/>
                          </a:solidFill>
                          <a:prstDash val="solid"/>
                          <a:round/>
                          <a:headEnd type="none" w="med" len="med"/>
                          <a:tailEnd type="none" w="med" len="med"/>
                        </a:lnT>
                      </a:tcPr>
                    </a:tc>
                    <a:tc>
                      <a:txBody>
                        <a:bodyPr/>
                        <a:lstStyle/>
                        <a:p>
                          <a:pPr algn="ctr"/>
                          <a:r>
                            <a:rPr lang="en-US" sz="1400" dirty="0">
                              <a:latin typeface="+mn-lt"/>
                            </a:rPr>
                            <a:t>2.9e6</a:t>
                          </a:r>
                          <a:endParaRPr lang="en-GB" sz="1400" dirty="0">
                            <a:latin typeface="+mn-lt"/>
                          </a:endParaRPr>
                        </a:p>
                      </a:txBody>
                      <a:tcPr marL="9144" marR="9144" marT="91440" marB="91440">
                        <a:lnT w="12700" cap="flat" cmpd="sng" algn="ctr">
                          <a:solidFill>
                            <a:schemeClr val="tx1"/>
                          </a:solidFill>
                          <a:prstDash val="solid"/>
                          <a:round/>
                          <a:headEnd type="none" w="med" len="med"/>
                          <a:tailEnd type="none" w="med" len="med"/>
                        </a:lnT>
                      </a:tcPr>
                    </a:tc>
                    <a:tc>
                      <a:txBody>
                        <a:bodyPr/>
                        <a:lstStyle/>
                        <a:p>
                          <a:pPr algn="ctr"/>
                          <a:r>
                            <a:rPr lang="en-US" sz="1400" dirty="0">
                              <a:latin typeface="+mn-lt"/>
                            </a:rPr>
                            <a:t>2.3e6</a:t>
                          </a:r>
                          <a:endParaRPr lang="en-GB" sz="1400" dirty="0">
                            <a:latin typeface="+mn-lt"/>
                          </a:endParaRPr>
                        </a:p>
                      </a:txBody>
                      <a:tcPr marL="9144" marR="9144" marT="91440" marB="91440">
                        <a:lnT w="12700" cap="flat" cmpd="sng" algn="ctr">
                          <a:solidFill>
                            <a:schemeClr val="tx1"/>
                          </a:solidFill>
                          <a:prstDash val="solid"/>
                          <a:round/>
                          <a:headEnd type="none" w="med" len="med"/>
                          <a:tailEnd type="none" w="med" len="med"/>
                        </a:lnT>
                      </a:tcPr>
                    </a:tc>
                    <a:tc>
                      <a:txBody>
                        <a:bodyPr/>
                        <a:lstStyle/>
                        <a:p>
                          <a:pPr algn="ctr"/>
                          <a:r>
                            <a:rPr lang="en-US" sz="1400" dirty="0">
                              <a:latin typeface="+mn-lt"/>
                            </a:rPr>
                            <a:t>4.3e6</a:t>
                          </a:r>
                          <a:endParaRPr lang="en-GB" sz="1400" dirty="0">
                            <a:latin typeface="+mn-lt"/>
                          </a:endParaRPr>
                        </a:p>
                      </a:txBody>
                      <a:tcPr marL="9144" marR="9144" marT="91440" marB="91440">
                        <a:lnT w="12700" cap="flat" cmpd="sng" algn="ctr">
                          <a:solidFill>
                            <a:schemeClr val="tx1"/>
                          </a:solidFill>
                          <a:prstDash val="solid"/>
                          <a:round/>
                          <a:headEnd type="none" w="med" len="med"/>
                          <a:tailEnd type="none" w="med" len="med"/>
                        </a:lnT>
                      </a:tcPr>
                    </a:tc>
                    <a:tc>
                      <a:txBody>
                        <a:bodyPr/>
                        <a:lstStyle/>
                        <a:p>
                          <a:pPr algn="ctr"/>
                          <a:r>
                            <a:rPr lang="en-US" sz="1400" dirty="0">
                              <a:latin typeface="+mn-lt"/>
                            </a:rPr>
                            <a:t>-</a:t>
                          </a:r>
                          <a:endParaRPr lang="en-GB" sz="1400" dirty="0">
                            <a:latin typeface="+mn-lt"/>
                          </a:endParaRPr>
                        </a:p>
                      </a:txBody>
                      <a:tcPr marL="9144" marR="9144" marT="91440" marB="91440">
                        <a:lnT w="12700" cap="flat" cmpd="sng" algn="ctr">
                          <a:solidFill>
                            <a:schemeClr val="tx1"/>
                          </a:solidFill>
                          <a:prstDash val="solid"/>
                          <a:round/>
                          <a:headEnd type="none" w="med" len="med"/>
                          <a:tailEnd type="none" w="med" len="med"/>
                        </a:lnT>
                      </a:tcPr>
                    </a:tc>
                    <a:tc>
                      <a:txBody>
                        <a:bodyPr/>
                        <a:lstStyle/>
                        <a:p>
                          <a:pPr algn="ctr"/>
                          <a:r>
                            <a:rPr lang="en-US" sz="1400" dirty="0">
                              <a:latin typeface="+mn-lt"/>
                            </a:rPr>
                            <a:t>-</a:t>
                          </a:r>
                          <a:endParaRPr lang="en-GB" sz="1400" dirty="0">
                            <a:latin typeface="+mn-lt"/>
                          </a:endParaRPr>
                        </a:p>
                      </a:txBody>
                      <a:tcPr marL="9144" marR="9144" marT="91440" marB="91440">
                        <a:lnT w="12700" cap="flat" cmpd="sng" algn="ctr">
                          <a:solidFill>
                            <a:schemeClr val="tx1"/>
                          </a:solidFill>
                          <a:prstDash val="solid"/>
                          <a:round/>
                          <a:headEnd type="none" w="med" len="med"/>
                          <a:tailEnd type="none" w="med" len="med"/>
                        </a:lnT>
                      </a:tcPr>
                    </a:tc>
                    <a:tc>
                      <a:txBody>
                        <a:bodyPr/>
                        <a:lstStyle/>
                        <a:p>
                          <a:pPr algn="ctr"/>
                          <a:r>
                            <a:rPr lang="en-US" sz="1400" dirty="0">
                              <a:latin typeface="+mn-lt"/>
                            </a:rPr>
                            <a:t>-</a:t>
                          </a:r>
                          <a:endParaRPr lang="en-GB" sz="1400" dirty="0">
                            <a:latin typeface="+mn-lt"/>
                          </a:endParaRPr>
                        </a:p>
                      </a:txBody>
                      <a:tcPr marL="9144" marR="9144" marT="91440" marB="9144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683456068"/>
                      </a:ext>
                    </a:extLst>
                  </a:tr>
                  <a:tr h="396240">
                    <a:tc>
                      <a:txBody>
                        <a:bodyPr/>
                        <a:lstStyle/>
                        <a:p>
                          <a:endParaRPr lang="en-US"/>
                        </a:p>
                      </a:txBody>
                      <a:tcPr marL="9144" marR="9144" marT="91440" marB="91440">
                        <a:blipFill>
                          <a:blip r:embed="rId2"/>
                          <a:stretch>
                            <a:fillRect t="-507692" r="-573563" b="-3077"/>
                          </a:stretch>
                        </a:blipFill>
                      </a:tcPr>
                    </a:tc>
                    <a:tc>
                      <a:txBody>
                        <a:bodyPr/>
                        <a:lstStyle/>
                        <a:p>
                          <a:pPr algn="ctr"/>
                          <a:r>
                            <a:rPr lang="en-US" sz="1400" dirty="0">
                              <a:latin typeface="+mn-lt"/>
                            </a:rPr>
                            <a:t>9.5e7</a:t>
                          </a:r>
                          <a:endParaRPr lang="en-GB" sz="1400" dirty="0">
                            <a:latin typeface="+mn-lt"/>
                          </a:endParaRPr>
                        </a:p>
                      </a:txBody>
                      <a:tcPr marL="9144" marR="9144" marT="91440" marB="91440"/>
                    </a:tc>
                    <a:tc>
                      <a:txBody>
                        <a:bodyPr/>
                        <a:lstStyle/>
                        <a:p>
                          <a:pPr algn="ctr"/>
                          <a:r>
                            <a:rPr lang="en-US" sz="1400" dirty="0">
                              <a:latin typeface="+mn-lt"/>
                            </a:rPr>
                            <a:t>2.4e7</a:t>
                          </a:r>
                          <a:endParaRPr lang="en-GB" sz="1400" dirty="0">
                            <a:latin typeface="+mn-lt"/>
                          </a:endParaRPr>
                        </a:p>
                      </a:txBody>
                      <a:tcPr marL="9144" marR="9144" marT="91440" marB="91440"/>
                    </a:tc>
                    <a:tc>
                      <a:txBody>
                        <a:bodyPr/>
                        <a:lstStyle/>
                        <a:p>
                          <a:pPr algn="ctr"/>
                          <a:r>
                            <a:rPr lang="en-US" sz="1400" dirty="0">
                              <a:latin typeface="+mn-lt"/>
                            </a:rPr>
                            <a:t>1.1e7</a:t>
                          </a:r>
                          <a:endParaRPr lang="en-GB" sz="1400" dirty="0">
                            <a:latin typeface="+mn-lt"/>
                          </a:endParaRPr>
                        </a:p>
                      </a:txBody>
                      <a:tcPr marL="9144" marR="9144" marT="91440" marB="91440"/>
                    </a:tc>
                    <a:tc>
                      <a:txBody>
                        <a:bodyPr/>
                        <a:lstStyle/>
                        <a:p>
                          <a:pPr algn="ctr"/>
                          <a:r>
                            <a:rPr lang="en-US" sz="1400" dirty="0">
                              <a:latin typeface="+mn-lt"/>
                            </a:rPr>
                            <a:t>7.1e6</a:t>
                          </a:r>
                          <a:endParaRPr lang="en-GB" sz="1400" dirty="0">
                            <a:latin typeface="+mn-lt"/>
                          </a:endParaRPr>
                        </a:p>
                      </a:txBody>
                      <a:tcPr marL="9144" marR="9144" marT="91440" marB="91440"/>
                    </a:tc>
                    <a:tc>
                      <a:txBody>
                        <a:bodyPr/>
                        <a:lstStyle/>
                        <a:p>
                          <a:pPr algn="ctr"/>
                          <a:r>
                            <a:rPr lang="en-US" sz="1400" dirty="0">
                              <a:latin typeface="+mn-lt"/>
                            </a:rPr>
                            <a:t>5.7e6</a:t>
                          </a:r>
                          <a:endParaRPr lang="en-GB" sz="1400" dirty="0">
                            <a:latin typeface="+mn-lt"/>
                          </a:endParaRPr>
                        </a:p>
                      </a:txBody>
                      <a:tcPr marL="9144" marR="9144" marT="91440" marB="91440"/>
                    </a:tc>
                    <a:tc>
                      <a:txBody>
                        <a:bodyPr/>
                        <a:lstStyle/>
                        <a:p>
                          <a:pPr algn="ctr"/>
                          <a:r>
                            <a:rPr lang="en-US" sz="1400" dirty="0">
                              <a:latin typeface="+mn-lt"/>
                            </a:rPr>
                            <a:t>1.1e7</a:t>
                          </a:r>
                          <a:endParaRPr lang="en-GB" sz="1400" dirty="0">
                            <a:latin typeface="+mn-lt"/>
                          </a:endParaRPr>
                        </a:p>
                      </a:txBody>
                      <a:tcPr marL="9144" marR="9144" marT="91440" marB="91440"/>
                    </a:tc>
                    <a:tc>
                      <a:txBody>
                        <a:bodyPr/>
                        <a:lstStyle/>
                        <a:p>
                          <a:pPr algn="ctr"/>
                          <a:r>
                            <a:rPr lang="en-US" sz="1400" dirty="0">
                              <a:latin typeface="+mn-lt"/>
                            </a:rPr>
                            <a:t>-</a:t>
                          </a:r>
                          <a:endParaRPr lang="en-GB" sz="1400" dirty="0">
                            <a:latin typeface="+mn-lt"/>
                          </a:endParaRPr>
                        </a:p>
                      </a:txBody>
                      <a:tcPr marL="9144" marR="9144" marT="91440" marB="91440"/>
                    </a:tc>
                    <a:tc>
                      <a:txBody>
                        <a:bodyPr/>
                        <a:lstStyle/>
                        <a:p>
                          <a:pPr algn="ctr"/>
                          <a:r>
                            <a:rPr lang="en-US" sz="1400" dirty="0">
                              <a:latin typeface="+mn-lt"/>
                            </a:rPr>
                            <a:t>-</a:t>
                          </a:r>
                          <a:endParaRPr lang="en-GB" sz="1400" dirty="0">
                            <a:latin typeface="+mn-lt"/>
                          </a:endParaRPr>
                        </a:p>
                      </a:txBody>
                      <a:tcPr marL="9144" marR="9144" marT="91440" marB="91440"/>
                    </a:tc>
                    <a:tc>
                      <a:txBody>
                        <a:bodyPr/>
                        <a:lstStyle/>
                        <a:p>
                          <a:pPr algn="ctr"/>
                          <a:r>
                            <a:rPr lang="en-US" sz="1400" dirty="0">
                              <a:latin typeface="+mn-lt"/>
                            </a:rPr>
                            <a:t>-</a:t>
                          </a:r>
                          <a:endParaRPr lang="en-GB" sz="1400" dirty="0">
                            <a:latin typeface="+mn-lt"/>
                          </a:endParaRPr>
                        </a:p>
                      </a:txBody>
                      <a:tcPr marL="9144" marR="9144" marT="91440" marB="91440"/>
                    </a:tc>
                    <a:extLst>
                      <a:ext uri="{0D108BD9-81ED-4DB2-BD59-A6C34878D82A}">
                        <a16:rowId xmlns:a16="http://schemas.microsoft.com/office/drawing/2014/main" val="2495885880"/>
                      </a:ext>
                    </a:extLst>
                  </a:tr>
                </a:tbl>
              </a:graphicData>
            </a:graphic>
          </p:graphicFrame>
        </mc:Fallback>
      </mc:AlternateContent>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C49E5490-FB51-CE9F-3246-A5F980FF5A28}"/>
                  </a:ext>
                </a:extLst>
              </p:cNvPr>
              <p:cNvSpPr txBox="1"/>
              <p:nvPr/>
            </p:nvSpPr>
            <p:spPr>
              <a:xfrm>
                <a:off x="2105075" y="4952822"/>
                <a:ext cx="8298784" cy="651589"/>
              </a:xfrm>
              <a:prstGeom prst="rect">
                <a:avLst/>
              </a:prstGeom>
              <a:noFill/>
            </p:spPr>
            <p:txBody>
              <a:bodyPr wrap="square" lIns="0" tIns="0" rIns="0" bIns="0" rtlCol="0">
                <a:spAutoFit/>
              </a:bodyPr>
              <a:lstStyle/>
              <a:p>
                <a:pPr marL="285750" indent="-285750" algn="just">
                  <a:buFont typeface="Arial" panose="020B0604020202020204" pitchFamily="34" charset="0"/>
                  <a:buChar char="•"/>
                </a:pPr>
                <a14:m>
                  <m:oMath xmlns:m="http://schemas.openxmlformats.org/officeDocument/2006/math">
                    <m:acc>
                      <m:accPr>
                        <m:chr m:val="̅"/>
                        <m:ctrlPr>
                          <a:rPr lang="en-US" sz="1400" i="1" dirty="0" smtClean="0">
                            <a:latin typeface="Cambria Math" panose="02040503050406030204" pitchFamily="18" charset="0"/>
                          </a:rPr>
                        </m:ctrlPr>
                      </m:accPr>
                      <m:e>
                        <m:r>
                          <a:rPr lang="en-US" sz="1400" b="0" i="1" dirty="0" smtClean="0">
                            <a:latin typeface="Cambria Math" panose="02040503050406030204" pitchFamily="18" charset="0"/>
                          </a:rPr>
                          <m:t>𝑓</m:t>
                        </m:r>
                      </m:e>
                    </m:acc>
                    <m:r>
                      <a:rPr lang="en-US" sz="1400" i="1" dirty="0" smtClean="0">
                        <a:latin typeface="Cambria Math" panose="02040503050406030204" pitchFamily="18" charset="0"/>
                      </a:rPr>
                      <m:t> </m:t>
                    </m:r>
                  </m:oMath>
                </a14:m>
                <a:r>
                  <a:rPr lang="en-GB" sz="1400" dirty="0"/>
                  <a:t>=mean value of frequency, and </a:t>
                </a:r>
                <a:r>
                  <a:rPr lang="en-US" sz="1400" dirty="0"/>
                  <a:t>Std (</a:t>
                </a:r>
                <a14:m>
                  <m:oMath xmlns:m="http://schemas.openxmlformats.org/officeDocument/2006/math">
                    <m:r>
                      <a:rPr lang="en-US" sz="1400" i="1" dirty="0">
                        <a:latin typeface="Cambria Math" panose="02040503050406030204" pitchFamily="18" charset="0"/>
                      </a:rPr>
                      <m:t>𝑓</m:t>
                    </m:r>
                  </m:oMath>
                </a14:m>
                <a:r>
                  <a:rPr lang="en-US" sz="1400" dirty="0"/>
                  <a:t>)=standard deviation of frequency</a:t>
                </a:r>
              </a:p>
              <a:p>
                <a:pPr marL="285750" indent="-285750" algn="just">
                  <a:buFont typeface="Arial" panose="020B0604020202020204" pitchFamily="34" charset="0"/>
                  <a:buChar char="•"/>
                </a:pPr>
                <a:r>
                  <a:rPr lang="en-US" sz="1400" dirty="0"/>
                  <a:t>HM is the higher order modes at different passbands with largest longitudinal R/Q</a:t>
                </a:r>
                <a:r>
                  <a:rPr lang="en-GB" sz="1400" dirty="0"/>
                  <a:t> </a:t>
                </a:r>
              </a:p>
              <a:p>
                <a:pPr marL="285750" indent="-285750" algn="just">
                  <a:buFont typeface="Arial" panose="020B0604020202020204" pitchFamily="34" charset="0"/>
                  <a:buChar char="•"/>
                </a:pPr>
                <a:r>
                  <a:rPr lang="en-GB" sz="1400" dirty="0"/>
                  <a:t>250 samples were taken</a:t>
                </a:r>
              </a:p>
            </p:txBody>
          </p:sp>
        </mc:Choice>
        <mc:Fallback>
          <p:sp>
            <p:nvSpPr>
              <p:cNvPr id="11" name="TextBox 10">
                <a:extLst>
                  <a:ext uri="{FF2B5EF4-FFF2-40B4-BE49-F238E27FC236}">
                    <a16:creationId xmlns:a16="http://schemas.microsoft.com/office/drawing/2014/main" id="{C49E5490-FB51-CE9F-3246-A5F980FF5A28}"/>
                  </a:ext>
                </a:extLst>
              </p:cNvPr>
              <p:cNvSpPr txBox="1">
                <a:spLocks noRot="1" noChangeAspect="1" noMove="1" noResize="1" noEditPoints="1" noAdjustHandles="1" noChangeArrowheads="1" noChangeShapeType="1" noTextEdit="1"/>
              </p:cNvSpPr>
              <p:nvPr/>
            </p:nvSpPr>
            <p:spPr>
              <a:xfrm>
                <a:off x="2105075" y="4952822"/>
                <a:ext cx="8298784" cy="651589"/>
              </a:xfrm>
              <a:prstGeom prst="rect">
                <a:avLst/>
              </a:prstGeom>
              <a:blipFill>
                <a:blip r:embed="rId3"/>
                <a:stretch>
                  <a:fillRect l="-1175" t="-7477" b="-15888"/>
                </a:stretch>
              </a:blipFill>
            </p:spPr>
            <p:txBody>
              <a:bodyPr/>
              <a:lstStyle/>
              <a:p>
                <a:r>
                  <a:rPr lang="en-GB">
                    <a:noFill/>
                  </a:rPr>
                  <a:t> </a:t>
                </a:r>
              </a:p>
            </p:txBody>
          </p:sp>
        </mc:Fallback>
      </mc:AlternateContent>
    </p:spTree>
    <p:extLst>
      <p:ext uri="{BB962C8B-B14F-4D97-AF65-F5344CB8AC3E}">
        <p14:creationId xmlns:p14="http://schemas.microsoft.com/office/powerpoint/2010/main" val="15203734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Title 2">
                <a:extLst>
                  <a:ext uri="{FF2B5EF4-FFF2-40B4-BE49-F238E27FC236}">
                    <a16:creationId xmlns:a16="http://schemas.microsoft.com/office/drawing/2014/main" id="{5F812CB8-933A-5269-BB26-32E241EECCBC}"/>
                  </a:ext>
                </a:extLst>
              </p:cNvPr>
              <p:cNvSpPr>
                <a:spLocks noGrp="1"/>
              </p:cNvSpPr>
              <p:nvPr>
                <p:ph type="title"/>
              </p:nvPr>
            </p:nvSpPr>
            <p:spPr/>
            <p:txBody>
              <a:bodyPr/>
              <a:lstStyle/>
              <a:p>
                <a14:m>
                  <m:oMath xmlns:m="http://schemas.openxmlformats.org/officeDocument/2006/math">
                    <m:r>
                      <a:rPr lang="en-US" b="1" i="0" dirty="0" smtClean="0">
                        <a:latin typeface="Cambria Math" panose="02040503050406030204" pitchFamily="18" charset="0"/>
                      </a:rPr>
                      <m:t>𝐭</m:t>
                    </m:r>
                    <m:acc>
                      <m:accPr>
                        <m:chr m:val="̅"/>
                        <m:ctrlPr>
                          <a:rPr lang="en-GB" dirty="0" smtClean="0">
                            <a:latin typeface="Cambria Math" panose="02040503050406030204" pitchFamily="18" charset="0"/>
                          </a:rPr>
                        </m:ctrlPr>
                      </m:accPr>
                      <m:e>
                        <m:r>
                          <a:rPr lang="en-US" b="1" i="0" dirty="0" smtClean="0">
                            <a:latin typeface="Cambria Math" panose="02040503050406030204" pitchFamily="18" charset="0"/>
                          </a:rPr>
                          <m:t>𝐭</m:t>
                        </m:r>
                      </m:e>
                    </m:acc>
                  </m:oMath>
                </a14:m>
                <a:r>
                  <a:rPr lang="en-GB" dirty="0"/>
                  <a:t> and booster stability parameters</a:t>
                </a:r>
              </a:p>
            </p:txBody>
          </p:sp>
        </mc:Choice>
        <mc:Fallback>
          <p:sp>
            <p:nvSpPr>
              <p:cNvPr id="3" name="Title 2">
                <a:extLst>
                  <a:ext uri="{FF2B5EF4-FFF2-40B4-BE49-F238E27FC236}">
                    <a16:creationId xmlns:a16="http://schemas.microsoft.com/office/drawing/2014/main" id="{5F812CB8-933A-5269-BB26-32E241EECCBC}"/>
                  </a:ext>
                </a:extLst>
              </p:cNvPr>
              <p:cNvSpPr>
                <a:spLocks noGrp="1" noRot="1" noChangeAspect="1" noMove="1" noResize="1" noEditPoints="1" noAdjustHandles="1" noChangeArrowheads="1" noChangeShapeType="1" noTextEdit="1"/>
              </p:cNvSpPr>
              <p:nvPr>
                <p:ph type="title"/>
              </p:nvPr>
            </p:nvSpPr>
            <p:spPr>
              <a:blipFill>
                <a:blip r:embed="rId2"/>
                <a:stretch>
                  <a:fillRect t="-18286"/>
                </a:stretch>
              </a:blipFill>
            </p:spPr>
            <p:txBody>
              <a:bodyPr/>
              <a:lstStyle/>
              <a:p>
                <a:r>
                  <a:rPr lang="en-GB">
                    <a:noFill/>
                  </a:rPr>
                  <a:t> </a:t>
                </a:r>
              </a:p>
            </p:txBody>
          </p:sp>
        </mc:Fallback>
      </mc:AlternateContent>
      <p:sp>
        <p:nvSpPr>
          <p:cNvPr id="4" name="Date Placeholder 3">
            <a:extLst>
              <a:ext uri="{FF2B5EF4-FFF2-40B4-BE49-F238E27FC236}">
                <a16:creationId xmlns:a16="http://schemas.microsoft.com/office/drawing/2014/main" id="{5BD489F2-146B-9C78-1AC9-A863DCFA8FDE}"/>
              </a:ext>
            </a:extLst>
          </p:cNvPr>
          <p:cNvSpPr>
            <a:spLocks noGrp="1"/>
          </p:cNvSpPr>
          <p:nvPr>
            <p:ph type="dt" sz="half" idx="10"/>
          </p:nvPr>
        </p:nvSpPr>
        <p:spPr/>
        <p:txBody>
          <a:bodyPr/>
          <a:lstStyle/>
          <a:p>
            <a:fld id="{0BA44AB3-4345-4F8C-A681-651E74DE68C5}" type="datetime1">
              <a:rPr lang="en-US" smtClean="0"/>
              <a:t>1/20/2025</a:t>
            </a:fld>
            <a:endParaRPr lang="en-US" dirty="0"/>
          </a:p>
        </p:txBody>
      </p:sp>
      <p:sp>
        <p:nvSpPr>
          <p:cNvPr id="5" name="Slide Number Placeholder 4">
            <a:extLst>
              <a:ext uri="{FF2B5EF4-FFF2-40B4-BE49-F238E27FC236}">
                <a16:creationId xmlns:a16="http://schemas.microsoft.com/office/drawing/2014/main" id="{8560EF56-8054-F142-92C0-1C21EDB6AEBD}"/>
              </a:ext>
            </a:extLst>
          </p:cNvPr>
          <p:cNvSpPr>
            <a:spLocks noGrp="1"/>
          </p:cNvSpPr>
          <p:nvPr>
            <p:ph type="sldNum" sz="quarter" idx="12"/>
          </p:nvPr>
        </p:nvSpPr>
        <p:spPr/>
        <p:txBody>
          <a:bodyPr/>
          <a:lstStyle/>
          <a:p>
            <a:fld id="{36B5EA5A-BC32-A742-B11B-8E7414D5B535}" type="slidenum">
              <a:rPr lang="en-US" smtClean="0"/>
              <a:pPr/>
              <a:t>3</a:t>
            </a:fld>
            <a:endParaRPr lang="en-US" dirty="0"/>
          </a:p>
        </p:txBody>
      </p:sp>
      <mc:AlternateContent xmlns:mc="http://schemas.openxmlformats.org/markup-compatibility/2006">
        <mc:Choice xmlns:a14="http://schemas.microsoft.com/office/drawing/2010/main" Requires="a14">
          <p:graphicFrame>
            <p:nvGraphicFramePr>
              <p:cNvPr id="6" name="Table 5">
                <a:extLst>
                  <a:ext uri="{FF2B5EF4-FFF2-40B4-BE49-F238E27FC236}">
                    <a16:creationId xmlns:a16="http://schemas.microsoft.com/office/drawing/2014/main" id="{8C130674-4142-42E2-7396-AFD3DA2DB422}"/>
                  </a:ext>
                </a:extLst>
              </p:cNvPr>
              <p:cNvGraphicFramePr>
                <a:graphicFrameLocks noGrp="1"/>
              </p:cNvGraphicFramePr>
              <p:nvPr>
                <p:extLst>
                  <p:ext uri="{D42A27DB-BD31-4B8C-83A1-F6EECF244321}">
                    <p14:modId xmlns:p14="http://schemas.microsoft.com/office/powerpoint/2010/main" val="1588126354"/>
                  </p:ext>
                </p:extLst>
              </p:nvPr>
            </p:nvGraphicFramePr>
            <p:xfrm>
              <a:off x="445641" y="2407751"/>
              <a:ext cx="8936163" cy="3380424"/>
            </p:xfrm>
            <a:graphic>
              <a:graphicData uri="http://schemas.openxmlformats.org/drawingml/2006/table">
                <a:tbl>
                  <a:tblPr firstRow="1" bandRow="1">
                    <a:tableStyleId>{073A0DAA-6AF3-43AB-8588-CEC1D06C72B9}</a:tableStyleId>
                  </a:tblPr>
                  <a:tblGrid>
                    <a:gridCol w="2660967">
                      <a:extLst>
                        <a:ext uri="{9D8B030D-6E8A-4147-A177-3AD203B41FA5}">
                          <a16:colId xmlns:a16="http://schemas.microsoft.com/office/drawing/2014/main" val="1109847519"/>
                        </a:ext>
                      </a:extLst>
                    </a:gridCol>
                    <a:gridCol w="1073150">
                      <a:extLst>
                        <a:ext uri="{9D8B030D-6E8A-4147-A177-3AD203B41FA5}">
                          <a16:colId xmlns:a16="http://schemas.microsoft.com/office/drawing/2014/main" val="1065128660"/>
                        </a:ext>
                      </a:extLst>
                    </a:gridCol>
                    <a:gridCol w="1157288">
                      <a:extLst>
                        <a:ext uri="{9D8B030D-6E8A-4147-A177-3AD203B41FA5}">
                          <a16:colId xmlns:a16="http://schemas.microsoft.com/office/drawing/2014/main" val="1501037579"/>
                        </a:ext>
                      </a:extLst>
                    </a:gridCol>
                    <a:gridCol w="1259205">
                      <a:extLst>
                        <a:ext uri="{9D8B030D-6E8A-4147-A177-3AD203B41FA5}">
                          <a16:colId xmlns:a16="http://schemas.microsoft.com/office/drawing/2014/main" val="4141668695"/>
                        </a:ext>
                      </a:extLst>
                    </a:gridCol>
                    <a:gridCol w="1377950">
                      <a:extLst>
                        <a:ext uri="{9D8B030D-6E8A-4147-A177-3AD203B41FA5}">
                          <a16:colId xmlns:a16="http://schemas.microsoft.com/office/drawing/2014/main" val="2896785936"/>
                        </a:ext>
                      </a:extLst>
                    </a:gridCol>
                    <a:gridCol w="1407603">
                      <a:extLst>
                        <a:ext uri="{9D8B030D-6E8A-4147-A177-3AD203B41FA5}">
                          <a16:colId xmlns:a16="http://schemas.microsoft.com/office/drawing/2014/main" val="2212769961"/>
                        </a:ext>
                      </a:extLst>
                    </a:gridCol>
                  </a:tblGrid>
                  <a:tr h="127113">
                    <a:tc>
                      <a:txBody>
                        <a:bodyPr/>
                        <a:lstStyle/>
                        <a:p>
                          <a:pPr algn="ctr"/>
                          <a:r>
                            <a:rPr lang="en-GB" sz="1200" dirty="0"/>
                            <a:t>Running mode</a:t>
                          </a:r>
                        </a:p>
                      </a:txBody>
                      <a:tcPr marT="0" marB="9144" anchor="ctr"/>
                    </a:tc>
                    <a:tc>
                      <a:txBody>
                        <a:bodyPr/>
                        <a:lstStyle/>
                        <a:p>
                          <a:pPr algn="ctr"/>
                          <a:r>
                            <a:rPr lang="en-GB" sz="1200" dirty="0"/>
                            <a:t>Z-booster</a:t>
                          </a:r>
                        </a:p>
                      </a:txBody>
                      <a:tcPr marT="0" marB="9144" anchor="ctr"/>
                    </a:tc>
                    <a:tc>
                      <a:txBody>
                        <a:bodyPr/>
                        <a:lstStyle/>
                        <a:p>
                          <a:pPr algn="ctr"/>
                          <a:r>
                            <a:rPr lang="en-GB" sz="1200" dirty="0"/>
                            <a:t>W-booster</a:t>
                          </a:r>
                        </a:p>
                      </a:txBody>
                      <a:tcPr marT="0" marB="9144" anchor="ctr"/>
                    </a:tc>
                    <a:tc>
                      <a:txBody>
                        <a:bodyPr/>
                        <a:lstStyle/>
                        <a:p>
                          <a:pPr algn="ctr"/>
                          <a:r>
                            <a:rPr lang="en-GB" sz="1200" dirty="0"/>
                            <a:t>Higgs-booster</a:t>
                          </a:r>
                        </a:p>
                      </a:txBody>
                      <a:tcPr marT="0" marB="9144" anchor="ctr"/>
                    </a:tc>
                    <a:tc>
                      <a:txBody>
                        <a:bodyPr/>
                        <a:lstStyle/>
                        <a:p>
                          <a:pPr algn="ctr"/>
                          <a:r>
                            <a:rPr lang="en-GB" sz="1200" dirty="0"/>
                            <a:t>ttbar-booster</a:t>
                          </a:r>
                        </a:p>
                      </a:txBody>
                      <a:tcPr marT="0" marB="9144" anchor="ctr"/>
                    </a:tc>
                    <a:tc>
                      <a:txBody>
                        <a:bodyPr/>
                        <a:lstStyle/>
                        <a:p>
                          <a:pPr algn="ctr"/>
                          <a:r>
                            <a:rPr lang="en-GB" sz="1200" dirty="0"/>
                            <a:t>ttbar-collider</a:t>
                          </a:r>
                        </a:p>
                      </a:txBody>
                      <a:tcPr marT="0" marB="9144" anchor="ctr"/>
                    </a:tc>
                    <a:extLst>
                      <a:ext uri="{0D108BD9-81ED-4DB2-BD59-A6C34878D82A}">
                        <a16:rowId xmlns:a16="http://schemas.microsoft.com/office/drawing/2014/main" val="1835097217"/>
                      </a:ext>
                    </a:extLst>
                  </a:tr>
                  <a:tr h="127113">
                    <a:tc>
                      <a:txBody>
                        <a:bodyPr/>
                        <a:lstStyle/>
                        <a:p>
                          <a:pPr algn="ctr"/>
                          <a:r>
                            <a:rPr lang="en-GB" sz="1200" dirty="0">
                              <a:solidFill>
                                <a:schemeClr val="tx2"/>
                              </a:solidFill>
                            </a:rPr>
                            <a:t>Momentum compaction (</a:t>
                          </a:r>
                          <a14:m>
                            <m:oMath xmlns:m="http://schemas.openxmlformats.org/officeDocument/2006/math">
                              <m:sSub>
                                <m:sSubPr>
                                  <m:ctrlPr>
                                    <a:rPr lang="en-US" sz="1200" b="0" i="1" smtClean="0">
                                      <a:solidFill>
                                        <a:schemeClr val="tx2"/>
                                      </a:solidFill>
                                      <a:latin typeface="Cambria Math" panose="02040503050406030204" pitchFamily="18" charset="0"/>
                                      <a:ea typeface="Cambria Math" panose="02040503050406030204" pitchFamily="18" charset="0"/>
                                    </a:rPr>
                                  </m:ctrlPr>
                                </m:sSubPr>
                                <m:e>
                                  <m:r>
                                    <a:rPr lang="en-GB" sz="1200" i="1" smtClean="0">
                                      <a:solidFill>
                                        <a:schemeClr val="tx2"/>
                                      </a:solidFill>
                                      <a:latin typeface="Cambria Math" panose="02040503050406030204" pitchFamily="18" charset="0"/>
                                      <a:ea typeface="Cambria Math" panose="02040503050406030204" pitchFamily="18" charset="0"/>
                                    </a:rPr>
                                    <m:t>𝛼</m:t>
                                  </m:r>
                                </m:e>
                                <m:sub>
                                  <m:r>
                                    <m:rPr>
                                      <m:sty m:val="p"/>
                                    </m:rPr>
                                    <a:rPr lang="en-US" sz="1200" b="0" i="0" smtClean="0">
                                      <a:solidFill>
                                        <a:schemeClr val="tx2"/>
                                      </a:solidFill>
                                      <a:latin typeface="Cambria Math" panose="02040503050406030204" pitchFamily="18" charset="0"/>
                                      <a:ea typeface="Cambria Math" panose="02040503050406030204" pitchFamily="18" charset="0"/>
                                    </a:rPr>
                                    <m:t>c</m:t>
                                  </m:r>
                                </m:sub>
                              </m:sSub>
                            </m:oMath>
                          </a14:m>
                          <a:r>
                            <a:rPr lang="en-GB" sz="1200" dirty="0">
                              <a:solidFill>
                                <a:schemeClr val="tx2"/>
                              </a:solidFill>
                            </a:rPr>
                            <a:t>)</a:t>
                          </a:r>
                        </a:p>
                      </a:txBody>
                      <a:tcPr marT="0" marB="9144" anchor="ctr"/>
                    </a:tc>
                    <a:tc gridSpan="4">
                      <a:txBody>
                        <a:bodyPr/>
                        <a:lstStyle/>
                        <a:p>
                          <a:pPr algn="ctr"/>
                          <a:r>
                            <a:rPr lang="en-GB" sz="1200" b="0" i="0" kern="1200" dirty="0">
                              <a:solidFill>
                                <a:schemeClr val="tx2"/>
                              </a:solidFill>
                              <a:latin typeface="Cambria Math" panose="02040503050406030204" pitchFamily="18" charset="0"/>
                              <a:ea typeface="+mn-ea"/>
                              <a:cs typeface="+mn-cs"/>
                            </a:rPr>
                            <a:t>7.12e-6</a:t>
                          </a:r>
                        </a:p>
                      </a:txBody>
                      <a:tcPr marT="0" marB="9144" anchor="ctr">
                        <a:lnR w="12700" cap="flat" cmpd="sng" algn="ctr">
                          <a:solidFill>
                            <a:schemeClr val="tx1"/>
                          </a:solidFill>
                          <a:prstDash val="solid"/>
                          <a:round/>
                          <a:headEnd type="none" w="med" len="med"/>
                          <a:tailEnd type="none" w="med" len="med"/>
                        </a:lnR>
                      </a:tcPr>
                    </a:tc>
                    <a:tc hMerge="1">
                      <a:txBody>
                        <a:bodyPr/>
                        <a:lstStyle/>
                        <a:p>
                          <a:pPr algn="ctr"/>
                          <a:endParaRPr lang="en-GB" sz="1200" dirty="0"/>
                        </a:p>
                      </a:txBody>
                      <a:tcPr anchor="ctr"/>
                    </a:tc>
                    <a:tc hMerge="1">
                      <a:txBody>
                        <a:bodyPr/>
                        <a:lstStyle/>
                        <a:p>
                          <a:endParaRPr dirty="0"/>
                        </a:p>
                      </a:txBody>
                      <a:tcPr anchor="ctr"/>
                    </a:tc>
                    <a:tc hMerge="1">
                      <a:txBody>
                        <a:bodyPr/>
                        <a:lstStyle/>
                        <a:p>
                          <a:pPr algn="ctr"/>
                          <a:endParaRPr lang="en-GB" sz="1200" dirty="0"/>
                        </a:p>
                      </a:txBody>
                      <a:tcPr anchor="ctr"/>
                    </a:tc>
                    <a:tc>
                      <a:txBody>
                        <a:bodyPr/>
                        <a:lstStyle/>
                        <a:p>
                          <a:pPr algn="ctr"/>
                          <a:r>
                            <a:rPr lang="en-GB" sz="1200" b="0" i="0" kern="1200" dirty="0">
                              <a:solidFill>
                                <a:schemeClr val="tx2"/>
                              </a:solidFill>
                              <a:latin typeface="Cambria Math" panose="02040503050406030204" pitchFamily="18" charset="0"/>
                              <a:ea typeface="+mn-ea"/>
                              <a:cs typeface="+mn-cs"/>
                            </a:rPr>
                            <a:t>7.52e-6</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845899815"/>
                      </a:ext>
                    </a:extLst>
                  </a:tr>
                  <a:tr h="127113">
                    <a:tc>
                      <a:txBody>
                        <a:bodyPr/>
                        <a:lstStyle/>
                        <a:p>
                          <a:pPr algn="ctr"/>
                          <a:r>
                            <a:rPr lang="en-US" sz="1200" dirty="0">
                              <a:solidFill>
                                <a:schemeClr val="tx2"/>
                              </a:solidFill>
                            </a:rPr>
                            <a:t>Current (</a:t>
                          </a:r>
                          <a14:m>
                            <m:oMath xmlns:m="http://schemas.openxmlformats.org/officeDocument/2006/math">
                              <m:sSub>
                                <m:sSubPr>
                                  <m:ctrlPr>
                                    <a:rPr lang="en-US" sz="1200" b="0" i="1" smtClean="0">
                                      <a:solidFill>
                                        <a:schemeClr val="tx2"/>
                                      </a:solidFill>
                                      <a:latin typeface="Cambria Math" panose="02040503050406030204" pitchFamily="18" charset="0"/>
                                    </a:rPr>
                                  </m:ctrlPr>
                                </m:sSubPr>
                                <m:e>
                                  <m:r>
                                    <a:rPr lang="en-US" sz="1200" b="0" i="1" smtClean="0">
                                      <a:solidFill>
                                        <a:schemeClr val="tx2"/>
                                      </a:solidFill>
                                      <a:latin typeface="Cambria Math" panose="02040503050406030204" pitchFamily="18" charset="0"/>
                                    </a:rPr>
                                    <m:t>𝐼</m:t>
                                  </m:r>
                                </m:e>
                                <m:sub>
                                  <m:r>
                                    <a:rPr lang="en-US" sz="1200" b="0" i="0" smtClean="0">
                                      <a:solidFill>
                                        <a:schemeClr val="tx2"/>
                                      </a:solidFill>
                                      <a:latin typeface="Cambria Math" panose="02040503050406030204" pitchFamily="18" charset="0"/>
                                    </a:rPr>
                                    <m:t>0</m:t>
                                  </m:r>
                                </m:sub>
                              </m:sSub>
                            </m:oMath>
                          </a14:m>
                          <a:r>
                            <a:rPr lang="en-US" sz="1200" dirty="0">
                              <a:solidFill>
                                <a:schemeClr val="tx2"/>
                              </a:solidFill>
                            </a:rPr>
                            <a:t>) [mA]</a:t>
                          </a:r>
                          <a:endParaRPr lang="en-GB" sz="1200" dirty="0">
                            <a:solidFill>
                              <a:schemeClr val="tx2"/>
                            </a:solidFill>
                          </a:endParaRPr>
                        </a:p>
                      </a:txBody>
                      <a:tcPr marT="0" marB="9144" anchor="ctr">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14.8</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11.8</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2.01</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0.30</m:t>
                                </m:r>
                              </m:oMath>
                            </m:oMathPara>
                          </a14:m>
                          <a:endParaRPr lang="en-US" sz="1200" b="0" i="0" kern="1200" dirty="0">
                            <a:solidFill>
                              <a:schemeClr val="tx2"/>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sz="1200" b="0" i="0" kern="1200" dirty="0">
                              <a:solidFill>
                                <a:schemeClr val="tx2"/>
                              </a:solidFill>
                              <a:latin typeface="Cambria Math" panose="02040503050406030204" pitchFamily="18" charset="0"/>
                              <a:ea typeface="+mn-ea"/>
                              <a:cs typeface="+mn-cs"/>
                            </a:rPr>
                            <a:t>0.0049×2</a:t>
                          </a:r>
                        </a:p>
                      </a:txBody>
                      <a:tcPr marT="0" marB="9144"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3173820"/>
                      </a:ext>
                    </a:extLst>
                  </a:tr>
                  <a:tr h="127113">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tx2"/>
                              </a:solidFill>
                            </a:rPr>
                            <a:t>Injection</a:t>
                          </a:r>
                        </a:p>
                      </a:txBody>
                      <a:tcPr marT="0" marB="9144"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sz="1200" b="0" i="0" kern="1200" dirty="0">
                            <a:solidFill>
                              <a:schemeClr val="tx2"/>
                            </a:solidFill>
                            <a:latin typeface="Cambria Math" panose="02040503050406030204" pitchFamily="18" charset="0"/>
                            <a:ea typeface="+mn-ea"/>
                            <a:cs typeface="+mn-cs"/>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sz="1200" b="0" i="0" kern="1200" dirty="0">
                            <a:solidFill>
                              <a:schemeClr val="tx2"/>
                            </a:solidFill>
                            <a:latin typeface="Cambria Math" panose="02040503050406030204" pitchFamily="18" charset="0"/>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61395791"/>
                      </a:ext>
                    </a:extLst>
                  </a:tr>
                  <a:tr h="12711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solidFill>
                                <a:schemeClr val="tx2"/>
                              </a:solidFill>
                            </a:rPr>
                            <a:t>Injection energy (</a:t>
                          </a:r>
                          <a14:m>
                            <m:oMath xmlns:m="http://schemas.openxmlformats.org/officeDocument/2006/math">
                              <m:sSub>
                                <m:sSubPr>
                                  <m:ctrlPr>
                                    <a:rPr lang="en-US" sz="1200" b="0" i="1" smtClean="0">
                                      <a:solidFill>
                                        <a:schemeClr val="tx2"/>
                                      </a:solidFill>
                                      <a:latin typeface="Cambria Math" panose="02040503050406030204" pitchFamily="18" charset="0"/>
                                    </a:rPr>
                                  </m:ctrlPr>
                                </m:sSubPr>
                                <m:e>
                                  <m:r>
                                    <a:rPr lang="en-US" sz="1200" b="0" i="1" smtClean="0">
                                      <a:solidFill>
                                        <a:schemeClr val="tx2"/>
                                      </a:solidFill>
                                      <a:latin typeface="Cambria Math" panose="02040503050406030204" pitchFamily="18" charset="0"/>
                                    </a:rPr>
                                    <m:t>𝐸</m:t>
                                  </m:r>
                                </m:e>
                                <m:sub>
                                  <m:r>
                                    <a:rPr lang="en-US" sz="1200" b="0" i="1" smtClean="0">
                                      <a:solidFill>
                                        <a:schemeClr val="tx2"/>
                                      </a:solidFill>
                                      <a:latin typeface="Cambria Math" panose="02040503050406030204" pitchFamily="18" charset="0"/>
                                    </a:rPr>
                                    <m:t>0</m:t>
                                  </m:r>
                                </m:sub>
                              </m:sSub>
                            </m:oMath>
                          </a14:m>
                          <a:r>
                            <a:rPr lang="en-GB" sz="1200" dirty="0">
                              <a:solidFill>
                                <a:schemeClr val="tx2"/>
                              </a:solidFill>
                            </a:rPr>
                            <a:t>) [GeV]</a:t>
                          </a:r>
                        </a:p>
                      </a:txBody>
                      <a:tcPr marT="0" marB="9144" anchor="ctr">
                        <a:lnT w="12700" cap="flat" cmpd="sng" algn="ctr">
                          <a:noFill/>
                          <a:prstDash val="solid"/>
                          <a:round/>
                          <a:headEnd type="none" w="med" len="med"/>
                          <a:tailEnd type="none" w="med" len="med"/>
                        </a:lnT>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20</a:t>
                          </a:r>
                        </a:p>
                      </a:txBody>
                      <a:tcPr marT="0" marB="9144" anchor="ctr">
                        <a:lnT w="12700" cap="flat" cmpd="sng" algn="ctr">
                          <a:noFill/>
                          <a:prstDash val="solid"/>
                          <a:round/>
                          <a:headEnd type="none" w="med" len="med"/>
                          <a:tailEnd type="none" w="med" len="med"/>
                        </a:lnT>
                      </a:tcPr>
                    </a:tc>
                    <a:tc>
                      <a:txBody>
                        <a:bodyPr/>
                        <a:lstStyle/>
                        <a:p>
                          <a:pPr algn="ctr"/>
                          <a:r>
                            <a:rPr lang="en-GB" sz="1200" b="0" i="0" kern="1200" dirty="0">
                              <a:solidFill>
                                <a:schemeClr val="tx2"/>
                              </a:solidFill>
                              <a:latin typeface="Cambria Math" panose="02040503050406030204" pitchFamily="18" charset="0"/>
                              <a:ea typeface="+mn-ea"/>
                              <a:cs typeface="+mn-cs"/>
                            </a:rPr>
                            <a:t>20</a:t>
                          </a:r>
                        </a:p>
                      </a:txBody>
                      <a:tcPr marT="0" marB="9144" anchor="ctr">
                        <a:lnT w="12700" cap="flat" cmpd="sng" algn="ctr">
                          <a:noFill/>
                          <a:prstDash val="solid"/>
                          <a:round/>
                          <a:headEnd type="none" w="med" len="med"/>
                          <a:tailEnd type="none" w="med" len="med"/>
                        </a:lnT>
                      </a:tcPr>
                    </a:tc>
                    <a:tc>
                      <a:txBody>
                        <a:bodyPr/>
                        <a:lstStyle/>
                        <a:p>
                          <a:pPr algn="ctr"/>
                          <a:r>
                            <a:rPr lang="en-GB" sz="1200" b="0" i="0" kern="1200" dirty="0">
                              <a:solidFill>
                                <a:schemeClr val="tx2"/>
                              </a:solidFill>
                              <a:latin typeface="Cambria Math" panose="02040503050406030204" pitchFamily="18" charset="0"/>
                              <a:ea typeface="+mn-ea"/>
                              <a:cs typeface="+mn-cs"/>
                            </a:rPr>
                            <a:t>20</a:t>
                          </a:r>
                        </a:p>
                      </a:txBody>
                      <a:tcPr marT="0" marB="9144" anchor="ctr">
                        <a:lnT w="12700" cap="flat" cmpd="sng" algn="ctr">
                          <a:noFill/>
                          <a:prstDash val="solid"/>
                          <a:round/>
                          <a:headEnd type="none" w="med" len="med"/>
                          <a:tailEnd type="none" w="med" len="med"/>
                        </a:lnT>
                      </a:tcPr>
                    </a:tc>
                    <a:tc>
                      <a:txBody>
                        <a:bodyPr/>
                        <a:lstStyle/>
                        <a:p>
                          <a:pPr algn="ctr"/>
                          <a:r>
                            <a:rPr lang="en-US" sz="1200" b="0" i="0" kern="1200" dirty="0">
                              <a:solidFill>
                                <a:schemeClr val="tx2"/>
                              </a:solidFill>
                              <a:latin typeface="Cambria Math" panose="02040503050406030204" pitchFamily="18" charset="0"/>
                              <a:ea typeface="+mn-ea"/>
                              <a:cs typeface="+mn-cs"/>
                            </a:rPr>
                            <a:t>20</a:t>
                          </a:r>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tcPr>
                    </a:tc>
                    <a:tc>
                      <a:txBody>
                        <a:bodyPr/>
                        <a:lstStyle/>
                        <a:p>
                          <a:pPr algn="ctr"/>
                          <a:endParaRPr lang="en-US"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tcPr>
                    </a:tc>
                    <a:extLst>
                      <a:ext uri="{0D108BD9-81ED-4DB2-BD59-A6C34878D82A}">
                        <a16:rowId xmlns:a16="http://schemas.microsoft.com/office/drawing/2014/main" val="2389267158"/>
                      </a:ext>
                    </a:extLst>
                  </a:tr>
                  <a:tr h="1271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dirty="0">
                              <a:solidFill>
                                <a:schemeClr val="tx2"/>
                              </a:solidFill>
                            </a:rPr>
                            <a:t>Long. Damping time (</a:t>
                          </a:r>
                          <a14:m>
                            <m:oMath xmlns:m="http://schemas.openxmlformats.org/officeDocument/2006/math">
                              <m:sSub>
                                <m:sSubPr>
                                  <m:ctrlPr>
                                    <a:rPr lang="en-US" sz="1200" i="1" dirty="0" smtClean="0">
                                      <a:solidFill>
                                        <a:schemeClr val="tx2"/>
                                      </a:solidFill>
                                      <a:latin typeface="Cambria Math" panose="02040503050406030204" pitchFamily="18" charset="0"/>
                                      <a:ea typeface="Cambria Math" panose="02040503050406030204" pitchFamily="18" charset="0"/>
                                    </a:rPr>
                                  </m:ctrlPr>
                                </m:sSubPr>
                                <m:e>
                                  <m:r>
                                    <m:rPr>
                                      <m:sty m:val="p"/>
                                    </m:rPr>
                                    <a:rPr lang="el-GR" sz="1200" i="1" dirty="0">
                                      <a:solidFill>
                                        <a:schemeClr val="tx2"/>
                                      </a:solidFill>
                                      <a:latin typeface="Cambria Math" panose="02040503050406030204" pitchFamily="18" charset="0"/>
                                      <a:ea typeface="Cambria Math" panose="02040503050406030204" pitchFamily="18" charset="0"/>
                                    </a:rPr>
                                    <m:t>τ</m:t>
                                  </m:r>
                                </m:e>
                                <m:sub>
                                  <m:r>
                                    <m:rPr>
                                      <m:sty m:val="p"/>
                                    </m:rPr>
                                    <a:rPr lang="en-US" sz="1200" b="0" i="0" dirty="0" smtClean="0">
                                      <a:solidFill>
                                        <a:schemeClr val="tx2"/>
                                      </a:solidFill>
                                      <a:latin typeface="Cambria Math" panose="02040503050406030204" pitchFamily="18" charset="0"/>
                                      <a:ea typeface="Cambria Math" panose="02040503050406030204" pitchFamily="18" charset="0"/>
                                    </a:rPr>
                                    <m:t>z</m:t>
                                  </m:r>
                                </m:sub>
                              </m:sSub>
                            </m:oMath>
                          </a14:m>
                          <a:r>
                            <a:rPr lang="en-GB" sz="1200" dirty="0">
                              <a:solidFill>
                                <a:schemeClr val="tx2"/>
                              </a:solidFill>
                            </a:rPr>
                            <a:t>) [s]</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4.52</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4.52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4.52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4.52</a:t>
                          </a:r>
                        </a:p>
                      </a:txBody>
                      <a:tcPr marT="0" marB="9144" anchor="ctr">
                        <a:lnR w="12700" cap="flat" cmpd="sng" algn="ctr">
                          <a:solidFill>
                            <a:schemeClr val="tx1"/>
                          </a:solidFill>
                          <a:prstDash val="solid"/>
                          <a:round/>
                          <a:headEnd type="none" w="med" len="med"/>
                          <a:tailEnd type="none" w="med" len="med"/>
                        </a:lnR>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162945515"/>
                      </a:ext>
                    </a:extLst>
                  </a:tr>
                  <a:tr h="1271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solidFill>
                                <a:schemeClr val="tx2"/>
                              </a:solidFill>
                            </a:rPr>
                            <a:t>Sync. tune at injection</a:t>
                          </a:r>
                          <a:endParaRPr lang="en-GB" sz="1200" dirty="0">
                            <a:solidFill>
                              <a:schemeClr val="tx2"/>
                            </a:solidFill>
                          </a:endParaRP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0.0262</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0.0262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0.0262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0.0262</a:t>
                          </a:r>
                        </a:p>
                      </a:txBody>
                      <a:tcPr marT="0" marB="9144" anchor="ctr">
                        <a:lnR w="12700" cap="flat" cmpd="sng" algn="ctr">
                          <a:solidFill>
                            <a:schemeClr val="tx1"/>
                          </a:solidFill>
                          <a:prstDash val="solid"/>
                          <a:round/>
                          <a:headEnd type="none" w="med" len="med"/>
                          <a:tailEnd type="none" w="med" len="med"/>
                        </a:lnR>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258379353"/>
                      </a:ext>
                    </a:extLst>
                  </a:tr>
                  <a:tr h="14094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GB" sz="1200" i="1" dirty="0" smtClean="0">
                                      <a:solidFill>
                                        <a:schemeClr val="tx2"/>
                                      </a:solidFill>
                                      <a:latin typeface="Cambria Math" panose="02040503050406030204" pitchFamily="18" charset="0"/>
                                      <a:ea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latin typeface="+mn-lt"/>
                            </a:rPr>
                            <a:t> </a:t>
                          </a:r>
                          <a14:m>
                            <m:oMath xmlns:m="http://schemas.openxmlformats.org/officeDocument/2006/math">
                              <m:r>
                                <a:rPr lang="en-GB" sz="1200" i="0" dirty="0" smtClean="0">
                                  <a:solidFill>
                                    <a:schemeClr val="tx2"/>
                                  </a:solidFill>
                                  <a:latin typeface="Cambria Math" panose="02040503050406030204" pitchFamily="18" charset="0"/>
                                </a:rPr>
                                <m:t>[</m:t>
                              </m:r>
                              <m:r>
                                <m:rPr>
                                  <m:sty m:val="p"/>
                                </m:rPr>
                                <a:rPr lang="en-GB" sz="1200" i="0" dirty="0" smtClean="0">
                                  <a:solidFill>
                                    <a:schemeClr val="tx2"/>
                                  </a:solidFill>
                                  <a:latin typeface="Cambria Math" panose="02040503050406030204" pitchFamily="18" charset="0"/>
                                </a:rPr>
                                <m:t>MΩ</m:t>
                              </m:r>
                              <m:r>
                                <a:rPr lang="en-GB" sz="1200" i="0" dirty="0" smtClean="0">
                                  <a:solidFill>
                                    <a:schemeClr val="tx2"/>
                                  </a:solidFill>
                                  <a:latin typeface="Cambria Math" panose="02040503050406030204" pitchFamily="18" charset="0"/>
                                </a:rPr>
                                <m:t>]</m:t>
                              </m:r>
                            </m:oMath>
                          </a14:m>
                          <a:r>
                            <a:rPr lang="en-GB" sz="1200" i="0" dirty="0">
                              <a:solidFill>
                                <a:schemeClr val="tx2"/>
                              </a:solidFill>
                              <a:latin typeface="+mn-lt"/>
                            </a:rPr>
                            <a:t> with SR</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2.2/</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2.8/</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16.2/</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108.5/</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68004354"/>
                      </a:ext>
                    </a:extLst>
                  </a:tr>
                  <a:tr h="13319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latin typeface="+mn-lt"/>
                            </a:rPr>
                            <a:t> </a:t>
                          </a:r>
                          <a14:m>
                            <m:oMath xmlns:m="http://schemas.openxmlformats.org/officeDocument/2006/math">
                              <m:r>
                                <a:rPr lang="en-GB" sz="1200" i="0" dirty="0" smtClean="0">
                                  <a:solidFill>
                                    <a:schemeClr val="tx2"/>
                                  </a:solidFill>
                                  <a:latin typeface="Cambria Math" panose="02040503050406030204" pitchFamily="18" charset="0"/>
                                </a:rPr>
                                <m:t>[</m:t>
                              </m:r>
                              <m:r>
                                <m:rPr>
                                  <m:sty m:val="p"/>
                                </m:rPr>
                                <a:rPr lang="en-GB" sz="1200" i="0" dirty="0" smtClean="0">
                                  <a:solidFill>
                                    <a:schemeClr val="tx2"/>
                                  </a:solidFill>
                                  <a:latin typeface="Cambria Math" panose="02040503050406030204" pitchFamily="18" charset="0"/>
                                </a:rPr>
                                <m:t>MΩ</m:t>
                              </m:r>
                              <m:r>
                                <a:rPr lang="en-US" sz="1200" b="0" i="0" dirty="0" smtClean="0">
                                  <a:solidFill>
                                    <a:schemeClr val="tx2"/>
                                  </a:solidFill>
                                  <a:latin typeface="Cambria Math" panose="02040503050406030204" pitchFamily="18" charset="0"/>
                                </a:rPr>
                                <m:t>/</m:t>
                              </m:r>
                              <m:r>
                                <m:rPr>
                                  <m:sty m:val="p"/>
                                </m:rPr>
                                <a:rPr lang="en-US" sz="1200" b="0" i="0" dirty="0" smtClean="0">
                                  <a:solidFill>
                                    <a:schemeClr val="tx2"/>
                                  </a:solidFill>
                                  <a:latin typeface="Cambria Math" panose="02040503050406030204" pitchFamily="18" charset="0"/>
                                </a:rPr>
                                <m:t>m</m:t>
                              </m:r>
                              <m:r>
                                <a:rPr lang="en-GB" sz="1200" i="0" dirty="0" smtClean="0">
                                  <a:solidFill>
                                    <a:schemeClr val="tx2"/>
                                  </a:solidFill>
                                  <a:latin typeface="Cambria Math" panose="02040503050406030204" pitchFamily="18" charset="0"/>
                                </a:rPr>
                                <m:t>]</m:t>
                              </m:r>
                            </m:oMath>
                          </a14:m>
                          <a:r>
                            <a:rPr lang="en-GB" sz="1200" dirty="0">
                              <a:solidFill>
                                <a:schemeClr val="tx2"/>
                              </a:solidFill>
                            </a:rPr>
                            <a:t> with SR</a:t>
                          </a:r>
                        </a:p>
                      </a:txBody>
                      <a:tcPr marT="0" marB="9144" anchor="ctr">
                        <a:lnB w="12700" cap="flat" cmpd="sng" algn="ctr">
                          <a:noFill/>
                          <a:prstDash val="solid"/>
                          <a:round/>
                          <a:headEnd type="none" w="med" len="med"/>
                          <a:tailEnd type="none" w="med" len="med"/>
                        </a:lnB>
                      </a:tcPr>
                    </a:tc>
                    <a:tc>
                      <a:txBody>
                        <a:bodyPr/>
                        <a:lstStyle/>
                        <a:p>
                          <a:pPr algn="ctr"/>
                          <a:r>
                            <a:rPr lang="en-GB" sz="1200" b="0" i="0" kern="1200" dirty="0">
                              <a:solidFill>
                                <a:schemeClr val="tx2"/>
                              </a:solidFill>
                              <a:latin typeface="Cambria Math" panose="02040503050406030204" pitchFamily="18" charset="0"/>
                              <a:ea typeface="+mn-ea"/>
                              <a:cs typeface="+mn-cs"/>
                            </a:rPr>
                            <a:t>1.8</a:t>
                          </a:r>
                        </a:p>
                      </a:txBody>
                      <a:tcPr marT="0" marB="9144" anchor="ctr">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2.3</a:t>
                          </a:r>
                        </a:p>
                      </a:txBody>
                      <a:tcPr marT="0" marB="9144" anchor="ctr">
                        <a:lnB w="12700" cap="flat" cmpd="sng" algn="ctr">
                          <a:noFill/>
                          <a:prstDash val="solid"/>
                          <a:round/>
                          <a:headEnd type="none" w="med" len="med"/>
                          <a:tailEnd type="none" w="med" len="med"/>
                        </a:lnB>
                      </a:tcPr>
                    </a:tc>
                    <a:tc>
                      <a:txBody>
                        <a:bodyPr/>
                        <a:lstStyle/>
                        <a:p>
                          <a:pPr algn="ctr"/>
                          <a:r>
                            <a:rPr lang="en-GB" sz="1200" b="0" i="0" kern="1200" dirty="0">
                              <a:solidFill>
                                <a:schemeClr val="tx2"/>
                              </a:solidFill>
                              <a:latin typeface="Cambria Math" panose="02040503050406030204" pitchFamily="18" charset="0"/>
                              <a:ea typeface="+mn-ea"/>
                              <a:cs typeface="+mn-cs"/>
                            </a:rPr>
                            <a:t>13.3</a:t>
                          </a:r>
                        </a:p>
                      </a:txBody>
                      <a:tcPr marT="0" marB="9144" anchor="ctr">
                        <a:lnB w="12700" cap="flat" cmpd="sng" algn="ctr">
                          <a:noFill/>
                          <a:prstDash val="solid"/>
                          <a:round/>
                          <a:headEnd type="none" w="med" len="med"/>
                          <a:tailEnd type="none" w="med" len="med"/>
                        </a:lnB>
                      </a:tcPr>
                    </a:tc>
                    <a:tc>
                      <a:txBody>
                        <a:bodyPr/>
                        <a:lstStyle/>
                        <a:p>
                          <a:pPr algn="ctr"/>
                          <a:r>
                            <a:rPr lang="en-GB" sz="1200" b="0" i="0" kern="1200" dirty="0">
                              <a:solidFill>
                                <a:schemeClr val="tx2"/>
                              </a:solidFill>
                              <a:latin typeface="Cambria Math" panose="02040503050406030204" pitchFamily="18" charset="0"/>
                              <a:ea typeface="+mn-ea"/>
                              <a:cs typeface="+mn-cs"/>
                            </a:rPr>
                            <a:t>89.2</a:t>
                          </a:r>
                        </a:p>
                      </a:txBody>
                      <a:tcPr marT="0" marB="9144" anchor="ctr">
                        <a:lnR w="12700" cap="flat" cmpd="sng" algn="ctr">
                          <a:solidFill>
                            <a:schemeClr val="tx1"/>
                          </a:solidFill>
                          <a:prstDash val="solid"/>
                          <a:round/>
                          <a:headEnd type="none" w="med" len="med"/>
                          <a:tailEnd type="none" w="med" len="med"/>
                        </a:lnR>
                        <a:lnB w="12700" cap="flat" cmpd="sng" algn="ctr">
                          <a:noFill/>
                          <a:prstDash val="solid"/>
                          <a:round/>
                          <a:headEnd type="none" w="med" len="med"/>
                          <a:tailEnd type="none" w="med" len="med"/>
                        </a:lnB>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B w="12700" cap="flat" cmpd="sng" algn="ctr">
                          <a:noFill/>
                          <a:prstDash val="solid"/>
                          <a:round/>
                          <a:headEnd type="none" w="med" len="med"/>
                          <a:tailEnd type="none" w="med" len="med"/>
                        </a:lnB>
                      </a:tcPr>
                    </a:tc>
                    <a:extLst>
                      <a:ext uri="{0D108BD9-81ED-4DB2-BD59-A6C34878D82A}">
                        <a16:rowId xmlns:a16="http://schemas.microsoft.com/office/drawing/2014/main" val="1676424602"/>
                      </a:ext>
                    </a:extLst>
                  </a:tr>
                  <a:tr h="14094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GB" sz="1200" i="1" dirty="0" smtClean="0">
                                      <a:solidFill>
                                        <a:schemeClr val="tx2"/>
                                      </a:solidFill>
                                      <a:latin typeface="Cambria Math" panose="02040503050406030204" pitchFamily="18" charset="0"/>
                                      <a:ea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latin typeface="+mn-lt"/>
                            </a:rPr>
                            <a:t> </a:t>
                          </a:r>
                          <a14:m>
                            <m:oMath xmlns:m="http://schemas.openxmlformats.org/officeDocument/2006/math">
                              <m:r>
                                <a:rPr lang="en-GB" sz="1200" i="0" dirty="0" smtClean="0">
                                  <a:solidFill>
                                    <a:schemeClr val="tx2"/>
                                  </a:solidFill>
                                  <a:latin typeface="Cambria Math" panose="02040503050406030204" pitchFamily="18" charset="0"/>
                                </a:rPr>
                                <m:t>[</m:t>
                              </m:r>
                              <m:r>
                                <m:rPr>
                                  <m:sty m:val="p"/>
                                </m:rPr>
                                <a:rPr lang="en-GB" sz="1200" i="0" dirty="0" smtClean="0">
                                  <a:solidFill>
                                    <a:schemeClr val="tx2"/>
                                  </a:solidFill>
                                  <a:latin typeface="Cambria Math" panose="02040503050406030204" pitchFamily="18" charset="0"/>
                                </a:rPr>
                                <m:t>MΩ</m:t>
                              </m:r>
                              <m:r>
                                <a:rPr lang="en-GB" sz="1200" i="0" dirty="0" smtClean="0">
                                  <a:solidFill>
                                    <a:schemeClr val="tx2"/>
                                  </a:solidFill>
                                  <a:latin typeface="Cambria Math" panose="02040503050406030204" pitchFamily="18" charset="0"/>
                                </a:rPr>
                                <m:t>]</m:t>
                              </m:r>
                            </m:oMath>
                          </a14:m>
                          <a:r>
                            <a:rPr lang="en-GB" sz="1200" i="0" dirty="0">
                              <a:solidFill>
                                <a:schemeClr val="tx2"/>
                              </a:solidFill>
                              <a:latin typeface="+mn-lt"/>
                            </a:rPr>
                            <a:t> with </a:t>
                          </a:r>
                          <a14:m>
                            <m:oMath xmlns:m="http://schemas.openxmlformats.org/officeDocument/2006/math">
                              <m:sSub>
                                <m:sSubPr>
                                  <m:ctrlPr>
                                    <a:rPr lang="en-US" sz="1200" i="1" dirty="0" smtClean="0">
                                      <a:solidFill>
                                        <a:schemeClr val="tx2"/>
                                      </a:solidFill>
                                      <a:latin typeface="Cambria Math" panose="02040503050406030204" pitchFamily="18" charset="0"/>
                                      <a:ea typeface="Cambria Math" panose="02040503050406030204" pitchFamily="18" charset="0"/>
                                    </a:rPr>
                                  </m:ctrlPr>
                                </m:sSubPr>
                                <m:e>
                                  <m:r>
                                    <m:rPr>
                                      <m:sty m:val="p"/>
                                    </m:rPr>
                                    <a:rPr lang="el-GR" sz="1200" i="1" dirty="0">
                                      <a:solidFill>
                                        <a:schemeClr val="tx2"/>
                                      </a:solidFill>
                                      <a:latin typeface="Cambria Math" panose="02040503050406030204" pitchFamily="18" charset="0"/>
                                      <a:ea typeface="Cambria Math" panose="02040503050406030204" pitchFamily="18" charset="0"/>
                                    </a:rPr>
                                    <m:t>τ</m:t>
                                  </m:r>
                                </m:e>
                                <m:sub>
                                  <m:r>
                                    <m:rPr>
                                      <m:sty m:val="p"/>
                                    </m:rPr>
                                    <a:rPr lang="en-US" sz="1200" b="0" i="0" dirty="0" smtClean="0">
                                      <a:solidFill>
                                        <a:schemeClr val="tx2"/>
                                      </a:solidFill>
                                      <a:latin typeface="Cambria Math" panose="02040503050406030204" pitchFamily="18" charset="0"/>
                                      <a:ea typeface="Cambria Math" panose="02040503050406030204" pitchFamily="18" charset="0"/>
                                    </a:rPr>
                                    <m:t>z</m:t>
                                  </m:r>
                                </m:sub>
                              </m:sSub>
                              <m:r>
                                <a:rPr lang="en-US" sz="1200" b="0" i="1" dirty="0" smtClean="0">
                                  <a:solidFill>
                                    <a:schemeClr val="tx2"/>
                                  </a:solidFill>
                                  <a:latin typeface="Cambria Math" panose="02040503050406030204" pitchFamily="18" charset="0"/>
                                  <a:ea typeface="Cambria Math" panose="02040503050406030204" pitchFamily="18" charset="0"/>
                                </a:rPr>
                                <m:t>=1.51 </m:t>
                              </m:r>
                              <m:r>
                                <a:rPr lang="en-US" sz="1200" b="0" i="1" dirty="0" smtClean="0">
                                  <a:solidFill>
                                    <a:schemeClr val="tx2"/>
                                  </a:solidFill>
                                  <a:latin typeface="Cambria Math" panose="02040503050406030204" pitchFamily="18" charset="0"/>
                                  <a:ea typeface="Cambria Math" panose="02040503050406030204" pitchFamily="18" charset="0"/>
                                </a:rPr>
                                <m:t>𝑠</m:t>
                              </m:r>
                            </m:oMath>
                          </a14:m>
                          <a:endParaRPr lang="en-GB" sz="1200" i="0" dirty="0">
                            <a:solidFill>
                              <a:schemeClr val="tx2"/>
                            </a:solidFill>
                            <a:latin typeface="+mn-lt"/>
                          </a:endParaRPr>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GB" sz="1200" b="1" i="0" kern="1200" dirty="0">
                              <a:solidFill>
                                <a:srgbClr val="FF0000"/>
                              </a:solidFill>
                              <a:latin typeface="Cambria Math" panose="02040503050406030204" pitchFamily="18" charset="0"/>
                              <a:ea typeface="+mn-ea"/>
                              <a:cs typeface="+mn-cs"/>
                            </a:rPr>
                            <a:t>6.6/</a:t>
                          </a:r>
                          <a14:m>
                            <m:oMath xmlns:m="http://schemas.openxmlformats.org/officeDocument/2006/math">
                              <m:r>
                                <a:rPr lang="en-GB" sz="1200" b="1" i="1" kern="1200" dirty="0" smtClean="0">
                                  <a:solidFill>
                                    <a:srgbClr val="FF0000"/>
                                  </a:solidFill>
                                  <a:latin typeface="Cambria Math" panose="02040503050406030204" pitchFamily="18" charset="0"/>
                                  <a:ea typeface="+mn-ea"/>
                                  <a:cs typeface="+mn-cs"/>
                                </a:rPr>
                                <m:t>𝒇</m:t>
                              </m:r>
                              <m:r>
                                <a:rPr lang="en-US" sz="1200" b="1" i="1" kern="1200" dirty="0" smtClean="0">
                                  <a:solidFill>
                                    <a:srgbClr val="FF0000"/>
                                  </a:solidFill>
                                  <a:latin typeface="Cambria Math" panose="02040503050406030204" pitchFamily="18" charset="0"/>
                                  <a:ea typeface="+mn-ea"/>
                                  <a:cs typeface="+mn-cs"/>
                                </a:rPr>
                                <m:t> </m:t>
                              </m:r>
                              <m:r>
                                <a:rPr lang="en-GB" sz="1200" b="1" i="1" kern="1200" dirty="0" smtClean="0">
                                  <a:solidFill>
                                    <a:srgbClr val="FF0000"/>
                                  </a:solidFill>
                                  <a:latin typeface="Cambria Math" panose="02040503050406030204" pitchFamily="18" charset="0"/>
                                  <a:ea typeface="+mn-ea"/>
                                  <a:cs typeface="+mn-cs"/>
                                </a:rPr>
                                <m:t>[</m:t>
                              </m:r>
                              <m:r>
                                <a:rPr lang="en-GB" sz="1200" b="1" i="0" kern="1200" dirty="0" smtClean="0">
                                  <a:solidFill>
                                    <a:srgbClr val="FF0000"/>
                                  </a:solidFill>
                                  <a:latin typeface="Cambria Math" panose="02040503050406030204" pitchFamily="18" charset="0"/>
                                  <a:ea typeface="+mn-ea"/>
                                  <a:cs typeface="+mn-cs"/>
                                </a:rPr>
                                <m:t>𝐆𝐇𝐳</m:t>
                              </m:r>
                              <m:r>
                                <a:rPr lang="en-GB" sz="1200" b="1" i="1" kern="1200" dirty="0" smtClean="0">
                                  <a:solidFill>
                                    <a:srgbClr val="FF0000"/>
                                  </a:solidFill>
                                  <a:latin typeface="Cambria Math" panose="02040503050406030204" pitchFamily="18" charset="0"/>
                                  <a:ea typeface="+mn-ea"/>
                                  <a:cs typeface="+mn-cs"/>
                                </a:rPr>
                                <m:t>]</m:t>
                              </m:r>
                            </m:oMath>
                          </a14:m>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1" i="0" kern="1200" dirty="0">
                              <a:solidFill>
                                <a:srgbClr val="FF0000"/>
                              </a:solidFill>
                              <a:latin typeface="Cambria Math" panose="02040503050406030204" pitchFamily="18" charset="0"/>
                              <a:ea typeface="+mn-ea"/>
                              <a:cs typeface="+mn-cs"/>
                            </a:rPr>
                            <a:t>8.4/</a:t>
                          </a:r>
                          <a14:m>
                            <m:oMath xmlns:m="http://schemas.openxmlformats.org/officeDocument/2006/math">
                              <m:r>
                                <a:rPr lang="en-GB" sz="1200" b="1" i="1" kern="1200" dirty="0" smtClean="0">
                                  <a:solidFill>
                                    <a:srgbClr val="FF0000"/>
                                  </a:solidFill>
                                  <a:latin typeface="Cambria Math" panose="02040503050406030204" pitchFamily="18" charset="0"/>
                                  <a:ea typeface="+mn-ea"/>
                                  <a:cs typeface="+mn-cs"/>
                                </a:rPr>
                                <m:t>𝒇</m:t>
                              </m:r>
                              <m:r>
                                <a:rPr lang="en-US" sz="1200" b="1" i="1" kern="1200" dirty="0" smtClean="0">
                                  <a:solidFill>
                                    <a:srgbClr val="FF0000"/>
                                  </a:solidFill>
                                  <a:latin typeface="Cambria Math" panose="02040503050406030204" pitchFamily="18" charset="0"/>
                                  <a:ea typeface="+mn-ea"/>
                                  <a:cs typeface="+mn-cs"/>
                                </a:rPr>
                                <m:t> </m:t>
                              </m:r>
                              <m:r>
                                <a:rPr lang="en-GB" sz="1200" b="1" i="1" kern="1200" dirty="0" smtClean="0">
                                  <a:solidFill>
                                    <a:srgbClr val="FF0000"/>
                                  </a:solidFill>
                                  <a:latin typeface="Cambria Math" panose="02040503050406030204" pitchFamily="18" charset="0"/>
                                  <a:ea typeface="+mn-ea"/>
                                  <a:cs typeface="+mn-cs"/>
                                </a:rPr>
                                <m:t>[</m:t>
                              </m:r>
                              <m:r>
                                <a:rPr lang="en-GB" sz="1200" b="1" i="0" kern="1200" dirty="0" smtClean="0">
                                  <a:solidFill>
                                    <a:srgbClr val="FF0000"/>
                                  </a:solidFill>
                                  <a:latin typeface="Cambria Math" panose="02040503050406030204" pitchFamily="18" charset="0"/>
                                  <a:ea typeface="+mn-ea"/>
                                  <a:cs typeface="+mn-cs"/>
                                </a:rPr>
                                <m:t>𝐆𝐇𝐳</m:t>
                              </m:r>
                              <m:r>
                                <a:rPr lang="en-GB" sz="1200" b="1" i="1" kern="1200" dirty="0" smtClean="0">
                                  <a:solidFill>
                                    <a:srgbClr val="FF0000"/>
                                  </a:solidFill>
                                  <a:latin typeface="Cambria Math" panose="02040503050406030204" pitchFamily="18" charset="0"/>
                                  <a:ea typeface="+mn-ea"/>
                                  <a:cs typeface="+mn-cs"/>
                                </a:rPr>
                                <m:t>]</m:t>
                              </m:r>
                            </m:oMath>
                          </a14:m>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i="0" kern="1200" dirty="0">
                              <a:solidFill>
                                <a:srgbClr val="FF0000"/>
                              </a:solidFill>
                              <a:latin typeface="Cambria Math" panose="02040503050406030204" pitchFamily="18" charset="0"/>
                              <a:ea typeface="+mn-ea"/>
                              <a:cs typeface="+mn-cs"/>
                            </a:rPr>
                            <a:t>48.6/</a:t>
                          </a:r>
                          <a14:m>
                            <m:oMath xmlns:m="http://schemas.openxmlformats.org/officeDocument/2006/math">
                              <m:r>
                                <a:rPr lang="en-GB" sz="1200" b="1" i="1" kern="1200" dirty="0" smtClean="0">
                                  <a:solidFill>
                                    <a:srgbClr val="FF0000"/>
                                  </a:solidFill>
                                  <a:latin typeface="Cambria Math" panose="02040503050406030204" pitchFamily="18" charset="0"/>
                                  <a:ea typeface="+mn-ea"/>
                                  <a:cs typeface="+mn-cs"/>
                                </a:rPr>
                                <m:t>𝒇</m:t>
                              </m:r>
                              <m:r>
                                <a:rPr lang="en-US" sz="1200" b="1" i="1" kern="1200" dirty="0" smtClean="0">
                                  <a:solidFill>
                                    <a:srgbClr val="FF0000"/>
                                  </a:solidFill>
                                  <a:latin typeface="Cambria Math" panose="02040503050406030204" pitchFamily="18" charset="0"/>
                                  <a:ea typeface="+mn-ea"/>
                                  <a:cs typeface="+mn-cs"/>
                                </a:rPr>
                                <m:t> </m:t>
                              </m:r>
                              <m:r>
                                <a:rPr lang="en-GB" sz="1200" b="1" i="1" kern="1200" dirty="0" smtClean="0">
                                  <a:solidFill>
                                    <a:srgbClr val="FF0000"/>
                                  </a:solidFill>
                                  <a:latin typeface="Cambria Math" panose="02040503050406030204" pitchFamily="18" charset="0"/>
                                  <a:ea typeface="+mn-ea"/>
                                  <a:cs typeface="+mn-cs"/>
                                </a:rPr>
                                <m:t>[</m:t>
                              </m:r>
                              <m:r>
                                <a:rPr lang="en-GB" sz="1200" b="1" i="0" kern="1200" dirty="0" smtClean="0">
                                  <a:solidFill>
                                    <a:srgbClr val="FF0000"/>
                                  </a:solidFill>
                                  <a:latin typeface="Cambria Math" panose="02040503050406030204" pitchFamily="18" charset="0"/>
                                  <a:ea typeface="+mn-ea"/>
                                  <a:cs typeface="+mn-cs"/>
                                </a:rPr>
                                <m:t>𝐆𝐇𝐳</m:t>
                              </m:r>
                              <m:r>
                                <a:rPr lang="en-GB" sz="1200" b="1" i="1" kern="1200" dirty="0" smtClean="0">
                                  <a:solidFill>
                                    <a:srgbClr val="FF0000"/>
                                  </a:solidFill>
                                  <a:latin typeface="Cambria Math" panose="02040503050406030204" pitchFamily="18" charset="0"/>
                                  <a:ea typeface="+mn-ea"/>
                                  <a:cs typeface="+mn-cs"/>
                                </a:rPr>
                                <m:t>]</m:t>
                              </m:r>
                            </m:oMath>
                          </a14:m>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i="0" kern="1200" dirty="0">
                              <a:solidFill>
                                <a:srgbClr val="FF0000"/>
                              </a:solidFill>
                              <a:latin typeface="Cambria Math" panose="02040503050406030204" pitchFamily="18" charset="0"/>
                              <a:ea typeface="+mn-ea"/>
                              <a:cs typeface="+mn-cs"/>
                            </a:rPr>
                            <a:t>326/</a:t>
                          </a:r>
                          <a14:m>
                            <m:oMath xmlns:m="http://schemas.openxmlformats.org/officeDocument/2006/math">
                              <m:r>
                                <a:rPr lang="en-GB" sz="1200" b="1" i="1" kern="1200" dirty="0" smtClean="0">
                                  <a:solidFill>
                                    <a:srgbClr val="FF0000"/>
                                  </a:solidFill>
                                  <a:latin typeface="Cambria Math" panose="02040503050406030204" pitchFamily="18" charset="0"/>
                                  <a:ea typeface="+mn-ea"/>
                                  <a:cs typeface="+mn-cs"/>
                                </a:rPr>
                                <m:t>𝒇</m:t>
                              </m:r>
                              <m:r>
                                <a:rPr lang="en-US" sz="1200" b="1" i="1" kern="1200" dirty="0" smtClean="0">
                                  <a:solidFill>
                                    <a:srgbClr val="FF0000"/>
                                  </a:solidFill>
                                  <a:latin typeface="Cambria Math" panose="02040503050406030204" pitchFamily="18" charset="0"/>
                                  <a:ea typeface="+mn-ea"/>
                                  <a:cs typeface="+mn-cs"/>
                                </a:rPr>
                                <m:t> </m:t>
                              </m:r>
                              <m:r>
                                <a:rPr lang="en-GB" sz="1200" b="1" i="1" kern="1200" dirty="0" smtClean="0">
                                  <a:solidFill>
                                    <a:srgbClr val="FF0000"/>
                                  </a:solidFill>
                                  <a:latin typeface="Cambria Math" panose="02040503050406030204" pitchFamily="18" charset="0"/>
                                  <a:ea typeface="+mn-ea"/>
                                  <a:cs typeface="+mn-cs"/>
                                </a:rPr>
                                <m:t>[</m:t>
                              </m:r>
                              <m:r>
                                <a:rPr lang="en-GB" sz="1200" b="1" i="0" kern="1200" dirty="0" smtClean="0">
                                  <a:solidFill>
                                    <a:srgbClr val="FF0000"/>
                                  </a:solidFill>
                                  <a:latin typeface="Cambria Math" panose="02040503050406030204" pitchFamily="18" charset="0"/>
                                  <a:ea typeface="+mn-ea"/>
                                  <a:cs typeface="+mn-cs"/>
                                </a:rPr>
                                <m:t>𝐆𝐇𝐳</m:t>
                              </m:r>
                              <m:r>
                                <a:rPr lang="en-GB" sz="1200" b="1" i="1" kern="1200" dirty="0" smtClean="0">
                                  <a:solidFill>
                                    <a:srgbClr val="FF0000"/>
                                  </a:solidFill>
                                  <a:latin typeface="Cambria Math" panose="02040503050406030204" pitchFamily="18" charset="0"/>
                                  <a:ea typeface="+mn-ea"/>
                                  <a:cs typeface="+mn-cs"/>
                                </a:rPr>
                                <m:t>]</m:t>
                              </m:r>
                            </m:oMath>
                          </a14:m>
                          <a:endParaRPr lang="en-GB" sz="1200" b="1" i="0" kern="1200" dirty="0">
                            <a:solidFill>
                              <a:srgbClr val="FF0000"/>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784083143"/>
                      </a:ext>
                    </a:extLst>
                  </a:tr>
                  <a:tr h="13319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latin typeface="+mn-lt"/>
                            </a:rPr>
                            <a:t> </a:t>
                          </a:r>
                          <a14:m>
                            <m:oMath xmlns:m="http://schemas.openxmlformats.org/officeDocument/2006/math">
                              <m:r>
                                <a:rPr lang="en-GB" sz="1200" i="0" dirty="0" smtClean="0">
                                  <a:solidFill>
                                    <a:schemeClr val="tx2"/>
                                  </a:solidFill>
                                  <a:latin typeface="Cambria Math" panose="02040503050406030204" pitchFamily="18" charset="0"/>
                                </a:rPr>
                                <m:t>[</m:t>
                              </m:r>
                              <m:r>
                                <m:rPr>
                                  <m:sty m:val="p"/>
                                </m:rPr>
                                <a:rPr lang="en-GB" sz="1200" i="0" dirty="0" smtClean="0">
                                  <a:solidFill>
                                    <a:schemeClr val="tx2"/>
                                  </a:solidFill>
                                  <a:latin typeface="Cambria Math" panose="02040503050406030204" pitchFamily="18" charset="0"/>
                                </a:rPr>
                                <m:t>MΩ</m:t>
                              </m:r>
                              <m:r>
                                <a:rPr lang="en-US" sz="1200" b="0" i="0" dirty="0" smtClean="0">
                                  <a:solidFill>
                                    <a:schemeClr val="tx2"/>
                                  </a:solidFill>
                                  <a:latin typeface="Cambria Math" panose="02040503050406030204" pitchFamily="18" charset="0"/>
                                </a:rPr>
                                <m:t>/</m:t>
                              </m:r>
                              <m:r>
                                <m:rPr>
                                  <m:sty m:val="p"/>
                                </m:rPr>
                                <a:rPr lang="en-US" sz="1200" b="0" i="0" dirty="0" smtClean="0">
                                  <a:solidFill>
                                    <a:schemeClr val="tx2"/>
                                  </a:solidFill>
                                  <a:latin typeface="Cambria Math" panose="02040503050406030204" pitchFamily="18" charset="0"/>
                                </a:rPr>
                                <m:t>m</m:t>
                              </m:r>
                              <m:r>
                                <a:rPr lang="en-GB" sz="1200" i="0" dirty="0" smtClean="0">
                                  <a:solidFill>
                                    <a:schemeClr val="tx2"/>
                                  </a:solidFill>
                                  <a:latin typeface="Cambria Math" panose="02040503050406030204" pitchFamily="18" charset="0"/>
                                </a:rPr>
                                <m:t>]</m:t>
                              </m:r>
                            </m:oMath>
                          </a14:m>
                          <a:r>
                            <a:rPr lang="en-GB" sz="1200" dirty="0">
                              <a:solidFill>
                                <a:schemeClr val="tx2"/>
                              </a:solidFill>
                            </a:rPr>
                            <a:t> with 100 turns FB</a:t>
                          </a:r>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545</a:t>
                          </a:r>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683</a:t>
                          </a:r>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4012</a:t>
                          </a:r>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26879</a:t>
                          </a:r>
                          <a:endParaRPr lang="en-GB" sz="1200" b="1" i="0" kern="1200" dirty="0">
                            <a:solidFill>
                              <a:srgbClr val="FF0000"/>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397030"/>
                      </a:ext>
                    </a:extLst>
                  </a:tr>
                  <a:tr h="127113">
                    <a:tc gridSpan="6">
                      <a:txBody>
                        <a:bodyPr/>
                        <a:lstStyle/>
                        <a:p>
                          <a:pPr algn="ctr"/>
                          <a:r>
                            <a:rPr lang="en-GB" sz="1200" dirty="0">
                              <a:solidFill>
                                <a:schemeClr val="tx2"/>
                              </a:solidFill>
                            </a:rPr>
                            <a:t>Extraction</a:t>
                          </a:r>
                        </a:p>
                      </a:txBody>
                      <a:tcPr marT="0" marB="9144"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28354076"/>
                      </a:ext>
                    </a:extLst>
                  </a:tr>
                  <a:tr h="127113">
                    <a:tc>
                      <a:txBody>
                        <a:bodyPr/>
                        <a:lstStyle/>
                        <a:p>
                          <a:pPr algn="ctr"/>
                          <a:r>
                            <a:rPr lang="en-GB" sz="1200" dirty="0">
                              <a:solidFill>
                                <a:schemeClr val="tx2"/>
                              </a:solidFill>
                            </a:rPr>
                            <a:t>Extraction energy [GeV]</a:t>
                          </a:r>
                        </a:p>
                      </a:txBody>
                      <a:tcPr marT="0" marB="9144" anchor="ctr">
                        <a:lnT w="12700" cap="flat" cmpd="sng" algn="ctr">
                          <a:noFill/>
                          <a:prstDash val="solid"/>
                          <a:round/>
                          <a:headEnd type="none" w="med" len="med"/>
                          <a:tailEnd type="none" w="med" len="med"/>
                        </a:lnT>
                      </a:tcP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45.6</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tcP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80</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tcP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120</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tcP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182.5</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tcPr>
                    </a:tc>
                    <a:tc>
                      <a:txBody>
                        <a:bodyPr/>
                        <a:lstStyle/>
                        <a:p>
                          <a:pPr algn="ctr"/>
                          <a:r>
                            <a:rPr lang="en-GB" sz="1200" b="0" i="0" kern="1200" dirty="0">
                              <a:solidFill>
                                <a:schemeClr val="tx2"/>
                              </a:solidFill>
                              <a:latin typeface="Cambria Math" panose="02040503050406030204" pitchFamily="18" charset="0"/>
                              <a:ea typeface="+mn-ea"/>
                              <a:cs typeface="+mn-cs"/>
                            </a:rPr>
                            <a:t>182.5</a:t>
                          </a: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tcPr>
                    </a:tc>
                    <a:extLst>
                      <a:ext uri="{0D108BD9-81ED-4DB2-BD59-A6C34878D82A}">
                        <a16:rowId xmlns:a16="http://schemas.microsoft.com/office/drawing/2014/main" val="2459464058"/>
                      </a:ext>
                    </a:extLst>
                  </a:tr>
                  <a:tr h="1271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dirty="0">
                              <a:solidFill>
                                <a:schemeClr val="tx2"/>
                              </a:solidFill>
                            </a:rPr>
                            <a:t>Long. Damping time at extraction [s]</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0.382</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0.0707</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0.0209</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0.00595</a:t>
                          </a:r>
                        </a:p>
                      </a:txBody>
                      <a:tcPr marT="0" marB="9144" anchor="ctr">
                        <a:lnR w="12700" cap="flat" cmpd="sng" algn="ctr">
                          <a:solidFill>
                            <a:schemeClr val="tx1"/>
                          </a:solidFill>
                          <a:prstDash val="solid"/>
                          <a:round/>
                          <a:headEnd type="none" w="med" len="med"/>
                          <a:tailEnd type="none" w="med" len="med"/>
                        </a:lnR>
                      </a:tcPr>
                    </a:tc>
                    <a:tc>
                      <a:txBody>
                        <a:bodyPr/>
                        <a:lstStyle/>
                        <a:p>
                          <a:pPr algn="ctr"/>
                          <a:r>
                            <a:rPr lang="en-GB" sz="1200" b="0" i="0" kern="1200" dirty="0">
                              <a:solidFill>
                                <a:schemeClr val="tx2"/>
                              </a:solidFill>
                              <a:latin typeface="Cambria Math" panose="02040503050406030204" pitchFamily="18" charset="0"/>
                              <a:ea typeface="+mn-ea"/>
                              <a:cs typeface="+mn-cs"/>
                            </a:rPr>
                            <a:t>0.0059</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78573271"/>
                      </a:ext>
                    </a:extLst>
                  </a:tr>
                  <a:tr h="1271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solidFill>
                                <a:schemeClr val="tx2"/>
                              </a:solidFill>
                            </a:rPr>
                            <a:t>Sync. tune at extraction</a:t>
                          </a:r>
                          <a:endParaRPr lang="en-GB" sz="1200" dirty="0">
                            <a:solidFill>
                              <a:schemeClr val="tx2"/>
                            </a:solidFill>
                          </a:endParaRPr>
                        </a:p>
                      </a:txBody>
                      <a:tcPr marT="0" marB="9144" anchor="ct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0.0163</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0.0269</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0.0458</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0.0795</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tcPr>
                    </a:tc>
                    <a:tc>
                      <a:txBody>
                        <a:bodyPr/>
                        <a:lstStyle/>
                        <a:p>
                          <a:pPr algn="ctr"/>
                          <a:r>
                            <a:rPr lang="en-GB" sz="1200" b="0" i="0" kern="1200" dirty="0">
                              <a:solidFill>
                                <a:schemeClr val="tx2"/>
                              </a:solidFill>
                              <a:latin typeface="Cambria Math" panose="02040503050406030204" pitchFamily="18" charset="0"/>
                              <a:ea typeface="+mn-ea"/>
                              <a:cs typeface="+mn-cs"/>
                            </a:rPr>
                            <a:t>0.0881</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234728275"/>
                      </a:ext>
                    </a:extLst>
                  </a:tr>
                  <a:tr h="14094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GB" sz="1200" i="1" dirty="0" smtClean="0">
                                      <a:solidFill>
                                        <a:schemeClr val="tx2"/>
                                      </a:solidFill>
                                      <a:latin typeface="Cambria Math" panose="02040503050406030204" pitchFamily="18" charset="0"/>
                                      <a:ea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latin typeface="+mn-lt"/>
                            </a:rPr>
                            <a:t> </a:t>
                          </a:r>
                          <a14:m>
                            <m:oMath xmlns:m="http://schemas.openxmlformats.org/officeDocument/2006/math">
                              <m:r>
                                <a:rPr lang="en-GB" sz="1200" i="0" dirty="0" smtClean="0">
                                  <a:solidFill>
                                    <a:schemeClr val="tx2"/>
                                  </a:solidFill>
                                  <a:latin typeface="Cambria Math" panose="02040503050406030204" pitchFamily="18" charset="0"/>
                                </a:rPr>
                                <m:t>[</m:t>
                              </m:r>
                              <m:r>
                                <m:rPr>
                                  <m:sty m:val="p"/>
                                </m:rPr>
                                <a:rPr lang="en-GB" sz="1200" i="0" dirty="0" smtClean="0">
                                  <a:solidFill>
                                    <a:schemeClr val="tx2"/>
                                  </a:solidFill>
                                  <a:latin typeface="Cambria Math" panose="02040503050406030204" pitchFamily="18" charset="0"/>
                                </a:rPr>
                                <m:t>MΩ</m:t>
                              </m:r>
                              <m:r>
                                <a:rPr lang="en-GB" sz="1200" i="0" dirty="0" smtClean="0">
                                  <a:solidFill>
                                    <a:schemeClr val="tx2"/>
                                  </a:solidFill>
                                  <a:latin typeface="Cambria Math" panose="02040503050406030204" pitchFamily="18" charset="0"/>
                                </a:rPr>
                                <m:t>]</m:t>
                              </m:r>
                            </m:oMath>
                          </a14:m>
                          <a:endParaRPr lang="en-GB" sz="1200" i="0" dirty="0">
                            <a:solidFill>
                              <a:schemeClr val="tx2"/>
                            </a:solidFill>
                            <a:latin typeface="+mn-lt"/>
                          </a:endParaRPr>
                        </a:p>
                      </a:txBody>
                      <a:tcPr marT="0" marB="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36.9/</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724.6/</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36750/</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2283189/</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74372/</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77681858"/>
                      </a:ext>
                    </a:extLst>
                  </a:tr>
                  <a:tr h="13319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latin typeface="+mn-lt"/>
                            </a:rPr>
                            <a:t> </a:t>
                          </a:r>
                          <a14:m>
                            <m:oMath xmlns:m="http://schemas.openxmlformats.org/officeDocument/2006/math">
                              <m:r>
                                <a:rPr lang="en-GB" sz="1200" i="0" dirty="0" smtClean="0">
                                  <a:solidFill>
                                    <a:schemeClr val="tx2"/>
                                  </a:solidFill>
                                  <a:latin typeface="Cambria Math" panose="02040503050406030204" pitchFamily="18" charset="0"/>
                                </a:rPr>
                                <m:t>[</m:t>
                              </m:r>
                              <m:r>
                                <m:rPr>
                                  <m:sty m:val="p"/>
                                </m:rPr>
                                <a:rPr lang="en-GB" sz="1200" i="0" dirty="0" smtClean="0">
                                  <a:solidFill>
                                    <a:schemeClr val="tx2"/>
                                  </a:solidFill>
                                  <a:latin typeface="Cambria Math" panose="02040503050406030204" pitchFamily="18" charset="0"/>
                                </a:rPr>
                                <m:t>MΩ</m:t>
                              </m:r>
                              <m:r>
                                <a:rPr lang="en-US" sz="1200" b="0" i="0" dirty="0" smtClean="0">
                                  <a:solidFill>
                                    <a:schemeClr val="tx2"/>
                                  </a:solidFill>
                                  <a:latin typeface="Cambria Math" panose="02040503050406030204" pitchFamily="18" charset="0"/>
                                </a:rPr>
                                <m:t>/</m:t>
                              </m:r>
                              <m:r>
                                <m:rPr>
                                  <m:sty m:val="p"/>
                                </m:rPr>
                                <a:rPr lang="en-US" sz="1200" b="0" i="0" dirty="0" smtClean="0">
                                  <a:solidFill>
                                    <a:schemeClr val="tx2"/>
                                  </a:solidFill>
                                  <a:latin typeface="Cambria Math" panose="02040503050406030204" pitchFamily="18" charset="0"/>
                                </a:rPr>
                                <m:t>m</m:t>
                              </m:r>
                              <m:r>
                                <a:rPr lang="en-GB" sz="1200" i="0" dirty="0" smtClean="0">
                                  <a:solidFill>
                                    <a:schemeClr val="tx2"/>
                                  </a:solidFill>
                                  <a:latin typeface="Cambria Math" panose="02040503050406030204" pitchFamily="18" charset="0"/>
                                </a:rPr>
                                <m:t>]</m:t>
                              </m:r>
                            </m:oMath>
                          </a14:m>
                          <a:endParaRPr lang="en-GB" sz="1200" dirty="0">
                            <a:solidFill>
                              <a:schemeClr val="tx2"/>
                            </a:solidFill>
                          </a:endParaRP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48.8</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580</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17277</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618363</a:t>
                          </a:r>
                        </a:p>
                      </a:txBody>
                      <a:tcPr marT="0" marB="9144" anchor="ctr">
                        <a:lnR w="12700" cap="flat" cmpd="sng" algn="ctr">
                          <a:solidFill>
                            <a:schemeClr val="tx1"/>
                          </a:solidFill>
                          <a:prstDash val="solid"/>
                          <a:round/>
                          <a:headEnd type="none" w="med" len="med"/>
                          <a:tailEnd type="none" w="med" len="med"/>
                        </a:lnR>
                      </a:tcPr>
                    </a:tc>
                    <a:tc>
                      <a:txBody>
                        <a:bodyPr/>
                        <a:lstStyle/>
                        <a:p>
                          <a:pPr algn="ctr"/>
                          <a:r>
                            <a:rPr lang="en-GB" sz="1200" b="0" i="0" kern="1200" dirty="0">
                              <a:solidFill>
                                <a:schemeClr val="tx2"/>
                              </a:solidFill>
                              <a:latin typeface="Cambria Math" panose="02040503050406030204" pitchFamily="18" charset="0"/>
                              <a:ea typeface="+mn-ea"/>
                              <a:cs typeface="+mn-cs"/>
                            </a:rPr>
                            <a:t>19197</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407349534"/>
                      </a:ext>
                    </a:extLst>
                  </a:tr>
                </a:tbl>
              </a:graphicData>
            </a:graphic>
          </p:graphicFrame>
        </mc:Choice>
        <mc:Fallback>
          <p:graphicFrame>
            <p:nvGraphicFramePr>
              <p:cNvPr id="6" name="Table 5">
                <a:extLst>
                  <a:ext uri="{FF2B5EF4-FFF2-40B4-BE49-F238E27FC236}">
                    <a16:creationId xmlns:a16="http://schemas.microsoft.com/office/drawing/2014/main" id="{8C130674-4142-42E2-7396-AFD3DA2DB422}"/>
                  </a:ext>
                </a:extLst>
              </p:cNvPr>
              <p:cNvGraphicFramePr>
                <a:graphicFrameLocks noGrp="1"/>
              </p:cNvGraphicFramePr>
              <p:nvPr>
                <p:extLst>
                  <p:ext uri="{D42A27DB-BD31-4B8C-83A1-F6EECF244321}">
                    <p14:modId xmlns:p14="http://schemas.microsoft.com/office/powerpoint/2010/main" val="1588126354"/>
                  </p:ext>
                </p:extLst>
              </p:nvPr>
            </p:nvGraphicFramePr>
            <p:xfrm>
              <a:off x="445641" y="2407751"/>
              <a:ext cx="8936163" cy="3380424"/>
            </p:xfrm>
            <a:graphic>
              <a:graphicData uri="http://schemas.openxmlformats.org/drawingml/2006/table">
                <a:tbl>
                  <a:tblPr firstRow="1" bandRow="1">
                    <a:tableStyleId>{073A0DAA-6AF3-43AB-8588-CEC1D06C72B9}</a:tableStyleId>
                  </a:tblPr>
                  <a:tblGrid>
                    <a:gridCol w="2660967">
                      <a:extLst>
                        <a:ext uri="{9D8B030D-6E8A-4147-A177-3AD203B41FA5}">
                          <a16:colId xmlns:a16="http://schemas.microsoft.com/office/drawing/2014/main" val="1109847519"/>
                        </a:ext>
                      </a:extLst>
                    </a:gridCol>
                    <a:gridCol w="1073150">
                      <a:extLst>
                        <a:ext uri="{9D8B030D-6E8A-4147-A177-3AD203B41FA5}">
                          <a16:colId xmlns:a16="http://schemas.microsoft.com/office/drawing/2014/main" val="1065128660"/>
                        </a:ext>
                      </a:extLst>
                    </a:gridCol>
                    <a:gridCol w="1157288">
                      <a:extLst>
                        <a:ext uri="{9D8B030D-6E8A-4147-A177-3AD203B41FA5}">
                          <a16:colId xmlns:a16="http://schemas.microsoft.com/office/drawing/2014/main" val="1501037579"/>
                        </a:ext>
                      </a:extLst>
                    </a:gridCol>
                    <a:gridCol w="1259205">
                      <a:extLst>
                        <a:ext uri="{9D8B030D-6E8A-4147-A177-3AD203B41FA5}">
                          <a16:colId xmlns:a16="http://schemas.microsoft.com/office/drawing/2014/main" val="4141668695"/>
                        </a:ext>
                      </a:extLst>
                    </a:gridCol>
                    <a:gridCol w="1377950">
                      <a:extLst>
                        <a:ext uri="{9D8B030D-6E8A-4147-A177-3AD203B41FA5}">
                          <a16:colId xmlns:a16="http://schemas.microsoft.com/office/drawing/2014/main" val="2896785936"/>
                        </a:ext>
                      </a:extLst>
                    </a:gridCol>
                    <a:gridCol w="1407603">
                      <a:extLst>
                        <a:ext uri="{9D8B030D-6E8A-4147-A177-3AD203B41FA5}">
                          <a16:colId xmlns:a16="http://schemas.microsoft.com/office/drawing/2014/main" val="2212769961"/>
                        </a:ext>
                      </a:extLst>
                    </a:gridCol>
                  </a:tblGrid>
                  <a:tr h="192024">
                    <a:tc>
                      <a:txBody>
                        <a:bodyPr/>
                        <a:lstStyle/>
                        <a:p>
                          <a:pPr algn="ctr"/>
                          <a:r>
                            <a:rPr lang="en-GB" sz="1200" dirty="0"/>
                            <a:t>Running mode</a:t>
                          </a:r>
                        </a:p>
                      </a:txBody>
                      <a:tcPr marT="0" marB="9144" anchor="ctr"/>
                    </a:tc>
                    <a:tc>
                      <a:txBody>
                        <a:bodyPr/>
                        <a:lstStyle/>
                        <a:p>
                          <a:pPr algn="ctr"/>
                          <a:r>
                            <a:rPr lang="en-GB" sz="1200" dirty="0"/>
                            <a:t>Z-booster</a:t>
                          </a:r>
                        </a:p>
                      </a:txBody>
                      <a:tcPr marT="0" marB="9144" anchor="ctr"/>
                    </a:tc>
                    <a:tc>
                      <a:txBody>
                        <a:bodyPr/>
                        <a:lstStyle/>
                        <a:p>
                          <a:pPr algn="ctr"/>
                          <a:r>
                            <a:rPr lang="en-GB" sz="1200" dirty="0"/>
                            <a:t>W-booster</a:t>
                          </a:r>
                        </a:p>
                      </a:txBody>
                      <a:tcPr marT="0" marB="9144" anchor="ctr"/>
                    </a:tc>
                    <a:tc>
                      <a:txBody>
                        <a:bodyPr/>
                        <a:lstStyle/>
                        <a:p>
                          <a:pPr algn="ctr"/>
                          <a:r>
                            <a:rPr lang="en-GB" sz="1200" dirty="0"/>
                            <a:t>Higgs-booster</a:t>
                          </a:r>
                        </a:p>
                      </a:txBody>
                      <a:tcPr marT="0" marB="9144" anchor="ctr"/>
                    </a:tc>
                    <a:tc>
                      <a:txBody>
                        <a:bodyPr/>
                        <a:lstStyle/>
                        <a:p>
                          <a:pPr algn="ctr"/>
                          <a:r>
                            <a:rPr lang="en-GB" sz="1200" dirty="0"/>
                            <a:t>ttbar-booster</a:t>
                          </a:r>
                        </a:p>
                      </a:txBody>
                      <a:tcPr marT="0" marB="9144" anchor="ctr"/>
                    </a:tc>
                    <a:tc>
                      <a:txBody>
                        <a:bodyPr/>
                        <a:lstStyle/>
                        <a:p>
                          <a:pPr algn="ctr"/>
                          <a:r>
                            <a:rPr lang="en-GB" sz="1200" dirty="0"/>
                            <a:t>ttbar-collider</a:t>
                          </a:r>
                        </a:p>
                      </a:txBody>
                      <a:tcPr marT="0" marB="9144" anchor="ctr"/>
                    </a:tc>
                    <a:extLst>
                      <a:ext uri="{0D108BD9-81ED-4DB2-BD59-A6C34878D82A}">
                        <a16:rowId xmlns:a16="http://schemas.microsoft.com/office/drawing/2014/main" val="1835097217"/>
                      </a:ext>
                    </a:extLst>
                  </a:tr>
                  <a:tr h="192024">
                    <a:tc>
                      <a:txBody>
                        <a:bodyPr/>
                        <a:lstStyle/>
                        <a:p>
                          <a:endParaRPr lang="en-US"/>
                        </a:p>
                      </a:txBody>
                      <a:tcPr marT="0" marB="9144" anchor="ctr">
                        <a:blipFill>
                          <a:blip r:embed="rId3"/>
                          <a:stretch>
                            <a:fillRect l="-229" t="-129032" r="-236613" b="-1632258"/>
                          </a:stretch>
                        </a:blipFill>
                      </a:tcPr>
                    </a:tc>
                    <a:tc gridSpan="4">
                      <a:txBody>
                        <a:bodyPr/>
                        <a:lstStyle/>
                        <a:p>
                          <a:pPr algn="ctr"/>
                          <a:r>
                            <a:rPr lang="en-GB" sz="1200" b="0" i="0" kern="1200" dirty="0">
                              <a:solidFill>
                                <a:schemeClr val="tx2"/>
                              </a:solidFill>
                              <a:latin typeface="Cambria Math" panose="02040503050406030204" pitchFamily="18" charset="0"/>
                              <a:ea typeface="+mn-ea"/>
                              <a:cs typeface="+mn-cs"/>
                            </a:rPr>
                            <a:t>7.12e-6</a:t>
                          </a:r>
                        </a:p>
                      </a:txBody>
                      <a:tcPr marT="0" marB="9144" anchor="ctr">
                        <a:lnR w="12700" cap="flat" cmpd="sng" algn="ctr">
                          <a:solidFill>
                            <a:schemeClr val="tx1"/>
                          </a:solidFill>
                          <a:prstDash val="solid"/>
                          <a:round/>
                          <a:headEnd type="none" w="med" len="med"/>
                          <a:tailEnd type="none" w="med" len="med"/>
                        </a:lnR>
                      </a:tcPr>
                    </a:tc>
                    <a:tc hMerge="1">
                      <a:txBody>
                        <a:bodyPr/>
                        <a:lstStyle/>
                        <a:p>
                          <a:pPr algn="ctr"/>
                          <a:endParaRPr lang="en-GB" sz="1200" dirty="0"/>
                        </a:p>
                      </a:txBody>
                      <a:tcPr anchor="ctr"/>
                    </a:tc>
                    <a:tc hMerge="1">
                      <a:txBody>
                        <a:bodyPr/>
                        <a:lstStyle/>
                        <a:p>
                          <a:endParaRPr dirty="0"/>
                        </a:p>
                      </a:txBody>
                      <a:tcPr anchor="ctr"/>
                    </a:tc>
                    <a:tc hMerge="1">
                      <a:txBody>
                        <a:bodyPr/>
                        <a:lstStyle/>
                        <a:p>
                          <a:pPr algn="ctr"/>
                          <a:endParaRPr lang="en-GB" sz="1200" dirty="0"/>
                        </a:p>
                      </a:txBody>
                      <a:tcPr anchor="ctr"/>
                    </a:tc>
                    <a:tc>
                      <a:txBody>
                        <a:bodyPr/>
                        <a:lstStyle/>
                        <a:p>
                          <a:pPr algn="ctr"/>
                          <a:r>
                            <a:rPr lang="en-GB" sz="1200" b="0" i="0" kern="1200" dirty="0">
                              <a:solidFill>
                                <a:schemeClr val="tx2"/>
                              </a:solidFill>
                              <a:latin typeface="Cambria Math" panose="02040503050406030204" pitchFamily="18" charset="0"/>
                              <a:ea typeface="+mn-ea"/>
                              <a:cs typeface="+mn-cs"/>
                            </a:rPr>
                            <a:t>7.52e-6</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845899815"/>
                      </a:ext>
                    </a:extLst>
                  </a:tr>
                  <a:tr h="192024">
                    <a:tc>
                      <a:txBody>
                        <a:bodyPr/>
                        <a:lstStyle/>
                        <a:p>
                          <a:endParaRPr lang="en-US"/>
                        </a:p>
                      </a:txBody>
                      <a:tcPr marT="0" marB="9144" anchor="ctr">
                        <a:lnB w="12700" cap="flat" cmpd="sng" algn="ctr">
                          <a:solidFill>
                            <a:schemeClr val="tx1"/>
                          </a:solidFill>
                          <a:prstDash val="solid"/>
                          <a:round/>
                          <a:headEnd type="none" w="med" len="med"/>
                          <a:tailEnd type="none" w="med" len="med"/>
                        </a:lnB>
                        <a:blipFill>
                          <a:blip r:embed="rId3"/>
                          <a:stretch>
                            <a:fillRect l="-229" t="-221875" r="-236613" b="-1481250"/>
                          </a:stretch>
                        </a:blipFill>
                      </a:tcPr>
                    </a:tc>
                    <a:tc>
                      <a:txBody>
                        <a:bodyPr/>
                        <a:lstStyle/>
                        <a:p>
                          <a:endParaRPr lang="en-US"/>
                        </a:p>
                      </a:txBody>
                      <a:tcPr marT="0" marB="9144" anchor="ctr">
                        <a:lnB w="12700" cap="flat" cmpd="sng" algn="ctr">
                          <a:solidFill>
                            <a:schemeClr val="tx1"/>
                          </a:solidFill>
                          <a:prstDash val="solid"/>
                          <a:round/>
                          <a:headEnd type="none" w="med" len="med"/>
                          <a:tailEnd type="none" w="med" len="med"/>
                        </a:lnB>
                        <a:blipFill>
                          <a:blip r:embed="rId3"/>
                          <a:stretch>
                            <a:fillRect l="-248864" t="-221875" r="-487500" b="-1481250"/>
                          </a:stretch>
                        </a:blipFill>
                      </a:tcPr>
                    </a:tc>
                    <a:tc>
                      <a:txBody>
                        <a:bodyPr/>
                        <a:lstStyle/>
                        <a:p>
                          <a:endParaRPr lang="en-US"/>
                        </a:p>
                      </a:txBody>
                      <a:tcPr marT="0" marB="9144" anchor="ctr">
                        <a:lnB w="12700" cap="flat" cmpd="sng" algn="ctr">
                          <a:solidFill>
                            <a:schemeClr val="tx1"/>
                          </a:solidFill>
                          <a:prstDash val="solid"/>
                          <a:round/>
                          <a:headEnd type="none" w="med" len="med"/>
                          <a:tailEnd type="none" w="med" len="med"/>
                        </a:lnB>
                        <a:blipFill>
                          <a:blip r:embed="rId3"/>
                          <a:stretch>
                            <a:fillRect l="-323158" t="-221875" r="-351579" b="-1481250"/>
                          </a:stretch>
                        </a:blipFill>
                      </a:tcPr>
                    </a:tc>
                    <a:tc>
                      <a:txBody>
                        <a:bodyPr/>
                        <a:lstStyle/>
                        <a:p>
                          <a:endParaRPr lang="en-US"/>
                        </a:p>
                      </a:txBody>
                      <a:tcPr marT="0" marB="9144" anchor="ctr">
                        <a:lnB w="12700" cap="flat" cmpd="sng" algn="ctr">
                          <a:solidFill>
                            <a:schemeClr val="tx1"/>
                          </a:solidFill>
                          <a:prstDash val="solid"/>
                          <a:round/>
                          <a:headEnd type="none" w="med" len="med"/>
                          <a:tailEnd type="none" w="med" len="med"/>
                        </a:lnB>
                        <a:blipFill>
                          <a:blip r:embed="rId3"/>
                          <a:stretch>
                            <a:fillRect l="-388406" t="-221875" r="-222705" b="-1481250"/>
                          </a:stretch>
                        </a:blipFill>
                      </a:tcPr>
                    </a:tc>
                    <a:tc>
                      <a:txBody>
                        <a:bodyPr/>
                        <a:lstStyle/>
                        <a:p>
                          <a:endParaRPr lang="en-US"/>
                        </a:p>
                      </a:txBody>
                      <a:tcPr marT="0" marB="9144"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blipFill>
                          <a:blip r:embed="rId3"/>
                          <a:stretch>
                            <a:fillRect l="-447345" t="-221875" r="-103982" b="-1481250"/>
                          </a:stretch>
                        </a:blipFill>
                      </a:tcPr>
                    </a:tc>
                    <a:tc>
                      <a:txBody>
                        <a:bodyPr/>
                        <a:lstStyle/>
                        <a:p>
                          <a:pPr algn="ctr"/>
                          <a:r>
                            <a:rPr lang="en-US" sz="1200" b="0" i="0" kern="1200" dirty="0">
                              <a:solidFill>
                                <a:schemeClr val="tx2"/>
                              </a:solidFill>
                              <a:latin typeface="Cambria Math" panose="02040503050406030204" pitchFamily="18" charset="0"/>
                              <a:ea typeface="+mn-ea"/>
                              <a:cs typeface="+mn-cs"/>
                            </a:rPr>
                            <a:t>0.0049×2</a:t>
                          </a:r>
                        </a:p>
                      </a:txBody>
                      <a:tcPr marT="0" marB="9144"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3173820"/>
                      </a:ext>
                    </a:extLst>
                  </a:tr>
                  <a:tr h="192024">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tx2"/>
                              </a:solidFill>
                            </a:rPr>
                            <a:t>Injection</a:t>
                          </a:r>
                        </a:p>
                      </a:txBody>
                      <a:tcPr marT="0" marB="9144"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sz="1200" b="0" i="0" kern="1200" dirty="0">
                            <a:solidFill>
                              <a:schemeClr val="tx2"/>
                            </a:solidFill>
                            <a:latin typeface="Cambria Math" panose="02040503050406030204" pitchFamily="18" charset="0"/>
                            <a:ea typeface="+mn-ea"/>
                            <a:cs typeface="+mn-cs"/>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sz="1200" b="0" i="0" kern="1200" dirty="0">
                            <a:solidFill>
                              <a:schemeClr val="tx2"/>
                            </a:solidFill>
                            <a:latin typeface="Cambria Math" panose="02040503050406030204" pitchFamily="18" charset="0"/>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61395791"/>
                      </a:ext>
                    </a:extLst>
                  </a:tr>
                  <a:tr h="192024">
                    <a:tc>
                      <a:txBody>
                        <a:bodyPr/>
                        <a:lstStyle/>
                        <a:p>
                          <a:endParaRPr lang="en-US"/>
                        </a:p>
                      </a:txBody>
                      <a:tcPr marT="0" marB="9144" anchor="ctr">
                        <a:lnT w="12700" cap="flat" cmpd="sng" algn="ctr">
                          <a:noFill/>
                          <a:prstDash val="solid"/>
                          <a:round/>
                          <a:headEnd type="none" w="med" len="med"/>
                          <a:tailEnd type="none" w="med" len="med"/>
                        </a:lnT>
                        <a:blipFill>
                          <a:blip r:embed="rId3"/>
                          <a:stretch>
                            <a:fillRect l="-229" t="-418750" r="-236613" b="-1284375"/>
                          </a:stretch>
                        </a:blip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20</a:t>
                          </a:r>
                        </a:p>
                      </a:txBody>
                      <a:tcPr marT="0" marB="9144" anchor="ctr">
                        <a:lnT w="12700" cap="flat" cmpd="sng" algn="ctr">
                          <a:noFill/>
                          <a:prstDash val="solid"/>
                          <a:round/>
                          <a:headEnd type="none" w="med" len="med"/>
                          <a:tailEnd type="none" w="med" len="med"/>
                        </a:lnT>
                      </a:tcPr>
                    </a:tc>
                    <a:tc>
                      <a:txBody>
                        <a:bodyPr/>
                        <a:lstStyle/>
                        <a:p>
                          <a:pPr algn="ctr"/>
                          <a:r>
                            <a:rPr lang="en-GB" sz="1200" b="0" i="0" kern="1200" dirty="0">
                              <a:solidFill>
                                <a:schemeClr val="tx2"/>
                              </a:solidFill>
                              <a:latin typeface="Cambria Math" panose="02040503050406030204" pitchFamily="18" charset="0"/>
                              <a:ea typeface="+mn-ea"/>
                              <a:cs typeface="+mn-cs"/>
                            </a:rPr>
                            <a:t>20</a:t>
                          </a:r>
                        </a:p>
                      </a:txBody>
                      <a:tcPr marT="0" marB="9144" anchor="ctr">
                        <a:lnT w="12700" cap="flat" cmpd="sng" algn="ctr">
                          <a:noFill/>
                          <a:prstDash val="solid"/>
                          <a:round/>
                          <a:headEnd type="none" w="med" len="med"/>
                          <a:tailEnd type="none" w="med" len="med"/>
                        </a:lnT>
                      </a:tcPr>
                    </a:tc>
                    <a:tc>
                      <a:txBody>
                        <a:bodyPr/>
                        <a:lstStyle/>
                        <a:p>
                          <a:pPr algn="ctr"/>
                          <a:r>
                            <a:rPr lang="en-GB" sz="1200" b="0" i="0" kern="1200" dirty="0">
                              <a:solidFill>
                                <a:schemeClr val="tx2"/>
                              </a:solidFill>
                              <a:latin typeface="Cambria Math" panose="02040503050406030204" pitchFamily="18" charset="0"/>
                              <a:ea typeface="+mn-ea"/>
                              <a:cs typeface="+mn-cs"/>
                            </a:rPr>
                            <a:t>20</a:t>
                          </a:r>
                        </a:p>
                      </a:txBody>
                      <a:tcPr marT="0" marB="9144" anchor="ctr">
                        <a:lnT w="12700" cap="flat" cmpd="sng" algn="ctr">
                          <a:noFill/>
                          <a:prstDash val="solid"/>
                          <a:round/>
                          <a:headEnd type="none" w="med" len="med"/>
                          <a:tailEnd type="none" w="med" len="med"/>
                        </a:lnT>
                      </a:tcPr>
                    </a:tc>
                    <a:tc>
                      <a:txBody>
                        <a:bodyPr/>
                        <a:lstStyle/>
                        <a:p>
                          <a:pPr algn="ctr"/>
                          <a:r>
                            <a:rPr lang="en-US" sz="1200" b="0" i="0" kern="1200" dirty="0">
                              <a:solidFill>
                                <a:schemeClr val="tx2"/>
                              </a:solidFill>
                              <a:latin typeface="Cambria Math" panose="02040503050406030204" pitchFamily="18" charset="0"/>
                              <a:ea typeface="+mn-ea"/>
                              <a:cs typeface="+mn-cs"/>
                            </a:rPr>
                            <a:t>20</a:t>
                          </a:r>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tcPr>
                    </a:tc>
                    <a:tc>
                      <a:txBody>
                        <a:bodyPr/>
                        <a:lstStyle/>
                        <a:p>
                          <a:pPr algn="ctr"/>
                          <a:endParaRPr lang="en-US"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tcPr>
                    </a:tc>
                    <a:extLst>
                      <a:ext uri="{0D108BD9-81ED-4DB2-BD59-A6C34878D82A}">
                        <a16:rowId xmlns:a16="http://schemas.microsoft.com/office/drawing/2014/main" val="2389267158"/>
                      </a:ext>
                    </a:extLst>
                  </a:tr>
                  <a:tr h="192024">
                    <a:tc>
                      <a:txBody>
                        <a:bodyPr/>
                        <a:lstStyle/>
                        <a:p>
                          <a:endParaRPr lang="en-US"/>
                        </a:p>
                      </a:txBody>
                      <a:tcPr marT="0" marB="9144" anchor="ctr">
                        <a:blipFill>
                          <a:blip r:embed="rId3"/>
                          <a:stretch>
                            <a:fillRect l="-229" t="-518750" r="-236613" b="-1184375"/>
                          </a:stretch>
                        </a:blipFill>
                      </a:tcPr>
                    </a:tc>
                    <a:tc>
                      <a:txBody>
                        <a:bodyPr/>
                        <a:lstStyle/>
                        <a:p>
                          <a:pPr algn="ctr"/>
                          <a:r>
                            <a:rPr lang="en-GB" sz="1200" b="0" i="0" kern="1200" dirty="0">
                              <a:solidFill>
                                <a:schemeClr val="tx2"/>
                              </a:solidFill>
                              <a:latin typeface="Cambria Math" panose="02040503050406030204" pitchFamily="18" charset="0"/>
                              <a:ea typeface="+mn-ea"/>
                              <a:cs typeface="+mn-cs"/>
                            </a:rPr>
                            <a:t>4.52</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4.52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4.52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4.52</a:t>
                          </a:r>
                        </a:p>
                      </a:txBody>
                      <a:tcPr marT="0" marB="9144" anchor="ctr">
                        <a:lnR w="12700" cap="flat" cmpd="sng" algn="ctr">
                          <a:solidFill>
                            <a:schemeClr val="tx1"/>
                          </a:solidFill>
                          <a:prstDash val="solid"/>
                          <a:round/>
                          <a:headEnd type="none" w="med" len="med"/>
                          <a:tailEnd type="none" w="med" len="med"/>
                        </a:lnR>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162945515"/>
                      </a:ext>
                    </a:extLst>
                  </a:tr>
                  <a:tr h="19202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solidFill>
                                <a:schemeClr val="tx2"/>
                              </a:solidFill>
                            </a:rPr>
                            <a:t>Sync. tune at injection</a:t>
                          </a:r>
                          <a:endParaRPr lang="en-GB" sz="1200" dirty="0">
                            <a:solidFill>
                              <a:schemeClr val="tx2"/>
                            </a:solidFill>
                          </a:endParaRP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0.0262</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0.0262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0.0262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0.0262</a:t>
                          </a:r>
                        </a:p>
                      </a:txBody>
                      <a:tcPr marT="0" marB="9144" anchor="ctr">
                        <a:lnR w="12700" cap="flat" cmpd="sng" algn="ctr">
                          <a:solidFill>
                            <a:schemeClr val="tx1"/>
                          </a:solidFill>
                          <a:prstDash val="solid"/>
                          <a:round/>
                          <a:headEnd type="none" w="med" len="med"/>
                          <a:tailEnd type="none" w="med" len="med"/>
                        </a:lnR>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258379353"/>
                      </a:ext>
                    </a:extLst>
                  </a:tr>
                  <a:tr h="218885">
                    <a:tc>
                      <a:txBody>
                        <a:bodyPr/>
                        <a:lstStyle/>
                        <a:p>
                          <a:endParaRPr lang="en-US"/>
                        </a:p>
                      </a:txBody>
                      <a:tcPr marT="0" marB="9144" anchor="ctr">
                        <a:blipFill>
                          <a:blip r:embed="rId3"/>
                          <a:stretch>
                            <a:fillRect l="-229" t="-636111" r="-236613" b="-866667"/>
                          </a:stretch>
                        </a:blipFill>
                      </a:tcPr>
                    </a:tc>
                    <a:tc>
                      <a:txBody>
                        <a:bodyPr/>
                        <a:lstStyle/>
                        <a:p>
                          <a:endParaRPr lang="en-US"/>
                        </a:p>
                      </a:txBody>
                      <a:tcPr marT="0" marB="9144" anchor="ctr">
                        <a:blipFill>
                          <a:blip r:embed="rId3"/>
                          <a:stretch>
                            <a:fillRect l="-248864" t="-636111" r="-487500" b="-866667"/>
                          </a:stretch>
                        </a:blipFill>
                      </a:tcPr>
                    </a:tc>
                    <a:tc>
                      <a:txBody>
                        <a:bodyPr/>
                        <a:lstStyle/>
                        <a:p>
                          <a:endParaRPr lang="en-US"/>
                        </a:p>
                      </a:txBody>
                      <a:tcPr marT="0" marB="9144" anchor="ctr">
                        <a:blipFill>
                          <a:blip r:embed="rId3"/>
                          <a:stretch>
                            <a:fillRect l="-323158" t="-636111" r="-351579" b="-866667"/>
                          </a:stretch>
                        </a:blipFill>
                      </a:tcPr>
                    </a:tc>
                    <a:tc>
                      <a:txBody>
                        <a:bodyPr/>
                        <a:lstStyle/>
                        <a:p>
                          <a:endParaRPr lang="en-US"/>
                        </a:p>
                      </a:txBody>
                      <a:tcPr marT="0" marB="9144" anchor="ctr">
                        <a:blipFill>
                          <a:blip r:embed="rId3"/>
                          <a:stretch>
                            <a:fillRect l="-388406" t="-636111" r="-222705" b="-866667"/>
                          </a:stretch>
                        </a:blipFill>
                      </a:tcPr>
                    </a:tc>
                    <a:tc>
                      <a:txBody>
                        <a:bodyPr/>
                        <a:lstStyle/>
                        <a:p>
                          <a:endParaRPr lang="en-US"/>
                        </a:p>
                      </a:txBody>
                      <a:tcPr marT="0" marB="9144" anchor="ctr">
                        <a:lnR w="12700" cap="flat" cmpd="sng" algn="ctr">
                          <a:solidFill>
                            <a:schemeClr val="tx1"/>
                          </a:solidFill>
                          <a:prstDash val="solid"/>
                          <a:round/>
                          <a:headEnd type="none" w="med" len="med"/>
                          <a:tailEnd type="none" w="med" len="med"/>
                        </a:lnR>
                        <a:blipFill>
                          <a:blip r:embed="rId3"/>
                          <a:stretch>
                            <a:fillRect l="-447345" t="-636111" r="-103982" b="-866667"/>
                          </a:stretch>
                        </a:blipFill>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68004354"/>
                      </a:ext>
                    </a:extLst>
                  </a:tr>
                  <a:tr h="203835">
                    <a:tc>
                      <a:txBody>
                        <a:bodyPr/>
                        <a:lstStyle/>
                        <a:p>
                          <a:endParaRPr lang="en-US"/>
                        </a:p>
                      </a:txBody>
                      <a:tcPr marT="0" marB="9144" anchor="ctr">
                        <a:lnB w="12700" cap="flat" cmpd="sng" algn="ctr">
                          <a:noFill/>
                          <a:prstDash val="solid"/>
                          <a:round/>
                          <a:headEnd type="none" w="med" len="med"/>
                          <a:tailEnd type="none" w="med" len="med"/>
                        </a:lnB>
                        <a:blipFill>
                          <a:blip r:embed="rId3"/>
                          <a:stretch>
                            <a:fillRect l="-229" t="-779412" r="-236613" b="-817647"/>
                          </a:stretch>
                        </a:blipFill>
                      </a:tcPr>
                    </a:tc>
                    <a:tc>
                      <a:txBody>
                        <a:bodyPr/>
                        <a:lstStyle/>
                        <a:p>
                          <a:pPr algn="ctr"/>
                          <a:r>
                            <a:rPr lang="en-GB" sz="1200" b="0" i="0" kern="1200" dirty="0">
                              <a:solidFill>
                                <a:schemeClr val="tx2"/>
                              </a:solidFill>
                              <a:latin typeface="Cambria Math" panose="02040503050406030204" pitchFamily="18" charset="0"/>
                              <a:ea typeface="+mn-ea"/>
                              <a:cs typeface="+mn-cs"/>
                            </a:rPr>
                            <a:t>1.8</a:t>
                          </a:r>
                        </a:p>
                      </a:txBody>
                      <a:tcPr marT="0" marB="9144" anchor="ctr">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2.3</a:t>
                          </a:r>
                        </a:p>
                      </a:txBody>
                      <a:tcPr marT="0" marB="9144" anchor="ctr">
                        <a:lnB w="12700" cap="flat" cmpd="sng" algn="ctr">
                          <a:noFill/>
                          <a:prstDash val="solid"/>
                          <a:round/>
                          <a:headEnd type="none" w="med" len="med"/>
                          <a:tailEnd type="none" w="med" len="med"/>
                        </a:lnB>
                      </a:tcPr>
                    </a:tc>
                    <a:tc>
                      <a:txBody>
                        <a:bodyPr/>
                        <a:lstStyle/>
                        <a:p>
                          <a:pPr algn="ctr"/>
                          <a:r>
                            <a:rPr lang="en-GB" sz="1200" b="0" i="0" kern="1200" dirty="0">
                              <a:solidFill>
                                <a:schemeClr val="tx2"/>
                              </a:solidFill>
                              <a:latin typeface="Cambria Math" panose="02040503050406030204" pitchFamily="18" charset="0"/>
                              <a:ea typeface="+mn-ea"/>
                              <a:cs typeface="+mn-cs"/>
                            </a:rPr>
                            <a:t>13.3</a:t>
                          </a:r>
                        </a:p>
                      </a:txBody>
                      <a:tcPr marT="0" marB="9144" anchor="ctr">
                        <a:lnB w="12700" cap="flat" cmpd="sng" algn="ctr">
                          <a:noFill/>
                          <a:prstDash val="solid"/>
                          <a:round/>
                          <a:headEnd type="none" w="med" len="med"/>
                          <a:tailEnd type="none" w="med" len="med"/>
                        </a:lnB>
                      </a:tcPr>
                    </a:tc>
                    <a:tc>
                      <a:txBody>
                        <a:bodyPr/>
                        <a:lstStyle/>
                        <a:p>
                          <a:pPr algn="ctr"/>
                          <a:r>
                            <a:rPr lang="en-GB" sz="1200" b="0" i="0" kern="1200" dirty="0">
                              <a:solidFill>
                                <a:schemeClr val="tx2"/>
                              </a:solidFill>
                              <a:latin typeface="Cambria Math" panose="02040503050406030204" pitchFamily="18" charset="0"/>
                              <a:ea typeface="+mn-ea"/>
                              <a:cs typeface="+mn-cs"/>
                            </a:rPr>
                            <a:t>89.2</a:t>
                          </a:r>
                        </a:p>
                      </a:txBody>
                      <a:tcPr marT="0" marB="9144" anchor="ctr">
                        <a:lnR w="12700" cap="flat" cmpd="sng" algn="ctr">
                          <a:solidFill>
                            <a:schemeClr val="tx1"/>
                          </a:solidFill>
                          <a:prstDash val="solid"/>
                          <a:round/>
                          <a:headEnd type="none" w="med" len="med"/>
                          <a:tailEnd type="none" w="med" len="med"/>
                        </a:lnR>
                        <a:lnB w="12700" cap="flat" cmpd="sng" algn="ctr">
                          <a:noFill/>
                          <a:prstDash val="solid"/>
                          <a:round/>
                          <a:headEnd type="none" w="med" len="med"/>
                          <a:tailEnd type="none" w="med" len="med"/>
                        </a:lnB>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B w="12700" cap="flat" cmpd="sng" algn="ctr">
                          <a:noFill/>
                          <a:prstDash val="solid"/>
                          <a:round/>
                          <a:headEnd type="none" w="med" len="med"/>
                          <a:tailEnd type="none" w="med" len="med"/>
                        </a:lnB>
                      </a:tcPr>
                    </a:tc>
                    <a:extLst>
                      <a:ext uri="{0D108BD9-81ED-4DB2-BD59-A6C34878D82A}">
                        <a16:rowId xmlns:a16="http://schemas.microsoft.com/office/drawing/2014/main" val="1676424602"/>
                      </a:ext>
                    </a:extLst>
                  </a:tr>
                  <a:tr h="218885">
                    <a:tc>
                      <a:txBody>
                        <a:bodyPr/>
                        <a:lstStyle/>
                        <a:p>
                          <a:endParaRPr lang="en-US"/>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a:blip r:embed="rId3"/>
                          <a:stretch>
                            <a:fillRect l="-229" t="-830556" r="-236613" b="-672222"/>
                          </a:stretch>
                        </a:blipFill>
                      </a:tcPr>
                    </a:tc>
                    <a:tc>
                      <a:txBody>
                        <a:bodyPr/>
                        <a:lstStyle/>
                        <a:p>
                          <a:endParaRPr lang="en-US"/>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a:blip r:embed="rId3"/>
                          <a:stretch>
                            <a:fillRect l="-248864" t="-830556" r="-487500" b="-672222"/>
                          </a:stretch>
                        </a:blipFill>
                      </a:tcPr>
                    </a:tc>
                    <a:tc>
                      <a:txBody>
                        <a:bodyPr/>
                        <a:lstStyle/>
                        <a:p>
                          <a:endParaRPr lang="en-US"/>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a:blip r:embed="rId3"/>
                          <a:stretch>
                            <a:fillRect l="-323158" t="-830556" r="-351579" b="-672222"/>
                          </a:stretch>
                        </a:blipFill>
                      </a:tcPr>
                    </a:tc>
                    <a:tc>
                      <a:txBody>
                        <a:bodyPr/>
                        <a:lstStyle/>
                        <a:p>
                          <a:endParaRPr lang="en-US"/>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a:blip r:embed="rId3"/>
                          <a:stretch>
                            <a:fillRect l="-388406" t="-830556" r="-222705" b="-672222"/>
                          </a:stretch>
                        </a:blipFill>
                      </a:tcPr>
                    </a:tc>
                    <a:tc>
                      <a:txBody>
                        <a:bodyPr/>
                        <a:lstStyle/>
                        <a:p>
                          <a:endParaRPr lang="en-US"/>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a:blip r:embed="rId3"/>
                          <a:stretch>
                            <a:fillRect l="-447345" t="-830556" r="-103982" b="-672222"/>
                          </a:stretch>
                        </a:blip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784083143"/>
                      </a:ext>
                    </a:extLst>
                  </a:tr>
                  <a:tr h="203835">
                    <a:tc>
                      <a:txBody>
                        <a:bodyPr/>
                        <a:lstStyle/>
                        <a:p>
                          <a:endParaRPr lang="en-US"/>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229" t="-1015152" r="-236613" b="-633333"/>
                          </a:stretch>
                        </a:blip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545</a:t>
                          </a:r>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683</a:t>
                          </a:r>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4012</a:t>
                          </a:r>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26879</a:t>
                          </a:r>
                          <a:endParaRPr lang="en-GB" sz="1200" b="1" i="0" kern="1200" dirty="0">
                            <a:solidFill>
                              <a:srgbClr val="FF0000"/>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397030"/>
                      </a:ext>
                    </a:extLst>
                  </a:tr>
                  <a:tr h="192024">
                    <a:tc gridSpan="6">
                      <a:txBody>
                        <a:bodyPr/>
                        <a:lstStyle/>
                        <a:p>
                          <a:pPr algn="ctr"/>
                          <a:r>
                            <a:rPr lang="en-GB" sz="1200" dirty="0">
                              <a:solidFill>
                                <a:schemeClr val="tx2"/>
                              </a:solidFill>
                            </a:rPr>
                            <a:t>Extraction</a:t>
                          </a:r>
                        </a:p>
                      </a:txBody>
                      <a:tcPr marT="0" marB="9144"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28354076"/>
                      </a:ext>
                    </a:extLst>
                  </a:tr>
                  <a:tr h="192024">
                    <a:tc>
                      <a:txBody>
                        <a:bodyPr/>
                        <a:lstStyle/>
                        <a:p>
                          <a:pPr algn="ctr"/>
                          <a:r>
                            <a:rPr lang="en-GB" sz="1200" dirty="0">
                              <a:solidFill>
                                <a:schemeClr val="tx2"/>
                              </a:solidFill>
                            </a:rPr>
                            <a:t>Extraction energy [GeV]</a:t>
                          </a:r>
                        </a:p>
                      </a:txBody>
                      <a:tcPr marT="0" marB="9144" anchor="ctr">
                        <a:lnT w="12700" cap="flat" cmpd="sng" algn="ctr">
                          <a:noFill/>
                          <a:prstDash val="solid"/>
                          <a:round/>
                          <a:headEnd type="none" w="med" len="med"/>
                          <a:tailEnd type="none" w="med" len="med"/>
                        </a:lnT>
                      </a:tcPr>
                    </a:tc>
                    <a:tc>
                      <a:txBody>
                        <a:bodyPr/>
                        <a:lstStyle/>
                        <a:p>
                          <a:endParaRPr lang="en-US"/>
                        </a:p>
                      </a:txBody>
                      <a:tcPr marT="0" marB="9144" anchor="ctr">
                        <a:lnT w="12700" cap="flat" cmpd="sng" algn="ctr">
                          <a:noFill/>
                          <a:prstDash val="solid"/>
                          <a:round/>
                          <a:headEnd type="none" w="med" len="med"/>
                          <a:tailEnd type="none" w="med" len="med"/>
                        </a:lnT>
                        <a:blipFill>
                          <a:blip r:embed="rId3"/>
                          <a:stretch>
                            <a:fillRect l="-248864" t="-1290323" r="-487500" b="-470968"/>
                          </a:stretch>
                        </a:blipFill>
                      </a:tcPr>
                    </a:tc>
                    <a:tc>
                      <a:txBody>
                        <a:bodyPr/>
                        <a:lstStyle/>
                        <a:p>
                          <a:endParaRPr lang="en-US"/>
                        </a:p>
                      </a:txBody>
                      <a:tcPr marT="0" marB="9144" anchor="ctr">
                        <a:lnT w="12700" cap="flat" cmpd="sng" algn="ctr">
                          <a:noFill/>
                          <a:prstDash val="solid"/>
                          <a:round/>
                          <a:headEnd type="none" w="med" len="med"/>
                          <a:tailEnd type="none" w="med" len="med"/>
                        </a:lnT>
                        <a:blipFill>
                          <a:blip r:embed="rId3"/>
                          <a:stretch>
                            <a:fillRect l="-323158" t="-1290323" r="-351579" b="-470968"/>
                          </a:stretch>
                        </a:blipFill>
                      </a:tcPr>
                    </a:tc>
                    <a:tc>
                      <a:txBody>
                        <a:bodyPr/>
                        <a:lstStyle/>
                        <a:p>
                          <a:endParaRPr lang="en-US"/>
                        </a:p>
                      </a:txBody>
                      <a:tcPr marT="0" marB="9144" anchor="ctr">
                        <a:lnT w="12700" cap="flat" cmpd="sng" algn="ctr">
                          <a:noFill/>
                          <a:prstDash val="solid"/>
                          <a:round/>
                          <a:headEnd type="none" w="med" len="med"/>
                          <a:tailEnd type="none" w="med" len="med"/>
                        </a:lnT>
                        <a:blipFill>
                          <a:blip r:embed="rId3"/>
                          <a:stretch>
                            <a:fillRect l="-388406" t="-1290323" r="-222705" b="-470968"/>
                          </a:stretch>
                        </a:blipFill>
                      </a:tcPr>
                    </a:tc>
                    <a:tc>
                      <a:txBody>
                        <a:bodyPr/>
                        <a:lstStyle/>
                        <a:p>
                          <a:endParaRPr lang="en-US"/>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blipFill>
                          <a:blip r:embed="rId3"/>
                          <a:stretch>
                            <a:fillRect l="-447345" t="-1290323" r="-103982" b="-470968"/>
                          </a:stretch>
                        </a:blipFill>
                      </a:tcPr>
                    </a:tc>
                    <a:tc>
                      <a:txBody>
                        <a:bodyPr/>
                        <a:lstStyle/>
                        <a:p>
                          <a:pPr algn="ctr"/>
                          <a:r>
                            <a:rPr lang="en-GB" sz="1200" b="0" i="0" kern="1200" dirty="0">
                              <a:solidFill>
                                <a:schemeClr val="tx2"/>
                              </a:solidFill>
                              <a:latin typeface="Cambria Math" panose="02040503050406030204" pitchFamily="18" charset="0"/>
                              <a:ea typeface="+mn-ea"/>
                              <a:cs typeface="+mn-cs"/>
                            </a:rPr>
                            <a:t>182.5</a:t>
                          </a: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tcPr>
                    </a:tc>
                    <a:extLst>
                      <a:ext uri="{0D108BD9-81ED-4DB2-BD59-A6C34878D82A}">
                        <a16:rowId xmlns:a16="http://schemas.microsoft.com/office/drawing/2014/main" val="2459464058"/>
                      </a:ext>
                    </a:extLst>
                  </a:tr>
                  <a:tr h="19202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dirty="0">
                              <a:solidFill>
                                <a:schemeClr val="tx2"/>
                              </a:solidFill>
                            </a:rPr>
                            <a:t>Long. Damping time at extraction [s]</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0.382</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0.0707</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0.0209</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0.00595</a:t>
                          </a:r>
                        </a:p>
                      </a:txBody>
                      <a:tcPr marT="0" marB="9144" anchor="ctr">
                        <a:lnR w="12700" cap="flat" cmpd="sng" algn="ctr">
                          <a:solidFill>
                            <a:schemeClr val="tx1"/>
                          </a:solidFill>
                          <a:prstDash val="solid"/>
                          <a:round/>
                          <a:headEnd type="none" w="med" len="med"/>
                          <a:tailEnd type="none" w="med" len="med"/>
                        </a:lnR>
                      </a:tcPr>
                    </a:tc>
                    <a:tc>
                      <a:txBody>
                        <a:bodyPr/>
                        <a:lstStyle/>
                        <a:p>
                          <a:pPr algn="ctr"/>
                          <a:r>
                            <a:rPr lang="en-GB" sz="1200" b="0" i="0" kern="1200" dirty="0">
                              <a:solidFill>
                                <a:schemeClr val="tx2"/>
                              </a:solidFill>
                              <a:latin typeface="Cambria Math" panose="02040503050406030204" pitchFamily="18" charset="0"/>
                              <a:ea typeface="+mn-ea"/>
                              <a:cs typeface="+mn-cs"/>
                            </a:rPr>
                            <a:t>0.0059</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78573271"/>
                      </a:ext>
                    </a:extLst>
                  </a:tr>
                  <a:tr h="19202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solidFill>
                                <a:schemeClr val="tx2"/>
                              </a:solidFill>
                            </a:rPr>
                            <a:t>Sync. tune at extraction</a:t>
                          </a:r>
                          <a:endParaRPr lang="en-GB" sz="1200" dirty="0">
                            <a:solidFill>
                              <a:schemeClr val="tx2"/>
                            </a:solidFill>
                          </a:endParaRPr>
                        </a:p>
                      </a:txBody>
                      <a:tcPr marT="0" marB="9144" anchor="ctr"/>
                    </a:tc>
                    <a:tc>
                      <a:txBody>
                        <a:bodyPr/>
                        <a:lstStyle/>
                        <a:p>
                          <a:endParaRPr lang="en-US"/>
                        </a:p>
                      </a:txBody>
                      <a:tcPr marT="0" marB="9144" anchor="ctr">
                        <a:blipFill>
                          <a:blip r:embed="rId3"/>
                          <a:stretch>
                            <a:fillRect l="-248864" t="-1493548" r="-487500" b="-267742"/>
                          </a:stretch>
                        </a:blipFill>
                      </a:tcPr>
                    </a:tc>
                    <a:tc>
                      <a:txBody>
                        <a:bodyPr/>
                        <a:lstStyle/>
                        <a:p>
                          <a:endParaRPr lang="en-US"/>
                        </a:p>
                      </a:txBody>
                      <a:tcPr marT="0" marB="9144" anchor="ctr">
                        <a:blipFill>
                          <a:blip r:embed="rId3"/>
                          <a:stretch>
                            <a:fillRect l="-323158" t="-1493548" r="-351579" b="-267742"/>
                          </a:stretch>
                        </a:blipFill>
                      </a:tcPr>
                    </a:tc>
                    <a:tc>
                      <a:txBody>
                        <a:bodyPr/>
                        <a:lstStyle/>
                        <a:p>
                          <a:endParaRPr lang="en-US"/>
                        </a:p>
                      </a:txBody>
                      <a:tcPr marT="0" marB="9144" anchor="ctr">
                        <a:blipFill>
                          <a:blip r:embed="rId3"/>
                          <a:stretch>
                            <a:fillRect l="-388406" t="-1493548" r="-222705" b="-267742"/>
                          </a:stretch>
                        </a:blipFill>
                      </a:tcPr>
                    </a:tc>
                    <a:tc>
                      <a:txBody>
                        <a:bodyPr/>
                        <a:lstStyle/>
                        <a:p>
                          <a:endParaRPr lang="en-US"/>
                        </a:p>
                      </a:txBody>
                      <a:tcPr marT="0" marB="9144" anchor="ctr">
                        <a:lnR w="12700" cap="flat" cmpd="sng" algn="ctr">
                          <a:solidFill>
                            <a:schemeClr val="tx1"/>
                          </a:solidFill>
                          <a:prstDash val="solid"/>
                          <a:round/>
                          <a:headEnd type="none" w="med" len="med"/>
                          <a:tailEnd type="none" w="med" len="med"/>
                        </a:lnR>
                        <a:blipFill>
                          <a:blip r:embed="rId3"/>
                          <a:stretch>
                            <a:fillRect l="-447345" t="-1493548" r="-103982" b="-267742"/>
                          </a:stretch>
                        </a:blipFill>
                      </a:tcPr>
                    </a:tc>
                    <a:tc>
                      <a:txBody>
                        <a:bodyPr/>
                        <a:lstStyle/>
                        <a:p>
                          <a:pPr algn="ctr"/>
                          <a:r>
                            <a:rPr lang="en-GB" sz="1200" b="0" i="0" kern="1200" dirty="0">
                              <a:solidFill>
                                <a:schemeClr val="tx2"/>
                              </a:solidFill>
                              <a:latin typeface="Cambria Math" panose="02040503050406030204" pitchFamily="18" charset="0"/>
                              <a:ea typeface="+mn-ea"/>
                              <a:cs typeface="+mn-cs"/>
                            </a:rPr>
                            <a:t>0.0881</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234728275"/>
                      </a:ext>
                    </a:extLst>
                  </a:tr>
                  <a:tr h="218885">
                    <a:tc>
                      <a:txBody>
                        <a:bodyPr/>
                        <a:lstStyle/>
                        <a:p>
                          <a:endParaRPr lang="en-US"/>
                        </a:p>
                      </a:txBody>
                      <a:tcPr marT="0" marB="9144" anchor="ctr">
                        <a:blipFill>
                          <a:blip r:embed="rId3"/>
                          <a:stretch>
                            <a:fillRect l="-229" t="-1372222" r="-236613" b="-130556"/>
                          </a:stretch>
                        </a:blipFill>
                      </a:tcPr>
                    </a:tc>
                    <a:tc>
                      <a:txBody>
                        <a:bodyPr/>
                        <a:lstStyle/>
                        <a:p>
                          <a:endParaRPr lang="en-US"/>
                        </a:p>
                      </a:txBody>
                      <a:tcPr marT="0" marB="9144" anchor="ctr">
                        <a:blipFill>
                          <a:blip r:embed="rId3"/>
                          <a:stretch>
                            <a:fillRect l="-248864" t="-1372222" r="-487500" b="-130556"/>
                          </a:stretch>
                        </a:blipFill>
                      </a:tcPr>
                    </a:tc>
                    <a:tc>
                      <a:txBody>
                        <a:bodyPr/>
                        <a:lstStyle/>
                        <a:p>
                          <a:endParaRPr lang="en-US"/>
                        </a:p>
                      </a:txBody>
                      <a:tcPr marT="0" marB="9144" anchor="ctr">
                        <a:blipFill>
                          <a:blip r:embed="rId3"/>
                          <a:stretch>
                            <a:fillRect l="-323158" t="-1372222" r="-351579" b="-130556"/>
                          </a:stretch>
                        </a:blipFill>
                      </a:tcPr>
                    </a:tc>
                    <a:tc>
                      <a:txBody>
                        <a:bodyPr/>
                        <a:lstStyle/>
                        <a:p>
                          <a:endParaRPr lang="en-US"/>
                        </a:p>
                      </a:txBody>
                      <a:tcPr marT="0" marB="9144" anchor="ctr">
                        <a:blipFill>
                          <a:blip r:embed="rId3"/>
                          <a:stretch>
                            <a:fillRect l="-388406" t="-1372222" r="-222705" b="-130556"/>
                          </a:stretch>
                        </a:blipFill>
                      </a:tcPr>
                    </a:tc>
                    <a:tc>
                      <a:txBody>
                        <a:bodyPr/>
                        <a:lstStyle/>
                        <a:p>
                          <a:endParaRPr lang="en-US"/>
                        </a:p>
                      </a:txBody>
                      <a:tcPr marT="0" marB="9144" anchor="ctr">
                        <a:lnR w="12700" cap="flat" cmpd="sng" algn="ctr">
                          <a:solidFill>
                            <a:schemeClr val="tx1"/>
                          </a:solidFill>
                          <a:prstDash val="solid"/>
                          <a:round/>
                          <a:headEnd type="none" w="med" len="med"/>
                          <a:tailEnd type="none" w="med" len="med"/>
                        </a:lnR>
                        <a:blipFill>
                          <a:blip r:embed="rId3"/>
                          <a:stretch>
                            <a:fillRect l="-447345" t="-1372222" r="-103982" b="-130556"/>
                          </a:stretch>
                        </a:blipFill>
                      </a:tcPr>
                    </a:tc>
                    <a:tc>
                      <a:txBody>
                        <a:bodyPr/>
                        <a:lstStyle/>
                        <a:p>
                          <a:endParaRPr lang="en-US"/>
                        </a:p>
                      </a:txBody>
                      <a:tcPr marT="0" marB="9144" anchor="ctr">
                        <a:lnL w="12700" cap="flat" cmpd="sng" algn="ctr">
                          <a:solidFill>
                            <a:schemeClr val="tx1"/>
                          </a:solidFill>
                          <a:prstDash val="solid"/>
                          <a:round/>
                          <a:headEnd type="none" w="med" len="med"/>
                          <a:tailEnd type="none" w="med" len="med"/>
                        </a:lnL>
                        <a:blipFill>
                          <a:blip r:embed="rId3"/>
                          <a:stretch>
                            <a:fillRect l="-535498" t="-1372222" r="-1732" b="-130556"/>
                          </a:stretch>
                        </a:blipFill>
                      </a:tcPr>
                    </a:tc>
                    <a:extLst>
                      <a:ext uri="{0D108BD9-81ED-4DB2-BD59-A6C34878D82A}">
                        <a16:rowId xmlns:a16="http://schemas.microsoft.com/office/drawing/2014/main" val="177681858"/>
                      </a:ext>
                    </a:extLst>
                  </a:tr>
                  <a:tr h="203835">
                    <a:tc>
                      <a:txBody>
                        <a:bodyPr/>
                        <a:lstStyle/>
                        <a:p>
                          <a:endParaRPr lang="en-US"/>
                        </a:p>
                      </a:txBody>
                      <a:tcPr marT="0" marB="9144" anchor="ctr">
                        <a:blipFill>
                          <a:blip r:embed="rId3"/>
                          <a:stretch>
                            <a:fillRect l="-229" t="-1558824" r="-236613" b="-38235"/>
                          </a:stretch>
                        </a:blipFill>
                      </a:tcPr>
                    </a:tc>
                    <a:tc>
                      <a:txBody>
                        <a:bodyPr/>
                        <a:lstStyle/>
                        <a:p>
                          <a:pPr algn="ctr"/>
                          <a:r>
                            <a:rPr lang="en-GB" sz="1200" b="0" i="0" kern="1200" dirty="0">
                              <a:solidFill>
                                <a:schemeClr val="tx2"/>
                              </a:solidFill>
                              <a:latin typeface="Cambria Math" panose="02040503050406030204" pitchFamily="18" charset="0"/>
                              <a:ea typeface="+mn-ea"/>
                              <a:cs typeface="+mn-cs"/>
                            </a:rPr>
                            <a:t>48.8</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580</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17277</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618363</a:t>
                          </a:r>
                        </a:p>
                      </a:txBody>
                      <a:tcPr marT="0" marB="9144" anchor="ctr">
                        <a:lnR w="12700" cap="flat" cmpd="sng" algn="ctr">
                          <a:solidFill>
                            <a:schemeClr val="tx1"/>
                          </a:solidFill>
                          <a:prstDash val="solid"/>
                          <a:round/>
                          <a:headEnd type="none" w="med" len="med"/>
                          <a:tailEnd type="none" w="med" len="med"/>
                        </a:lnR>
                      </a:tcPr>
                    </a:tc>
                    <a:tc>
                      <a:txBody>
                        <a:bodyPr/>
                        <a:lstStyle/>
                        <a:p>
                          <a:pPr algn="ctr"/>
                          <a:r>
                            <a:rPr lang="en-GB" sz="1200" b="0" i="0" kern="1200" dirty="0">
                              <a:solidFill>
                                <a:schemeClr val="tx2"/>
                              </a:solidFill>
                              <a:latin typeface="Cambria Math" panose="02040503050406030204" pitchFamily="18" charset="0"/>
                              <a:ea typeface="+mn-ea"/>
                              <a:cs typeface="+mn-cs"/>
                            </a:rPr>
                            <a:t>19197</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407349534"/>
                      </a:ext>
                    </a:extLst>
                  </a:tr>
                </a:tbl>
              </a:graphicData>
            </a:graphic>
          </p:graphicFrame>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DA7D6B62-0B90-CDF8-B500-F5F59532257F}"/>
                  </a:ext>
                </a:extLst>
              </p:cNvPr>
              <p:cNvSpPr txBox="1"/>
              <p:nvPr/>
            </p:nvSpPr>
            <p:spPr>
              <a:xfrm>
                <a:off x="451712" y="5788175"/>
                <a:ext cx="8312147" cy="416653"/>
              </a:xfrm>
              <a:prstGeom prst="rect">
                <a:avLst/>
              </a:prstGeom>
              <a:noFill/>
            </p:spPr>
            <p:txBody>
              <a:bodyPr wrap="none" lIns="0" tIns="0" rIns="0" bIns="0" rtlCol="0">
                <a:spAutoFit/>
              </a:bodyPr>
              <a:lstStyle/>
              <a:p>
                <a:pPr marL="171450" indent="-171450">
                  <a:buFont typeface="Arial" panose="020B0604020202020204" pitchFamily="34" charset="0"/>
                  <a:buChar char="•"/>
                </a:pPr>
                <a14:m>
                  <m:oMath xmlns:m="http://schemas.openxmlformats.org/officeDocument/2006/math">
                    <m:r>
                      <m:rPr>
                        <m:sty m:val="p"/>
                      </m:rPr>
                      <a:rPr lang="en-GB" sz="1200" i="0" dirty="0" smtClean="0">
                        <a:solidFill>
                          <a:schemeClr val="tx2"/>
                        </a:solidFill>
                        <a:latin typeface="Cambria Math" panose="02040503050406030204" pitchFamily="18" charset="0"/>
                      </a:rPr>
                      <m:t>Transversal</m:t>
                    </m:r>
                    <m:r>
                      <a:rPr lang="en-GB" sz="1200" i="0" dirty="0" smtClean="0">
                        <a:solidFill>
                          <a:schemeClr val="tx2"/>
                        </a:solidFill>
                        <a:latin typeface="Cambria Math" panose="02040503050406030204" pitchFamily="18" charset="0"/>
                      </a:rPr>
                      <m:t> </m:t>
                    </m:r>
                    <m:r>
                      <m:rPr>
                        <m:sty m:val="p"/>
                      </m:rPr>
                      <a:rPr lang="en-GB" sz="1200" i="0" dirty="0" smtClean="0">
                        <a:solidFill>
                          <a:schemeClr val="tx2"/>
                        </a:solidFill>
                        <a:latin typeface="Cambria Math" panose="02040503050406030204" pitchFamily="18" charset="0"/>
                      </a:rPr>
                      <m:t>damping</m:t>
                    </m:r>
                    <m:r>
                      <a:rPr lang="en-GB" sz="1200" i="0" dirty="0" smtClean="0">
                        <a:solidFill>
                          <a:schemeClr val="tx2"/>
                        </a:solidFill>
                        <a:latin typeface="Cambria Math" panose="02040503050406030204" pitchFamily="18" charset="0"/>
                      </a:rPr>
                      <m:t> </m:t>
                    </m:r>
                    <m:r>
                      <m:rPr>
                        <m:sty m:val="p"/>
                      </m:rPr>
                      <a:rPr lang="en-GB" sz="1200" i="0" dirty="0" smtClean="0">
                        <a:solidFill>
                          <a:schemeClr val="tx2"/>
                        </a:solidFill>
                        <a:latin typeface="Cambria Math" panose="02040503050406030204" pitchFamily="18" charset="0"/>
                      </a:rPr>
                      <m:t>time</m:t>
                    </m:r>
                    <m:r>
                      <a:rPr lang="en-US" sz="1200" b="0" i="0" dirty="0" smtClean="0">
                        <a:solidFill>
                          <a:schemeClr val="tx2"/>
                        </a:solidFill>
                        <a:latin typeface="Cambria Math" panose="02040503050406030204" pitchFamily="18" charset="0"/>
                      </a:rPr>
                      <m:t> </m:t>
                    </m:r>
                    <m:d>
                      <m:dPr>
                        <m:ctrlPr>
                          <a:rPr lang="en-US" sz="1200" b="0" i="1" dirty="0" smtClean="0">
                            <a:solidFill>
                              <a:schemeClr val="tx2"/>
                            </a:solidFill>
                            <a:latin typeface="Cambria Math" panose="02040503050406030204" pitchFamily="18" charset="0"/>
                            <a:ea typeface="Cambria Math" panose="02040503050406030204" pitchFamily="18" charset="0"/>
                          </a:rPr>
                        </m:ctrlPr>
                      </m:dPr>
                      <m:e>
                        <m:sSub>
                          <m:sSubPr>
                            <m:ctrlPr>
                              <a:rPr lang="en-US" sz="1200" b="0" i="1" dirty="0" smtClean="0">
                                <a:solidFill>
                                  <a:schemeClr val="tx2"/>
                                </a:solidFill>
                                <a:latin typeface="Cambria Math" panose="02040503050406030204" pitchFamily="18" charset="0"/>
                                <a:ea typeface="Cambria Math" panose="02040503050406030204" pitchFamily="18" charset="0"/>
                              </a:rPr>
                            </m:ctrlPr>
                          </m:sSubPr>
                          <m:e>
                            <m:r>
                              <m:rPr>
                                <m:sty m:val="p"/>
                              </m:rPr>
                              <a:rPr lang="el-GR" sz="1200" b="0" i="1" dirty="0" smtClean="0">
                                <a:solidFill>
                                  <a:schemeClr val="tx2"/>
                                </a:solidFill>
                                <a:latin typeface="Cambria Math" panose="02040503050406030204" pitchFamily="18" charset="0"/>
                                <a:ea typeface="Cambria Math" panose="02040503050406030204" pitchFamily="18" charset="0"/>
                              </a:rPr>
                              <m:t>τ</m:t>
                            </m:r>
                          </m:e>
                          <m:sub>
                            <m:r>
                              <m:rPr>
                                <m:sty m:val="p"/>
                              </m:rPr>
                              <a:rPr lang="en-US" sz="1200" b="0" i="0" dirty="0" smtClean="0">
                                <a:solidFill>
                                  <a:schemeClr val="tx2"/>
                                </a:solidFill>
                                <a:latin typeface="Cambria Math" panose="02040503050406030204" pitchFamily="18" charset="0"/>
                                <a:ea typeface="Cambria Math" panose="02040503050406030204" pitchFamily="18" charset="0"/>
                              </a:rPr>
                              <m:t>xy</m:t>
                            </m:r>
                          </m:sub>
                        </m:sSub>
                      </m:e>
                    </m:d>
                    <m:r>
                      <a:rPr lang="en-GB" sz="1200" i="0" dirty="0" smtClean="0">
                        <a:solidFill>
                          <a:schemeClr val="tx2"/>
                        </a:solidFill>
                        <a:latin typeface="Cambria Math" panose="02040503050406030204" pitchFamily="18" charset="0"/>
                      </a:rPr>
                      <m:t>=2</m:t>
                    </m:r>
                    <m:r>
                      <a:rPr lang="en-GB" sz="1200" i="1" dirty="0" smtClean="0">
                        <a:solidFill>
                          <a:schemeClr val="tx2"/>
                        </a:solidFill>
                        <a:latin typeface="Cambria Math" panose="02040503050406030204" pitchFamily="18" charset="0"/>
                      </a:rPr>
                      <m:t>×</m:t>
                    </m:r>
                    <m:r>
                      <a:rPr lang="en-GB" sz="1200" i="0" dirty="0" smtClean="0">
                        <a:solidFill>
                          <a:schemeClr val="tx2"/>
                        </a:solidFill>
                        <a:latin typeface="Cambria Math" panose="02040503050406030204" pitchFamily="18" charset="0"/>
                      </a:rPr>
                      <m:t> </m:t>
                    </m:r>
                    <m:r>
                      <m:rPr>
                        <m:sty m:val="p"/>
                      </m:rPr>
                      <a:rPr lang="en-GB" sz="1200" i="0" dirty="0" smtClean="0">
                        <a:solidFill>
                          <a:schemeClr val="tx2"/>
                        </a:solidFill>
                        <a:latin typeface="Cambria Math" panose="02040503050406030204" pitchFamily="18" charset="0"/>
                      </a:rPr>
                      <m:t>longitudinal</m:t>
                    </m:r>
                    <m:r>
                      <a:rPr lang="en-GB" sz="1200" i="0" dirty="0" smtClean="0">
                        <a:solidFill>
                          <a:schemeClr val="tx2"/>
                        </a:solidFill>
                        <a:latin typeface="Cambria Math" panose="02040503050406030204" pitchFamily="18" charset="0"/>
                      </a:rPr>
                      <m:t> </m:t>
                    </m:r>
                    <m:r>
                      <m:rPr>
                        <m:sty m:val="p"/>
                      </m:rPr>
                      <a:rPr lang="en-GB" sz="1200" i="0" dirty="0" smtClean="0">
                        <a:solidFill>
                          <a:schemeClr val="tx2"/>
                        </a:solidFill>
                        <a:latin typeface="Cambria Math" panose="02040503050406030204" pitchFamily="18" charset="0"/>
                      </a:rPr>
                      <m:t>damping</m:t>
                    </m:r>
                    <m:r>
                      <a:rPr lang="en-GB" sz="1200" i="0" dirty="0" smtClean="0">
                        <a:solidFill>
                          <a:schemeClr val="tx2"/>
                        </a:solidFill>
                        <a:latin typeface="Cambria Math" panose="02040503050406030204" pitchFamily="18" charset="0"/>
                      </a:rPr>
                      <m:t> </m:t>
                    </m:r>
                    <m:r>
                      <m:rPr>
                        <m:sty m:val="p"/>
                      </m:rPr>
                      <a:rPr lang="en-GB" sz="1200" i="0" dirty="0" smtClean="0">
                        <a:solidFill>
                          <a:schemeClr val="tx2"/>
                        </a:solidFill>
                        <a:latin typeface="Cambria Math" panose="02040503050406030204" pitchFamily="18" charset="0"/>
                      </a:rPr>
                      <m:t>time</m:t>
                    </m:r>
                    <m:r>
                      <a:rPr lang="en-US" sz="1200" b="0" i="0" dirty="0" smtClean="0">
                        <a:solidFill>
                          <a:schemeClr val="tx2"/>
                        </a:solidFill>
                        <a:latin typeface="Cambria Math" panose="02040503050406030204" pitchFamily="18" charset="0"/>
                      </a:rPr>
                      <m:t> </m:t>
                    </m:r>
                    <m:r>
                      <a:rPr lang="en-US" sz="1200" dirty="0">
                        <a:solidFill>
                          <a:schemeClr val="tx2"/>
                        </a:solidFill>
                        <a:latin typeface="Cambria Math" panose="02040503050406030204" pitchFamily="18" charset="0"/>
                      </a:rPr>
                      <m:t>(</m:t>
                    </m:r>
                    <m:sSub>
                      <m:sSubPr>
                        <m:ctrlPr>
                          <a:rPr lang="en-US" sz="1200" i="1" dirty="0">
                            <a:solidFill>
                              <a:schemeClr val="tx2"/>
                            </a:solidFill>
                            <a:latin typeface="Cambria Math" panose="02040503050406030204" pitchFamily="18" charset="0"/>
                            <a:ea typeface="Cambria Math" panose="02040503050406030204" pitchFamily="18" charset="0"/>
                          </a:rPr>
                        </m:ctrlPr>
                      </m:sSubPr>
                      <m:e>
                        <m:r>
                          <m:rPr>
                            <m:sty m:val="p"/>
                          </m:rPr>
                          <a:rPr lang="el-GR" sz="1200" i="1" dirty="0">
                            <a:solidFill>
                              <a:schemeClr val="tx2"/>
                            </a:solidFill>
                            <a:latin typeface="Cambria Math" panose="02040503050406030204" pitchFamily="18" charset="0"/>
                            <a:ea typeface="Cambria Math" panose="02040503050406030204" pitchFamily="18" charset="0"/>
                          </a:rPr>
                          <m:t>τ</m:t>
                        </m:r>
                      </m:e>
                      <m:sub>
                        <m:r>
                          <m:rPr>
                            <m:sty m:val="p"/>
                          </m:rPr>
                          <a:rPr lang="en-US" sz="1200" b="0" i="0" dirty="0" smtClean="0">
                            <a:solidFill>
                              <a:schemeClr val="tx2"/>
                            </a:solidFill>
                            <a:latin typeface="Cambria Math" panose="02040503050406030204" pitchFamily="18" charset="0"/>
                            <a:ea typeface="Cambria Math" panose="02040503050406030204" pitchFamily="18" charset="0"/>
                          </a:rPr>
                          <m:t>z</m:t>
                        </m:r>
                      </m:sub>
                    </m:sSub>
                    <m:r>
                      <a:rPr lang="en-US" sz="1200" dirty="0">
                        <a:solidFill>
                          <a:schemeClr val="tx2"/>
                        </a:solidFill>
                        <a:latin typeface="Cambria Math" panose="02040503050406030204" pitchFamily="18" charset="0"/>
                      </a:rPr>
                      <m:t>)</m:t>
                    </m:r>
                  </m:oMath>
                </a14:m>
                <a:endParaRPr lang="en-GB" sz="1200" dirty="0">
                  <a:solidFill>
                    <a:schemeClr val="tx2"/>
                  </a:solidFill>
                </a:endParaRPr>
              </a:p>
              <a:p>
                <a:pPr marL="171450" indent="-171450" algn="l">
                  <a:buFont typeface="Arial" panose="020B0604020202020204" pitchFamily="34" charset="0"/>
                  <a:buChar char="•"/>
                </a:pPr>
                <a14:m>
                  <m:oMath xmlns:m="http://schemas.openxmlformats.org/officeDocument/2006/math">
                    <m:sSub>
                      <m:sSubPr>
                        <m:ctrlPr>
                          <a:rPr lang="en-US" sz="1200" i="1" smtClean="0">
                            <a:solidFill>
                              <a:schemeClr val="tx2"/>
                            </a:solidFill>
                            <a:latin typeface="Cambria Math" panose="02040503050406030204" pitchFamily="18" charset="0"/>
                            <a:ea typeface="Cambria Math" panose="02040503050406030204" pitchFamily="18" charset="0"/>
                          </a:rPr>
                        </m:ctrlPr>
                      </m:sSubPr>
                      <m:e>
                        <m:r>
                          <a:rPr lang="en-GB" sz="1200" b="0" i="1" smtClean="0">
                            <a:solidFill>
                              <a:schemeClr val="tx2"/>
                            </a:solidFill>
                            <a:latin typeface="Cambria Math" panose="02040503050406030204" pitchFamily="18" charset="0"/>
                            <a:ea typeface="Cambria Math" panose="02040503050406030204" pitchFamily="18" charset="0"/>
                          </a:rPr>
                          <m:t>𝛽</m:t>
                        </m:r>
                      </m:e>
                      <m:sub>
                        <m:r>
                          <m:rPr>
                            <m:sty m:val="p"/>
                          </m:rPr>
                          <a:rPr lang="en-US" sz="1200" b="0" i="0" smtClean="0">
                            <a:solidFill>
                              <a:schemeClr val="tx2"/>
                            </a:solidFill>
                            <a:latin typeface="Cambria Math" panose="02040503050406030204" pitchFamily="18" charset="0"/>
                            <a:ea typeface="Cambria Math" panose="02040503050406030204" pitchFamily="18" charset="0"/>
                          </a:rPr>
                          <m:t>xy</m:t>
                        </m:r>
                      </m:sub>
                    </m:sSub>
                    <m:r>
                      <a:rPr lang="en-US" sz="1200" b="0" i="1" smtClean="0">
                        <a:solidFill>
                          <a:schemeClr val="tx2"/>
                        </a:solidFill>
                        <a:latin typeface="Cambria Math" panose="02040503050406030204" pitchFamily="18" charset="0"/>
                        <a:ea typeface="Cambria Math" panose="02040503050406030204" pitchFamily="18" charset="0"/>
                      </a:rPr>
                      <m:t>=50 </m:t>
                    </m:r>
                    <m:r>
                      <m:rPr>
                        <m:sty m:val="p"/>
                      </m:rPr>
                      <a:rPr lang="en-US" sz="1200" b="0" i="0" smtClean="0">
                        <a:solidFill>
                          <a:schemeClr val="tx2"/>
                        </a:solidFill>
                        <a:latin typeface="Cambria Math" panose="02040503050406030204" pitchFamily="18" charset="0"/>
                        <a:ea typeface="Cambria Math" panose="02040503050406030204" pitchFamily="18" charset="0"/>
                      </a:rPr>
                      <m:t>m</m:t>
                    </m:r>
                  </m:oMath>
                </a14:m>
                <a:r>
                  <a:rPr lang="en-GB" sz="1200" dirty="0">
                    <a:solidFill>
                      <a:schemeClr val="tx2"/>
                    </a:solidFill>
                  </a:rPr>
                  <a:t> for all working points, </a:t>
                </a:r>
                <a14:m>
                  <m:oMath xmlns:m="http://schemas.openxmlformats.org/officeDocument/2006/math">
                    <m:sSub>
                      <m:sSubPr>
                        <m:ctrlPr>
                          <a:rPr lang="en-US"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m:rPr>
                            <m:sty m:val="p"/>
                          </m:rPr>
                          <a:rPr lang="en-GB" sz="1200" i="0" dirty="0" smtClean="0">
                            <a:solidFill>
                              <a:schemeClr val="tx2"/>
                            </a:solidFill>
                            <a:latin typeface="Cambria Math" panose="02040503050406030204" pitchFamily="18" charset="0"/>
                          </a:rPr>
                          <m:t>rev</m:t>
                        </m:r>
                      </m:sub>
                    </m:sSub>
                    <m:r>
                      <a:rPr lang="en-GB" sz="1200" i="1" dirty="0" smtClean="0">
                        <a:solidFill>
                          <a:schemeClr val="tx2"/>
                        </a:solidFill>
                        <a:latin typeface="Cambria Math" panose="02040503050406030204" pitchFamily="18" charset="0"/>
                      </a:rPr>
                      <m:t>=3307</m:t>
                    </m:r>
                    <m:r>
                      <a:rPr lang="en-GB" sz="1200" i="1" dirty="0">
                        <a:solidFill>
                          <a:schemeClr val="tx2"/>
                        </a:solidFill>
                        <a:latin typeface="Cambria Math" panose="02040503050406030204" pitchFamily="18" charset="0"/>
                      </a:rPr>
                      <m:t> </m:t>
                    </m:r>
                    <m:r>
                      <m:rPr>
                        <m:sty m:val="p"/>
                      </m:rPr>
                      <a:rPr lang="en-GB" sz="1200" i="0" dirty="0" smtClean="0">
                        <a:solidFill>
                          <a:schemeClr val="tx2"/>
                        </a:solidFill>
                        <a:latin typeface="Cambria Math" panose="02040503050406030204" pitchFamily="18" charset="0"/>
                      </a:rPr>
                      <m:t>H</m:t>
                    </m:r>
                    <m:r>
                      <m:rPr>
                        <m:sty m:val="p"/>
                      </m:rPr>
                      <a:rPr lang="en-GB" sz="1200" i="0" dirty="0">
                        <a:solidFill>
                          <a:schemeClr val="tx2"/>
                        </a:solidFill>
                        <a:latin typeface="Cambria Math" panose="02040503050406030204" pitchFamily="18" charset="0"/>
                      </a:rPr>
                      <m:t>z</m:t>
                    </m:r>
                  </m:oMath>
                </a14:m>
                <a:r>
                  <a:rPr lang="en-GB" sz="1200" dirty="0">
                    <a:solidFill>
                      <a:schemeClr val="tx2"/>
                    </a:solidFill>
                  </a:rPr>
                  <a:t>, </a:t>
                </a:r>
                <a14:m>
                  <m:oMath xmlns:m="http://schemas.openxmlformats.org/officeDocument/2006/math">
                    <m:sSub>
                      <m:sSubPr>
                        <m:ctrlPr>
                          <a:rPr lang="en-US" sz="1200" b="0" i="1" dirty="0" smtClean="0">
                            <a:solidFill>
                              <a:schemeClr val="tx2"/>
                            </a:solidFill>
                            <a:latin typeface="Cambria Math" panose="02040503050406030204" pitchFamily="18" charset="0"/>
                          </a:rPr>
                        </m:ctrlPr>
                      </m:sSubPr>
                      <m:e>
                        <m:r>
                          <a:rPr lang="en-GB" sz="1200" i="1" dirty="0" smtClean="0">
                            <a:solidFill>
                              <a:schemeClr val="tx2"/>
                            </a:solidFill>
                            <a:latin typeface="Cambria Math" panose="02040503050406030204" pitchFamily="18" charset="0"/>
                          </a:rPr>
                          <m:t>𝑁</m:t>
                        </m:r>
                      </m:e>
                      <m:sub>
                        <m:r>
                          <m:rPr>
                            <m:sty m:val="p"/>
                          </m:rPr>
                          <a:rPr lang="en-GB" sz="1200" i="0" dirty="0" smtClean="0">
                            <a:solidFill>
                              <a:schemeClr val="tx2"/>
                            </a:solidFill>
                            <a:latin typeface="Cambria Math" panose="02040503050406030204" pitchFamily="18" charset="0"/>
                          </a:rPr>
                          <m:t>cav</m:t>
                        </m:r>
                      </m:sub>
                    </m:sSub>
                  </m:oMath>
                </a14:m>
                <a:r>
                  <a:rPr lang="en-GB" sz="1200" dirty="0">
                    <a:solidFill>
                      <a:schemeClr val="tx2"/>
                    </a:solidFill>
                  </a:rPr>
                  <a:t> is assumed 1 (a normalization to the number of cavities is needed)</a:t>
                </a:r>
              </a:p>
            </p:txBody>
          </p:sp>
        </mc:Choice>
        <mc:Fallback xmlns="">
          <p:sp>
            <p:nvSpPr>
              <p:cNvPr id="2" name="TextBox 1">
                <a:extLst>
                  <a:ext uri="{FF2B5EF4-FFF2-40B4-BE49-F238E27FC236}">
                    <a16:creationId xmlns:a16="http://schemas.microsoft.com/office/drawing/2014/main" id="{DA7D6B62-0B90-CDF8-B500-F5F59532257F}"/>
                  </a:ext>
                </a:extLst>
              </p:cNvPr>
              <p:cNvSpPr txBox="1">
                <a:spLocks noRot="1" noChangeAspect="1" noMove="1" noResize="1" noEditPoints="1" noAdjustHandles="1" noChangeArrowheads="1" noChangeShapeType="1" noTextEdit="1"/>
              </p:cNvSpPr>
              <p:nvPr/>
            </p:nvSpPr>
            <p:spPr>
              <a:xfrm>
                <a:off x="451712" y="5788175"/>
                <a:ext cx="8312147" cy="416653"/>
              </a:xfrm>
              <a:prstGeom prst="rect">
                <a:avLst/>
              </a:prstGeom>
              <a:blipFill>
                <a:blip r:embed="rId4"/>
                <a:stretch>
                  <a:fillRect l="-1026" t="-7353" r="-880" b="-16176"/>
                </a:stretch>
              </a:blipFill>
            </p:spPr>
            <p:txBody>
              <a:bodyPr/>
              <a:lstStyle/>
              <a:p>
                <a:r>
                  <a:rPr lang="en-GB">
                    <a:noFill/>
                  </a:rPr>
                  <a:t> </a:t>
                </a:r>
              </a:p>
            </p:txBody>
          </p:sp>
        </mc:Fallback>
      </mc:AlternateContent>
      <p:pic>
        <p:nvPicPr>
          <p:cNvPr id="12" name="Picture 11" descr="Text&#10;&#10;Description automatically generated">
            <a:extLst>
              <a:ext uri="{FF2B5EF4-FFF2-40B4-BE49-F238E27FC236}">
                <a16:creationId xmlns:a16="http://schemas.microsoft.com/office/drawing/2014/main" id="{F6393F63-FC11-0DE7-3450-7BFB796D521D}"/>
              </a:ext>
            </a:extLst>
          </p:cNvPr>
          <p:cNvPicPr>
            <a:picLocks noChangeAspect="1"/>
          </p:cNvPicPr>
          <p:nvPr/>
        </p:nvPicPr>
        <p:blipFill>
          <a:blip r:embed="rId5"/>
          <a:stretch>
            <a:fillRect/>
          </a:stretch>
        </p:blipFill>
        <p:spPr>
          <a:xfrm>
            <a:off x="9381804" y="2999855"/>
            <a:ext cx="2229953" cy="825083"/>
          </a:xfrm>
          <a:prstGeom prst="rect">
            <a:avLst/>
          </a:prstGeom>
        </p:spPr>
      </p:pic>
      <p:pic>
        <p:nvPicPr>
          <p:cNvPr id="13" name="Picture 12" descr="A picture containing text&#10;&#10;Description automatically generated">
            <a:extLst>
              <a:ext uri="{FF2B5EF4-FFF2-40B4-BE49-F238E27FC236}">
                <a16:creationId xmlns:a16="http://schemas.microsoft.com/office/drawing/2014/main" id="{88116B48-CAEE-73AF-DF04-78FAA349C493}"/>
              </a:ext>
            </a:extLst>
          </p:cNvPr>
          <p:cNvPicPr>
            <a:picLocks noChangeAspect="1"/>
          </p:cNvPicPr>
          <p:nvPr/>
        </p:nvPicPr>
        <p:blipFill>
          <a:blip r:embed="rId6"/>
          <a:stretch>
            <a:fillRect/>
          </a:stretch>
        </p:blipFill>
        <p:spPr>
          <a:xfrm>
            <a:off x="9446173" y="3824938"/>
            <a:ext cx="2229953" cy="718003"/>
          </a:xfrm>
          <a:prstGeom prst="rect">
            <a:avLst/>
          </a:prstGeom>
        </p:spPr>
      </p:pic>
      <p:sp>
        <p:nvSpPr>
          <p:cNvPr id="7" name="TextBox 6">
            <a:extLst>
              <a:ext uri="{FF2B5EF4-FFF2-40B4-BE49-F238E27FC236}">
                <a16:creationId xmlns:a16="http://schemas.microsoft.com/office/drawing/2014/main" id="{EB2A1B08-3375-6E0E-6D4A-30ADDF11C87C}"/>
              </a:ext>
            </a:extLst>
          </p:cNvPr>
          <p:cNvSpPr txBox="1"/>
          <p:nvPr/>
        </p:nvSpPr>
        <p:spPr>
          <a:xfrm>
            <a:off x="475293" y="1389300"/>
            <a:ext cx="10805283" cy="892552"/>
          </a:xfrm>
          <a:prstGeom prst="rect">
            <a:avLst/>
          </a:prstGeom>
          <a:noFill/>
        </p:spPr>
        <p:txBody>
          <a:bodyPr wrap="square" lIns="0" tIns="0" rIns="0" bIns="0" rtlCol="0">
            <a:spAutoFit/>
          </a:bodyPr>
          <a:lstStyle/>
          <a:p>
            <a:pPr marL="285750" indent="-285750" algn="just">
              <a:spcAft>
                <a:spcPts val="1200"/>
              </a:spcAft>
              <a:buFont typeface="Arial" panose="020B0604020202020204" pitchFamily="34" charset="0"/>
              <a:buChar char="•"/>
            </a:pPr>
            <a:r>
              <a:rPr lang="en-GB" sz="1600" dirty="0">
                <a:solidFill>
                  <a:schemeClr val="tx2"/>
                </a:solidFill>
              </a:rPr>
              <a:t>Low energy and long damping time at injection leads to a low beam instability impedance limit for the booster cavities</a:t>
            </a:r>
          </a:p>
          <a:p>
            <a:pPr marL="285750" indent="-285750" algn="just">
              <a:spcAft>
                <a:spcPts val="1200"/>
              </a:spcAft>
              <a:buFont typeface="Arial" panose="020B0604020202020204" pitchFamily="34" charset="0"/>
              <a:buChar char="•"/>
            </a:pPr>
            <a:r>
              <a:rPr lang="en-GB" sz="1600" dirty="0">
                <a:solidFill>
                  <a:schemeClr val="tx2"/>
                </a:solidFill>
              </a:rPr>
              <a:t>A 100-turn feedback for the transverse plane, and a factor of three energy loss per turn from wigglers considered in the longitudinal plane impedance</a:t>
            </a:r>
          </a:p>
        </p:txBody>
      </p:sp>
    </p:spTree>
    <p:extLst>
      <p:ext uri="{BB962C8B-B14F-4D97-AF65-F5344CB8AC3E}">
        <p14:creationId xmlns:p14="http://schemas.microsoft.com/office/powerpoint/2010/main" val="24173858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A diagram of a waveform&#10;&#10;Description automatically generated with medium confidence">
            <a:extLst>
              <a:ext uri="{FF2B5EF4-FFF2-40B4-BE49-F238E27FC236}">
                <a16:creationId xmlns:a16="http://schemas.microsoft.com/office/drawing/2014/main" id="{886FBA56-EF5E-52F9-4098-1644103D9F97}"/>
              </a:ext>
            </a:extLst>
          </p:cNvPr>
          <p:cNvPicPr>
            <a:picLocks noChangeAspect="1"/>
          </p:cNvPicPr>
          <p:nvPr/>
        </p:nvPicPr>
        <p:blipFill>
          <a:blip r:embed="rId2"/>
          <a:stretch>
            <a:fillRect/>
          </a:stretch>
        </p:blipFill>
        <p:spPr>
          <a:xfrm>
            <a:off x="9171032" y="1449257"/>
            <a:ext cx="2610306" cy="1770643"/>
          </a:xfrm>
          <a:prstGeom prst="rect">
            <a:avLst/>
          </a:prstGeom>
        </p:spPr>
      </p:pic>
      <p:pic>
        <p:nvPicPr>
          <p:cNvPr id="6" name="Picture 5" descr="A diagram of a cell&#10;&#10;Description automatically generated">
            <a:extLst>
              <a:ext uri="{FF2B5EF4-FFF2-40B4-BE49-F238E27FC236}">
                <a16:creationId xmlns:a16="http://schemas.microsoft.com/office/drawing/2014/main" id="{49D46A66-4395-71CA-AAB0-B1438A04B3E4}"/>
              </a:ext>
            </a:extLst>
          </p:cNvPr>
          <p:cNvPicPr>
            <a:picLocks noChangeAspect="1"/>
          </p:cNvPicPr>
          <p:nvPr/>
        </p:nvPicPr>
        <p:blipFill>
          <a:blip r:embed="rId3"/>
          <a:stretch>
            <a:fillRect/>
          </a:stretch>
        </p:blipFill>
        <p:spPr>
          <a:xfrm>
            <a:off x="6508838" y="1383452"/>
            <a:ext cx="2610306" cy="1947137"/>
          </a:xfrm>
          <a:prstGeom prst="rect">
            <a:avLst/>
          </a:prstGeom>
        </p:spPr>
      </p:pic>
      <p:sp>
        <p:nvSpPr>
          <p:cNvPr id="3" name="Title 2">
            <a:extLst>
              <a:ext uri="{FF2B5EF4-FFF2-40B4-BE49-F238E27FC236}">
                <a16:creationId xmlns:a16="http://schemas.microsoft.com/office/drawing/2014/main" id="{FD9362D4-7788-3A36-9E1E-EB3B90EE5691}"/>
              </a:ext>
            </a:extLst>
          </p:cNvPr>
          <p:cNvSpPr>
            <a:spLocks noGrp="1"/>
          </p:cNvSpPr>
          <p:nvPr>
            <p:ph type="title"/>
          </p:nvPr>
        </p:nvSpPr>
        <p:spPr/>
        <p:txBody>
          <a:bodyPr/>
          <a:lstStyle/>
          <a:p>
            <a:r>
              <a:rPr lang="en-GB" dirty="0"/>
              <a:t>Parameters affecting total impedance </a:t>
            </a:r>
          </a:p>
        </p:txBody>
      </p:sp>
      <p:sp>
        <p:nvSpPr>
          <p:cNvPr id="4" name="Date Placeholder 3">
            <a:extLst>
              <a:ext uri="{FF2B5EF4-FFF2-40B4-BE49-F238E27FC236}">
                <a16:creationId xmlns:a16="http://schemas.microsoft.com/office/drawing/2014/main" id="{CC6D514A-EFD5-C0D8-E2AE-43178A86286C}"/>
              </a:ext>
            </a:extLst>
          </p:cNvPr>
          <p:cNvSpPr>
            <a:spLocks noGrp="1"/>
          </p:cNvSpPr>
          <p:nvPr>
            <p:ph type="dt" sz="half" idx="10"/>
          </p:nvPr>
        </p:nvSpPr>
        <p:spPr/>
        <p:txBody>
          <a:bodyPr/>
          <a:lstStyle/>
          <a:p>
            <a:fld id="{3D901911-C4FB-45F4-A0AC-E84F117B56D1}" type="datetime1">
              <a:rPr lang="en-US" smtClean="0"/>
              <a:t>1/20/2025</a:t>
            </a:fld>
            <a:endParaRPr lang="en-US" dirty="0"/>
          </a:p>
        </p:txBody>
      </p:sp>
      <p:sp>
        <p:nvSpPr>
          <p:cNvPr id="5" name="Slide Number Placeholder 4">
            <a:extLst>
              <a:ext uri="{FF2B5EF4-FFF2-40B4-BE49-F238E27FC236}">
                <a16:creationId xmlns:a16="http://schemas.microsoft.com/office/drawing/2014/main" id="{B6C6CE1F-0002-A360-A276-05391136C0CA}"/>
              </a:ext>
            </a:extLst>
          </p:cNvPr>
          <p:cNvSpPr>
            <a:spLocks noGrp="1"/>
          </p:cNvSpPr>
          <p:nvPr>
            <p:ph type="sldNum" sz="quarter" idx="12"/>
          </p:nvPr>
        </p:nvSpPr>
        <p:spPr/>
        <p:txBody>
          <a:bodyPr/>
          <a:lstStyle/>
          <a:p>
            <a:fld id="{36B5EA5A-BC32-A742-B11B-8E7414D5B535}" type="slidenum">
              <a:rPr lang="en-US" smtClean="0"/>
              <a:pPr/>
              <a:t>4</a:t>
            </a:fld>
            <a:endParaRPr lang="en-US" dirty="0"/>
          </a:p>
        </p:txBody>
      </p:sp>
      <mc:AlternateContent xmlns:mc="http://schemas.openxmlformats.org/markup-compatibility/2006">
        <mc:Choice xmlns:a14="http://schemas.microsoft.com/office/drawing/2010/main" Requires="a14">
          <p:sp>
            <p:nvSpPr>
              <p:cNvPr id="7" name="Content Placeholder 6">
                <a:extLst>
                  <a:ext uri="{FF2B5EF4-FFF2-40B4-BE49-F238E27FC236}">
                    <a16:creationId xmlns:a16="http://schemas.microsoft.com/office/drawing/2014/main" id="{DDA2E3EB-DFDF-67B2-1151-3E011094C168}"/>
                  </a:ext>
                </a:extLst>
              </p:cNvPr>
              <p:cNvSpPr>
                <a:spLocks noGrp="1"/>
              </p:cNvSpPr>
              <p:nvPr>
                <p:ph idx="1"/>
              </p:nvPr>
            </p:nvSpPr>
            <p:spPr>
              <a:xfrm>
                <a:off x="407989" y="1569659"/>
                <a:ext cx="5994523" cy="4427959"/>
              </a:xfrm>
            </p:spPr>
            <p:txBody>
              <a:bodyPr/>
              <a:lstStyle/>
              <a:p>
                <a:pPr marL="342900" indent="-342900" algn="just">
                  <a:buFont typeface="Arial" panose="020B0604020202020204" pitchFamily="34" charset="0"/>
                  <a:buChar char="•"/>
                </a:pPr>
                <a:r>
                  <a:rPr lang="en-GB" sz="1800" dirty="0"/>
                  <a:t>Cavity shape:</a:t>
                </a:r>
              </a:p>
              <a:p>
                <a:pPr marL="666900" lvl="1" indent="-342900" algn="just">
                  <a:buFont typeface="Arial" panose="020B0604020202020204" pitchFamily="34" charset="0"/>
                  <a:buChar char="•"/>
                </a:pPr>
                <a:r>
                  <a:rPr lang="en-GB" sz="1500" dirty="0"/>
                  <a:t>The damping of the mode at 2.368 GHz can be improved by modifying the end-cell (details in the appendix). </a:t>
                </a:r>
              </a:p>
              <a:p>
                <a:pPr marL="666900" lvl="1" indent="-342900" algn="just">
                  <a:buFont typeface="Arial" panose="020B0604020202020204" pitchFamily="34" charset="0"/>
                  <a:buChar char="•"/>
                </a:pPr>
                <a:r>
                  <a:rPr lang="en-GB" sz="1500" dirty="0"/>
                  <a:t>The new end-cell traps a dipole mode in the cavity at 1.89 GHz</a:t>
                </a:r>
                <a:endParaRPr lang="en-GB" sz="1800" dirty="0"/>
              </a:p>
              <a:p>
                <a:pPr marL="342900" indent="-342900" algn="just">
                  <a:buFont typeface="Arial" panose="020B0604020202020204" pitchFamily="34" charset="0"/>
                  <a:buChar char="•"/>
                </a:pPr>
                <a:r>
                  <a:rPr lang="en-GB" sz="1800" dirty="0"/>
                  <a:t>HOM coupler design</a:t>
                </a:r>
              </a:p>
              <a:p>
                <a:pPr marL="666900" lvl="1" indent="-342900" algn="just">
                  <a:buFont typeface="Arial" panose="020B0604020202020204" pitchFamily="34" charset="0"/>
                  <a:buChar char="•"/>
                </a:pPr>
                <a:r>
                  <a:rPr lang="en-GB" sz="1500" dirty="0"/>
                  <a:t>Inner coax diameter of the coupler increased for better robustness and simpler inner cooling</a:t>
                </a:r>
              </a:p>
              <a:p>
                <a:pPr marL="666900" lvl="1" indent="-342900" algn="just">
                  <a:buFont typeface="Arial" panose="020B0604020202020204" pitchFamily="34" charset="0"/>
                  <a:buChar char="•"/>
                </a:pPr>
                <a:r>
                  <a:rPr lang="en-GB" sz="1500" dirty="0"/>
                  <a:t>The lower part of the coupler modified to decrease </a:t>
                </a:r>
                <a14:m>
                  <m:oMath xmlns:m="http://schemas.openxmlformats.org/officeDocument/2006/math">
                    <m:sSub>
                      <m:sSubPr>
                        <m:ctrlPr>
                          <a:rPr lang="en-US" sz="1500" b="0" i="1" dirty="0" smtClean="0">
                            <a:latin typeface="Cambria Math" panose="02040503050406030204" pitchFamily="18" charset="0"/>
                          </a:rPr>
                        </m:ctrlPr>
                      </m:sSubPr>
                      <m:e>
                        <m:r>
                          <a:rPr lang="en-GB" sz="1500" i="1" dirty="0" smtClean="0">
                            <a:latin typeface="Cambria Math" panose="02040503050406030204" pitchFamily="18" charset="0"/>
                          </a:rPr>
                          <m:t>𝐵</m:t>
                        </m:r>
                      </m:e>
                      <m:sub>
                        <m:r>
                          <m:rPr>
                            <m:sty m:val="p"/>
                          </m:rPr>
                          <a:rPr lang="en-GB" sz="1500" i="0" dirty="0" smtClean="0">
                            <a:latin typeface="Cambria Math" panose="02040503050406030204" pitchFamily="18" charset="0"/>
                          </a:rPr>
                          <m:t>pk</m:t>
                        </m:r>
                      </m:sub>
                    </m:sSub>
                  </m:oMath>
                </a14:m>
                <a:r>
                  <a:rPr lang="en-GB" sz="1500" dirty="0"/>
                  <a:t> on the coupler from </a:t>
                </a:r>
                <a14:m>
                  <m:oMath xmlns:m="http://schemas.openxmlformats.org/officeDocument/2006/math">
                    <m:r>
                      <a:rPr lang="en-GB" sz="1500" i="0" dirty="0" smtClean="0">
                        <a:latin typeface="Cambria Math" panose="02040503050406030204" pitchFamily="18" charset="0"/>
                      </a:rPr>
                      <m:t>20</m:t>
                    </m:r>
                    <m:r>
                      <a:rPr lang="en-GB" sz="1500" i="0" dirty="0">
                        <a:latin typeface="Cambria Math" panose="02040503050406030204" pitchFamily="18" charset="0"/>
                      </a:rPr>
                      <m:t> </m:t>
                    </m:r>
                    <m:r>
                      <m:rPr>
                        <m:sty m:val="p"/>
                      </m:rPr>
                      <a:rPr lang="en-GB" sz="1500" i="0" dirty="0" err="1" smtClean="0">
                        <a:latin typeface="Cambria Math" panose="02040503050406030204" pitchFamily="18" charset="0"/>
                      </a:rPr>
                      <m:t>mT</m:t>
                    </m:r>
                    <m:r>
                      <a:rPr lang="en-GB" sz="1500" i="0" dirty="0">
                        <a:latin typeface="Cambria Math" panose="02040503050406030204" pitchFamily="18" charset="0"/>
                      </a:rPr>
                      <m:t> </m:t>
                    </m:r>
                  </m:oMath>
                </a14:m>
                <a:r>
                  <a:rPr lang="en-GB" sz="1500" dirty="0"/>
                  <a:t>to </a:t>
                </a:r>
                <a14:m>
                  <m:oMath xmlns:m="http://schemas.openxmlformats.org/officeDocument/2006/math">
                    <m:r>
                      <a:rPr lang="en-GB" sz="1500" i="0" dirty="0" smtClean="0">
                        <a:latin typeface="Cambria Math" panose="02040503050406030204" pitchFamily="18" charset="0"/>
                      </a:rPr>
                      <m:t>14</m:t>
                    </m:r>
                    <m:r>
                      <a:rPr lang="en-GB" sz="1500" i="0" dirty="0">
                        <a:latin typeface="Cambria Math" panose="02040503050406030204" pitchFamily="18" charset="0"/>
                      </a:rPr>
                      <m:t> </m:t>
                    </m:r>
                    <m:r>
                      <m:rPr>
                        <m:sty m:val="p"/>
                      </m:rPr>
                      <a:rPr lang="en-GB" sz="1500" i="0" dirty="0" err="1" smtClean="0">
                        <a:latin typeface="Cambria Math" panose="02040503050406030204" pitchFamily="18" charset="0"/>
                      </a:rPr>
                      <m:t>mT</m:t>
                    </m:r>
                    <m:r>
                      <a:rPr lang="en-GB" sz="1500" i="0" dirty="0">
                        <a:latin typeface="Cambria Math" panose="02040503050406030204" pitchFamily="18" charset="0"/>
                      </a:rPr>
                      <m:t> </m:t>
                    </m:r>
                  </m:oMath>
                </a14:m>
                <a:r>
                  <a:rPr lang="en-GB" sz="1500" dirty="0"/>
                  <a:t>at </a:t>
                </a:r>
                <a14:m>
                  <m:oMath xmlns:m="http://schemas.openxmlformats.org/officeDocument/2006/math">
                    <m:sSub>
                      <m:sSubPr>
                        <m:ctrlPr>
                          <a:rPr lang="en-US" sz="1500" b="0" i="1" dirty="0" smtClean="0">
                            <a:latin typeface="Cambria Math" panose="02040503050406030204" pitchFamily="18" charset="0"/>
                          </a:rPr>
                        </m:ctrlPr>
                      </m:sSubPr>
                      <m:e>
                        <m:r>
                          <a:rPr lang="en-GB" sz="1500" i="1" dirty="0" smtClean="0">
                            <a:latin typeface="Cambria Math" panose="02040503050406030204" pitchFamily="18" charset="0"/>
                          </a:rPr>
                          <m:t>𝐸</m:t>
                        </m:r>
                      </m:e>
                      <m:sub>
                        <m:r>
                          <m:rPr>
                            <m:sty m:val="p"/>
                          </m:rPr>
                          <a:rPr lang="en-GB" sz="1500" i="0" dirty="0" smtClean="0">
                            <a:latin typeface="Cambria Math" panose="02040503050406030204" pitchFamily="18" charset="0"/>
                          </a:rPr>
                          <m:t>acc</m:t>
                        </m:r>
                      </m:sub>
                    </m:sSub>
                    <m:r>
                      <a:rPr lang="en-GB" sz="1500" i="1" dirty="0" smtClean="0">
                        <a:latin typeface="Cambria Math" panose="02040503050406030204" pitchFamily="18" charset="0"/>
                      </a:rPr>
                      <m:t>=</m:t>
                    </m:r>
                    <m:r>
                      <a:rPr lang="en-GB" sz="1500" i="0" dirty="0" smtClean="0">
                        <a:latin typeface="Cambria Math" panose="02040503050406030204" pitchFamily="18" charset="0"/>
                      </a:rPr>
                      <m:t>20 </m:t>
                    </m:r>
                    <m:r>
                      <m:rPr>
                        <m:sty m:val="p"/>
                      </m:rPr>
                      <a:rPr lang="en-GB" sz="1500" i="0" dirty="0" smtClean="0">
                        <a:latin typeface="Cambria Math" panose="02040503050406030204" pitchFamily="18" charset="0"/>
                      </a:rPr>
                      <m:t>MV</m:t>
                    </m:r>
                    <m:r>
                      <a:rPr lang="en-GB" sz="1500" i="0" dirty="0" smtClean="0">
                        <a:latin typeface="Cambria Math" panose="02040503050406030204" pitchFamily="18" charset="0"/>
                      </a:rPr>
                      <m:t>/</m:t>
                    </m:r>
                    <m:r>
                      <m:rPr>
                        <m:sty m:val="p"/>
                      </m:rPr>
                      <a:rPr lang="en-GB" sz="1500" i="0" dirty="0" smtClean="0">
                        <a:latin typeface="Cambria Math" panose="02040503050406030204" pitchFamily="18" charset="0"/>
                      </a:rPr>
                      <m:t>m</m:t>
                    </m:r>
                  </m:oMath>
                </a14:m>
                <a:r>
                  <a:rPr lang="en-GB" sz="1500" dirty="0"/>
                  <a:t> (as a reference it is </a:t>
                </a:r>
                <a14:m>
                  <m:oMath xmlns:m="http://schemas.openxmlformats.org/officeDocument/2006/math">
                    <m:r>
                      <a:rPr lang="en-GB" sz="1500" i="1" dirty="0" smtClean="0">
                        <a:latin typeface="Cambria Math" panose="02040503050406030204" pitchFamily="18" charset="0"/>
                      </a:rPr>
                      <m:t>90.6 </m:t>
                    </m:r>
                    <m:r>
                      <m:rPr>
                        <m:sty m:val="p"/>
                      </m:rPr>
                      <a:rPr lang="en-GB" sz="1500" i="0" dirty="0" err="1">
                        <a:latin typeface="Cambria Math" panose="02040503050406030204" pitchFamily="18" charset="0"/>
                      </a:rPr>
                      <m:t>mT</m:t>
                    </m:r>
                    <m:r>
                      <a:rPr lang="en-GB" sz="1500" i="1" dirty="0">
                        <a:latin typeface="Cambria Math" panose="02040503050406030204" pitchFamily="18" charset="0"/>
                      </a:rPr>
                      <m:t> </m:t>
                    </m:r>
                  </m:oMath>
                </a14:m>
                <a:r>
                  <a:rPr lang="en-GB" sz="1500" dirty="0"/>
                  <a:t>in DQW cavity at </a:t>
                </a:r>
                <a14:m>
                  <m:oMath xmlns:m="http://schemas.openxmlformats.org/officeDocument/2006/math">
                    <m:sSub>
                      <m:sSubPr>
                        <m:ctrlPr>
                          <a:rPr lang="en-US" sz="1500" b="0" i="1" dirty="0" smtClean="0">
                            <a:latin typeface="Cambria Math" panose="02040503050406030204" pitchFamily="18" charset="0"/>
                          </a:rPr>
                        </m:ctrlPr>
                      </m:sSubPr>
                      <m:e>
                        <m:r>
                          <a:rPr lang="en-GB" sz="1500" i="1" dirty="0" smtClean="0">
                            <a:latin typeface="Cambria Math" panose="02040503050406030204" pitchFamily="18" charset="0"/>
                          </a:rPr>
                          <m:t>𝑉</m:t>
                        </m:r>
                      </m:e>
                      <m:sub>
                        <m:r>
                          <a:rPr lang="en-US" sz="1500" b="0" i="1" dirty="0" smtClean="0">
                            <a:latin typeface="Cambria Math" panose="02040503050406030204" pitchFamily="18" charset="0"/>
                            <a:ea typeface="Cambria Math" panose="02040503050406030204" pitchFamily="18" charset="0"/>
                          </a:rPr>
                          <m:t>⊥</m:t>
                        </m:r>
                      </m:sub>
                    </m:sSub>
                    <m:r>
                      <a:rPr lang="en-GB" sz="1500" i="1" dirty="0" smtClean="0">
                        <a:latin typeface="Cambria Math" panose="02040503050406030204" pitchFamily="18" charset="0"/>
                      </a:rPr>
                      <m:t>=3.4 </m:t>
                    </m:r>
                    <m:r>
                      <m:rPr>
                        <m:sty m:val="p"/>
                      </m:rPr>
                      <a:rPr lang="en-GB" sz="1500" i="0" dirty="0" smtClean="0">
                        <a:latin typeface="Cambria Math" panose="02040503050406030204" pitchFamily="18" charset="0"/>
                      </a:rPr>
                      <m:t>MV</m:t>
                    </m:r>
                    <m:r>
                      <a:rPr lang="en-GB" sz="1500" i="0" dirty="0" smtClean="0">
                        <a:latin typeface="Cambria Math" panose="02040503050406030204" pitchFamily="18" charset="0"/>
                      </a:rPr>
                      <m:t>/</m:t>
                    </m:r>
                    <m:r>
                      <m:rPr>
                        <m:sty m:val="p"/>
                      </m:rPr>
                      <a:rPr lang="en-GB" sz="1500" i="0" dirty="0" smtClean="0">
                        <a:latin typeface="Cambria Math" panose="02040503050406030204" pitchFamily="18" charset="0"/>
                      </a:rPr>
                      <m:t>m</m:t>
                    </m:r>
                  </m:oMath>
                </a14:m>
                <a:r>
                  <a:rPr lang="en-GB" sz="1500" dirty="0"/>
                  <a:t>)</a:t>
                </a:r>
              </a:p>
              <a:p>
                <a:pPr marL="342900" indent="-342900" algn="just">
                  <a:buFont typeface="Arial" panose="020B0604020202020204" pitchFamily="34" charset="0"/>
                  <a:buChar char="•"/>
                </a:pPr>
                <a:r>
                  <a:rPr lang="en-GB" sz="1800" dirty="0"/>
                  <a:t>Frequency spread of HOMs</a:t>
                </a:r>
              </a:p>
              <a:p>
                <a:pPr marL="666900" lvl="1" indent="-342900" algn="just">
                  <a:buFont typeface="Arial" panose="020B0604020202020204" pitchFamily="34" charset="0"/>
                  <a:buChar char="•"/>
                </a:pPr>
                <a:r>
                  <a:rPr lang="en-GB" sz="1500" dirty="0"/>
                  <a:t>Manufacturing errors cause frequency shifts in HOMs, resulting in varying HOM frequencies across cavities and spreading impedance over different frequencies</a:t>
                </a:r>
              </a:p>
            </p:txBody>
          </p:sp>
        </mc:Choice>
        <mc:Fallback>
          <p:sp>
            <p:nvSpPr>
              <p:cNvPr id="7" name="Content Placeholder 6">
                <a:extLst>
                  <a:ext uri="{FF2B5EF4-FFF2-40B4-BE49-F238E27FC236}">
                    <a16:creationId xmlns:a16="http://schemas.microsoft.com/office/drawing/2014/main" id="{DDA2E3EB-DFDF-67B2-1151-3E011094C168}"/>
                  </a:ext>
                </a:extLst>
              </p:cNvPr>
              <p:cNvSpPr>
                <a:spLocks noGrp="1" noRot="1" noChangeAspect="1" noMove="1" noResize="1" noEditPoints="1" noAdjustHandles="1" noChangeArrowheads="1" noChangeShapeType="1" noTextEdit="1"/>
              </p:cNvSpPr>
              <p:nvPr>
                <p:ph idx="1"/>
              </p:nvPr>
            </p:nvSpPr>
            <p:spPr>
              <a:xfrm>
                <a:off x="407989" y="1569659"/>
                <a:ext cx="5994523" cy="4427959"/>
              </a:xfrm>
              <a:blipFill>
                <a:blip r:embed="rId4"/>
                <a:stretch>
                  <a:fillRect l="-2238" t="-2338" r="-1933" b="-825"/>
                </a:stretch>
              </a:blipFill>
            </p:spPr>
            <p:txBody>
              <a:bodyPr/>
              <a:lstStyle/>
              <a:p>
                <a:r>
                  <a:rPr lang="en-GB">
                    <a:noFill/>
                  </a:rPr>
                  <a:t> </a:t>
                </a:r>
              </a:p>
            </p:txBody>
          </p:sp>
        </mc:Fallback>
      </mc:AlternateContent>
      <p:sp>
        <p:nvSpPr>
          <p:cNvPr id="10" name="TextBox 9">
            <a:extLst>
              <a:ext uri="{FF2B5EF4-FFF2-40B4-BE49-F238E27FC236}">
                <a16:creationId xmlns:a16="http://schemas.microsoft.com/office/drawing/2014/main" id="{84993417-6641-26B4-FC5A-E85FFA3E97B2}"/>
              </a:ext>
            </a:extLst>
          </p:cNvPr>
          <p:cNvSpPr txBox="1"/>
          <p:nvPr/>
        </p:nvSpPr>
        <p:spPr>
          <a:xfrm>
            <a:off x="9909323" y="1242741"/>
            <a:ext cx="1332096" cy="184666"/>
          </a:xfrm>
          <a:prstGeom prst="rect">
            <a:avLst/>
          </a:prstGeom>
          <a:noFill/>
        </p:spPr>
        <p:txBody>
          <a:bodyPr wrap="none" lIns="0" tIns="0" rIns="0" bIns="0" rtlCol="0">
            <a:spAutoFit/>
          </a:bodyPr>
          <a:lstStyle/>
          <a:p>
            <a:pPr algn="l"/>
            <a:r>
              <a:rPr lang="en-GB" sz="1200" dirty="0">
                <a:solidFill>
                  <a:schemeClr val="tx2"/>
                </a:solidFill>
              </a:rPr>
              <a:t>Mode at 2.368 GHz</a:t>
            </a:r>
          </a:p>
        </p:txBody>
      </p:sp>
      <p:sp>
        <p:nvSpPr>
          <p:cNvPr id="11" name="TextBox 10">
            <a:extLst>
              <a:ext uri="{FF2B5EF4-FFF2-40B4-BE49-F238E27FC236}">
                <a16:creationId xmlns:a16="http://schemas.microsoft.com/office/drawing/2014/main" id="{2DBD9976-188D-91BA-4199-BA5B59571767}"/>
              </a:ext>
            </a:extLst>
          </p:cNvPr>
          <p:cNvSpPr txBox="1"/>
          <p:nvPr/>
        </p:nvSpPr>
        <p:spPr>
          <a:xfrm>
            <a:off x="7233223" y="1347002"/>
            <a:ext cx="1192634" cy="184666"/>
          </a:xfrm>
          <a:prstGeom prst="rect">
            <a:avLst/>
          </a:prstGeom>
          <a:noFill/>
        </p:spPr>
        <p:txBody>
          <a:bodyPr wrap="none" lIns="0" tIns="0" rIns="0" bIns="0" rtlCol="0">
            <a:spAutoFit/>
          </a:bodyPr>
          <a:lstStyle/>
          <a:p>
            <a:pPr algn="l"/>
            <a:r>
              <a:rPr lang="en-GB" sz="1200" dirty="0">
                <a:solidFill>
                  <a:schemeClr val="tx2"/>
                </a:solidFill>
              </a:rPr>
              <a:t>800 MHz end-cell</a:t>
            </a:r>
          </a:p>
        </p:txBody>
      </p:sp>
      <p:pic>
        <p:nvPicPr>
          <p:cNvPr id="15" name="Picture 14" descr="A close-up of a pipe&#10;&#10;Description automatically generated">
            <a:extLst>
              <a:ext uri="{FF2B5EF4-FFF2-40B4-BE49-F238E27FC236}">
                <a16:creationId xmlns:a16="http://schemas.microsoft.com/office/drawing/2014/main" id="{51122D3D-0320-F260-A2A3-139AF560C7BD}"/>
              </a:ext>
            </a:extLst>
          </p:cNvPr>
          <p:cNvPicPr>
            <a:picLocks noChangeAspect="1"/>
          </p:cNvPicPr>
          <p:nvPr/>
        </p:nvPicPr>
        <p:blipFill>
          <a:blip r:embed="rId5"/>
          <a:srcRect b="36248"/>
          <a:stretch/>
        </p:blipFill>
        <p:spPr>
          <a:xfrm>
            <a:off x="7726144" y="3355706"/>
            <a:ext cx="1268320" cy="1756879"/>
          </a:xfrm>
          <a:prstGeom prst="rect">
            <a:avLst/>
          </a:prstGeom>
        </p:spPr>
      </p:pic>
      <p:pic>
        <p:nvPicPr>
          <p:cNvPr id="17" name="Picture 16" descr="A diagram of a machine&#10;&#10;Description automatically generated">
            <a:extLst>
              <a:ext uri="{FF2B5EF4-FFF2-40B4-BE49-F238E27FC236}">
                <a16:creationId xmlns:a16="http://schemas.microsoft.com/office/drawing/2014/main" id="{5CB7282C-E928-8840-88DC-235DC4734C61}"/>
              </a:ext>
            </a:extLst>
          </p:cNvPr>
          <p:cNvPicPr>
            <a:picLocks noChangeAspect="1"/>
          </p:cNvPicPr>
          <p:nvPr/>
        </p:nvPicPr>
        <p:blipFill>
          <a:blip r:embed="rId6"/>
          <a:srcRect t="-1" b="3610"/>
          <a:stretch/>
        </p:blipFill>
        <p:spPr>
          <a:xfrm>
            <a:off x="6508838" y="3429000"/>
            <a:ext cx="1152128" cy="1683585"/>
          </a:xfrm>
          <a:prstGeom prst="rect">
            <a:avLst/>
          </a:prstGeom>
        </p:spPr>
      </p:pic>
      <p:sp>
        <p:nvSpPr>
          <p:cNvPr id="30" name="TextBox 29">
            <a:extLst>
              <a:ext uri="{FF2B5EF4-FFF2-40B4-BE49-F238E27FC236}">
                <a16:creationId xmlns:a16="http://schemas.microsoft.com/office/drawing/2014/main" id="{25484F68-C8F9-9844-E2BB-1D893C1E7275}"/>
              </a:ext>
            </a:extLst>
          </p:cNvPr>
          <p:cNvSpPr txBox="1"/>
          <p:nvPr/>
        </p:nvSpPr>
        <p:spPr>
          <a:xfrm>
            <a:off x="7084902" y="4567721"/>
            <a:ext cx="282129" cy="276999"/>
          </a:xfrm>
          <a:prstGeom prst="rect">
            <a:avLst/>
          </a:prstGeom>
          <a:noFill/>
        </p:spPr>
        <p:txBody>
          <a:bodyPr wrap="none" lIns="0" tIns="0" rIns="0" bIns="0" rtlCol="0">
            <a:spAutoFit/>
          </a:bodyPr>
          <a:lstStyle/>
          <a:p>
            <a:pPr algn="l"/>
            <a:r>
              <a:rPr lang="en-GB" b="1" dirty="0">
                <a:solidFill>
                  <a:schemeClr val="tx2"/>
                </a:solidFill>
              </a:rPr>
              <a:t>V1</a:t>
            </a:r>
          </a:p>
        </p:txBody>
      </p:sp>
      <p:sp>
        <p:nvSpPr>
          <p:cNvPr id="31" name="TextBox 30">
            <a:extLst>
              <a:ext uri="{FF2B5EF4-FFF2-40B4-BE49-F238E27FC236}">
                <a16:creationId xmlns:a16="http://schemas.microsoft.com/office/drawing/2014/main" id="{039A828D-708E-A61F-43D7-E7ACF8452D05}"/>
              </a:ext>
            </a:extLst>
          </p:cNvPr>
          <p:cNvSpPr txBox="1"/>
          <p:nvPr/>
        </p:nvSpPr>
        <p:spPr>
          <a:xfrm>
            <a:off x="8425857" y="4567721"/>
            <a:ext cx="282129" cy="276999"/>
          </a:xfrm>
          <a:prstGeom prst="rect">
            <a:avLst/>
          </a:prstGeom>
          <a:noFill/>
        </p:spPr>
        <p:txBody>
          <a:bodyPr wrap="none" lIns="0" tIns="0" rIns="0" bIns="0" rtlCol="0">
            <a:spAutoFit/>
          </a:bodyPr>
          <a:lstStyle/>
          <a:p>
            <a:pPr algn="l"/>
            <a:r>
              <a:rPr lang="en-GB" b="1" dirty="0">
                <a:solidFill>
                  <a:schemeClr val="tx2"/>
                </a:solidFill>
              </a:rPr>
              <a:t>V2</a:t>
            </a:r>
          </a:p>
        </p:txBody>
      </p:sp>
      <p:grpSp>
        <p:nvGrpSpPr>
          <p:cNvPr id="36" name="Group 35">
            <a:extLst>
              <a:ext uri="{FF2B5EF4-FFF2-40B4-BE49-F238E27FC236}">
                <a16:creationId xmlns:a16="http://schemas.microsoft.com/office/drawing/2014/main" id="{23BDC245-BFDE-38E4-BA61-7708F08CE8E6}"/>
              </a:ext>
            </a:extLst>
          </p:cNvPr>
          <p:cNvGrpSpPr/>
          <p:nvPr/>
        </p:nvGrpSpPr>
        <p:grpSpPr>
          <a:xfrm>
            <a:off x="9047105" y="3429000"/>
            <a:ext cx="2994893" cy="2326970"/>
            <a:chOff x="9047105" y="3429000"/>
            <a:chExt cx="2994893" cy="2326970"/>
          </a:xfrm>
        </p:grpSpPr>
        <p:pic>
          <p:nvPicPr>
            <p:cNvPr id="24" name="Picture 23">
              <a:extLst>
                <a:ext uri="{FF2B5EF4-FFF2-40B4-BE49-F238E27FC236}">
                  <a16:creationId xmlns:a16="http://schemas.microsoft.com/office/drawing/2014/main" id="{5A4725B0-6532-7737-FA52-77EA7EEBF091}"/>
                </a:ext>
              </a:extLst>
            </p:cNvPr>
            <p:cNvPicPr>
              <a:picLocks noChangeAspect="1"/>
            </p:cNvPicPr>
            <p:nvPr/>
          </p:nvPicPr>
          <p:blipFill>
            <a:blip r:embed="rId7"/>
            <a:stretch>
              <a:fillRect/>
            </a:stretch>
          </p:blipFill>
          <p:spPr>
            <a:xfrm>
              <a:off x="9047105" y="3429000"/>
              <a:ext cx="2994893" cy="1065423"/>
            </a:xfrm>
            <a:prstGeom prst="rect">
              <a:avLst/>
            </a:prstGeom>
          </p:spPr>
        </p:pic>
        <p:pic>
          <p:nvPicPr>
            <p:cNvPr id="26" name="Picture 25">
              <a:extLst>
                <a:ext uri="{FF2B5EF4-FFF2-40B4-BE49-F238E27FC236}">
                  <a16:creationId xmlns:a16="http://schemas.microsoft.com/office/drawing/2014/main" id="{6115ECEB-0CE0-03FC-84B3-DC09845778CD}"/>
                </a:ext>
              </a:extLst>
            </p:cNvPr>
            <p:cNvPicPr>
              <a:picLocks noChangeAspect="1"/>
            </p:cNvPicPr>
            <p:nvPr/>
          </p:nvPicPr>
          <p:blipFill>
            <a:blip r:embed="rId8"/>
            <a:stretch>
              <a:fillRect/>
            </a:stretch>
          </p:blipFill>
          <p:spPr>
            <a:xfrm>
              <a:off x="9047105" y="4583243"/>
              <a:ext cx="2994893" cy="1172727"/>
            </a:xfrm>
            <a:prstGeom prst="rect">
              <a:avLst/>
            </a:prstGeom>
          </p:spPr>
        </p:pic>
        <p:sp>
          <p:nvSpPr>
            <p:cNvPr id="27" name="TextBox 26">
              <a:extLst>
                <a:ext uri="{FF2B5EF4-FFF2-40B4-BE49-F238E27FC236}">
                  <a16:creationId xmlns:a16="http://schemas.microsoft.com/office/drawing/2014/main" id="{800FC286-52E4-608A-5485-F000B7C2EB7F}"/>
                </a:ext>
              </a:extLst>
            </p:cNvPr>
            <p:cNvSpPr txBox="1"/>
            <p:nvPr/>
          </p:nvSpPr>
          <p:spPr>
            <a:xfrm>
              <a:off x="10278969" y="5313936"/>
              <a:ext cx="852285" cy="215444"/>
            </a:xfrm>
            <a:prstGeom prst="rect">
              <a:avLst/>
            </a:prstGeom>
            <a:noFill/>
          </p:spPr>
          <p:txBody>
            <a:bodyPr wrap="none" lIns="0" tIns="0" rIns="0" bIns="0" rtlCol="0">
              <a:spAutoFit/>
            </a:bodyPr>
            <a:lstStyle/>
            <a:p>
              <a:pPr algn="l"/>
              <a:r>
                <a:rPr lang="en-GB" sz="1400" dirty="0"/>
                <a:t>TE11-TEM</a:t>
              </a:r>
            </a:p>
          </p:txBody>
        </p:sp>
        <p:sp>
          <p:nvSpPr>
            <p:cNvPr id="28" name="TextBox 27">
              <a:extLst>
                <a:ext uri="{FF2B5EF4-FFF2-40B4-BE49-F238E27FC236}">
                  <a16:creationId xmlns:a16="http://schemas.microsoft.com/office/drawing/2014/main" id="{551AB2F2-EBBC-4E95-FFAC-C2346206C0FB}"/>
                </a:ext>
              </a:extLst>
            </p:cNvPr>
            <p:cNvSpPr txBox="1"/>
            <p:nvPr/>
          </p:nvSpPr>
          <p:spPr>
            <a:xfrm>
              <a:off x="9581709" y="4172441"/>
              <a:ext cx="894476" cy="215444"/>
            </a:xfrm>
            <a:prstGeom prst="rect">
              <a:avLst/>
            </a:prstGeom>
            <a:noFill/>
          </p:spPr>
          <p:txBody>
            <a:bodyPr wrap="none" lIns="0" tIns="0" rIns="0" bIns="0" rtlCol="0">
              <a:spAutoFit/>
            </a:bodyPr>
            <a:lstStyle/>
            <a:p>
              <a:pPr algn="l"/>
              <a:r>
                <a:rPr lang="en-GB" sz="1400" dirty="0"/>
                <a:t>TM01-TEM</a:t>
              </a:r>
            </a:p>
          </p:txBody>
        </p:sp>
        <p:sp>
          <p:nvSpPr>
            <p:cNvPr id="29" name="TextBox 28">
              <a:extLst>
                <a:ext uri="{FF2B5EF4-FFF2-40B4-BE49-F238E27FC236}">
                  <a16:creationId xmlns:a16="http://schemas.microsoft.com/office/drawing/2014/main" id="{47E482D7-7F6B-BD1E-AFF5-79C9CDD7611D}"/>
                </a:ext>
              </a:extLst>
            </p:cNvPr>
            <p:cNvSpPr txBox="1"/>
            <p:nvPr/>
          </p:nvSpPr>
          <p:spPr>
            <a:xfrm>
              <a:off x="11642946" y="3806045"/>
              <a:ext cx="282129" cy="553998"/>
            </a:xfrm>
            <a:prstGeom prst="rect">
              <a:avLst/>
            </a:prstGeom>
            <a:noFill/>
          </p:spPr>
          <p:txBody>
            <a:bodyPr wrap="none" lIns="0" tIns="0" rIns="0" bIns="0" rtlCol="0">
              <a:spAutoFit/>
            </a:bodyPr>
            <a:lstStyle/>
            <a:p>
              <a:pPr algn="l"/>
              <a:r>
                <a:rPr lang="en-GB" b="1" dirty="0">
                  <a:solidFill>
                    <a:srgbClr val="003FCC"/>
                  </a:solidFill>
                </a:rPr>
                <a:t>V1</a:t>
              </a:r>
            </a:p>
            <a:p>
              <a:pPr algn="l"/>
              <a:r>
                <a:rPr lang="en-GB" b="1" dirty="0">
                  <a:solidFill>
                    <a:srgbClr val="FF0000"/>
                  </a:solidFill>
                </a:rPr>
                <a:t>V2</a:t>
              </a:r>
            </a:p>
          </p:txBody>
        </p:sp>
        <p:sp>
          <p:nvSpPr>
            <p:cNvPr id="32" name="Rectangle 31">
              <a:extLst>
                <a:ext uri="{FF2B5EF4-FFF2-40B4-BE49-F238E27FC236}">
                  <a16:creationId xmlns:a16="http://schemas.microsoft.com/office/drawing/2014/main" id="{43374855-CAAC-A5A8-F928-A03A759557D9}"/>
                </a:ext>
              </a:extLst>
            </p:cNvPr>
            <p:cNvSpPr/>
            <p:nvPr/>
          </p:nvSpPr>
          <p:spPr>
            <a:xfrm>
              <a:off x="9765307" y="4626944"/>
              <a:ext cx="288032" cy="890287"/>
            </a:xfrm>
            <a:prstGeom prst="rect">
              <a:avLst/>
            </a:prstGeom>
            <a:solidFill>
              <a:schemeClr val="tx2">
                <a:lumMod val="50000"/>
                <a:lumOff val="50000"/>
                <a:alpha val="62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Rectangle 32">
              <a:extLst>
                <a:ext uri="{FF2B5EF4-FFF2-40B4-BE49-F238E27FC236}">
                  <a16:creationId xmlns:a16="http://schemas.microsoft.com/office/drawing/2014/main" id="{A557657A-8A3D-3DE1-EA19-7072D35A41A6}"/>
                </a:ext>
              </a:extLst>
            </p:cNvPr>
            <p:cNvSpPr/>
            <p:nvPr/>
          </p:nvSpPr>
          <p:spPr>
            <a:xfrm>
              <a:off x="10541363" y="3476528"/>
              <a:ext cx="91142" cy="901953"/>
            </a:xfrm>
            <a:prstGeom prst="rect">
              <a:avLst/>
            </a:prstGeom>
            <a:solidFill>
              <a:schemeClr val="tx2">
                <a:lumMod val="50000"/>
                <a:lumOff val="50000"/>
                <a:alpha val="62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6B88A9C5-B3B2-8DCD-04DA-1803D321BF29}"/>
                </a:ext>
              </a:extLst>
            </p:cNvPr>
            <p:cNvSpPr txBox="1"/>
            <p:nvPr/>
          </p:nvSpPr>
          <p:spPr>
            <a:xfrm rot="16200000">
              <a:off x="9578304" y="5146028"/>
              <a:ext cx="662041" cy="169277"/>
            </a:xfrm>
            <a:prstGeom prst="rect">
              <a:avLst/>
            </a:prstGeom>
            <a:noFill/>
          </p:spPr>
          <p:txBody>
            <a:bodyPr wrap="none" lIns="0" tIns="0" rIns="0" bIns="0" rtlCol="0">
              <a:spAutoFit/>
            </a:bodyPr>
            <a:lstStyle/>
            <a:p>
              <a:pPr algn="l"/>
              <a:r>
                <a:rPr lang="en-GB" sz="1100" dirty="0">
                  <a:solidFill>
                    <a:schemeClr val="tx2"/>
                  </a:solidFill>
                </a:rPr>
                <a:t>1</a:t>
              </a:r>
              <a:r>
                <a:rPr lang="en-GB" sz="1100" baseline="30000" dirty="0">
                  <a:solidFill>
                    <a:schemeClr val="tx2"/>
                  </a:solidFill>
                </a:rPr>
                <a:t>st</a:t>
              </a:r>
              <a:r>
                <a:rPr lang="en-GB" sz="1100" dirty="0">
                  <a:solidFill>
                    <a:schemeClr val="tx2"/>
                  </a:solidFill>
                </a:rPr>
                <a:t> Dipoles</a:t>
              </a:r>
            </a:p>
          </p:txBody>
        </p:sp>
        <p:sp>
          <p:nvSpPr>
            <p:cNvPr id="35" name="TextBox 34">
              <a:extLst>
                <a:ext uri="{FF2B5EF4-FFF2-40B4-BE49-F238E27FC236}">
                  <a16:creationId xmlns:a16="http://schemas.microsoft.com/office/drawing/2014/main" id="{51C94393-0D86-C7EE-293F-BA42A4656334}"/>
                </a:ext>
              </a:extLst>
            </p:cNvPr>
            <p:cNvSpPr txBox="1"/>
            <p:nvPr/>
          </p:nvSpPr>
          <p:spPr>
            <a:xfrm rot="16200000">
              <a:off x="10180568" y="3904509"/>
              <a:ext cx="796693" cy="153888"/>
            </a:xfrm>
            <a:prstGeom prst="rect">
              <a:avLst/>
            </a:prstGeom>
            <a:noFill/>
          </p:spPr>
          <p:txBody>
            <a:bodyPr wrap="none" lIns="0" tIns="0" rIns="0" bIns="0" rtlCol="0">
              <a:spAutoFit/>
            </a:bodyPr>
            <a:lstStyle/>
            <a:p>
              <a:pPr algn="l"/>
              <a:r>
                <a:rPr lang="en-GB" sz="1000" dirty="0">
                  <a:solidFill>
                    <a:schemeClr val="tx2"/>
                  </a:solidFill>
                </a:rPr>
                <a:t>1</a:t>
              </a:r>
              <a:r>
                <a:rPr lang="en-GB" sz="1000" baseline="30000" dirty="0">
                  <a:solidFill>
                    <a:schemeClr val="tx2"/>
                  </a:solidFill>
                </a:rPr>
                <a:t>st</a:t>
              </a:r>
              <a:r>
                <a:rPr lang="en-GB" sz="1000" dirty="0">
                  <a:solidFill>
                    <a:schemeClr val="tx2"/>
                  </a:solidFill>
                </a:rPr>
                <a:t> Monopoles</a:t>
              </a:r>
            </a:p>
          </p:txBody>
        </p:sp>
      </p:grpSp>
    </p:spTree>
    <p:extLst>
      <p:ext uri="{BB962C8B-B14F-4D97-AF65-F5344CB8AC3E}">
        <p14:creationId xmlns:p14="http://schemas.microsoft.com/office/powerpoint/2010/main" val="4284295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BC93A2-2554-74CC-C9FC-9FCD96DFF8DF}"/>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6" name="Content Placeholder 5">
                <a:extLst>
                  <a:ext uri="{FF2B5EF4-FFF2-40B4-BE49-F238E27FC236}">
                    <a16:creationId xmlns:a16="http://schemas.microsoft.com/office/drawing/2014/main" id="{96794C8A-6BFE-4B14-BED2-E7B4094ED6FA}"/>
                  </a:ext>
                </a:extLst>
              </p:cNvPr>
              <p:cNvGraphicFramePr>
                <a:graphicFrameLocks noGrp="1"/>
              </p:cNvGraphicFramePr>
              <p:nvPr>
                <p:ph idx="1"/>
                <p:extLst>
                  <p:ext uri="{D42A27DB-BD31-4B8C-83A1-F6EECF244321}">
                    <p14:modId xmlns:p14="http://schemas.microsoft.com/office/powerpoint/2010/main" val="3842555167"/>
                  </p:ext>
                </p:extLst>
              </p:nvPr>
            </p:nvGraphicFramePr>
            <p:xfrm>
              <a:off x="1271836" y="2795396"/>
              <a:ext cx="9451594" cy="3288792"/>
            </p:xfrm>
            <a:graphic>
              <a:graphicData uri="http://schemas.openxmlformats.org/drawingml/2006/table">
                <a:tbl>
                  <a:tblPr firstRow="1" bandRow="1">
                    <a:tableStyleId>{8EC20E35-A176-4012-BC5E-935CFFF8708E}</a:tableStyleId>
                  </a:tblPr>
                  <a:tblGrid>
                    <a:gridCol w="1799590">
                      <a:extLst>
                        <a:ext uri="{9D8B030D-6E8A-4147-A177-3AD203B41FA5}">
                          <a16:colId xmlns:a16="http://schemas.microsoft.com/office/drawing/2014/main" val="3448342173"/>
                        </a:ext>
                      </a:extLst>
                    </a:gridCol>
                    <a:gridCol w="1060704">
                      <a:extLst>
                        <a:ext uri="{9D8B030D-6E8A-4147-A177-3AD203B41FA5}">
                          <a16:colId xmlns:a16="http://schemas.microsoft.com/office/drawing/2014/main" val="3294727498"/>
                        </a:ext>
                      </a:extLst>
                    </a:gridCol>
                    <a:gridCol w="971550">
                      <a:extLst>
                        <a:ext uri="{9D8B030D-6E8A-4147-A177-3AD203B41FA5}">
                          <a16:colId xmlns:a16="http://schemas.microsoft.com/office/drawing/2014/main" val="2842457209"/>
                        </a:ext>
                      </a:extLst>
                    </a:gridCol>
                    <a:gridCol w="981075">
                      <a:extLst>
                        <a:ext uri="{9D8B030D-6E8A-4147-A177-3AD203B41FA5}">
                          <a16:colId xmlns:a16="http://schemas.microsoft.com/office/drawing/2014/main" val="3753775931"/>
                        </a:ext>
                      </a:extLst>
                    </a:gridCol>
                    <a:gridCol w="1093787">
                      <a:extLst>
                        <a:ext uri="{9D8B030D-6E8A-4147-A177-3AD203B41FA5}">
                          <a16:colId xmlns:a16="http://schemas.microsoft.com/office/drawing/2014/main" val="1799990257"/>
                        </a:ext>
                      </a:extLst>
                    </a:gridCol>
                    <a:gridCol w="1103313">
                      <a:extLst>
                        <a:ext uri="{9D8B030D-6E8A-4147-A177-3AD203B41FA5}">
                          <a16:colId xmlns:a16="http://schemas.microsoft.com/office/drawing/2014/main" val="2764108779"/>
                        </a:ext>
                      </a:extLst>
                    </a:gridCol>
                    <a:gridCol w="1216025">
                      <a:extLst>
                        <a:ext uri="{9D8B030D-6E8A-4147-A177-3AD203B41FA5}">
                          <a16:colId xmlns:a16="http://schemas.microsoft.com/office/drawing/2014/main" val="4004672247"/>
                        </a:ext>
                      </a:extLst>
                    </a:gridCol>
                    <a:gridCol w="1225550">
                      <a:extLst>
                        <a:ext uri="{9D8B030D-6E8A-4147-A177-3AD203B41FA5}">
                          <a16:colId xmlns:a16="http://schemas.microsoft.com/office/drawing/2014/main" val="2819212134"/>
                        </a:ext>
                      </a:extLst>
                    </a:gridCol>
                  </a:tblGrid>
                  <a:tr h="210485">
                    <a:tc>
                      <a:txBody>
                        <a:bodyPr/>
                        <a:lstStyle/>
                        <a:p>
                          <a:pPr/>
                          <a14:m>
                            <m:oMathPara xmlns:m="http://schemas.openxmlformats.org/officeDocument/2006/math">
                              <m:oMathParaPr>
                                <m:jc m:val="centerGroup"/>
                              </m:oMathParaPr>
                              <m:oMath xmlns:m="http://schemas.openxmlformats.org/officeDocument/2006/math">
                                <m:sSub>
                                  <m:sSubPr>
                                    <m:ctrlPr>
                                      <a:rPr lang="en-US" sz="1600" b="1" i="1" u="none" dirty="0" smtClean="0">
                                        <a:latin typeface="Cambria Math" panose="02040503050406030204" pitchFamily="18" charset="0"/>
                                      </a:rPr>
                                    </m:ctrlPr>
                                  </m:sSubPr>
                                  <m:e>
                                    <m:r>
                                      <a:rPr lang="en-US" sz="1600" b="1" i="1" u="none" dirty="0" smtClean="0">
                                        <a:latin typeface="Cambria Math" panose="02040503050406030204" pitchFamily="18" charset="0"/>
                                      </a:rPr>
                                      <m:t>𝒇</m:t>
                                    </m:r>
                                  </m:e>
                                  <m:sub>
                                    <m:r>
                                      <a:rPr lang="en-US" sz="1600" b="1" i="1" u="none" dirty="0" smtClean="0">
                                        <a:latin typeface="Cambria Math" panose="02040503050406030204" pitchFamily="18" charset="0"/>
                                      </a:rPr>
                                      <m:t>𝒏</m:t>
                                    </m:r>
                                  </m:sub>
                                </m:sSub>
                                <m:r>
                                  <a:rPr lang="en-US" sz="1600" i="1" u="none" dirty="0" smtClean="0">
                                    <a:latin typeface="Cambria Math" panose="02040503050406030204" pitchFamily="18" charset="0"/>
                                  </a:rPr>
                                  <m:t>=2 </m:t>
                                </m:r>
                                <m:r>
                                  <m:rPr>
                                    <m:sty m:val="p"/>
                                  </m:rPr>
                                  <a:rPr lang="en-US" sz="1600" i="0" u="none" dirty="0" smtClean="0">
                                    <a:latin typeface="Cambria Math" panose="02040503050406030204" pitchFamily="18" charset="0"/>
                                  </a:rPr>
                                  <m:t>GHz</m:t>
                                </m:r>
                              </m:oMath>
                            </m:oMathPara>
                          </a14:m>
                          <a:endParaRPr lang="en-GB" sz="1600" i="0" u="none" dirty="0">
                            <a:latin typeface="+mn-lt"/>
                          </a:endParaRPr>
                        </a:p>
                      </a:txBody>
                      <a:tcPr marT="0" marB="9144" anchor="ctr"/>
                    </a:tc>
                    <a:tc>
                      <a:txBody>
                        <a:bodyPr/>
                        <a:lstStyle/>
                        <a:p>
                          <a:endParaRPr lang="en-GB" sz="1600" dirty="0">
                            <a:latin typeface="+mn-lt"/>
                          </a:endParaRPr>
                        </a:p>
                      </a:txBody>
                      <a:tcPr marT="0" marB="9144" anchor="ctr"/>
                    </a:tc>
                    <a:tc>
                      <a:txBody>
                        <a:bodyPr/>
                        <a:lstStyle/>
                        <a:p>
                          <a:pP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𝑁</m:t>
                                    </m:r>
                                  </m:e>
                                  <m:sub>
                                    <m:r>
                                      <m:rPr>
                                        <m:sty m:val="p"/>
                                      </m:rPr>
                                      <a:rPr lang="en-US" sz="1600" i="0" dirty="0" smtClean="0">
                                        <a:latin typeface="Cambria Math" panose="02040503050406030204" pitchFamily="18" charset="0"/>
                                      </a:rPr>
                                      <m:t>cav</m:t>
                                    </m:r>
                                  </m:sub>
                                </m:sSub>
                                <m:r>
                                  <a:rPr lang="en-US" sz="1600" i="1" dirty="0" smtClean="0">
                                    <a:latin typeface="Cambria Math" panose="02040503050406030204" pitchFamily="18" charset="0"/>
                                  </a:rPr>
                                  <m:t>=1</m:t>
                                </m:r>
                              </m:oMath>
                            </m:oMathPara>
                          </a14:m>
                          <a:endParaRPr lang="en-GB" sz="1600" dirty="0">
                            <a:latin typeface="+mn-lt"/>
                          </a:endParaRPr>
                        </a:p>
                      </a:txBody>
                      <a:tcPr marT="0" marB="9144" anchor="ctr"/>
                    </a:tc>
                    <a:tc>
                      <a:txBody>
                        <a:bodyPr/>
                        <a:lstStyle/>
                        <a:p>
                          <a:pP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𝑁</m:t>
                                    </m:r>
                                  </m:e>
                                  <m:sub>
                                    <m:r>
                                      <m:rPr>
                                        <m:sty m:val="p"/>
                                      </m:rPr>
                                      <a:rPr lang="en-US" sz="1600" i="0" dirty="0" smtClean="0">
                                        <a:latin typeface="Cambria Math" panose="02040503050406030204" pitchFamily="18" charset="0"/>
                                      </a:rPr>
                                      <m:t>cav</m:t>
                                    </m:r>
                                  </m:sub>
                                </m:sSub>
                                <m:r>
                                  <a:rPr lang="en-US" sz="1600" i="1" dirty="0" smtClean="0">
                                    <a:latin typeface="Cambria Math" panose="02040503050406030204" pitchFamily="18" charset="0"/>
                                  </a:rPr>
                                  <m:t>=</m:t>
                                </m:r>
                                <m:r>
                                  <a:rPr lang="en-US" sz="1600" b="1" i="1" dirty="0" smtClean="0">
                                    <a:latin typeface="Cambria Math" panose="02040503050406030204" pitchFamily="18" charset="0"/>
                                  </a:rPr>
                                  <m:t>𝟒</m:t>
                                </m:r>
                              </m:oMath>
                            </m:oMathPara>
                          </a14:m>
                          <a:endParaRPr lang="en-GB" sz="1600" dirty="0">
                            <a:latin typeface="+mn-lt"/>
                          </a:endParaRPr>
                        </a:p>
                      </a:txBody>
                      <a:tcPr marT="0" marB="9144" anchor="ctr"/>
                    </a:tc>
                    <a:tc>
                      <a:txBody>
                        <a:bodyPr/>
                        <a:lstStyle/>
                        <a:p>
                          <a:pP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𝑁</m:t>
                                    </m:r>
                                  </m:e>
                                  <m:sub>
                                    <m:r>
                                      <m:rPr>
                                        <m:sty m:val="p"/>
                                      </m:rPr>
                                      <a:rPr lang="en-US" sz="1600" i="0" dirty="0" smtClean="0">
                                        <a:latin typeface="Cambria Math" panose="02040503050406030204" pitchFamily="18" charset="0"/>
                                      </a:rPr>
                                      <m:t>cav</m:t>
                                    </m:r>
                                  </m:sub>
                                </m:sSub>
                                <m:r>
                                  <a:rPr lang="en-US" sz="1600" i="1" dirty="0" smtClean="0">
                                    <a:latin typeface="Cambria Math" panose="02040503050406030204" pitchFamily="18" charset="0"/>
                                  </a:rPr>
                                  <m:t>=1</m:t>
                                </m:r>
                                <m:r>
                                  <a:rPr lang="en-US" sz="1600" b="1" i="1" dirty="0" smtClean="0">
                                    <a:latin typeface="Cambria Math" panose="02040503050406030204" pitchFamily="18" charset="0"/>
                                  </a:rPr>
                                  <m:t>𝟎</m:t>
                                </m:r>
                              </m:oMath>
                            </m:oMathPara>
                          </a14:m>
                          <a:endParaRPr lang="en-GB" sz="1600" dirty="0">
                            <a:latin typeface="+mn-lt"/>
                          </a:endParaRPr>
                        </a:p>
                      </a:txBody>
                      <a:tcPr marT="0" marB="9144"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𝑁</m:t>
                                    </m:r>
                                  </m:e>
                                  <m:sub>
                                    <m:r>
                                      <m:rPr>
                                        <m:sty m:val="p"/>
                                      </m:rPr>
                                      <a:rPr lang="en-US" sz="1600" i="0" dirty="0" smtClean="0">
                                        <a:latin typeface="Cambria Math" panose="02040503050406030204" pitchFamily="18" charset="0"/>
                                      </a:rPr>
                                      <m:t>cav</m:t>
                                    </m:r>
                                  </m:sub>
                                </m:sSub>
                                <m:r>
                                  <a:rPr lang="en-US" sz="1600" i="1" dirty="0" smtClean="0">
                                    <a:latin typeface="Cambria Math" panose="02040503050406030204" pitchFamily="18" charset="0"/>
                                  </a:rPr>
                                  <m:t>=</m:t>
                                </m:r>
                                <m:r>
                                  <a:rPr lang="en-US" sz="1600" b="1" i="1" dirty="0" smtClean="0">
                                    <a:latin typeface="Cambria Math" panose="02040503050406030204" pitchFamily="18" charset="0"/>
                                  </a:rPr>
                                  <m:t>𝟓𝟎</m:t>
                                </m:r>
                              </m:oMath>
                            </m:oMathPara>
                          </a14:m>
                          <a:endParaRPr lang="en-GB" sz="1600" dirty="0">
                            <a:latin typeface="+mn-lt"/>
                          </a:endParaRPr>
                        </a:p>
                      </a:txBody>
                      <a:tcPr marT="0" marB="9144"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𝑁</m:t>
                                    </m:r>
                                  </m:e>
                                  <m:sub>
                                    <m:r>
                                      <m:rPr>
                                        <m:sty m:val="p"/>
                                      </m:rPr>
                                      <a:rPr lang="en-US" sz="1600" i="0" dirty="0" smtClean="0">
                                        <a:latin typeface="Cambria Math" panose="02040503050406030204" pitchFamily="18" charset="0"/>
                                      </a:rPr>
                                      <m:t>cav</m:t>
                                    </m:r>
                                  </m:sub>
                                </m:sSub>
                                <m:r>
                                  <a:rPr lang="en-US" sz="1600" i="1" dirty="0" smtClean="0">
                                    <a:latin typeface="Cambria Math" panose="02040503050406030204" pitchFamily="18" charset="0"/>
                                  </a:rPr>
                                  <m:t>=1</m:t>
                                </m:r>
                                <m:r>
                                  <a:rPr lang="en-US" sz="1600" b="1" i="1" dirty="0" smtClean="0">
                                    <a:latin typeface="Cambria Math" panose="02040503050406030204" pitchFamily="18" charset="0"/>
                                  </a:rPr>
                                  <m:t>𝟎𝟎</m:t>
                                </m:r>
                              </m:oMath>
                            </m:oMathPara>
                          </a14:m>
                          <a:endParaRPr lang="en-GB" sz="1600" dirty="0">
                            <a:latin typeface="+mn-lt"/>
                          </a:endParaRPr>
                        </a:p>
                      </a:txBody>
                      <a:tcPr marT="0" marB="9144"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𝑁</m:t>
                                    </m:r>
                                  </m:e>
                                  <m:sub>
                                    <m:r>
                                      <m:rPr>
                                        <m:sty m:val="p"/>
                                      </m:rPr>
                                      <a:rPr lang="en-US" sz="1600" i="0" dirty="0" smtClean="0">
                                        <a:latin typeface="Cambria Math" panose="02040503050406030204" pitchFamily="18" charset="0"/>
                                      </a:rPr>
                                      <m:t>cav</m:t>
                                    </m:r>
                                  </m:sub>
                                </m:sSub>
                                <m:r>
                                  <a:rPr lang="en-US" sz="1600" i="1" dirty="0" smtClean="0">
                                    <a:latin typeface="Cambria Math" panose="02040503050406030204" pitchFamily="18" charset="0"/>
                                  </a:rPr>
                                  <m:t>=</m:t>
                                </m:r>
                                <m:r>
                                  <a:rPr lang="en-US" sz="1600" b="1" i="1" dirty="0" smtClean="0">
                                    <a:latin typeface="Cambria Math" panose="02040503050406030204" pitchFamily="18" charset="0"/>
                                  </a:rPr>
                                  <m:t>𝟒𝟎𝟎</m:t>
                                </m:r>
                              </m:oMath>
                            </m:oMathPara>
                          </a14:m>
                          <a:endParaRPr lang="en-GB" sz="1600" dirty="0">
                            <a:latin typeface="+mn-lt"/>
                          </a:endParaRPr>
                        </a:p>
                      </a:txBody>
                      <a:tcPr marT="0" marB="9144" anchor="ctr"/>
                    </a:tc>
                    <a:extLst>
                      <a:ext uri="{0D108BD9-81ED-4DB2-BD59-A6C34878D82A}">
                        <a16:rowId xmlns:a16="http://schemas.microsoft.com/office/drawing/2014/main" val="3305478631"/>
                      </a:ext>
                    </a:extLst>
                  </a:tr>
                  <a:tr h="210485">
                    <a:tc rowSpan="4">
                      <a:txBody>
                        <a:bodyPr/>
                        <a:lstStyle/>
                        <a:p>
                          <a:pPr/>
                          <a14:m>
                            <m:oMathPara xmlns:m="http://schemas.openxmlformats.org/officeDocument/2006/math">
                              <m:oMathParaPr>
                                <m:jc m:val="centerGroup"/>
                              </m:oMathParaPr>
                              <m:oMath xmlns:m="http://schemas.openxmlformats.org/officeDocument/2006/math">
                                <m:r>
                                  <a:rPr lang="en-GB" sz="1600" i="1" smtClean="0">
                                    <a:latin typeface="Cambria Math" panose="02040503050406030204" pitchFamily="18" charset="0"/>
                                    <a:ea typeface="Cambria Math" panose="02040503050406030204" pitchFamily="18" charset="0"/>
                                  </a:rPr>
                                  <m:t>𝜎</m:t>
                                </m:r>
                                <m:d>
                                  <m:dPr>
                                    <m:ctrlPr>
                                      <a:rPr lang="en-US" sz="1600" b="0" i="1" smtClean="0">
                                        <a:latin typeface="Cambria Math" panose="02040503050406030204" pitchFamily="18" charset="0"/>
                                        <a:ea typeface="Cambria Math" panose="02040503050406030204" pitchFamily="18" charset="0"/>
                                      </a:rPr>
                                    </m:ctrlPr>
                                  </m:dPr>
                                  <m:e>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𝑓</m:t>
                                        </m:r>
                                      </m:e>
                                      <m:sub>
                                        <m:r>
                                          <a:rPr lang="en-US" sz="1600" b="0" i="1" smtClean="0">
                                            <a:latin typeface="Cambria Math" panose="02040503050406030204" pitchFamily="18" charset="0"/>
                                            <a:ea typeface="Cambria Math" panose="02040503050406030204" pitchFamily="18" charset="0"/>
                                          </a:rPr>
                                          <m:t>𝑛</m:t>
                                        </m:r>
                                      </m:sub>
                                    </m:sSub>
                                  </m:e>
                                </m:d>
                                <m:r>
                                  <a:rPr lang="en-US" sz="1600" b="0" i="1" smtClean="0">
                                    <a:latin typeface="Cambria Math" panose="02040503050406030204" pitchFamily="18" charset="0"/>
                                    <a:ea typeface="Cambria Math" panose="02040503050406030204" pitchFamily="18" charset="0"/>
                                  </a:rPr>
                                  <m:t>=10 </m:t>
                                </m:r>
                                <m:r>
                                  <m:rPr>
                                    <m:sty m:val="p"/>
                                  </m:rPr>
                                  <a:rPr lang="en-US" sz="1600" b="0" i="0" smtClean="0">
                                    <a:latin typeface="Cambria Math" panose="02040503050406030204" pitchFamily="18" charset="0"/>
                                    <a:ea typeface="Cambria Math" panose="02040503050406030204" pitchFamily="18" charset="0"/>
                                  </a:rPr>
                                  <m:t>kHz</m:t>
                                </m:r>
                              </m:oMath>
                            </m:oMathPara>
                          </a14:m>
                          <a:endParaRPr lang="en-GB" sz="1600" i="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i="1" dirty="0" smtClean="0">
                                    <a:latin typeface="Cambria Math" panose="02040503050406030204" pitchFamily="18" charset="0"/>
                                  </a:rPr>
                                  <m:t>3</m:t>
                                </m:r>
                              </m:oMath>
                            </m:oMathPara>
                          </a14:m>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extLst>
                      <a:ext uri="{0D108BD9-81ED-4DB2-BD59-A6C34878D82A}">
                        <a16:rowId xmlns:a16="http://schemas.microsoft.com/office/drawing/2014/main" val="4192079600"/>
                      </a:ext>
                    </a:extLst>
                  </a:tr>
                  <a:tr h="210485">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4</m:t>
                                </m:r>
                              </m:oMath>
                            </m:oMathPara>
                          </a14:m>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0.99</a:t>
                          </a:r>
                          <a:endParaRPr lang="en-GB" sz="1600" dirty="0">
                            <a:latin typeface="+mn-lt"/>
                          </a:endParaRPr>
                        </a:p>
                      </a:txBody>
                      <a:tcPr marT="0" marB="9144" anchor="ctr"/>
                    </a:tc>
                    <a:extLst>
                      <a:ext uri="{0D108BD9-81ED-4DB2-BD59-A6C34878D82A}">
                        <a16:rowId xmlns:a16="http://schemas.microsoft.com/office/drawing/2014/main" val="1720850898"/>
                      </a:ext>
                    </a:extLst>
                  </a:tr>
                  <a:tr h="210485">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5</m:t>
                                </m:r>
                              </m:oMath>
                            </m:oMathPara>
                          </a14:m>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0.85</a:t>
                          </a:r>
                          <a:endParaRPr lang="en-GB" sz="1600" dirty="0">
                            <a:latin typeface="+mn-lt"/>
                          </a:endParaRPr>
                        </a:p>
                      </a:txBody>
                      <a:tcPr marT="0" marB="9144" anchor="ctr"/>
                    </a:tc>
                    <a:tc>
                      <a:txBody>
                        <a:bodyPr/>
                        <a:lstStyle/>
                        <a:p>
                          <a:pPr algn="ctr"/>
                          <a:r>
                            <a:rPr lang="en-US" sz="1600" dirty="0">
                              <a:latin typeface="+mn-lt"/>
                            </a:rPr>
                            <a:t>0.81</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extLst>
                      <a:ext uri="{0D108BD9-81ED-4DB2-BD59-A6C34878D82A}">
                        <a16:rowId xmlns:a16="http://schemas.microsoft.com/office/drawing/2014/main" val="1311524661"/>
                      </a:ext>
                    </a:extLst>
                  </a:tr>
                  <a:tr h="210485">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6</m:t>
                                </m:r>
                              </m:oMath>
                            </m:oMathPara>
                          </a14:m>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0.51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0.35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0.29</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0.26</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0.25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69630365"/>
                      </a:ext>
                    </a:extLst>
                  </a:tr>
                  <a:tr h="210485">
                    <a:tc rowSpan="4">
                      <a:txBody>
                        <a:bodyPr/>
                        <a:lstStyle/>
                        <a:p>
                          <a:pPr/>
                          <a14:m>
                            <m:oMathPara xmlns:m="http://schemas.openxmlformats.org/officeDocument/2006/math">
                              <m:oMathParaPr>
                                <m:jc m:val="centerGroup"/>
                              </m:oMathParaPr>
                              <m:oMath xmlns:m="http://schemas.openxmlformats.org/officeDocument/2006/math">
                                <m:r>
                                  <a:rPr lang="en-GB" sz="1600" i="1" smtClean="0">
                                    <a:latin typeface="Cambria Math" panose="02040503050406030204" pitchFamily="18" charset="0"/>
                                    <a:ea typeface="Cambria Math" panose="02040503050406030204" pitchFamily="18" charset="0"/>
                                  </a:rPr>
                                  <m:t>𝜎</m:t>
                                </m:r>
                                <m:d>
                                  <m:dPr>
                                    <m:ctrlPr>
                                      <a:rPr lang="en-US" sz="1600" b="0" i="1" smtClean="0">
                                        <a:latin typeface="Cambria Math" panose="02040503050406030204" pitchFamily="18" charset="0"/>
                                        <a:ea typeface="Cambria Math" panose="02040503050406030204" pitchFamily="18" charset="0"/>
                                      </a:rPr>
                                    </m:ctrlPr>
                                  </m:dPr>
                                  <m:e>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𝑓</m:t>
                                        </m:r>
                                      </m:e>
                                      <m:sub>
                                        <m:r>
                                          <a:rPr lang="en-US" sz="1600" b="0" i="1" smtClean="0">
                                            <a:latin typeface="Cambria Math" panose="02040503050406030204" pitchFamily="18" charset="0"/>
                                            <a:ea typeface="Cambria Math" panose="02040503050406030204" pitchFamily="18" charset="0"/>
                                          </a:rPr>
                                          <m:t>𝑛</m:t>
                                        </m:r>
                                      </m:sub>
                                    </m:sSub>
                                  </m:e>
                                </m:d>
                                <m:r>
                                  <a:rPr lang="en-US" sz="1600" b="0" i="1" smtClean="0">
                                    <a:latin typeface="Cambria Math" panose="02040503050406030204" pitchFamily="18" charset="0"/>
                                    <a:ea typeface="Cambria Math" panose="02040503050406030204" pitchFamily="18" charset="0"/>
                                  </a:rPr>
                                  <m:t>=100 </m:t>
                                </m:r>
                                <m:r>
                                  <m:rPr>
                                    <m:sty m:val="p"/>
                                  </m:rPr>
                                  <a:rPr lang="en-US" sz="1600" b="0" i="0" smtClean="0">
                                    <a:latin typeface="Cambria Math" panose="02040503050406030204" pitchFamily="18" charset="0"/>
                                    <a:ea typeface="Cambria Math" panose="02040503050406030204" pitchFamily="18" charset="0"/>
                                  </a:rPr>
                                  <m:t>kHz</m:t>
                                </m:r>
                              </m:oMath>
                            </m:oMathPara>
                          </a14:m>
                          <a:endParaRPr lang="en-GB" sz="1600" i="0" dirty="0">
                            <a:latin typeface="+mn-lt"/>
                          </a:endParaRPr>
                        </a:p>
                      </a:txBody>
                      <a:tcPr marT="0" marB="9144"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i="1" dirty="0" smtClean="0">
                                    <a:latin typeface="Cambria Math" panose="02040503050406030204" pitchFamily="18" charset="0"/>
                                  </a:rPr>
                                  <m:t>3</m:t>
                                </m:r>
                              </m:oMath>
                            </m:oMathPara>
                          </a14:m>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927230443"/>
                      </a:ext>
                    </a:extLst>
                  </a:tr>
                  <a:tr h="210485">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4</m:t>
                                </m:r>
                              </m:oMath>
                            </m:oMathPara>
                          </a14:m>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0.85</a:t>
                          </a:r>
                          <a:endParaRPr lang="en-GB" sz="1600" dirty="0">
                            <a:latin typeface="+mn-lt"/>
                          </a:endParaRPr>
                        </a:p>
                      </a:txBody>
                      <a:tcPr marT="0" marB="9144" anchor="ctr"/>
                    </a:tc>
                    <a:tc>
                      <a:txBody>
                        <a:bodyPr/>
                        <a:lstStyle/>
                        <a:p>
                          <a:pPr algn="ctr"/>
                          <a:r>
                            <a:rPr lang="en-US" sz="1600" dirty="0">
                              <a:latin typeface="+mn-lt"/>
                            </a:rPr>
                            <a:t>0.82</a:t>
                          </a:r>
                          <a:endParaRPr lang="en-GB" sz="1600" dirty="0">
                            <a:latin typeface="+mn-lt"/>
                          </a:endParaRPr>
                        </a:p>
                      </a:txBody>
                      <a:tcPr marT="0" marB="9144" anchor="ctr"/>
                    </a:tc>
                    <a:tc>
                      <a:txBody>
                        <a:bodyPr/>
                        <a:lstStyle/>
                        <a:p>
                          <a:pPr algn="ctr"/>
                          <a:r>
                            <a:rPr lang="en-US" sz="1600" dirty="0">
                              <a:latin typeface="+mn-lt"/>
                            </a:rPr>
                            <a:t>0.80</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tc>
                      <a:txBody>
                        <a:bodyPr/>
                        <a:lstStyle/>
                        <a:p>
                          <a:pPr algn="ctr"/>
                          <a:r>
                            <a:rPr lang="en-US" sz="1600" dirty="0">
                              <a:latin typeface="+mn-lt"/>
                            </a:rPr>
                            <a:t>0.78</a:t>
                          </a:r>
                          <a:endParaRPr lang="en-GB" sz="1600" dirty="0">
                            <a:latin typeface="+mn-lt"/>
                          </a:endParaRPr>
                        </a:p>
                      </a:txBody>
                      <a:tcPr marT="0" marB="9144" anchor="ctr"/>
                    </a:tc>
                    <a:extLst>
                      <a:ext uri="{0D108BD9-81ED-4DB2-BD59-A6C34878D82A}">
                        <a16:rowId xmlns:a16="http://schemas.microsoft.com/office/drawing/2014/main" val="87718626"/>
                      </a:ext>
                    </a:extLst>
                  </a:tr>
                  <a:tr h="210485">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5</m:t>
                                </m:r>
                              </m:oMath>
                            </m:oMathPara>
                          </a14:m>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0.47</a:t>
                          </a:r>
                          <a:endParaRPr lang="en-GB" sz="1600" dirty="0">
                            <a:latin typeface="+mn-lt"/>
                          </a:endParaRPr>
                        </a:p>
                      </a:txBody>
                      <a:tcPr marT="0" marB="9144" anchor="ctr"/>
                    </a:tc>
                    <a:tc>
                      <a:txBody>
                        <a:bodyPr/>
                        <a:lstStyle/>
                        <a:p>
                          <a:pPr algn="ctr"/>
                          <a:r>
                            <a:rPr lang="en-US" sz="1600" dirty="0">
                              <a:latin typeface="+mn-lt"/>
                            </a:rPr>
                            <a:t>0.38</a:t>
                          </a:r>
                          <a:endParaRPr lang="en-GB" sz="1600" dirty="0">
                            <a:latin typeface="+mn-lt"/>
                          </a:endParaRPr>
                        </a:p>
                      </a:txBody>
                      <a:tcPr marT="0" marB="9144" anchor="ctr"/>
                    </a:tc>
                    <a:tc>
                      <a:txBody>
                        <a:bodyPr/>
                        <a:lstStyle/>
                        <a:p>
                          <a:pPr algn="ctr"/>
                          <a:r>
                            <a:rPr lang="en-US" sz="1600" dirty="0">
                              <a:latin typeface="+mn-lt"/>
                            </a:rPr>
                            <a:t>0.28</a:t>
                          </a:r>
                          <a:endParaRPr lang="en-GB" sz="1600" dirty="0">
                            <a:latin typeface="+mn-lt"/>
                          </a:endParaRPr>
                        </a:p>
                      </a:txBody>
                      <a:tcPr marT="0" marB="9144" anchor="ctr"/>
                    </a:tc>
                    <a:tc>
                      <a:txBody>
                        <a:bodyPr/>
                        <a:lstStyle/>
                        <a:p>
                          <a:pPr algn="ctr"/>
                          <a:r>
                            <a:rPr lang="en-US" sz="1600" dirty="0">
                              <a:latin typeface="+mn-lt"/>
                            </a:rPr>
                            <a:t>0.26</a:t>
                          </a:r>
                          <a:endParaRPr lang="en-GB" sz="1600" dirty="0">
                            <a:latin typeface="+mn-lt"/>
                          </a:endParaRPr>
                        </a:p>
                      </a:txBody>
                      <a:tcPr marT="0" marB="9144" anchor="ctr"/>
                    </a:tc>
                    <a:tc>
                      <a:txBody>
                        <a:bodyPr/>
                        <a:lstStyle/>
                        <a:p>
                          <a:pPr algn="ctr"/>
                          <a:r>
                            <a:rPr lang="en-US" sz="1600" dirty="0">
                              <a:latin typeface="+mn-lt"/>
                            </a:rPr>
                            <a:t>0.24</a:t>
                          </a:r>
                          <a:endParaRPr lang="en-GB" sz="1600" dirty="0">
                            <a:latin typeface="+mn-lt"/>
                          </a:endParaRPr>
                        </a:p>
                      </a:txBody>
                      <a:tcPr marT="0" marB="9144" anchor="ctr"/>
                    </a:tc>
                    <a:extLst>
                      <a:ext uri="{0D108BD9-81ED-4DB2-BD59-A6C34878D82A}">
                        <a16:rowId xmlns:a16="http://schemas.microsoft.com/office/drawing/2014/main" val="2619427527"/>
                      </a:ext>
                    </a:extLst>
                  </a:tr>
                  <a:tr h="210485">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6</m:t>
                                </m:r>
                              </m:oMath>
                            </m:oMathPara>
                          </a14:m>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0.31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0.18</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0.087</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0.065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0.05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8109592"/>
                      </a:ext>
                    </a:extLst>
                  </a:tr>
                  <a:tr h="210485">
                    <a:tc rowSpan="4">
                      <a:txBody>
                        <a:bodyPr/>
                        <a:lstStyle/>
                        <a:p>
                          <a:pPr/>
                          <a14:m>
                            <m:oMathPara xmlns:m="http://schemas.openxmlformats.org/officeDocument/2006/math">
                              <m:oMathParaPr>
                                <m:jc m:val="centerGroup"/>
                              </m:oMathParaPr>
                              <m:oMath xmlns:m="http://schemas.openxmlformats.org/officeDocument/2006/math">
                                <m:r>
                                  <a:rPr lang="en-GB" sz="1600" i="1" smtClean="0">
                                    <a:latin typeface="Cambria Math" panose="02040503050406030204" pitchFamily="18" charset="0"/>
                                    <a:ea typeface="Cambria Math" panose="02040503050406030204" pitchFamily="18" charset="0"/>
                                  </a:rPr>
                                  <m:t>𝜎</m:t>
                                </m:r>
                                <m:d>
                                  <m:dPr>
                                    <m:ctrlPr>
                                      <a:rPr lang="en-US" sz="1600" b="0" i="1" smtClean="0">
                                        <a:latin typeface="Cambria Math" panose="02040503050406030204" pitchFamily="18" charset="0"/>
                                        <a:ea typeface="Cambria Math" panose="02040503050406030204" pitchFamily="18" charset="0"/>
                                      </a:rPr>
                                    </m:ctrlPr>
                                  </m:dPr>
                                  <m:e>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𝑓</m:t>
                                        </m:r>
                                      </m:e>
                                      <m:sub>
                                        <m:r>
                                          <a:rPr lang="en-US" sz="1600" b="0" i="1" smtClean="0">
                                            <a:latin typeface="Cambria Math" panose="02040503050406030204" pitchFamily="18" charset="0"/>
                                            <a:ea typeface="Cambria Math" panose="02040503050406030204" pitchFamily="18" charset="0"/>
                                          </a:rPr>
                                          <m:t>𝑛</m:t>
                                        </m:r>
                                      </m:sub>
                                    </m:sSub>
                                  </m:e>
                                </m:d>
                                <m:r>
                                  <a:rPr lang="en-US" sz="1600" b="0" i="1" smtClean="0">
                                    <a:latin typeface="Cambria Math" panose="02040503050406030204" pitchFamily="18" charset="0"/>
                                    <a:ea typeface="Cambria Math" panose="02040503050406030204" pitchFamily="18" charset="0"/>
                                  </a:rPr>
                                  <m:t>=1000 </m:t>
                                </m:r>
                                <m:r>
                                  <m:rPr>
                                    <m:sty m:val="p"/>
                                  </m:rPr>
                                  <a:rPr lang="en-US" sz="1600" b="0" i="0" smtClean="0">
                                    <a:latin typeface="Cambria Math" panose="02040503050406030204" pitchFamily="18" charset="0"/>
                                    <a:ea typeface="Cambria Math" panose="02040503050406030204" pitchFamily="18" charset="0"/>
                                  </a:rPr>
                                  <m:t>kHz</m:t>
                                </m:r>
                              </m:oMath>
                            </m:oMathPara>
                          </a14:m>
                          <a:endParaRPr lang="en-GB" sz="1600" i="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i="1" dirty="0" smtClean="0">
                                    <a:latin typeface="Cambria Math" panose="02040503050406030204" pitchFamily="18" charset="0"/>
                                  </a:rPr>
                                  <m:t>3</m:t>
                                </m:r>
                              </m:oMath>
                            </m:oMathPara>
                          </a14:m>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1</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0.86</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0.82</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0.79</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0.80</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0.79</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1092098356"/>
                      </a:ext>
                    </a:extLst>
                  </a:tr>
                  <a:tr h="210485">
                    <a:tc vMerge="1">
                      <a:txBody>
                        <a:bodyPr/>
                        <a:lstStyle/>
                        <a:p>
                          <a:endParaRPr lang="en-GB" dirty="0"/>
                        </a:p>
                      </a:txBody>
                      <a:tcP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4</m:t>
                                </m:r>
                              </m:oMath>
                            </m:oMathPara>
                          </a14:m>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1</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0.47</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0.36</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0.29</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0.26</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0.25</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540364725"/>
                      </a:ext>
                    </a:extLst>
                  </a:tr>
                  <a:tr h="210485">
                    <a:tc vMerge="1">
                      <a:txBody>
                        <a:bodyPr/>
                        <a:lstStyle/>
                        <a:p>
                          <a:endParaRPr lang="en-GB" dirty="0"/>
                        </a:p>
                      </a:txBody>
                      <a:tcP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5</m:t>
                                </m:r>
                              </m:oMath>
                            </m:oMathPara>
                          </a14:m>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1</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0.29</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0.16</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0.08</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0.065</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0.05</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615405146"/>
                      </a:ext>
                    </a:extLst>
                  </a:tr>
                  <a:tr h="210485">
                    <a:tc vMerge="1">
                      <a:txBody>
                        <a:bodyPr/>
                        <a:lstStyle/>
                        <a:p>
                          <a:endParaRPr lang="en-GB" dirty="0"/>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6</m:t>
                                </m:r>
                              </m:oMath>
                            </m:oMathPara>
                          </a14:m>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1</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0.25</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0.11</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0.039</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0.025</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0.014</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74884139"/>
                      </a:ext>
                    </a:extLst>
                  </a:tr>
                </a:tbl>
              </a:graphicData>
            </a:graphic>
          </p:graphicFrame>
        </mc:Choice>
        <mc:Fallback>
          <p:graphicFrame>
            <p:nvGraphicFramePr>
              <p:cNvPr id="6" name="Content Placeholder 5">
                <a:extLst>
                  <a:ext uri="{FF2B5EF4-FFF2-40B4-BE49-F238E27FC236}">
                    <a16:creationId xmlns:a16="http://schemas.microsoft.com/office/drawing/2014/main" id="{96794C8A-6BFE-4B14-BED2-E7B4094ED6FA}"/>
                  </a:ext>
                </a:extLst>
              </p:cNvPr>
              <p:cNvGraphicFramePr>
                <a:graphicFrameLocks noGrp="1"/>
              </p:cNvGraphicFramePr>
              <p:nvPr>
                <p:ph idx="1"/>
                <p:extLst>
                  <p:ext uri="{D42A27DB-BD31-4B8C-83A1-F6EECF244321}">
                    <p14:modId xmlns:p14="http://schemas.microsoft.com/office/powerpoint/2010/main" val="3842555167"/>
                  </p:ext>
                </p:extLst>
              </p:nvPr>
            </p:nvGraphicFramePr>
            <p:xfrm>
              <a:off x="1271836" y="2795396"/>
              <a:ext cx="9451594" cy="3288792"/>
            </p:xfrm>
            <a:graphic>
              <a:graphicData uri="http://schemas.openxmlformats.org/drawingml/2006/table">
                <a:tbl>
                  <a:tblPr firstRow="1" bandRow="1">
                    <a:tableStyleId>{8EC20E35-A176-4012-BC5E-935CFFF8708E}</a:tableStyleId>
                  </a:tblPr>
                  <a:tblGrid>
                    <a:gridCol w="1799590">
                      <a:extLst>
                        <a:ext uri="{9D8B030D-6E8A-4147-A177-3AD203B41FA5}">
                          <a16:colId xmlns:a16="http://schemas.microsoft.com/office/drawing/2014/main" val="3448342173"/>
                        </a:ext>
                      </a:extLst>
                    </a:gridCol>
                    <a:gridCol w="1060704">
                      <a:extLst>
                        <a:ext uri="{9D8B030D-6E8A-4147-A177-3AD203B41FA5}">
                          <a16:colId xmlns:a16="http://schemas.microsoft.com/office/drawing/2014/main" val="3294727498"/>
                        </a:ext>
                      </a:extLst>
                    </a:gridCol>
                    <a:gridCol w="971550">
                      <a:extLst>
                        <a:ext uri="{9D8B030D-6E8A-4147-A177-3AD203B41FA5}">
                          <a16:colId xmlns:a16="http://schemas.microsoft.com/office/drawing/2014/main" val="2842457209"/>
                        </a:ext>
                      </a:extLst>
                    </a:gridCol>
                    <a:gridCol w="981075">
                      <a:extLst>
                        <a:ext uri="{9D8B030D-6E8A-4147-A177-3AD203B41FA5}">
                          <a16:colId xmlns:a16="http://schemas.microsoft.com/office/drawing/2014/main" val="3753775931"/>
                        </a:ext>
                      </a:extLst>
                    </a:gridCol>
                    <a:gridCol w="1093787">
                      <a:extLst>
                        <a:ext uri="{9D8B030D-6E8A-4147-A177-3AD203B41FA5}">
                          <a16:colId xmlns:a16="http://schemas.microsoft.com/office/drawing/2014/main" val="1799990257"/>
                        </a:ext>
                      </a:extLst>
                    </a:gridCol>
                    <a:gridCol w="1103313">
                      <a:extLst>
                        <a:ext uri="{9D8B030D-6E8A-4147-A177-3AD203B41FA5}">
                          <a16:colId xmlns:a16="http://schemas.microsoft.com/office/drawing/2014/main" val="2764108779"/>
                        </a:ext>
                      </a:extLst>
                    </a:gridCol>
                    <a:gridCol w="1216025">
                      <a:extLst>
                        <a:ext uri="{9D8B030D-6E8A-4147-A177-3AD203B41FA5}">
                          <a16:colId xmlns:a16="http://schemas.microsoft.com/office/drawing/2014/main" val="4004672247"/>
                        </a:ext>
                      </a:extLst>
                    </a:gridCol>
                    <a:gridCol w="1225550">
                      <a:extLst>
                        <a:ext uri="{9D8B030D-6E8A-4147-A177-3AD203B41FA5}">
                          <a16:colId xmlns:a16="http://schemas.microsoft.com/office/drawing/2014/main" val="2819212134"/>
                        </a:ext>
                      </a:extLst>
                    </a:gridCol>
                  </a:tblGrid>
                  <a:tr h="252984">
                    <a:tc>
                      <a:txBody>
                        <a:bodyPr/>
                        <a:lstStyle/>
                        <a:p>
                          <a:endParaRPr lang="en-US"/>
                        </a:p>
                      </a:txBody>
                      <a:tcPr marT="0" marB="9144" anchor="ctr">
                        <a:blipFill>
                          <a:blip r:embed="rId2"/>
                          <a:stretch>
                            <a:fillRect t="-4762" r="-425000" b="-1230952"/>
                          </a:stretch>
                        </a:blipFill>
                      </a:tcPr>
                    </a:tc>
                    <a:tc>
                      <a:txBody>
                        <a:bodyPr/>
                        <a:lstStyle/>
                        <a:p>
                          <a:endParaRPr lang="en-GB" sz="1600" dirty="0">
                            <a:latin typeface="+mn-lt"/>
                          </a:endParaRPr>
                        </a:p>
                      </a:txBody>
                      <a:tcPr marT="0" marB="9144" anchor="ctr"/>
                    </a:tc>
                    <a:tc>
                      <a:txBody>
                        <a:bodyPr/>
                        <a:lstStyle/>
                        <a:p>
                          <a:endParaRPr lang="en-US"/>
                        </a:p>
                      </a:txBody>
                      <a:tcPr marT="0" marB="9144" anchor="ctr">
                        <a:blipFill>
                          <a:blip r:embed="rId2"/>
                          <a:stretch>
                            <a:fillRect l="-295597" t="-4762" r="-581761" b="-1230952"/>
                          </a:stretch>
                        </a:blipFill>
                      </a:tcPr>
                    </a:tc>
                    <a:tc>
                      <a:txBody>
                        <a:bodyPr/>
                        <a:lstStyle/>
                        <a:p>
                          <a:endParaRPr lang="en-US"/>
                        </a:p>
                      </a:txBody>
                      <a:tcPr marT="0" marB="9144" anchor="ctr">
                        <a:blipFill>
                          <a:blip r:embed="rId2"/>
                          <a:stretch>
                            <a:fillRect l="-390683" t="-4762" r="-474534" b="-1230952"/>
                          </a:stretch>
                        </a:blipFill>
                      </a:tcPr>
                    </a:tc>
                    <a:tc>
                      <a:txBody>
                        <a:bodyPr/>
                        <a:lstStyle/>
                        <a:p>
                          <a:endParaRPr lang="en-US"/>
                        </a:p>
                      </a:txBody>
                      <a:tcPr marT="0" marB="9144" anchor="ctr">
                        <a:blipFill>
                          <a:blip r:embed="rId2"/>
                          <a:stretch>
                            <a:fillRect l="-438889" t="-4762" r="-324444" b="-1230952"/>
                          </a:stretch>
                        </a:blipFill>
                      </a:tcPr>
                    </a:tc>
                    <a:tc>
                      <a:txBody>
                        <a:bodyPr/>
                        <a:lstStyle/>
                        <a:p>
                          <a:endParaRPr lang="en-US"/>
                        </a:p>
                      </a:txBody>
                      <a:tcPr marT="0" marB="9144" anchor="ctr">
                        <a:blipFill>
                          <a:blip r:embed="rId2"/>
                          <a:stretch>
                            <a:fillRect l="-535912" t="-4762" r="-222652" b="-1230952"/>
                          </a:stretch>
                        </a:blipFill>
                      </a:tcPr>
                    </a:tc>
                    <a:tc>
                      <a:txBody>
                        <a:bodyPr/>
                        <a:lstStyle/>
                        <a:p>
                          <a:endParaRPr lang="en-US"/>
                        </a:p>
                      </a:txBody>
                      <a:tcPr marT="0" marB="9144" anchor="ctr">
                        <a:blipFill>
                          <a:blip r:embed="rId2"/>
                          <a:stretch>
                            <a:fillRect l="-575500" t="-4762" r="-101500" b="-1230952"/>
                          </a:stretch>
                        </a:blipFill>
                      </a:tcPr>
                    </a:tc>
                    <a:tc>
                      <a:txBody>
                        <a:bodyPr/>
                        <a:lstStyle/>
                        <a:p>
                          <a:endParaRPr lang="en-US"/>
                        </a:p>
                      </a:txBody>
                      <a:tcPr marT="0" marB="9144" anchor="ctr">
                        <a:blipFill>
                          <a:blip r:embed="rId2"/>
                          <a:stretch>
                            <a:fillRect l="-672139" t="-4762" r="-995" b="-1230952"/>
                          </a:stretch>
                        </a:blipFill>
                      </a:tcPr>
                    </a:tc>
                    <a:extLst>
                      <a:ext uri="{0D108BD9-81ED-4DB2-BD59-A6C34878D82A}">
                        <a16:rowId xmlns:a16="http://schemas.microsoft.com/office/drawing/2014/main" val="3305478631"/>
                      </a:ext>
                    </a:extLst>
                  </a:tr>
                  <a:tr h="252984">
                    <a:tc rowSpan="4">
                      <a:txBody>
                        <a:bodyPr/>
                        <a:lstStyle/>
                        <a:p>
                          <a:endParaRPr lang="en-US"/>
                        </a:p>
                      </a:txBody>
                      <a:tcPr marT="0" marB="9144" anchor="ctr">
                        <a:lnB w="12700" cap="flat" cmpd="sng" algn="ctr">
                          <a:solidFill>
                            <a:schemeClr val="tx1"/>
                          </a:solidFill>
                          <a:prstDash val="solid"/>
                          <a:round/>
                          <a:headEnd type="none" w="med" len="med"/>
                          <a:tailEnd type="none" w="med" len="med"/>
                        </a:lnB>
                        <a:blipFill>
                          <a:blip r:embed="rId2"/>
                          <a:stretch>
                            <a:fillRect t="-26506" r="-425000" b="-211446"/>
                          </a:stretch>
                        </a:blipFill>
                      </a:tcPr>
                    </a:tc>
                    <a:tc>
                      <a:txBody>
                        <a:bodyPr/>
                        <a:lstStyle/>
                        <a:p>
                          <a:endParaRPr lang="en-US"/>
                        </a:p>
                      </a:txBody>
                      <a:tcPr marT="0" marB="9144" anchor="ctr">
                        <a:blipFill>
                          <a:blip r:embed="rId2"/>
                          <a:stretch>
                            <a:fillRect l="-170115" t="-107317" r="-622989" b="-1160976"/>
                          </a:stretch>
                        </a:blipFill>
                      </a:tcP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extLst>
                      <a:ext uri="{0D108BD9-81ED-4DB2-BD59-A6C34878D82A}">
                        <a16:rowId xmlns:a16="http://schemas.microsoft.com/office/drawing/2014/main" val="4192079600"/>
                      </a:ext>
                    </a:extLst>
                  </a:tr>
                  <a:tr h="252984">
                    <a:tc vMerge="1">
                      <a:txBody>
                        <a:bodyPr/>
                        <a:lstStyle/>
                        <a:p>
                          <a:endParaRPr lang="en-GB" dirty="0"/>
                        </a:p>
                      </a:txBody>
                      <a:tcPr/>
                    </a:tc>
                    <a:tc>
                      <a:txBody>
                        <a:bodyPr/>
                        <a:lstStyle/>
                        <a:p>
                          <a:endParaRPr lang="en-US"/>
                        </a:p>
                      </a:txBody>
                      <a:tcPr marT="0" marB="9144" anchor="ctr">
                        <a:blipFill>
                          <a:blip r:embed="rId2"/>
                          <a:stretch>
                            <a:fillRect l="-170115" t="-202381" r="-622989" b="-1033333"/>
                          </a:stretch>
                        </a:blipFill>
                      </a:tcP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0.99</a:t>
                          </a:r>
                          <a:endParaRPr lang="en-GB" sz="1600" dirty="0">
                            <a:latin typeface="+mn-lt"/>
                          </a:endParaRPr>
                        </a:p>
                      </a:txBody>
                      <a:tcPr marT="0" marB="9144" anchor="ctr"/>
                    </a:tc>
                    <a:extLst>
                      <a:ext uri="{0D108BD9-81ED-4DB2-BD59-A6C34878D82A}">
                        <a16:rowId xmlns:a16="http://schemas.microsoft.com/office/drawing/2014/main" val="1720850898"/>
                      </a:ext>
                    </a:extLst>
                  </a:tr>
                  <a:tr h="252984">
                    <a:tc vMerge="1">
                      <a:txBody>
                        <a:bodyPr/>
                        <a:lstStyle/>
                        <a:p>
                          <a:endParaRPr lang="en-GB" dirty="0"/>
                        </a:p>
                      </a:txBody>
                      <a:tcPr/>
                    </a:tc>
                    <a:tc>
                      <a:txBody>
                        <a:bodyPr/>
                        <a:lstStyle/>
                        <a:p>
                          <a:endParaRPr lang="en-US"/>
                        </a:p>
                      </a:txBody>
                      <a:tcPr marT="0" marB="9144" anchor="ctr">
                        <a:blipFill>
                          <a:blip r:embed="rId2"/>
                          <a:stretch>
                            <a:fillRect l="-170115" t="-309756" r="-622989" b="-958537"/>
                          </a:stretch>
                        </a:blipFill>
                      </a:tcP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0.85</a:t>
                          </a:r>
                          <a:endParaRPr lang="en-GB" sz="1600" dirty="0">
                            <a:latin typeface="+mn-lt"/>
                          </a:endParaRPr>
                        </a:p>
                      </a:txBody>
                      <a:tcPr marT="0" marB="9144" anchor="ctr"/>
                    </a:tc>
                    <a:tc>
                      <a:txBody>
                        <a:bodyPr/>
                        <a:lstStyle/>
                        <a:p>
                          <a:pPr algn="ctr"/>
                          <a:r>
                            <a:rPr lang="en-US" sz="1600" dirty="0">
                              <a:latin typeface="+mn-lt"/>
                            </a:rPr>
                            <a:t>0.81</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extLst>
                      <a:ext uri="{0D108BD9-81ED-4DB2-BD59-A6C34878D82A}">
                        <a16:rowId xmlns:a16="http://schemas.microsoft.com/office/drawing/2014/main" val="1311524661"/>
                      </a:ext>
                    </a:extLst>
                  </a:tr>
                  <a:tr h="252984">
                    <a:tc vMerge="1">
                      <a:txBody>
                        <a:bodyPr/>
                        <a:lstStyle/>
                        <a:p>
                          <a:endParaRPr lang="en-GB" dirty="0"/>
                        </a:p>
                      </a:txBody>
                      <a:tcPr/>
                    </a:tc>
                    <a:tc>
                      <a:txBody>
                        <a:bodyPr/>
                        <a:lstStyle/>
                        <a:p>
                          <a:endParaRPr lang="en-US"/>
                        </a:p>
                      </a:txBody>
                      <a:tcPr marT="0" marB="9144" anchor="ctr">
                        <a:lnB w="12700" cap="flat" cmpd="sng" algn="ctr">
                          <a:solidFill>
                            <a:schemeClr val="tx1"/>
                          </a:solidFill>
                          <a:prstDash val="solid"/>
                          <a:round/>
                          <a:headEnd type="none" w="med" len="med"/>
                          <a:tailEnd type="none" w="med" len="med"/>
                        </a:lnB>
                        <a:blipFill>
                          <a:blip r:embed="rId2"/>
                          <a:stretch>
                            <a:fillRect l="-170115" t="-400000" r="-622989" b="-835714"/>
                          </a:stretch>
                        </a:blipFill>
                      </a:tcPr>
                    </a:tc>
                    <a:tc>
                      <a:txBody>
                        <a:bodyPr/>
                        <a:lstStyle/>
                        <a:p>
                          <a:pPr algn="ctr"/>
                          <a:r>
                            <a:rPr lang="en-US" sz="1600" dirty="0">
                              <a:latin typeface="+mn-lt"/>
                            </a:rPr>
                            <a:t>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0.51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0.35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0.29</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0.26</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0.25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69630365"/>
                      </a:ext>
                    </a:extLst>
                  </a:tr>
                  <a:tr h="252984">
                    <a:tc rowSpan="4">
                      <a:txBody>
                        <a:bodyPr/>
                        <a:lstStyle/>
                        <a:p>
                          <a:endParaRPr lang="en-US"/>
                        </a:p>
                      </a:txBody>
                      <a:tcPr marT="0" marB="9144"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t="-125749" r="-425000" b="-110180"/>
                          </a:stretch>
                        </a:blipFill>
                      </a:tcPr>
                    </a:tc>
                    <a:tc>
                      <a:txBody>
                        <a:bodyPr/>
                        <a:lstStyle/>
                        <a:p>
                          <a:endParaRPr lang="en-US"/>
                        </a:p>
                      </a:txBody>
                      <a:tcPr marT="0" marB="9144" anchor="ctr">
                        <a:lnT w="12700" cap="flat" cmpd="sng" algn="ctr">
                          <a:solidFill>
                            <a:schemeClr val="tx1"/>
                          </a:solidFill>
                          <a:prstDash val="solid"/>
                          <a:round/>
                          <a:headEnd type="none" w="med" len="med"/>
                          <a:tailEnd type="none" w="med" len="med"/>
                        </a:lnT>
                        <a:blipFill>
                          <a:blip r:embed="rId2"/>
                          <a:stretch>
                            <a:fillRect l="-170115" t="-500000" r="-622989" b="-735714"/>
                          </a:stretch>
                        </a:blipFill>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927230443"/>
                      </a:ext>
                    </a:extLst>
                  </a:tr>
                  <a:tr h="252984">
                    <a:tc vMerge="1">
                      <a:txBody>
                        <a:bodyPr/>
                        <a:lstStyle/>
                        <a:p>
                          <a:endParaRPr lang="en-GB" dirty="0"/>
                        </a:p>
                      </a:txBody>
                      <a:tcPr/>
                    </a:tc>
                    <a:tc>
                      <a:txBody>
                        <a:bodyPr/>
                        <a:lstStyle/>
                        <a:p>
                          <a:endParaRPr lang="en-US"/>
                        </a:p>
                      </a:txBody>
                      <a:tcPr marT="0" marB="9144" anchor="ctr">
                        <a:blipFill>
                          <a:blip r:embed="rId2"/>
                          <a:stretch>
                            <a:fillRect l="-170115" t="-614634" r="-622989" b="-653659"/>
                          </a:stretch>
                        </a:blipFill>
                      </a:tcP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0.85</a:t>
                          </a:r>
                          <a:endParaRPr lang="en-GB" sz="1600" dirty="0">
                            <a:latin typeface="+mn-lt"/>
                          </a:endParaRPr>
                        </a:p>
                      </a:txBody>
                      <a:tcPr marT="0" marB="9144" anchor="ctr"/>
                    </a:tc>
                    <a:tc>
                      <a:txBody>
                        <a:bodyPr/>
                        <a:lstStyle/>
                        <a:p>
                          <a:pPr algn="ctr"/>
                          <a:r>
                            <a:rPr lang="en-US" sz="1600" dirty="0">
                              <a:latin typeface="+mn-lt"/>
                            </a:rPr>
                            <a:t>0.82</a:t>
                          </a:r>
                          <a:endParaRPr lang="en-GB" sz="1600" dirty="0">
                            <a:latin typeface="+mn-lt"/>
                          </a:endParaRPr>
                        </a:p>
                      </a:txBody>
                      <a:tcPr marT="0" marB="9144" anchor="ctr"/>
                    </a:tc>
                    <a:tc>
                      <a:txBody>
                        <a:bodyPr/>
                        <a:lstStyle/>
                        <a:p>
                          <a:pPr algn="ctr"/>
                          <a:r>
                            <a:rPr lang="en-US" sz="1600" dirty="0">
                              <a:latin typeface="+mn-lt"/>
                            </a:rPr>
                            <a:t>0.80</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tc>
                      <a:txBody>
                        <a:bodyPr/>
                        <a:lstStyle/>
                        <a:p>
                          <a:pPr algn="ctr"/>
                          <a:r>
                            <a:rPr lang="en-US" sz="1600" dirty="0">
                              <a:latin typeface="+mn-lt"/>
                            </a:rPr>
                            <a:t>0.78</a:t>
                          </a:r>
                          <a:endParaRPr lang="en-GB" sz="1600" dirty="0">
                            <a:latin typeface="+mn-lt"/>
                          </a:endParaRPr>
                        </a:p>
                      </a:txBody>
                      <a:tcPr marT="0" marB="9144" anchor="ctr"/>
                    </a:tc>
                    <a:extLst>
                      <a:ext uri="{0D108BD9-81ED-4DB2-BD59-A6C34878D82A}">
                        <a16:rowId xmlns:a16="http://schemas.microsoft.com/office/drawing/2014/main" val="87718626"/>
                      </a:ext>
                    </a:extLst>
                  </a:tr>
                  <a:tr h="252984">
                    <a:tc vMerge="1">
                      <a:txBody>
                        <a:bodyPr/>
                        <a:lstStyle/>
                        <a:p>
                          <a:endParaRPr lang="en-GB" dirty="0"/>
                        </a:p>
                      </a:txBody>
                      <a:tcPr/>
                    </a:tc>
                    <a:tc>
                      <a:txBody>
                        <a:bodyPr/>
                        <a:lstStyle/>
                        <a:p>
                          <a:endParaRPr lang="en-US"/>
                        </a:p>
                      </a:txBody>
                      <a:tcPr marT="0" marB="9144" anchor="ctr">
                        <a:blipFill>
                          <a:blip r:embed="rId2"/>
                          <a:stretch>
                            <a:fillRect l="-170115" t="-697619" r="-622989" b="-538095"/>
                          </a:stretch>
                        </a:blipFill>
                      </a:tcP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0.47</a:t>
                          </a:r>
                          <a:endParaRPr lang="en-GB" sz="1600" dirty="0">
                            <a:latin typeface="+mn-lt"/>
                          </a:endParaRPr>
                        </a:p>
                      </a:txBody>
                      <a:tcPr marT="0" marB="9144" anchor="ctr"/>
                    </a:tc>
                    <a:tc>
                      <a:txBody>
                        <a:bodyPr/>
                        <a:lstStyle/>
                        <a:p>
                          <a:pPr algn="ctr"/>
                          <a:r>
                            <a:rPr lang="en-US" sz="1600" dirty="0">
                              <a:latin typeface="+mn-lt"/>
                            </a:rPr>
                            <a:t>0.38</a:t>
                          </a:r>
                          <a:endParaRPr lang="en-GB" sz="1600" dirty="0">
                            <a:latin typeface="+mn-lt"/>
                          </a:endParaRPr>
                        </a:p>
                      </a:txBody>
                      <a:tcPr marT="0" marB="9144" anchor="ctr"/>
                    </a:tc>
                    <a:tc>
                      <a:txBody>
                        <a:bodyPr/>
                        <a:lstStyle/>
                        <a:p>
                          <a:pPr algn="ctr"/>
                          <a:r>
                            <a:rPr lang="en-US" sz="1600" dirty="0">
                              <a:latin typeface="+mn-lt"/>
                            </a:rPr>
                            <a:t>0.28</a:t>
                          </a:r>
                          <a:endParaRPr lang="en-GB" sz="1600" dirty="0">
                            <a:latin typeface="+mn-lt"/>
                          </a:endParaRPr>
                        </a:p>
                      </a:txBody>
                      <a:tcPr marT="0" marB="9144" anchor="ctr"/>
                    </a:tc>
                    <a:tc>
                      <a:txBody>
                        <a:bodyPr/>
                        <a:lstStyle/>
                        <a:p>
                          <a:pPr algn="ctr"/>
                          <a:r>
                            <a:rPr lang="en-US" sz="1600" dirty="0">
                              <a:latin typeface="+mn-lt"/>
                            </a:rPr>
                            <a:t>0.26</a:t>
                          </a:r>
                          <a:endParaRPr lang="en-GB" sz="1600" dirty="0">
                            <a:latin typeface="+mn-lt"/>
                          </a:endParaRPr>
                        </a:p>
                      </a:txBody>
                      <a:tcPr marT="0" marB="9144" anchor="ctr"/>
                    </a:tc>
                    <a:tc>
                      <a:txBody>
                        <a:bodyPr/>
                        <a:lstStyle/>
                        <a:p>
                          <a:pPr algn="ctr"/>
                          <a:r>
                            <a:rPr lang="en-US" sz="1600" dirty="0">
                              <a:latin typeface="+mn-lt"/>
                            </a:rPr>
                            <a:t>0.24</a:t>
                          </a:r>
                          <a:endParaRPr lang="en-GB" sz="1600" dirty="0">
                            <a:latin typeface="+mn-lt"/>
                          </a:endParaRPr>
                        </a:p>
                      </a:txBody>
                      <a:tcPr marT="0" marB="9144" anchor="ctr"/>
                    </a:tc>
                    <a:extLst>
                      <a:ext uri="{0D108BD9-81ED-4DB2-BD59-A6C34878D82A}">
                        <a16:rowId xmlns:a16="http://schemas.microsoft.com/office/drawing/2014/main" val="2619427527"/>
                      </a:ext>
                    </a:extLst>
                  </a:tr>
                  <a:tr h="252984">
                    <a:tc vMerge="1">
                      <a:txBody>
                        <a:bodyPr/>
                        <a:lstStyle/>
                        <a:p>
                          <a:endParaRPr lang="en-GB" dirty="0"/>
                        </a:p>
                      </a:txBody>
                      <a:tcPr/>
                    </a:tc>
                    <a:tc>
                      <a:txBody>
                        <a:bodyPr/>
                        <a:lstStyle/>
                        <a:p>
                          <a:endParaRPr lang="en-US"/>
                        </a:p>
                      </a:txBody>
                      <a:tcPr marT="0" marB="9144" anchor="ctr">
                        <a:lnB w="12700" cap="flat" cmpd="sng" algn="ctr">
                          <a:solidFill>
                            <a:schemeClr val="tx1"/>
                          </a:solidFill>
                          <a:prstDash val="solid"/>
                          <a:round/>
                          <a:headEnd type="none" w="med" len="med"/>
                          <a:tailEnd type="none" w="med" len="med"/>
                        </a:lnB>
                        <a:blipFill>
                          <a:blip r:embed="rId2"/>
                          <a:stretch>
                            <a:fillRect l="-170115" t="-797619" r="-622989" b="-438095"/>
                          </a:stretch>
                        </a:blipFill>
                      </a:tcPr>
                    </a:tc>
                    <a:tc>
                      <a:txBody>
                        <a:bodyPr/>
                        <a:lstStyle/>
                        <a:p>
                          <a:pPr algn="ctr"/>
                          <a:r>
                            <a:rPr lang="en-US" sz="1600" dirty="0">
                              <a:latin typeface="+mn-lt"/>
                            </a:rPr>
                            <a:t>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0.31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0.18</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0.087</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0.065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0.05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8109592"/>
                      </a:ext>
                    </a:extLst>
                  </a:tr>
                  <a:tr h="252984">
                    <a:tc rowSpan="4">
                      <a:txBody>
                        <a:bodyPr/>
                        <a:lstStyle/>
                        <a:p>
                          <a:endParaRPr lang="en-US"/>
                        </a:p>
                      </a:txBody>
                      <a:tcPr marT="0" marB="9144"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t="-227108" r="-425000" b="-10843"/>
                          </a:stretch>
                        </a:blipFill>
                      </a:tcPr>
                    </a:tc>
                    <a:tc>
                      <a:txBody>
                        <a:bodyPr/>
                        <a:lstStyle/>
                        <a:p>
                          <a:endParaRPr lang="en-US"/>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blipFill>
                          <a:blip r:embed="rId2"/>
                          <a:stretch>
                            <a:fillRect l="-170115" t="-919512" r="-622989" b="-348780"/>
                          </a:stretch>
                        </a:blipFill>
                      </a:tcPr>
                    </a:tc>
                    <a:tc>
                      <a:txBody>
                        <a:bodyPr/>
                        <a:lstStyle/>
                        <a:p>
                          <a:pPr algn="ctr"/>
                          <a:r>
                            <a:rPr lang="en-US" sz="1600" dirty="0">
                              <a:latin typeface="+mn-lt"/>
                            </a:rPr>
                            <a:t>1</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0.86</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0.82</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0.79</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0.80</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0.79</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1092098356"/>
                      </a:ext>
                    </a:extLst>
                  </a:tr>
                  <a:tr h="252984">
                    <a:tc vMerge="1">
                      <a:txBody>
                        <a:bodyPr/>
                        <a:lstStyle/>
                        <a:p>
                          <a:endParaRPr lang="en-GB" dirty="0"/>
                        </a:p>
                      </a:txBody>
                      <a:tcP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marT="0" marB="9144" anchor="ctr">
                        <a:lnL>
                          <a:noFill/>
                        </a:lnL>
                        <a:lnR>
                          <a:noFill/>
                        </a:lnR>
                        <a:lnT>
                          <a:noFill/>
                        </a:lnT>
                        <a:lnB>
                          <a:noFill/>
                        </a:lnB>
                        <a:lnTlToBr w="12700" cmpd="sng">
                          <a:noFill/>
                          <a:prstDash val="solid"/>
                        </a:lnTlToBr>
                        <a:lnBlToTr w="12700" cmpd="sng">
                          <a:noFill/>
                          <a:prstDash val="solid"/>
                        </a:lnBlToTr>
                        <a:blipFill>
                          <a:blip r:embed="rId2"/>
                          <a:stretch>
                            <a:fillRect l="-170115" t="-995238" r="-622989" b="-240476"/>
                          </a:stretch>
                        </a:blipFill>
                      </a:tcPr>
                    </a:tc>
                    <a:tc>
                      <a:txBody>
                        <a:bodyPr/>
                        <a:lstStyle/>
                        <a:p>
                          <a:pPr algn="ctr"/>
                          <a:r>
                            <a:rPr lang="en-US" sz="1600" dirty="0">
                              <a:latin typeface="+mn-lt"/>
                            </a:rPr>
                            <a:t>1</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0.47</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0.36</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0.29</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0.26</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0.25</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540364725"/>
                      </a:ext>
                    </a:extLst>
                  </a:tr>
                  <a:tr h="252984">
                    <a:tc vMerge="1">
                      <a:txBody>
                        <a:bodyPr/>
                        <a:lstStyle/>
                        <a:p>
                          <a:endParaRPr lang="en-GB" dirty="0"/>
                        </a:p>
                      </a:txBody>
                      <a:tcP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marT="0" marB="9144" anchor="ctr">
                        <a:lnL>
                          <a:noFill/>
                        </a:lnL>
                        <a:lnR>
                          <a:noFill/>
                        </a:lnR>
                        <a:lnT>
                          <a:noFill/>
                        </a:lnT>
                        <a:lnB>
                          <a:noFill/>
                        </a:lnB>
                        <a:lnTlToBr w="12700" cmpd="sng">
                          <a:noFill/>
                          <a:prstDash val="solid"/>
                        </a:lnTlToBr>
                        <a:lnBlToTr w="12700" cmpd="sng">
                          <a:noFill/>
                          <a:prstDash val="solid"/>
                        </a:lnBlToTr>
                        <a:blipFill>
                          <a:blip r:embed="rId2"/>
                          <a:stretch>
                            <a:fillRect l="-170115" t="-1121951" r="-622989" b="-146341"/>
                          </a:stretch>
                        </a:blipFill>
                      </a:tcPr>
                    </a:tc>
                    <a:tc>
                      <a:txBody>
                        <a:bodyPr/>
                        <a:lstStyle/>
                        <a:p>
                          <a:pPr algn="ctr"/>
                          <a:r>
                            <a:rPr lang="en-US" sz="1600" dirty="0">
                              <a:latin typeface="+mn-lt"/>
                            </a:rPr>
                            <a:t>1</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0.29</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0.16</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0.08</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0.065</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0.05</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615405146"/>
                      </a:ext>
                    </a:extLst>
                  </a:tr>
                  <a:tr h="252984">
                    <a:tc vMerge="1">
                      <a:txBody>
                        <a:bodyPr/>
                        <a:lstStyle/>
                        <a:p>
                          <a:endParaRPr lang="en-GB" dirty="0"/>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170115" t="-1192857" r="-622989" b="-42857"/>
                          </a:stretch>
                        </a:blipFill>
                      </a:tcPr>
                    </a:tc>
                    <a:tc>
                      <a:txBody>
                        <a:bodyPr/>
                        <a:lstStyle/>
                        <a:p>
                          <a:pPr algn="ctr"/>
                          <a:r>
                            <a:rPr lang="en-US" sz="1600" dirty="0">
                              <a:latin typeface="+mn-lt"/>
                            </a:rPr>
                            <a:t>1</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0.25</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0.11</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0.039</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0.025</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0.014</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74884139"/>
                      </a:ext>
                    </a:extLst>
                  </a:tr>
                </a:tbl>
              </a:graphicData>
            </a:graphic>
          </p:graphicFrame>
        </mc:Fallback>
      </mc:AlternateContent>
      <p:sp>
        <p:nvSpPr>
          <p:cNvPr id="3" name="Title 2">
            <a:extLst>
              <a:ext uri="{FF2B5EF4-FFF2-40B4-BE49-F238E27FC236}">
                <a16:creationId xmlns:a16="http://schemas.microsoft.com/office/drawing/2014/main" id="{54EDAB0F-D7ED-98A8-03C5-7A02AF1BE68D}"/>
              </a:ext>
            </a:extLst>
          </p:cNvPr>
          <p:cNvSpPr>
            <a:spLocks noGrp="1"/>
          </p:cNvSpPr>
          <p:nvPr>
            <p:ph type="title"/>
          </p:nvPr>
        </p:nvSpPr>
        <p:spPr/>
        <p:txBody>
          <a:bodyPr/>
          <a:lstStyle/>
          <a:p>
            <a:r>
              <a:rPr lang="en-US" dirty="0"/>
              <a:t>Frequency spread coefficient</a:t>
            </a:r>
            <a:endParaRPr lang="en-GB" dirty="0"/>
          </a:p>
        </p:txBody>
      </p:sp>
      <p:sp>
        <p:nvSpPr>
          <p:cNvPr id="4" name="Date Placeholder 3">
            <a:extLst>
              <a:ext uri="{FF2B5EF4-FFF2-40B4-BE49-F238E27FC236}">
                <a16:creationId xmlns:a16="http://schemas.microsoft.com/office/drawing/2014/main" id="{0C202D1D-1944-C5C9-D11E-975A3575D77E}"/>
              </a:ext>
            </a:extLst>
          </p:cNvPr>
          <p:cNvSpPr>
            <a:spLocks noGrp="1"/>
          </p:cNvSpPr>
          <p:nvPr>
            <p:ph type="dt" sz="half" idx="10"/>
          </p:nvPr>
        </p:nvSpPr>
        <p:spPr/>
        <p:txBody>
          <a:bodyPr/>
          <a:lstStyle/>
          <a:p>
            <a:fld id="{B36A1ADA-6B76-41CC-89CB-B875A082EA7C}" type="datetime1">
              <a:rPr lang="en-US" smtClean="0"/>
              <a:t>1/20/2025</a:t>
            </a:fld>
            <a:endParaRPr lang="en-US" dirty="0"/>
          </a:p>
        </p:txBody>
      </p:sp>
      <p:sp>
        <p:nvSpPr>
          <p:cNvPr id="5" name="Slide Number Placeholder 4">
            <a:extLst>
              <a:ext uri="{FF2B5EF4-FFF2-40B4-BE49-F238E27FC236}">
                <a16:creationId xmlns:a16="http://schemas.microsoft.com/office/drawing/2014/main" id="{81A5339E-833D-30CF-5608-67AA560B6475}"/>
              </a:ext>
            </a:extLst>
          </p:cNvPr>
          <p:cNvSpPr>
            <a:spLocks noGrp="1"/>
          </p:cNvSpPr>
          <p:nvPr>
            <p:ph type="sldNum" sz="quarter" idx="12"/>
          </p:nvPr>
        </p:nvSpPr>
        <p:spPr/>
        <p:txBody>
          <a:bodyPr/>
          <a:lstStyle/>
          <a:p>
            <a:fld id="{36B5EA5A-BC32-A742-B11B-8E7414D5B535}" type="slidenum">
              <a:rPr lang="en-US" smtClean="0"/>
              <a:pPr/>
              <a:t>5</a:t>
            </a:fld>
            <a:endParaRPr lang="en-US" dirty="0"/>
          </a:p>
        </p:txBody>
      </p:sp>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90045105-D4C7-3350-9CF2-266FF3EA6124}"/>
                  </a:ext>
                </a:extLst>
              </p:cNvPr>
              <p:cNvSpPr txBox="1"/>
              <p:nvPr/>
            </p:nvSpPr>
            <p:spPr>
              <a:xfrm>
                <a:off x="314655" y="1722139"/>
                <a:ext cx="11541493" cy="815801"/>
              </a:xfrm>
              <a:prstGeom prst="rect">
                <a:avLst/>
              </a:prstGeom>
              <a:noFill/>
            </p:spPr>
            <p:txBody>
              <a:bodyPr wrap="square">
                <a:spAutoFit/>
              </a:bodyPr>
              <a:lstStyle/>
              <a:p>
                <a:pPr marL="285750" indent="-285750" algn="just">
                  <a:buFont typeface="Arial" panose="020B0604020202020204" pitchFamily="34" charset="0"/>
                  <a:buChar char="•"/>
                </a:pPr>
                <a:r>
                  <a:rPr lang="en-GB" sz="1600" dirty="0">
                    <a:solidFill>
                      <a:schemeClr val="tx2"/>
                    </a:solidFill>
                  </a:rPr>
                  <a:t>If impedance for mode </a:t>
                </a:r>
                <a14:m>
                  <m:oMath xmlns:m="http://schemas.openxmlformats.org/officeDocument/2006/math">
                    <m:r>
                      <a:rPr lang="en-US" sz="1600" b="0" i="1" dirty="0" smtClean="0">
                        <a:solidFill>
                          <a:schemeClr val="tx2"/>
                        </a:solidFill>
                        <a:latin typeface="Cambria Math" panose="02040503050406030204" pitchFamily="18" charset="0"/>
                      </a:rPr>
                      <m:t>𝑚</m:t>
                    </m:r>
                  </m:oMath>
                </a14:m>
                <a:r>
                  <a:rPr lang="en-GB" sz="1600" dirty="0">
                    <a:solidFill>
                      <a:schemeClr val="tx2"/>
                    </a:solidFill>
                  </a:rPr>
                  <a:t> modelled by </a:t>
                </a:r>
                <a14:m>
                  <m:oMath xmlns:m="http://schemas.openxmlformats.org/officeDocument/2006/math">
                    <m:sSub>
                      <m:sSubPr>
                        <m:ctrlPr>
                          <a:rPr lang="en-GB" sz="1600" i="1">
                            <a:solidFill>
                              <a:schemeClr val="tx2"/>
                            </a:solidFill>
                            <a:latin typeface="Cambria Math" panose="02040503050406030204" pitchFamily="18" charset="0"/>
                          </a:rPr>
                        </m:ctrlPr>
                      </m:sSubPr>
                      <m:e>
                        <m:r>
                          <a:rPr lang="en-GB" sz="1600" i="1">
                            <a:solidFill>
                              <a:schemeClr val="tx2"/>
                            </a:solidFill>
                            <a:latin typeface="Cambria Math" panose="02040503050406030204" pitchFamily="18" charset="0"/>
                          </a:rPr>
                          <m:t>𝑍</m:t>
                        </m:r>
                      </m:e>
                      <m:sub>
                        <m:r>
                          <a:rPr lang="en-GB" sz="1600" i="1">
                            <a:solidFill>
                              <a:schemeClr val="tx2"/>
                            </a:solidFill>
                            <a:latin typeface="Cambria Math" panose="02040503050406030204" pitchFamily="18" charset="0"/>
                            <a:ea typeface="Cambria Math" panose="02040503050406030204" pitchFamily="18" charset="0"/>
                          </a:rPr>
                          <m:t>∥</m:t>
                        </m:r>
                        <m:r>
                          <a:rPr lang="en-US" sz="1600" i="1">
                            <a:solidFill>
                              <a:schemeClr val="tx2"/>
                            </a:solidFill>
                            <a:latin typeface="Cambria Math" panose="02040503050406030204" pitchFamily="18" charset="0"/>
                            <a:ea typeface="Cambria Math" panose="02040503050406030204" pitchFamily="18" charset="0"/>
                          </a:rPr>
                          <m:t>,</m:t>
                        </m:r>
                        <m:r>
                          <a:rPr lang="en-US" sz="1600" b="0" i="1" smtClean="0">
                            <a:solidFill>
                              <a:schemeClr val="tx2"/>
                            </a:solidFill>
                            <a:latin typeface="Cambria Math" panose="02040503050406030204" pitchFamily="18" charset="0"/>
                            <a:ea typeface="Cambria Math" panose="02040503050406030204" pitchFamily="18" charset="0"/>
                          </a:rPr>
                          <m:t>𝑚</m:t>
                        </m:r>
                      </m:sub>
                    </m:sSub>
                    <m:d>
                      <m:dPr>
                        <m:ctrlPr>
                          <a:rPr lang="en-GB" sz="1600" i="1">
                            <a:solidFill>
                              <a:schemeClr val="tx2"/>
                            </a:solidFill>
                            <a:latin typeface="Cambria Math" panose="02040503050406030204" pitchFamily="18" charset="0"/>
                            <a:ea typeface="Cambria Math" panose="02040503050406030204" pitchFamily="18" charset="0"/>
                          </a:rPr>
                        </m:ctrlPr>
                      </m:dPr>
                      <m:e>
                        <m:r>
                          <a:rPr lang="en-GB" sz="1600" i="1">
                            <a:solidFill>
                              <a:schemeClr val="tx2"/>
                            </a:solidFill>
                            <a:latin typeface="Cambria Math" panose="02040503050406030204" pitchFamily="18" charset="0"/>
                            <a:ea typeface="Cambria Math" panose="02040503050406030204" pitchFamily="18" charset="0"/>
                          </a:rPr>
                          <m:t>𝑓</m:t>
                        </m:r>
                      </m:e>
                    </m:d>
                    <m:r>
                      <a:rPr lang="en-GB" sz="1600" i="1">
                        <a:solidFill>
                          <a:schemeClr val="tx2"/>
                        </a:solidFill>
                        <a:latin typeface="Cambria Math" panose="02040503050406030204" pitchFamily="18" charset="0"/>
                        <a:ea typeface="Cambria Math" panose="02040503050406030204" pitchFamily="18" charset="0"/>
                      </a:rPr>
                      <m:t>≈</m:t>
                    </m:r>
                    <m:f>
                      <m:fPr>
                        <m:ctrlPr>
                          <a:rPr lang="en-GB" sz="1600" i="1">
                            <a:solidFill>
                              <a:schemeClr val="tx2"/>
                            </a:solidFill>
                            <a:latin typeface="Cambria Math" panose="02040503050406030204" pitchFamily="18" charset="0"/>
                            <a:ea typeface="Cambria Math" panose="02040503050406030204" pitchFamily="18" charset="0"/>
                          </a:rPr>
                        </m:ctrlPr>
                      </m:fPr>
                      <m:num>
                        <m:r>
                          <a:rPr lang="en-GB" sz="1600" i="1">
                            <a:solidFill>
                              <a:schemeClr val="tx2"/>
                            </a:solidFill>
                            <a:latin typeface="Cambria Math" panose="02040503050406030204" pitchFamily="18" charset="0"/>
                            <a:ea typeface="Cambria Math" panose="02040503050406030204" pitchFamily="18" charset="0"/>
                          </a:rPr>
                          <m:t>1</m:t>
                        </m:r>
                      </m:num>
                      <m:den>
                        <m:r>
                          <a:rPr lang="en-GB" sz="1600" i="1">
                            <a:solidFill>
                              <a:schemeClr val="tx2"/>
                            </a:solidFill>
                            <a:latin typeface="Cambria Math" panose="02040503050406030204" pitchFamily="18" charset="0"/>
                            <a:ea typeface="Cambria Math" panose="02040503050406030204" pitchFamily="18" charset="0"/>
                          </a:rPr>
                          <m:t>2</m:t>
                        </m:r>
                      </m:den>
                    </m:f>
                    <m:f>
                      <m:fPr>
                        <m:ctrlPr>
                          <a:rPr lang="en-GB" sz="1600" i="1">
                            <a:solidFill>
                              <a:schemeClr val="tx2"/>
                            </a:solidFill>
                            <a:latin typeface="Cambria Math" panose="02040503050406030204" pitchFamily="18" charset="0"/>
                            <a:ea typeface="Cambria Math" panose="02040503050406030204" pitchFamily="18" charset="0"/>
                          </a:rPr>
                        </m:ctrlPr>
                      </m:fPr>
                      <m:num>
                        <m:r>
                          <a:rPr lang="en-GB" sz="1600" i="1">
                            <a:solidFill>
                              <a:schemeClr val="tx2"/>
                            </a:solidFill>
                            <a:latin typeface="Cambria Math" panose="02040503050406030204" pitchFamily="18" charset="0"/>
                            <a:ea typeface="Cambria Math" panose="02040503050406030204" pitchFamily="18" charset="0"/>
                          </a:rPr>
                          <m:t> </m:t>
                        </m:r>
                        <m:r>
                          <a:rPr lang="en-GB" sz="1600" i="1" smtClean="0">
                            <a:solidFill>
                              <a:schemeClr val="tx2"/>
                            </a:solidFill>
                            <a:latin typeface="Cambria Math" panose="02040503050406030204" pitchFamily="18" charset="0"/>
                            <a:ea typeface="Cambria Math" panose="02040503050406030204" pitchFamily="18" charset="0"/>
                          </a:rPr>
                          <m:t>𝑅</m:t>
                        </m:r>
                        <m:r>
                          <m:rPr>
                            <m:lit/>
                          </m:rPr>
                          <a:rPr lang="en-GB" sz="1600" i="1">
                            <a:solidFill>
                              <a:schemeClr val="tx2"/>
                            </a:solidFill>
                            <a:latin typeface="Cambria Math" panose="02040503050406030204" pitchFamily="18" charset="0"/>
                            <a:ea typeface="Cambria Math" panose="02040503050406030204" pitchFamily="18" charset="0"/>
                          </a:rPr>
                          <m:t>/</m:t>
                        </m:r>
                        <m:sSub>
                          <m:sSubPr>
                            <m:ctrlPr>
                              <a:rPr lang="en-GB" sz="1600" i="1">
                                <a:solidFill>
                                  <a:schemeClr val="tx2"/>
                                </a:solidFill>
                                <a:latin typeface="Cambria Math" panose="02040503050406030204" pitchFamily="18" charset="0"/>
                                <a:ea typeface="Cambria Math" panose="02040503050406030204" pitchFamily="18" charset="0"/>
                              </a:rPr>
                            </m:ctrlPr>
                          </m:sSubPr>
                          <m:e>
                            <m:r>
                              <a:rPr lang="en-GB" sz="1600" i="1">
                                <a:solidFill>
                                  <a:schemeClr val="tx2"/>
                                </a:solidFill>
                                <a:latin typeface="Cambria Math" panose="02040503050406030204" pitchFamily="18" charset="0"/>
                                <a:ea typeface="Cambria Math" panose="02040503050406030204" pitchFamily="18" charset="0"/>
                              </a:rPr>
                              <m:t>𝑄</m:t>
                            </m:r>
                          </m:e>
                          <m:sub>
                            <m:r>
                              <a:rPr lang="en-GB" sz="1600" i="1">
                                <a:solidFill>
                                  <a:schemeClr val="tx2"/>
                                </a:solidFill>
                                <a:latin typeface="Cambria Math" panose="02040503050406030204" pitchFamily="18" charset="0"/>
                                <a:ea typeface="Cambria Math" panose="02040503050406030204" pitchFamily="18" charset="0"/>
                              </a:rPr>
                              <m:t>∥,</m:t>
                            </m:r>
                            <m:r>
                              <a:rPr lang="en-US" sz="1600" b="0" i="1" smtClean="0">
                                <a:solidFill>
                                  <a:schemeClr val="tx2"/>
                                </a:solidFill>
                                <a:latin typeface="Cambria Math" panose="02040503050406030204" pitchFamily="18" charset="0"/>
                                <a:ea typeface="Cambria Math" panose="02040503050406030204" pitchFamily="18" charset="0"/>
                              </a:rPr>
                              <m:t>𝑚</m:t>
                            </m:r>
                          </m:sub>
                        </m:sSub>
                        <m:r>
                          <a:rPr lang="en-GB" sz="1600" i="1">
                            <a:solidFill>
                              <a:schemeClr val="tx2"/>
                            </a:solidFill>
                            <a:latin typeface="Cambria Math" panose="02040503050406030204" pitchFamily="18" charset="0"/>
                            <a:ea typeface="Cambria Math" panose="02040503050406030204" pitchFamily="18" charset="0"/>
                          </a:rPr>
                          <m:t>⋅</m:t>
                        </m:r>
                        <m:sSub>
                          <m:sSubPr>
                            <m:ctrlPr>
                              <a:rPr lang="en-GB" sz="1600" i="1">
                                <a:solidFill>
                                  <a:schemeClr val="tx2"/>
                                </a:solidFill>
                                <a:latin typeface="Cambria Math" panose="02040503050406030204" pitchFamily="18" charset="0"/>
                                <a:ea typeface="Cambria Math" panose="02040503050406030204" pitchFamily="18" charset="0"/>
                              </a:rPr>
                            </m:ctrlPr>
                          </m:sSubPr>
                          <m:e>
                            <m:r>
                              <a:rPr lang="en-GB" sz="1600" i="1">
                                <a:solidFill>
                                  <a:schemeClr val="tx2"/>
                                </a:solidFill>
                                <a:latin typeface="Cambria Math" panose="02040503050406030204" pitchFamily="18" charset="0"/>
                                <a:ea typeface="Cambria Math" panose="02040503050406030204" pitchFamily="18" charset="0"/>
                              </a:rPr>
                              <m:t>𝑄</m:t>
                            </m:r>
                          </m:e>
                          <m:sub>
                            <m:r>
                              <a:rPr lang="en-US" sz="1600" b="0" i="1" smtClean="0">
                                <a:solidFill>
                                  <a:schemeClr val="tx2"/>
                                </a:solidFill>
                                <a:latin typeface="Cambria Math" panose="02040503050406030204" pitchFamily="18" charset="0"/>
                                <a:ea typeface="Cambria Math" panose="02040503050406030204" pitchFamily="18" charset="0"/>
                              </a:rPr>
                              <m:t>𝑚</m:t>
                            </m:r>
                          </m:sub>
                        </m:sSub>
                        <m:r>
                          <a:rPr lang="en-GB" sz="1600" i="1">
                            <a:solidFill>
                              <a:schemeClr val="tx2"/>
                            </a:solidFill>
                            <a:latin typeface="Cambria Math" panose="02040503050406030204" pitchFamily="18" charset="0"/>
                            <a:ea typeface="Cambria Math" panose="02040503050406030204" pitchFamily="18" charset="0"/>
                          </a:rPr>
                          <m:t> </m:t>
                        </m:r>
                      </m:num>
                      <m:den>
                        <m:r>
                          <a:rPr lang="en-GB" sz="1600" i="1">
                            <a:solidFill>
                              <a:schemeClr val="tx2"/>
                            </a:solidFill>
                            <a:latin typeface="Cambria Math" panose="02040503050406030204" pitchFamily="18" charset="0"/>
                            <a:ea typeface="Cambria Math" panose="02040503050406030204" pitchFamily="18" charset="0"/>
                          </a:rPr>
                          <m:t>1+</m:t>
                        </m:r>
                        <m:r>
                          <a:rPr lang="en-GB" sz="1600" i="1">
                            <a:solidFill>
                              <a:schemeClr val="tx2"/>
                            </a:solidFill>
                            <a:latin typeface="Cambria Math" panose="02040503050406030204" pitchFamily="18" charset="0"/>
                            <a:ea typeface="Cambria Math" panose="02040503050406030204" pitchFamily="18" charset="0"/>
                          </a:rPr>
                          <m:t>𝑗</m:t>
                        </m:r>
                        <m:sSub>
                          <m:sSubPr>
                            <m:ctrlPr>
                              <a:rPr lang="en-GB" sz="1600" i="1">
                                <a:solidFill>
                                  <a:schemeClr val="tx2"/>
                                </a:solidFill>
                                <a:latin typeface="Cambria Math" panose="02040503050406030204" pitchFamily="18" charset="0"/>
                                <a:ea typeface="Cambria Math" panose="02040503050406030204" pitchFamily="18" charset="0"/>
                              </a:rPr>
                            </m:ctrlPr>
                          </m:sSubPr>
                          <m:e>
                            <m:r>
                              <a:rPr lang="en-GB" sz="1600" i="1">
                                <a:solidFill>
                                  <a:schemeClr val="tx2"/>
                                </a:solidFill>
                                <a:latin typeface="Cambria Math" panose="02040503050406030204" pitchFamily="18" charset="0"/>
                                <a:ea typeface="Cambria Math" panose="02040503050406030204" pitchFamily="18" charset="0"/>
                              </a:rPr>
                              <m:t>𝑄</m:t>
                            </m:r>
                          </m:e>
                          <m:sub>
                            <m:r>
                              <a:rPr lang="en-US" sz="1600" b="0" i="1" smtClean="0">
                                <a:solidFill>
                                  <a:schemeClr val="tx2"/>
                                </a:solidFill>
                                <a:latin typeface="Cambria Math" panose="02040503050406030204" pitchFamily="18" charset="0"/>
                                <a:ea typeface="Cambria Math" panose="02040503050406030204" pitchFamily="18" charset="0"/>
                              </a:rPr>
                              <m:t>𝑚</m:t>
                            </m:r>
                          </m:sub>
                        </m:sSub>
                        <m:r>
                          <a:rPr lang="en-GB" sz="1600" i="1">
                            <a:solidFill>
                              <a:schemeClr val="tx2"/>
                            </a:solidFill>
                            <a:latin typeface="Cambria Math" panose="02040503050406030204" pitchFamily="18" charset="0"/>
                            <a:ea typeface="Cambria Math" panose="02040503050406030204" pitchFamily="18" charset="0"/>
                          </a:rPr>
                          <m:t>(</m:t>
                        </m:r>
                        <m:r>
                          <a:rPr lang="en-GB" sz="1600" i="1">
                            <a:solidFill>
                              <a:schemeClr val="tx2"/>
                            </a:solidFill>
                            <a:latin typeface="Cambria Math" panose="02040503050406030204" pitchFamily="18" charset="0"/>
                            <a:ea typeface="Cambria Math" panose="02040503050406030204" pitchFamily="18" charset="0"/>
                          </a:rPr>
                          <m:t>𝑓</m:t>
                        </m:r>
                        <m:r>
                          <m:rPr>
                            <m:lit/>
                          </m:rPr>
                          <a:rPr lang="en-GB" sz="1600" i="1">
                            <a:solidFill>
                              <a:schemeClr val="tx2"/>
                            </a:solidFill>
                            <a:latin typeface="Cambria Math" panose="02040503050406030204" pitchFamily="18" charset="0"/>
                            <a:ea typeface="Cambria Math" panose="02040503050406030204" pitchFamily="18" charset="0"/>
                          </a:rPr>
                          <m:t>/</m:t>
                        </m:r>
                        <m:sSub>
                          <m:sSubPr>
                            <m:ctrlPr>
                              <a:rPr lang="en-GB" sz="1600" i="1">
                                <a:solidFill>
                                  <a:schemeClr val="tx2"/>
                                </a:solidFill>
                                <a:latin typeface="Cambria Math" panose="02040503050406030204" pitchFamily="18" charset="0"/>
                                <a:ea typeface="Cambria Math" panose="02040503050406030204" pitchFamily="18" charset="0"/>
                              </a:rPr>
                            </m:ctrlPr>
                          </m:sSubPr>
                          <m:e>
                            <m:r>
                              <a:rPr lang="en-GB" sz="1600" i="1">
                                <a:solidFill>
                                  <a:schemeClr val="tx2"/>
                                </a:solidFill>
                                <a:latin typeface="Cambria Math" panose="02040503050406030204" pitchFamily="18" charset="0"/>
                                <a:ea typeface="Cambria Math" panose="02040503050406030204" pitchFamily="18" charset="0"/>
                              </a:rPr>
                              <m:t>𝑓</m:t>
                            </m:r>
                          </m:e>
                          <m:sub>
                            <m:r>
                              <a:rPr lang="en-US" sz="1600" b="0" i="1" smtClean="0">
                                <a:solidFill>
                                  <a:schemeClr val="tx2"/>
                                </a:solidFill>
                                <a:latin typeface="Cambria Math" panose="02040503050406030204" pitchFamily="18" charset="0"/>
                                <a:ea typeface="Cambria Math" panose="02040503050406030204" pitchFamily="18" charset="0"/>
                              </a:rPr>
                              <m:t>𝑚</m:t>
                            </m:r>
                          </m:sub>
                        </m:sSub>
                        <m:r>
                          <a:rPr lang="en-GB" sz="1600" i="1">
                            <a:solidFill>
                              <a:schemeClr val="tx2"/>
                            </a:solidFill>
                            <a:latin typeface="Cambria Math" panose="02040503050406030204" pitchFamily="18" charset="0"/>
                            <a:ea typeface="Cambria Math" panose="02040503050406030204" pitchFamily="18" charset="0"/>
                          </a:rPr>
                          <m:t>−</m:t>
                        </m:r>
                        <m:sSub>
                          <m:sSubPr>
                            <m:ctrlPr>
                              <a:rPr lang="en-GB" sz="1600" i="1">
                                <a:solidFill>
                                  <a:schemeClr val="tx2"/>
                                </a:solidFill>
                                <a:latin typeface="Cambria Math" panose="02040503050406030204" pitchFamily="18" charset="0"/>
                                <a:ea typeface="Cambria Math" panose="02040503050406030204" pitchFamily="18" charset="0"/>
                              </a:rPr>
                            </m:ctrlPr>
                          </m:sSubPr>
                          <m:e>
                            <m:r>
                              <a:rPr lang="en-GB" sz="1600" i="1">
                                <a:solidFill>
                                  <a:schemeClr val="tx2"/>
                                </a:solidFill>
                                <a:latin typeface="Cambria Math" panose="02040503050406030204" pitchFamily="18" charset="0"/>
                                <a:ea typeface="Cambria Math" panose="02040503050406030204" pitchFamily="18" charset="0"/>
                              </a:rPr>
                              <m:t>𝑓</m:t>
                            </m:r>
                          </m:e>
                          <m:sub>
                            <m:r>
                              <a:rPr lang="en-US" sz="1600" b="0" i="1" smtClean="0">
                                <a:solidFill>
                                  <a:schemeClr val="tx2"/>
                                </a:solidFill>
                                <a:latin typeface="Cambria Math" panose="02040503050406030204" pitchFamily="18" charset="0"/>
                                <a:ea typeface="Cambria Math" panose="02040503050406030204" pitchFamily="18" charset="0"/>
                              </a:rPr>
                              <m:t>𝑚</m:t>
                            </m:r>
                          </m:sub>
                        </m:sSub>
                        <m:r>
                          <m:rPr>
                            <m:lit/>
                          </m:rPr>
                          <a:rPr lang="en-GB" sz="1600" i="1">
                            <a:solidFill>
                              <a:schemeClr val="tx2"/>
                            </a:solidFill>
                            <a:latin typeface="Cambria Math" panose="02040503050406030204" pitchFamily="18" charset="0"/>
                            <a:ea typeface="Cambria Math" panose="02040503050406030204" pitchFamily="18" charset="0"/>
                          </a:rPr>
                          <m:t>/</m:t>
                        </m:r>
                        <m:r>
                          <a:rPr lang="en-GB" sz="1600" i="1">
                            <a:solidFill>
                              <a:schemeClr val="tx2"/>
                            </a:solidFill>
                            <a:latin typeface="Cambria Math" panose="02040503050406030204" pitchFamily="18" charset="0"/>
                            <a:ea typeface="Cambria Math" panose="02040503050406030204" pitchFamily="18" charset="0"/>
                          </a:rPr>
                          <m:t>𝑓</m:t>
                        </m:r>
                        <m:r>
                          <a:rPr lang="en-GB" sz="1600" i="1">
                            <a:solidFill>
                              <a:schemeClr val="tx2"/>
                            </a:solidFill>
                            <a:latin typeface="Cambria Math" panose="02040503050406030204" pitchFamily="18" charset="0"/>
                            <a:ea typeface="Cambria Math" panose="02040503050406030204" pitchFamily="18" charset="0"/>
                          </a:rPr>
                          <m:t>)</m:t>
                        </m:r>
                      </m:den>
                    </m:f>
                  </m:oMath>
                </a14:m>
                <a:r>
                  <a:rPr lang="en-GB" sz="1600" dirty="0">
                    <a:solidFill>
                      <a:schemeClr val="tx2"/>
                    </a:solidFill>
                  </a:rPr>
                  <a:t> </a:t>
                </a:r>
                <a:r>
                  <a:rPr lang="en-GB" sz="1600" dirty="0">
                    <a:solidFill>
                      <a:schemeClr val="tx2"/>
                    </a:solidFill>
                    <a:sym typeface="Wingdings" panose="05000000000000000000" pitchFamily="2" charset="2"/>
                  </a:rPr>
                  <a:t> </a:t>
                </a:r>
                <a14:m>
                  <m:oMath xmlns:m="http://schemas.openxmlformats.org/officeDocument/2006/math">
                    <m:r>
                      <a:rPr lang="en-US" sz="1600" b="1" i="1">
                        <a:solidFill>
                          <a:schemeClr val="tx2"/>
                        </a:solidFill>
                        <a:latin typeface="Cambria Math" panose="02040503050406030204" pitchFamily="18" charset="0"/>
                      </a:rPr>
                      <m:t>𝒄</m:t>
                    </m:r>
                    <m:r>
                      <a:rPr lang="en-US" sz="1600" b="1" i="1">
                        <a:solidFill>
                          <a:schemeClr val="tx2"/>
                        </a:solidFill>
                        <a:latin typeface="Cambria Math" panose="02040503050406030204" pitchFamily="18" charset="0"/>
                      </a:rPr>
                      <m:t>=</m:t>
                    </m:r>
                    <m:f>
                      <m:fPr>
                        <m:ctrlPr>
                          <a:rPr lang="en-US" sz="1600" b="1" i="1">
                            <a:solidFill>
                              <a:schemeClr val="tx2"/>
                            </a:solidFill>
                            <a:latin typeface="Cambria Math" panose="02040503050406030204" pitchFamily="18" charset="0"/>
                          </a:rPr>
                        </m:ctrlPr>
                      </m:fPr>
                      <m:num>
                        <m:nary>
                          <m:naryPr>
                            <m:chr m:val="∑"/>
                            <m:ctrlPr>
                              <a:rPr lang="en-GB" sz="1600" b="1" i="1">
                                <a:solidFill>
                                  <a:schemeClr val="tx2"/>
                                </a:solidFill>
                                <a:latin typeface="Cambria Math" panose="02040503050406030204" pitchFamily="18" charset="0"/>
                              </a:rPr>
                            </m:ctrlPr>
                          </m:naryPr>
                          <m:sub>
                            <m:r>
                              <a:rPr lang="en-US" sz="1600" b="1" i="1" smtClean="0">
                                <a:solidFill>
                                  <a:schemeClr val="tx2"/>
                                </a:solidFill>
                                <a:latin typeface="Cambria Math" panose="02040503050406030204" pitchFamily="18" charset="0"/>
                              </a:rPr>
                              <m:t>𝒏</m:t>
                            </m:r>
                            <m:r>
                              <a:rPr lang="en-US" sz="1600" b="1" i="1">
                                <a:solidFill>
                                  <a:schemeClr val="tx2"/>
                                </a:solidFill>
                                <a:latin typeface="Cambria Math" panose="02040503050406030204" pitchFamily="18" charset="0"/>
                              </a:rPr>
                              <m:t>=</m:t>
                            </m:r>
                            <m:r>
                              <a:rPr lang="en-US" sz="1600" b="1" i="1">
                                <a:solidFill>
                                  <a:schemeClr val="tx2"/>
                                </a:solidFill>
                                <a:latin typeface="Cambria Math" panose="02040503050406030204" pitchFamily="18" charset="0"/>
                              </a:rPr>
                              <m:t>𝟏</m:t>
                            </m:r>
                          </m:sub>
                          <m:sup>
                            <m:sSub>
                              <m:sSubPr>
                                <m:ctrlPr>
                                  <a:rPr lang="en-US" sz="1600" b="1" i="1">
                                    <a:solidFill>
                                      <a:schemeClr val="tx2"/>
                                    </a:solidFill>
                                    <a:latin typeface="Cambria Math" panose="02040503050406030204" pitchFamily="18" charset="0"/>
                                  </a:rPr>
                                </m:ctrlPr>
                              </m:sSubPr>
                              <m:e>
                                <m:r>
                                  <a:rPr lang="en-US" sz="1600" b="1" i="1">
                                    <a:solidFill>
                                      <a:schemeClr val="tx2"/>
                                    </a:solidFill>
                                    <a:latin typeface="Cambria Math" panose="02040503050406030204" pitchFamily="18" charset="0"/>
                                  </a:rPr>
                                  <m:t>𝑵</m:t>
                                </m:r>
                              </m:e>
                              <m:sub>
                                <m:r>
                                  <a:rPr lang="en-US" sz="1600" b="1">
                                    <a:solidFill>
                                      <a:schemeClr val="tx2"/>
                                    </a:solidFill>
                                    <a:latin typeface="Cambria Math" panose="02040503050406030204" pitchFamily="18" charset="0"/>
                                  </a:rPr>
                                  <m:t>𝐜𝐚𝐯</m:t>
                                </m:r>
                              </m:sub>
                            </m:sSub>
                          </m:sup>
                          <m:e>
                            <m:sSub>
                              <m:sSubPr>
                                <m:ctrlPr>
                                  <a:rPr lang="en-US" sz="1600" b="1" i="1">
                                    <a:solidFill>
                                      <a:schemeClr val="tx2"/>
                                    </a:solidFill>
                                    <a:latin typeface="Cambria Math" panose="02040503050406030204" pitchFamily="18" charset="0"/>
                                  </a:rPr>
                                </m:ctrlPr>
                              </m:sSubPr>
                              <m:e>
                                <m:r>
                                  <a:rPr lang="en-US" sz="1600" b="1" i="1">
                                    <a:solidFill>
                                      <a:schemeClr val="tx2"/>
                                    </a:solidFill>
                                    <a:latin typeface="Cambria Math" panose="02040503050406030204" pitchFamily="18" charset="0"/>
                                  </a:rPr>
                                  <m:t>𝒁</m:t>
                                </m:r>
                              </m:e>
                              <m:sub>
                                <m:r>
                                  <a:rPr lang="en-US" sz="1600" b="1" i="1">
                                    <a:solidFill>
                                      <a:schemeClr val="tx2"/>
                                    </a:solidFill>
                                    <a:latin typeface="Cambria Math" panose="02040503050406030204" pitchFamily="18" charset="0"/>
                                    <a:ea typeface="Cambria Math" panose="02040503050406030204" pitchFamily="18" charset="0"/>
                                  </a:rPr>
                                  <m:t>∥,</m:t>
                                </m:r>
                                <m:r>
                                  <a:rPr lang="en-US" sz="1600" b="1" i="1" smtClean="0">
                                    <a:solidFill>
                                      <a:schemeClr val="tx2"/>
                                    </a:solidFill>
                                    <a:latin typeface="Cambria Math" panose="02040503050406030204" pitchFamily="18" charset="0"/>
                                    <a:ea typeface="Cambria Math" panose="02040503050406030204" pitchFamily="18" charset="0"/>
                                  </a:rPr>
                                  <m:t>𝒏</m:t>
                                </m:r>
                                <m:r>
                                  <a:rPr lang="en-US" sz="1600" b="1" i="1">
                                    <a:solidFill>
                                      <a:schemeClr val="tx2"/>
                                    </a:solidFill>
                                    <a:latin typeface="Cambria Math" panose="02040503050406030204" pitchFamily="18" charset="0"/>
                                    <a:ea typeface="Cambria Math" panose="02040503050406030204" pitchFamily="18" charset="0"/>
                                  </a:rPr>
                                  <m:t>,</m:t>
                                </m:r>
                                <m:r>
                                  <a:rPr lang="en-US" sz="1600" b="1" i="1" smtClean="0">
                                    <a:solidFill>
                                      <a:schemeClr val="tx2"/>
                                    </a:solidFill>
                                    <a:latin typeface="Cambria Math" panose="02040503050406030204" pitchFamily="18" charset="0"/>
                                    <a:ea typeface="Cambria Math" panose="02040503050406030204" pitchFamily="18" charset="0"/>
                                  </a:rPr>
                                  <m:t>𝒎</m:t>
                                </m:r>
                              </m:sub>
                            </m:sSub>
                          </m:e>
                        </m:nary>
                      </m:num>
                      <m:den>
                        <m:sSub>
                          <m:sSubPr>
                            <m:ctrlPr>
                              <a:rPr lang="en-US" sz="1600" b="1" i="1">
                                <a:solidFill>
                                  <a:schemeClr val="tx2"/>
                                </a:solidFill>
                                <a:latin typeface="Cambria Math" panose="02040503050406030204" pitchFamily="18" charset="0"/>
                              </a:rPr>
                            </m:ctrlPr>
                          </m:sSubPr>
                          <m:e>
                            <m:r>
                              <a:rPr lang="en-US" sz="1600" b="1" i="1">
                                <a:solidFill>
                                  <a:schemeClr val="tx2"/>
                                </a:solidFill>
                                <a:latin typeface="Cambria Math" panose="02040503050406030204" pitchFamily="18" charset="0"/>
                              </a:rPr>
                              <m:t>𝑵</m:t>
                            </m:r>
                          </m:e>
                          <m:sub>
                            <m:r>
                              <a:rPr lang="en-US" sz="1600" b="1">
                                <a:solidFill>
                                  <a:schemeClr val="tx2"/>
                                </a:solidFill>
                                <a:latin typeface="Cambria Math" panose="02040503050406030204" pitchFamily="18" charset="0"/>
                              </a:rPr>
                              <m:t>𝐜𝐚𝐯</m:t>
                            </m:r>
                          </m:sub>
                        </m:sSub>
                        <m:sSub>
                          <m:sSubPr>
                            <m:ctrlPr>
                              <a:rPr lang="en-US" sz="1600" b="1" i="1">
                                <a:solidFill>
                                  <a:schemeClr val="tx2"/>
                                </a:solidFill>
                                <a:latin typeface="Cambria Math" panose="02040503050406030204" pitchFamily="18" charset="0"/>
                              </a:rPr>
                            </m:ctrlPr>
                          </m:sSubPr>
                          <m:e>
                            <m:r>
                              <a:rPr lang="en-US" sz="1600" b="1" i="1">
                                <a:solidFill>
                                  <a:schemeClr val="tx2"/>
                                </a:solidFill>
                                <a:latin typeface="Cambria Math" panose="02040503050406030204" pitchFamily="18" charset="0"/>
                              </a:rPr>
                              <m:t>𝒁</m:t>
                            </m:r>
                          </m:e>
                          <m:sub>
                            <m:r>
                              <a:rPr lang="en-US" sz="1600" b="1" i="1">
                                <a:solidFill>
                                  <a:schemeClr val="tx2"/>
                                </a:solidFill>
                                <a:latin typeface="Cambria Math" panose="02040503050406030204" pitchFamily="18" charset="0"/>
                                <a:ea typeface="Cambria Math" panose="02040503050406030204" pitchFamily="18" charset="0"/>
                              </a:rPr>
                              <m:t>∥,</m:t>
                            </m:r>
                            <m:r>
                              <a:rPr lang="en-US" sz="1600" b="1" i="1">
                                <a:solidFill>
                                  <a:schemeClr val="tx2"/>
                                </a:solidFill>
                                <a:latin typeface="Cambria Math" panose="02040503050406030204" pitchFamily="18" charset="0"/>
                                <a:ea typeface="Cambria Math" panose="02040503050406030204" pitchFamily="18" charset="0"/>
                              </a:rPr>
                              <m:t>𝟏</m:t>
                            </m:r>
                            <m:r>
                              <a:rPr lang="en-US" sz="1600" b="1" i="1">
                                <a:solidFill>
                                  <a:schemeClr val="tx2"/>
                                </a:solidFill>
                                <a:latin typeface="Cambria Math" panose="02040503050406030204" pitchFamily="18" charset="0"/>
                                <a:ea typeface="Cambria Math" panose="02040503050406030204" pitchFamily="18" charset="0"/>
                              </a:rPr>
                              <m:t>,</m:t>
                            </m:r>
                            <m:r>
                              <a:rPr lang="en-US" sz="1600" b="1" i="1" smtClean="0">
                                <a:solidFill>
                                  <a:schemeClr val="tx2"/>
                                </a:solidFill>
                                <a:latin typeface="Cambria Math" panose="02040503050406030204" pitchFamily="18" charset="0"/>
                                <a:ea typeface="Cambria Math" panose="02040503050406030204" pitchFamily="18" charset="0"/>
                              </a:rPr>
                              <m:t>𝒎</m:t>
                            </m:r>
                          </m:sub>
                        </m:sSub>
                      </m:den>
                    </m:f>
                  </m:oMath>
                </a14:m>
                <a:r>
                  <a:rPr lang="en-GB" sz="1600" dirty="0">
                    <a:solidFill>
                      <a:schemeClr val="tx2"/>
                    </a:solidFill>
                    <a:sym typeface="Wingdings" panose="05000000000000000000" pitchFamily="2" charset="2"/>
                  </a:rPr>
                  <a:t>: </a:t>
                </a:r>
                <a:r>
                  <a:rPr lang="en-GB" sz="1600" dirty="0">
                    <a:solidFill>
                      <a:schemeClr val="tx2"/>
                    </a:solidFill>
                  </a:rPr>
                  <a:t>the ratio of the total impedance of </a:t>
                </a:r>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GB" sz="1600" i="1" dirty="0">
                            <a:solidFill>
                              <a:schemeClr val="tx2"/>
                            </a:solidFill>
                            <a:latin typeface="Cambria Math" panose="02040503050406030204" pitchFamily="18" charset="0"/>
                          </a:rPr>
                          <m:t>𝑁</m:t>
                        </m:r>
                      </m:e>
                      <m:sub>
                        <m:r>
                          <m:rPr>
                            <m:sty m:val="p"/>
                          </m:rPr>
                          <a:rPr lang="en-US" sz="1600" b="0" i="0" dirty="0" smtClean="0">
                            <a:solidFill>
                              <a:schemeClr val="tx2"/>
                            </a:solidFill>
                            <a:latin typeface="Cambria Math" panose="02040503050406030204" pitchFamily="18" charset="0"/>
                          </a:rPr>
                          <m:t>cav</m:t>
                        </m:r>
                      </m:sub>
                    </m:sSub>
                  </m:oMath>
                </a14:m>
                <a:r>
                  <a:rPr lang="en-GB" sz="1600" dirty="0">
                    <a:solidFill>
                      <a:schemeClr val="tx2"/>
                    </a:solidFill>
                  </a:rPr>
                  <a:t> cavities, each with a perturbed shape, to the impedance of </a:t>
                </a:r>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GB" sz="1600" i="1" dirty="0">
                            <a:solidFill>
                              <a:schemeClr val="tx2"/>
                            </a:solidFill>
                            <a:latin typeface="Cambria Math" panose="02040503050406030204" pitchFamily="18" charset="0"/>
                          </a:rPr>
                          <m:t>𝑁</m:t>
                        </m:r>
                      </m:e>
                      <m:sub>
                        <m:r>
                          <m:rPr>
                            <m:sty m:val="p"/>
                          </m:rPr>
                          <a:rPr lang="en-US" sz="1600" b="0" i="0" dirty="0" smtClean="0">
                            <a:solidFill>
                              <a:schemeClr val="tx2"/>
                            </a:solidFill>
                            <a:latin typeface="Cambria Math" panose="02040503050406030204" pitchFamily="18" charset="0"/>
                          </a:rPr>
                          <m:t>cav</m:t>
                        </m:r>
                      </m:sub>
                    </m:sSub>
                  </m:oMath>
                </a14:m>
                <a:r>
                  <a:rPr lang="en-GB" sz="1600" dirty="0">
                    <a:solidFill>
                      <a:schemeClr val="tx2"/>
                    </a:solidFill>
                  </a:rPr>
                  <a:t> cavities with identical shape</a:t>
                </a:r>
              </a:p>
            </p:txBody>
          </p:sp>
        </mc:Choice>
        <mc:Fallback>
          <p:sp>
            <p:nvSpPr>
              <p:cNvPr id="8" name="TextBox 7">
                <a:extLst>
                  <a:ext uri="{FF2B5EF4-FFF2-40B4-BE49-F238E27FC236}">
                    <a16:creationId xmlns:a16="http://schemas.microsoft.com/office/drawing/2014/main" id="{90045105-D4C7-3350-9CF2-266FF3EA6124}"/>
                  </a:ext>
                </a:extLst>
              </p:cNvPr>
              <p:cNvSpPr txBox="1">
                <a:spLocks noRot="1" noChangeAspect="1" noMove="1" noResize="1" noEditPoints="1" noAdjustHandles="1" noChangeArrowheads="1" noChangeShapeType="1" noTextEdit="1"/>
              </p:cNvSpPr>
              <p:nvPr/>
            </p:nvSpPr>
            <p:spPr>
              <a:xfrm>
                <a:off x="314655" y="1722139"/>
                <a:ext cx="11541493" cy="815801"/>
              </a:xfrm>
              <a:prstGeom prst="rect">
                <a:avLst/>
              </a:prstGeom>
              <a:blipFill>
                <a:blip r:embed="rId3"/>
                <a:stretch>
                  <a:fillRect l="-211" b="-9774"/>
                </a:stretch>
              </a:blipFill>
            </p:spPr>
            <p:txBody>
              <a:bodyPr/>
              <a:lstStyle/>
              <a:p>
                <a:r>
                  <a:rPr lang="en-GB">
                    <a:noFill/>
                  </a:rPr>
                  <a:t> </a:t>
                </a:r>
              </a:p>
            </p:txBody>
          </p:sp>
        </mc:Fallback>
      </mc:AlternateContent>
    </p:spTree>
    <p:extLst>
      <p:ext uri="{BB962C8B-B14F-4D97-AF65-F5344CB8AC3E}">
        <p14:creationId xmlns:p14="http://schemas.microsoft.com/office/powerpoint/2010/main" val="526781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diagram of a normal distribution&#10;&#10;Description automatically generated">
            <a:extLst>
              <a:ext uri="{FF2B5EF4-FFF2-40B4-BE49-F238E27FC236}">
                <a16:creationId xmlns:a16="http://schemas.microsoft.com/office/drawing/2014/main" id="{B0217A58-7465-5F07-D722-3831B790C4BD}"/>
              </a:ext>
            </a:extLst>
          </p:cNvPr>
          <p:cNvPicPr>
            <a:picLocks noChangeAspect="1"/>
          </p:cNvPicPr>
          <p:nvPr/>
        </p:nvPicPr>
        <p:blipFill>
          <a:blip r:embed="rId2"/>
          <a:stretch>
            <a:fillRect/>
          </a:stretch>
        </p:blipFill>
        <p:spPr>
          <a:xfrm>
            <a:off x="8545223" y="3623944"/>
            <a:ext cx="3128622" cy="2347360"/>
          </a:xfrm>
          <a:prstGeom prst="rect">
            <a:avLst/>
          </a:prstGeom>
        </p:spPr>
      </p:pic>
      <p:sp>
        <p:nvSpPr>
          <p:cNvPr id="3" name="Title 2">
            <a:extLst>
              <a:ext uri="{FF2B5EF4-FFF2-40B4-BE49-F238E27FC236}">
                <a16:creationId xmlns:a16="http://schemas.microsoft.com/office/drawing/2014/main" id="{EC3149D4-FDF0-B109-131A-F6342D367F65}"/>
              </a:ext>
            </a:extLst>
          </p:cNvPr>
          <p:cNvSpPr>
            <a:spLocks noGrp="1"/>
          </p:cNvSpPr>
          <p:nvPr>
            <p:ph type="title"/>
          </p:nvPr>
        </p:nvSpPr>
        <p:spPr/>
        <p:txBody>
          <a:bodyPr/>
          <a:lstStyle/>
          <a:p>
            <a:r>
              <a:rPr lang="en-US" dirty="0"/>
              <a:t>Perturbation analysis</a:t>
            </a:r>
            <a:endParaRPr lang="en-GB" dirty="0"/>
          </a:p>
        </p:txBody>
      </p:sp>
      <p:sp>
        <p:nvSpPr>
          <p:cNvPr id="4" name="Date Placeholder 3">
            <a:extLst>
              <a:ext uri="{FF2B5EF4-FFF2-40B4-BE49-F238E27FC236}">
                <a16:creationId xmlns:a16="http://schemas.microsoft.com/office/drawing/2014/main" id="{42CD200C-72DE-CEFD-5823-418AC864CF90}"/>
              </a:ext>
            </a:extLst>
          </p:cNvPr>
          <p:cNvSpPr>
            <a:spLocks noGrp="1"/>
          </p:cNvSpPr>
          <p:nvPr>
            <p:ph type="dt" sz="half" idx="10"/>
          </p:nvPr>
        </p:nvSpPr>
        <p:spPr/>
        <p:txBody>
          <a:bodyPr/>
          <a:lstStyle/>
          <a:p>
            <a:fld id="{4DC41908-00A3-43A0-837D-72F4681988FA}" type="datetime1">
              <a:rPr lang="en-US" smtClean="0"/>
              <a:t>1/20/2025</a:t>
            </a:fld>
            <a:endParaRPr lang="en-US" dirty="0"/>
          </a:p>
        </p:txBody>
      </p:sp>
      <p:sp>
        <p:nvSpPr>
          <p:cNvPr id="5" name="Slide Number Placeholder 4">
            <a:extLst>
              <a:ext uri="{FF2B5EF4-FFF2-40B4-BE49-F238E27FC236}">
                <a16:creationId xmlns:a16="http://schemas.microsoft.com/office/drawing/2014/main" id="{DD1B9754-FC37-BDD9-A046-97C476822BBB}"/>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8" name="Picture 7">
            <a:extLst>
              <a:ext uri="{FF2B5EF4-FFF2-40B4-BE49-F238E27FC236}">
                <a16:creationId xmlns:a16="http://schemas.microsoft.com/office/drawing/2014/main" id="{AF7D1C4C-5174-185D-0F19-933857A3E27E}"/>
              </a:ext>
            </a:extLst>
          </p:cNvPr>
          <p:cNvPicPr>
            <a:picLocks noChangeAspect="1"/>
          </p:cNvPicPr>
          <p:nvPr/>
        </p:nvPicPr>
        <p:blipFill>
          <a:blip r:embed="rId3"/>
          <a:stretch>
            <a:fillRect/>
          </a:stretch>
        </p:blipFill>
        <p:spPr>
          <a:xfrm>
            <a:off x="8723091" y="1447471"/>
            <a:ext cx="2880320" cy="2286374"/>
          </a:xfrm>
          <a:prstGeom prst="rect">
            <a:avLst/>
          </a:prstGeom>
        </p:spPr>
      </p:pic>
      <p:sp>
        <p:nvSpPr>
          <p:cNvPr id="9" name="Rectangle 8">
            <a:extLst>
              <a:ext uri="{FF2B5EF4-FFF2-40B4-BE49-F238E27FC236}">
                <a16:creationId xmlns:a16="http://schemas.microsoft.com/office/drawing/2014/main" id="{FFDE960E-6B84-CB68-2422-8A8D78D9B693}"/>
              </a:ext>
            </a:extLst>
          </p:cNvPr>
          <p:cNvSpPr/>
          <p:nvPr/>
        </p:nvSpPr>
        <p:spPr>
          <a:xfrm>
            <a:off x="229363" y="1391696"/>
            <a:ext cx="8059352" cy="4752528"/>
          </a:xfrm>
          <a:prstGeom prst="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DD7B2F2C-50FE-E406-5361-F1954A10CA31}"/>
              </a:ext>
            </a:extLst>
          </p:cNvPr>
          <p:cNvSpPr/>
          <p:nvPr/>
        </p:nvSpPr>
        <p:spPr>
          <a:xfrm>
            <a:off x="8376912" y="1391696"/>
            <a:ext cx="3429814" cy="4757746"/>
          </a:xfrm>
          <a:prstGeom prst="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9E6B76B0-D089-08C8-F4FC-289414C10B90}"/>
                  </a:ext>
                </a:extLst>
              </p:cNvPr>
              <p:cNvSpPr txBox="1"/>
              <p:nvPr/>
            </p:nvSpPr>
            <p:spPr>
              <a:xfrm>
                <a:off x="218438" y="4747401"/>
                <a:ext cx="7983972" cy="1050224"/>
              </a:xfrm>
              <a:prstGeom prst="rect">
                <a:avLst/>
              </a:prstGeom>
              <a:noFill/>
            </p:spPr>
            <p:txBody>
              <a:bodyPr wrap="square">
                <a:spAutoFit/>
              </a:bodyPr>
              <a:lstStyle/>
              <a:p>
                <a:pPr marL="285750" indent="-285750" algn="just">
                  <a:spcAft>
                    <a:spcPts val="600"/>
                  </a:spcAft>
                  <a:buFont typeface="Arial" panose="020B0604020202020204" pitchFamily="34" charset="0"/>
                  <a:buChar char="•"/>
                </a:pPr>
                <a:r>
                  <a:rPr lang="en-GB" sz="1400" dirty="0">
                    <a:solidFill>
                      <a:schemeClr val="tx2"/>
                    </a:solidFill>
                  </a:rPr>
                  <a:t>A </a:t>
                </a:r>
                <a:r>
                  <a:rPr lang="en-GB" sz="1400" b="1" dirty="0">
                    <a:solidFill>
                      <a:schemeClr val="tx2"/>
                    </a:solidFill>
                  </a:rPr>
                  <a:t>perturbation</a:t>
                </a:r>
                <a:r>
                  <a:rPr lang="en-GB" sz="1400" dirty="0">
                    <a:solidFill>
                      <a:schemeClr val="tx2"/>
                    </a:solidFill>
                  </a:rPr>
                  <a:t> applied to </a:t>
                </a:r>
                <a14:m>
                  <m:oMath xmlns:m="http://schemas.openxmlformats.org/officeDocument/2006/math">
                    <m:sSub>
                      <m:sSubPr>
                        <m:ctrlPr>
                          <a:rPr lang="en-US" sz="1400" b="0" i="1" dirty="0" smtClean="0">
                            <a:solidFill>
                              <a:schemeClr val="tx2"/>
                            </a:solidFill>
                            <a:latin typeface="Cambria Math" panose="02040503050406030204" pitchFamily="18" charset="0"/>
                          </a:rPr>
                        </m:ctrlPr>
                      </m:sSubPr>
                      <m:e>
                        <m:r>
                          <a:rPr lang="en-GB" sz="1400" i="1" dirty="0" smtClean="0">
                            <a:solidFill>
                              <a:schemeClr val="tx2"/>
                            </a:solidFill>
                            <a:latin typeface="Cambria Math" panose="02040503050406030204" pitchFamily="18" charset="0"/>
                          </a:rPr>
                          <m:t>𝑅</m:t>
                        </m:r>
                      </m:e>
                      <m:sub>
                        <m:r>
                          <m:rPr>
                            <m:sty m:val="p"/>
                          </m:rPr>
                          <a:rPr lang="en-GB" sz="1400" i="0" dirty="0" smtClean="0">
                            <a:solidFill>
                              <a:schemeClr val="tx2"/>
                            </a:solidFill>
                            <a:latin typeface="Cambria Math" panose="02040503050406030204" pitchFamily="18" charset="0"/>
                          </a:rPr>
                          <m:t>ir</m:t>
                        </m:r>
                      </m:sub>
                    </m:sSub>
                  </m:oMath>
                </a14:m>
                <a:r>
                  <a:rPr lang="en-GB" sz="1400" dirty="0">
                    <a:solidFill>
                      <a:schemeClr val="tx2"/>
                    </a:solidFill>
                  </a:rPr>
                  <a:t> and </a:t>
                </a:r>
                <a14:m>
                  <m:oMath xmlns:m="http://schemas.openxmlformats.org/officeDocument/2006/math">
                    <m:sSub>
                      <m:sSubPr>
                        <m:ctrlPr>
                          <a:rPr lang="en-US" sz="1400" b="0" i="1" dirty="0" smtClean="0">
                            <a:solidFill>
                              <a:schemeClr val="tx2"/>
                            </a:solidFill>
                            <a:latin typeface="Cambria Math" panose="02040503050406030204" pitchFamily="18" charset="0"/>
                          </a:rPr>
                        </m:ctrlPr>
                      </m:sSubPr>
                      <m:e>
                        <m:r>
                          <a:rPr lang="en-GB" sz="1400" i="1" dirty="0" smtClean="0">
                            <a:solidFill>
                              <a:schemeClr val="tx2"/>
                            </a:solidFill>
                            <a:latin typeface="Cambria Math" panose="02040503050406030204" pitchFamily="18" charset="0"/>
                          </a:rPr>
                          <m:t>𝑅</m:t>
                        </m:r>
                      </m:e>
                      <m:sub>
                        <m:r>
                          <m:rPr>
                            <m:sty m:val="p"/>
                          </m:rPr>
                          <a:rPr lang="en-GB" sz="1400" i="0" dirty="0" smtClean="0">
                            <a:solidFill>
                              <a:schemeClr val="tx2"/>
                            </a:solidFill>
                            <a:latin typeface="Cambria Math" panose="02040503050406030204" pitchFamily="18" charset="0"/>
                          </a:rPr>
                          <m:t>eq</m:t>
                        </m:r>
                      </m:sub>
                    </m:sSub>
                  </m:oMath>
                </a14:m>
                <a:r>
                  <a:rPr lang="en-GB" sz="1400" dirty="0">
                    <a:solidFill>
                      <a:schemeClr val="tx2"/>
                    </a:solidFill>
                  </a:rPr>
                  <a:t> with a standard deviation of 0.1 mm clamped at [-0.3 mm, 0.3 mm]. The length of each cell is then changed to tune the cells’ frequency to 801.58 MHz.</a:t>
                </a:r>
              </a:p>
              <a:p>
                <a:pPr marL="285750" indent="-285750" algn="just">
                  <a:buFont typeface="Arial" panose="020B0604020202020204" pitchFamily="34" charset="0"/>
                  <a:buChar char="•"/>
                </a:pPr>
                <a:r>
                  <a:rPr lang="en-GB" sz="1400" b="1" dirty="0">
                    <a:solidFill>
                      <a:schemeClr val="tx2"/>
                    </a:solidFill>
                  </a:rPr>
                  <a:t>Sorting before tuning</a:t>
                </a:r>
                <a:r>
                  <a:rPr lang="en-GB" sz="1400" dirty="0">
                    <a:solidFill>
                      <a:schemeClr val="tx2"/>
                    </a:solidFill>
                  </a:rPr>
                  <a:t>: the mid-cell with average frequency is installed at the last position (position 5), the remaining mid-cells are installed in order of decreasing frequency</a:t>
                </a:r>
              </a:p>
            </p:txBody>
          </p:sp>
        </mc:Choice>
        <mc:Fallback>
          <p:sp>
            <p:nvSpPr>
              <p:cNvPr id="14" name="TextBox 13">
                <a:extLst>
                  <a:ext uri="{FF2B5EF4-FFF2-40B4-BE49-F238E27FC236}">
                    <a16:creationId xmlns:a16="http://schemas.microsoft.com/office/drawing/2014/main" id="{9E6B76B0-D089-08C8-F4FC-289414C10B90}"/>
                  </a:ext>
                </a:extLst>
              </p:cNvPr>
              <p:cNvSpPr txBox="1">
                <a:spLocks noRot="1" noChangeAspect="1" noMove="1" noResize="1" noEditPoints="1" noAdjustHandles="1" noChangeArrowheads="1" noChangeShapeType="1" noTextEdit="1"/>
              </p:cNvSpPr>
              <p:nvPr/>
            </p:nvSpPr>
            <p:spPr>
              <a:xfrm>
                <a:off x="218438" y="4747401"/>
                <a:ext cx="7983972" cy="1050224"/>
              </a:xfrm>
              <a:prstGeom prst="rect">
                <a:avLst/>
              </a:prstGeom>
              <a:blipFill>
                <a:blip r:embed="rId4"/>
                <a:stretch>
                  <a:fillRect l="-153" t="-1163" r="-229" b="-5233"/>
                </a:stretch>
              </a:blipFill>
            </p:spPr>
            <p:txBody>
              <a:bodyPr/>
              <a:lstStyle/>
              <a:p>
                <a:r>
                  <a:rPr lang="en-GB">
                    <a:noFill/>
                  </a:rPr>
                  <a:t> </a:t>
                </a:r>
              </a:p>
            </p:txBody>
          </p:sp>
        </mc:Fallback>
      </mc:AlternateContent>
      <p:pic>
        <p:nvPicPr>
          <p:cNvPr id="6" name="Picture 5">
            <a:extLst>
              <a:ext uri="{FF2B5EF4-FFF2-40B4-BE49-F238E27FC236}">
                <a16:creationId xmlns:a16="http://schemas.microsoft.com/office/drawing/2014/main" id="{16857663-56AD-812B-5B06-A67F6E9E5516}"/>
              </a:ext>
            </a:extLst>
          </p:cNvPr>
          <p:cNvPicPr>
            <a:picLocks noChangeAspect="1"/>
          </p:cNvPicPr>
          <p:nvPr/>
        </p:nvPicPr>
        <p:blipFill>
          <a:blip r:embed="rId5"/>
          <a:stretch>
            <a:fillRect/>
          </a:stretch>
        </p:blipFill>
        <p:spPr>
          <a:xfrm>
            <a:off x="280048" y="1501898"/>
            <a:ext cx="7895775" cy="3245503"/>
          </a:xfrm>
          <a:prstGeom prst="rect">
            <a:avLst/>
          </a:prstGeom>
        </p:spPr>
      </p:pic>
      <p:sp>
        <p:nvSpPr>
          <p:cNvPr id="7" name="TextBox 6">
            <a:extLst>
              <a:ext uri="{FF2B5EF4-FFF2-40B4-BE49-F238E27FC236}">
                <a16:creationId xmlns:a16="http://schemas.microsoft.com/office/drawing/2014/main" id="{104C3476-D4E4-D0C5-FC5E-FEBA075F3B87}"/>
              </a:ext>
            </a:extLst>
          </p:cNvPr>
          <p:cNvSpPr txBox="1"/>
          <p:nvPr/>
        </p:nvSpPr>
        <p:spPr>
          <a:xfrm>
            <a:off x="392941" y="5890308"/>
            <a:ext cx="7895774" cy="253916"/>
          </a:xfrm>
          <a:prstGeom prst="rect">
            <a:avLst/>
          </a:prstGeom>
          <a:noFill/>
        </p:spPr>
        <p:txBody>
          <a:bodyPr wrap="square">
            <a:spAutoFit/>
          </a:bodyPr>
          <a:lstStyle/>
          <a:p>
            <a:r>
              <a:rPr lang="en-GB" sz="1050" dirty="0">
                <a:hlinkClick r:id="rId6"/>
              </a:rPr>
              <a:t>J. </a:t>
            </a:r>
            <a:r>
              <a:rPr lang="en-GB" sz="1050" dirty="0" err="1">
                <a:hlinkClick r:id="rId6"/>
              </a:rPr>
              <a:t>Corno</a:t>
            </a:r>
            <a:r>
              <a:rPr lang="en-GB" sz="1050" dirty="0">
                <a:hlinkClick r:id="rId6"/>
              </a:rPr>
              <a:t>, et </a:t>
            </a:r>
            <a:r>
              <a:rPr lang="en-GB" sz="1050" dirty="0" err="1">
                <a:hlinkClick r:id="rId6"/>
              </a:rPr>
              <a:t>al.Uncertainty</a:t>
            </a:r>
            <a:r>
              <a:rPr lang="en-GB" sz="1050" dirty="0">
                <a:hlinkClick r:id="rId6"/>
              </a:rPr>
              <a:t> </a:t>
            </a:r>
            <a:r>
              <a:rPr lang="en-GB" sz="1050" dirty="0" err="1">
                <a:hlinkClick r:id="rId6"/>
              </a:rPr>
              <a:t>modeling</a:t>
            </a:r>
            <a:r>
              <a:rPr lang="en-GB" sz="1050" dirty="0">
                <a:hlinkClick r:id="rId6"/>
              </a:rPr>
              <a:t> and analysis of the European X-ray free electron laser cavities manufacturing process, 2020</a:t>
            </a:r>
            <a:endParaRPr lang="en-GB" sz="1050" dirty="0"/>
          </a:p>
        </p:txBody>
      </p:sp>
    </p:spTree>
    <p:extLst>
      <p:ext uri="{BB962C8B-B14F-4D97-AF65-F5344CB8AC3E}">
        <p14:creationId xmlns:p14="http://schemas.microsoft.com/office/powerpoint/2010/main" val="29549774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E74F771-E0A9-D521-9A15-B53164245864}"/>
              </a:ext>
            </a:extLst>
          </p:cNvPr>
          <p:cNvSpPr>
            <a:spLocks noGrp="1"/>
          </p:cNvSpPr>
          <p:nvPr>
            <p:ph type="title"/>
          </p:nvPr>
        </p:nvSpPr>
        <p:spPr/>
        <p:txBody>
          <a:bodyPr/>
          <a:lstStyle/>
          <a:p>
            <a:r>
              <a:rPr lang="en-US" dirty="0"/>
              <a:t>FM passband sensitivity to perturbations</a:t>
            </a:r>
            <a:endParaRPr lang="en-GB" dirty="0"/>
          </a:p>
        </p:txBody>
      </p:sp>
      <p:sp>
        <p:nvSpPr>
          <p:cNvPr id="4" name="Date Placeholder 3">
            <a:extLst>
              <a:ext uri="{FF2B5EF4-FFF2-40B4-BE49-F238E27FC236}">
                <a16:creationId xmlns:a16="http://schemas.microsoft.com/office/drawing/2014/main" id="{DE504E60-270A-4A3A-FE43-0A6730CC19EC}"/>
              </a:ext>
            </a:extLst>
          </p:cNvPr>
          <p:cNvSpPr>
            <a:spLocks noGrp="1"/>
          </p:cNvSpPr>
          <p:nvPr>
            <p:ph type="dt" sz="half" idx="10"/>
          </p:nvPr>
        </p:nvSpPr>
        <p:spPr/>
        <p:txBody>
          <a:bodyPr/>
          <a:lstStyle/>
          <a:p>
            <a:fld id="{321D445B-4A1D-4BC6-A19C-DEFFFFA2981C}" type="datetime1">
              <a:rPr lang="en-US" smtClean="0"/>
              <a:t>1/20/2025</a:t>
            </a:fld>
            <a:endParaRPr lang="en-US" dirty="0"/>
          </a:p>
        </p:txBody>
      </p:sp>
      <p:sp>
        <p:nvSpPr>
          <p:cNvPr id="5" name="Slide Number Placeholder 4">
            <a:extLst>
              <a:ext uri="{FF2B5EF4-FFF2-40B4-BE49-F238E27FC236}">
                <a16:creationId xmlns:a16="http://schemas.microsoft.com/office/drawing/2014/main" id="{21C076AF-B842-836D-83D7-9E4038452724}"/>
              </a:ext>
            </a:extLst>
          </p:cNvPr>
          <p:cNvSpPr>
            <a:spLocks noGrp="1"/>
          </p:cNvSpPr>
          <p:nvPr>
            <p:ph type="sldNum" sz="quarter" idx="12"/>
          </p:nvPr>
        </p:nvSpPr>
        <p:spPr/>
        <p:txBody>
          <a:bodyPr/>
          <a:lstStyle/>
          <a:p>
            <a:fld id="{36B5EA5A-BC32-A742-B11B-8E7414D5B535}" type="slidenum">
              <a:rPr lang="en-US" smtClean="0"/>
              <a:pPr/>
              <a:t>7</a:t>
            </a:fld>
            <a:endParaRPr lang="en-US" dirty="0"/>
          </a:p>
        </p:txBody>
      </p:sp>
      <mc:AlternateContent xmlns:mc="http://schemas.openxmlformats.org/markup-compatibility/2006">
        <mc:Choice xmlns:a14="http://schemas.microsoft.com/office/drawing/2010/main" Requires="a14">
          <p:graphicFrame>
            <p:nvGraphicFramePr>
              <p:cNvPr id="10" name="Table 9">
                <a:extLst>
                  <a:ext uri="{FF2B5EF4-FFF2-40B4-BE49-F238E27FC236}">
                    <a16:creationId xmlns:a16="http://schemas.microsoft.com/office/drawing/2014/main" id="{E3EB7DD2-2D18-50E9-9E02-D7CCEDF88C5A}"/>
                  </a:ext>
                </a:extLst>
              </p:cNvPr>
              <p:cNvGraphicFramePr>
                <a:graphicFrameLocks noGrp="1"/>
              </p:cNvGraphicFramePr>
              <p:nvPr>
                <p:extLst>
                  <p:ext uri="{D42A27DB-BD31-4B8C-83A1-F6EECF244321}">
                    <p14:modId xmlns:p14="http://schemas.microsoft.com/office/powerpoint/2010/main" val="2559266360"/>
                  </p:ext>
                </p:extLst>
              </p:nvPr>
            </p:nvGraphicFramePr>
            <p:xfrm>
              <a:off x="407988" y="4079041"/>
              <a:ext cx="7128637" cy="1472819"/>
            </p:xfrm>
            <a:graphic>
              <a:graphicData uri="http://schemas.openxmlformats.org/drawingml/2006/table">
                <a:tbl>
                  <a:tblPr firstRow="1" bandRow="1">
                    <a:tableStyleId>{8EC20E35-A176-4012-BC5E-935CFFF8708E}</a:tableStyleId>
                  </a:tblPr>
                  <a:tblGrid>
                    <a:gridCol w="1058545">
                      <a:extLst>
                        <a:ext uri="{9D8B030D-6E8A-4147-A177-3AD203B41FA5}">
                          <a16:colId xmlns:a16="http://schemas.microsoft.com/office/drawing/2014/main" val="1254931477"/>
                        </a:ext>
                      </a:extLst>
                    </a:gridCol>
                    <a:gridCol w="707263">
                      <a:extLst>
                        <a:ext uri="{9D8B030D-6E8A-4147-A177-3AD203B41FA5}">
                          <a16:colId xmlns:a16="http://schemas.microsoft.com/office/drawing/2014/main" val="4054896318"/>
                        </a:ext>
                      </a:extLst>
                    </a:gridCol>
                    <a:gridCol w="707263">
                      <a:extLst>
                        <a:ext uri="{9D8B030D-6E8A-4147-A177-3AD203B41FA5}">
                          <a16:colId xmlns:a16="http://schemas.microsoft.com/office/drawing/2014/main" val="2267093539"/>
                        </a:ext>
                      </a:extLst>
                    </a:gridCol>
                    <a:gridCol w="707263">
                      <a:extLst>
                        <a:ext uri="{9D8B030D-6E8A-4147-A177-3AD203B41FA5}">
                          <a16:colId xmlns:a16="http://schemas.microsoft.com/office/drawing/2014/main" val="2413418900"/>
                        </a:ext>
                      </a:extLst>
                    </a:gridCol>
                    <a:gridCol w="707263">
                      <a:extLst>
                        <a:ext uri="{9D8B030D-6E8A-4147-A177-3AD203B41FA5}">
                          <a16:colId xmlns:a16="http://schemas.microsoft.com/office/drawing/2014/main" val="2958672505"/>
                        </a:ext>
                      </a:extLst>
                    </a:gridCol>
                    <a:gridCol w="707263">
                      <a:extLst>
                        <a:ext uri="{9D8B030D-6E8A-4147-A177-3AD203B41FA5}">
                          <a16:colId xmlns:a16="http://schemas.microsoft.com/office/drawing/2014/main" val="2851124973"/>
                        </a:ext>
                      </a:extLst>
                    </a:gridCol>
                    <a:gridCol w="707263">
                      <a:extLst>
                        <a:ext uri="{9D8B030D-6E8A-4147-A177-3AD203B41FA5}">
                          <a16:colId xmlns:a16="http://schemas.microsoft.com/office/drawing/2014/main" val="1853598392"/>
                        </a:ext>
                      </a:extLst>
                    </a:gridCol>
                    <a:gridCol w="608838">
                      <a:extLst>
                        <a:ext uri="{9D8B030D-6E8A-4147-A177-3AD203B41FA5}">
                          <a16:colId xmlns:a16="http://schemas.microsoft.com/office/drawing/2014/main" val="3546312964"/>
                        </a:ext>
                      </a:extLst>
                    </a:gridCol>
                    <a:gridCol w="608838">
                      <a:extLst>
                        <a:ext uri="{9D8B030D-6E8A-4147-A177-3AD203B41FA5}">
                          <a16:colId xmlns:a16="http://schemas.microsoft.com/office/drawing/2014/main" val="2034039002"/>
                        </a:ext>
                      </a:extLst>
                    </a:gridCol>
                    <a:gridCol w="608838">
                      <a:extLst>
                        <a:ext uri="{9D8B030D-6E8A-4147-A177-3AD203B41FA5}">
                          <a16:colId xmlns:a16="http://schemas.microsoft.com/office/drawing/2014/main" val="1508946068"/>
                        </a:ext>
                      </a:extLst>
                    </a:gridCol>
                  </a:tblGrid>
                  <a:tr h="0">
                    <a:tc>
                      <a:txBody>
                        <a:bodyPr/>
                        <a:lstStyle/>
                        <a:p>
                          <a:pPr algn="ctr"/>
                          <a:endParaRPr lang="en-GB" sz="1300" dirty="0">
                            <a:latin typeface="+mn-lt"/>
                          </a:endParaRPr>
                        </a:p>
                      </a:txBody>
                      <a:tcPr marL="9144" marR="9144" marB="0"/>
                    </a:tc>
                    <a:tc>
                      <a:txBody>
                        <a:bodyPr/>
                        <a:lstStyle/>
                        <a:p>
                          <a:pPr algn="ctr"/>
                          <a:r>
                            <a:rPr lang="en-US" sz="1300" dirty="0">
                              <a:latin typeface="+mn-lt"/>
                            </a:rPr>
                            <a:t>m1</a:t>
                          </a:r>
                          <a:endParaRPr lang="en-GB" sz="1300" dirty="0">
                            <a:latin typeface="+mn-lt"/>
                          </a:endParaRPr>
                        </a:p>
                      </a:txBody>
                      <a:tcPr marL="9144" marR="9144" marB="0"/>
                    </a:tc>
                    <a:tc>
                      <a:txBody>
                        <a:bodyPr/>
                        <a:lstStyle/>
                        <a:p>
                          <a:pPr algn="ctr"/>
                          <a:r>
                            <a:rPr lang="en-US" sz="1300" dirty="0">
                              <a:latin typeface="+mn-lt"/>
                            </a:rPr>
                            <a:t>m2</a:t>
                          </a:r>
                          <a:endParaRPr lang="en-GB" sz="1300" dirty="0">
                            <a:latin typeface="+mn-lt"/>
                          </a:endParaRPr>
                        </a:p>
                      </a:txBody>
                      <a:tcPr marL="9144" marR="9144" marB="0"/>
                    </a:tc>
                    <a:tc>
                      <a:txBody>
                        <a:bodyPr/>
                        <a:lstStyle/>
                        <a:p>
                          <a:pPr algn="ctr"/>
                          <a:r>
                            <a:rPr lang="en-US" sz="1300" dirty="0">
                              <a:latin typeface="+mn-lt"/>
                            </a:rPr>
                            <a:t>m3</a:t>
                          </a:r>
                          <a:endParaRPr lang="en-GB" sz="1300" dirty="0">
                            <a:latin typeface="+mn-lt"/>
                          </a:endParaRPr>
                        </a:p>
                      </a:txBody>
                      <a:tcPr marL="9144" marR="9144" marB="0"/>
                    </a:tc>
                    <a:tc>
                      <a:txBody>
                        <a:bodyPr/>
                        <a:lstStyle/>
                        <a:p>
                          <a:pPr algn="ctr"/>
                          <a:r>
                            <a:rPr lang="en-US" sz="1300" dirty="0">
                              <a:latin typeface="+mn-lt"/>
                            </a:rPr>
                            <a:t>m4</a:t>
                          </a:r>
                          <a:endParaRPr lang="en-GB" sz="1300" dirty="0">
                            <a:latin typeface="+mn-lt"/>
                          </a:endParaRPr>
                        </a:p>
                      </a:txBody>
                      <a:tcPr marL="9144" marR="9144" marB="0"/>
                    </a:tc>
                    <a:tc>
                      <a:txBody>
                        <a:bodyPr/>
                        <a:lstStyle/>
                        <a:p>
                          <a:pPr algn="ctr"/>
                          <a:r>
                            <a:rPr lang="en-US" sz="1300" dirty="0">
                              <a:latin typeface="+mn-lt"/>
                            </a:rPr>
                            <a:t>m5</a:t>
                          </a:r>
                          <a:endParaRPr lang="en-GB" sz="1300" dirty="0">
                            <a:latin typeface="+mn-lt"/>
                          </a:endParaRPr>
                        </a:p>
                      </a:txBody>
                      <a:tcPr marL="9144" marR="9144" marB="0"/>
                    </a:tc>
                    <a:tc>
                      <a:txBody>
                        <a:bodyPr/>
                        <a:lstStyle/>
                        <a:p>
                          <a:pPr algn="ctr"/>
                          <a:r>
                            <a:rPr lang="en-US" sz="1300" dirty="0">
                              <a:latin typeface="+mn-lt"/>
                            </a:rPr>
                            <a:t>m6=FM</a:t>
                          </a:r>
                          <a:endParaRPr lang="en-GB" sz="1300" dirty="0">
                            <a:latin typeface="+mn-lt"/>
                          </a:endParaRPr>
                        </a:p>
                      </a:txBody>
                      <a:tcPr marL="9144" marR="9144" marB="0"/>
                    </a:tc>
                    <a:tc>
                      <a:txBody>
                        <a:bodyPr/>
                        <a:lstStyle/>
                        <a:p>
                          <a:pPr algn="ctr"/>
                          <a:r>
                            <a:rPr lang="en-US" sz="1300" dirty="0">
                              <a:latin typeface="+mn-lt"/>
                            </a:rPr>
                            <a:t>HM1</a:t>
                          </a:r>
                          <a:endParaRPr lang="en-GB" sz="1300" dirty="0">
                            <a:latin typeface="+mn-lt"/>
                          </a:endParaRPr>
                        </a:p>
                      </a:txBody>
                      <a:tcPr marL="9144" marR="9144" marB="0"/>
                    </a:tc>
                    <a:tc>
                      <a:txBody>
                        <a:bodyPr/>
                        <a:lstStyle/>
                        <a:p>
                          <a:pPr algn="ctr"/>
                          <a:r>
                            <a:rPr lang="en-US" sz="1300" dirty="0">
                              <a:latin typeface="+mn-lt"/>
                            </a:rPr>
                            <a:t>HM2</a:t>
                          </a:r>
                          <a:endParaRPr lang="en-GB" sz="1300" dirty="0">
                            <a:latin typeface="+mn-lt"/>
                          </a:endParaRPr>
                        </a:p>
                      </a:txBody>
                      <a:tcPr marL="9144" marR="9144" marB="0"/>
                    </a:tc>
                    <a:tc>
                      <a:txBody>
                        <a:bodyPr/>
                        <a:lstStyle/>
                        <a:p>
                          <a:pPr algn="ctr"/>
                          <a:r>
                            <a:rPr lang="en-US" sz="1300" dirty="0">
                              <a:latin typeface="+mn-lt"/>
                            </a:rPr>
                            <a:t>HM3</a:t>
                          </a:r>
                          <a:endParaRPr lang="en-GB" sz="1300" dirty="0">
                            <a:latin typeface="+mn-lt"/>
                          </a:endParaRPr>
                        </a:p>
                      </a:txBody>
                      <a:tcPr marL="9144" marR="9144" marB="0"/>
                    </a:tc>
                    <a:extLst>
                      <a:ext uri="{0D108BD9-81ED-4DB2-BD59-A6C34878D82A}">
                        <a16:rowId xmlns:a16="http://schemas.microsoft.com/office/drawing/2014/main" val="3228953761"/>
                      </a:ext>
                    </a:extLst>
                  </a:tr>
                  <a:tr h="0">
                    <a:tc>
                      <a:txBody>
                        <a:bodyPr/>
                        <a:lstStyle/>
                        <a:p>
                          <a:pPr algn="l"/>
                          <a14:m>
                            <m:oMathPara xmlns:m="http://schemas.openxmlformats.org/officeDocument/2006/math">
                              <m:oMathParaPr>
                                <m:jc m:val="left"/>
                              </m:oMathParaPr>
                              <m:oMath xmlns:m="http://schemas.openxmlformats.org/officeDocument/2006/math">
                                <m:acc>
                                  <m:accPr>
                                    <m:chr m:val="̅"/>
                                    <m:ctrlPr>
                                      <a:rPr lang="en-US" sz="1300" i="1" dirty="0" smtClean="0">
                                        <a:latin typeface="Cambria Math" panose="02040503050406030204" pitchFamily="18" charset="0"/>
                                      </a:rPr>
                                    </m:ctrlPr>
                                  </m:accPr>
                                  <m:e>
                                    <m:r>
                                      <a:rPr lang="en-US" sz="1300" b="0" i="1" dirty="0" smtClean="0">
                                        <a:latin typeface="Cambria Math" panose="02040503050406030204" pitchFamily="18" charset="0"/>
                                      </a:rPr>
                                      <m:t>𝑓</m:t>
                                    </m:r>
                                  </m:e>
                                </m:acc>
                                <m:r>
                                  <a:rPr lang="en-US" sz="1300" i="1" dirty="0" smtClean="0">
                                    <a:latin typeface="Cambria Math" panose="02040503050406030204" pitchFamily="18" charset="0"/>
                                  </a:rPr>
                                  <m:t> [</m:t>
                                </m:r>
                                <m:r>
                                  <m:rPr>
                                    <m:sty m:val="p"/>
                                  </m:rPr>
                                  <a:rPr lang="en-US" sz="1300" i="0" dirty="0" smtClean="0">
                                    <a:latin typeface="Cambria Math" panose="02040503050406030204" pitchFamily="18" charset="0"/>
                                  </a:rPr>
                                  <m:t>MHz</m:t>
                                </m:r>
                                <m:r>
                                  <a:rPr lang="en-US" sz="1300" i="1" dirty="0" smtClean="0">
                                    <a:latin typeface="Cambria Math" panose="02040503050406030204" pitchFamily="18" charset="0"/>
                                  </a:rPr>
                                  <m:t>]</m:t>
                                </m:r>
                              </m:oMath>
                            </m:oMathPara>
                          </a14:m>
                          <a:endParaRPr lang="en-GB" sz="1300" dirty="0">
                            <a:latin typeface="+mn-lt"/>
                          </a:endParaRPr>
                        </a:p>
                      </a:txBody>
                      <a:tcPr marL="9144" marR="9144" marB="0"/>
                    </a:tc>
                    <a:tc>
                      <a:txBody>
                        <a:bodyPr/>
                        <a:lstStyle/>
                        <a:p>
                          <a:pPr algn="ctr"/>
                          <a:r>
                            <a:rPr lang="en-US" sz="1300" dirty="0">
                              <a:latin typeface="+mn-lt"/>
                            </a:rPr>
                            <a:t>784.914</a:t>
                          </a:r>
                          <a:endParaRPr lang="en-GB" sz="1300" dirty="0">
                            <a:latin typeface="+mn-lt"/>
                          </a:endParaRPr>
                        </a:p>
                      </a:txBody>
                      <a:tcPr marL="9144" marR="9144" marB="0"/>
                    </a:tc>
                    <a:tc>
                      <a:txBody>
                        <a:bodyPr/>
                        <a:lstStyle/>
                        <a:p>
                          <a:pPr algn="ctr"/>
                          <a:r>
                            <a:rPr lang="en-US" sz="1300" dirty="0">
                              <a:latin typeface="+mn-lt"/>
                            </a:rPr>
                            <a:t>788.136</a:t>
                          </a:r>
                          <a:endParaRPr lang="en-GB" sz="1300" dirty="0">
                            <a:latin typeface="+mn-lt"/>
                          </a:endParaRPr>
                        </a:p>
                      </a:txBody>
                      <a:tcPr marL="9144" marR="9144" marB="0"/>
                    </a:tc>
                    <a:tc>
                      <a:txBody>
                        <a:bodyPr/>
                        <a:lstStyle/>
                        <a:p>
                          <a:pPr algn="ctr"/>
                          <a:r>
                            <a:rPr lang="en-US" sz="1300" dirty="0">
                              <a:latin typeface="+mn-lt"/>
                            </a:rPr>
                            <a:t>792.572</a:t>
                          </a:r>
                          <a:endParaRPr lang="en-GB" sz="1300" dirty="0">
                            <a:latin typeface="+mn-lt"/>
                          </a:endParaRPr>
                        </a:p>
                      </a:txBody>
                      <a:tcPr marL="9144" marR="9144" marB="0"/>
                    </a:tc>
                    <a:tc>
                      <a:txBody>
                        <a:bodyPr/>
                        <a:lstStyle/>
                        <a:p>
                          <a:pPr algn="ctr"/>
                          <a:r>
                            <a:rPr lang="en-US" sz="1300" dirty="0">
                              <a:latin typeface="+mn-lt"/>
                            </a:rPr>
                            <a:t>797.052</a:t>
                          </a:r>
                          <a:endParaRPr lang="en-GB" sz="1300" dirty="0">
                            <a:latin typeface="+mn-lt"/>
                          </a:endParaRPr>
                        </a:p>
                      </a:txBody>
                      <a:tcPr marL="9144" marR="9144" marB="0"/>
                    </a:tc>
                    <a:tc>
                      <a:txBody>
                        <a:bodyPr/>
                        <a:lstStyle/>
                        <a:p>
                          <a:pPr algn="ctr"/>
                          <a:r>
                            <a:rPr lang="en-US" sz="1300" dirty="0">
                              <a:latin typeface="+mn-lt"/>
                            </a:rPr>
                            <a:t>800.363</a:t>
                          </a:r>
                          <a:endParaRPr lang="en-GB" sz="1300" dirty="0">
                            <a:latin typeface="+mn-lt"/>
                          </a:endParaRPr>
                        </a:p>
                      </a:txBody>
                      <a:tcPr marL="9144" marR="9144" marB="0"/>
                    </a:tc>
                    <a:tc>
                      <a:txBody>
                        <a:bodyPr/>
                        <a:lstStyle/>
                        <a:p>
                          <a:pPr algn="ctr"/>
                          <a:r>
                            <a:rPr lang="en-US" sz="1300" dirty="0">
                              <a:latin typeface="+mn-lt"/>
                            </a:rPr>
                            <a:t>801.581</a:t>
                          </a:r>
                          <a:endParaRPr lang="en-GB" sz="1300" dirty="0">
                            <a:latin typeface="+mn-lt"/>
                          </a:endParaRPr>
                        </a:p>
                      </a:txBody>
                      <a:tcPr marL="9144" marR="9144" marB="0"/>
                    </a:tc>
                    <a:tc>
                      <a:txBody>
                        <a:bodyPr/>
                        <a:lstStyle/>
                        <a:p>
                          <a:pPr algn="ctr"/>
                          <a:r>
                            <a:rPr lang="en-US" sz="1300" dirty="0">
                              <a:latin typeface="+mn-lt"/>
                            </a:rPr>
                            <a:t>1497.3</a:t>
                          </a:r>
                          <a:endParaRPr lang="en-GB" sz="1300" dirty="0">
                            <a:latin typeface="+mn-lt"/>
                          </a:endParaRPr>
                        </a:p>
                      </a:txBody>
                      <a:tcPr marL="9144" marR="9144" marB="0"/>
                    </a:tc>
                    <a:tc>
                      <a:txBody>
                        <a:bodyPr/>
                        <a:lstStyle/>
                        <a:p>
                          <a:pPr algn="ctr"/>
                          <a:r>
                            <a:rPr lang="en-US" sz="1300" dirty="0">
                              <a:latin typeface="+mn-lt"/>
                            </a:rPr>
                            <a:t>2368.8</a:t>
                          </a:r>
                          <a:endParaRPr lang="en-GB" sz="1300" dirty="0">
                            <a:latin typeface="+mn-lt"/>
                          </a:endParaRPr>
                        </a:p>
                      </a:txBody>
                      <a:tcPr marL="9144" marR="9144" marB="0"/>
                    </a:tc>
                    <a:tc>
                      <a:txBody>
                        <a:bodyPr/>
                        <a:lstStyle/>
                        <a:p>
                          <a:pPr algn="ctr"/>
                          <a:r>
                            <a:rPr lang="en-US" sz="1300" dirty="0">
                              <a:latin typeface="+mn-lt"/>
                            </a:rPr>
                            <a:t>2862.0</a:t>
                          </a:r>
                          <a:endParaRPr lang="en-GB" sz="1300" dirty="0">
                            <a:latin typeface="+mn-lt"/>
                          </a:endParaRPr>
                        </a:p>
                      </a:txBody>
                      <a:tcPr marL="9144" marR="9144" marB="0"/>
                    </a:tc>
                    <a:extLst>
                      <a:ext uri="{0D108BD9-81ED-4DB2-BD59-A6C34878D82A}">
                        <a16:rowId xmlns:a16="http://schemas.microsoft.com/office/drawing/2014/main" val="1772068189"/>
                      </a:ext>
                    </a:extLst>
                  </a:tr>
                  <a:tr h="0">
                    <a:tc>
                      <a:txBody>
                        <a:bodyPr/>
                        <a:lstStyle/>
                        <a:p>
                          <a:pPr algn="l"/>
                          <a:r>
                            <a:rPr lang="en-US" sz="1300" dirty="0">
                              <a:latin typeface="+mn-lt"/>
                            </a:rPr>
                            <a:t>Std (</a:t>
                          </a:r>
                          <a14:m>
                            <m:oMath xmlns:m="http://schemas.openxmlformats.org/officeDocument/2006/math">
                              <m:r>
                                <a:rPr lang="en-US" sz="1300" i="1" dirty="0" smtClean="0">
                                  <a:latin typeface="Cambria Math" panose="02040503050406030204" pitchFamily="18" charset="0"/>
                                </a:rPr>
                                <m:t>𝑓</m:t>
                              </m:r>
                            </m:oMath>
                          </a14:m>
                          <a:r>
                            <a:rPr lang="en-US" sz="1300" dirty="0">
                              <a:latin typeface="+mn-lt"/>
                            </a:rPr>
                            <a:t>) [kHz]</a:t>
                          </a:r>
                          <a:endParaRPr lang="en-GB" sz="1300" dirty="0">
                            <a:latin typeface="+mn-lt"/>
                          </a:endParaRPr>
                        </a:p>
                      </a:txBody>
                      <a:tcPr marL="9144" marR="9144" marB="0"/>
                    </a:tc>
                    <a:tc>
                      <a:txBody>
                        <a:bodyPr/>
                        <a:lstStyle/>
                        <a:p>
                          <a:pPr algn="ctr"/>
                          <a:r>
                            <a:rPr lang="en-US" sz="1300" dirty="0">
                              <a:latin typeface="+mn-lt"/>
                            </a:rPr>
                            <a:t>93.2</a:t>
                          </a:r>
                          <a:endParaRPr lang="en-GB" sz="1300" dirty="0">
                            <a:latin typeface="+mn-lt"/>
                          </a:endParaRPr>
                        </a:p>
                      </a:txBody>
                      <a:tcPr marL="9144" marR="9144" marB="0"/>
                    </a:tc>
                    <a:tc>
                      <a:txBody>
                        <a:bodyPr/>
                        <a:lstStyle/>
                        <a:p>
                          <a:pPr algn="ctr"/>
                          <a:r>
                            <a:rPr lang="en-US" sz="1300" dirty="0">
                              <a:latin typeface="+mn-lt"/>
                            </a:rPr>
                            <a:t>73.6</a:t>
                          </a:r>
                          <a:endParaRPr lang="en-GB" sz="1300" dirty="0">
                            <a:latin typeface="+mn-lt"/>
                          </a:endParaRPr>
                        </a:p>
                      </a:txBody>
                      <a:tcPr marL="9144" marR="9144" marB="0"/>
                    </a:tc>
                    <a:tc>
                      <a:txBody>
                        <a:bodyPr/>
                        <a:lstStyle/>
                        <a:p>
                          <a:pPr algn="ctr"/>
                          <a:r>
                            <a:rPr lang="en-US" sz="1300" dirty="0">
                              <a:latin typeface="+mn-lt"/>
                            </a:rPr>
                            <a:t>48.7</a:t>
                          </a:r>
                          <a:endParaRPr lang="en-GB" sz="1300" dirty="0">
                            <a:latin typeface="+mn-lt"/>
                          </a:endParaRPr>
                        </a:p>
                      </a:txBody>
                      <a:tcPr marL="9144" marR="9144" marB="0"/>
                    </a:tc>
                    <a:tc>
                      <a:txBody>
                        <a:bodyPr/>
                        <a:lstStyle/>
                        <a:p>
                          <a:pPr algn="ctr"/>
                          <a:r>
                            <a:rPr lang="en-US" sz="1300" dirty="0">
                              <a:latin typeface="+mn-lt"/>
                            </a:rPr>
                            <a:t>24.0</a:t>
                          </a:r>
                          <a:endParaRPr lang="en-GB" sz="1300" dirty="0">
                            <a:latin typeface="+mn-lt"/>
                          </a:endParaRPr>
                        </a:p>
                      </a:txBody>
                      <a:tcPr marL="9144" marR="9144" marB="0"/>
                    </a:tc>
                    <a:tc>
                      <a:txBody>
                        <a:bodyPr/>
                        <a:lstStyle/>
                        <a:p>
                          <a:pPr algn="ctr"/>
                          <a:r>
                            <a:rPr lang="en-US" sz="1300" dirty="0">
                              <a:latin typeface="+mn-lt"/>
                            </a:rPr>
                            <a:t>8.9</a:t>
                          </a:r>
                          <a:endParaRPr lang="en-GB" sz="1300" dirty="0">
                            <a:latin typeface="+mn-lt"/>
                          </a:endParaRPr>
                        </a:p>
                      </a:txBody>
                      <a:tcPr marL="9144" marR="9144" marB="0"/>
                    </a:tc>
                    <a:tc>
                      <a:txBody>
                        <a:bodyPr/>
                        <a:lstStyle/>
                        <a:p>
                          <a:pPr algn="ctr"/>
                          <a:r>
                            <a:rPr lang="en-US" sz="1300" dirty="0">
                              <a:latin typeface="+mn-lt"/>
                            </a:rPr>
                            <a:t>3.5</a:t>
                          </a:r>
                          <a:endParaRPr lang="en-GB" sz="1300" dirty="0">
                            <a:latin typeface="+mn-lt"/>
                          </a:endParaRPr>
                        </a:p>
                      </a:txBody>
                      <a:tcPr marL="9144" marR="9144" marB="0"/>
                    </a:tc>
                    <a:tc>
                      <a:txBody>
                        <a:bodyPr/>
                        <a:lstStyle/>
                        <a:p>
                          <a:pPr algn="ctr"/>
                          <a:r>
                            <a:rPr lang="en-US" sz="1300" dirty="0">
                              <a:latin typeface="+mn-lt"/>
                            </a:rPr>
                            <a:t>787</a:t>
                          </a:r>
                          <a:endParaRPr lang="en-GB" sz="1300" dirty="0">
                            <a:latin typeface="+mn-lt"/>
                          </a:endParaRPr>
                        </a:p>
                      </a:txBody>
                      <a:tcPr marL="9144" marR="9144" marB="0"/>
                    </a:tc>
                    <a:tc>
                      <a:txBody>
                        <a:bodyPr/>
                        <a:lstStyle/>
                        <a:p>
                          <a:pPr algn="ctr"/>
                          <a:r>
                            <a:rPr lang="en-US" sz="1300" dirty="0">
                              <a:latin typeface="+mn-lt"/>
                            </a:rPr>
                            <a:t>1826</a:t>
                          </a:r>
                          <a:endParaRPr lang="en-GB" sz="1300" dirty="0">
                            <a:latin typeface="+mn-lt"/>
                          </a:endParaRPr>
                        </a:p>
                      </a:txBody>
                      <a:tcPr marL="9144" marR="9144" marB="0"/>
                    </a:tc>
                    <a:tc>
                      <a:txBody>
                        <a:bodyPr/>
                        <a:lstStyle/>
                        <a:p>
                          <a:pPr algn="ctr"/>
                          <a:r>
                            <a:rPr lang="en-US" sz="1300" dirty="0">
                              <a:latin typeface="+mn-lt"/>
                            </a:rPr>
                            <a:t>912</a:t>
                          </a:r>
                          <a:endParaRPr lang="en-GB" sz="1300" dirty="0">
                            <a:latin typeface="+mn-lt"/>
                          </a:endParaRPr>
                        </a:p>
                      </a:txBody>
                      <a:tcPr marL="9144" marR="9144" marB="0"/>
                    </a:tc>
                    <a:extLst>
                      <a:ext uri="{0D108BD9-81ED-4DB2-BD59-A6C34878D82A}">
                        <a16:rowId xmlns:a16="http://schemas.microsoft.com/office/drawing/2014/main" val="4265283411"/>
                      </a:ext>
                    </a:extLst>
                  </a:tr>
                  <a:tr h="0">
                    <a:tc>
                      <a:txBody>
                        <a:bodyPr/>
                        <a:lstStyle/>
                        <a:p>
                          <a:pPr algn="l"/>
                          <a14:m>
                            <m:oMath xmlns:m="http://schemas.openxmlformats.org/officeDocument/2006/math">
                              <m:acc>
                                <m:accPr>
                                  <m:chr m:val="̅"/>
                                  <m:ctrlPr>
                                    <a:rPr lang="en-GB" sz="1300" i="1" smtClean="0">
                                      <a:latin typeface="Cambria Math" panose="02040503050406030204" pitchFamily="18" charset="0"/>
                                    </a:rPr>
                                  </m:ctrlPr>
                                </m:accPr>
                                <m:e>
                                  <m:r>
                                    <a:rPr lang="en-US" sz="1300" b="0" i="1" smtClean="0">
                                      <a:latin typeface="Cambria Math" panose="02040503050406030204" pitchFamily="18" charset="0"/>
                                    </a:rPr>
                                    <m:t>𝑅</m:t>
                                  </m:r>
                                  <m:r>
                                    <m:rPr>
                                      <m:lit/>
                                    </m:rPr>
                                    <a:rPr lang="en-US" sz="1300" b="0" i="1" smtClean="0">
                                      <a:latin typeface="Cambria Math" panose="02040503050406030204" pitchFamily="18" charset="0"/>
                                    </a:rPr>
                                    <m:t>/</m:t>
                                  </m:r>
                                  <m:r>
                                    <a:rPr lang="en-US" sz="1300" b="0" i="1" smtClean="0">
                                      <a:latin typeface="Cambria Math" panose="02040503050406030204" pitchFamily="18" charset="0"/>
                                    </a:rPr>
                                    <m:t>𝑄</m:t>
                                  </m:r>
                                </m:e>
                              </m:acc>
                              <m:r>
                                <a:rPr lang="en-US" sz="1300" b="0" i="1" smtClean="0">
                                  <a:latin typeface="Cambria Math" panose="02040503050406030204" pitchFamily="18" charset="0"/>
                                </a:rPr>
                                <m:t> [</m:t>
                              </m:r>
                              <m:r>
                                <m:rPr>
                                  <m:sty m:val="p"/>
                                </m:rPr>
                                <a:rPr lang="el-GR" sz="1300" b="0" i="1" smtClean="0">
                                  <a:latin typeface="Cambria Math" panose="02040503050406030204" pitchFamily="18" charset="0"/>
                                </a:rPr>
                                <m:t>Ω</m:t>
                              </m:r>
                              <m:r>
                                <a:rPr lang="en-US" sz="1300" b="0" i="1" smtClean="0">
                                  <a:latin typeface="Cambria Math" panose="02040503050406030204" pitchFamily="18" charset="0"/>
                                </a:rPr>
                                <m:t>]</m:t>
                              </m:r>
                            </m:oMath>
                          </a14:m>
                          <a:r>
                            <a:rPr lang="en-GB" sz="1300" dirty="0">
                              <a:latin typeface="+mn-lt"/>
                            </a:rPr>
                            <a:t> </a:t>
                          </a:r>
                        </a:p>
                      </a:txBody>
                      <a:tcPr marL="9144" marR="9144" marB="0">
                        <a:lnB w="12700" cap="flat" cmpd="sng" algn="ctr">
                          <a:solidFill>
                            <a:schemeClr val="tx1"/>
                          </a:solidFill>
                          <a:prstDash val="solid"/>
                          <a:round/>
                          <a:headEnd type="none" w="med" len="med"/>
                          <a:tailEnd type="none" w="med" len="med"/>
                        </a:lnB>
                      </a:tcPr>
                    </a:tc>
                    <a:tc>
                      <a:txBody>
                        <a:bodyPr/>
                        <a:lstStyle/>
                        <a:p>
                          <a:pPr algn="ctr"/>
                          <a:r>
                            <a:rPr lang="en-US" sz="1300" dirty="0">
                              <a:latin typeface="+mn-lt"/>
                            </a:rPr>
                            <a:t>0.0089</a:t>
                          </a:r>
                          <a:endParaRPr lang="en-GB" sz="1300" dirty="0">
                            <a:latin typeface="+mn-lt"/>
                          </a:endParaRPr>
                        </a:p>
                      </a:txBody>
                      <a:tcPr marL="9144" marR="9144" marB="0">
                        <a:lnB w="12700" cap="flat" cmpd="sng" algn="ctr">
                          <a:solidFill>
                            <a:schemeClr val="tx1"/>
                          </a:solidFill>
                          <a:prstDash val="solid"/>
                          <a:round/>
                          <a:headEnd type="none" w="med" len="med"/>
                          <a:tailEnd type="none" w="med" len="med"/>
                        </a:lnB>
                      </a:tcPr>
                    </a:tc>
                    <a:tc>
                      <a:txBody>
                        <a:bodyPr/>
                        <a:lstStyle/>
                        <a:p>
                          <a:pPr algn="ctr"/>
                          <a:r>
                            <a:rPr lang="en-US" sz="1300" dirty="0">
                              <a:latin typeface="+mn-lt"/>
                            </a:rPr>
                            <a:t>0.134</a:t>
                          </a:r>
                          <a:endParaRPr lang="en-GB" sz="1300" dirty="0">
                            <a:latin typeface="+mn-lt"/>
                          </a:endParaRPr>
                        </a:p>
                      </a:txBody>
                      <a:tcPr marL="9144" marR="9144" marB="0">
                        <a:lnB w="12700" cap="flat" cmpd="sng" algn="ctr">
                          <a:solidFill>
                            <a:schemeClr val="tx1"/>
                          </a:solidFill>
                          <a:prstDash val="solid"/>
                          <a:round/>
                          <a:headEnd type="none" w="med" len="med"/>
                          <a:tailEnd type="none" w="med" len="med"/>
                        </a:lnB>
                      </a:tcPr>
                    </a:tc>
                    <a:tc>
                      <a:txBody>
                        <a:bodyPr/>
                        <a:lstStyle/>
                        <a:p>
                          <a:pPr algn="ctr"/>
                          <a:r>
                            <a:rPr lang="en-US" sz="1300" dirty="0">
                              <a:latin typeface="+mn-lt"/>
                            </a:rPr>
                            <a:t>0.035</a:t>
                          </a:r>
                          <a:endParaRPr lang="en-GB" sz="1300" dirty="0">
                            <a:latin typeface="+mn-lt"/>
                          </a:endParaRPr>
                        </a:p>
                      </a:txBody>
                      <a:tcPr marL="9144" marR="9144" marB="0">
                        <a:lnB w="12700" cap="flat" cmpd="sng" algn="ctr">
                          <a:solidFill>
                            <a:schemeClr val="tx1"/>
                          </a:solidFill>
                          <a:prstDash val="solid"/>
                          <a:round/>
                          <a:headEnd type="none" w="med" len="med"/>
                          <a:tailEnd type="none" w="med" len="med"/>
                        </a:lnB>
                      </a:tcPr>
                    </a:tc>
                    <a:tc>
                      <a:txBody>
                        <a:bodyPr/>
                        <a:lstStyle/>
                        <a:p>
                          <a:pPr algn="ctr"/>
                          <a:r>
                            <a:rPr lang="en-US" sz="1300" dirty="0">
                              <a:latin typeface="+mn-lt"/>
                            </a:rPr>
                            <a:t>0.45</a:t>
                          </a:r>
                          <a:endParaRPr lang="en-GB" sz="1300" dirty="0">
                            <a:latin typeface="+mn-lt"/>
                          </a:endParaRPr>
                        </a:p>
                      </a:txBody>
                      <a:tcPr marL="9144" marR="9144" marB="0">
                        <a:lnB w="12700" cap="flat" cmpd="sng" algn="ctr">
                          <a:solidFill>
                            <a:schemeClr val="tx1"/>
                          </a:solidFill>
                          <a:prstDash val="solid"/>
                          <a:round/>
                          <a:headEnd type="none" w="med" len="med"/>
                          <a:tailEnd type="none" w="med" len="med"/>
                        </a:lnB>
                      </a:tcPr>
                    </a:tc>
                    <a:tc>
                      <a:txBody>
                        <a:bodyPr/>
                        <a:lstStyle/>
                        <a:p>
                          <a:pPr algn="ctr"/>
                          <a:r>
                            <a:rPr lang="en-US" sz="1300" dirty="0">
                              <a:latin typeface="+mn-lt"/>
                            </a:rPr>
                            <a:t>0.1</a:t>
                          </a:r>
                          <a:endParaRPr lang="en-GB" sz="1300" dirty="0">
                            <a:latin typeface="+mn-lt"/>
                          </a:endParaRPr>
                        </a:p>
                      </a:txBody>
                      <a:tcPr marL="9144" marR="9144" marB="0">
                        <a:lnB w="12700" cap="flat" cmpd="sng" algn="ctr">
                          <a:solidFill>
                            <a:schemeClr val="tx1"/>
                          </a:solidFill>
                          <a:prstDash val="solid"/>
                          <a:round/>
                          <a:headEnd type="none" w="med" len="med"/>
                          <a:tailEnd type="none" w="med" len="med"/>
                        </a:lnB>
                      </a:tcPr>
                    </a:tc>
                    <a:tc>
                      <a:txBody>
                        <a:bodyPr/>
                        <a:lstStyle/>
                        <a:p>
                          <a:pPr algn="ctr"/>
                          <a:r>
                            <a:rPr lang="en-US" sz="1300" dirty="0">
                              <a:latin typeface="+mn-lt"/>
                            </a:rPr>
                            <a:t>629.2</a:t>
                          </a:r>
                          <a:endParaRPr lang="en-GB" sz="1300" dirty="0">
                            <a:latin typeface="+mn-lt"/>
                          </a:endParaRPr>
                        </a:p>
                      </a:txBody>
                      <a:tcPr marL="9144" marR="9144" marB="0">
                        <a:lnB w="12700" cap="flat" cmpd="sng" algn="ctr">
                          <a:solidFill>
                            <a:schemeClr val="tx1"/>
                          </a:solidFill>
                          <a:prstDash val="solid"/>
                          <a:round/>
                          <a:headEnd type="none" w="med" len="med"/>
                          <a:tailEnd type="none" w="med" len="med"/>
                        </a:lnB>
                      </a:tcPr>
                    </a:tc>
                    <a:tc>
                      <a:txBody>
                        <a:bodyPr/>
                        <a:lstStyle/>
                        <a:p>
                          <a:pPr algn="ctr"/>
                          <a:r>
                            <a:rPr lang="en-US" sz="1300" dirty="0">
                              <a:latin typeface="+mn-lt"/>
                            </a:rPr>
                            <a:t>113.9</a:t>
                          </a:r>
                          <a:endParaRPr lang="en-GB" sz="1300" dirty="0">
                            <a:latin typeface="+mn-lt"/>
                          </a:endParaRPr>
                        </a:p>
                      </a:txBody>
                      <a:tcPr marL="9144" marR="9144" marB="0">
                        <a:lnB w="12700" cap="flat" cmpd="sng" algn="ctr">
                          <a:solidFill>
                            <a:schemeClr val="tx1"/>
                          </a:solidFill>
                          <a:prstDash val="solid"/>
                          <a:round/>
                          <a:headEnd type="none" w="med" len="med"/>
                          <a:tailEnd type="none" w="med" len="med"/>
                        </a:lnB>
                      </a:tcPr>
                    </a:tc>
                    <a:tc>
                      <a:txBody>
                        <a:bodyPr/>
                        <a:lstStyle/>
                        <a:p>
                          <a:pPr algn="ctr"/>
                          <a:r>
                            <a:rPr lang="en-US" sz="1300" dirty="0">
                              <a:latin typeface="+mn-lt"/>
                            </a:rPr>
                            <a:t>24.2</a:t>
                          </a:r>
                          <a:endParaRPr lang="en-GB" sz="1300" dirty="0">
                            <a:latin typeface="+mn-lt"/>
                          </a:endParaRPr>
                        </a:p>
                      </a:txBody>
                      <a:tcPr marL="9144" marR="9144" marB="0">
                        <a:lnB w="12700" cap="flat" cmpd="sng" algn="ctr">
                          <a:solidFill>
                            <a:schemeClr val="tx1"/>
                          </a:solidFill>
                          <a:prstDash val="solid"/>
                          <a:round/>
                          <a:headEnd type="none" w="med" len="med"/>
                          <a:tailEnd type="none" w="med" len="med"/>
                        </a:lnB>
                      </a:tcPr>
                    </a:tc>
                    <a:tc>
                      <a:txBody>
                        <a:bodyPr/>
                        <a:lstStyle/>
                        <a:p>
                          <a:pPr algn="ctr"/>
                          <a:r>
                            <a:rPr lang="en-US" sz="1300" dirty="0">
                              <a:latin typeface="+mn-lt"/>
                            </a:rPr>
                            <a:t>22.8</a:t>
                          </a:r>
                          <a:endParaRPr lang="en-GB" sz="1300" dirty="0">
                            <a:latin typeface="+mn-lt"/>
                          </a:endParaRPr>
                        </a:p>
                      </a:txBody>
                      <a:tcPr marL="9144" marR="9144" marB="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98560572"/>
                      </a:ext>
                    </a:extLst>
                  </a:tr>
                  <a:tr h="0">
                    <a:tc>
                      <a:txBody>
                        <a:bodyPr/>
                        <a:lstStyle/>
                        <a:p>
                          <a:pPr algn="l"/>
                          <a14:m>
                            <m:oMathPara xmlns:m="http://schemas.openxmlformats.org/officeDocument/2006/math">
                              <m:oMathParaPr>
                                <m:jc m:val="left"/>
                              </m:oMathParaPr>
                              <m:oMath xmlns:m="http://schemas.openxmlformats.org/officeDocument/2006/math">
                                <m:sSub>
                                  <m:sSubPr>
                                    <m:ctrlPr>
                                      <a:rPr lang="en-US" sz="1300" b="0" i="1" dirty="0" smtClean="0">
                                        <a:latin typeface="Cambria Math" panose="02040503050406030204" pitchFamily="18" charset="0"/>
                                      </a:rPr>
                                    </m:ctrlPr>
                                  </m:sSubPr>
                                  <m:e>
                                    <m:r>
                                      <a:rPr lang="en-US" sz="1300" b="0" i="1" dirty="0" smtClean="0">
                                        <a:latin typeface="Cambria Math" panose="02040503050406030204" pitchFamily="18" charset="0"/>
                                      </a:rPr>
                                      <m:t>𝑄</m:t>
                                    </m:r>
                                  </m:e>
                                  <m:sub>
                                    <m:r>
                                      <m:rPr>
                                        <m:sty m:val="p"/>
                                      </m:rPr>
                                      <a:rPr lang="en-US" sz="1300" b="0" i="0" dirty="0" smtClean="0">
                                        <a:latin typeface="Cambria Math" panose="02040503050406030204" pitchFamily="18" charset="0"/>
                                      </a:rPr>
                                      <m:t>ext</m:t>
                                    </m:r>
                                  </m:sub>
                                </m:sSub>
                              </m:oMath>
                            </m:oMathPara>
                          </a14:m>
                          <a:endParaRPr lang="en-GB" sz="1300" dirty="0">
                            <a:latin typeface="+mn-lt"/>
                          </a:endParaRPr>
                        </a:p>
                      </a:txBody>
                      <a:tcPr marL="9144" marR="9144" marB="0">
                        <a:lnT w="12700" cap="flat" cmpd="sng" algn="ctr">
                          <a:solidFill>
                            <a:schemeClr val="tx1"/>
                          </a:solidFill>
                          <a:prstDash val="solid"/>
                          <a:round/>
                          <a:headEnd type="none" w="med" len="med"/>
                          <a:tailEnd type="none" w="med" len="med"/>
                        </a:lnT>
                      </a:tcPr>
                    </a:tc>
                    <a:tc>
                      <a:txBody>
                        <a:bodyPr/>
                        <a:lstStyle/>
                        <a:p>
                          <a:pPr algn="ctr"/>
                          <a:r>
                            <a:rPr lang="en-US" sz="1300" dirty="0">
                              <a:latin typeface="+mn-lt"/>
                            </a:rPr>
                            <a:t>3.3e7</a:t>
                          </a:r>
                          <a:endParaRPr lang="en-GB" sz="1300" dirty="0">
                            <a:latin typeface="+mn-lt"/>
                          </a:endParaRPr>
                        </a:p>
                      </a:txBody>
                      <a:tcPr marL="9144" marR="9144" marB="0">
                        <a:lnT w="12700" cap="flat" cmpd="sng" algn="ctr">
                          <a:solidFill>
                            <a:schemeClr val="tx1"/>
                          </a:solidFill>
                          <a:prstDash val="solid"/>
                          <a:round/>
                          <a:headEnd type="none" w="med" len="med"/>
                          <a:tailEnd type="none" w="med" len="med"/>
                        </a:lnT>
                      </a:tcPr>
                    </a:tc>
                    <a:tc>
                      <a:txBody>
                        <a:bodyPr/>
                        <a:lstStyle/>
                        <a:p>
                          <a:pPr algn="ctr"/>
                          <a:r>
                            <a:rPr lang="en-US" sz="1300" dirty="0">
                              <a:latin typeface="+mn-lt"/>
                            </a:rPr>
                            <a:t>8.6e6</a:t>
                          </a:r>
                          <a:endParaRPr lang="en-GB" sz="1300" dirty="0">
                            <a:latin typeface="+mn-lt"/>
                          </a:endParaRPr>
                        </a:p>
                      </a:txBody>
                      <a:tcPr marL="9144" marR="9144" marB="0">
                        <a:lnT w="12700" cap="flat" cmpd="sng" algn="ctr">
                          <a:solidFill>
                            <a:schemeClr val="tx1"/>
                          </a:solidFill>
                          <a:prstDash val="solid"/>
                          <a:round/>
                          <a:headEnd type="none" w="med" len="med"/>
                          <a:tailEnd type="none" w="med" len="med"/>
                        </a:lnT>
                      </a:tcPr>
                    </a:tc>
                    <a:tc>
                      <a:txBody>
                        <a:bodyPr/>
                        <a:lstStyle/>
                        <a:p>
                          <a:pPr algn="ctr"/>
                          <a:r>
                            <a:rPr lang="en-US" sz="1300" dirty="0">
                              <a:latin typeface="+mn-lt"/>
                            </a:rPr>
                            <a:t>4.3e6</a:t>
                          </a:r>
                          <a:endParaRPr lang="en-GB" sz="1300" dirty="0">
                            <a:latin typeface="+mn-lt"/>
                          </a:endParaRPr>
                        </a:p>
                      </a:txBody>
                      <a:tcPr marL="9144" marR="9144" marB="0">
                        <a:lnT w="12700" cap="flat" cmpd="sng" algn="ctr">
                          <a:solidFill>
                            <a:schemeClr val="tx1"/>
                          </a:solidFill>
                          <a:prstDash val="solid"/>
                          <a:round/>
                          <a:headEnd type="none" w="med" len="med"/>
                          <a:tailEnd type="none" w="med" len="med"/>
                        </a:lnT>
                      </a:tcPr>
                    </a:tc>
                    <a:tc>
                      <a:txBody>
                        <a:bodyPr/>
                        <a:lstStyle/>
                        <a:p>
                          <a:pPr algn="ctr"/>
                          <a:r>
                            <a:rPr lang="en-US" sz="1300" dirty="0">
                              <a:latin typeface="+mn-lt"/>
                            </a:rPr>
                            <a:t>2.9e6</a:t>
                          </a:r>
                          <a:endParaRPr lang="en-GB" sz="1300" dirty="0">
                            <a:latin typeface="+mn-lt"/>
                          </a:endParaRPr>
                        </a:p>
                      </a:txBody>
                      <a:tcPr marL="9144" marR="9144" marB="0">
                        <a:lnT w="12700" cap="flat" cmpd="sng" algn="ctr">
                          <a:solidFill>
                            <a:schemeClr val="tx1"/>
                          </a:solidFill>
                          <a:prstDash val="solid"/>
                          <a:round/>
                          <a:headEnd type="none" w="med" len="med"/>
                          <a:tailEnd type="none" w="med" len="med"/>
                        </a:lnT>
                      </a:tcPr>
                    </a:tc>
                    <a:tc>
                      <a:txBody>
                        <a:bodyPr/>
                        <a:lstStyle/>
                        <a:p>
                          <a:pPr algn="ctr"/>
                          <a:r>
                            <a:rPr lang="en-US" sz="1300" dirty="0">
                              <a:latin typeface="+mn-lt"/>
                            </a:rPr>
                            <a:t>2.3e6</a:t>
                          </a:r>
                          <a:endParaRPr lang="en-GB" sz="1300" dirty="0">
                            <a:latin typeface="+mn-lt"/>
                          </a:endParaRPr>
                        </a:p>
                      </a:txBody>
                      <a:tcPr marL="9144" marR="9144" marB="0">
                        <a:lnT w="12700" cap="flat" cmpd="sng" algn="ctr">
                          <a:solidFill>
                            <a:schemeClr val="tx1"/>
                          </a:solidFill>
                          <a:prstDash val="solid"/>
                          <a:round/>
                          <a:headEnd type="none" w="med" len="med"/>
                          <a:tailEnd type="none" w="med" len="med"/>
                        </a:lnT>
                      </a:tcPr>
                    </a:tc>
                    <a:tc>
                      <a:txBody>
                        <a:bodyPr/>
                        <a:lstStyle/>
                        <a:p>
                          <a:pPr algn="ctr"/>
                          <a:r>
                            <a:rPr lang="en-US" sz="1300" dirty="0">
                              <a:latin typeface="+mn-lt"/>
                            </a:rPr>
                            <a:t>4.3e6</a:t>
                          </a:r>
                          <a:endParaRPr lang="en-GB" sz="1300" dirty="0">
                            <a:latin typeface="+mn-lt"/>
                          </a:endParaRPr>
                        </a:p>
                      </a:txBody>
                      <a:tcPr marL="9144" marR="9144" marB="0">
                        <a:lnT w="12700" cap="flat" cmpd="sng" algn="ctr">
                          <a:solidFill>
                            <a:schemeClr val="tx1"/>
                          </a:solidFill>
                          <a:prstDash val="solid"/>
                          <a:round/>
                          <a:headEnd type="none" w="med" len="med"/>
                          <a:tailEnd type="none" w="med" len="med"/>
                        </a:lnT>
                      </a:tcPr>
                    </a:tc>
                    <a:tc>
                      <a:txBody>
                        <a:bodyPr/>
                        <a:lstStyle/>
                        <a:p>
                          <a:pPr algn="ctr"/>
                          <a:r>
                            <a:rPr lang="en-US" sz="1300" dirty="0">
                              <a:latin typeface="+mn-lt"/>
                            </a:rPr>
                            <a:t>-</a:t>
                          </a:r>
                          <a:endParaRPr lang="en-GB" sz="1300" dirty="0">
                            <a:latin typeface="+mn-lt"/>
                          </a:endParaRPr>
                        </a:p>
                      </a:txBody>
                      <a:tcPr marL="9144" marR="9144" marB="0">
                        <a:lnT w="12700" cap="flat" cmpd="sng" algn="ctr">
                          <a:solidFill>
                            <a:schemeClr val="tx1"/>
                          </a:solidFill>
                          <a:prstDash val="solid"/>
                          <a:round/>
                          <a:headEnd type="none" w="med" len="med"/>
                          <a:tailEnd type="none" w="med" len="med"/>
                        </a:lnT>
                      </a:tcPr>
                    </a:tc>
                    <a:tc>
                      <a:txBody>
                        <a:bodyPr/>
                        <a:lstStyle/>
                        <a:p>
                          <a:pPr algn="ctr"/>
                          <a:r>
                            <a:rPr lang="en-US" sz="1300" dirty="0">
                              <a:latin typeface="+mn-lt"/>
                            </a:rPr>
                            <a:t>-</a:t>
                          </a:r>
                          <a:endParaRPr lang="en-GB" sz="1300" dirty="0">
                            <a:latin typeface="+mn-lt"/>
                          </a:endParaRPr>
                        </a:p>
                      </a:txBody>
                      <a:tcPr marL="9144" marR="9144" marB="0">
                        <a:lnT w="12700" cap="flat" cmpd="sng" algn="ctr">
                          <a:solidFill>
                            <a:schemeClr val="tx1"/>
                          </a:solidFill>
                          <a:prstDash val="solid"/>
                          <a:round/>
                          <a:headEnd type="none" w="med" len="med"/>
                          <a:tailEnd type="none" w="med" len="med"/>
                        </a:lnT>
                      </a:tcPr>
                    </a:tc>
                    <a:tc>
                      <a:txBody>
                        <a:bodyPr/>
                        <a:lstStyle/>
                        <a:p>
                          <a:pPr algn="ctr"/>
                          <a:r>
                            <a:rPr lang="en-US" sz="1300" dirty="0">
                              <a:latin typeface="+mn-lt"/>
                            </a:rPr>
                            <a:t>-</a:t>
                          </a:r>
                          <a:endParaRPr lang="en-GB" sz="1300" dirty="0">
                            <a:latin typeface="+mn-lt"/>
                          </a:endParaRPr>
                        </a:p>
                      </a:txBody>
                      <a:tcPr marL="9144" marR="9144" marB="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683456068"/>
                      </a:ext>
                    </a:extLst>
                  </a:tr>
                  <a:tr h="0">
                    <a:tc>
                      <a:txBody>
                        <a:bodyPr/>
                        <a:lstStyle/>
                        <a:p>
                          <a:pPr algn="l"/>
                          <a14:m>
                            <m:oMathPara xmlns:m="http://schemas.openxmlformats.org/officeDocument/2006/math">
                              <m:oMathParaPr>
                                <m:jc m:val="left"/>
                              </m:oMathParaPr>
                              <m:oMath xmlns:m="http://schemas.openxmlformats.org/officeDocument/2006/math">
                                <m:sSub>
                                  <m:sSubPr>
                                    <m:ctrlPr>
                                      <a:rPr lang="en-US" sz="1300" b="0" i="1" dirty="0" smtClean="0">
                                        <a:latin typeface="Cambria Math" panose="02040503050406030204" pitchFamily="18" charset="0"/>
                                      </a:rPr>
                                    </m:ctrlPr>
                                  </m:sSubPr>
                                  <m:e>
                                    <m:r>
                                      <a:rPr lang="en-US" sz="1300" i="1" dirty="0" smtClean="0">
                                        <a:latin typeface="Cambria Math" panose="02040503050406030204" pitchFamily="18" charset="0"/>
                                      </a:rPr>
                                      <m:t>𝑄</m:t>
                                    </m:r>
                                  </m:e>
                                  <m:sub>
                                    <m:r>
                                      <m:rPr>
                                        <m:sty m:val="p"/>
                                      </m:rPr>
                                      <a:rPr lang="en-US" sz="1300" i="0" dirty="0" smtClean="0">
                                        <a:latin typeface="Cambria Math" panose="02040503050406030204" pitchFamily="18" charset="0"/>
                                      </a:rPr>
                                      <m:t>ext</m:t>
                                    </m:r>
                                  </m:sub>
                                </m:sSub>
                              </m:oMath>
                            </m:oMathPara>
                          </a14:m>
                          <a:endParaRPr lang="en-GB" sz="1300" dirty="0">
                            <a:latin typeface="+mn-lt"/>
                          </a:endParaRPr>
                        </a:p>
                      </a:txBody>
                      <a:tcPr marL="9144" marR="9144" marB="0"/>
                    </a:tc>
                    <a:tc>
                      <a:txBody>
                        <a:bodyPr/>
                        <a:lstStyle/>
                        <a:p>
                          <a:pPr algn="ctr"/>
                          <a:r>
                            <a:rPr lang="en-US" sz="1300" dirty="0">
                              <a:latin typeface="+mn-lt"/>
                            </a:rPr>
                            <a:t>9.5e7</a:t>
                          </a:r>
                          <a:endParaRPr lang="en-GB" sz="1300" dirty="0">
                            <a:latin typeface="+mn-lt"/>
                          </a:endParaRPr>
                        </a:p>
                      </a:txBody>
                      <a:tcPr marL="9144" marR="9144" marB="0"/>
                    </a:tc>
                    <a:tc>
                      <a:txBody>
                        <a:bodyPr/>
                        <a:lstStyle/>
                        <a:p>
                          <a:pPr algn="ctr"/>
                          <a:r>
                            <a:rPr lang="en-US" sz="1300" dirty="0">
                              <a:latin typeface="+mn-lt"/>
                            </a:rPr>
                            <a:t>2.4e7</a:t>
                          </a:r>
                          <a:endParaRPr lang="en-GB" sz="1300" dirty="0">
                            <a:latin typeface="+mn-lt"/>
                          </a:endParaRPr>
                        </a:p>
                      </a:txBody>
                      <a:tcPr marL="9144" marR="9144" marB="0"/>
                    </a:tc>
                    <a:tc>
                      <a:txBody>
                        <a:bodyPr/>
                        <a:lstStyle/>
                        <a:p>
                          <a:pPr algn="ctr"/>
                          <a:r>
                            <a:rPr lang="en-US" sz="1300" dirty="0">
                              <a:latin typeface="+mn-lt"/>
                            </a:rPr>
                            <a:t>1.1e7</a:t>
                          </a:r>
                          <a:endParaRPr lang="en-GB" sz="1300" dirty="0">
                            <a:latin typeface="+mn-lt"/>
                          </a:endParaRPr>
                        </a:p>
                      </a:txBody>
                      <a:tcPr marL="9144" marR="9144" marB="0"/>
                    </a:tc>
                    <a:tc>
                      <a:txBody>
                        <a:bodyPr/>
                        <a:lstStyle/>
                        <a:p>
                          <a:pPr algn="ctr"/>
                          <a:r>
                            <a:rPr lang="en-US" sz="1300" dirty="0">
                              <a:latin typeface="+mn-lt"/>
                            </a:rPr>
                            <a:t>7.1e6</a:t>
                          </a:r>
                          <a:endParaRPr lang="en-GB" sz="1300" dirty="0">
                            <a:latin typeface="+mn-lt"/>
                          </a:endParaRPr>
                        </a:p>
                      </a:txBody>
                      <a:tcPr marL="9144" marR="9144" marB="0"/>
                    </a:tc>
                    <a:tc>
                      <a:txBody>
                        <a:bodyPr/>
                        <a:lstStyle/>
                        <a:p>
                          <a:pPr algn="ctr"/>
                          <a:r>
                            <a:rPr lang="en-US" sz="1300" dirty="0">
                              <a:latin typeface="+mn-lt"/>
                            </a:rPr>
                            <a:t>5.7e6</a:t>
                          </a:r>
                          <a:endParaRPr lang="en-GB" sz="1300" dirty="0">
                            <a:latin typeface="+mn-lt"/>
                          </a:endParaRPr>
                        </a:p>
                      </a:txBody>
                      <a:tcPr marL="9144" marR="9144" marB="0"/>
                    </a:tc>
                    <a:tc>
                      <a:txBody>
                        <a:bodyPr/>
                        <a:lstStyle/>
                        <a:p>
                          <a:pPr algn="ctr"/>
                          <a:r>
                            <a:rPr lang="en-US" sz="1300" dirty="0">
                              <a:latin typeface="+mn-lt"/>
                            </a:rPr>
                            <a:t>1.1e7</a:t>
                          </a:r>
                          <a:endParaRPr lang="en-GB" sz="1300" dirty="0">
                            <a:latin typeface="+mn-lt"/>
                          </a:endParaRPr>
                        </a:p>
                      </a:txBody>
                      <a:tcPr marL="9144" marR="9144" marB="0"/>
                    </a:tc>
                    <a:tc>
                      <a:txBody>
                        <a:bodyPr/>
                        <a:lstStyle/>
                        <a:p>
                          <a:pPr algn="ctr"/>
                          <a:r>
                            <a:rPr lang="en-US" sz="1300" dirty="0">
                              <a:latin typeface="+mn-lt"/>
                            </a:rPr>
                            <a:t>-</a:t>
                          </a:r>
                          <a:endParaRPr lang="en-GB" sz="1300" dirty="0">
                            <a:latin typeface="+mn-lt"/>
                          </a:endParaRPr>
                        </a:p>
                      </a:txBody>
                      <a:tcPr marL="9144" marR="9144" marB="0"/>
                    </a:tc>
                    <a:tc>
                      <a:txBody>
                        <a:bodyPr/>
                        <a:lstStyle/>
                        <a:p>
                          <a:pPr algn="ctr"/>
                          <a:r>
                            <a:rPr lang="en-US" sz="1300" dirty="0">
                              <a:latin typeface="+mn-lt"/>
                            </a:rPr>
                            <a:t>-</a:t>
                          </a:r>
                          <a:endParaRPr lang="en-GB" sz="1300" dirty="0">
                            <a:latin typeface="+mn-lt"/>
                          </a:endParaRPr>
                        </a:p>
                      </a:txBody>
                      <a:tcPr marL="9144" marR="9144" marB="0"/>
                    </a:tc>
                    <a:tc>
                      <a:txBody>
                        <a:bodyPr/>
                        <a:lstStyle/>
                        <a:p>
                          <a:pPr algn="ctr"/>
                          <a:r>
                            <a:rPr lang="en-US" sz="1300" dirty="0">
                              <a:latin typeface="+mn-lt"/>
                            </a:rPr>
                            <a:t>-</a:t>
                          </a:r>
                          <a:endParaRPr lang="en-GB" sz="1300" dirty="0">
                            <a:latin typeface="+mn-lt"/>
                          </a:endParaRPr>
                        </a:p>
                      </a:txBody>
                      <a:tcPr marL="9144" marR="9144" marB="0"/>
                    </a:tc>
                    <a:extLst>
                      <a:ext uri="{0D108BD9-81ED-4DB2-BD59-A6C34878D82A}">
                        <a16:rowId xmlns:a16="http://schemas.microsoft.com/office/drawing/2014/main" val="2495885880"/>
                      </a:ext>
                    </a:extLst>
                  </a:tr>
                </a:tbl>
              </a:graphicData>
            </a:graphic>
          </p:graphicFrame>
        </mc:Choice>
        <mc:Fallback>
          <p:graphicFrame>
            <p:nvGraphicFramePr>
              <p:cNvPr id="10" name="Table 9">
                <a:extLst>
                  <a:ext uri="{FF2B5EF4-FFF2-40B4-BE49-F238E27FC236}">
                    <a16:creationId xmlns:a16="http://schemas.microsoft.com/office/drawing/2014/main" id="{E3EB7DD2-2D18-50E9-9E02-D7CCEDF88C5A}"/>
                  </a:ext>
                </a:extLst>
              </p:cNvPr>
              <p:cNvGraphicFramePr>
                <a:graphicFrameLocks noGrp="1"/>
              </p:cNvGraphicFramePr>
              <p:nvPr>
                <p:extLst>
                  <p:ext uri="{D42A27DB-BD31-4B8C-83A1-F6EECF244321}">
                    <p14:modId xmlns:p14="http://schemas.microsoft.com/office/powerpoint/2010/main" val="2559266360"/>
                  </p:ext>
                </p:extLst>
              </p:nvPr>
            </p:nvGraphicFramePr>
            <p:xfrm>
              <a:off x="407988" y="4079041"/>
              <a:ext cx="7128637" cy="1472819"/>
            </p:xfrm>
            <a:graphic>
              <a:graphicData uri="http://schemas.openxmlformats.org/drawingml/2006/table">
                <a:tbl>
                  <a:tblPr firstRow="1" bandRow="1">
                    <a:tableStyleId>{8EC20E35-A176-4012-BC5E-935CFFF8708E}</a:tableStyleId>
                  </a:tblPr>
                  <a:tblGrid>
                    <a:gridCol w="1058545">
                      <a:extLst>
                        <a:ext uri="{9D8B030D-6E8A-4147-A177-3AD203B41FA5}">
                          <a16:colId xmlns:a16="http://schemas.microsoft.com/office/drawing/2014/main" val="1254931477"/>
                        </a:ext>
                      </a:extLst>
                    </a:gridCol>
                    <a:gridCol w="707263">
                      <a:extLst>
                        <a:ext uri="{9D8B030D-6E8A-4147-A177-3AD203B41FA5}">
                          <a16:colId xmlns:a16="http://schemas.microsoft.com/office/drawing/2014/main" val="4054896318"/>
                        </a:ext>
                      </a:extLst>
                    </a:gridCol>
                    <a:gridCol w="707263">
                      <a:extLst>
                        <a:ext uri="{9D8B030D-6E8A-4147-A177-3AD203B41FA5}">
                          <a16:colId xmlns:a16="http://schemas.microsoft.com/office/drawing/2014/main" val="2267093539"/>
                        </a:ext>
                      </a:extLst>
                    </a:gridCol>
                    <a:gridCol w="707263">
                      <a:extLst>
                        <a:ext uri="{9D8B030D-6E8A-4147-A177-3AD203B41FA5}">
                          <a16:colId xmlns:a16="http://schemas.microsoft.com/office/drawing/2014/main" val="2413418900"/>
                        </a:ext>
                      </a:extLst>
                    </a:gridCol>
                    <a:gridCol w="707263">
                      <a:extLst>
                        <a:ext uri="{9D8B030D-6E8A-4147-A177-3AD203B41FA5}">
                          <a16:colId xmlns:a16="http://schemas.microsoft.com/office/drawing/2014/main" val="2958672505"/>
                        </a:ext>
                      </a:extLst>
                    </a:gridCol>
                    <a:gridCol w="707263">
                      <a:extLst>
                        <a:ext uri="{9D8B030D-6E8A-4147-A177-3AD203B41FA5}">
                          <a16:colId xmlns:a16="http://schemas.microsoft.com/office/drawing/2014/main" val="2851124973"/>
                        </a:ext>
                      </a:extLst>
                    </a:gridCol>
                    <a:gridCol w="707263">
                      <a:extLst>
                        <a:ext uri="{9D8B030D-6E8A-4147-A177-3AD203B41FA5}">
                          <a16:colId xmlns:a16="http://schemas.microsoft.com/office/drawing/2014/main" val="1853598392"/>
                        </a:ext>
                      </a:extLst>
                    </a:gridCol>
                    <a:gridCol w="608838">
                      <a:extLst>
                        <a:ext uri="{9D8B030D-6E8A-4147-A177-3AD203B41FA5}">
                          <a16:colId xmlns:a16="http://schemas.microsoft.com/office/drawing/2014/main" val="3546312964"/>
                        </a:ext>
                      </a:extLst>
                    </a:gridCol>
                    <a:gridCol w="608838">
                      <a:extLst>
                        <a:ext uri="{9D8B030D-6E8A-4147-A177-3AD203B41FA5}">
                          <a16:colId xmlns:a16="http://schemas.microsoft.com/office/drawing/2014/main" val="2034039002"/>
                        </a:ext>
                      </a:extLst>
                    </a:gridCol>
                    <a:gridCol w="608838">
                      <a:extLst>
                        <a:ext uri="{9D8B030D-6E8A-4147-A177-3AD203B41FA5}">
                          <a16:colId xmlns:a16="http://schemas.microsoft.com/office/drawing/2014/main" val="1508946068"/>
                        </a:ext>
                      </a:extLst>
                    </a:gridCol>
                  </a:tblGrid>
                  <a:tr h="243840">
                    <a:tc>
                      <a:txBody>
                        <a:bodyPr/>
                        <a:lstStyle/>
                        <a:p>
                          <a:pPr algn="ctr"/>
                          <a:endParaRPr lang="en-GB" sz="1300" dirty="0">
                            <a:latin typeface="+mn-lt"/>
                          </a:endParaRPr>
                        </a:p>
                      </a:txBody>
                      <a:tcPr marL="9144" marR="9144" marB="0"/>
                    </a:tc>
                    <a:tc>
                      <a:txBody>
                        <a:bodyPr/>
                        <a:lstStyle/>
                        <a:p>
                          <a:pPr algn="ctr"/>
                          <a:r>
                            <a:rPr lang="en-US" sz="1300" dirty="0">
                              <a:latin typeface="+mn-lt"/>
                            </a:rPr>
                            <a:t>m1</a:t>
                          </a:r>
                          <a:endParaRPr lang="en-GB" sz="1300" dirty="0">
                            <a:latin typeface="+mn-lt"/>
                          </a:endParaRPr>
                        </a:p>
                      </a:txBody>
                      <a:tcPr marL="9144" marR="9144" marB="0"/>
                    </a:tc>
                    <a:tc>
                      <a:txBody>
                        <a:bodyPr/>
                        <a:lstStyle/>
                        <a:p>
                          <a:pPr algn="ctr"/>
                          <a:r>
                            <a:rPr lang="en-US" sz="1300" dirty="0">
                              <a:latin typeface="+mn-lt"/>
                            </a:rPr>
                            <a:t>m2</a:t>
                          </a:r>
                          <a:endParaRPr lang="en-GB" sz="1300" dirty="0">
                            <a:latin typeface="+mn-lt"/>
                          </a:endParaRPr>
                        </a:p>
                      </a:txBody>
                      <a:tcPr marL="9144" marR="9144" marB="0"/>
                    </a:tc>
                    <a:tc>
                      <a:txBody>
                        <a:bodyPr/>
                        <a:lstStyle/>
                        <a:p>
                          <a:pPr algn="ctr"/>
                          <a:r>
                            <a:rPr lang="en-US" sz="1300" dirty="0">
                              <a:latin typeface="+mn-lt"/>
                            </a:rPr>
                            <a:t>m3</a:t>
                          </a:r>
                          <a:endParaRPr lang="en-GB" sz="1300" dirty="0">
                            <a:latin typeface="+mn-lt"/>
                          </a:endParaRPr>
                        </a:p>
                      </a:txBody>
                      <a:tcPr marL="9144" marR="9144" marB="0"/>
                    </a:tc>
                    <a:tc>
                      <a:txBody>
                        <a:bodyPr/>
                        <a:lstStyle/>
                        <a:p>
                          <a:pPr algn="ctr"/>
                          <a:r>
                            <a:rPr lang="en-US" sz="1300" dirty="0">
                              <a:latin typeface="+mn-lt"/>
                            </a:rPr>
                            <a:t>m4</a:t>
                          </a:r>
                          <a:endParaRPr lang="en-GB" sz="1300" dirty="0">
                            <a:latin typeface="+mn-lt"/>
                          </a:endParaRPr>
                        </a:p>
                      </a:txBody>
                      <a:tcPr marL="9144" marR="9144" marB="0"/>
                    </a:tc>
                    <a:tc>
                      <a:txBody>
                        <a:bodyPr/>
                        <a:lstStyle/>
                        <a:p>
                          <a:pPr algn="ctr"/>
                          <a:r>
                            <a:rPr lang="en-US" sz="1300" dirty="0">
                              <a:latin typeface="+mn-lt"/>
                            </a:rPr>
                            <a:t>m5</a:t>
                          </a:r>
                          <a:endParaRPr lang="en-GB" sz="1300" dirty="0">
                            <a:latin typeface="+mn-lt"/>
                          </a:endParaRPr>
                        </a:p>
                      </a:txBody>
                      <a:tcPr marL="9144" marR="9144" marB="0"/>
                    </a:tc>
                    <a:tc>
                      <a:txBody>
                        <a:bodyPr/>
                        <a:lstStyle/>
                        <a:p>
                          <a:pPr algn="ctr"/>
                          <a:r>
                            <a:rPr lang="en-US" sz="1300" dirty="0">
                              <a:latin typeface="+mn-lt"/>
                            </a:rPr>
                            <a:t>m6=FM</a:t>
                          </a:r>
                          <a:endParaRPr lang="en-GB" sz="1300" dirty="0">
                            <a:latin typeface="+mn-lt"/>
                          </a:endParaRPr>
                        </a:p>
                      </a:txBody>
                      <a:tcPr marL="9144" marR="9144" marB="0"/>
                    </a:tc>
                    <a:tc>
                      <a:txBody>
                        <a:bodyPr/>
                        <a:lstStyle/>
                        <a:p>
                          <a:pPr algn="ctr"/>
                          <a:r>
                            <a:rPr lang="en-US" sz="1300" dirty="0">
                              <a:latin typeface="+mn-lt"/>
                            </a:rPr>
                            <a:t>HM1</a:t>
                          </a:r>
                          <a:endParaRPr lang="en-GB" sz="1300" dirty="0">
                            <a:latin typeface="+mn-lt"/>
                          </a:endParaRPr>
                        </a:p>
                      </a:txBody>
                      <a:tcPr marL="9144" marR="9144" marB="0"/>
                    </a:tc>
                    <a:tc>
                      <a:txBody>
                        <a:bodyPr/>
                        <a:lstStyle/>
                        <a:p>
                          <a:pPr algn="ctr"/>
                          <a:r>
                            <a:rPr lang="en-US" sz="1300" dirty="0">
                              <a:latin typeface="+mn-lt"/>
                            </a:rPr>
                            <a:t>HM2</a:t>
                          </a:r>
                          <a:endParaRPr lang="en-GB" sz="1300" dirty="0">
                            <a:latin typeface="+mn-lt"/>
                          </a:endParaRPr>
                        </a:p>
                      </a:txBody>
                      <a:tcPr marL="9144" marR="9144" marB="0"/>
                    </a:tc>
                    <a:tc>
                      <a:txBody>
                        <a:bodyPr/>
                        <a:lstStyle/>
                        <a:p>
                          <a:pPr algn="ctr"/>
                          <a:r>
                            <a:rPr lang="en-US" sz="1300" dirty="0">
                              <a:latin typeface="+mn-lt"/>
                            </a:rPr>
                            <a:t>HM3</a:t>
                          </a:r>
                          <a:endParaRPr lang="en-GB" sz="1300" dirty="0">
                            <a:latin typeface="+mn-lt"/>
                          </a:endParaRPr>
                        </a:p>
                      </a:txBody>
                      <a:tcPr marL="9144" marR="9144" marB="0"/>
                    </a:tc>
                    <a:extLst>
                      <a:ext uri="{0D108BD9-81ED-4DB2-BD59-A6C34878D82A}">
                        <a16:rowId xmlns:a16="http://schemas.microsoft.com/office/drawing/2014/main" val="3228953761"/>
                      </a:ext>
                    </a:extLst>
                  </a:tr>
                  <a:tr h="248920">
                    <a:tc>
                      <a:txBody>
                        <a:bodyPr/>
                        <a:lstStyle/>
                        <a:p>
                          <a:endParaRPr lang="en-US"/>
                        </a:p>
                      </a:txBody>
                      <a:tcPr marL="9144" marR="9144" marB="0">
                        <a:blipFill>
                          <a:blip r:embed="rId2"/>
                          <a:stretch>
                            <a:fillRect t="-102439" r="-574138" b="-431707"/>
                          </a:stretch>
                        </a:blipFill>
                      </a:tcPr>
                    </a:tc>
                    <a:tc>
                      <a:txBody>
                        <a:bodyPr/>
                        <a:lstStyle/>
                        <a:p>
                          <a:pPr algn="ctr"/>
                          <a:r>
                            <a:rPr lang="en-US" sz="1300" dirty="0">
                              <a:latin typeface="+mn-lt"/>
                            </a:rPr>
                            <a:t>784.914</a:t>
                          </a:r>
                          <a:endParaRPr lang="en-GB" sz="1300" dirty="0">
                            <a:latin typeface="+mn-lt"/>
                          </a:endParaRPr>
                        </a:p>
                      </a:txBody>
                      <a:tcPr marL="9144" marR="9144" marB="0"/>
                    </a:tc>
                    <a:tc>
                      <a:txBody>
                        <a:bodyPr/>
                        <a:lstStyle/>
                        <a:p>
                          <a:pPr algn="ctr"/>
                          <a:r>
                            <a:rPr lang="en-US" sz="1300" dirty="0">
                              <a:latin typeface="+mn-lt"/>
                            </a:rPr>
                            <a:t>788.136</a:t>
                          </a:r>
                          <a:endParaRPr lang="en-GB" sz="1300" dirty="0">
                            <a:latin typeface="+mn-lt"/>
                          </a:endParaRPr>
                        </a:p>
                      </a:txBody>
                      <a:tcPr marL="9144" marR="9144" marB="0"/>
                    </a:tc>
                    <a:tc>
                      <a:txBody>
                        <a:bodyPr/>
                        <a:lstStyle/>
                        <a:p>
                          <a:pPr algn="ctr"/>
                          <a:r>
                            <a:rPr lang="en-US" sz="1300" dirty="0">
                              <a:latin typeface="+mn-lt"/>
                            </a:rPr>
                            <a:t>792.572</a:t>
                          </a:r>
                          <a:endParaRPr lang="en-GB" sz="1300" dirty="0">
                            <a:latin typeface="+mn-lt"/>
                          </a:endParaRPr>
                        </a:p>
                      </a:txBody>
                      <a:tcPr marL="9144" marR="9144" marB="0"/>
                    </a:tc>
                    <a:tc>
                      <a:txBody>
                        <a:bodyPr/>
                        <a:lstStyle/>
                        <a:p>
                          <a:pPr algn="ctr"/>
                          <a:r>
                            <a:rPr lang="en-US" sz="1300" dirty="0">
                              <a:latin typeface="+mn-lt"/>
                            </a:rPr>
                            <a:t>797.052</a:t>
                          </a:r>
                          <a:endParaRPr lang="en-GB" sz="1300" dirty="0">
                            <a:latin typeface="+mn-lt"/>
                          </a:endParaRPr>
                        </a:p>
                      </a:txBody>
                      <a:tcPr marL="9144" marR="9144" marB="0"/>
                    </a:tc>
                    <a:tc>
                      <a:txBody>
                        <a:bodyPr/>
                        <a:lstStyle/>
                        <a:p>
                          <a:pPr algn="ctr"/>
                          <a:r>
                            <a:rPr lang="en-US" sz="1300" dirty="0">
                              <a:latin typeface="+mn-lt"/>
                            </a:rPr>
                            <a:t>800.363</a:t>
                          </a:r>
                          <a:endParaRPr lang="en-GB" sz="1300" dirty="0">
                            <a:latin typeface="+mn-lt"/>
                          </a:endParaRPr>
                        </a:p>
                      </a:txBody>
                      <a:tcPr marL="9144" marR="9144" marB="0"/>
                    </a:tc>
                    <a:tc>
                      <a:txBody>
                        <a:bodyPr/>
                        <a:lstStyle/>
                        <a:p>
                          <a:pPr algn="ctr"/>
                          <a:r>
                            <a:rPr lang="en-US" sz="1300" dirty="0">
                              <a:latin typeface="+mn-lt"/>
                            </a:rPr>
                            <a:t>801.581</a:t>
                          </a:r>
                          <a:endParaRPr lang="en-GB" sz="1300" dirty="0">
                            <a:latin typeface="+mn-lt"/>
                          </a:endParaRPr>
                        </a:p>
                      </a:txBody>
                      <a:tcPr marL="9144" marR="9144" marB="0"/>
                    </a:tc>
                    <a:tc>
                      <a:txBody>
                        <a:bodyPr/>
                        <a:lstStyle/>
                        <a:p>
                          <a:pPr algn="ctr"/>
                          <a:r>
                            <a:rPr lang="en-US" sz="1300" dirty="0">
                              <a:latin typeface="+mn-lt"/>
                            </a:rPr>
                            <a:t>1497.3</a:t>
                          </a:r>
                          <a:endParaRPr lang="en-GB" sz="1300" dirty="0">
                            <a:latin typeface="+mn-lt"/>
                          </a:endParaRPr>
                        </a:p>
                      </a:txBody>
                      <a:tcPr marL="9144" marR="9144" marB="0"/>
                    </a:tc>
                    <a:tc>
                      <a:txBody>
                        <a:bodyPr/>
                        <a:lstStyle/>
                        <a:p>
                          <a:pPr algn="ctr"/>
                          <a:r>
                            <a:rPr lang="en-US" sz="1300" dirty="0">
                              <a:latin typeface="+mn-lt"/>
                            </a:rPr>
                            <a:t>2368.8</a:t>
                          </a:r>
                          <a:endParaRPr lang="en-GB" sz="1300" dirty="0">
                            <a:latin typeface="+mn-lt"/>
                          </a:endParaRPr>
                        </a:p>
                      </a:txBody>
                      <a:tcPr marL="9144" marR="9144" marB="0"/>
                    </a:tc>
                    <a:tc>
                      <a:txBody>
                        <a:bodyPr/>
                        <a:lstStyle/>
                        <a:p>
                          <a:pPr algn="ctr"/>
                          <a:r>
                            <a:rPr lang="en-US" sz="1300" dirty="0">
                              <a:latin typeface="+mn-lt"/>
                            </a:rPr>
                            <a:t>2862.0</a:t>
                          </a:r>
                          <a:endParaRPr lang="en-GB" sz="1300" dirty="0">
                            <a:latin typeface="+mn-lt"/>
                          </a:endParaRPr>
                        </a:p>
                      </a:txBody>
                      <a:tcPr marL="9144" marR="9144" marB="0"/>
                    </a:tc>
                    <a:extLst>
                      <a:ext uri="{0D108BD9-81ED-4DB2-BD59-A6C34878D82A}">
                        <a16:rowId xmlns:a16="http://schemas.microsoft.com/office/drawing/2014/main" val="1772068189"/>
                      </a:ext>
                    </a:extLst>
                  </a:tr>
                  <a:tr h="243840">
                    <a:tc>
                      <a:txBody>
                        <a:bodyPr/>
                        <a:lstStyle/>
                        <a:p>
                          <a:endParaRPr lang="en-US"/>
                        </a:p>
                      </a:txBody>
                      <a:tcPr marL="9144" marR="9144" marB="0">
                        <a:blipFill>
                          <a:blip r:embed="rId2"/>
                          <a:stretch>
                            <a:fillRect t="-207500" r="-574138" b="-342500"/>
                          </a:stretch>
                        </a:blipFill>
                      </a:tcPr>
                    </a:tc>
                    <a:tc>
                      <a:txBody>
                        <a:bodyPr/>
                        <a:lstStyle/>
                        <a:p>
                          <a:pPr algn="ctr"/>
                          <a:r>
                            <a:rPr lang="en-US" sz="1300" dirty="0">
                              <a:latin typeface="+mn-lt"/>
                            </a:rPr>
                            <a:t>93.2</a:t>
                          </a:r>
                          <a:endParaRPr lang="en-GB" sz="1300" dirty="0">
                            <a:latin typeface="+mn-lt"/>
                          </a:endParaRPr>
                        </a:p>
                      </a:txBody>
                      <a:tcPr marL="9144" marR="9144" marB="0"/>
                    </a:tc>
                    <a:tc>
                      <a:txBody>
                        <a:bodyPr/>
                        <a:lstStyle/>
                        <a:p>
                          <a:pPr algn="ctr"/>
                          <a:r>
                            <a:rPr lang="en-US" sz="1300" dirty="0">
                              <a:latin typeface="+mn-lt"/>
                            </a:rPr>
                            <a:t>73.6</a:t>
                          </a:r>
                          <a:endParaRPr lang="en-GB" sz="1300" dirty="0">
                            <a:latin typeface="+mn-lt"/>
                          </a:endParaRPr>
                        </a:p>
                      </a:txBody>
                      <a:tcPr marL="9144" marR="9144" marB="0"/>
                    </a:tc>
                    <a:tc>
                      <a:txBody>
                        <a:bodyPr/>
                        <a:lstStyle/>
                        <a:p>
                          <a:pPr algn="ctr"/>
                          <a:r>
                            <a:rPr lang="en-US" sz="1300" dirty="0">
                              <a:latin typeface="+mn-lt"/>
                            </a:rPr>
                            <a:t>48.7</a:t>
                          </a:r>
                          <a:endParaRPr lang="en-GB" sz="1300" dirty="0">
                            <a:latin typeface="+mn-lt"/>
                          </a:endParaRPr>
                        </a:p>
                      </a:txBody>
                      <a:tcPr marL="9144" marR="9144" marB="0"/>
                    </a:tc>
                    <a:tc>
                      <a:txBody>
                        <a:bodyPr/>
                        <a:lstStyle/>
                        <a:p>
                          <a:pPr algn="ctr"/>
                          <a:r>
                            <a:rPr lang="en-US" sz="1300" dirty="0">
                              <a:latin typeface="+mn-lt"/>
                            </a:rPr>
                            <a:t>24.0</a:t>
                          </a:r>
                          <a:endParaRPr lang="en-GB" sz="1300" dirty="0">
                            <a:latin typeface="+mn-lt"/>
                          </a:endParaRPr>
                        </a:p>
                      </a:txBody>
                      <a:tcPr marL="9144" marR="9144" marB="0"/>
                    </a:tc>
                    <a:tc>
                      <a:txBody>
                        <a:bodyPr/>
                        <a:lstStyle/>
                        <a:p>
                          <a:pPr algn="ctr"/>
                          <a:r>
                            <a:rPr lang="en-US" sz="1300" dirty="0">
                              <a:latin typeface="+mn-lt"/>
                            </a:rPr>
                            <a:t>8.9</a:t>
                          </a:r>
                          <a:endParaRPr lang="en-GB" sz="1300" dirty="0">
                            <a:latin typeface="+mn-lt"/>
                          </a:endParaRPr>
                        </a:p>
                      </a:txBody>
                      <a:tcPr marL="9144" marR="9144" marB="0"/>
                    </a:tc>
                    <a:tc>
                      <a:txBody>
                        <a:bodyPr/>
                        <a:lstStyle/>
                        <a:p>
                          <a:pPr algn="ctr"/>
                          <a:r>
                            <a:rPr lang="en-US" sz="1300" dirty="0">
                              <a:latin typeface="+mn-lt"/>
                            </a:rPr>
                            <a:t>3.5</a:t>
                          </a:r>
                          <a:endParaRPr lang="en-GB" sz="1300" dirty="0">
                            <a:latin typeface="+mn-lt"/>
                          </a:endParaRPr>
                        </a:p>
                      </a:txBody>
                      <a:tcPr marL="9144" marR="9144" marB="0"/>
                    </a:tc>
                    <a:tc>
                      <a:txBody>
                        <a:bodyPr/>
                        <a:lstStyle/>
                        <a:p>
                          <a:pPr algn="ctr"/>
                          <a:r>
                            <a:rPr lang="en-US" sz="1300" dirty="0">
                              <a:latin typeface="+mn-lt"/>
                            </a:rPr>
                            <a:t>787</a:t>
                          </a:r>
                          <a:endParaRPr lang="en-GB" sz="1300" dirty="0">
                            <a:latin typeface="+mn-lt"/>
                          </a:endParaRPr>
                        </a:p>
                      </a:txBody>
                      <a:tcPr marL="9144" marR="9144" marB="0"/>
                    </a:tc>
                    <a:tc>
                      <a:txBody>
                        <a:bodyPr/>
                        <a:lstStyle/>
                        <a:p>
                          <a:pPr algn="ctr"/>
                          <a:r>
                            <a:rPr lang="en-US" sz="1300" dirty="0">
                              <a:latin typeface="+mn-lt"/>
                            </a:rPr>
                            <a:t>1826</a:t>
                          </a:r>
                          <a:endParaRPr lang="en-GB" sz="1300" dirty="0">
                            <a:latin typeface="+mn-lt"/>
                          </a:endParaRPr>
                        </a:p>
                      </a:txBody>
                      <a:tcPr marL="9144" marR="9144" marB="0"/>
                    </a:tc>
                    <a:tc>
                      <a:txBody>
                        <a:bodyPr/>
                        <a:lstStyle/>
                        <a:p>
                          <a:pPr algn="ctr"/>
                          <a:r>
                            <a:rPr lang="en-US" sz="1300" dirty="0">
                              <a:latin typeface="+mn-lt"/>
                            </a:rPr>
                            <a:t>912</a:t>
                          </a:r>
                          <a:endParaRPr lang="en-GB" sz="1300" dirty="0">
                            <a:latin typeface="+mn-lt"/>
                          </a:endParaRPr>
                        </a:p>
                      </a:txBody>
                      <a:tcPr marL="9144" marR="9144" marB="0"/>
                    </a:tc>
                    <a:extLst>
                      <a:ext uri="{0D108BD9-81ED-4DB2-BD59-A6C34878D82A}">
                        <a16:rowId xmlns:a16="http://schemas.microsoft.com/office/drawing/2014/main" val="4265283411"/>
                      </a:ext>
                    </a:extLst>
                  </a:tr>
                  <a:tr h="248539">
                    <a:tc>
                      <a:txBody>
                        <a:bodyPr/>
                        <a:lstStyle/>
                        <a:p>
                          <a:endParaRPr lang="en-US"/>
                        </a:p>
                      </a:txBody>
                      <a:tcPr marL="9144" marR="9144" marB="0">
                        <a:lnB w="12700" cap="flat" cmpd="sng" algn="ctr">
                          <a:solidFill>
                            <a:schemeClr val="tx1"/>
                          </a:solidFill>
                          <a:prstDash val="solid"/>
                          <a:round/>
                          <a:headEnd type="none" w="med" len="med"/>
                          <a:tailEnd type="none" w="med" len="med"/>
                        </a:lnB>
                        <a:blipFill>
                          <a:blip r:embed="rId2"/>
                          <a:stretch>
                            <a:fillRect t="-300000" r="-574138" b="-234146"/>
                          </a:stretch>
                        </a:blipFill>
                      </a:tcPr>
                    </a:tc>
                    <a:tc>
                      <a:txBody>
                        <a:bodyPr/>
                        <a:lstStyle/>
                        <a:p>
                          <a:pPr algn="ctr"/>
                          <a:r>
                            <a:rPr lang="en-US" sz="1300" dirty="0">
                              <a:latin typeface="+mn-lt"/>
                            </a:rPr>
                            <a:t>0.0089</a:t>
                          </a:r>
                          <a:endParaRPr lang="en-GB" sz="1300" dirty="0">
                            <a:latin typeface="+mn-lt"/>
                          </a:endParaRPr>
                        </a:p>
                      </a:txBody>
                      <a:tcPr marL="9144" marR="9144" marB="0">
                        <a:lnB w="12700" cap="flat" cmpd="sng" algn="ctr">
                          <a:solidFill>
                            <a:schemeClr val="tx1"/>
                          </a:solidFill>
                          <a:prstDash val="solid"/>
                          <a:round/>
                          <a:headEnd type="none" w="med" len="med"/>
                          <a:tailEnd type="none" w="med" len="med"/>
                        </a:lnB>
                      </a:tcPr>
                    </a:tc>
                    <a:tc>
                      <a:txBody>
                        <a:bodyPr/>
                        <a:lstStyle/>
                        <a:p>
                          <a:pPr algn="ctr"/>
                          <a:r>
                            <a:rPr lang="en-US" sz="1300" dirty="0">
                              <a:latin typeface="+mn-lt"/>
                            </a:rPr>
                            <a:t>0.134</a:t>
                          </a:r>
                          <a:endParaRPr lang="en-GB" sz="1300" dirty="0">
                            <a:latin typeface="+mn-lt"/>
                          </a:endParaRPr>
                        </a:p>
                      </a:txBody>
                      <a:tcPr marL="9144" marR="9144" marB="0">
                        <a:lnB w="12700" cap="flat" cmpd="sng" algn="ctr">
                          <a:solidFill>
                            <a:schemeClr val="tx1"/>
                          </a:solidFill>
                          <a:prstDash val="solid"/>
                          <a:round/>
                          <a:headEnd type="none" w="med" len="med"/>
                          <a:tailEnd type="none" w="med" len="med"/>
                        </a:lnB>
                      </a:tcPr>
                    </a:tc>
                    <a:tc>
                      <a:txBody>
                        <a:bodyPr/>
                        <a:lstStyle/>
                        <a:p>
                          <a:pPr algn="ctr"/>
                          <a:r>
                            <a:rPr lang="en-US" sz="1300" dirty="0">
                              <a:latin typeface="+mn-lt"/>
                            </a:rPr>
                            <a:t>0.035</a:t>
                          </a:r>
                          <a:endParaRPr lang="en-GB" sz="1300" dirty="0">
                            <a:latin typeface="+mn-lt"/>
                          </a:endParaRPr>
                        </a:p>
                      </a:txBody>
                      <a:tcPr marL="9144" marR="9144" marB="0">
                        <a:lnB w="12700" cap="flat" cmpd="sng" algn="ctr">
                          <a:solidFill>
                            <a:schemeClr val="tx1"/>
                          </a:solidFill>
                          <a:prstDash val="solid"/>
                          <a:round/>
                          <a:headEnd type="none" w="med" len="med"/>
                          <a:tailEnd type="none" w="med" len="med"/>
                        </a:lnB>
                      </a:tcPr>
                    </a:tc>
                    <a:tc>
                      <a:txBody>
                        <a:bodyPr/>
                        <a:lstStyle/>
                        <a:p>
                          <a:pPr algn="ctr"/>
                          <a:r>
                            <a:rPr lang="en-US" sz="1300" dirty="0">
                              <a:latin typeface="+mn-lt"/>
                            </a:rPr>
                            <a:t>0.45</a:t>
                          </a:r>
                          <a:endParaRPr lang="en-GB" sz="1300" dirty="0">
                            <a:latin typeface="+mn-lt"/>
                          </a:endParaRPr>
                        </a:p>
                      </a:txBody>
                      <a:tcPr marL="9144" marR="9144" marB="0">
                        <a:lnB w="12700" cap="flat" cmpd="sng" algn="ctr">
                          <a:solidFill>
                            <a:schemeClr val="tx1"/>
                          </a:solidFill>
                          <a:prstDash val="solid"/>
                          <a:round/>
                          <a:headEnd type="none" w="med" len="med"/>
                          <a:tailEnd type="none" w="med" len="med"/>
                        </a:lnB>
                      </a:tcPr>
                    </a:tc>
                    <a:tc>
                      <a:txBody>
                        <a:bodyPr/>
                        <a:lstStyle/>
                        <a:p>
                          <a:pPr algn="ctr"/>
                          <a:r>
                            <a:rPr lang="en-US" sz="1300" dirty="0">
                              <a:latin typeface="+mn-lt"/>
                            </a:rPr>
                            <a:t>0.1</a:t>
                          </a:r>
                          <a:endParaRPr lang="en-GB" sz="1300" dirty="0">
                            <a:latin typeface="+mn-lt"/>
                          </a:endParaRPr>
                        </a:p>
                      </a:txBody>
                      <a:tcPr marL="9144" marR="9144" marB="0">
                        <a:lnB w="12700" cap="flat" cmpd="sng" algn="ctr">
                          <a:solidFill>
                            <a:schemeClr val="tx1"/>
                          </a:solidFill>
                          <a:prstDash val="solid"/>
                          <a:round/>
                          <a:headEnd type="none" w="med" len="med"/>
                          <a:tailEnd type="none" w="med" len="med"/>
                        </a:lnB>
                      </a:tcPr>
                    </a:tc>
                    <a:tc>
                      <a:txBody>
                        <a:bodyPr/>
                        <a:lstStyle/>
                        <a:p>
                          <a:pPr algn="ctr"/>
                          <a:r>
                            <a:rPr lang="en-US" sz="1300" dirty="0">
                              <a:latin typeface="+mn-lt"/>
                            </a:rPr>
                            <a:t>629.2</a:t>
                          </a:r>
                          <a:endParaRPr lang="en-GB" sz="1300" dirty="0">
                            <a:latin typeface="+mn-lt"/>
                          </a:endParaRPr>
                        </a:p>
                      </a:txBody>
                      <a:tcPr marL="9144" marR="9144" marB="0">
                        <a:lnB w="12700" cap="flat" cmpd="sng" algn="ctr">
                          <a:solidFill>
                            <a:schemeClr val="tx1"/>
                          </a:solidFill>
                          <a:prstDash val="solid"/>
                          <a:round/>
                          <a:headEnd type="none" w="med" len="med"/>
                          <a:tailEnd type="none" w="med" len="med"/>
                        </a:lnB>
                      </a:tcPr>
                    </a:tc>
                    <a:tc>
                      <a:txBody>
                        <a:bodyPr/>
                        <a:lstStyle/>
                        <a:p>
                          <a:pPr algn="ctr"/>
                          <a:r>
                            <a:rPr lang="en-US" sz="1300" dirty="0">
                              <a:latin typeface="+mn-lt"/>
                            </a:rPr>
                            <a:t>113.9</a:t>
                          </a:r>
                          <a:endParaRPr lang="en-GB" sz="1300" dirty="0">
                            <a:latin typeface="+mn-lt"/>
                          </a:endParaRPr>
                        </a:p>
                      </a:txBody>
                      <a:tcPr marL="9144" marR="9144" marB="0">
                        <a:lnB w="12700" cap="flat" cmpd="sng" algn="ctr">
                          <a:solidFill>
                            <a:schemeClr val="tx1"/>
                          </a:solidFill>
                          <a:prstDash val="solid"/>
                          <a:round/>
                          <a:headEnd type="none" w="med" len="med"/>
                          <a:tailEnd type="none" w="med" len="med"/>
                        </a:lnB>
                      </a:tcPr>
                    </a:tc>
                    <a:tc>
                      <a:txBody>
                        <a:bodyPr/>
                        <a:lstStyle/>
                        <a:p>
                          <a:pPr algn="ctr"/>
                          <a:r>
                            <a:rPr lang="en-US" sz="1300" dirty="0">
                              <a:latin typeface="+mn-lt"/>
                            </a:rPr>
                            <a:t>24.2</a:t>
                          </a:r>
                          <a:endParaRPr lang="en-GB" sz="1300" dirty="0">
                            <a:latin typeface="+mn-lt"/>
                          </a:endParaRPr>
                        </a:p>
                      </a:txBody>
                      <a:tcPr marL="9144" marR="9144" marB="0">
                        <a:lnB w="12700" cap="flat" cmpd="sng" algn="ctr">
                          <a:solidFill>
                            <a:schemeClr val="tx1"/>
                          </a:solidFill>
                          <a:prstDash val="solid"/>
                          <a:round/>
                          <a:headEnd type="none" w="med" len="med"/>
                          <a:tailEnd type="none" w="med" len="med"/>
                        </a:lnB>
                      </a:tcPr>
                    </a:tc>
                    <a:tc>
                      <a:txBody>
                        <a:bodyPr/>
                        <a:lstStyle/>
                        <a:p>
                          <a:pPr algn="ctr"/>
                          <a:r>
                            <a:rPr lang="en-US" sz="1300" dirty="0">
                              <a:latin typeface="+mn-lt"/>
                            </a:rPr>
                            <a:t>22.8</a:t>
                          </a:r>
                          <a:endParaRPr lang="en-GB" sz="1300" dirty="0">
                            <a:latin typeface="+mn-lt"/>
                          </a:endParaRPr>
                        </a:p>
                      </a:txBody>
                      <a:tcPr marL="9144" marR="9144" marB="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98560572"/>
                      </a:ext>
                    </a:extLst>
                  </a:tr>
                  <a:tr h="243840">
                    <a:tc>
                      <a:txBody>
                        <a:bodyPr/>
                        <a:lstStyle/>
                        <a:p>
                          <a:endParaRPr lang="en-US"/>
                        </a:p>
                      </a:txBody>
                      <a:tcPr marL="9144" marR="9144" marB="0">
                        <a:lnT w="12700" cap="flat" cmpd="sng" algn="ctr">
                          <a:solidFill>
                            <a:schemeClr val="tx1"/>
                          </a:solidFill>
                          <a:prstDash val="solid"/>
                          <a:round/>
                          <a:headEnd type="none" w="med" len="med"/>
                          <a:tailEnd type="none" w="med" len="med"/>
                        </a:lnT>
                        <a:blipFill>
                          <a:blip r:embed="rId2"/>
                          <a:stretch>
                            <a:fillRect t="-410000" r="-574138" b="-140000"/>
                          </a:stretch>
                        </a:blipFill>
                      </a:tcPr>
                    </a:tc>
                    <a:tc>
                      <a:txBody>
                        <a:bodyPr/>
                        <a:lstStyle/>
                        <a:p>
                          <a:pPr algn="ctr"/>
                          <a:r>
                            <a:rPr lang="en-US" sz="1300" dirty="0">
                              <a:latin typeface="+mn-lt"/>
                            </a:rPr>
                            <a:t>3.3e7</a:t>
                          </a:r>
                          <a:endParaRPr lang="en-GB" sz="1300" dirty="0">
                            <a:latin typeface="+mn-lt"/>
                          </a:endParaRPr>
                        </a:p>
                      </a:txBody>
                      <a:tcPr marL="9144" marR="9144" marB="0">
                        <a:lnT w="12700" cap="flat" cmpd="sng" algn="ctr">
                          <a:solidFill>
                            <a:schemeClr val="tx1"/>
                          </a:solidFill>
                          <a:prstDash val="solid"/>
                          <a:round/>
                          <a:headEnd type="none" w="med" len="med"/>
                          <a:tailEnd type="none" w="med" len="med"/>
                        </a:lnT>
                      </a:tcPr>
                    </a:tc>
                    <a:tc>
                      <a:txBody>
                        <a:bodyPr/>
                        <a:lstStyle/>
                        <a:p>
                          <a:pPr algn="ctr"/>
                          <a:r>
                            <a:rPr lang="en-US" sz="1300" dirty="0">
                              <a:latin typeface="+mn-lt"/>
                            </a:rPr>
                            <a:t>8.6e6</a:t>
                          </a:r>
                          <a:endParaRPr lang="en-GB" sz="1300" dirty="0">
                            <a:latin typeface="+mn-lt"/>
                          </a:endParaRPr>
                        </a:p>
                      </a:txBody>
                      <a:tcPr marL="9144" marR="9144" marB="0">
                        <a:lnT w="12700" cap="flat" cmpd="sng" algn="ctr">
                          <a:solidFill>
                            <a:schemeClr val="tx1"/>
                          </a:solidFill>
                          <a:prstDash val="solid"/>
                          <a:round/>
                          <a:headEnd type="none" w="med" len="med"/>
                          <a:tailEnd type="none" w="med" len="med"/>
                        </a:lnT>
                      </a:tcPr>
                    </a:tc>
                    <a:tc>
                      <a:txBody>
                        <a:bodyPr/>
                        <a:lstStyle/>
                        <a:p>
                          <a:pPr algn="ctr"/>
                          <a:r>
                            <a:rPr lang="en-US" sz="1300" dirty="0">
                              <a:latin typeface="+mn-lt"/>
                            </a:rPr>
                            <a:t>4.3e6</a:t>
                          </a:r>
                          <a:endParaRPr lang="en-GB" sz="1300" dirty="0">
                            <a:latin typeface="+mn-lt"/>
                          </a:endParaRPr>
                        </a:p>
                      </a:txBody>
                      <a:tcPr marL="9144" marR="9144" marB="0">
                        <a:lnT w="12700" cap="flat" cmpd="sng" algn="ctr">
                          <a:solidFill>
                            <a:schemeClr val="tx1"/>
                          </a:solidFill>
                          <a:prstDash val="solid"/>
                          <a:round/>
                          <a:headEnd type="none" w="med" len="med"/>
                          <a:tailEnd type="none" w="med" len="med"/>
                        </a:lnT>
                      </a:tcPr>
                    </a:tc>
                    <a:tc>
                      <a:txBody>
                        <a:bodyPr/>
                        <a:lstStyle/>
                        <a:p>
                          <a:pPr algn="ctr"/>
                          <a:r>
                            <a:rPr lang="en-US" sz="1300" dirty="0">
                              <a:latin typeface="+mn-lt"/>
                            </a:rPr>
                            <a:t>2.9e6</a:t>
                          </a:r>
                          <a:endParaRPr lang="en-GB" sz="1300" dirty="0">
                            <a:latin typeface="+mn-lt"/>
                          </a:endParaRPr>
                        </a:p>
                      </a:txBody>
                      <a:tcPr marL="9144" marR="9144" marB="0">
                        <a:lnT w="12700" cap="flat" cmpd="sng" algn="ctr">
                          <a:solidFill>
                            <a:schemeClr val="tx1"/>
                          </a:solidFill>
                          <a:prstDash val="solid"/>
                          <a:round/>
                          <a:headEnd type="none" w="med" len="med"/>
                          <a:tailEnd type="none" w="med" len="med"/>
                        </a:lnT>
                      </a:tcPr>
                    </a:tc>
                    <a:tc>
                      <a:txBody>
                        <a:bodyPr/>
                        <a:lstStyle/>
                        <a:p>
                          <a:pPr algn="ctr"/>
                          <a:r>
                            <a:rPr lang="en-US" sz="1300" dirty="0">
                              <a:latin typeface="+mn-lt"/>
                            </a:rPr>
                            <a:t>2.3e6</a:t>
                          </a:r>
                          <a:endParaRPr lang="en-GB" sz="1300" dirty="0">
                            <a:latin typeface="+mn-lt"/>
                          </a:endParaRPr>
                        </a:p>
                      </a:txBody>
                      <a:tcPr marL="9144" marR="9144" marB="0">
                        <a:lnT w="12700" cap="flat" cmpd="sng" algn="ctr">
                          <a:solidFill>
                            <a:schemeClr val="tx1"/>
                          </a:solidFill>
                          <a:prstDash val="solid"/>
                          <a:round/>
                          <a:headEnd type="none" w="med" len="med"/>
                          <a:tailEnd type="none" w="med" len="med"/>
                        </a:lnT>
                      </a:tcPr>
                    </a:tc>
                    <a:tc>
                      <a:txBody>
                        <a:bodyPr/>
                        <a:lstStyle/>
                        <a:p>
                          <a:pPr algn="ctr"/>
                          <a:r>
                            <a:rPr lang="en-US" sz="1300" dirty="0">
                              <a:latin typeface="+mn-lt"/>
                            </a:rPr>
                            <a:t>4.3e6</a:t>
                          </a:r>
                          <a:endParaRPr lang="en-GB" sz="1300" dirty="0">
                            <a:latin typeface="+mn-lt"/>
                          </a:endParaRPr>
                        </a:p>
                      </a:txBody>
                      <a:tcPr marL="9144" marR="9144" marB="0">
                        <a:lnT w="12700" cap="flat" cmpd="sng" algn="ctr">
                          <a:solidFill>
                            <a:schemeClr val="tx1"/>
                          </a:solidFill>
                          <a:prstDash val="solid"/>
                          <a:round/>
                          <a:headEnd type="none" w="med" len="med"/>
                          <a:tailEnd type="none" w="med" len="med"/>
                        </a:lnT>
                      </a:tcPr>
                    </a:tc>
                    <a:tc>
                      <a:txBody>
                        <a:bodyPr/>
                        <a:lstStyle/>
                        <a:p>
                          <a:pPr algn="ctr"/>
                          <a:r>
                            <a:rPr lang="en-US" sz="1300" dirty="0">
                              <a:latin typeface="+mn-lt"/>
                            </a:rPr>
                            <a:t>-</a:t>
                          </a:r>
                          <a:endParaRPr lang="en-GB" sz="1300" dirty="0">
                            <a:latin typeface="+mn-lt"/>
                          </a:endParaRPr>
                        </a:p>
                      </a:txBody>
                      <a:tcPr marL="9144" marR="9144" marB="0">
                        <a:lnT w="12700" cap="flat" cmpd="sng" algn="ctr">
                          <a:solidFill>
                            <a:schemeClr val="tx1"/>
                          </a:solidFill>
                          <a:prstDash val="solid"/>
                          <a:round/>
                          <a:headEnd type="none" w="med" len="med"/>
                          <a:tailEnd type="none" w="med" len="med"/>
                        </a:lnT>
                      </a:tcPr>
                    </a:tc>
                    <a:tc>
                      <a:txBody>
                        <a:bodyPr/>
                        <a:lstStyle/>
                        <a:p>
                          <a:pPr algn="ctr"/>
                          <a:r>
                            <a:rPr lang="en-US" sz="1300" dirty="0">
                              <a:latin typeface="+mn-lt"/>
                            </a:rPr>
                            <a:t>-</a:t>
                          </a:r>
                          <a:endParaRPr lang="en-GB" sz="1300" dirty="0">
                            <a:latin typeface="+mn-lt"/>
                          </a:endParaRPr>
                        </a:p>
                      </a:txBody>
                      <a:tcPr marL="9144" marR="9144" marB="0">
                        <a:lnT w="12700" cap="flat" cmpd="sng" algn="ctr">
                          <a:solidFill>
                            <a:schemeClr val="tx1"/>
                          </a:solidFill>
                          <a:prstDash val="solid"/>
                          <a:round/>
                          <a:headEnd type="none" w="med" len="med"/>
                          <a:tailEnd type="none" w="med" len="med"/>
                        </a:lnT>
                      </a:tcPr>
                    </a:tc>
                    <a:tc>
                      <a:txBody>
                        <a:bodyPr/>
                        <a:lstStyle/>
                        <a:p>
                          <a:pPr algn="ctr"/>
                          <a:r>
                            <a:rPr lang="en-US" sz="1300" dirty="0">
                              <a:latin typeface="+mn-lt"/>
                            </a:rPr>
                            <a:t>-</a:t>
                          </a:r>
                          <a:endParaRPr lang="en-GB" sz="1300" dirty="0">
                            <a:latin typeface="+mn-lt"/>
                          </a:endParaRPr>
                        </a:p>
                      </a:txBody>
                      <a:tcPr marL="9144" marR="9144" marB="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683456068"/>
                      </a:ext>
                    </a:extLst>
                  </a:tr>
                  <a:tr h="243840">
                    <a:tc>
                      <a:txBody>
                        <a:bodyPr/>
                        <a:lstStyle/>
                        <a:p>
                          <a:endParaRPr lang="en-US"/>
                        </a:p>
                      </a:txBody>
                      <a:tcPr marL="9144" marR="9144" marB="0">
                        <a:blipFill>
                          <a:blip r:embed="rId2"/>
                          <a:stretch>
                            <a:fillRect t="-510000" r="-574138" b="-40000"/>
                          </a:stretch>
                        </a:blipFill>
                      </a:tcPr>
                    </a:tc>
                    <a:tc>
                      <a:txBody>
                        <a:bodyPr/>
                        <a:lstStyle/>
                        <a:p>
                          <a:pPr algn="ctr"/>
                          <a:r>
                            <a:rPr lang="en-US" sz="1300" dirty="0">
                              <a:latin typeface="+mn-lt"/>
                            </a:rPr>
                            <a:t>9.5e7</a:t>
                          </a:r>
                          <a:endParaRPr lang="en-GB" sz="1300" dirty="0">
                            <a:latin typeface="+mn-lt"/>
                          </a:endParaRPr>
                        </a:p>
                      </a:txBody>
                      <a:tcPr marL="9144" marR="9144" marB="0"/>
                    </a:tc>
                    <a:tc>
                      <a:txBody>
                        <a:bodyPr/>
                        <a:lstStyle/>
                        <a:p>
                          <a:pPr algn="ctr"/>
                          <a:r>
                            <a:rPr lang="en-US" sz="1300" dirty="0">
                              <a:latin typeface="+mn-lt"/>
                            </a:rPr>
                            <a:t>2.4e7</a:t>
                          </a:r>
                          <a:endParaRPr lang="en-GB" sz="1300" dirty="0">
                            <a:latin typeface="+mn-lt"/>
                          </a:endParaRPr>
                        </a:p>
                      </a:txBody>
                      <a:tcPr marL="9144" marR="9144" marB="0"/>
                    </a:tc>
                    <a:tc>
                      <a:txBody>
                        <a:bodyPr/>
                        <a:lstStyle/>
                        <a:p>
                          <a:pPr algn="ctr"/>
                          <a:r>
                            <a:rPr lang="en-US" sz="1300" dirty="0">
                              <a:latin typeface="+mn-lt"/>
                            </a:rPr>
                            <a:t>1.1e7</a:t>
                          </a:r>
                          <a:endParaRPr lang="en-GB" sz="1300" dirty="0">
                            <a:latin typeface="+mn-lt"/>
                          </a:endParaRPr>
                        </a:p>
                      </a:txBody>
                      <a:tcPr marL="9144" marR="9144" marB="0"/>
                    </a:tc>
                    <a:tc>
                      <a:txBody>
                        <a:bodyPr/>
                        <a:lstStyle/>
                        <a:p>
                          <a:pPr algn="ctr"/>
                          <a:r>
                            <a:rPr lang="en-US" sz="1300" dirty="0">
                              <a:latin typeface="+mn-lt"/>
                            </a:rPr>
                            <a:t>7.1e6</a:t>
                          </a:r>
                          <a:endParaRPr lang="en-GB" sz="1300" dirty="0">
                            <a:latin typeface="+mn-lt"/>
                          </a:endParaRPr>
                        </a:p>
                      </a:txBody>
                      <a:tcPr marL="9144" marR="9144" marB="0"/>
                    </a:tc>
                    <a:tc>
                      <a:txBody>
                        <a:bodyPr/>
                        <a:lstStyle/>
                        <a:p>
                          <a:pPr algn="ctr"/>
                          <a:r>
                            <a:rPr lang="en-US" sz="1300" dirty="0">
                              <a:latin typeface="+mn-lt"/>
                            </a:rPr>
                            <a:t>5.7e6</a:t>
                          </a:r>
                          <a:endParaRPr lang="en-GB" sz="1300" dirty="0">
                            <a:latin typeface="+mn-lt"/>
                          </a:endParaRPr>
                        </a:p>
                      </a:txBody>
                      <a:tcPr marL="9144" marR="9144" marB="0"/>
                    </a:tc>
                    <a:tc>
                      <a:txBody>
                        <a:bodyPr/>
                        <a:lstStyle/>
                        <a:p>
                          <a:pPr algn="ctr"/>
                          <a:r>
                            <a:rPr lang="en-US" sz="1300" dirty="0">
                              <a:latin typeface="+mn-lt"/>
                            </a:rPr>
                            <a:t>1.1e7</a:t>
                          </a:r>
                          <a:endParaRPr lang="en-GB" sz="1300" dirty="0">
                            <a:latin typeface="+mn-lt"/>
                          </a:endParaRPr>
                        </a:p>
                      </a:txBody>
                      <a:tcPr marL="9144" marR="9144" marB="0"/>
                    </a:tc>
                    <a:tc>
                      <a:txBody>
                        <a:bodyPr/>
                        <a:lstStyle/>
                        <a:p>
                          <a:pPr algn="ctr"/>
                          <a:r>
                            <a:rPr lang="en-US" sz="1300" dirty="0">
                              <a:latin typeface="+mn-lt"/>
                            </a:rPr>
                            <a:t>-</a:t>
                          </a:r>
                          <a:endParaRPr lang="en-GB" sz="1300" dirty="0">
                            <a:latin typeface="+mn-lt"/>
                          </a:endParaRPr>
                        </a:p>
                      </a:txBody>
                      <a:tcPr marL="9144" marR="9144" marB="0"/>
                    </a:tc>
                    <a:tc>
                      <a:txBody>
                        <a:bodyPr/>
                        <a:lstStyle/>
                        <a:p>
                          <a:pPr algn="ctr"/>
                          <a:r>
                            <a:rPr lang="en-US" sz="1300" dirty="0">
                              <a:latin typeface="+mn-lt"/>
                            </a:rPr>
                            <a:t>-</a:t>
                          </a:r>
                          <a:endParaRPr lang="en-GB" sz="1300" dirty="0">
                            <a:latin typeface="+mn-lt"/>
                          </a:endParaRPr>
                        </a:p>
                      </a:txBody>
                      <a:tcPr marL="9144" marR="9144" marB="0"/>
                    </a:tc>
                    <a:tc>
                      <a:txBody>
                        <a:bodyPr/>
                        <a:lstStyle/>
                        <a:p>
                          <a:pPr algn="ctr"/>
                          <a:r>
                            <a:rPr lang="en-US" sz="1300" dirty="0">
                              <a:latin typeface="+mn-lt"/>
                            </a:rPr>
                            <a:t>-</a:t>
                          </a:r>
                          <a:endParaRPr lang="en-GB" sz="1300" dirty="0">
                            <a:latin typeface="+mn-lt"/>
                          </a:endParaRPr>
                        </a:p>
                      </a:txBody>
                      <a:tcPr marL="9144" marR="9144" marB="0"/>
                    </a:tc>
                    <a:extLst>
                      <a:ext uri="{0D108BD9-81ED-4DB2-BD59-A6C34878D82A}">
                        <a16:rowId xmlns:a16="http://schemas.microsoft.com/office/drawing/2014/main" val="2495885880"/>
                      </a:ext>
                    </a:extLst>
                  </a:tr>
                </a:tbl>
              </a:graphicData>
            </a:graphic>
          </p:graphicFrame>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04D29533-6862-6BEB-F71A-3B9DF40478BB}"/>
                  </a:ext>
                </a:extLst>
              </p:cNvPr>
              <p:cNvSpPr txBox="1"/>
              <p:nvPr/>
            </p:nvSpPr>
            <p:spPr>
              <a:xfrm>
                <a:off x="407988" y="5661248"/>
                <a:ext cx="8298784" cy="558551"/>
              </a:xfrm>
              <a:prstGeom prst="rect">
                <a:avLst/>
              </a:prstGeom>
              <a:noFill/>
            </p:spPr>
            <p:txBody>
              <a:bodyPr wrap="square" lIns="0" tIns="0" rIns="0" bIns="0" rtlCol="0">
                <a:spAutoFit/>
              </a:bodyPr>
              <a:lstStyle/>
              <a:p>
                <a:pPr marL="285750" indent="-285750" algn="just">
                  <a:buFont typeface="Arial" panose="020B0604020202020204" pitchFamily="34" charset="0"/>
                  <a:buChar char="•"/>
                </a:pPr>
                <a14:m>
                  <m:oMath xmlns:m="http://schemas.openxmlformats.org/officeDocument/2006/math">
                    <m:acc>
                      <m:accPr>
                        <m:chr m:val="̅"/>
                        <m:ctrlPr>
                          <a:rPr lang="en-US" sz="1200" i="1" dirty="0" smtClean="0">
                            <a:latin typeface="Cambria Math" panose="02040503050406030204" pitchFamily="18" charset="0"/>
                          </a:rPr>
                        </m:ctrlPr>
                      </m:accPr>
                      <m:e>
                        <m:r>
                          <a:rPr lang="en-US" sz="1200" b="0" i="1" dirty="0" smtClean="0">
                            <a:latin typeface="Cambria Math" panose="02040503050406030204" pitchFamily="18" charset="0"/>
                          </a:rPr>
                          <m:t>𝑓</m:t>
                        </m:r>
                      </m:e>
                    </m:acc>
                    <m:r>
                      <a:rPr lang="en-US" sz="1200" i="1" dirty="0" smtClean="0">
                        <a:latin typeface="Cambria Math" panose="02040503050406030204" pitchFamily="18" charset="0"/>
                      </a:rPr>
                      <m:t> </m:t>
                    </m:r>
                  </m:oMath>
                </a14:m>
                <a:r>
                  <a:rPr lang="en-GB" sz="1200" dirty="0"/>
                  <a:t>=mean value of frequency, and </a:t>
                </a:r>
                <a:r>
                  <a:rPr lang="en-US" sz="1200" dirty="0"/>
                  <a:t>Std (</a:t>
                </a:r>
                <a14:m>
                  <m:oMath xmlns:m="http://schemas.openxmlformats.org/officeDocument/2006/math">
                    <m:r>
                      <a:rPr lang="en-US" sz="1200" i="1" dirty="0">
                        <a:latin typeface="Cambria Math" panose="02040503050406030204" pitchFamily="18" charset="0"/>
                      </a:rPr>
                      <m:t>𝑓</m:t>
                    </m:r>
                  </m:oMath>
                </a14:m>
                <a:r>
                  <a:rPr lang="en-US" sz="1200" dirty="0"/>
                  <a:t>)=standard deviation of frequency</a:t>
                </a:r>
              </a:p>
              <a:p>
                <a:pPr marL="285750" indent="-285750" algn="just">
                  <a:buFont typeface="Arial" panose="020B0604020202020204" pitchFamily="34" charset="0"/>
                  <a:buChar char="•"/>
                </a:pPr>
                <a:r>
                  <a:rPr lang="en-US" sz="1200" dirty="0"/>
                  <a:t>HM is the higher order modes at different passbands with largest longitudinal R/Q</a:t>
                </a:r>
                <a:r>
                  <a:rPr lang="en-GB" sz="1200" dirty="0"/>
                  <a:t> </a:t>
                </a:r>
              </a:p>
              <a:p>
                <a:pPr marL="285750" indent="-285750" algn="just">
                  <a:buFont typeface="Arial" panose="020B0604020202020204" pitchFamily="34" charset="0"/>
                  <a:buChar char="•"/>
                </a:pPr>
                <a:r>
                  <a:rPr lang="en-GB" sz="1200" dirty="0"/>
                  <a:t>1000 samples were taken</a:t>
                </a:r>
              </a:p>
            </p:txBody>
          </p:sp>
        </mc:Choice>
        <mc:Fallback xmlns="">
          <p:sp>
            <p:nvSpPr>
              <p:cNvPr id="11" name="TextBox 10">
                <a:extLst>
                  <a:ext uri="{FF2B5EF4-FFF2-40B4-BE49-F238E27FC236}">
                    <a16:creationId xmlns:a16="http://schemas.microsoft.com/office/drawing/2014/main" id="{04D29533-6862-6BEB-F71A-3B9DF40478BB}"/>
                  </a:ext>
                </a:extLst>
              </p:cNvPr>
              <p:cNvSpPr txBox="1">
                <a:spLocks noRot="1" noChangeAspect="1" noMove="1" noResize="1" noEditPoints="1" noAdjustHandles="1" noChangeArrowheads="1" noChangeShapeType="1" noTextEdit="1"/>
              </p:cNvSpPr>
              <p:nvPr/>
            </p:nvSpPr>
            <p:spPr>
              <a:xfrm>
                <a:off x="407988" y="5661248"/>
                <a:ext cx="8298784" cy="558551"/>
              </a:xfrm>
              <a:prstGeom prst="rect">
                <a:avLst/>
              </a:prstGeom>
              <a:blipFill>
                <a:blip r:embed="rId4"/>
                <a:stretch>
                  <a:fillRect l="-1102" t="-8791" b="-15385"/>
                </a:stretch>
              </a:blipFill>
            </p:spPr>
            <p:txBody>
              <a:bodyPr/>
              <a:lstStyle/>
              <a:p>
                <a:r>
                  <a:rPr lang="en-GB">
                    <a:noFill/>
                  </a:rPr>
                  <a:t> </a:t>
                </a:r>
              </a:p>
            </p:txBody>
          </p:sp>
        </mc:Fallback>
      </mc:AlternateContent>
      <p:pic>
        <p:nvPicPr>
          <p:cNvPr id="13" name="Picture 12" descr="A group of different colored lines&#10;&#10;Description automatically generated with medium confidence">
            <a:extLst>
              <a:ext uri="{FF2B5EF4-FFF2-40B4-BE49-F238E27FC236}">
                <a16:creationId xmlns:a16="http://schemas.microsoft.com/office/drawing/2014/main" id="{4A195970-4AF9-15CB-C6DA-04D615B7723F}"/>
              </a:ext>
            </a:extLst>
          </p:cNvPr>
          <p:cNvPicPr>
            <a:picLocks noChangeAspect="1"/>
          </p:cNvPicPr>
          <p:nvPr/>
        </p:nvPicPr>
        <p:blipFill>
          <a:blip r:embed="rId5"/>
          <a:srcRect l="277" r="8297"/>
          <a:stretch/>
        </p:blipFill>
        <p:spPr>
          <a:xfrm>
            <a:off x="7416475" y="1424240"/>
            <a:ext cx="4237391" cy="2349760"/>
          </a:xfrm>
          <a:prstGeom prst="rect">
            <a:avLst/>
          </a:prstGeom>
        </p:spPr>
      </p:pic>
      <p:grpSp>
        <p:nvGrpSpPr>
          <p:cNvPr id="7" name="Group 6">
            <a:extLst>
              <a:ext uri="{FF2B5EF4-FFF2-40B4-BE49-F238E27FC236}">
                <a16:creationId xmlns:a16="http://schemas.microsoft.com/office/drawing/2014/main" id="{197E45C6-1D2E-6403-C443-EB68C59FFFCF}"/>
              </a:ext>
            </a:extLst>
          </p:cNvPr>
          <p:cNvGrpSpPr/>
          <p:nvPr/>
        </p:nvGrpSpPr>
        <p:grpSpPr>
          <a:xfrm>
            <a:off x="7688301" y="3930184"/>
            <a:ext cx="4089953" cy="2279093"/>
            <a:chOff x="7562131" y="3846781"/>
            <a:chExt cx="4089953" cy="2279093"/>
          </a:xfrm>
        </p:grpSpPr>
        <p:pic>
          <p:nvPicPr>
            <p:cNvPr id="6" name="Picture 5" descr="A graph of a graph&#10;&#10;Description automatically generated">
              <a:extLst>
                <a:ext uri="{FF2B5EF4-FFF2-40B4-BE49-F238E27FC236}">
                  <a16:creationId xmlns:a16="http://schemas.microsoft.com/office/drawing/2014/main" id="{C2FEB0F7-F4F3-58F0-02A3-08C6889B21C2}"/>
                </a:ext>
              </a:extLst>
            </p:cNvPr>
            <p:cNvPicPr>
              <a:picLocks noChangeAspect="1"/>
            </p:cNvPicPr>
            <p:nvPr/>
          </p:nvPicPr>
          <p:blipFill>
            <a:blip r:embed="rId6"/>
            <a:srcRect l="5719" t="3619" r="8258"/>
            <a:stretch/>
          </p:blipFill>
          <p:spPr>
            <a:xfrm>
              <a:off x="7562131" y="3846781"/>
              <a:ext cx="4089953" cy="2279093"/>
            </a:xfrm>
            <a:prstGeom prst="rect">
              <a:avLst/>
            </a:prstGeom>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F81B0B69-3B99-59D6-FEBE-813C60600F1D}"/>
                    </a:ext>
                  </a:extLst>
                </p:cNvPr>
                <p:cNvSpPr txBox="1"/>
                <p:nvPr/>
              </p:nvSpPr>
              <p:spPr>
                <a:xfrm>
                  <a:off x="10205155" y="4351518"/>
                  <a:ext cx="1265283" cy="369332"/>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lang="en-US" sz="1200" b="0" i="1" dirty="0" smtClean="0">
                                <a:solidFill>
                                  <a:schemeClr val="accent1"/>
                                </a:solidFill>
                                <a:latin typeface="Cambria Math" panose="02040503050406030204" pitchFamily="18" charset="0"/>
                              </a:rPr>
                            </m:ctrlPr>
                          </m:sSubPr>
                          <m:e>
                            <m:r>
                              <a:rPr lang="en-US" sz="1200" i="1" dirty="0" smtClean="0">
                                <a:solidFill>
                                  <a:schemeClr val="accent1"/>
                                </a:solidFill>
                                <a:latin typeface="Cambria Math" panose="02040503050406030204" pitchFamily="18" charset="0"/>
                              </a:rPr>
                              <m:t>𝑄</m:t>
                            </m:r>
                          </m:e>
                          <m:sub>
                            <m:r>
                              <m:rPr>
                                <m:sty m:val="p"/>
                              </m:rPr>
                              <a:rPr lang="en-US" sz="1200" i="0" dirty="0" smtClean="0">
                                <a:solidFill>
                                  <a:schemeClr val="accent1"/>
                                </a:solidFill>
                                <a:latin typeface="Cambria Math" panose="02040503050406030204" pitchFamily="18" charset="0"/>
                              </a:rPr>
                              <m:t>ext</m:t>
                            </m:r>
                          </m:sub>
                        </m:sSub>
                        <m:r>
                          <a:rPr lang="en-US" sz="1200" i="1" dirty="0" smtClean="0">
                            <a:solidFill>
                              <a:schemeClr val="accent1"/>
                            </a:solidFill>
                            <a:latin typeface="Cambria Math" panose="02040503050406030204" pitchFamily="18" charset="0"/>
                          </a:rPr>
                          <m:t> </m:t>
                        </m:r>
                        <m:r>
                          <m:rPr>
                            <m:sty m:val="p"/>
                          </m:rPr>
                          <a:rPr lang="en-US" sz="1200" i="0" dirty="0" smtClean="0">
                            <a:solidFill>
                              <a:schemeClr val="accent1"/>
                            </a:solidFill>
                            <a:latin typeface="Cambria Math" panose="02040503050406030204" pitchFamily="18" charset="0"/>
                          </a:rPr>
                          <m:t>of</m:t>
                        </m:r>
                        <m:r>
                          <a:rPr lang="en-US" sz="1200" i="0" dirty="0" smtClean="0">
                            <a:solidFill>
                              <a:schemeClr val="accent1"/>
                            </a:solidFill>
                            <a:latin typeface="Cambria Math" panose="02040503050406030204" pitchFamily="18" charset="0"/>
                          </a:rPr>
                          <m:t> </m:t>
                        </m:r>
                        <m:r>
                          <m:rPr>
                            <m:sty m:val="p"/>
                          </m:rPr>
                          <a:rPr lang="en-US" sz="1200" i="0" dirty="0" smtClean="0">
                            <a:solidFill>
                              <a:schemeClr val="accent1"/>
                            </a:solidFill>
                            <a:latin typeface="Cambria Math" panose="02040503050406030204" pitchFamily="18" charset="0"/>
                          </a:rPr>
                          <m:t>FM</m:t>
                        </m:r>
                        <m:r>
                          <a:rPr lang="en-US" sz="1200" i="1" dirty="0" smtClean="0">
                            <a:solidFill>
                              <a:schemeClr val="accent1"/>
                            </a:solidFill>
                            <a:latin typeface="Cambria Math" panose="02040503050406030204" pitchFamily="18" charset="0"/>
                          </a:rPr>
                          <m:t>=1.1</m:t>
                        </m:r>
                        <m:r>
                          <a:rPr lang="en-US" sz="1200" i="1" dirty="0" smtClean="0">
                            <a:solidFill>
                              <a:schemeClr val="accent1"/>
                            </a:solidFill>
                            <a:latin typeface="Cambria Math" panose="02040503050406030204" pitchFamily="18" charset="0"/>
                          </a:rPr>
                          <m:t>𝑒</m:t>
                        </m:r>
                        <m:r>
                          <a:rPr lang="en-US" sz="1200" i="1" dirty="0" smtClean="0">
                            <a:solidFill>
                              <a:schemeClr val="accent1"/>
                            </a:solidFill>
                            <a:latin typeface="Cambria Math" panose="02040503050406030204" pitchFamily="18" charset="0"/>
                          </a:rPr>
                          <m:t>7</m:t>
                        </m:r>
                      </m:oMath>
                    </m:oMathPara>
                  </a14:m>
                  <a:endParaRPr lang="en-GB" sz="1200" dirty="0">
                    <a:solidFill>
                      <a:schemeClr val="accent1"/>
                    </a:solidFill>
                  </a:endParaRPr>
                </a:p>
                <a:p>
                  <a:pPr/>
                  <a14:m>
                    <m:oMathPara xmlns:m="http://schemas.openxmlformats.org/officeDocument/2006/math">
                      <m:oMathParaPr>
                        <m:jc m:val="centerGroup"/>
                      </m:oMathParaPr>
                      <m:oMath xmlns:m="http://schemas.openxmlformats.org/officeDocument/2006/math">
                        <m:sSub>
                          <m:sSubPr>
                            <m:ctrlPr>
                              <a:rPr lang="en-US" sz="1200" b="0" i="1" dirty="0" smtClean="0">
                                <a:solidFill>
                                  <a:srgbClr val="FF0000"/>
                                </a:solidFill>
                                <a:latin typeface="Cambria Math" panose="02040503050406030204" pitchFamily="18" charset="0"/>
                              </a:rPr>
                            </m:ctrlPr>
                          </m:sSubPr>
                          <m:e>
                            <m:r>
                              <a:rPr lang="en-US" sz="1200" i="1" dirty="0" smtClean="0">
                                <a:solidFill>
                                  <a:srgbClr val="FF0000"/>
                                </a:solidFill>
                                <a:latin typeface="Cambria Math" panose="02040503050406030204" pitchFamily="18" charset="0"/>
                              </a:rPr>
                              <m:t>𝑄</m:t>
                            </m:r>
                          </m:e>
                          <m:sub>
                            <m:r>
                              <m:rPr>
                                <m:sty m:val="p"/>
                              </m:rPr>
                              <a:rPr lang="en-US" sz="1200" i="0" dirty="0" smtClean="0">
                                <a:solidFill>
                                  <a:srgbClr val="FF0000"/>
                                </a:solidFill>
                                <a:latin typeface="Cambria Math" panose="02040503050406030204" pitchFamily="18" charset="0"/>
                              </a:rPr>
                              <m:t>ext</m:t>
                            </m:r>
                          </m:sub>
                        </m:sSub>
                        <m:r>
                          <a:rPr lang="en-US" sz="1200" i="1" dirty="0" smtClean="0">
                            <a:solidFill>
                              <a:srgbClr val="FF0000"/>
                            </a:solidFill>
                            <a:latin typeface="Cambria Math" panose="02040503050406030204" pitchFamily="18" charset="0"/>
                          </a:rPr>
                          <m:t> </m:t>
                        </m:r>
                        <m:r>
                          <m:rPr>
                            <m:sty m:val="p"/>
                          </m:rPr>
                          <a:rPr lang="en-US" sz="1200" i="0" dirty="0" smtClean="0">
                            <a:solidFill>
                              <a:srgbClr val="FF0000"/>
                            </a:solidFill>
                            <a:latin typeface="Cambria Math" panose="02040503050406030204" pitchFamily="18" charset="0"/>
                          </a:rPr>
                          <m:t>of</m:t>
                        </m:r>
                        <m:r>
                          <a:rPr lang="en-US" sz="1200" i="0" dirty="0" smtClean="0">
                            <a:solidFill>
                              <a:srgbClr val="FF0000"/>
                            </a:solidFill>
                            <a:latin typeface="Cambria Math" panose="02040503050406030204" pitchFamily="18" charset="0"/>
                          </a:rPr>
                          <m:t> </m:t>
                        </m:r>
                        <m:r>
                          <m:rPr>
                            <m:sty m:val="p"/>
                          </m:rPr>
                          <a:rPr lang="en-US" sz="1200" i="0" dirty="0" smtClean="0">
                            <a:solidFill>
                              <a:srgbClr val="FF0000"/>
                            </a:solidFill>
                            <a:latin typeface="Cambria Math" panose="02040503050406030204" pitchFamily="18" charset="0"/>
                          </a:rPr>
                          <m:t>FM</m:t>
                        </m:r>
                        <m:r>
                          <a:rPr lang="en-US" sz="1200" i="1" dirty="0" smtClean="0">
                            <a:solidFill>
                              <a:srgbClr val="FF0000"/>
                            </a:solidFill>
                            <a:latin typeface="Cambria Math" panose="02040503050406030204" pitchFamily="18" charset="0"/>
                          </a:rPr>
                          <m:t>=</m:t>
                        </m:r>
                        <m:r>
                          <a:rPr lang="en-US" sz="1200" b="0" i="1" dirty="0" smtClean="0">
                            <a:solidFill>
                              <a:srgbClr val="FF0000"/>
                            </a:solidFill>
                            <a:latin typeface="Cambria Math" panose="02040503050406030204" pitchFamily="18" charset="0"/>
                          </a:rPr>
                          <m:t>4.3</m:t>
                        </m:r>
                        <m:r>
                          <a:rPr lang="en-US" sz="1200" i="1" dirty="0" smtClean="0">
                            <a:solidFill>
                              <a:srgbClr val="FF0000"/>
                            </a:solidFill>
                            <a:latin typeface="Cambria Math" panose="02040503050406030204" pitchFamily="18" charset="0"/>
                          </a:rPr>
                          <m:t>𝑒</m:t>
                        </m:r>
                        <m:r>
                          <a:rPr lang="en-US" sz="1200" b="0" i="1" dirty="0" smtClean="0">
                            <a:solidFill>
                              <a:srgbClr val="FF0000"/>
                            </a:solidFill>
                            <a:latin typeface="Cambria Math" panose="02040503050406030204" pitchFamily="18" charset="0"/>
                          </a:rPr>
                          <m:t>6</m:t>
                        </m:r>
                      </m:oMath>
                    </m:oMathPara>
                  </a14:m>
                  <a:endParaRPr lang="en-GB" sz="1200" dirty="0">
                    <a:solidFill>
                      <a:srgbClr val="FF0000"/>
                    </a:solidFill>
                  </a:endParaRPr>
                </a:p>
              </p:txBody>
            </p:sp>
          </mc:Choice>
          <mc:Fallback xmlns="">
            <p:sp>
              <p:nvSpPr>
                <p:cNvPr id="18" name="TextBox 17">
                  <a:extLst>
                    <a:ext uri="{FF2B5EF4-FFF2-40B4-BE49-F238E27FC236}">
                      <a16:creationId xmlns:a16="http://schemas.microsoft.com/office/drawing/2014/main" id="{F81B0B69-3B99-59D6-FEBE-813C60600F1D}"/>
                    </a:ext>
                  </a:extLst>
                </p:cNvPr>
                <p:cNvSpPr txBox="1">
                  <a:spLocks noRot="1" noChangeAspect="1" noMove="1" noResize="1" noEditPoints="1" noAdjustHandles="1" noChangeArrowheads="1" noChangeShapeType="1" noTextEdit="1"/>
                </p:cNvSpPr>
                <p:nvPr/>
              </p:nvSpPr>
              <p:spPr>
                <a:xfrm>
                  <a:off x="10205155" y="4351518"/>
                  <a:ext cx="1265283" cy="369332"/>
                </a:xfrm>
                <a:prstGeom prst="rect">
                  <a:avLst/>
                </a:prstGeom>
                <a:blipFill>
                  <a:blip r:embed="rId7"/>
                  <a:stretch>
                    <a:fillRect l="-3865" r="-2899" b="-15000"/>
                  </a:stretch>
                </a:blipFill>
              </p:spPr>
              <p:txBody>
                <a:bodyPr/>
                <a:lstStyle/>
                <a:p>
                  <a:r>
                    <a:rPr lang="en-GB">
                      <a:noFill/>
                    </a:rPr>
                    <a:t> </a:t>
                  </a:r>
                </a:p>
              </p:txBody>
            </p:sp>
          </mc:Fallback>
        </mc:AlternateContent>
        <p:sp>
          <p:nvSpPr>
            <p:cNvPr id="19" name="TextBox 18">
              <a:extLst>
                <a:ext uri="{FF2B5EF4-FFF2-40B4-BE49-F238E27FC236}">
                  <a16:creationId xmlns:a16="http://schemas.microsoft.com/office/drawing/2014/main" id="{2CC05534-E005-CA3A-96CE-42215FA12A73}"/>
                </a:ext>
              </a:extLst>
            </p:cNvPr>
            <p:cNvSpPr txBox="1"/>
            <p:nvPr/>
          </p:nvSpPr>
          <p:spPr>
            <a:xfrm>
              <a:off x="8151570" y="5563639"/>
              <a:ext cx="248466" cy="215444"/>
            </a:xfrm>
            <a:prstGeom prst="rect">
              <a:avLst/>
            </a:prstGeom>
            <a:noFill/>
          </p:spPr>
          <p:txBody>
            <a:bodyPr wrap="none" lIns="0" tIns="0" rIns="0" bIns="0" rtlCol="0">
              <a:spAutoFit/>
            </a:bodyPr>
            <a:lstStyle/>
            <a:p>
              <a:pPr algn="l"/>
              <a:r>
                <a:rPr lang="en-US" sz="1400" dirty="0">
                  <a:solidFill>
                    <a:schemeClr val="tx2"/>
                  </a:solidFill>
                </a:rPr>
                <a:t>m1</a:t>
              </a:r>
              <a:endParaRPr lang="en-GB" sz="1400" dirty="0">
                <a:solidFill>
                  <a:schemeClr val="tx2"/>
                </a:solidFill>
              </a:endParaRPr>
            </a:p>
          </p:txBody>
        </p:sp>
        <p:sp>
          <p:nvSpPr>
            <p:cNvPr id="20" name="TextBox 19">
              <a:extLst>
                <a:ext uri="{FF2B5EF4-FFF2-40B4-BE49-F238E27FC236}">
                  <a16:creationId xmlns:a16="http://schemas.microsoft.com/office/drawing/2014/main" id="{21EF2AA0-6B7A-A3AD-A243-FFFD30FB9C60}"/>
                </a:ext>
              </a:extLst>
            </p:cNvPr>
            <p:cNvSpPr txBox="1"/>
            <p:nvPr/>
          </p:nvSpPr>
          <p:spPr>
            <a:xfrm>
              <a:off x="8804425" y="5423362"/>
              <a:ext cx="248466" cy="215444"/>
            </a:xfrm>
            <a:prstGeom prst="rect">
              <a:avLst/>
            </a:prstGeom>
            <a:noFill/>
          </p:spPr>
          <p:txBody>
            <a:bodyPr wrap="none" lIns="0" tIns="0" rIns="0" bIns="0" rtlCol="0">
              <a:spAutoFit/>
            </a:bodyPr>
            <a:lstStyle/>
            <a:p>
              <a:pPr algn="l"/>
              <a:r>
                <a:rPr lang="en-US" sz="1400" dirty="0">
                  <a:solidFill>
                    <a:schemeClr val="tx2"/>
                  </a:solidFill>
                </a:rPr>
                <a:t>m2</a:t>
              </a:r>
              <a:endParaRPr lang="en-GB" sz="1400" dirty="0">
                <a:solidFill>
                  <a:schemeClr val="tx2"/>
                </a:solidFill>
              </a:endParaRPr>
            </a:p>
          </p:txBody>
        </p:sp>
        <p:sp>
          <p:nvSpPr>
            <p:cNvPr id="21" name="TextBox 20">
              <a:extLst>
                <a:ext uri="{FF2B5EF4-FFF2-40B4-BE49-F238E27FC236}">
                  <a16:creationId xmlns:a16="http://schemas.microsoft.com/office/drawing/2014/main" id="{06409F40-8865-D72E-3363-F5F96252C19D}"/>
                </a:ext>
              </a:extLst>
            </p:cNvPr>
            <p:cNvSpPr txBox="1"/>
            <p:nvPr/>
          </p:nvSpPr>
          <p:spPr>
            <a:xfrm>
              <a:off x="9742956" y="5563639"/>
              <a:ext cx="248466" cy="215444"/>
            </a:xfrm>
            <a:prstGeom prst="rect">
              <a:avLst/>
            </a:prstGeom>
            <a:noFill/>
          </p:spPr>
          <p:txBody>
            <a:bodyPr wrap="none" lIns="0" tIns="0" rIns="0" bIns="0" rtlCol="0">
              <a:spAutoFit/>
            </a:bodyPr>
            <a:lstStyle/>
            <a:p>
              <a:pPr algn="l"/>
              <a:r>
                <a:rPr lang="en-US" sz="1400" dirty="0">
                  <a:solidFill>
                    <a:schemeClr val="tx2"/>
                  </a:solidFill>
                </a:rPr>
                <a:t>m3</a:t>
              </a:r>
              <a:endParaRPr lang="en-GB" sz="1400" dirty="0">
                <a:solidFill>
                  <a:schemeClr val="tx2"/>
                </a:solidFill>
              </a:endParaRPr>
            </a:p>
          </p:txBody>
        </p:sp>
        <p:sp>
          <p:nvSpPr>
            <p:cNvPr id="22" name="TextBox 21">
              <a:extLst>
                <a:ext uri="{FF2B5EF4-FFF2-40B4-BE49-F238E27FC236}">
                  <a16:creationId xmlns:a16="http://schemas.microsoft.com/office/drawing/2014/main" id="{3E4E9DAC-906E-D364-A776-CACDD2F79685}"/>
                </a:ext>
              </a:extLst>
            </p:cNvPr>
            <p:cNvSpPr txBox="1"/>
            <p:nvPr/>
          </p:nvSpPr>
          <p:spPr>
            <a:xfrm>
              <a:off x="10616027" y="5084463"/>
              <a:ext cx="248466" cy="215444"/>
            </a:xfrm>
            <a:prstGeom prst="rect">
              <a:avLst/>
            </a:prstGeom>
            <a:noFill/>
          </p:spPr>
          <p:txBody>
            <a:bodyPr wrap="none" lIns="0" tIns="0" rIns="0" bIns="0" rtlCol="0">
              <a:spAutoFit/>
            </a:bodyPr>
            <a:lstStyle/>
            <a:p>
              <a:pPr algn="l"/>
              <a:r>
                <a:rPr lang="en-US" sz="1400" dirty="0">
                  <a:solidFill>
                    <a:schemeClr val="tx2"/>
                  </a:solidFill>
                </a:rPr>
                <a:t>m4</a:t>
              </a:r>
              <a:endParaRPr lang="en-GB" sz="1400" dirty="0">
                <a:solidFill>
                  <a:schemeClr val="tx2"/>
                </a:solidFill>
              </a:endParaRPr>
            </a:p>
          </p:txBody>
        </p:sp>
        <p:sp>
          <p:nvSpPr>
            <p:cNvPr id="23" name="TextBox 22">
              <a:extLst>
                <a:ext uri="{FF2B5EF4-FFF2-40B4-BE49-F238E27FC236}">
                  <a16:creationId xmlns:a16="http://schemas.microsoft.com/office/drawing/2014/main" id="{2E30662F-32AA-2093-8A7B-141DD3E5CD5A}"/>
                </a:ext>
              </a:extLst>
            </p:cNvPr>
            <p:cNvSpPr txBox="1"/>
            <p:nvPr/>
          </p:nvSpPr>
          <p:spPr>
            <a:xfrm>
              <a:off x="11107546" y="5315640"/>
              <a:ext cx="248466" cy="215444"/>
            </a:xfrm>
            <a:prstGeom prst="rect">
              <a:avLst/>
            </a:prstGeom>
            <a:noFill/>
          </p:spPr>
          <p:txBody>
            <a:bodyPr wrap="none" lIns="0" tIns="0" rIns="0" bIns="0" rtlCol="0">
              <a:spAutoFit/>
            </a:bodyPr>
            <a:lstStyle/>
            <a:p>
              <a:pPr algn="l"/>
              <a:r>
                <a:rPr lang="en-US" sz="1400" dirty="0">
                  <a:solidFill>
                    <a:schemeClr val="tx2"/>
                  </a:solidFill>
                </a:rPr>
                <a:t>m5</a:t>
              </a:r>
              <a:endParaRPr lang="en-GB" sz="1400" dirty="0">
                <a:solidFill>
                  <a:schemeClr val="tx2"/>
                </a:solidFill>
              </a:endParaRPr>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2527E056-B30D-9F7A-8448-49926C544B72}"/>
                    </a:ext>
                  </a:extLst>
                </p:cNvPr>
                <p:cNvSpPr txBox="1"/>
                <p:nvPr/>
              </p:nvSpPr>
              <p:spPr>
                <a:xfrm>
                  <a:off x="7688301" y="3930184"/>
                  <a:ext cx="2232248" cy="304122"/>
                </a:xfrm>
                <a:prstGeom prst="rect">
                  <a:avLst/>
                </a:prstGeom>
                <a:noFill/>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GB" sz="1200" i="1" dirty="0" smtClean="0">
                              <a:solidFill>
                                <a:schemeClr val="tx2"/>
                              </a:solidFill>
                              <a:latin typeface="Cambria Math" panose="02040503050406030204" pitchFamily="18" charset="0"/>
                              <a:ea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rPr>
                    <a:t> </a:t>
                  </a:r>
                  <a:r>
                    <a:rPr lang="en-GB" sz="1200" i="0" dirty="0">
                      <a:solidFill>
                        <a:schemeClr val="tx2"/>
                      </a:solidFill>
                    </a:rPr>
                    <a:t>with </a:t>
                  </a:r>
                  <a14:m>
                    <m:oMath xmlns:m="http://schemas.openxmlformats.org/officeDocument/2006/math">
                      <m:sSub>
                        <m:sSubPr>
                          <m:ctrlPr>
                            <a:rPr lang="en-US" sz="1200" i="1" dirty="0" smtClean="0">
                              <a:solidFill>
                                <a:schemeClr val="tx2"/>
                              </a:solidFill>
                              <a:latin typeface="Cambria Math" panose="02040503050406030204" pitchFamily="18" charset="0"/>
                              <a:ea typeface="Cambria Math" panose="02040503050406030204" pitchFamily="18" charset="0"/>
                            </a:rPr>
                          </m:ctrlPr>
                        </m:sSubPr>
                        <m:e>
                          <m:r>
                            <m:rPr>
                              <m:sty m:val="p"/>
                            </m:rPr>
                            <a:rPr lang="el-GR" sz="1200" i="1" dirty="0">
                              <a:solidFill>
                                <a:schemeClr val="tx2"/>
                              </a:solidFill>
                              <a:latin typeface="Cambria Math" panose="02040503050406030204" pitchFamily="18" charset="0"/>
                              <a:ea typeface="Cambria Math" panose="02040503050406030204" pitchFamily="18" charset="0"/>
                            </a:rPr>
                            <m:t>τ</m:t>
                          </m:r>
                        </m:e>
                        <m:sub>
                          <m:r>
                            <m:rPr>
                              <m:sty m:val="p"/>
                            </m:rPr>
                            <a:rPr lang="en-US" sz="1200" b="0" i="0" dirty="0" smtClean="0">
                              <a:solidFill>
                                <a:schemeClr val="tx2"/>
                              </a:solidFill>
                              <a:latin typeface="Cambria Math" panose="02040503050406030204" pitchFamily="18" charset="0"/>
                              <a:ea typeface="Cambria Math" panose="02040503050406030204" pitchFamily="18" charset="0"/>
                            </a:rPr>
                            <m:t>z</m:t>
                          </m:r>
                        </m:sub>
                      </m:sSub>
                      <m:r>
                        <a:rPr lang="en-US" sz="1200" b="0" i="1" dirty="0" smtClean="0">
                          <a:solidFill>
                            <a:schemeClr val="tx2"/>
                          </a:solidFill>
                          <a:latin typeface="Cambria Math" panose="02040503050406030204" pitchFamily="18" charset="0"/>
                          <a:ea typeface="Cambria Math" panose="02040503050406030204" pitchFamily="18" charset="0"/>
                        </a:rPr>
                        <m:t>=1.51 </m:t>
                      </m:r>
                      <m:r>
                        <m:rPr>
                          <m:sty m:val="p"/>
                        </m:rPr>
                        <a:rPr lang="en-US" sz="1200" b="0" i="0" dirty="0" smtClean="0">
                          <a:solidFill>
                            <a:schemeClr val="tx2"/>
                          </a:solidFill>
                          <a:latin typeface="Cambria Math" panose="02040503050406030204" pitchFamily="18" charset="0"/>
                          <a:ea typeface="Cambria Math" panose="02040503050406030204" pitchFamily="18" charset="0"/>
                        </a:rPr>
                        <m:t>s</m:t>
                      </m:r>
                    </m:oMath>
                  </a14:m>
                  <a:r>
                    <a:rPr lang="en-GB" sz="1200" dirty="0">
                      <a:solidFill>
                        <a:schemeClr val="tx2"/>
                      </a:solidFill>
                    </a:rPr>
                    <a:t> for Z</a:t>
                  </a:r>
                  <a:r>
                    <a:rPr lang="en-GB" sz="1200" baseline="-25000" dirty="0">
                      <a:solidFill>
                        <a:schemeClr val="tx2"/>
                      </a:solidFill>
                    </a:rPr>
                    <a:t>B</a:t>
                  </a:r>
                </a:p>
              </p:txBody>
            </p:sp>
          </mc:Choice>
          <mc:Fallback xmlns="">
            <p:sp>
              <p:nvSpPr>
                <p:cNvPr id="25" name="TextBox 24">
                  <a:extLst>
                    <a:ext uri="{FF2B5EF4-FFF2-40B4-BE49-F238E27FC236}">
                      <a16:creationId xmlns:a16="http://schemas.microsoft.com/office/drawing/2014/main" id="{2527E056-B30D-9F7A-8448-49926C544B72}"/>
                    </a:ext>
                  </a:extLst>
                </p:cNvPr>
                <p:cNvSpPr txBox="1">
                  <a:spLocks noRot="1" noChangeAspect="1" noMove="1" noResize="1" noEditPoints="1" noAdjustHandles="1" noChangeArrowheads="1" noChangeShapeType="1" noTextEdit="1"/>
                </p:cNvSpPr>
                <p:nvPr/>
              </p:nvSpPr>
              <p:spPr>
                <a:xfrm>
                  <a:off x="7688301" y="3930184"/>
                  <a:ext cx="2232248" cy="304122"/>
                </a:xfrm>
                <a:prstGeom prst="rect">
                  <a:avLst/>
                </a:prstGeom>
                <a:blipFill>
                  <a:blip r:embed="rId8"/>
                  <a:stretch>
                    <a:fillRect b="-1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F10B5F45-A0D7-069A-4DF1-6F9847439C4F}"/>
                    </a:ext>
                  </a:extLst>
                </p:cNvPr>
                <p:cNvSpPr txBox="1"/>
                <p:nvPr/>
              </p:nvSpPr>
              <p:spPr>
                <a:xfrm>
                  <a:off x="7922843" y="4615873"/>
                  <a:ext cx="2068579" cy="46859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050" b="0" i="1" smtClean="0">
                                <a:solidFill>
                                  <a:schemeClr val="tx2"/>
                                </a:solidFill>
                                <a:latin typeface="Cambria Math" panose="02040503050406030204" pitchFamily="18" charset="0"/>
                              </a:rPr>
                            </m:ctrlPr>
                          </m:sSubPr>
                          <m:e>
                            <m:r>
                              <a:rPr lang="en-GB" sz="1050" b="0" i="1" smtClean="0">
                                <a:solidFill>
                                  <a:schemeClr val="tx2"/>
                                </a:solidFill>
                                <a:latin typeface="Cambria Math" panose="02040503050406030204" pitchFamily="18" charset="0"/>
                              </a:rPr>
                              <m:t>𝑍</m:t>
                            </m:r>
                          </m:e>
                          <m:sub>
                            <m:r>
                              <a:rPr lang="en-GB" sz="1050" b="0" i="1" smtClean="0">
                                <a:solidFill>
                                  <a:schemeClr val="tx2"/>
                                </a:solidFill>
                                <a:latin typeface="Cambria Math" panose="02040503050406030204" pitchFamily="18" charset="0"/>
                                <a:ea typeface="Cambria Math" panose="02040503050406030204" pitchFamily="18" charset="0"/>
                              </a:rPr>
                              <m:t>∥</m:t>
                            </m:r>
                          </m:sub>
                        </m:sSub>
                        <m:d>
                          <m:dPr>
                            <m:ctrlPr>
                              <a:rPr lang="en-GB" sz="1050" b="0" i="1" smtClean="0">
                                <a:solidFill>
                                  <a:schemeClr val="tx2"/>
                                </a:solidFill>
                                <a:latin typeface="Cambria Math" panose="02040503050406030204" pitchFamily="18" charset="0"/>
                                <a:ea typeface="Cambria Math" panose="02040503050406030204" pitchFamily="18" charset="0"/>
                              </a:rPr>
                            </m:ctrlPr>
                          </m:dPr>
                          <m:e>
                            <m:r>
                              <a:rPr lang="en-GB" sz="1050" b="0" i="1" smtClean="0">
                                <a:solidFill>
                                  <a:schemeClr val="tx2"/>
                                </a:solidFill>
                                <a:latin typeface="Cambria Math" panose="02040503050406030204" pitchFamily="18" charset="0"/>
                                <a:ea typeface="Cambria Math" panose="02040503050406030204" pitchFamily="18" charset="0"/>
                              </a:rPr>
                              <m:t>𝑓</m:t>
                            </m:r>
                          </m:e>
                        </m:d>
                        <m:r>
                          <a:rPr lang="en-GB" sz="1050" b="0" i="1" smtClean="0">
                            <a:solidFill>
                              <a:schemeClr val="tx2"/>
                            </a:solidFill>
                            <a:latin typeface="Cambria Math" panose="02040503050406030204" pitchFamily="18" charset="0"/>
                            <a:ea typeface="Cambria Math" panose="02040503050406030204" pitchFamily="18" charset="0"/>
                          </a:rPr>
                          <m:t>≈</m:t>
                        </m:r>
                        <m:nary>
                          <m:naryPr>
                            <m:chr m:val="∑"/>
                            <m:ctrlPr>
                              <a:rPr lang="en-GB" sz="1050" b="0" i="1" smtClean="0">
                                <a:solidFill>
                                  <a:schemeClr val="tx2"/>
                                </a:solidFill>
                                <a:latin typeface="Cambria Math" panose="02040503050406030204" pitchFamily="18" charset="0"/>
                                <a:ea typeface="Cambria Math" panose="02040503050406030204" pitchFamily="18" charset="0"/>
                              </a:rPr>
                            </m:ctrlPr>
                          </m:naryPr>
                          <m:sub>
                            <m:r>
                              <m:rPr>
                                <m:brk m:alnAt="23"/>
                              </m:rPr>
                              <a:rPr lang="en-GB" sz="1050" b="0" i="1" smtClean="0">
                                <a:solidFill>
                                  <a:schemeClr val="tx2"/>
                                </a:solidFill>
                                <a:latin typeface="Cambria Math" panose="02040503050406030204" pitchFamily="18" charset="0"/>
                                <a:ea typeface="Cambria Math" panose="02040503050406030204" pitchFamily="18" charset="0"/>
                              </a:rPr>
                              <m:t>𝑛</m:t>
                            </m:r>
                          </m:sub>
                          <m:sup/>
                          <m:e>
                            <m:f>
                              <m:fPr>
                                <m:ctrlPr>
                                  <a:rPr lang="en-GB" sz="1050" b="0" i="1" smtClean="0">
                                    <a:solidFill>
                                      <a:schemeClr val="tx2"/>
                                    </a:solidFill>
                                    <a:latin typeface="Cambria Math" panose="02040503050406030204" pitchFamily="18" charset="0"/>
                                    <a:ea typeface="Cambria Math" panose="02040503050406030204" pitchFamily="18" charset="0"/>
                                  </a:rPr>
                                </m:ctrlPr>
                              </m:fPr>
                              <m:num>
                                <m:r>
                                  <a:rPr lang="en-GB" sz="1050" b="0" i="1" smtClean="0">
                                    <a:solidFill>
                                      <a:schemeClr val="tx2"/>
                                    </a:solidFill>
                                    <a:latin typeface="Cambria Math" panose="02040503050406030204" pitchFamily="18" charset="0"/>
                                    <a:ea typeface="Cambria Math" panose="02040503050406030204" pitchFamily="18" charset="0"/>
                                  </a:rPr>
                                  <m:t>1</m:t>
                                </m:r>
                              </m:num>
                              <m:den>
                                <m:r>
                                  <a:rPr lang="en-GB" sz="1050" b="0" i="1" smtClean="0">
                                    <a:solidFill>
                                      <a:schemeClr val="tx2"/>
                                    </a:solidFill>
                                    <a:latin typeface="Cambria Math" panose="02040503050406030204" pitchFamily="18" charset="0"/>
                                    <a:ea typeface="Cambria Math" panose="02040503050406030204" pitchFamily="18" charset="0"/>
                                  </a:rPr>
                                  <m:t>2</m:t>
                                </m:r>
                              </m:den>
                            </m:f>
                            <m:f>
                              <m:fPr>
                                <m:ctrlPr>
                                  <a:rPr lang="en-GB" sz="1050" i="1">
                                    <a:solidFill>
                                      <a:schemeClr val="tx2"/>
                                    </a:solidFill>
                                    <a:latin typeface="Cambria Math" panose="02040503050406030204" pitchFamily="18" charset="0"/>
                                    <a:ea typeface="Cambria Math" panose="02040503050406030204" pitchFamily="18" charset="0"/>
                                  </a:rPr>
                                </m:ctrlPr>
                              </m:fPr>
                              <m:num>
                                <m:r>
                                  <a:rPr lang="en-GB" sz="1050" i="1">
                                    <a:solidFill>
                                      <a:schemeClr val="tx2"/>
                                    </a:solidFill>
                                    <a:latin typeface="Cambria Math" panose="02040503050406030204" pitchFamily="18" charset="0"/>
                                    <a:ea typeface="Cambria Math" panose="02040503050406030204" pitchFamily="18" charset="0"/>
                                  </a:rPr>
                                  <m:t> </m:t>
                                </m:r>
                                <m:r>
                                  <a:rPr lang="en-GB" sz="1050" i="1">
                                    <a:solidFill>
                                      <a:schemeClr val="tx2"/>
                                    </a:solidFill>
                                    <a:latin typeface="Cambria Math" panose="02040503050406030204" pitchFamily="18" charset="0"/>
                                    <a:ea typeface="Cambria Math" panose="02040503050406030204" pitchFamily="18" charset="0"/>
                                  </a:rPr>
                                  <m:t>𝑅</m:t>
                                </m:r>
                                <m:r>
                                  <m:rPr>
                                    <m:lit/>
                                  </m:rPr>
                                  <a:rPr lang="en-GB" sz="1050" i="1">
                                    <a:solidFill>
                                      <a:schemeClr val="tx2"/>
                                    </a:solidFill>
                                    <a:latin typeface="Cambria Math" panose="02040503050406030204" pitchFamily="18" charset="0"/>
                                    <a:ea typeface="Cambria Math" panose="02040503050406030204" pitchFamily="18" charset="0"/>
                                  </a:rPr>
                                  <m:t>/</m:t>
                                </m:r>
                                <m:sSub>
                                  <m:sSubPr>
                                    <m:ctrlPr>
                                      <a:rPr lang="en-GB" sz="1050" i="1">
                                        <a:solidFill>
                                          <a:schemeClr val="tx2"/>
                                        </a:solidFill>
                                        <a:latin typeface="Cambria Math" panose="02040503050406030204" pitchFamily="18" charset="0"/>
                                        <a:ea typeface="Cambria Math" panose="02040503050406030204" pitchFamily="18" charset="0"/>
                                      </a:rPr>
                                    </m:ctrlPr>
                                  </m:sSubPr>
                                  <m:e>
                                    <m:r>
                                      <a:rPr lang="en-GB" sz="1050" i="1">
                                        <a:solidFill>
                                          <a:schemeClr val="tx2"/>
                                        </a:solidFill>
                                        <a:latin typeface="Cambria Math" panose="02040503050406030204" pitchFamily="18" charset="0"/>
                                        <a:ea typeface="Cambria Math" panose="02040503050406030204" pitchFamily="18" charset="0"/>
                                      </a:rPr>
                                      <m:t>𝑄</m:t>
                                    </m:r>
                                  </m:e>
                                  <m:sub>
                                    <m:r>
                                      <a:rPr lang="en-GB" sz="1050" i="1">
                                        <a:solidFill>
                                          <a:schemeClr val="tx2"/>
                                        </a:solidFill>
                                        <a:latin typeface="Cambria Math" panose="02040503050406030204" pitchFamily="18" charset="0"/>
                                        <a:ea typeface="Cambria Math" panose="02040503050406030204" pitchFamily="18" charset="0"/>
                                      </a:rPr>
                                      <m:t>∥,</m:t>
                                    </m:r>
                                    <m:r>
                                      <a:rPr lang="en-GB" sz="1050" i="1">
                                        <a:solidFill>
                                          <a:schemeClr val="tx2"/>
                                        </a:solidFill>
                                        <a:latin typeface="Cambria Math" panose="02040503050406030204" pitchFamily="18" charset="0"/>
                                        <a:ea typeface="Cambria Math" panose="02040503050406030204" pitchFamily="18" charset="0"/>
                                      </a:rPr>
                                      <m:t>𝑛</m:t>
                                    </m:r>
                                  </m:sub>
                                </m:sSub>
                                <m:r>
                                  <a:rPr lang="en-GB" sz="1050" i="1">
                                    <a:solidFill>
                                      <a:schemeClr val="tx2"/>
                                    </a:solidFill>
                                    <a:latin typeface="Cambria Math" panose="02040503050406030204" pitchFamily="18" charset="0"/>
                                    <a:ea typeface="Cambria Math" panose="02040503050406030204" pitchFamily="18" charset="0"/>
                                  </a:rPr>
                                  <m:t>⋅</m:t>
                                </m:r>
                                <m:sSub>
                                  <m:sSubPr>
                                    <m:ctrlPr>
                                      <a:rPr lang="en-GB" sz="1050" i="1">
                                        <a:solidFill>
                                          <a:schemeClr val="tx2"/>
                                        </a:solidFill>
                                        <a:latin typeface="Cambria Math" panose="02040503050406030204" pitchFamily="18" charset="0"/>
                                        <a:ea typeface="Cambria Math" panose="02040503050406030204" pitchFamily="18" charset="0"/>
                                      </a:rPr>
                                    </m:ctrlPr>
                                  </m:sSubPr>
                                  <m:e>
                                    <m:r>
                                      <a:rPr lang="en-GB" sz="1050" i="1">
                                        <a:solidFill>
                                          <a:schemeClr val="tx2"/>
                                        </a:solidFill>
                                        <a:latin typeface="Cambria Math" panose="02040503050406030204" pitchFamily="18" charset="0"/>
                                        <a:ea typeface="Cambria Math" panose="02040503050406030204" pitchFamily="18" charset="0"/>
                                      </a:rPr>
                                      <m:t>𝑄</m:t>
                                    </m:r>
                                  </m:e>
                                  <m:sub>
                                    <m:r>
                                      <m:rPr>
                                        <m:sty m:val="p"/>
                                      </m:rPr>
                                      <a:rPr lang="en-US" sz="1050" b="0" i="0" smtClean="0">
                                        <a:solidFill>
                                          <a:schemeClr val="tx2"/>
                                        </a:solidFill>
                                        <a:latin typeface="Cambria Math" panose="02040503050406030204" pitchFamily="18" charset="0"/>
                                        <a:ea typeface="Cambria Math" panose="02040503050406030204" pitchFamily="18" charset="0"/>
                                      </a:rPr>
                                      <m:t>ext</m:t>
                                    </m:r>
                                    <m:r>
                                      <a:rPr lang="en-US" sz="1050" b="0" i="1" smtClean="0">
                                        <a:solidFill>
                                          <a:schemeClr val="tx2"/>
                                        </a:solidFill>
                                        <a:latin typeface="Cambria Math" panose="02040503050406030204" pitchFamily="18" charset="0"/>
                                        <a:ea typeface="Cambria Math" panose="02040503050406030204" pitchFamily="18" charset="0"/>
                                      </a:rPr>
                                      <m:t>,</m:t>
                                    </m:r>
                                    <m:r>
                                      <a:rPr lang="en-GB" sz="1050" i="1">
                                        <a:solidFill>
                                          <a:schemeClr val="tx2"/>
                                        </a:solidFill>
                                        <a:latin typeface="Cambria Math" panose="02040503050406030204" pitchFamily="18" charset="0"/>
                                        <a:ea typeface="Cambria Math" panose="02040503050406030204" pitchFamily="18" charset="0"/>
                                      </a:rPr>
                                      <m:t>𝑛</m:t>
                                    </m:r>
                                  </m:sub>
                                </m:sSub>
                                <m:r>
                                  <a:rPr lang="en-GB" sz="1050" i="1">
                                    <a:solidFill>
                                      <a:schemeClr val="tx2"/>
                                    </a:solidFill>
                                    <a:latin typeface="Cambria Math" panose="02040503050406030204" pitchFamily="18" charset="0"/>
                                    <a:ea typeface="Cambria Math" panose="02040503050406030204" pitchFamily="18" charset="0"/>
                                  </a:rPr>
                                  <m:t> </m:t>
                                </m:r>
                              </m:num>
                              <m:den>
                                <m:r>
                                  <a:rPr lang="en-GB" sz="1050" i="1">
                                    <a:solidFill>
                                      <a:schemeClr val="tx2"/>
                                    </a:solidFill>
                                    <a:latin typeface="Cambria Math" panose="02040503050406030204" pitchFamily="18" charset="0"/>
                                    <a:ea typeface="Cambria Math" panose="02040503050406030204" pitchFamily="18" charset="0"/>
                                  </a:rPr>
                                  <m:t>1+</m:t>
                                </m:r>
                                <m:r>
                                  <a:rPr lang="en-GB" sz="1050" i="1">
                                    <a:solidFill>
                                      <a:schemeClr val="tx2"/>
                                    </a:solidFill>
                                    <a:latin typeface="Cambria Math" panose="02040503050406030204" pitchFamily="18" charset="0"/>
                                    <a:ea typeface="Cambria Math" panose="02040503050406030204" pitchFamily="18" charset="0"/>
                                  </a:rPr>
                                  <m:t>𝑗</m:t>
                                </m:r>
                                <m:sSub>
                                  <m:sSubPr>
                                    <m:ctrlPr>
                                      <a:rPr lang="en-GB" sz="1050" i="1">
                                        <a:solidFill>
                                          <a:schemeClr val="tx2"/>
                                        </a:solidFill>
                                        <a:latin typeface="Cambria Math" panose="02040503050406030204" pitchFamily="18" charset="0"/>
                                        <a:ea typeface="Cambria Math" panose="02040503050406030204" pitchFamily="18" charset="0"/>
                                      </a:rPr>
                                    </m:ctrlPr>
                                  </m:sSubPr>
                                  <m:e>
                                    <m:r>
                                      <a:rPr lang="en-GB" sz="1050" i="1">
                                        <a:solidFill>
                                          <a:schemeClr val="tx2"/>
                                        </a:solidFill>
                                        <a:latin typeface="Cambria Math" panose="02040503050406030204" pitchFamily="18" charset="0"/>
                                        <a:ea typeface="Cambria Math" panose="02040503050406030204" pitchFamily="18" charset="0"/>
                                      </a:rPr>
                                      <m:t>𝑄</m:t>
                                    </m:r>
                                  </m:e>
                                  <m:sub>
                                    <m:r>
                                      <a:rPr lang="en-GB" sz="1050" i="1">
                                        <a:solidFill>
                                          <a:schemeClr val="tx2"/>
                                        </a:solidFill>
                                        <a:latin typeface="Cambria Math" panose="02040503050406030204" pitchFamily="18" charset="0"/>
                                        <a:ea typeface="Cambria Math" panose="02040503050406030204" pitchFamily="18" charset="0"/>
                                      </a:rPr>
                                      <m:t>𝑛</m:t>
                                    </m:r>
                                  </m:sub>
                                </m:sSub>
                                <m:r>
                                  <a:rPr lang="en-GB" sz="1050" i="1">
                                    <a:solidFill>
                                      <a:schemeClr val="tx2"/>
                                    </a:solidFill>
                                    <a:latin typeface="Cambria Math" panose="02040503050406030204" pitchFamily="18" charset="0"/>
                                    <a:ea typeface="Cambria Math" panose="02040503050406030204" pitchFamily="18" charset="0"/>
                                  </a:rPr>
                                  <m:t>(</m:t>
                                </m:r>
                                <m:r>
                                  <a:rPr lang="en-GB" sz="1050" i="1">
                                    <a:solidFill>
                                      <a:schemeClr val="tx2"/>
                                    </a:solidFill>
                                    <a:latin typeface="Cambria Math" panose="02040503050406030204" pitchFamily="18" charset="0"/>
                                    <a:ea typeface="Cambria Math" panose="02040503050406030204" pitchFamily="18" charset="0"/>
                                  </a:rPr>
                                  <m:t>𝑓</m:t>
                                </m:r>
                                <m:r>
                                  <m:rPr>
                                    <m:lit/>
                                  </m:rPr>
                                  <a:rPr lang="en-GB" sz="1050" i="1">
                                    <a:solidFill>
                                      <a:schemeClr val="tx2"/>
                                    </a:solidFill>
                                    <a:latin typeface="Cambria Math" panose="02040503050406030204" pitchFamily="18" charset="0"/>
                                    <a:ea typeface="Cambria Math" panose="02040503050406030204" pitchFamily="18" charset="0"/>
                                  </a:rPr>
                                  <m:t>/</m:t>
                                </m:r>
                                <m:sSub>
                                  <m:sSubPr>
                                    <m:ctrlPr>
                                      <a:rPr lang="en-GB" sz="1050" i="1">
                                        <a:solidFill>
                                          <a:schemeClr val="tx2"/>
                                        </a:solidFill>
                                        <a:latin typeface="Cambria Math" panose="02040503050406030204" pitchFamily="18" charset="0"/>
                                        <a:ea typeface="Cambria Math" panose="02040503050406030204" pitchFamily="18" charset="0"/>
                                      </a:rPr>
                                    </m:ctrlPr>
                                  </m:sSubPr>
                                  <m:e>
                                    <m:r>
                                      <a:rPr lang="en-GB" sz="1050" i="1">
                                        <a:solidFill>
                                          <a:schemeClr val="tx2"/>
                                        </a:solidFill>
                                        <a:latin typeface="Cambria Math" panose="02040503050406030204" pitchFamily="18" charset="0"/>
                                        <a:ea typeface="Cambria Math" panose="02040503050406030204" pitchFamily="18" charset="0"/>
                                      </a:rPr>
                                      <m:t>𝑓</m:t>
                                    </m:r>
                                  </m:e>
                                  <m:sub>
                                    <m:r>
                                      <a:rPr lang="en-GB" sz="1050" i="1">
                                        <a:solidFill>
                                          <a:schemeClr val="tx2"/>
                                        </a:solidFill>
                                        <a:latin typeface="Cambria Math" panose="02040503050406030204" pitchFamily="18" charset="0"/>
                                        <a:ea typeface="Cambria Math" panose="02040503050406030204" pitchFamily="18" charset="0"/>
                                      </a:rPr>
                                      <m:t>𝑛</m:t>
                                    </m:r>
                                  </m:sub>
                                </m:sSub>
                                <m:r>
                                  <a:rPr lang="en-GB" sz="1050" i="1">
                                    <a:solidFill>
                                      <a:schemeClr val="tx2"/>
                                    </a:solidFill>
                                    <a:latin typeface="Cambria Math" panose="02040503050406030204" pitchFamily="18" charset="0"/>
                                    <a:ea typeface="Cambria Math" panose="02040503050406030204" pitchFamily="18" charset="0"/>
                                  </a:rPr>
                                  <m:t>−</m:t>
                                </m:r>
                                <m:sSub>
                                  <m:sSubPr>
                                    <m:ctrlPr>
                                      <a:rPr lang="en-GB" sz="1050" i="1">
                                        <a:solidFill>
                                          <a:schemeClr val="tx2"/>
                                        </a:solidFill>
                                        <a:latin typeface="Cambria Math" panose="02040503050406030204" pitchFamily="18" charset="0"/>
                                        <a:ea typeface="Cambria Math" panose="02040503050406030204" pitchFamily="18" charset="0"/>
                                      </a:rPr>
                                    </m:ctrlPr>
                                  </m:sSubPr>
                                  <m:e>
                                    <m:r>
                                      <a:rPr lang="en-GB" sz="1050" i="1">
                                        <a:solidFill>
                                          <a:schemeClr val="tx2"/>
                                        </a:solidFill>
                                        <a:latin typeface="Cambria Math" panose="02040503050406030204" pitchFamily="18" charset="0"/>
                                        <a:ea typeface="Cambria Math" panose="02040503050406030204" pitchFamily="18" charset="0"/>
                                      </a:rPr>
                                      <m:t>𝑓</m:t>
                                    </m:r>
                                  </m:e>
                                  <m:sub>
                                    <m:r>
                                      <a:rPr lang="en-GB" sz="1050" i="1">
                                        <a:solidFill>
                                          <a:schemeClr val="tx2"/>
                                        </a:solidFill>
                                        <a:latin typeface="Cambria Math" panose="02040503050406030204" pitchFamily="18" charset="0"/>
                                        <a:ea typeface="Cambria Math" panose="02040503050406030204" pitchFamily="18" charset="0"/>
                                      </a:rPr>
                                      <m:t>𝑛</m:t>
                                    </m:r>
                                  </m:sub>
                                </m:sSub>
                                <m:r>
                                  <m:rPr>
                                    <m:lit/>
                                  </m:rPr>
                                  <a:rPr lang="en-GB" sz="1050" i="1">
                                    <a:solidFill>
                                      <a:schemeClr val="tx2"/>
                                    </a:solidFill>
                                    <a:latin typeface="Cambria Math" panose="02040503050406030204" pitchFamily="18" charset="0"/>
                                    <a:ea typeface="Cambria Math" panose="02040503050406030204" pitchFamily="18" charset="0"/>
                                  </a:rPr>
                                  <m:t>/</m:t>
                                </m:r>
                                <m:r>
                                  <a:rPr lang="en-GB" sz="1050" i="1">
                                    <a:solidFill>
                                      <a:schemeClr val="tx2"/>
                                    </a:solidFill>
                                    <a:latin typeface="Cambria Math" panose="02040503050406030204" pitchFamily="18" charset="0"/>
                                    <a:ea typeface="Cambria Math" panose="02040503050406030204" pitchFamily="18" charset="0"/>
                                  </a:rPr>
                                  <m:t>𝑓</m:t>
                                </m:r>
                                <m:r>
                                  <a:rPr lang="en-GB" sz="1050" i="1">
                                    <a:solidFill>
                                      <a:schemeClr val="tx2"/>
                                    </a:solidFill>
                                    <a:latin typeface="Cambria Math" panose="02040503050406030204" pitchFamily="18" charset="0"/>
                                    <a:ea typeface="Cambria Math" panose="02040503050406030204" pitchFamily="18" charset="0"/>
                                  </a:rPr>
                                  <m:t>)</m:t>
                                </m:r>
                              </m:den>
                            </m:f>
                          </m:e>
                        </m:nary>
                      </m:oMath>
                    </m:oMathPara>
                  </a14:m>
                  <a:endParaRPr lang="en-GB" sz="1050" dirty="0">
                    <a:solidFill>
                      <a:schemeClr val="tx2"/>
                    </a:solidFill>
                  </a:endParaRPr>
                </a:p>
              </p:txBody>
            </p:sp>
          </mc:Choice>
          <mc:Fallback xmlns="">
            <p:sp>
              <p:nvSpPr>
                <p:cNvPr id="32" name="TextBox 31">
                  <a:extLst>
                    <a:ext uri="{FF2B5EF4-FFF2-40B4-BE49-F238E27FC236}">
                      <a16:creationId xmlns:a16="http://schemas.microsoft.com/office/drawing/2014/main" id="{F10B5F45-A0D7-069A-4DF1-6F9847439C4F}"/>
                    </a:ext>
                  </a:extLst>
                </p:cNvPr>
                <p:cNvSpPr txBox="1">
                  <a:spLocks noRot="1" noChangeAspect="1" noMove="1" noResize="1" noEditPoints="1" noAdjustHandles="1" noChangeArrowheads="1" noChangeShapeType="1" noTextEdit="1"/>
                </p:cNvSpPr>
                <p:nvPr/>
              </p:nvSpPr>
              <p:spPr>
                <a:xfrm>
                  <a:off x="7922843" y="4615873"/>
                  <a:ext cx="2068579" cy="468590"/>
                </a:xfrm>
                <a:prstGeom prst="rect">
                  <a:avLst/>
                </a:prstGeom>
                <a:blipFill>
                  <a:blip r:embed="rId9"/>
                  <a:stretch>
                    <a:fillRect l="-882" t="-111688" r="-1765" b="-171429"/>
                  </a:stretch>
                </a:blipFill>
              </p:spPr>
              <p:txBody>
                <a:bodyPr/>
                <a:lstStyle/>
                <a:p>
                  <a:r>
                    <a:rPr lang="en-GB">
                      <a:noFill/>
                    </a:rPr>
                    <a:t> </a:t>
                  </a:r>
                </a:p>
              </p:txBody>
            </p:sp>
          </mc:Fallback>
        </mc:AlternateContent>
      </p:grpSp>
      <mc:AlternateContent xmlns:mc="http://schemas.openxmlformats.org/markup-compatibility/2006">
        <mc:Choice xmlns:a14="http://schemas.microsoft.com/office/drawing/2010/main" Requires="a14">
          <p:sp>
            <p:nvSpPr>
              <p:cNvPr id="33" name="TextBox 32">
                <a:extLst>
                  <a:ext uri="{FF2B5EF4-FFF2-40B4-BE49-F238E27FC236}">
                    <a16:creationId xmlns:a16="http://schemas.microsoft.com/office/drawing/2014/main" id="{35DF6172-E038-5788-03E6-CA3D4536F457}"/>
                  </a:ext>
                </a:extLst>
              </p:cNvPr>
              <p:cNvSpPr txBox="1"/>
              <p:nvPr/>
            </p:nvSpPr>
            <p:spPr>
              <a:xfrm>
                <a:off x="539813" y="1878311"/>
                <a:ext cx="6782003" cy="1969770"/>
              </a:xfrm>
              <a:prstGeom prst="rect">
                <a:avLst/>
              </a:prstGeom>
              <a:noFill/>
            </p:spPr>
            <p:txBody>
              <a:bodyPr wrap="square" lIns="0" tIns="0" rIns="0" bIns="0" rtlCol="0">
                <a:spAutoFit/>
              </a:bodyPr>
              <a:lstStyle/>
              <a:p>
                <a:pPr marL="285750" indent="-285750" algn="just">
                  <a:buFont typeface="Arial" panose="020B0604020202020204" pitchFamily="34" charset="0"/>
                  <a:buChar char="•"/>
                </a:pPr>
                <a:r>
                  <a:rPr lang="en-GB" sz="1600" dirty="0">
                    <a:solidFill>
                      <a:schemeClr val="tx2"/>
                    </a:solidFill>
                  </a:rPr>
                  <a:t>Perturbations applied without cell sorting and the frequency of FM passband and three HOMs with large longitudinal impedance is calculated</a:t>
                </a:r>
              </a:p>
              <a:p>
                <a:pPr marL="285750" indent="-285750" algn="just">
                  <a:buFont typeface="Arial" panose="020B0604020202020204" pitchFamily="34" charset="0"/>
                  <a:buChar char="•"/>
                </a:pPr>
                <a:endParaRPr lang="en-GB" sz="1600" dirty="0">
                  <a:solidFill>
                    <a:schemeClr val="tx2"/>
                  </a:solidFill>
                </a:endParaRPr>
              </a:p>
              <a:p>
                <a:pPr marL="285750" indent="-285750" algn="just">
                  <a:buFont typeface="Arial" panose="020B0604020202020204" pitchFamily="34" charset="0"/>
                  <a:buChar char="•"/>
                </a:pPr>
                <a:r>
                  <a:rPr lang="en-GB" sz="1600" dirty="0">
                    <a:solidFill>
                      <a:schemeClr val="tx2"/>
                    </a:solidFill>
                  </a:rPr>
                  <a:t>The impedances are normalized to 88 cavities required for Z, W, and H booster in reverse phase operation and compared with the impedance limit for the Z booster with </a:t>
                </a:r>
                <a14:m>
                  <m:oMath xmlns:m="http://schemas.openxmlformats.org/officeDocument/2006/math">
                    <m:sSub>
                      <m:sSubPr>
                        <m:ctrlPr>
                          <a:rPr lang="en-US" sz="1600" i="1" dirty="0" smtClean="0">
                            <a:solidFill>
                              <a:schemeClr val="tx2"/>
                            </a:solidFill>
                            <a:latin typeface="Cambria Math" panose="02040503050406030204" pitchFamily="18" charset="0"/>
                            <a:ea typeface="Cambria Math" panose="02040503050406030204" pitchFamily="18" charset="0"/>
                          </a:rPr>
                        </m:ctrlPr>
                      </m:sSubPr>
                      <m:e>
                        <m:r>
                          <m:rPr>
                            <m:sty m:val="p"/>
                          </m:rPr>
                          <a:rPr lang="el-GR" sz="1600" i="1" dirty="0">
                            <a:solidFill>
                              <a:schemeClr val="tx2"/>
                            </a:solidFill>
                            <a:latin typeface="Cambria Math" panose="02040503050406030204" pitchFamily="18" charset="0"/>
                            <a:ea typeface="Cambria Math" panose="02040503050406030204" pitchFamily="18" charset="0"/>
                          </a:rPr>
                          <m:t>τ</m:t>
                        </m:r>
                      </m:e>
                      <m:sub>
                        <m:r>
                          <m:rPr>
                            <m:sty m:val="p"/>
                          </m:rPr>
                          <a:rPr lang="en-US" sz="1600" b="0" i="0" dirty="0" smtClean="0">
                            <a:solidFill>
                              <a:schemeClr val="tx2"/>
                            </a:solidFill>
                            <a:latin typeface="Cambria Math" panose="02040503050406030204" pitchFamily="18" charset="0"/>
                            <a:ea typeface="Cambria Math" panose="02040503050406030204" pitchFamily="18" charset="0"/>
                          </a:rPr>
                          <m:t>z</m:t>
                        </m:r>
                      </m:sub>
                    </m:sSub>
                    <m:r>
                      <a:rPr lang="en-US" sz="1600" b="0" i="1" dirty="0" smtClean="0">
                        <a:solidFill>
                          <a:schemeClr val="tx2"/>
                        </a:solidFill>
                        <a:latin typeface="Cambria Math" panose="02040503050406030204" pitchFamily="18" charset="0"/>
                        <a:ea typeface="Cambria Math" panose="02040503050406030204" pitchFamily="18" charset="0"/>
                      </a:rPr>
                      <m:t>=1.51 </m:t>
                    </m:r>
                    <m:r>
                      <m:rPr>
                        <m:sty m:val="p"/>
                      </m:rPr>
                      <a:rPr lang="en-US" sz="1600" b="0" i="0" dirty="0" smtClean="0">
                        <a:solidFill>
                          <a:schemeClr val="tx2"/>
                        </a:solidFill>
                        <a:latin typeface="Cambria Math" panose="02040503050406030204" pitchFamily="18" charset="0"/>
                        <a:ea typeface="Cambria Math" panose="02040503050406030204" pitchFamily="18" charset="0"/>
                      </a:rPr>
                      <m:t>s</m:t>
                    </m:r>
                  </m:oMath>
                </a14:m>
                <a:r>
                  <a:rPr lang="en-GB" sz="1600" dirty="0">
                    <a:solidFill>
                      <a:schemeClr val="tx2"/>
                    </a:solidFill>
                  </a:rPr>
                  <a:t> </a:t>
                </a:r>
                <a:r>
                  <a:rPr lang="en-GB" sz="1600" dirty="0">
                    <a:solidFill>
                      <a:schemeClr val="tx2"/>
                    </a:solidFill>
                    <a:sym typeface="Wingdings" panose="05000000000000000000" pitchFamily="2" charset="2"/>
                  </a:rPr>
                  <a:t> m4 has the highest impedance and </a:t>
                </a:r>
                <a:r>
                  <a:rPr lang="en-GB" sz="1600" dirty="0">
                    <a:solidFill>
                      <a:schemeClr val="tx2"/>
                    </a:solidFill>
                  </a:rPr>
                  <a:t> by more than a factor 2 is below the stability limit</a:t>
                </a:r>
              </a:p>
            </p:txBody>
          </p:sp>
        </mc:Choice>
        <mc:Fallback>
          <p:sp>
            <p:nvSpPr>
              <p:cNvPr id="33" name="TextBox 32">
                <a:extLst>
                  <a:ext uri="{FF2B5EF4-FFF2-40B4-BE49-F238E27FC236}">
                    <a16:creationId xmlns:a16="http://schemas.microsoft.com/office/drawing/2014/main" id="{35DF6172-E038-5788-03E6-CA3D4536F457}"/>
                  </a:ext>
                </a:extLst>
              </p:cNvPr>
              <p:cNvSpPr txBox="1">
                <a:spLocks noRot="1" noChangeAspect="1" noMove="1" noResize="1" noEditPoints="1" noAdjustHandles="1" noChangeArrowheads="1" noChangeShapeType="1" noTextEdit="1"/>
              </p:cNvSpPr>
              <p:nvPr/>
            </p:nvSpPr>
            <p:spPr>
              <a:xfrm>
                <a:off x="539813" y="1878311"/>
                <a:ext cx="6782003" cy="1969770"/>
              </a:xfrm>
              <a:prstGeom prst="rect">
                <a:avLst/>
              </a:prstGeom>
              <a:blipFill>
                <a:blip r:embed="rId10"/>
                <a:stretch>
                  <a:fillRect l="-1709" t="-3096" r="-1888" b="-5573"/>
                </a:stretch>
              </a:blipFill>
            </p:spPr>
            <p:txBody>
              <a:bodyPr/>
              <a:lstStyle/>
              <a:p>
                <a:r>
                  <a:rPr lang="en-GB">
                    <a:noFill/>
                  </a:rPr>
                  <a:t> </a:t>
                </a:r>
              </a:p>
            </p:txBody>
          </p:sp>
        </mc:Fallback>
      </mc:AlternateContent>
    </p:spTree>
    <p:extLst>
      <p:ext uri="{BB962C8B-B14F-4D97-AF65-F5344CB8AC3E}">
        <p14:creationId xmlns:p14="http://schemas.microsoft.com/office/powerpoint/2010/main" val="18418835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190E95C-BABB-8B29-1721-E186D75E5287}"/>
              </a:ext>
            </a:extLst>
          </p:cNvPr>
          <p:cNvSpPr>
            <a:spLocks noGrp="1"/>
          </p:cNvSpPr>
          <p:nvPr>
            <p:ph type="title"/>
          </p:nvPr>
        </p:nvSpPr>
        <p:spPr>
          <a:xfrm>
            <a:off x="407988" y="373593"/>
            <a:ext cx="11376025" cy="559930"/>
          </a:xfrm>
        </p:spPr>
        <p:txBody>
          <a:bodyPr/>
          <a:lstStyle/>
          <a:p>
            <a:r>
              <a:rPr lang="en-US" dirty="0"/>
              <a:t>HOM sensitivity to perturbations</a:t>
            </a:r>
            <a:endParaRPr lang="en-GB" dirty="0"/>
          </a:p>
        </p:txBody>
      </p:sp>
      <p:sp>
        <p:nvSpPr>
          <p:cNvPr id="4" name="Date Placeholder 3">
            <a:extLst>
              <a:ext uri="{FF2B5EF4-FFF2-40B4-BE49-F238E27FC236}">
                <a16:creationId xmlns:a16="http://schemas.microsoft.com/office/drawing/2014/main" id="{60CB8969-6775-D702-C53C-5C3771438D9A}"/>
              </a:ext>
            </a:extLst>
          </p:cNvPr>
          <p:cNvSpPr>
            <a:spLocks noGrp="1"/>
          </p:cNvSpPr>
          <p:nvPr>
            <p:ph type="dt" sz="half" idx="10"/>
          </p:nvPr>
        </p:nvSpPr>
        <p:spPr/>
        <p:txBody>
          <a:bodyPr/>
          <a:lstStyle/>
          <a:p>
            <a:fld id="{D8F931B8-D901-4784-9427-254AF8285F65}" type="datetime1">
              <a:rPr lang="en-US" smtClean="0"/>
              <a:t>1/20/2025</a:t>
            </a:fld>
            <a:endParaRPr lang="en-US" dirty="0"/>
          </a:p>
        </p:txBody>
      </p:sp>
      <p:sp>
        <p:nvSpPr>
          <p:cNvPr id="5" name="Slide Number Placeholder 4">
            <a:extLst>
              <a:ext uri="{FF2B5EF4-FFF2-40B4-BE49-F238E27FC236}">
                <a16:creationId xmlns:a16="http://schemas.microsoft.com/office/drawing/2014/main" id="{BE9D45FD-A5CC-C889-9564-FDD06B84A228}"/>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12" name="Picture 11" descr="A colorful image of a line of circles&#10;&#10;Description automatically generated with medium confidence">
            <a:extLst>
              <a:ext uri="{FF2B5EF4-FFF2-40B4-BE49-F238E27FC236}">
                <a16:creationId xmlns:a16="http://schemas.microsoft.com/office/drawing/2014/main" id="{1B7FE935-7F10-E626-726A-7EC6A8818EAC}"/>
              </a:ext>
            </a:extLst>
          </p:cNvPr>
          <p:cNvPicPr>
            <a:picLocks noChangeAspect="1"/>
          </p:cNvPicPr>
          <p:nvPr/>
        </p:nvPicPr>
        <p:blipFill>
          <a:blip r:embed="rId2"/>
          <a:srcRect l="31383" t="26306" r="21651" b="46445"/>
          <a:stretch/>
        </p:blipFill>
        <p:spPr>
          <a:xfrm>
            <a:off x="767408" y="4869160"/>
            <a:ext cx="4861996" cy="937334"/>
          </a:xfrm>
          <a:prstGeom prst="rect">
            <a:avLst/>
          </a:prstGeom>
        </p:spPr>
      </p:pic>
      <p:cxnSp>
        <p:nvCxnSpPr>
          <p:cNvPr id="15" name="Straight Arrow Connector 14">
            <a:extLst>
              <a:ext uri="{FF2B5EF4-FFF2-40B4-BE49-F238E27FC236}">
                <a16:creationId xmlns:a16="http://schemas.microsoft.com/office/drawing/2014/main" id="{D0E874A7-A099-2068-B44C-D6D49590CB44}"/>
              </a:ext>
            </a:extLst>
          </p:cNvPr>
          <p:cNvCxnSpPr>
            <a:cxnSpLocks/>
          </p:cNvCxnSpPr>
          <p:nvPr/>
        </p:nvCxnSpPr>
        <p:spPr>
          <a:xfrm>
            <a:off x="896184" y="5299727"/>
            <a:ext cx="0" cy="581434"/>
          </a:xfrm>
          <a:prstGeom prst="straightConnector1">
            <a:avLst/>
          </a:prstGeom>
          <a:ln w="19050">
            <a:solidFill>
              <a:srgbClr val="2F2F2F"/>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2C5AC2D-B84A-9A0D-1A84-7186F65FB7B4}"/>
              </a:ext>
            </a:extLst>
          </p:cNvPr>
          <p:cNvSpPr txBox="1"/>
          <p:nvPr/>
        </p:nvSpPr>
        <p:spPr>
          <a:xfrm>
            <a:off x="551384" y="5915215"/>
            <a:ext cx="948978" cy="276999"/>
          </a:xfrm>
          <a:prstGeom prst="rect">
            <a:avLst/>
          </a:prstGeom>
          <a:noFill/>
        </p:spPr>
        <p:txBody>
          <a:bodyPr wrap="none" lIns="0" tIns="0" rIns="0" bIns="0" rtlCol="0">
            <a:spAutoFit/>
          </a:bodyPr>
          <a:lstStyle/>
          <a:p>
            <a:pPr algn="l"/>
            <a:r>
              <a:rPr lang="en-US" dirty="0"/>
              <a:t>Open BC</a:t>
            </a:r>
            <a:endParaRPr lang="en-GB" dirty="0"/>
          </a:p>
        </p:txBody>
      </p:sp>
      <p:sp>
        <p:nvSpPr>
          <p:cNvPr id="17" name="TextBox 16">
            <a:extLst>
              <a:ext uri="{FF2B5EF4-FFF2-40B4-BE49-F238E27FC236}">
                <a16:creationId xmlns:a16="http://schemas.microsoft.com/office/drawing/2014/main" id="{DE8ABBCC-8DF8-3131-952B-5632E3F82AD3}"/>
              </a:ext>
            </a:extLst>
          </p:cNvPr>
          <p:cNvSpPr txBox="1"/>
          <p:nvPr/>
        </p:nvSpPr>
        <p:spPr>
          <a:xfrm>
            <a:off x="5040449" y="5888781"/>
            <a:ext cx="948978" cy="276999"/>
          </a:xfrm>
          <a:prstGeom prst="rect">
            <a:avLst/>
          </a:prstGeom>
          <a:noFill/>
        </p:spPr>
        <p:txBody>
          <a:bodyPr wrap="none" lIns="0" tIns="0" rIns="0" bIns="0" rtlCol="0">
            <a:spAutoFit/>
          </a:bodyPr>
          <a:lstStyle/>
          <a:p>
            <a:pPr algn="l"/>
            <a:r>
              <a:rPr lang="en-US" dirty="0"/>
              <a:t>Open BC</a:t>
            </a:r>
            <a:endParaRPr lang="en-GB" dirty="0"/>
          </a:p>
        </p:txBody>
      </p:sp>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6515AA33-A657-31B9-5B12-FC841F37BD76}"/>
                  </a:ext>
                </a:extLst>
              </p:cNvPr>
              <p:cNvSpPr txBox="1"/>
              <p:nvPr/>
            </p:nvSpPr>
            <p:spPr>
              <a:xfrm>
                <a:off x="506294" y="1689102"/>
                <a:ext cx="5842056" cy="2954655"/>
              </a:xfrm>
              <a:prstGeom prst="rect">
                <a:avLst/>
              </a:prstGeom>
              <a:noFill/>
            </p:spPr>
            <p:txBody>
              <a:bodyPr wrap="square" lIns="0" tIns="0" rIns="0" bIns="0" rtlCol="0">
                <a:spAutoFit/>
              </a:bodyPr>
              <a:lstStyle/>
              <a:p>
                <a:pPr marL="285750" indent="-285750" algn="just">
                  <a:buFont typeface="Arial" panose="020B0604020202020204" pitchFamily="34" charset="0"/>
                  <a:buChar char="•"/>
                </a:pPr>
                <a:r>
                  <a:rPr lang="en-GB" sz="1600" dirty="0">
                    <a:solidFill>
                      <a:schemeClr val="tx2"/>
                    </a:solidFill>
                  </a:rPr>
                  <a:t>Perturbations applied to 250 cavities; longitudinal impedances added and normalized to 88 cavities</a:t>
                </a:r>
              </a:p>
              <a:p>
                <a:pPr marL="285750" indent="-285750" algn="just">
                  <a:buFont typeface="Arial" panose="020B0604020202020204" pitchFamily="34" charset="0"/>
                  <a:buChar char="•"/>
                </a:pPr>
                <a:endParaRPr lang="en-GB" sz="1600" dirty="0">
                  <a:solidFill>
                    <a:schemeClr val="tx2"/>
                  </a:solidFill>
                </a:endParaRPr>
              </a:p>
              <a:p>
                <a:pPr marL="285750" indent="-285750" algn="just">
                  <a:buFont typeface="Arial" panose="020B0604020202020204" pitchFamily="34" charset="0"/>
                  <a:buChar char="•"/>
                </a:pPr>
                <a:r>
                  <a:rPr lang="en-GB" sz="1600" dirty="0">
                    <a:solidFill>
                      <a:schemeClr val="tx2"/>
                    </a:solidFill>
                  </a:rPr>
                  <a:t>Cell sorting reduces the chance of trapped modes and end-cell V2 has lower longitudinal impedance</a:t>
                </a:r>
              </a:p>
              <a:p>
                <a:pPr marL="285750" indent="-285750" algn="just">
                  <a:buFont typeface="Arial" panose="020B0604020202020204" pitchFamily="34" charset="0"/>
                  <a:buChar char="•"/>
                </a:pPr>
                <a:endParaRPr lang="en-GB" sz="1600" dirty="0">
                  <a:solidFill>
                    <a:schemeClr val="tx2"/>
                  </a:solidFill>
                </a:endParaRPr>
              </a:p>
              <a:p>
                <a:pPr marL="285750" indent="-285750" algn="just">
                  <a:buFont typeface="Arial" panose="020B0604020202020204" pitchFamily="34" charset="0"/>
                  <a:buChar char="•"/>
                </a:pPr>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GB" sz="1600" i="1" dirty="0" smtClean="0">
                            <a:solidFill>
                              <a:schemeClr val="tx2"/>
                            </a:solidFill>
                            <a:latin typeface="Cambria Math" panose="02040503050406030204" pitchFamily="18" charset="0"/>
                          </a:rPr>
                          <m:t>𝑄</m:t>
                        </m:r>
                      </m:e>
                      <m:sub>
                        <m:r>
                          <m:rPr>
                            <m:sty m:val="p"/>
                          </m:rPr>
                          <a:rPr lang="en-GB" sz="1600" i="0" dirty="0" smtClean="0">
                            <a:solidFill>
                              <a:schemeClr val="tx2"/>
                            </a:solidFill>
                            <a:latin typeface="Cambria Math" panose="02040503050406030204" pitchFamily="18" charset="0"/>
                          </a:rPr>
                          <m:t>ext</m:t>
                        </m:r>
                      </m:sub>
                    </m:sSub>
                  </m:oMath>
                </a14:m>
                <a:r>
                  <a:rPr lang="en-GB" sz="1600" dirty="0">
                    <a:solidFill>
                      <a:schemeClr val="tx2"/>
                    </a:solidFill>
                  </a:rPr>
                  <a:t> arising from open boundary conditions of a single cavity is idealistic because the mode propagates into the adjacent cavity rather than being absorbed by a damper. A coaxial coupler tuned to 2.368 GHz is needed to damp this mode. However, its damping may be weaker than with open BC, i.e. the impedance of this mode in a cryomodule could be higher.</a:t>
                </a:r>
              </a:p>
            </p:txBody>
          </p:sp>
        </mc:Choice>
        <mc:Fallback>
          <p:sp>
            <p:nvSpPr>
              <p:cNvPr id="18" name="TextBox 17">
                <a:extLst>
                  <a:ext uri="{FF2B5EF4-FFF2-40B4-BE49-F238E27FC236}">
                    <a16:creationId xmlns:a16="http://schemas.microsoft.com/office/drawing/2014/main" id="{6515AA33-A657-31B9-5B12-FC841F37BD76}"/>
                  </a:ext>
                </a:extLst>
              </p:cNvPr>
              <p:cNvSpPr txBox="1">
                <a:spLocks noRot="1" noChangeAspect="1" noMove="1" noResize="1" noEditPoints="1" noAdjustHandles="1" noChangeArrowheads="1" noChangeShapeType="1" noTextEdit="1"/>
              </p:cNvSpPr>
              <p:nvPr/>
            </p:nvSpPr>
            <p:spPr>
              <a:xfrm>
                <a:off x="506294" y="1689102"/>
                <a:ext cx="5842056" cy="2954655"/>
              </a:xfrm>
              <a:prstGeom prst="rect">
                <a:avLst/>
              </a:prstGeom>
              <a:blipFill>
                <a:blip r:embed="rId3"/>
                <a:stretch>
                  <a:fillRect l="-1983" t="-2062" r="-2192" b="-3299"/>
                </a:stretch>
              </a:blipFill>
            </p:spPr>
            <p:txBody>
              <a:bodyPr/>
              <a:lstStyle/>
              <a:p>
                <a:r>
                  <a:rPr lang="en-GB">
                    <a:noFill/>
                  </a:rPr>
                  <a:t> </a:t>
                </a:r>
              </a:p>
            </p:txBody>
          </p:sp>
        </mc:Fallback>
      </mc:AlternateContent>
      <p:grpSp>
        <p:nvGrpSpPr>
          <p:cNvPr id="23" name="Group 22">
            <a:extLst>
              <a:ext uri="{FF2B5EF4-FFF2-40B4-BE49-F238E27FC236}">
                <a16:creationId xmlns:a16="http://schemas.microsoft.com/office/drawing/2014/main" id="{46F092C7-FFB4-E47C-21D8-927EE4A6B695}"/>
              </a:ext>
            </a:extLst>
          </p:cNvPr>
          <p:cNvGrpSpPr/>
          <p:nvPr/>
        </p:nvGrpSpPr>
        <p:grpSpPr>
          <a:xfrm>
            <a:off x="6405225" y="1154310"/>
            <a:ext cx="5355556" cy="2300098"/>
            <a:chOff x="6405225" y="1528257"/>
            <a:chExt cx="5355556" cy="2300098"/>
          </a:xfrm>
        </p:grpSpPr>
        <p:pic>
          <p:nvPicPr>
            <p:cNvPr id="9" name="Picture 8" descr="A graph of a graph&#10;&#10;Description automatically generated with medium confidence">
              <a:extLst>
                <a:ext uri="{FF2B5EF4-FFF2-40B4-BE49-F238E27FC236}">
                  <a16:creationId xmlns:a16="http://schemas.microsoft.com/office/drawing/2014/main" id="{79390464-8922-09E8-3A4E-C4B9B127D973}"/>
                </a:ext>
              </a:extLst>
            </p:cNvPr>
            <p:cNvPicPr>
              <a:picLocks noChangeAspect="1"/>
            </p:cNvPicPr>
            <p:nvPr/>
          </p:nvPicPr>
          <p:blipFill>
            <a:blip r:embed="rId4"/>
            <a:srcRect l="6577" r="6674"/>
            <a:stretch/>
          </p:blipFill>
          <p:spPr>
            <a:xfrm>
              <a:off x="6405225" y="1528257"/>
              <a:ext cx="5355556" cy="2300098"/>
            </a:xfrm>
            <a:prstGeom prst="rect">
              <a:avLst/>
            </a:prstGeom>
          </p:spPr>
        </p:pic>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FF1B163C-3C3D-89E5-6FE4-F8EA25EB6622}"/>
                    </a:ext>
                  </a:extLst>
                </p:cNvPr>
                <p:cNvSpPr txBox="1"/>
                <p:nvPr/>
              </p:nvSpPr>
              <p:spPr>
                <a:xfrm>
                  <a:off x="6736030" y="2209355"/>
                  <a:ext cx="2232248" cy="304122"/>
                </a:xfrm>
                <a:prstGeom prst="rect">
                  <a:avLst/>
                </a:prstGeom>
                <a:noFill/>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b="1" i="1" dirty="0" smtClean="0">
                              <a:solidFill>
                                <a:schemeClr val="accent4">
                                  <a:lumMod val="75000"/>
                                </a:schemeClr>
                              </a:solidFill>
                              <a:latin typeface="Cambria Math" panose="02040503050406030204" pitchFamily="18" charset="0"/>
                            </a:rPr>
                          </m:ctrlPr>
                        </m:sSubSupPr>
                        <m:e>
                          <m:r>
                            <a:rPr lang="en-US" sz="1200" b="1" i="1" dirty="0" smtClean="0">
                              <a:solidFill>
                                <a:schemeClr val="accent4">
                                  <a:lumMod val="75000"/>
                                </a:schemeClr>
                              </a:solidFill>
                              <a:latin typeface="Cambria Math" panose="02040503050406030204" pitchFamily="18" charset="0"/>
                            </a:rPr>
                            <m:t>𝒁</m:t>
                          </m:r>
                        </m:e>
                        <m:sub>
                          <m:r>
                            <a:rPr lang="en-GB" sz="1200" b="1" i="1" dirty="0" smtClean="0">
                              <a:solidFill>
                                <a:schemeClr val="accent4">
                                  <a:lumMod val="75000"/>
                                </a:schemeClr>
                              </a:solidFill>
                              <a:latin typeface="Cambria Math" panose="02040503050406030204" pitchFamily="18" charset="0"/>
                              <a:ea typeface="Cambria Math" panose="02040503050406030204" pitchFamily="18" charset="0"/>
                            </a:rPr>
                            <m:t>∥</m:t>
                          </m:r>
                        </m:sub>
                        <m:sup>
                          <m:r>
                            <a:rPr lang="en-US" sz="1200" b="1" i="0" dirty="0" smtClean="0">
                              <a:solidFill>
                                <a:schemeClr val="accent4">
                                  <a:lumMod val="75000"/>
                                </a:schemeClr>
                              </a:solidFill>
                              <a:latin typeface="Cambria Math" panose="02040503050406030204" pitchFamily="18" charset="0"/>
                            </a:rPr>
                            <m:t>𝐭𝐡</m:t>
                          </m:r>
                        </m:sup>
                      </m:sSubSup>
                    </m:oMath>
                  </a14:m>
                  <a:r>
                    <a:rPr lang="en-GB" sz="1200" b="1" dirty="0">
                      <a:solidFill>
                        <a:schemeClr val="accent4">
                          <a:lumMod val="75000"/>
                        </a:schemeClr>
                      </a:solidFill>
                    </a:rPr>
                    <a:t> </a:t>
                  </a:r>
                  <a:r>
                    <a:rPr lang="en-GB" sz="1200" b="1" i="0" dirty="0">
                      <a:solidFill>
                        <a:schemeClr val="accent4">
                          <a:lumMod val="75000"/>
                        </a:schemeClr>
                      </a:solidFill>
                    </a:rPr>
                    <a:t>with </a:t>
                  </a:r>
                  <a14:m>
                    <m:oMath xmlns:m="http://schemas.openxmlformats.org/officeDocument/2006/math">
                      <m:sSub>
                        <m:sSubPr>
                          <m:ctrlPr>
                            <a:rPr lang="en-US" sz="1200" b="1" i="1" dirty="0" smtClean="0">
                              <a:solidFill>
                                <a:schemeClr val="accent4">
                                  <a:lumMod val="75000"/>
                                </a:schemeClr>
                              </a:solidFill>
                              <a:latin typeface="Cambria Math" panose="02040503050406030204" pitchFamily="18" charset="0"/>
                              <a:ea typeface="Cambria Math" panose="02040503050406030204" pitchFamily="18" charset="0"/>
                            </a:rPr>
                          </m:ctrlPr>
                        </m:sSubPr>
                        <m:e>
                          <m:r>
                            <a:rPr lang="el-GR" sz="1200" b="1" i="1" dirty="0">
                              <a:solidFill>
                                <a:schemeClr val="accent4">
                                  <a:lumMod val="75000"/>
                                </a:schemeClr>
                              </a:solidFill>
                              <a:latin typeface="Cambria Math" panose="02040503050406030204" pitchFamily="18" charset="0"/>
                              <a:ea typeface="Cambria Math" panose="02040503050406030204" pitchFamily="18" charset="0"/>
                            </a:rPr>
                            <m:t>𝝉</m:t>
                          </m:r>
                        </m:e>
                        <m:sub>
                          <m:r>
                            <a:rPr lang="en-US" sz="1200" b="1" i="0" dirty="0" smtClean="0">
                              <a:solidFill>
                                <a:schemeClr val="accent4">
                                  <a:lumMod val="75000"/>
                                </a:schemeClr>
                              </a:solidFill>
                              <a:latin typeface="Cambria Math" panose="02040503050406030204" pitchFamily="18" charset="0"/>
                              <a:ea typeface="Cambria Math" panose="02040503050406030204" pitchFamily="18" charset="0"/>
                            </a:rPr>
                            <m:t>𝐳</m:t>
                          </m:r>
                        </m:sub>
                      </m:sSub>
                      <m:r>
                        <a:rPr lang="en-US" sz="1200" b="1" i="1" dirty="0" smtClean="0">
                          <a:solidFill>
                            <a:schemeClr val="accent4">
                              <a:lumMod val="75000"/>
                            </a:schemeClr>
                          </a:solidFill>
                          <a:latin typeface="Cambria Math" panose="02040503050406030204" pitchFamily="18" charset="0"/>
                          <a:ea typeface="Cambria Math" panose="02040503050406030204" pitchFamily="18" charset="0"/>
                        </a:rPr>
                        <m:t>=</m:t>
                      </m:r>
                      <m:r>
                        <a:rPr lang="en-US" sz="1200" b="1" i="1" dirty="0" smtClean="0">
                          <a:solidFill>
                            <a:schemeClr val="accent4">
                              <a:lumMod val="75000"/>
                            </a:schemeClr>
                          </a:solidFill>
                          <a:latin typeface="Cambria Math" panose="02040503050406030204" pitchFamily="18" charset="0"/>
                          <a:ea typeface="Cambria Math" panose="02040503050406030204" pitchFamily="18" charset="0"/>
                        </a:rPr>
                        <m:t>𝟏</m:t>
                      </m:r>
                      <m:r>
                        <a:rPr lang="en-US" sz="1200" b="1" i="1" dirty="0" smtClean="0">
                          <a:solidFill>
                            <a:schemeClr val="accent4">
                              <a:lumMod val="75000"/>
                            </a:schemeClr>
                          </a:solidFill>
                          <a:latin typeface="Cambria Math" panose="02040503050406030204" pitchFamily="18" charset="0"/>
                          <a:ea typeface="Cambria Math" panose="02040503050406030204" pitchFamily="18" charset="0"/>
                        </a:rPr>
                        <m:t>.</m:t>
                      </m:r>
                      <m:r>
                        <a:rPr lang="en-US" sz="1200" b="1" i="1" dirty="0" smtClean="0">
                          <a:solidFill>
                            <a:schemeClr val="accent4">
                              <a:lumMod val="75000"/>
                            </a:schemeClr>
                          </a:solidFill>
                          <a:latin typeface="Cambria Math" panose="02040503050406030204" pitchFamily="18" charset="0"/>
                          <a:ea typeface="Cambria Math" panose="02040503050406030204" pitchFamily="18" charset="0"/>
                        </a:rPr>
                        <m:t>𝟓𝟏</m:t>
                      </m:r>
                      <m:r>
                        <a:rPr lang="en-US" sz="1200" b="1" i="1" dirty="0" smtClean="0">
                          <a:solidFill>
                            <a:schemeClr val="accent4">
                              <a:lumMod val="75000"/>
                            </a:schemeClr>
                          </a:solidFill>
                          <a:latin typeface="Cambria Math" panose="02040503050406030204" pitchFamily="18" charset="0"/>
                          <a:ea typeface="Cambria Math" panose="02040503050406030204" pitchFamily="18" charset="0"/>
                        </a:rPr>
                        <m:t> </m:t>
                      </m:r>
                      <m:r>
                        <a:rPr lang="en-US" sz="1200" b="1" i="0" dirty="0" smtClean="0">
                          <a:solidFill>
                            <a:schemeClr val="accent4">
                              <a:lumMod val="75000"/>
                            </a:schemeClr>
                          </a:solidFill>
                          <a:latin typeface="Cambria Math" panose="02040503050406030204" pitchFamily="18" charset="0"/>
                          <a:ea typeface="Cambria Math" panose="02040503050406030204" pitchFamily="18" charset="0"/>
                        </a:rPr>
                        <m:t>𝐬</m:t>
                      </m:r>
                    </m:oMath>
                  </a14:m>
                  <a:r>
                    <a:rPr lang="en-GB" sz="1200" b="1" dirty="0">
                      <a:solidFill>
                        <a:schemeClr val="accent4">
                          <a:lumMod val="75000"/>
                        </a:schemeClr>
                      </a:solidFill>
                    </a:rPr>
                    <a:t> for Z</a:t>
                  </a:r>
                  <a:r>
                    <a:rPr lang="en-GB" sz="1200" b="1" baseline="-25000" dirty="0">
                      <a:solidFill>
                        <a:schemeClr val="accent4">
                          <a:lumMod val="75000"/>
                        </a:schemeClr>
                      </a:solidFill>
                    </a:rPr>
                    <a:t>B</a:t>
                  </a:r>
                </a:p>
              </p:txBody>
            </p:sp>
          </mc:Choice>
          <mc:Fallback>
            <p:sp>
              <p:nvSpPr>
                <p:cNvPr id="11" name="TextBox 10">
                  <a:extLst>
                    <a:ext uri="{FF2B5EF4-FFF2-40B4-BE49-F238E27FC236}">
                      <a16:creationId xmlns:a16="http://schemas.microsoft.com/office/drawing/2014/main" id="{FF1B163C-3C3D-89E5-6FE4-F8EA25EB6622}"/>
                    </a:ext>
                  </a:extLst>
                </p:cNvPr>
                <p:cNvSpPr txBox="1">
                  <a:spLocks noRot="1" noChangeAspect="1" noMove="1" noResize="1" noEditPoints="1" noAdjustHandles="1" noChangeArrowheads="1" noChangeShapeType="1" noTextEdit="1"/>
                </p:cNvSpPr>
                <p:nvPr/>
              </p:nvSpPr>
              <p:spPr>
                <a:xfrm>
                  <a:off x="6736030" y="2209355"/>
                  <a:ext cx="2232248" cy="304122"/>
                </a:xfrm>
                <a:prstGeom prst="rect">
                  <a:avLst/>
                </a:prstGeom>
                <a:blipFill>
                  <a:blip r:embed="rId5"/>
                  <a:stretch>
                    <a:fillRect b="-8000"/>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FAA9C9AC-75A9-D87B-39F0-5E6E811026D9}"/>
                    </a:ext>
                  </a:extLst>
                </p:cNvPr>
                <p:cNvSpPr txBox="1"/>
                <p:nvPr/>
              </p:nvSpPr>
              <p:spPr>
                <a:xfrm>
                  <a:off x="6813483" y="2702111"/>
                  <a:ext cx="2068579" cy="46859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050" b="0" i="1" smtClean="0">
                                <a:solidFill>
                                  <a:schemeClr val="tx2"/>
                                </a:solidFill>
                                <a:latin typeface="Cambria Math" panose="02040503050406030204" pitchFamily="18" charset="0"/>
                              </a:rPr>
                            </m:ctrlPr>
                          </m:sSubPr>
                          <m:e>
                            <m:r>
                              <a:rPr lang="en-GB" sz="1050" b="0" i="1" smtClean="0">
                                <a:solidFill>
                                  <a:schemeClr val="tx2"/>
                                </a:solidFill>
                                <a:latin typeface="Cambria Math" panose="02040503050406030204" pitchFamily="18" charset="0"/>
                              </a:rPr>
                              <m:t>𝑍</m:t>
                            </m:r>
                          </m:e>
                          <m:sub>
                            <m:r>
                              <a:rPr lang="en-GB" sz="1050" b="0" i="1" smtClean="0">
                                <a:solidFill>
                                  <a:schemeClr val="tx2"/>
                                </a:solidFill>
                                <a:latin typeface="Cambria Math" panose="02040503050406030204" pitchFamily="18" charset="0"/>
                                <a:ea typeface="Cambria Math" panose="02040503050406030204" pitchFamily="18" charset="0"/>
                              </a:rPr>
                              <m:t>∥</m:t>
                            </m:r>
                          </m:sub>
                        </m:sSub>
                        <m:d>
                          <m:dPr>
                            <m:ctrlPr>
                              <a:rPr lang="en-GB" sz="1050" b="0" i="1" smtClean="0">
                                <a:solidFill>
                                  <a:schemeClr val="tx2"/>
                                </a:solidFill>
                                <a:latin typeface="Cambria Math" panose="02040503050406030204" pitchFamily="18" charset="0"/>
                                <a:ea typeface="Cambria Math" panose="02040503050406030204" pitchFamily="18" charset="0"/>
                              </a:rPr>
                            </m:ctrlPr>
                          </m:dPr>
                          <m:e>
                            <m:r>
                              <a:rPr lang="en-GB" sz="1050" b="0" i="1" smtClean="0">
                                <a:solidFill>
                                  <a:schemeClr val="tx2"/>
                                </a:solidFill>
                                <a:latin typeface="Cambria Math" panose="02040503050406030204" pitchFamily="18" charset="0"/>
                                <a:ea typeface="Cambria Math" panose="02040503050406030204" pitchFamily="18" charset="0"/>
                              </a:rPr>
                              <m:t>𝑓</m:t>
                            </m:r>
                          </m:e>
                        </m:d>
                        <m:r>
                          <a:rPr lang="en-GB" sz="1050" b="0" i="1" smtClean="0">
                            <a:solidFill>
                              <a:schemeClr val="tx2"/>
                            </a:solidFill>
                            <a:latin typeface="Cambria Math" panose="02040503050406030204" pitchFamily="18" charset="0"/>
                            <a:ea typeface="Cambria Math" panose="02040503050406030204" pitchFamily="18" charset="0"/>
                          </a:rPr>
                          <m:t>≈</m:t>
                        </m:r>
                        <m:nary>
                          <m:naryPr>
                            <m:chr m:val="∑"/>
                            <m:ctrlPr>
                              <a:rPr lang="en-GB" sz="1050" b="0" i="1" smtClean="0">
                                <a:solidFill>
                                  <a:schemeClr val="tx2"/>
                                </a:solidFill>
                                <a:latin typeface="Cambria Math" panose="02040503050406030204" pitchFamily="18" charset="0"/>
                                <a:ea typeface="Cambria Math" panose="02040503050406030204" pitchFamily="18" charset="0"/>
                              </a:rPr>
                            </m:ctrlPr>
                          </m:naryPr>
                          <m:sub>
                            <m:r>
                              <m:rPr>
                                <m:brk m:alnAt="23"/>
                              </m:rPr>
                              <a:rPr lang="en-GB" sz="1050" b="0" i="1" smtClean="0">
                                <a:solidFill>
                                  <a:schemeClr val="tx2"/>
                                </a:solidFill>
                                <a:latin typeface="Cambria Math" panose="02040503050406030204" pitchFamily="18" charset="0"/>
                                <a:ea typeface="Cambria Math" panose="02040503050406030204" pitchFamily="18" charset="0"/>
                              </a:rPr>
                              <m:t>𝑛</m:t>
                            </m:r>
                          </m:sub>
                          <m:sup/>
                          <m:e>
                            <m:f>
                              <m:fPr>
                                <m:ctrlPr>
                                  <a:rPr lang="en-GB" sz="1050" b="0" i="1" smtClean="0">
                                    <a:solidFill>
                                      <a:schemeClr val="tx2"/>
                                    </a:solidFill>
                                    <a:latin typeface="Cambria Math" panose="02040503050406030204" pitchFamily="18" charset="0"/>
                                    <a:ea typeface="Cambria Math" panose="02040503050406030204" pitchFamily="18" charset="0"/>
                                  </a:rPr>
                                </m:ctrlPr>
                              </m:fPr>
                              <m:num>
                                <m:r>
                                  <a:rPr lang="en-GB" sz="1050" b="0" i="1" smtClean="0">
                                    <a:solidFill>
                                      <a:schemeClr val="tx2"/>
                                    </a:solidFill>
                                    <a:latin typeface="Cambria Math" panose="02040503050406030204" pitchFamily="18" charset="0"/>
                                    <a:ea typeface="Cambria Math" panose="02040503050406030204" pitchFamily="18" charset="0"/>
                                  </a:rPr>
                                  <m:t>1</m:t>
                                </m:r>
                              </m:num>
                              <m:den>
                                <m:r>
                                  <a:rPr lang="en-GB" sz="1050" b="0" i="1" smtClean="0">
                                    <a:solidFill>
                                      <a:schemeClr val="tx2"/>
                                    </a:solidFill>
                                    <a:latin typeface="Cambria Math" panose="02040503050406030204" pitchFamily="18" charset="0"/>
                                    <a:ea typeface="Cambria Math" panose="02040503050406030204" pitchFamily="18" charset="0"/>
                                  </a:rPr>
                                  <m:t>2</m:t>
                                </m:r>
                              </m:den>
                            </m:f>
                            <m:f>
                              <m:fPr>
                                <m:ctrlPr>
                                  <a:rPr lang="en-GB" sz="1050" i="1">
                                    <a:solidFill>
                                      <a:schemeClr val="tx2"/>
                                    </a:solidFill>
                                    <a:latin typeface="Cambria Math" panose="02040503050406030204" pitchFamily="18" charset="0"/>
                                    <a:ea typeface="Cambria Math" panose="02040503050406030204" pitchFamily="18" charset="0"/>
                                  </a:rPr>
                                </m:ctrlPr>
                              </m:fPr>
                              <m:num>
                                <m:r>
                                  <a:rPr lang="en-GB" sz="1050" i="1">
                                    <a:solidFill>
                                      <a:schemeClr val="tx2"/>
                                    </a:solidFill>
                                    <a:latin typeface="Cambria Math" panose="02040503050406030204" pitchFamily="18" charset="0"/>
                                    <a:ea typeface="Cambria Math" panose="02040503050406030204" pitchFamily="18" charset="0"/>
                                  </a:rPr>
                                  <m:t> </m:t>
                                </m:r>
                                <m:r>
                                  <a:rPr lang="en-GB" sz="1050" i="1">
                                    <a:solidFill>
                                      <a:schemeClr val="tx2"/>
                                    </a:solidFill>
                                    <a:latin typeface="Cambria Math" panose="02040503050406030204" pitchFamily="18" charset="0"/>
                                    <a:ea typeface="Cambria Math" panose="02040503050406030204" pitchFamily="18" charset="0"/>
                                  </a:rPr>
                                  <m:t>𝑅</m:t>
                                </m:r>
                                <m:r>
                                  <m:rPr>
                                    <m:lit/>
                                  </m:rPr>
                                  <a:rPr lang="en-GB" sz="1050" i="1">
                                    <a:solidFill>
                                      <a:schemeClr val="tx2"/>
                                    </a:solidFill>
                                    <a:latin typeface="Cambria Math" panose="02040503050406030204" pitchFamily="18" charset="0"/>
                                    <a:ea typeface="Cambria Math" panose="02040503050406030204" pitchFamily="18" charset="0"/>
                                  </a:rPr>
                                  <m:t>/</m:t>
                                </m:r>
                                <m:sSub>
                                  <m:sSubPr>
                                    <m:ctrlPr>
                                      <a:rPr lang="en-GB" sz="1050" i="1">
                                        <a:solidFill>
                                          <a:schemeClr val="tx2"/>
                                        </a:solidFill>
                                        <a:latin typeface="Cambria Math" panose="02040503050406030204" pitchFamily="18" charset="0"/>
                                        <a:ea typeface="Cambria Math" panose="02040503050406030204" pitchFamily="18" charset="0"/>
                                      </a:rPr>
                                    </m:ctrlPr>
                                  </m:sSubPr>
                                  <m:e>
                                    <m:r>
                                      <a:rPr lang="en-GB" sz="1050" i="1">
                                        <a:solidFill>
                                          <a:schemeClr val="tx2"/>
                                        </a:solidFill>
                                        <a:latin typeface="Cambria Math" panose="02040503050406030204" pitchFamily="18" charset="0"/>
                                        <a:ea typeface="Cambria Math" panose="02040503050406030204" pitchFamily="18" charset="0"/>
                                      </a:rPr>
                                      <m:t>𝑄</m:t>
                                    </m:r>
                                  </m:e>
                                  <m:sub>
                                    <m:r>
                                      <a:rPr lang="en-GB" sz="1050" i="1">
                                        <a:solidFill>
                                          <a:schemeClr val="tx2"/>
                                        </a:solidFill>
                                        <a:latin typeface="Cambria Math" panose="02040503050406030204" pitchFamily="18" charset="0"/>
                                        <a:ea typeface="Cambria Math" panose="02040503050406030204" pitchFamily="18" charset="0"/>
                                      </a:rPr>
                                      <m:t>∥,</m:t>
                                    </m:r>
                                    <m:r>
                                      <a:rPr lang="en-GB" sz="1050" i="1">
                                        <a:solidFill>
                                          <a:schemeClr val="tx2"/>
                                        </a:solidFill>
                                        <a:latin typeface="Cambria Math" panose="02040503050406030204" pitchFamily="18" charset="0"/>
                                        <a:ea typeface="Cambria Math" panose="02040503050406030204" pitchFamily="18" charset="0"/>
                                      </a:rPr>
                                      <m:t>𝑛</m:t>
                                    </m:r>
                                  </m:sub>
                                </m:sSub>
                                <m:r>
                                  <a:rPr lang="en-GB" sz="1050" i="1">
                                    <a:solidFill>
                                      <a:schemeClr val="tx2"/>
                                    </a:solidFill>
                                    <a:latin typeface="Cambria Math" panose="02040503050406030204" pitchFamily="18" charset="0"/>
                                    <a:ea typeface="Cambria Math" panose="02040503050406030204" pitchFamily="18" charset="0"/>
                                  </a:rPr>
                                  <m:t>⋅</m:t>
                                </m:r>
                                <m:sSub>
                                  <m:sSubPr>
                                    <m:ctrlPr>
                                      <a:rPr lang="en-GB" sz="1050" i="1">
                                        <a:solidFill>
                                          <a:schemeClr val="tx2"/>
                                        </a:solidFill>
                                        <a:latin typeface="Cambria Math" panose="02040503050406030204" pitchFamily="18" charset="0"/>
                                        <a:ea typeface="Cambria Math" panose="02040503050406030204" pitchFamily="18" charset="0"/>
                                      </a:rPr>
                                    </m:ctrlPr>
                                  </m:sSubPr>
                                  <m:e>
                                    <m:r>
                                      <a:rPr lang="en-GB" sz="1050" i="1">
                                        <a:solidFill>
                                          <a:schemeClr val="tx2"/>
                                        </a:solidFill>
                                        <a:latin typeface="Cambria Math" panose="02040503050406030204" pitchFamily="18" charset="0"/>
                                        <a:ea typeface="Cambria Math" panose="02040503050406030204" pitchFamily="18" charset="0"/>
                                      </a:rPr>
                                      <m:t>𝑄</m:t>
                                    </m:r>
                                  </m:e>
                                  <m:sub>
                                    <m:r>
                                      <m:rPr>
                                        <m:sty m:val="p"/>
                                      </m:rPr>
                                      <a:rPr lang="en-US" sz="1050" b="0" i="0" smtClean="0">
                                        <a:solidFill>
                                          <a:schemeClr val="tx2"/>
                                        </a:solidFill>
                                        <a:latin typeface="Cambria Math" panose="02040503050406030204" pitchFamily="18" charset="0"/>
                                        <a:ea typeface="Cambria Math" panose="02040503050406030204" pitchFamily="18" charset="0"/>
                                      </a:rPr>
                                      <m:t>ext</m:t>
                                    </m:r>
                                    <m:r>
                                      <a:rPr lang="en-US" sz="1050" b="0" i="1" smtClean="0">
                                        <a:solidFill>
                                          <a:schemeClr val="tx2"/>
                                        </a:solidFill>
                                        <a:latin typeface="Cambria Math" panose="02040503050406030204" pitchFamily="18" charset="0"/>
                                        <a:ea typeface="Cambria Math" panose="02040503050406030204" pitchFamily="18" charset="0"/>
                                      </a:rPr>
                                      <m:t>,</m:t>
                                    </m:r>
                                    <m:r>
                                      <a:rPr lang="en-GB" sz="1050" i="1">
                                        <a:solidFill>
                                          <a:schemeClr val="tx2"/>
                                        </a:solidFill>
                                        <a:latin typeface="Cambria Math" panose="02040503050406030204" pitchFamily="18" charset="0"/>
                                        <a:ea typeface="Cambria Math" panose="02040503050406030204" pitchFamily="18" charset="0"/>
                                      </a:rPr>
                                      <m:t>𝑛</m:t>
                                    </m:r>
                                  </m:sub>
                                </m:sSub>
                                <m:r>
                                  <a:rPr lang="en-GB" sz="1050" i="1">
                                    <a:solidFill>
                                      <a:schemeClr val="tx2"/>
                                    </a:solidFill>
                                    <a:latin typeface="Cambria Math" panose="02040503050406030204" pitchFamily="18" charset="0"/>
                                    <a:ea typeface="Cambria Math" panose="02040503050406030204" pitchFamily="18" charset="0"/>
                                  </a:rPr>
                                  <m:t> </m:t>
                                </m:r>
                              </m:num>
                              <m:den>
                                <m:r>
                                  <a:rPr lang="en-GB" sz="1050" i="1">
                                    <a:solidFill>
                                      <a:schemeClr val="tx2"/>
                                    </a:solidFill>
                                    <a:latin typeface="Cambria Math" panose="02040503050406030204" pitchFamily="18" charset="0"/>
                                    <a:ea typeface="Cambria Math" panose="02040503050406030204" pitchFamily="18" charset="0"/>
                                  </a:rPr>
                                  <m:t>1+</m:t>
                                </m:r>
                                <m:r>
                                  <a:rPr lang="en-GB" sz="1050" i="1">
                                    <a:solidFill>
                                      <a:schemeClr val="tx2"/>
                                    </a:solidFill>
                                    <a:latin typeface="Cambria Math" panose="02040503050406030204" pitchFamily="18" charset="0"/>
                                    <a:ea typeface="Cambria Math" panose="02040503050406030204" pitchFamily="18" charset="0"/>
                                  </a:rPr>
                                  <m:t>𝑗</m:t>
                                </m:r>
                                <m:sSub>
                                  <m:sSubPr>
                                    <m:ctrlPr>
                                      <a:rPr lang="en-GB" sz="1050" i="1">
                                        <a:solidFill>
                                          <a:schemeClr val="tx2"/>
                                        </a:solidFill>
                                        <a:latin typeface="Cambria Math" panose="02040503050406030204" pitchFamily="18" charset="0"/>
                                        <a:ea typeface="Cambria Math" panose="02040503050406030204" pitchFamily="18" charset="0"/>
                                      </a:rPr>
                                    </m:ctrlPr>
                                  </m:sSubPr>
                                  <m:e>
                                    <m:r>
                                      <a:rPr lang="en-GB" sz="1050" i="1">
                                        <a:solidFill>
                                          <a:schemeClr val="tx2"/>
                                        </a:solidFill>
                                        <a:latin typeface="Cambria Math" panose="02040503050406030204" pitchFamily="18" charset="0"/>
                                        <a:ea typeface="Cambria Math" panose="02040503050406030204" pitchFamily="18" charset="0"/>
                                      </a:rPr>
                                      <m:t>𝑄</m:t>
                                    </m:r>
                                  </m:e>
                                  <m:sub>
                                    <m:r>
                                      <a:rPr lang="en-GB" sz="1050" i="1">
                                        <a:solidFill>
                                          <a:schemeClr val="tx2"/>
                                        </a:solidFill>
                                        <a:latin typeface="Cambria Math" panose="02040503050406030204" pitchFamily="18" charset="0"/>
                                        <a:ea typeface="Cambria Math" panose="02040503050406030204" pitchFamily="18" charset="0"/>
                                      </a:rPr>
                                      <m:t>𝑛</m:t>
                                    </m:r>
                                  </m:sub>
                                </m:sSub>
                                <m:r>
                                  <a:rPr lang="en-GB" sz="1050" i="1">
                                    <a:solidFill>
                                      <a:schemeClr val="tx2"/>
                                    </a:solidFill>
                                    <a:latin typeface="Cambria Math" panose="02040503050406030204" pitchFamily="18" charset="0"/>
                                    <a:ea typeface="Cambria Math" panose="02040503050406030204" pitchFamily="18" charset="0"/>
                                  </a:rPr>
                                  <m:t>(</m:t>
                                </m:r>
                                <m:r>
                                  <a:rPr lang="en-GB" sz="1050" i="1">
                                    <a:solidFill>
                                      <a:schemeClr val="tx2"/>
                                    </a:solidFill>
                                    <a:latin typeface="Cambria Math" panose="02040503050406030204" pitchFamily="18" charset="0"/>
                                    <a:ea typeface="Cambria Math" panose="02040503050406030204" pitchFamily="18" charset="0"/>
                                  </a:rPr>
                                  <m:t>𝑓</m:t>
                                </m:r>
                                <m:r>
                                  <m:rPr>
                                    <m:lit/>
                                  </m:rPr>
                                  <a:rPr lang="en-GB" sz="1050" i="1">
                                    <a:solidFill>
                                      <a:schemeClr val="tx2"/>
                                    </a:solidFill>
                                    <a:latin typeface="Cambria Math" panose="02040503050406030204" pitchFamily="18" charset="0"/>
                                    <a:ea typeface="Cambria Math" panose="02040503050406030204" pitchFamily="18" charset="0"/>
                                  </a:rPr>
                                  <m:t>/</m:t>
                                </m:r>
                                <m:sSub>
                                  <m:sSubPr>
                                    <m:ctrlPr>
                                      <a:rPr lang="en-GB" sz="1050" i="1">
                                        <a:solidFill>
                                          <a:schemeClr val="tx2"/>
                                        </a:solidFill>
                                        <a:latin typeface="Cambria Math" panose="02040503050406030204" pitchFamily="18" charset="0"/>
                                        <a:ea typeface="Cambria Math" panose="02040503050406030204" pitchFamily="18" charset="0"/>
                                      </a:rPr>
                                    </m:ctrlPr>
                                  </m:sSubPr>
                                  <m:e>
                                    <m:r>
                                      <a:rPr lang="en-GB" sz="1050" i="1">
                                        <a:solidFill>
                                          <a:schemeClr val="tx2"/>
                                        </a:solidFill>
                                        <a:latin typeface="Cambria Math" panose="02040503050406030204" pitchFamily="18" charset="0"/>
                                        <a:ea typeface="Cambria Math" panose="02040503050406030204" pitchFamily="18" charset="0"/>
                                      </a:rPr>
                                      <m:t>𝑓</m:t>
                                    </m:r>
                                  </m:e>
                                  <m:sub>
                                    <m:r>
                                      <a:rPr lang="en-GB" sz="1050" i="1">
                                        <a:solidFill>
                                          <a:schemeClr val="tx2"/>
                                        </a:solidFill>
                                        <a:latin typeface="Cambria Math" panose="02040503050406030204" pitchFamily="18" charset="0"/>
                                        <a:ea typeface="Cambria Math" panose="02040503050406030204" pitchFamily="18" charset="0"/>
                                      </a:rPr>
                                      <m:t>𝑛</m:t>
                                    </m:r>
                                  </m:sub>
                                </m:sSub>
                                <m:r>
                                  <a:rPr lang="en-GB" sz="1050" i="1">
                                    <a:solidFill>
                                      <a:schemeClr val="tx2"/>
                                    </a:solidFill>
                                    <a:latin typeface="Cambria Math" panose="02040503050406030204" pitchFamily="18" charset="0"/>
                                    <a:ea typeface="Cambria Math" panose="02040503050406030204" pitchFamily="18" charset="0"/>
                                  </a:rPr>
                                  <m:t>−</m:t>
                                </m:r>
                                <m:sSub>
                                  <m:sSubPr>
                                    <m:ctrlPr>
                                      <a:rPr lang="en-GB" sz="1050" i="1">
                                        <a:solidFill>
                                          <a:schemeClr val="tx2"/>
                                        </a:solidFill>
                                        <a:latin typeface="Cambria Math" panose="02040503050406030204" pitchFamily="18" charset="0"/>
                                        <a:ea typeface="Cambria Math" panose="02040503050406030204" pitchFamily="18" charset="0"/>
                                      </a:rPr>
                                    </m:ctrlPr>
                                  </m:sSubPr>
                                  <m:e>
                                    <m:r>
                                      <a:rPr lang="en-GB" sz="1050" i="1">
                                        <a:solidFill>
                                          <a:schemeClr val="tx2"/>
                                        </a:solidFill>
                                        <a:latin typeface="Cambria Math" panose="02040503050406030204" pitchFamily="18" charset="0"/>
                                        <a:ea typeface="Cambria Math" panose="02040503050406030204" pitchFamily="18" charset="0"/>
                                      </a:rPr>
                                      <m:t>𝑓</m:t>
                                    </m:r>
                                  </m:e>
                                  <m:sub>
                                    <m:r>
                                      <a:rPr lang="en-GB" sz="1050" i="1">
                                        <a:solidFill>
                                          <a:schemeClr val="tx2"/>
                                        </a:solidFill>
                                        <a:latin typeface="Cambria Math" panose="02040503050406030204" pitchFamily="18" charset="0"/>
                                        <a:ea typeface="Cambria Math" panose="02040503050406030204" pitchFamily="18" charset="0"/>
                                      </a:rPr>
                                      <m:t>𝑛</m:t>
                                    </m:r>
                                  </m:sub>
                                </m:sSub>
                                <m:r>
                                  <m:rPr>
                                    <m:lit/>
                                  </m:rPr>
                                  <a:rPr lang="en-GB" sz="1050" i="1">
                                    <a:solidFill>
                                      <a:schemeClr val="tx2"/>
                                    </a:solidFill>
                                    <a:latin typeface="Cambria Math" panose="02040503050406030204" pitchFamily="18" charset="0"/>
                                    <a:ea typeface="Cambria Math" panose="02040503050406030204" pitchFamily="18" charset="0"/>
                                  </a:rPr>
                                  <m:t>/</m:t>
                                </m:r>
                                <m:r>
                                  <a:rPr lang="en-GB" sz="1050" i="1">
                                    <a:solidFill>
                                      <a:schemeClr val="tx2"/>
                                    </a:solidFill>
                                    <a:latin typeface="Cambria Math" panose="02040503050406030204" pitchFamily="18" charset="0"/>
                                    <a:ea typeface="Cambria Math" panose="02040503050406030204" pitchFamily="18" charset="0"/>
                                  </a:rPr>
                                  <m:t>𝑓</m:t>
                                </m:r>
                                <m:r>
                                  <a:rPr lang="en-GB" sz="1050" i="1">
                                    <a:solidFill>
                                      <a:schemeClr val="tx2"/>
                                    </a:solidFill>
                                    <a:latin typeface="Cambria Math" panose="02040503050406030204" pitchFamily="18" charset="0"/>
                                    <a:ea typeface="Cambria Math" panose="02040503050406030204" pitchFamily="18" charset="0"/>
                                  </a:rPr>
                                  <m:t>)</m:t>
                                </m:r>
                              </m:den>
                            </m:f>
                          </m:e>
                        </m:nary>
                      </m:oMath>
                    </m:oMathPara>
                  </a14:m>
                  <a:endParaRPr lang="en-GB" sz="1050" dirty="0">
                    <a:solidFill>
                      <a:schemeClr val="tx2"/>
                    </a:solidFill>
                  </a:endParaRPr>
                </a:p>
              </p:txBody>
            </p:sp>
          </mc:Choice>
          <mc:Fallback>
            <p:sp>
              <p:nvSpPr>
                <p:cNvPr id="13" name="TextBox 12">
                  <a:extLst>
                    <a:ext uri="{FF2B5EF4-FFF2-40B4-BE49-F238E27FC236}">
                      <a16:creationId xmlns:a16="http://schemas.microsoft.com/office/drawing/2014/main" id="{FAA9C9AC-75A9-D87B-39F0-5E6E811026D9}"/>
                    </a:ext>
                  </a:extLst>
                </p:cNvPr>
                <p:cNvSpPr txBox="1">
                  <a:spLocks noRot="1" noChangeAspect="1" noMove="1" noResize="1" noEditPoints="1" noAdjustHandles="1" noChangeArrowheads="1" noChangeShapeType="1" noTextEdit="1"/>
                </p:cNvSpPr>
                <p:nvPr/>
              </p:nvSpPr>
              <p:spPr>
                <a:xfrm>
                  <a:off x="6813483" y="2702111"/>
                  <a:ext cx="2068579" cy="468590"/>
                </a:xfrm>
                <a:prstGeom prst="rect">
                  <a:avLst/>
                </a:prstGeom>
                <a:blipFill>
                  <a:blip r:embed="rId6"/>
                  <a:stretch>
                    <a:fillRect l="-885" t="-111688" r="-2065" b="-171429"/>
                  </a:stretch>
                </a:blipFill>
              </p:spPr>
              <p:txBody>
                <a:bodyPr/>
                <a:lstStyle/>
                <a:p>
                  <a:r>
                    <a:rPr lang="en-GB">
                      <a:noFill/>
                    </a:rPr>
                    <a:t> </a:t>
                  </a:r>
                </a:p>
              </p:txBody>
            </p:sp>
          </mc:Fallback>
        </mc:AlternateContent>
      </p:grpSp>
      <p:cxnSp>
        <p:nvCxnSpPr>
          <p:cNvPr id="14" name="Straight Arrow Connector 13">
            <a:extLst>
              <a:ext uri="{FF2B5EF4-FFF2-40B4-BE49-F238E27FC236}">
                <a16:creationId xmlns:a16="http://schemas.microsoft.com/office/drawing/2014/main" id="{840C824F-93AE-E93C-534C-3802D47030A3}"/>
              </a:ext>
            </a:extLst>
          </p:cNvPr>
          <p:cNvCxnSpPr>
            <a:cxnSpLocks/>
          </p:cNvCxnSpPr>
          <p:nvPr/>
        </p:nvCxnSpPr>
        <p:spPr>
          <a:xfrm>
            <a:off x="5555043" y="5333781"/>
            <a:ext cx="0" cy="581434"/>
          </a:xfrm>
          <a:prstGeom prst="straightConnector1">
            <a:avLst/>
          </a:prstGeom>
          <a:ln w="19050">
            <a:solidFill>
              <a:srgbClr val="2F2F2F"/>
            </a:solidFill>
            <a:tailEnd type="triangle"/>
          </a:ln>
        </p:spPr>
        <p:style>
          <a:lnRef idx="1">
            <a:schemeClr val="accent1"/>
          </a:lnRef>
          <a:fillRef idx="0">
            <a:schemeClr val="accent1"/>
          </a:fillRef>
          <a:effectRef idx="0">
            <a:schemeClr val="accent1"/>
          </a:effectRef>
          <a:fontRef idx="minor">
            <a:schemeClr val="tx1"/>
          </a:fontRef>
        </p:style>
      </p:cxnSp>
      <p:grpSp>
        <p:nvGrpSpPr>
          <p:cNvPr id="25" name="Group 24">
            <a:extLst>
              <a:ext uri="{FF2B5EF4-FFF2-40B4-BE49-F238E27FC236}">
                <a16:creationId xmlns:a16="http://schemas.microsoft.com/office/drawing/2014/main" id="{768A72BF-A12A-53EC-0A7A-2E640CDD6C2D}"/>
              </a:ext>
            </a:extLst>
          </p:cNvPr>
          <p:cNvGrpSpPr/>
          <p:nvPr/>
        </p:nvGrpSpPr>
        <p:grpSpPr>
          <a:xfrm>
            <a:off x="6428457" y="3905693"/>
            <a:ext cx="5415071" cy="2326554"/>
            <a:chOff x="6428457" y="3755851"/>
            <a:chExt cx="5415071" cy="2326554"/>
          </a:xfrm>
        </p:grpSpPr>
        <p:pic>
          <p:nvPicPr>
            <p:cNvPr id="20" name="Picture 19" descr="A graph of a graph&#10;&#10;Description automatically generated with medium confidence">
              <a:extLst>
                <a:ext uri="{FF2B5EF4-FFF2-40B4-BE49-F238E27FC236}">
                  <a16:creationId xmlns:a16="http://schemas.microsoft.com/office/drawing/2014/main" id="{DA9CBADA-CE93-D507-5B4B-711EC269D888}"/>
                </a:ext>
              </a:extLst>
            </p:cNvPr>
            <p:cNvPicPr>
              <a:picLocks noChangeAspect="1"/>
            </p:cNvPicPr>
            <p:nvPr/>
          </p:nvPicPr>
          <p:blipFill>
            <a:blip r:embed="rId7"/>
            <a:srcRect l="7445" r="5839"/>
            <a:stretch/>
          </p:blipFill>
          <p:spPr>
            <a:xfrm>
              <a:off x="6428457" y="3755851"/>
              <a:ext cx="5415071" cy="2326554"/>
            </a:xfrm>
            <a:prstGeom prst="rect">
              <a:avLst/>
            </a:prstGeom>
          </p:spPr>
        </p:pic>
        <mc:AlternateContent xmlns:mc="http://schemas.openxmlformats.org/markup-compatibility/2006">
          <mc:Choice xmlns:a14="http://schemas.microsoft.com/office/drawing/2010/main" Requires="a14">
            <p:sp>
              <p:nvSpPr>
                <p:cNvPr id="21" name="TextBox 20">
                  <a:extLst>
                    <a:ext uri="{FF2B5EF4-FFF2-40B4-BE49-F238E27FC236}">
                      <a16:creationId xmlns:a16="http://schemas.microsoft.com/office/drawing/2014/main" id="{C6358746-41C2-F24F-8F31-9CDB2213D541}"/>
                    </a:ext>
                  </a:extLst>
                </p:cNvPr>
                <p:cNvSpPr txBox="1"/>
                <p:nvPr/>
              </p:nvSpPr>
              <p:spPr>
                <a:xfrm>
                  <a:off x="6731649" y="4535909"/>
                  <a:ext cx="2232248" cy="304122"/>
                </a:xfrm>
                <a:prstGeom prst="rect">
                  <a:avLst/>
                </a:prstGeom>
                <a:noFill/>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b="1" i="1" dirty="0" smtClean="0">
                              <a:solidFill>
                                <a:schemeClr val="accent4">
                                  <a:lumMod val="75000"/>
                                </a:schemeClr>
                              </a:solidFill>
                              <a:latin typeface="Cambria Math" panose="02040503050406030204" pitchFamily="18" charset="0"/>
                            </a:rPr>
                          </m:ctrlPr>
                        </m:sSubSupPr>
                        <m:e>
                          <m:r>
                            <a:rPr lang="en-US" sz="1200" b="1" i="1" dirty="0" smtClean="0">
                              <a:solidFill>
                                <a:schemeClr val="accent4">
                                  <a:lumMod val="75000"/>
                                </a:schemeClr>
                              </a:solidFill>
                              <a:latin typeface="Cambria Math" panose="02040503050406030204" pitchFamily="18" charset="0"/>
                            </a:rPr>
                            <m:t>𝒁</m:t>
                          </m:r>
                        </m:e>
                        <m:sub>
                          <m:r>
                            <a:rPr lang="en-GB" sz="1200" b="1" i="1" dirty="0" smtClean="0">
                              <a:solidFill>
                                <a:schemeClr val="accent4">
                                  <a:lumMod val="75000"/>
                                </a:schemeClr>
                              </a:solidFill>
                              <a:latin typeface="Cambria Math" panose="02040503050406030204" pitchFamily="18" charset="0"/>
                              <a:ea typeface="Cambria Math" panose="02040503050406030204" pitchFamily="18" charset="0"/>
                            </a:rPr>
                            <m:t>∥</m:t>
                          </m:r>
                        </m:sub>
                        <m:sup>
                          <m:r>
                            <a:rPr lang="en-US" sz="1200" b="1" i="0" dirty="0" smtClean="0">
                              <a:solidFill>
                                <a:schemeClr val="accent4">
                                  <a:lumMod val="75000"/>
                                </a:schemeClr>
                              </a:solidFill>
                              <a:latin typeface="Cambria Math" panose="02040503050406030204" pitchFamily="18" charset="0"/>
                            </a:rPr>
                            <m:t>𝐭𝐡</m:t>
                          </m:r>
                        </m:sup>
                      </m:sSubSup>
                    </m:oMath>
                  </a14:m>
                  <a:r>
                    <a:rPr lang="en-GB" sz="1200" b="1" dirty="0">
                      <a:solidFill>
                        <a:schemeClr val="accent4">
                          <a:lumMod val="75000"/>
                        </a:schemeClr>
                      </a:solidFill>
                    </a:rPr>
                    <a:t> </a:t>
                  </a:r>
                  <a:r>
                    <a:rPr lang="en-GB" sz="1200" b="1" i="0" dirty="0">
                      <a:solidFill>
                        <a:schemeClr val="accent4">
                          <a:lumMod val="75000"/>
                        </a:schemeClr>
                      </a:solidFill>
                    </a:rPr>
                    <a:t>with </a:t>
                  </a:r>
                  <a14:m>
                    <m:oMath xmlns:m="http://schemas.openxmlformats.org/officeDocument/2006/math">
                      <m:sSub>
                        <m:sSubPr>
                          <m:ctrlPr>
                            <a:rPr lang="en-US" sz="1200" b="1" i="1" dirty="0" smtClean="0">
                              <a:solidFill>
                                <a:schemeClr val="accent4">
                                  <a:lumMod val="75000"/>
                                </a:schemeClr>
                              </a:solidFill>
                              <a:latin typeface="Cambria Math" panose="02040503050406030204" pitchFamily="18" charset="0"/>
                              <a:ea typeface="Cambria Math" panose="02040503050406030204" pitchFamily="18" charset="0"/>
                            </a:rPr>
                          </m:ctrlPr>
                        </m:sSubPr>
                        <m:e>
                          <m:r>
                            <a:rPr lang="el-GR" sz="1200" b="1" i="1" dirty="0">
                              <a:solidFill>
                                <a:schemeClr val="accent4">
                                  <a:lumMod val="75000"/>
                                </a:schemeClr>
                              </a:solidFill>
                              <a:latin typeface="Cambria Math" panose="02040503050406030204" pitchFamily="18" charset="0"/>
                              <a:ea typeface="Cambria Math" panose="02040503050406030204" pitchFamily="18" charset="0"/>
                            </a:rPr>
                            <m:t>𝝉</m:t>
                          </m:r>
                        </m:e>
                        <m:sub>
                          <m:r>
                            <a:rPr lang="en-US" sz="1200" b="1" i="0" dirty="0" smtClean="0">
                              <a:solidFill>
                                <a:schemeClr val="accent4">
                                  <a:lumMod val="75000"/>
                                </a:schemeClr>
                              </a:solidFill>
                              <a:latin typeface="Cambria Math" panose="02040503050406030204" pitchFamily="18" charset="0"/>
                              <a:ea typeface="Cambria Math" panose="02040503050406030204" pitchFamily="18" charset="0"/>
                            </a:rPr>
                            <m:t>𝐳</m:t>
                          </m:r>
                        </m:sub>
                      </m:sSub>
                      <m:r>
                        <a:rPr lang="en-US" sz="1200" b="1" i="1" dirty="0" smtClean="0">
                          <a:solidFill>
                            <a:schemeClr val="accent4">
                              <a:lumMod val="75000"/>
                            </a:schemeClr>
                          </a:solidFill>
                          <a:latin typeface="Cambria Math" panose="02040503050406030204" pitchFamily="18" charset="0"/>
                          <a:ea typeface="Cambria Math" panose="02040503050406030204" pitchFamily="18" charset="0"/>
                        </a:rPr>
                        <m:t>=</m:t>
                      </m:r>
                      <m:r>
                        <a:rPr lang="en-US" sz="1200" b="1" i="1" dirty="0" smtClean="0">
                          <a:solidFill>
                            <a:schemeClr val="accent4">
                              <a:lumMod val="75000"/>
                            </a:schemeClr>
                          </a:solidFill>
                          <a:latin typeface="Cambria Math" panose="02040503050406030204" pitchFamily="18" charset="0"/>
                          <a:ea typeface="Cambria Math" panose="02040503050406030204" pitchFamily="18" charset="0"/>
                        </a:rPr>
                        <m:t>𝟏</m:t>
                      </m:r>
                      <m:r>
                        <a:rPr lang="en-US" sz="1200" b="1" i="1" dirty="0" smtClean="0">
                          <a:solidFill>
                            <a:schemeClr val="accent4">
                              <a:lumMod val="75000"/>
                            </a:schemeClr>
                          </a:solidFill>
                          <a:latin typeface="Cambria Math" panose="02040503050406030204" pitchFamily="18" charset="0"/>
                          <a:ea typeface="Cambria Math" panose="02040503050406030204" pitchFamily="18" charset="0"/>
                        </a:rPr>
                        <m:t>.</m:t>
                      </m:r>
                      <m:r>
                        <a:rPr lang="en-US" sz="1200" b="1" i="1" dirty="0" smtClean="0">
                          <a:solidFill>
                            <a:schemeClr val="accent4">
                              <a:lumMod val="75000"/>
                            </a:schemeClr>
                          </a:solidFill>
                          <a:latin typeface="Cambria Math" panose="02040503050406030204" pitchFamily="18" charset="0"/>
                          <a:ea typeface="Cambria Math" panose="02040503050406030204" pitchFamily="18" charset="0"/>
                        </a:rPr>
                        <m:t>𝟓𝟏</m:t>
                      </m:r>
                      <m:r>
                        <a:rPr lang="en-US" sz="1200" b="1" i="1" dirty="0" smtClean="0">
                          <a:solidFill>
                            <a:schemeClr val="accent4">
                              <a:lumMod val="75000"/>
                            </a:schemeClr>
                          </a:solidFill>
                          <a:latin typeface="Cambria Math" panose="02040503050406030204" pitchFamily="18" charset="0"/>
                          <a:ea typeface="Cambria Math" panose="02040503050406030204" pitchFamily="18" charset="0"/>
                        </a:rPr>
                        <m:t> </m:t>
                      </m:r>
                      <m:r>
                        <a:rPr lang="en-US" sz="1200" b="1" i="0" dirty="0" smtClean="0">
                          <a:solidFill>
                            <a:schemeClr val="accent4">
                              <a:lumMod val="75000"/>
                            </a:schemeClr>
                          </a:solidFill>
                          <a:latin typeface="Cambria Math" panose="02040503050406030204" pitchFamily="18" charset="0"/>
                          <a:ea typeface="Cambria Math" panose="02040503050406030204" pitchFamily="18" charset="0"/>
                        </a:rPr>
                        <m:t>𝐬</m:t>
                      </m:r>
                    </m:oMath>
                  </a14:m>
                  <a:r>
                    <a:rPr lang="en-GB" sz="1200" b="1" dirty="0">
                      <a:solidFill>
                        <a:schemeClr val="accent4">
                          <a:lumMod val="75000"/>
                        </a:schemeClr>
                      </a:solidFill>
                    </a:rPr>
                    <a:t> for Z</a:t>
                  </a:r>
                  <a:r>
                    <a:rPr lang="en-GB" sz="1200" b="1" baseline="-25000" dirty="0">
                      <a:solidFill>
                        <a:schemeClr val="accent4">
                          <a:lumMod val="75000"/>
                        </a:schemeClr>
                      </a:solidFill>
                    </a:rPr>
                    <a:t>B</a:t>
                  </a:r>
                </a:p>
              </p:txBody>
            </p:sp>
          </mc:Choice>
          <mc:Fallback>
            <p:sp>
              <p:nvSpPr>
                <p:cNvPr id="21" name="TextBox 20">
                  <a:extLst>
                    <a:ext uri="{FF2B5EF4-FFF2-40B4-BE49-F238E27FC236}">
                      <a16:creationId xmlns:a16="http://schemas.microsoft.com/office/drawing/2014/main" id="{C6358746-41C2-F24F-8F31-9CDB2213D541}"/>
                    </a:ext>
                  </a:extLst>
                </p:cNvPr>
                <p:cNvSpPr txBox="1">
                  <a:spLocks noRot="1" noChangeAspect="1" noMove="1" noResize="1" noEditPoints="1" noAdjustHandles="1" noChangeArrowheads="1" noChangeShapeType="1" noTextEdit="1"/>
                </p:cNvSpPr>
                <p:nvPr/>
              </p:nvSpPr>
              <p:spPr>
                <a:xfrm>
                  <a:off x="6731649" y="4535909"/>
                  <a:ext cx="2232248" cy="304122"/>
                </a:xfrm>
                <a:prstGeom prst="rect">
                  <a:avLst/>
                </a:prstGeom>
                <a:blipFill>
                  <a:blip r:embed="rId8"/>
                  <a:stretch>
                    <a:fillRect b="-8000"/>
                  </a:stretch>
                </a:blipFill>
              </p:spPr>
              <p:txBody>
                <a:bodyPr/>
                <a:lstStyle/>
                <a:p>
                  <a:r>
                    <a:rPr lang="en-GB">
                      <a:noFill/>
                    </a:rPr>
                    <a:t> </a:t>
                  </a:r>
                </a:p>
              </p:txBody>
            </p:sp>
          </mc:Fallback>
        </mc:AlternateContent>
      </p:grpSp>
      <p:sp>
        <p:nvSpPr>
          <p:cNvPr id="26" name="Arrow: Down 25">
            <a:extLst>
              <a:ext uri="{FF2B5EF4-FFF2-40B4-BE49-F238E27FC236}">
                <a16:creationId xmlns:a16="http://schemas.microsoft.com/office/drawing/2014/main" id="{7FA9E576-21E2-29A7-6388-72A989785E46}"/>
              </a:ext>
            </a:extLst>
          </p:cNvPr>
          <p:cNvSpPr/>
          <p:nvPr/>
        </p:nvSpPr>
        <p:spPr>
          <a:xfrm>
            <a:off x="9111011" y="3525311"/>
            <a:ext cx="200368" cy="501938"/>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9AF417F5-B68B-430E-A9BB-ABDBA24E9184}"/>
              </a:ext>
            </a:extLst>
          </p:cNvPr>
          <p:cNvSpPr txBox="1"/>
          <p:nvPr/>
        </p:nvSpPr>
        <p:spPr>
          <a:xfrm>
            <a:off x="9425129" y="3575367"/>
            <a:ext cx="1119933" cy="369332"/>
          </a:xfrm>
          <a:prstGeom prst="rect">
            <a:avLst/>
          </a:prstGeom>
          <a:noFill/>
        </p:spPr>
        <p:txBody>
          <a:bodyPr wrap="square" lIns="0" tIns="0" rIns="0" bIns="0" rtlCol="0">
            <a:spAutoFit/>
          </a:bodyPr>
          <a:lstStyle/>
          <a:p>
            <a:pPr algn="l"/>
            <a:r>
              <a:rPr lang="en-GB" sz="1200" dirty="0"/>
              <a:t>Cell sorting after perturbation</a:t>
            </a:r>
          </a:p>
        </p:txBody>
      </p:sp>
      <mc:AlternateContent xmlns:mc="http://schemas.openxmlformats.org/markup-compatibility/2006">
        <mc:Choice xmlns:a14="http://schemas.microsoft.com/office/drawing/2010/main" Requires="a14">
          <p:sp>
            <p:nvSpPr>
              <p:cNvPr id="29" name="TextBox 28">
                <a:extLst>
                  <a:ext uri="{FF2B5EF4-FFF2-40B4-BE49-F238E27FC236}">
                    <a16:creationId xmlns:a16="http://schemas.microsoft.com/office/drawing/2014/main" id="{A943AB29-189B-65A6-D64E-C916BDC76429}"/>
                  </a:ext>
                </a:extLst>
              </p:cNvPr>
              <p:cNvSpPr txBox="1"/>
              <p:nvPr/>
            </p:nvSpPr>
            <p:spPr>
              <a:xfrm>
                <a:off x="7094925" y="1015810"/>
                <a:ext cx="4411079" cy="282898"/>
              </a:xfrm>
              <a:prstGeom prst="rect">
                <a:avLst/>
              </a:prstGeom>
              <a:noFill/>
            </p:spPr>
            <p:txBody>
              <a:bodyPr wrap="none" lIns="0" tIns="0" rIns="0" bIns="0" rtlCol="0">
                <a:spAutoFit/>
              </a:bodyPr>
              <a:lstStyle/>
              <a:p>
                <a:pPr algn="l"/>
                <a:r>
                  <a:rPr lang="en-US" dirty="0">
                    <a:solidFill>
                      <a:schemeClr val="tx2"/>
                    </a:solidFill>
                  </a:rPr>
                  <a:t>Superposition of </a:t>
                </a:r>
                <a14:m>
                  <m:oMath xmlns:m="http://schemas.openxmlformats.org/officeDocument/2006/math">
                    <m:sSub>
                      <m:sSubPr>
                        <m:ctrlPr>
                          <a:rPr lang="en-US" b="0" i="1" dirty="0" smtClean="0">
                            <a:solidFill>
                              <a:schemeClr val="tx2"/>
                            </a:solidFill>
                            <a:latin typeface="Cambria Math" panose="02040503050406030204" pitchFamily="18" charset="0"/>
                          </a:rPr>
                        </m:ctrlPr>
                      </m:sSubPr>
                      <m:e>
                        <m:r>
                          <a:rPr lang="en-US" i="1" dirty="0" smtClean="0">
                            <a:solidFill>
                              <a:schemeClr val="tx2"/>
                            </a:solidFill>
                            <a:latin typeface="Cambria Math" panose="02040503050406030204" pitchFamily="18" charset="0"/>
                          </a:rPr>
                          <m:t>𝑍</m:t>
                        </m:r>
                      </m:e>
                      <m:sub>
                        <m:r>
                          <a:rPr lang="en-US" b="0" i="1" dirty="0" smtClean="0">
                            <a:solidFill>
                              <a:schemeClr val="tx2"/>
                            </a:solidFill>
                            <a:latin typeface="Cambria Math" panose="02040503050406030204" pitchFamily="18" charset="0"/>
                            <a:ea typeface="Cambria Math" panose="02040503050406030204" pitchFamily="18" charset="0"/>
                          </a:rPr>
                          <m:t>∥</m:t>
                        </m:r>
                      </m:sub>
                    </m:sSub>
                  </m:oMath>
                </a14:m>
                <a:r>
                  <a:rPr lang="en-US" dirty="0">
                    <a:solidFill>
                      <a:schemeClr val="tx2"/>
                    </a:solidFill>
                  </a:rPr>
                  <a:t> of 88 perturbed cavities</a:t>
                </a:r>
                <a:endParaRPr lang="en-GB" dirty="0">
                  <a:solidFill>
                    <a:schemeClr val="tx2"/>
                  </a:solidFill>
                </a:endParaRPr>
              </a:p>
            </p:txBody>
          </p:sp>
        </mc:Choice>
        <mc:Fallback>
          <p:sp>
            <p:nvSpPr>
              <p:cNvPr id="29" name="TextBox 28">
                <a:extLst>
                  <a:ext uri="{FF2B5EF4-FFF2-40B4-BE49-F238E27FC236}">
                    <a16:creationId xmlns:a16="http://schemas.microsoft.com/office/drawing/2014/main" id="{A943AB29-189B-65A6-D64E-C916BDC76429}"/>
                  </a:ext>
                </a:extLst>
              </p:cNvPr>
              <p:cNvSpPr txBox="1">
                <a:spLocks noRot="1" noChangeAspect="1" noMove="1" noResize="1" noEditPoints="1" noAdjustHandles="1" noChangeArrowheads="1" noChangeShapeType="1" noTextEdit="1"/>
              </p:cNvSpPr>
              <p:nvPr/>
            </p:nvSpPr>
            <p:spPr>
              <a:xfrm>
                <a:off x="7094925" y="1015810"/>
                <a:ext cx="4411079" cy="282898"/>
              </a:xfrm>
              <a:prstGeom prst="rect">
                <a:avLst/>
              </a:prstGeom>
              <a:blipFill>
                <a:blip r:embed="rId9"/>
                <a:stretch>
                  <a:fillRect l="-3320" t="-28261" r="-2490" b="-47826"/>
                </a:stretch>
              </a:blipFill>
            </p:spPr>
            <p:txBody>
              <a:bodyPr/>
              <a:lstStyle/>
              <a:p>
                <a:r>
                  <a:rPr lang="en-GB">
                    <a:noFill/>
                  </a:rPr>
                  <a:t> </a:t>
                </a:r>
              </a:p>
            </p:txBody>
          </p:sp>
        </mc:Fallback>
      </mc:AlternateContent>
      <p:sp>
        <p:nvSpPr>
          <p:cNvPr id="31" name="Oval 30">
            <a:extLst>
              <a:ext uri="{FF2B5EF4-FFF2-40B4-BE49-F238E27FC236}">
                <a16:creationId xmlns:a16="http://schemas.microsoft.com/office/drawing/2014/main" id="{E809F707-0608-FEA1-4E70-7E29D782C334}"/>
              </a:ext>
            </a:extLst>
          </p:cNvPr>
          <p:cNvSpPr/>
          <p:nvPr/>
        </p:nvSpPr>
        <p:spPr>
          <a:xfrm>
            <a:off x="9543440" y="4253073"/>
            <a:ext cx="72008" cy="72008"/>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9D2802C6-B5CA-33C5-6BF9-C951917CD24E}"/>
              </a:ext>
            </a:extLst>
          </p:cNvPr>
          <p:cNvSpPr txBox="1"/>
          <p:nvPr/>
        </p:nvSpPr>
        <p:spPr>
          <a:xfrm>
            <a:off x="10088331" y="4116766"/>
            <a:ext cx="1480277" cy="553998"/>
          </a:xfrm>
          <a:prstGeom prst="rect">
            <a:avLst/>
          </a:prstGeom>
          <a:noFill/>
        </p:spPr>
        <p:txBody>
          <a:bodyPr wrap="square" lIns="0" tIns="0" rIns="0" bIns="0" rtlCol="0">
            <a:spAutoFit/>
          </a:bodyPr>
          <a:lstStyle/>
          <a:p>
            <a:pPr algn="l"/>
            <a:r>
              <a:rPr lang="en-GB" sz="1200" dirty="0">
                <a:solidFill>
                  <a:schemeClr val="tx2"/>
                </a:solidFill>
              </a:rPr>
              <a:t>Impedance peak in worst-case deterministic scenario</a:t>
            </a:r>
          </a:p>
        </p:txBody>
      </p:sp>
      <p:cxnSp>
        <p:nvCxnSpPr>
          <p:cNvPr id="34" name="Straight Arrow Connector 33">
            <a:extLst>
              <a:ext uri="{FF2B5EF4-FFF2-40B4-BE49-F238E27FC236}">
                <a16:creationId xmlns:a16="http://schemas.microsoft.com/office/drawing/2014/main" id="{5C48476D-16DB-AADC-DF3D-A8DA8FD258A3}"/>
              </a:ext>
            </a:extLst>
          </p:cNvPr>
          <p:cNvCxnSpPr/>
          <p:nvPr/>
        </p:nvCxnSpPr>
        <p:spPr>
          <a:xfrm>
            <a:off x="9667407" y="4287867"/>
            <a:ext cx="365760" cy="0"/>
          </a:xfrm>
          <a:prstGeom prst="straightConnector1">
            <a:avLst/>
          </a:prstGeom>
          <a:ln>
            <a:solidFill>
              <a:srgbClr val="30303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85693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graph of a graph&#10;&#10;Description automatically generated with medium confidence">
            <a:extLst>
              <a:ext uri="{FF2B5EF4-FFF2-40B4-BE49-F238E27FC236}">
                <a16:creationId xmlns:a16="http://schemas.microsoft.com/office/drawing/2014/main" id="{F5F3750B-95E1-D676-9975-BF723F0B2D1F}"/>
              </a:ext>
            </a:extLst>
          </p:cNvPr>
          <p:cNvPicPr>
            <a:picLocks noChangeAspect="1"/>
          </p:cNvPicPr>
          <p:nvPr/>
        </p:nvPicPr>
        <p:blipFill>
          <a:blip r:embed="rId2"/>
          <a:stretch>
            <a:fillRect/>
          </a:stretch>
        </p:blipFill>
        <p:spPr>
          <a:xfrm>
            <a:off x="804595" y="1474335"/>
            <a:ext cx="4876042" cy="3108960"/>
          </a:xfrm>
          <a:prstGeom prst="rect">
            <a:avLst/>
          </a:prstGeom>
        </p:spPr>
      </p:pic>
      <p:sp>
        <p:nvSpPr>
          <p:cNvPr id="3" name="Title 2">
            <a:extLst>
              <a:ext uri="{FF2B5EF4-FFF2-40B4-BE49-F238E27FC236}">
                <a16:creationId xmlns:a16="http://schemas.microsoft.com/office/drawing/2014/main" id="{B08D6ED8-5124-0C16-338D-479B92EB071F}"/>
              </a:ext>
            </a:extLst>
          </p:cNvPr>
          <p:cNvSpPr>
            <a:spLocks noGrp="1"/>
          </p:cNvSpPr>
          <p:nvPr>
            <p:ph type="title"/>
          </p:nvPr>
        </p:nvSpPr>
        <p:spPr/>
        <p:txBody>
          <a:bodyPr/>
          <a:lstStyle/>
          <a:p>
            <a:r>
              <a:rPr lang="en-US" dirty="0"/>
              <a:t>Impedance without perturbation in a module</a:t>
            </a:r>
            <a:endParaRPr lang="en-GB" dirty="0"/>
          </a:p>
        </p:txBody>
      </p:sp>
      <p:sp>
        <p:nvSpPr>
          <p:cNvPr id="4" name="Date Placeholder 3">
            <a:extLst>
              <a:ext uri="{FF2B5EF4-FFF2-40B4-BE49-F238E27FC236}">
                <a16:creationId xmlns:a16="http://schemas.microsoft.com/office/drawing/2014/main" id="{7B9E7A32-AB6F-1916-0285-3BAF6567F6EC}"/>
              </a:ext>
            </a:extLst>
          </p:cNvPr>
          <p:cNvSpPr>
            <a:spLocks noGrp="1"/>
          </p:cNvSpPr>
          <p:nvPr>
            <p:ph type="dt" sz="half" idx="10"/>
          </p:nvPr>
        </p:nvSpPr>
        <p:spPr/>
        <p:txBody>
          <a:bodyPr/>
          <a:lstStyle/>
          <a:p>
            <a:fld id="{61252D58-2731-4CA0-B4B5-4EF30313D4A8}" type="datetime1">
              <a:rPr lang="en-US" smtClean="0"/>
              <a:t>1/20/2025</a:t>
            </a:fld>
            <a:endParaRPr lang="en-US" dirty="0"/>
          </a:p>
        </p:txBody>
      </p:sp>
      <p:sp>
        <p:nvSpPr>
          <p:cNvPr id="5" name="Slide Number Placeholder 4">
            <a:extLst>
              <a:ext uri="{FF2B5EF4-FFF2-40B4-BE49-F238E27FC236}">
                <a16:creationId xmlns:a16="http://schemas.microsoft.com/office/drawing/2014/main" id="{F1ACC9D3-B91E-8C87-ACAE-BB4F9CFA282D}"/>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12" name="TextBox 11">
            <a:extLst>
              <a:ext uri="{FF2B5EF4-FFF2-40B4-BE49-F238E27FC236}">
                <a16:creationId xmlns:a16="http://schemas.microsoft.com/office/drawing/2014/main" id="{A04842E7-8FBB-6D6D-C1B5-7B21965ABD6D}"/>
              </a:ext>
            </a:extLst>
          </p:cNvPr>
          <p:cNvSpPr txBox="1"/>
          <p:nvPr/>
        </p:nvSpPr>
        <p:spPr>
          <a:xfrm>
            <a:off x="5283758" y="1544115"/>
            <a:ext cx="137858" cy="161583"/>
          </a:xfrm>
          <a:prstGeom prst="rect">
            <a:avLst/>
          </a:prstGeom>
          <a:noFill/>
        </p:spPr>
        <p:txBody>
          <a:bodyPr wrap="none" lIns="0" tIns="0" rIns="0" bIns="0" rtlCol="0">
            <a:spAutoFit/>
          </a:bodyPr>
          <a:lstStyle/>
          <a:p>
            <a:pPr algn="l"/>
            <a:r>
              <a:rPr lang="en-US" sz="1050" dirty="0" err="1">
                <a:solidFill>
                  <a:schemeClr val="bg2">
                    <a:lumMod val="50000"/>
                  </a:schemeClr>
                </a:solidFill>
              </a:rPr>
              <a:t>tt</a:t>
            </a:r>
            <a:r>
              <a:rPr lang="en-US" sz="1050" baseline="-25000" dirty="0" err="1">
                <a:solidFill>
                  <a:schemeClr val="bg2">
                    <a:lumMod val="50000"/>
                  </a:schemeClr>
                </a:solidFill>
              </a:rPr>
              <a:t>C</a:t>
            </a:r>
            <a:endParaRPr lang="en-GB" sz="1050" baseline="-25000" dirty="0">
              <a:solidFill>
                <a:schemeClr val="bg2">
                  <a:lumMod val="50000"/>
                </a:schemeClr>
              </a:solidFill>
            </a:endParaRPr>
          </a:p>
        </p:txBody>
      </p:sp>
      <p:sp>
        <p:nvSpPr>
          <p:cNvPr id="13" name="TextBox 12">
            <a:extLst>
              <a:ext uri="{FF2B5EF4-FFF2-40B4-BE49-F238E27FC236}">
                <a16:creationId xmlns:a16="http://schemas.microsoft.com/office/drawing/2014/main" id="{62795D91-C0E6-7CF0-F8C8-F977FD134A62}"/>
              </a:ext>
            </a:extLst>
          </p:cNvPr>
          <p:cNvSpPr txBox="1"/>
          <p:nvPr/>
        </p:nvSpPr>
        <p:spPr>
          <a:xfrm>
            <a:off x="1886890" y="2003230"/>
            <a:ext cx="573875" cy="161583"/>
          </a:xfrm>
          <a:prstGeom prst="rect">
            <a:avLst/>
          </a:prstGeom>
          <a:noFill/>
        </p:spPr>
        <p:txBody>
          <a:bodyPr wrap="none" lIns="0" tIns="0" rIns="0" bIns="0" rtlCol="0">
            <a:spAutoFit/>
          </a:bodyPr>
          <a:lstStyle/>
          <a:p>
            <a:pPr algn="l"/>
            <a:r>
              <a:rPr lang="en-US" sz="1050" dirty="0">
                <a:solidFill>
                  <a:schemeClr val="bg2">
                    <a:lumMod val="50000"/>
                  </a:schemeClr>
                </a:solidFill>
              </a:rPr>
              <a:t>Z</a:t>
            </a:r>
            <a:r>
              <a:rPr lang="en-US" sz="1050" baseline="-25000" dirty="0">
                <a:solidFill>
                  <a:schemeClr val="bg2">
                    <a:lumMod val="50000"/>
                  </a:schemeClr>
                </a:solidFill>
              </a:rPr>
              <a:t>B</a:t>
            </a:r>
            <a:r>
              <a:rPr lang="en-US" sz="1050" dirty="0">
                <a:solidFill>
                  <a:schemeClr val="bg2">
                    <a:lumMod val="50000"/>
                  </a:schemeClr>
                </a:solidFill>
              </a:rPr>
              <a:t> and </a:t>
            </a:r>
            <a:r>
              <a:rPr lang="en-US" sz="1050" dirty="0" err="1">
                <a:solidFill>
                  <a:schemeClr val="bg2">
                    <a:lumMod val="50000"/>
                  </a:schemeClr>
                </a:solidFill>
              </a:rPr>
              <a:t>tt</a:t>
            </a:r>
            <a:r>
              <a:rPr lang="en-US" sz="1050" baseline="-25000" dirty="0" err="1">
                <a:solidFill>
                  <a:schemeClr val="bg2">
                    <a:lumMod val="50000"/>
                  </a:schemeClr>
                </a:solidFill>
              </a:rPr>
              <a:t>B</a:t>
            </a:r>
            <a:endParaRPr lang="en-GB" sz="1050" baseline="-25000" dirty="0">
              <a:solidFill>
                <a:schemeClr val="bg2">
                  <a:lumMod val="50000"/>
                </a:schemeClr>
              </a:solidFill>
            </a:endParaRPr>
          </a:p>
        </p:txBody>
      </p:sp>
      <p:sp>
        <p:nvSpPr>
          <p:cNvPr id="14" name="TextBox 13">
            <a:extLst>
              <a:ext uri="{FF2B5EF4-FFF2-40B4-BE49-F238E27FC236}">
                <a16:creationId xmlns:a16="http://schemas.microsoft.com/office/drawing/2014/main" id="{4591525C-2599-D35C-460C-E634FD63085F}"/>
              </a:ext>
            </a:extLst>
          </p:cNvPr>
          <p:cNvSpPr txBox="1"/>
          <p:nvPr/>
        </p:nvSpPr>
        <p:spPr>
          <a:xfrm>
            <a:off x="1673567" y="2239519"/>
            <a:ext cx="642805" cy="161583"/>
          </a:xfrm>
          <a:prstGeom prst="rect">
            <a:avLst/>
          </a:prstGeom>
          <a:noFill/>
        </p:spPr>
        <p:txBody>
          <a:bodyPr wrap="none" lIns="0" tIns="0" rIns="0" bIns="0" rtlCol="0">
            <a:spAutoFit/>
          </a:bodyPr>
          <a:lstStyle/>
          <a:p>
            <a:pPr algn="l"/>
            <a:r>
              <a:rPr lang="en-US" sz="1050" dirty="0">
                <a:solidFill>
                  <a:schemeClr val="bg2">
                    <a:lumMod val="50000"/>
                  </a:schemeClr>
                </a:solidFill>
              </a:rPr>
              <a:t>W</a:t>
            </a:r>
            <a:r>
              <a:rPr lang="en-US" sz="1050" baseline="-25000" dirty="0">
                <a:solidFill>
                  <a:schemeClr val="bg2">
                    <a:lumMod val="50000"/>
                  </a:schemeClr>
                </a:solidFill>
              </a:rPr>
              <a:t>B</a:t>
            </a:r>
            <a:r>
              <a:rPr lang="en-US" sz="1050" dirty="0">
                <a:solidFill>
                  <a:schemeClr val="bg2">
                    <a:lumMod val="50000"/>
                  </a:schemeClr>
                </a:solidFill>
              </a:rPr>
              <a:t> and H</a:t>
            </a:r>
            <a:r>
              <a:rPr lang="en-US" sz="1050" baseline="-25000" dirty="0">
                <a:solidFill>
                  <a:schemeClr val="bg2">
                    <a:lumMod val="50000"/>
                  </a:schemeClr>
                </a:solidFill>
              </a:rPr>
              <a:t>B</a:t>
            </a:r>
            <a:endParaRPr lang="en-GB" sz="1050" baseline="-25000" dirty="0">
              <a:solidFill>
                <a:schemeClr val="bg2">
                  <a:lumMod val="50000"/>
                </a:schemeClr>
              </a:solidFill>
            </a:endParaRPr>
          </a:p>
        </p:txBody>
      </p:sp>
      <p:sp>
        <p:nvSpPr>
          <p:cNvPr id="15" name="TextBox 14">
            <a:extLst>
              <a:ext uri="{FF2B5EF4-FFF2-40B4-BE49-F238E27FC236}">
                <a16:creationId xmlns:a16="http://schemas.microsoft.com/office/drawing/2014/main" id="{1ACDB5E7-A6D5-4C17-672E-F2D911B7089E}"/>
              </a:ext>
            </a:extLst>
          </p:cNvPr>
          <p:cNvSpPr txBox="1"/>
          <p:nvPr/>
        </p:nvSpPr>
        <p:spPr>
          <a:xfrm>
            <a:off x="4841919" y="2462963"/>
            <a:ext cx="775853" cy="276999"/>
          </a:xfrm>
          <a:prstGeom prst="rect">
            <a:avLst/>
          </a:prstGeom>
          <a:noFill/>
        </p:spPr>
        <p:txBody>
          <a:bodyPr wrap="none" lIns="0" tIns="0" rIns="0" bIns="0" rtlCol="0">
            <a:spAutoFit/>
          </a:bodyPr>
          <a:lstStyle/>
          <a:p>
            <a:pPr algn="l"/>
            <a:r>
              <a:rPr lang="en-US" sz="900" dirty="0">
                <a:solidFill>
                  <a:srgbClr val="00B050"/>
                </a:solidFill>
              </a:rPr>
              <a:t>W</a:t>
            </a:r>
            <a:r>
              <a:rPr lang="en-US" sz="900" baseline="-25000" dirty="0">
                <a:solidFill>
                  <a:srgbClr val="00B050"/>
                </a:solidFill>
              </a:rPr>
              <a:t>B</a:t>
            </a:r>
            <a:r>
              <a:rPr lang="en-US" sz="900" dirty="0">
                <a:solidFill>
                  <a:srgbClr val="00B050"/>
                </a:solidFill>
              </a:rPr>
              <a:t> and Z</a:t>
            </a:r>
            <a:r>
              <a:rPr lang="en-US" sz="900" baseline="-25000" dirty="0">
                <a:solidFill>
                  <a:srgbClr val="00B050"/>
                </a:solidFill>
              </a:rPr>
              <a:t>B </a:t>
            </a:r>
          </a:p>
          <a:p>
            <a:pPr algn="l"/>
            <a:r>
              <a:rPr lang="en-US" sz="900" dirty="0">
                <a:solidFill>
                  <a:srgbClr val="00B050"/>
                </a:solidFill>
              </a:rPr>
              <a:t>Reverse phase</a:t>
            </a:r>
            <a:endParaRPr lang="en-GB" sz="900" dirty="0">
              <a:solidFill>
                <a:srgbClr val="00B050"/>
              </a:solidFill>
            </a:endParaRPr>
          </a:p>
        </p:txBody>
      </p:sp>
      <p:sp>
        <p:nvSpPr>
          <p:cNvPr id="22" name="Oval 21">
            <a:extLst>
              <a:ext uri="{FF2B5EF4-FFF2-40B4-BE49-F238E27FC236}">
                <a16:creationId xmlns:a16="http://schemas.microsoft.com/office/drawing/2014/main" id="{4018661C-D0AC-A111-8300-1BA41BA156F9}"/>
              </a:ext>
            </a:extLst>
          </p:cNvPr>
          <p:cNvSpPr/>
          <p:nvPr/>
        </p:nvSpPr>
        <p:spPr>
          <a:xfrm>
            <a:off x="3324563" y="2008034"/>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1</a:t>
            </a:r>
            <a:endParaRPr lang="en-GB" b="1" dirty="0">
              <a:solidFill>
                <a:schemeClr val="tx2"/>
              </a:solidFill>
            </a:endParaRPr>
          </a:p>
        </p:txBody>
      </p:sp>
      <p:sp>
        <p:nvSpPr>
          <p:cNvPr id="23" name="Oval 22">
            <a:extLst>
              <a:ext uri="{FF2B5EF4-FFF2-40B4-BE49-F238E27FC236}">
                <a16:creationId xmlns:a16="http://schemas.microsoft.com/office/drawing/2014/main" id="{5E82B105-3489-7688-1CD0-84664DCB23CC}"/>
              </a:ext>
            </a:extLst>
          </p:cNvPr>
          <p:cNvSpPr/>
          <p:nvPr/>
        </p:nvSpPr>
        <p:spPr>
          <a:xfrm>
            <a:off x="3974660" y="2020797"/>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2</a:t>
            </a:r>
            <a:endParaRPr lang="en-GB" b="1" dirty="0">
              <a:solidFill>
                <a:schemeClr val="tx2"/>
              </a:solidFill>
            </a:endParaRPr>
          </a:p>
        </p:txBody>
      </p:sp>
      <p:grpSp>
        <p:nvGrpSpPr>
          <p:cNvPr id="7" name="Group 6">
            <a:extLst>
              <a:ext uri="{FF2B5EF4-FFF2-40B4-BE49-F238E27FC236}">
                <a16:creationId xmlns:a16="http://schemas.microsoft.com/office/drawing/2014/main" id="{A68527B2-D50A-5FF7-CC3B-E32009A35799}"/>
              </a:ext>
            </a:extLst>
          </p:cNvPr>
          <p:cNvGrpSpPr/>
          <p:nvPr/>
        </p:nvGrpSpPr>
        <p:grpSpPr>
          <a:xfrm>
            <a:off x="6228206" y="1478680"/>
            <a:ext cx="4879340" cy="3108960"/>
            <a:chOff x="7537848" y="2069715"/>
            <a:chExt cx="4995628" cy="3108960"/>
          </a:xfrm>
        </p:grpSpPr>
        <p:pic>
          <p:nvPicPr>
            <p:cNvPr id="6" name="Picture 5" descr="A diagram of a graph&#10;&#10;Description automatically generated">
              <a:extLst>
                <a:ext uri="{FF2B5EF4-FFF2-40B4-BE49-F238E27FC236}">
                  <a16:creationId xmlns:a16="http://schemas.microsoft.com/office/drawing/2014/main" id="{14432344-15AA-94FD-6CCD-F6F38B2150E7}"/>
                </a:ext>
              </a:extLst>
            </p:cNvPr>
            <p:cNvPicPr>
              <a:picLocks noChangeAspect="1"/>
            </p:cNvPicPr>
            <p:nvPr/>
          </p:nvPicPr>
          <p:blipFill>
            <a:blip r:embed="rId3"/>
            <a:stretch>
              <a:fillRect/>
            </a:stretch>
          </p:blipFill>
          <p:spPr>
            <a:xfrm>
              <a:off x="7537848" y="2069715"/>
              <a:ext cx="4995628" cy="3108960"/>
            </a:xfrm>
            <a:prstGeom prst="rect">
              <a:avLst/>
            </a:prstGeom>
          </p:spPr>
        </p:pic>
        <p:sp>
          <p:nvSpPr>
            <p:cNvPr id="16" name="TextBox 15">
              <a:extLst>
                <a:ext uri="{FF2B5EF4-FFF2-40B4-BE49-F238E27FC236}">
                  <a16:creationId xmlns:a16="http://schemas.microsoft.com/office/drawing/2014/main" id="{5D0AB532-A835-1EE2-22DC-06BB940F373F}"/>
                </a:ext>
              </a:extLst>
            </p:cNvPr>
            <p:cNvSpPr txBox="1"/>
            <p:nvPr/>
          </p:nvSpPr>
          <p:spPr>
            <a:xfrm>
              <a:off x="8100572" y="2965827"/>
              <a:ext cx="775853" cy="276999"/>
            </a:xfrm>
            <a:prstGeom prst="rect">
              <a:avLst/>
            </a:prstGeom>
            <a:noFill/>
          </p:spPr>
          <p:txBody>
            <a:bodyPr wrap="none" lIns="0" tIns="0" rIns="0" bIns="0" rtlCol="0">
              <a:spAutoFit/>
            </a:bodyPr>
            <a:lstStyle/>
            <a:p>
              <a:pPr algn="l"/>
              <a:r>
                <a:rPr lang="en-US" sz="900" dirty="0">
                  <a:solidFill>
                    <a:srgbClr val="00B050"/>
                  </a:solidFill>
                </a:rPr>
                <a:t>W</a:t>
              </a:r>
              <a:r>
                <a:rPr lang="en-US" sz="900" baseline="-25000" dirty="0">
                  <a:solidFill>
                    <a:srgbClr val="00B050"/>
                  </a:solidFill>
                </a:rPr>
                <a:t>B</a:t>
              </a:r>
              <a:r>
                <a:rPr lang="en-US" sz="900" dirty="0">
                  <a:solidFill>
                    <a:srgbClr val="00B050"/>
                  </a:solidFill>
                </a:rPr>
                <a:t> and Z</a:t>
              </a:r>
              <a:r>
                <a:rPr lang="en-US" sz="900" baseline="-25000" dirty="0">
                  <a:solidFill>
                    <a:srgbClr val="00B050"/>
                  </a:solidFill>
                </a:rPr>
                <a:t>B </a:t>
              </a:r>
            </a:p>
            <a:p>
              <a:pPr algn="l"/>
              <a:r>
                <a:rPr lang="en-US" sz="900" dirty="0">
                  <a:solidFill>
                    <a:srgbClr val="00B050"/>
                  </a:solidFill>
                </a:rPr>
                <a:t>Reverse phase</a:t>
              </a:r>
              <a:endParaRPr lang="en-GB" sz="900" dirty="0">
                <a:solidFill>
                  <a:srgbClr val="00B050"/>
                </a:solidFill>
              </a:endParaRPr>
            </a:p>
          </p:txBody>
        </p:sp>
        <p:sp>
          <p:nvSpPr>
            <p:cNvPr id="17" name="TextBox 16">
              <a:extLst>
                <a:ext uri="{FF2B5EF4-FFF2-40B4-BE49-F238E27FC236}">
                  <a16:creationId xmlns:a16="http://schemas.microsoft.com/office/drawing/2014/main" id="{2DEB5460-A094-CFE0-CDCB-51E841AC193E}"/>
                </a:ext>
              </a:extLst>
            </p:cNvPr>
            <p:cNvSpPr txBox="1"/>
            <p:nvPr/>
          </p:nvSpPr>
          <p:spPr>
            <a:xfrm>
              <a:off x="8333317" y="2573184"/>
              <a:ext cx="1086836" cy="161583"/>
            </a:xfrm>
            <a:prstGeom prst="rect">
              <a:avLst/>
            </a:prstGeom>
            <a:noFill/>
          </p:spPr>
          <p:txBody>
            <a:bodyPr wrap="none" lIns="0" tIns="0" rIns="0" bIns="0" rtlCol="0">
              <a:spAutoFit/>
            </a:bodyPr>
            <a:lstStyle/>
            <a:p>
              <a:pPr algn="l"/>
              <a:r>
                <a:rPr lang="en-US" sz="1050" dirty="0">
                  <a:solidFill>
                    <a:schemeClr val="bg2">
                      <a:lumMod val="50000"/>
                    </a:schemeClr>
                  </a:solidFill>
                </a:rPr>
                <a:t>Z</a:t>
              </a:r>
              <a:r>
                <a:rPr lang="en-US" sz="1050" baseline="-25000" dirty="0">
                  <a:solidFill>
                    <a:schemeClr val="bg2">
                      <a:lumMod val="50000"/>
                    </a:schemeClr>
                  </a:solidFill>
                </a:rPr>
                <a:t>B</a:t>
              </a:r>
              <a:r>
                <a:rPr lang="en-US" sz="1050" dirty="0">
                  <a:solidFill>
                    <a:schemeClr val="bg2">
                      <a:lumMod val="50000"/>
                    </a:schemeClr>
                  </a:solidFill>
                </a:rPr>
                <a:t> , W</a:t>
              </a:r>
              <a:r>
                <a:rPr lang="en-US" sz="1050" baseline="-25000" dirty="0">
                  <a:solidFill>
                    <a:schemeClr val="bg2">
                      <a:lumMod val="50000"/>
                    </a:schemeClr>
                  </a:solidFill>
                </a:rPr>
                <a:t>B</a:t>
              </a:r>
              <a:r>
                <a:rPr lang="en-US" sz="1050" dirty="0">
                  <a:solidFill>
                    <a:schemeClr val="bg2">
                      <a:lumMod val="50000"/>
                    </a:schemeClr>
                  </a:solidFill>
                </a:rPr>
                <a:t>, H</a:t>
              </a:r>
              <a:r>
                <a:rPr lang="en-US" sz="1050" baseline="-25000" dirty="0">
                  <a:solidFill>
                    <a:schemeClr val="bg2">
                      <a:lumMod val="50000"/>
                    </a:schemeClr>
                  </a:solidFill>
                </a:rPr>
                <a:t>B</a:t>
              </a:r>
              <a:r>
                <a:rPr lang="en-US" sz="1050" dirty="0">
                  <a:solidFill>
                    <a:schemeClr val="bg2">
                      <a:lumMod val="50000"/>
                    </a:schemeClr>
                  </a:solidFill>
                </a:rPr>
                <a:t>, </a:t>
              </a:r>
              <a:r>
                <a:rPr lang="en-US" sz="1050" dirty="0" err="1">
                  <a:solidFill>
                    <a:schemeClr val="bg2">
                      <a:lumMod val="50000"/>
                    </a:schemeClr>
                  </a:solidFill>
                </a:rPr>
                <a:t>tt</a:t>
              </a:r>
              <a:r>
                <a:rPr lang="en-US" sz="1050" baseline="-25000" dirty="0" err="1">
                  <a:solidFill>
                    <a:schemeClr val="bg2">
                      <a:lumMod val="50000"/>
                    </a:schemeClr>
                  </a:solidFill>
                </a:rPr>
                <a:t>B</a:t>
              </a:r>
              <a:r>
                <a:rPr lang="en-US" sz="1050" dirty="0">
                  <a:solidFill>
                    <a:schemeClr val="bg2">
                      <a:lumMod val="50000"/>
                    </a:schemeClr>
                  </a:solidFill>
                </a:rPr>
                <a:t>, </a:t>
              </a:r>
              <a:r>
                <a:rPr lang="en-US" sz="1050" dirty="0" err="1">
                  <a:solidFill>
                    <a:schemeClr val="bg2">
                      <a:lumMod val="50000"/>
                    </a:schemeClr>
                  </a:solidFill>
                </a:rPr>
                <a:t>tt</a:t>
              </a:r>
              <a:r>
                <a:rPr lang="en-US" sz="1050" baseline="-25000" dirty="0" err="1">
                  <a:solidFill>
                    <a:schemeClr val="bg2">
                      <a:lumMod val="50000"/>
                    </a:schemeClr>
                  </a:solidFill>
                </a:rPr>
                <a:t>C</a:t>
              </a:r>
              <a:endParaRPr lang="en-GB" sz="1050" baseline="-25000" dirty="0">
                <a:solidFill>
                  <a:schemeClr val="bg2">
                    <a:lumMod val="50000"/>
                  </a:schemeClr>
                </a:solidFill>
              </a:endParaRPr>
            </a:p>
          </p:txBody>
        </p:sp>
        <p:sp>
          <p:nvSpPr>
            <p:cNvPr id="26" name="Oval 25">
              <a:extLst>
                <a:ext uri="{FF2B5EF4-FFF2-40B4-BE49-F238E27FC236}">
                  <a16:creationId xmlns:a16="http://schemas.microsoft.com/office/drawing/2014/main" id="{1D16E82E-94FC-E4B2-E99D-0C002E759B3C}"/>
                </a:ext>
              </a:extLst>
            </p:cNvPr>
            <p:cNvSpPr/>
            <p:nvPr/>
          </p:nvSpPr>
          <p:spPr>
            <a:xfrm>
              <a:off x="10273750" y="2122336"/>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3</a:t>
              </a:r>
              <a:endParaRPr lang="en-GB" b="1" dirty="0">
                <a:solidFill>
                  <a:schemeClr val="tx2"/>
                </a:solidFill>
              </a:endParaRPr>
            </a:p>
          </p:txBody>
        </p:sp>
        <p:sp>
          <p:nvSpPr>
            <p:cNvPr id="27" name="Oval 26">
              <a:extLst>
                <a:ext uri="{FF2B5EF4-FFF2-40B4-BE49-F238E27FC236}">
                  <a16:creationId xmlns:a16="http://schemas.microsoft.com/office/drawing/2014/main" id="{5169FEEA-9B9A-736E-1457-FD7358AA73A2}"/>
                </a:ext>
              </a:extLst>
            </p:cNvPr>
            <p:cNvSpPr/>
            <p:nvPr/>
          </p:nvSpPr>
          <p:spPr>
            <a:xfrm>
              <a:off x="11014974" y="2839564"/>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4</a:t>
              </a:r>
              <a:endParaRPr lang="en-GB" b="1" dirty="0">
                <a:solidFill>
                  <a:schemeClr val="tx2"/>
                </a:solidFill>
              </a:endParaRPr>
            </a:p>
          </p:txBody>
        </p:sp>
      </p:grpSp>
      <p:grpSp>
        <p:nvGrpSpPr>
          <p:cNvPr id="48" name="Group 47">
            <a:extLst>
              <a:ext uri="{FF2B5EF4-FFF2-40B4-BE49-F238E27FC236}">
                <a16:creationId xmlns:a16="http://schemas.microsoft.com/office/drawing/2014/main" id="{A6FAF4E9-2D2B-A651-ADAC-B656C5BEFFBB}"/>
              </a:ext>
            </a:extLst>
          </p:cNvPr>
          <p:cNvGrpSpPr/>
          <p:nvPr/>
        </p:nvGrpSpPr>
        <p:grpSpPr>
          <a:xfrm>
            <a:off x="6777831" y="4722318"/>
            <a:ext cx="4057509" cy="995639"/>
            <a:chOff x="6371026" y="1149147"/>
            <a:chExt cx="4057509" cy="995639"/>
          </a:xfrm>
        </p:grpSpPr>
        <p:sp>
          <p:nvSpPr>
            <p:cNvPr id="31" name="Oval 30">
              <a:extLst>
                <a:ext uri="{FF2B5EF4-FFF2-40B4-BE49-F238E27FC236}">
                  <a16:creationId xmlns:a16="http://schemas.microsoft.com/office/drawing/2014/main" id="{446C3CEC-641D-DC79-6093-078E77E20B59}"/>
                </a:ext>
              </a:extLst>
            </p:cNvPr>
            <p:cNvSpPr/>
            <p:nvPr/>
          </p:nvSpPr>
          <p:spPr>
            <a:xfrm>
              <a:off x="6371026" y="1149147"/>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3</a:t>
              </a:r>
              <a:endParaRPr lang="en-GB" b="1" dirty="0">
                <a:solidFill>
                  <a:schemeClr val="tx2"/>
                </a:solidFill>
              </a:endParaRPr>
            </a:p>
          </p:txBody>
        </p:sp>
        <mc:AlternateContent xmlns:mc="http://schemas.openxmlformats.org/markup-compatibility/2006">
          <mc:Choice xmlns:a14="http://schemas.microsoft.com/office/drawing/2010/main" Requires="a14">
            <p:sp>
              <p:nvSpPr>
                <p:cNvPr id="32" name="TextBox 31">
                  <a:extLst>
                    <a:ext uri="{FF2B5EF4-FFF2-40B4-BE49-F238E27FC236}">
                      <a16:creationId xmlns:a16="http://schemas.microsoft.com/office/drawing/2014/main" id="{C6126551-65DE-A8CC-C98C-CEE1ED2009DD}"/>
                    </a:ext>
                  </a:extLst>
                </p:cNvPr>
                <p:cNvSpPr txBox="1"/>
                <p:nvPr/>
              </p:nvSpPr>
              <p:spPr>
                <a:xfrm>
                  <a:off x="7163400" y="1371555"/>
                  <a:ext cx="2952860" cy="184666"/>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𝒇</m:t>
                        </m:r>
                        <m:r>
                          <a:rPr lang="en-US" sz="1200" b="1" i="1" smtClean="0">
                            <a:latin typeface="Cambria Math" panose="02040503050406030204" pitchFamily="18" charset="0"/>
                          </a:rPr>
                          <m:t>=</m:t>
                        </m:r>
                        <m:r>
                          <a:rPr lang="en-US" sz="1200" b="1" i="1" smtClean="0">
                            <a:latin typeface="Cambria Math" panose="02040503050406030204" pitchFamily="18" charset="0"/>
                          </a:rPr>
                          <m:t>𝟏</m:t>
                        </m:r>
                        <m:r>
                          <a:rPr lang="en-US" sz="1200" b="1" i="1" smtClean="0">
                            <a:latin typeface="Cambria Math" panose="02040503050406030204" pitchFamily="18" charset="0"/>
                          </a:rPr>
                          <m:t>.</m:t>
                        </m:r>
                        <m:r>
                          <a:rPr lang="en-US" sz="1200" b="1" i="1" smtClean="0">
                            <a:latin typeface="Cambria Math" panose="02040503050406030204" pitchFamily="18" charset="0"/>
                          </a:rPr>
                          <m:t>𝟖𝟗𝟒</m:t>
                        </m:r>
                        <m:r>
                          <a:rPr lang="en-US" sz="1200" b="1" i="1" smtClean="0">
                            <a:latin typeface="Cambria Math" panose="02040503050406030204" pitchFamily="18" charset="0"/>
                          </a:rPr>
                          <m:t> </m:t>
                        </m:r>
                        <m:r>
                          <a:rPr lang="en-US" sz="1200" b="1" i="0" smtClean="0">
                            <a:latin typeface="Cambria Math" panose="02040503050406030204" pitchFamily="18" charset="0"/>
                          </a:rPr>
                          <m:t>𝐆𝐇𝐳</m:t>
                        </m:r>
                        <m:r>
                          <a:rPr lang="en-US" sz="1200" b="1" i="1" smtClean="0">
                            <a:latin typeface="Cambria Math" panose="02040503050406030204" pitchFamily="18" charset="0"/>
                          </a:rPr>
                          <m:t>, </m:t>
                        </m:r>
                        <m:r>
                          <a:rPr lang="en-US" sz="1200" b="1" i="1" smtClean="0">
                            <a:latin typeface="Cambria Math" panose="02040503050406030204" pitchFamily="18" charset="0"/>
                          </a:rPr>
                          <m:t>𝑹</m:t>
                        </m:r>
                        <m:r>
                          <m:rPr>
                            <m:lit/>
                          </m:rPr>
                          <a:rPr lang="en-US" sz="1200" b="1" i="1" smtClean="0">
                            <a:latin typeface="Cambria Math" panose="02040503050406030204" pitchFamily="18" charset="0"/>
                          </a:rPr>
                          <m:t>/</m:t>
                        </m:r>
                        <m:sSub>
                          <m:sSubPr>
                            <m:ctrlPr>
                              <a:rPr lang="en-US" sz="1200" b="1" i="1">
                                <a:latin typeface="Cambria Math" panose="02040503050406030204" pitchFamily="18" charset="0"/>
                              </a:rPr>
                            </m:ctrlPr>
                          </m:sSubPr>
                          <m:e>
                            <m:r>
                              <a:rPr lang="en-US" sz="1200" b="1" i="1">
                                <a:latin typeface="Cambria Math" panose="02040503050406030204" pitchFamily="18" charset="0"/>
                              </a:rPr>
                              <m:t>𝑸</m:t>
                            </m:r>
                          </m:e>
                          <m:sub>
                            <m:r>
                              <a:rPr lang="en-US" sz="1200" b="1" i="1">
                                <a:latin typeface="Cambria Math" panose="02040503050406030204" pitchFamily="18" charset="0"/>
                              </a:rPr>
                              <m:t>⊥</m:t>
                            </m:r>
                          </m:sub>
                        </m:sSub>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m:t>
                        </m:r>
                        <m:r>
                          <a:rPr lang="en-US" sz="1200" b="1" i="1" smtClean="0">
                            <a:latin typeface="Cambria Math" panose="02040503050406030204" pitchFamily="18" charset="0"/>
                          </a:rPr>
                          <m:t>𝟖</m:t>
                        </m:r>
                        <m:r>
                          <a:rPr lang="en-US" sz="1200" b="1" i="1" smtClean="0">
                            <a:latin typeface="Cambria Math" panose="02040503050406030204" pitchFamily="18" charset="0"/>
                          </a:rPr>
                          <m:t> </m:t>
                        </m:r>
                        <m:r>
                          <m:rPr>
                            <m:sty m:val="p"/>
                          </m:rPr>
                          <a:rPr lang="el-GR" sz="1200" b="1" i="1" smtClean="0">
                            <a:latin typeface="Cambria Math" panose="02040503050406030204" pitchFamily="18" charset="0"/>
                          </a:rPr>
                          <m:t>Ω</m:t>
                        </m:r>
                        <m:r>
                          <a:rPr lang="en-US" sz="1200" b="1" i="1" smtClean="0">
                            <a:latin typeface="Cambria Math" panose="02040503050406030204" pitchFamily="18" charset="0"/>
                          </a:rPr>
                          <m:t>, </m:t>
                        </m:r>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𝑸</m:t>
                            </m:r>
                          </m:e>
                          <m:sub>
                            <m:r>
                              <a:rPr lang="en-US" sz="1200" b="1" i="0" smtClean="0">
                                <a:latin typeface="Cambria Math" panose="02040503050406030204" pitchFamily="18" charset="0"/>
                              </a:rPr>
                              <m:t>𝐋</m:t>
                            </m:r>
                          </m:sub>
                        </m:sSub>
                        <m:r>
                          <a:rPr lang="en-US" sz="1200" b="1" i="1" smtClean="0">
                            <a:latin typeface="Cambria Math" panose="02040503050406030204" pitchFamily="18" charset="0"/>
                          </a:rPr>
                          <m:t>=</m:t>
                        </m:r>
                        <m:r>
                          <a:rPr lang="en-US" sz="1200" b="1" i="1" smtClean="0">
                            <a:latin typeface="Cambria Math" panose="02040503050406030204" pitchFamily="18" charset="0"/>
                          </a:rPr>
                          <m:t>𝟏</m:t>
                        </m:r>
                        <m:r>
                          <a:rPr lang="en-US" sz="1200" b="1" i="1" smtClean="0">
                            <a:latin typeface="Cambria Math" panose="02040503050406030204" pitchFamily="18" charset="0"/>
                          </a:rPr>
                          <m:t>.</m:t>
                        </m:r>
                        <m:r>
                          <a:rPr lang="en-US" sz="1200" b="1" i="1" smtClean="0">
                            <a:latin typeface="Cambria Math" panose="02040503050406030204" pitchFamily="18" charset="0"/>
                          </a:rPr>
                          <m:t>𝟒</m:t>
                        </m:r>
                        <m:r>
                          <a:rPr lang="en-US" sz="1200" b="1" i="1" smtClean="0">
                            <a:latin typeface="Cambria Math" panose="02040503050406030204" pitchFamily="18" charset="0"/>
                          </a:rPr>
                          <m:t>𝒆</m:t>
                        </m:r>
                        <m:r>
                          <a:rPr lang="en-US" sz="1200" b="1" i="1" smtClean="0">
                            <a:latin typeface="Cambria Math" panose="02040503050406030204" pitchFamily="18" charset="0"/>
                          </a:rPr>
                          <m:t>𝟗</m:t>
                        </m:r>
                      </m:oMath>
                    </m:oMathPara>
                  </a14:m>
                  <a:endParaRPr lang="en-US" sz="1200" b="1" dirty="0"/>
                </a:p>
              </p:txBody>
            </p:sp>
          </mc:Choice>
          <mc:Fallback>
            <p:sp>
              <p:nvSpPr>
                <p:cNvPr id="32" name="TextBox 31">
                  <a:extLst>
                    <a:ext uri="{FF2B5EF4-FFF2-40B4-BE49-F238E27FC236}">
                      <a16:creationId xmlns:a16="http://schemas.microsoft.com/office/drawing/2014/main" id="{C6126551-65DE-A8CC-C98C-CEE1ED2009DD}"/>
                    </a:ext>
                  </a:extLst>
                </p:cNvPr>
                <p:cNvSpPr txBox="1">
                  <a:spLocks noRot="1" noChangeAspect="1" noMove="1" noResize="1" noEditPoints="1" noAdjustHandles="1" noChangeArrowheads="1" noChangeShapeType="1" noTextEdit="1"/>
                </p:cNvSpPr>
                <p:nvPr/>
              </p:nvSpPr>
              <p:spPr>
                <a:xfrm>
                  <a:off x="7163400" y="1371555"/>
                  <a:ext cx="2952860" cy="184666"/>
                </a:xfrm>
                <a:prstGeom prst="rect">
                  <a:avLst/>
                </a:prstGeom>
                <a:blipFill>
                  <a:blip r:embed="rId4"/>
                  <a:stretch>
                    <a:fillRect l="-1240" r="-826" b="-36667"/>
                  </a:stretch>
                </a:blipFill>
              </p:spPr>
              <p:txBody>
                <a:bodyPr/>
                <a:lstStyle/>
                <a:p>
                  <a:r>
                    <a:rPr lang="en-GB">
                      <a:noFill/>
                    </a:rPr>
                    <a:t> </a:t>
                  </a:r>
                </a:p>
              </p:txBody>
            </p:sp>
          </mc:Fallback>
        </mc:AlternateContent>
        <p:pic>
          <p:nvPicPr>
            <p:cNvPr id="34" name="Picture 33">
              <a:extLst>
                <a:ext uri="{FF2B5EF4-FFF2-40B4-BE49-F238E27FC236}">
                  <a16:creationId xmlns:a16="http://schemas.microsoft.com/office/drawing/2014/main" id="{D83463E7-B17C-7694-0C34-6D8A492069A1}"/>
                </a:ext>
              </a:extLst>
            </p:cNvPr>
            <p:cNvPicPr>
              <a:picLocks noChangeAspect="1"/>
            </p:cNvPicPr>
            <p:nvPr/>
          </p:nvPicPr>
          <p:blipFill>
            <a:blip r:embed="rId5"/>
            <a:stretch>
              <a:fillRect/>
            </a:stretch>
          </p:blipFill>
          <p:spPr>
            <a:xfrm>
              <a:off x="6768299" y="1155176"/>
              <a:ext cx="3611980" cy="203683"/>
            </a:xfrm>
            <a:prstGeom prst="rect">
              <a:avLst/>
            </a:prstGeom>
          </p:spPr>
        </p:pic>
        <p:pic>
          <p:nvPicPr>
            <p:cNvPr id="36" name="Picture 35">
              <a:extLst>
                <a:ext uri="{FF2B5EF4-FFF2-40B4-BE49-F238E27FC236}">
                  <a16:creationId xmlns:a16="http://schemas.microsoft.com/office/drawing/2014/main" id="{3A678AEF-A57B-6B7E-0C56-B4E8B6BF1D5C}"/>
                </a:ext>
              </a:extLst>
            </p:cNvPr>
            <p:cNvPicPr>
              <a:picLocks noChangeAspect="1"/>
            </p:cNvPicPr>
            <p:nvPr/>
          </p:nvPicPr>
          <p:blipFill>
            <a:blip r:embed="rId6"/>
            <a:stretch>
              <a:fillRect/>
            </a:stretch>
          </p:blipFill>
          <p:spPr>
            <a:xfrm>
              <a:off x="6830595" y="1739825"/>
              <a:ext cx="3597940" cy="234394"/>
            </a:xfrm>
            <a:prstGeom prst="rect">
              <a:avLst/>
            </a:prstGeom>
          </p:spPr>
        </p:pic>
        <p:sp>
          <p:nvSpPr>
            <p:cNvPr id="37" name="Oval 36">
              <a:extLst>
                <a:ext uri="{FF2B5EF4-FFF2-40B4-BE49-F238E27FC236}">
                  <a16:creationId xmlns:a16="http://schemas.microsoft.com/office/drawing/2014/main" id="{0CC92FD5-690C-DAB3-E17C-F8A69616B416}"/>
                </a:ext>
              </a:extLst>
            </p:cNvPr>
            <p:cNvSpPr/>
            <p:nvPr/>
          </p:nvSpPr>
          <p:spPr>
            <a:xfrm>
              <a:off x="6379334" y="1710152"/>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4</a:t>
              </a:r>
              <a:endParaRPr lang="en-GB" b="1" dirty="0">
                <a:solidFill>
                  <a:schemeClr val="tx2"/>
                </a:solidFill>
              </a:endParaRPr>
            </a:p>
          </p:txBody>
        </p:sp>
        <mc:AlternateContent xmlns:mc="http://schemas.openxmlformats.org/markup-compatibility/2006">
          <mc:Choice xmlns:a14="http://schemas.microsoft.com/office/drawing/2010/main" Requires="a14">
            <p:sp>
              <p:nvSpPr>
                <p:cNvPr id="38" name="TextBox 37">
                  <a:extLst>
                    <a:ext uri="{FF2B5EF4-FFF2-40B4-BE49-F238E27FC236}">
                      <a16:creationId xmlns:a16="http://schemas.microsoft.com/office/drawing/2014/main" id="{ABEA5D55-DDF1-CC62-B79C-9C34594B18FC}"/>
                    </a:ext>
                  </a:extLst>
                </p:cNvPr>
                <p:cNvSpPr txBox="1"/>
                <p:nvPr/>
              </p:nvSpPr>
              <p:spPr>
                <a:xfrm>
                  <a:off x="7180324" y="1960120"/>
                  <a:ext cx="3119572" cy="184666"/>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𝒇</m:t>
                        </m:r>
                        <m:r>
                          <a:rPr lang="en-US" sz="1200" b="1" i="1" smtClean="0">
                            <a:latin typeface="Cambria Math" panose="02040503050406030204" pitchFamily="18" charset="0"/>
                          </a:rPr>
                          <m:t>=</m:t>
                        </m:r>
                        <m:r>
                          <a:rPr lang="en-US" sz="1200" b="1" i="1" smtClean="0">
                            <a:latin typeface="Cambria Math" panose="02040503050406030204" pitchFamily="18" charset="0"/>
                          </a:rPr>
                          <m:t>𝟐</m:t>
                        </m:r>
                        <m:r>
                          <a:rPr lang="en-US" sz="1200" b="1" i="1" smtClean="0">
                            <a:latin typeface="Cambria Math" panose="02040503050406030204" pitchFamily="18" charset="0"/>
                          </a:rPr>
                          <m:t>.</m:t>
                        </m:r>
                        <m:r>
                          <a:rPr lang="en-US" sz="1200" b="1" i="1" smtClean="0">
                            <a:latin typeface="Cambria Math" panose="02040503050406030204" pitchFamily="18" charset="0"/>
                          </a:rPr>
                          <m:t>𝟎𝟖𝟒</m:t>
                        </m:r>
                        <m:r>
                          <a:rPr lang="en-US" sz="1200" b="1" i="1" smtClean="0">
                            <a:latin typeface="Cambria Math" panose="02040503050406030204" pitchFamily="18" charset="0"/>
                          </a:rPr>
                          <m:t> </m:t>
                        </m:r>
                        <m:r>
                          <a:rPr lang="en-US" sz="1200" b="1" i="0" smtClean="0">
                            <a:latin typeface="Cambria Math" panose="02040503050406030204" pitchFamily="18" charset="0"/>
                          </a:rPr>
                          <m:t>𝐆𝐇𝐳</m:t>
                        </m:r>
                        <m:r>
                          <a:rPr lang="en-US" sz="1200" b="1" i="1" smtClean="0">
                            <a:latin typeface="Cambria Math" panose="02040503050406030204" pitchFamily="18" charset="0"/>
                          </a:rPr>
                          <m:t>, </m:t>
                        </m:r>
                        <m:r>
                          <a:rPr lang="en-US" sz="1200" b="1" i="1" smtClean="0">
                            <a:latin typeface="Cambria Math" panose="02040503050406030204" pitchFamily="18" charset="0"/>
                          </a:rPr>
                          <m:t>𝑹</m:t>
                        </m:r>
                        <m:r>
                          <m:rPr>
                            <m:lit/>
                          </m:rPr>
                          <a:rPr lang="en-US" sz="1200" b="1" i="1" smtClean="0">
                            <a:latin typeface="Cambria Math" panose="02040503050406030204" pitchFamily="18" charset="0"/>
                          </a:rPr>
                          <m:t>/</m:t>
                        </m:r>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𝑸</m:t>
                            </m:r>
                          </m:e>
                          <m:sub>
                            <m:r>
                              <a:rPr lang="en-US" sz="1200" b="1" i="1" smtClean="0">
                                <a:latin typeface="Cambria Math" panose="02040503050406030204" pitchFamily="18" charset="0"/>
                              </a:rPr>
                              <m:t>⊥</m:t>
                            </m:r>
                          </m:sub>
                        </m:sSub>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m:t>
                        </m:r>
                        <m:r>
                          <a:rPr lang="en-US" sz="1200" b="1" i="1" smtClean="0">
                            <a:latin typeface="Cambria Math" panose="02040503050406030204" pitchFamily="18" charset="0"/>
                          </a:rPr>
                          <m:t>𝟐𝟗</m:t>
                        </m:r>
                        <m:r>
                          <a:rPr lang="en-US" sz="1200" b="1" i="1" smtClean="0">
                            <a:latin typeface="Cambria Math" panose="02040503050406030204" pitchFamily="18" charset="0"/>
                          </a:rPr>
                          <m:t> </m:t>
                        </m:r>
                        <m:r>
                          <m:rPr>
                            <m:sty m:val="p"/>
                          </m:rPr>
                          <a:rPr lang="el-GR" sz="1200" b="1" i="1" smtClean="0">
                            <a:latin typeface="Cambria Math" panose="02040503050406030204" pitchFamily="18" charset="0"/>
                          </a:rPr>
                          <m:t>Ω</m:t>
                        </m:r>
                        <m:r>
                          <a:rPr lang="en-US" sz="1200" b="1" i="1" smtClean="0">
                            <a:latin typeface="Cambria Math" panose="02040503050406030204" pitchFamily="18" charset="0"/>
                          </a:rPr>
                          <m:t>, </m:t>
                        </m:r>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𝑸</m:t>
                            </m:r>
                          </m:e>
                          <m:sub>
                            <m:r>
                              <a:rPr lang="en-US" sz="1200" b="1" i="0" smtClean="0">
                                <a:latin typeface="Cambria Math" panose="02040503050406030204" pitchFamily="18" charset="0"/>
                              </a:rPr>
                              <m:t>𝐋</m:t>
                            </m:r>
                          </m:sub>
                        </m:sSub>
                        <m:r>
                          <a:rPr lang="en-US" sz="1200" b="1" i="1" smtClean="0">
                            <a:latin typeface="Cambria Math" panose="02040503050406030204" pitchFamily="18" charset="0"/>
                          </a:rPr>
                          <m:t>=</m:t>
                        </m:r>
                        <m:r>
                          <a:rPr lang="en-US" sz="1200" b="1" i="1" smtClean="0">
                            <a:latin typeface="Cambria Math" panose="02040503050406030204" pitchFamily="18" charset="0"/>
                          </a:rPr>
                          <m:t>𝟑</m:t>
                        </m:r>
                        <m:r>
                          <a:rPr lang="en-US" sz="1200" b="1" i="1" smtClean="0">
                            <a:latin typeface="Cambria Math" panose="02040503050406030204" pitchFamily="18" charset="0"/>
                          </a:rPr>
                          <m:t>.</m:t>
                        </m:r>
                        <m:r>
                          <a:rPr lang="en-US" sz="1200" b="1" i="1" smtClean="0">
                            <a:latin typeface="Cambria Math" panose="02040503050406030204" pitchFamily="18" charset="0"/>
                          </a:rPr>
                          <m:t>𝟗</m:t>
                        </m:r>
                        <m:r>
                          <a:rPr lang="en-US" sz="1200" b="1" i="1" smtClean="0">
                            <a:latin typeface="Cambria Math" panose="02040503050406030204" pitchFamily="18" charset="0"/>
                          </a:rPr>
                          <m:t>𝒆</m:t>
                        </m:r>
                        <m:r>
                          <a:rPr lang="en-US" sz="1200" b="1" i="1" smtClean="0">
                            <a:latin typeface="Cambria Math" panose="02040503050406030204" pitchFamily="18" charset="0"/>
                          </a:rPr>
                          <m:t>𝟔</m:t>
                        </m:r>
                      </m:oMath>
                    </m:oMathPara>
                  </a14:m>
                  <a:endParaRPr lang="en-US" sz="1200" b="1" dirty="0"/>
                </a:p>
              </p:txBody>
            </p:sp>
          </mc:Choice>
          <mc:Fallback>
            <p:sp>
              <p:nvSpPr>
                <p:cNvPr id="38" name="TextBox 37">
                  <a:extLst>
                    <a:ext uri="{FF2B5EF4-FFF2-40B4-BE49-F238E27FC236}">
                      <a16:creationId xmlns:a16="http://schemas.microsoft.com/office/drawing/2014/main" id="{ABEA5D55-DDF1-CC62-B79C-9C34594B18FC}"/>
                    </a:ext>
                  </a:extLst>
                </p:cNvPr>
                <p:cNvSpPr txBox="1">
                  <a:spLocks noRot="1" noChangeAspect="1" noMove="1" noResize="1" noEditPoints="1" noAdjustHandles="1" noChangeArrowheads="1" noChangeShapeType="1" noTextEdit="1"/>
                </p:cNvSpPr>
                <p:nvPr/>
              </p:nvSpPr>
              <p:spPr>
                <a:xfrm>
                  <a:off x="7180324" y="1960120"/>
                  <a:ext cx="3119572" cy="184666"/>
                </a:xfrm>
                <a:prstGeom prst="rect">
                  <a:avLst/>
                </a:prstGeom>
                <a:blipFill>
                  <a:blip r:embed="rId7"/>
                  <a:stretch>
                    <a:fillRect t="-3333" b="-36667"/>
                  </a:stretch>
                </a:blipFill>
              </p:spPr>
              <p:txBody>
                <a:bodyPr/>
                <a:lstStyle/>
                <a:p>
                  <a:r>
                    <a:rPr lang="en-GB">
                      <a:noFill/>
                    </a:rPr>
                    <a:t> </a:t>
                  </a:r>
                </a:p>
              </p:txBody>
            </p:sp>
          </mc:Fallback>
        </mc:AlternateContent>
      </p:grpSp>
      <p:grpSp>
        <p:nvGrpSpPr>
          <p:cNvPr id="47" name="Group 46">
            <a:extLst>
              <a:ext uri="{FF2B5EF4-FFF2-40B4-BE49-F238E27FC236}">
                <a16:creationId xmlns:a16="http://schemas.microsoft.com/office/drawing/2014/main" id="{DC1267C1-35F0-7D1D-3F4B-C3E4C4AE145C}"/>
              </a:ext>
            </a:extLst>
          </p:cNvPr>
          <p:cNvGrpSpPr/>
          <p:nvPr/>
        </p:nvGrpSpPr>
        <p:grpSpPr>
          <a:xfrm>
            <a:off x="1100258" y="4751590"/>
            <a:ext cx="4299745" cy="901552"/>
            <a:chOff x="434247" y="1308855"/>
            <a:chExt cx="4299745" cy="901552"/>
          </a:xfrm>
        </p:grpSpPr>
        <p:pic>
          <p:nvPicPr>
            <p:cNvPr id="21" name="Picture 20">
              <a:extLst>
                <a:ext uri="{FF2B5EF4-FFF2-40B4-BE49-F238E27FC236}">
                  <a16:creationId xmlns:a16="http://schemas.microsoft.com/office/drawing/2014/main" id="{C7AF5CD3-458F-0384-649A-64C527EB473D}"/>
                </a:ext>
              </a:extLst>
            </p:cNvPr>
            <p:cNvPicPr>
              <a:picLocks noChangeAspect="1"/>
            </p:cNvPicPr>
            <p:nvPr/>
          </p:nvPicPr>
          <p:blipFill>
            <a:blip r:embed="rId8"/>
            <a:stretch>
              <a:fillRect/>
            </a:stretch>
          </p:blipFill>
          <p:spPr>
            <a:xfrm>
              <a:off x="845560" y="1308855"/>
              <a:ext cx="3888432" cy="219555"/>
            </a:xfrm>
            <a:prstGeom prst="rect">
              <a:avLst/>
            </a:prstGeom>
          </p:spPr>
        </p:pic>
        <p:sp>
          <p:nvSpPr>
            <p:cNvPr id="24" name="Oval 23">
              <a:extLst>
                <a:ext uri="{FF2B5EF4-FFF2-40B4-BE49-F238E27FC236}">
                  <a16:creationId xmlns:a16="http://schemas.microsoft.com/office/drawing/2014/main" id="{7757C786-FE10-D249-D520-53E0589F24A6}"/>
                </a:ext>
              </a:extLst>
            </p:cNvPr>
            <p:cNvSpPr/>
            <p:nvPr/>
          </p:nvSpPr>
          <p:spPr>
            <a:xfrm>
              <a:off x="434247" y="1308855"/>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1</a:t>
              </a:r>
              <a:endParaRPr lang="en-GB" b="1" dirty="0">
                <a:solidFill>
                  <a:schemeClr val="tx2"/>
                </a:solidFill>
              </a:endParaRPr>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005929A1-9A8F-6D2E-14D0-67C831D810BE}"/>
                    </a:ext>
                  </a:extLst>
                </p:cNvPr>
                <p:cNvSpPr txBox="1"/>
                <p:nvPr/>
              </p:nvSpPr>
              <p:spPr>
                <a:xfrm>
                  <a:off x="943961" y="1554554"/>
                  <a:ext cx="3535327" cy="184666"/>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𝒇</m:t>
                        </m:r>
                        <m:r>
                          <a:rPr lang="en-US" sz="1200" b="1" i="1" smtClean="0">
                            <a:latin typeface="Cambria Math" panose="02040503050406030204" pitchFamily="18" charset="0"/>
                          </a:rPr>
                          <m:t>=</m:t>
                        </m:r>
                        <m:r>
                          <a:rPr lang="en-US" sz="1200" b="1" i="1" smtClean="0">
                            <a:latin typeface="Cambria Math" panose="02040503050406030204" pitchFamily="18" charset="0"/>
                          </a:rPr>
                          <m:t>𝟏</m:t>
                        </m:r>
                        <m:r>
                          <a:rPr lang="en-US" sz="1200" b="1" i="1" smtClean="0">
                            <a:latin typeface="Cambria Math" panose="02040503050406030204" pitchFamily="18" charset="0"/>
                          </a:rPr>
                          <m:t>.</m:t>
                        </m:r>
                        <m:r>
                          <a:rPr lang="en-US" sz="1200" b="1" i="1" smtClean="0">
                            <a:latin typeface="Cambria Math" panose="02040503050406030204" pitchFamily="18" charset="0"/>
                          </a:rPr>
                          <m:t>𝟗𝟏𝟔</m:t>
                        </m:r>
                        <m:r>
                          <a:rPr lang="en-US" sz="1200" b="1" i="1" smtClean="0">
                            <a:latin typeface="Cambria Math" panose="02040503050406030204" pitchFamily="18" charset="0"/>
                          </a:rPr>
                          <m:t> </m:t>
                        </m:r>
                        <m:r>
                          <a:rPr lang="en-US" sz="1200" b="1" i="0" smtClean="0">
                            <a:latin typeface="Cambria Math" panose="02040503050406030204" pitchFamily="18" charset="0"/>
                          </a:rPr>
                          <m:t>𝐆𝐇𝐳</m:t>
                        </m:r>
                        <m:r>
                          <a:rPr lang="en-US" sz="1200" b="1" i="1" smtClean="0">
                            <a:latin typeface="Cambria Math" panose="02040503050406030204" pitchFamily="18" charset="0"/>
                          </a:rPr>
                          <m:t>, </m:t>
                        </m:r>
                        <m:r>
                          <a:rPr lang="en-US" sz="1200" b="1" i="1" smtClean="0">
                            <a:latin typeface="Cambria Math" panose="02040503050406030204" pitchFamily="18" charset="0"/>
                          </a:rPr>
                          <m:t>𝑹</m:t>
                        </m:r>
                        <m:r>
                          <m:rPr>
                            <m:lit/>
                          </m:rPr>
                          <a:rPr lang="en-US" sz="1200" b="1" i="1" smtClean="0">
                            <a:latin typeface="Cambria Math" panose="02040503050406030204" pitchFamily="18" charset="0"/>
                          </a:rPr>
                          <m:t>/</m:t>
                        </m:r>
                        <m:r>
                          <a:rPr lang="en-US" sz="1200" b="1" i="1" smtClean="0">
                            <a:latin typeface="Cambria Math" panose="02040503050406030204" pitchFamily="18" charset="0"/>
                          </a:rPr>
                          <m:t>𝑸</m:t>
                        </m:r>
                        <m:r>
                          <a:rPr lang="en-US" sz="1200" b="1" i="1" smtClean="0">
                            <a:latin typeface="Cambria Math" panose="02040503050406030204" pitchFamily="18" charset="0"/>
                          </a:rPr>
                          <m:t>=</m:t>
                        </m:r>
                        <m:r>
                          <a:rPr lang="en-US" sz="1200" b="1" i="1" smtClean="0">
                            <a:latin typeface="Cambria Math" panose="02040503050406030204" pitchFamily="18" charset="0"/>
                          </a:rPr>
                          <m:t>𝟏</m:t>
                        </m:r>
                        <m:r>
                          <a:rPr lang="en-US" sz="1200" b="1" i="1" smtClean="0">
                            <a:latin typeface="Cambria Math" panose="02040503050406030204" pitchFamily="18" charset="0"/>
                          </a:rPr>
                          <m:t>.</m:t>
                        </m:r>
                        <m:r>
                          <a:rPr lang="en-US" sz="1200" b="1" i="1" smtClean="0">
                            <a:latin typeface="Cambria Math" panose="02040503050406030204" pitchFamily="18" charset="0"/>
                          </a:rPr>
                          <m:t>𝟒</m:t>
                        </m:r>
                        <m:r>
                          <a:rPr lang="en-US" sz="1200" b="1" i="1" smtClean="0">
                            <a:latin typeface="Cambria Math" panose="02040503050406030204" pitchFamily="18" charset="0"/>
                          </a:rPr>
                          <m:t> </m:t>
                        </m:r>
                        <m:r>
                          <m:rPr>
                            <m:sty m:val="p"/>
                          </m:rPr>
                          <a:rPr lang="el-GR" sz="1200" b="1" i="1" smtClean="0">
                            <a:latin typeface="Cambria Math" panose="02040503050406030204" pitchFamily="18" charset="0"/>
                          </a:rPr>
                          <m:t>Ω</m:t>
                        </m:r>
                        <m:r>
                          <a:rPr lang="en-US" sz="1200" b="1" i="1" smtClean="0">
                            <a:latin typeface="Cambria Math" panose="02040503050406030204" pitchFamily="18" charset="0"/>
                          </a:rPr>
                          <m:t>, </m:t>
                        </m:r>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𝑸</m:t>
                            </m:r>
                          </m:e>
                          <m:sub>
                            <m:r>
                              <a:rPr lang="en-US" sz="1200" b="1" i="0" smtClean="0">
                                <a:latin typeface="Cambria Math" panose="02040503050406030204" pitchFamily="18" charset="0"/>
                              </a:rPr>
                              <m:t>𝐋</m:t>
                            </m:r>
                          </m:sub>
                        </m:sSub>
                        <m:r>
                          <a:rPr lang="en-US" sz="1200" b="1" i="1" smtClean="0">
                            <a:latin typeface="Cambria Math" panose="02040503050406030204" pitchFamily="18" charset="0"/>
                          </a:rPr>
                          <m:t>=</m:t>
                        </m:r>
                        <m:r>
                          <a:rPr lang="en-US" sz="1200" b="1" i="1" smtClean="0">
                            <a:latin typeface="Cambria Math" panose="02040503050406030204" pitchFamily="18" charset="0"/>
                          </a:rPr>
                          <m:t>𝟒</m:t>
                        </m:r>
                        <m:r>
                          <a:rPr lang="en-US" sz="1200" b="1" i="1" smtClean="0">
                            <a:latin typeface="Cambria Math" panose="02040503050406030204" pitchFamily="18" charset="0"/>
                          </a:rPr>
                          <m:t>.</m:t>
                        </m:r>
                        <m:r>
                          <a:rPr lang="en-US" sz="1200" b="1" i="1" smtClean="0">
                            <a:latin typeface="Cambria Math" panose="02040503050406030204" pitchFamily="18" charset="0"/>
                          </a:rPr>
                          <m:t>𝟓</m:t>
                        </m:r>
                        <m:r>
                          <a:rPr lang="en-US" sz="1200" b="1" i="1" smtClean="0">
                            <a:latin typeface="Cambria Math" panose="02040503050406030204" pitchFamily="18" charset="0"/>
                          </a:rPr>
                          <m:t>𝒆</m:t>
                        </m:r>
                        <m:r>
                          <a:rPr lang="en-US" sz="1200" b="1" i="1" smtClean="0">
                            <a:latin typeface="Cambria Math" panose="02040503050406030204" pitchFamily="18" charset="0"/>
                          </a:rPr>
                          <m:t>𝟓</m:t>
                        </m:r>
                        <m:r>
                          <a:rPr lang="en-US" sz="1200" b="1" i="1" smtClean="0">
                            <a:latin typeface="Cambria Math" panose="02040503050406030204" pitchFamily="18" charset="0"/>
                          </a:rPr>
                          <m:t>,</m:t>
                        </m:r>
                        <m:r>
                          <a:rPr lang="en-US" sz="1200" b="1" i="1" smtClean="0">
                            <a:latin typeface="Cambria Math" panose="02040503050406030204" pitchFamily="18" charset="0"/>
                          </a:rPr>
                          <m:t>𝒄</m:t>
                        </m:r>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m:t>
                        </m:r>
                        <m:r>
                          <a:rPr lang="en-US" sz="1200" b="1" i="1" smtClean="0">
                            <a:latin typeface="Cambria Math" panose="02040503050406030204" pitchFamily="18" charset="0"/>
                          </a:rPr>
                          <m:t>𝟎𝟖</m:t>
                        </m:r>
                      </m:oMath>
                    </m:oMathPara>
                  </a14:m>
                  <a:endParaRPr lang="en-US" sz="1200" b="1" dirty="0"/>
                </a:p>
              </p:txBody>
            </p:sp>
          </mc:Choice>
          <mc:Fallback xmlns="">
            <p:sp>
              <p:nvSpPr>
                <p:cNvPr id="25" name="TextBox 24">
                  <a:extLst>
                    <a:ext uri="{FF2B5EF4-FFF2-40B4-BE49-F238E27FC236}">
                      <a16:creationId xmlns:a16="http://schemas.microsoft.com/office/drawing/2014/main" id="{005929A1-9A8F-6D2E-14D0-67C831D810BE}"/>
                    </a:ext>
                  </a:extLst>
                </p:cNvPr>
                <p:cNvSpPr txBox="1">
                  <a:spLocks noRot="1" noChangeAspect="1" noMove="1" noResize="1" noEditPoints="1" noAdjustHandles="1" noChangeArrowheads="1" noChangeShapeType="1" noTextEdit="1"/>
                </p:cNvSpPr>
                <p:nvPr/>
              </p:nvSpPr>
              <p:spPr>
                <a:xfrm>
                  <a:off x="943961" y="1554554"/>
                  <a:ext cx="3535327" cy="184666"/>
                </a:xfrm>
                <a:prstGeom prst="rect">
                  <a:avLst/>
                </a:prstGeom>
                <a:blipFill>
                  <a:blip r:embed="rId9"/>
                  <a:stretch>
                    <a:fillRect l="-1034" r="-517" b="-32258"/>
                  </a:stretch>
                </a:blipFill>
              </p:spPr>
              <p:txBody>
                <a:bodyPr/>
                <a:lstStyle/>
                <a:p>
                  <a:r>
                    <a:rPr lang="en-GB">
                      <a:noFill/>
                    </a:rPr>
                    <a:t> </a:t>
                  </a:r>
                </a:p>
              </p:txBody>
            </p:sp>
          </mc:Fallback>
        </mc:AlternateContent>
        <p:sp>
          <p:nvSpPr>
            <p:cNvPr id="40" name="Oval 39">
              <a:extLst>
                <a:ext uri="{FF2B5EF4-FFF2-40B4-BE49-F238E27FC236}">
                  <a16:creationId xmlns:a16="http://schemas.microsoft.com/office/drawing/2014/main" id="{9757F9A7-5B2D-9519-0400-2023A4B299C1}"/>
                </a:ext>
              </a:extLst>
            </p:cNvPr>
            <p:cNvSpPr/>
            <p:nvPr/>
          </p:nvSpPr>
          <p:spPr>
            <a:xfrm>
              <a:off x="434247" y="1860343"/>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2</a:t>
              </a:r>
              <a:endParaRPr lang="en-GB" b="1" dirty="0">
                <a:solidFill>
                  <a:schemeClr val="tx2"/>
                </a:solidFill>
              </a:endParaRPr>
            </a:p>
          </p:txBody>
        </p: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DD3CBB4D-76A6-C693-EEC5-2168049A4092}"/>
                    </a:ext>
                  </a:extLst>
                </p:cNvPr>
                <p:cNvSpPr txBox="1"/>
                <p:nvPr/>
              </p:nvSpPr>
              <p:spPr>
                <a:xfrm>
                  <a:off x="943961" y="2025741"/>
                  <a:ext cx="3626698" cy="184666"/>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𝒇</m:t>
                        </m:r>
                        <m:r>
                          <a:rPr lang="en-US" sz="1200" b="1" i="1" smtClean="0">
                            <a:latin typeface="Cambria Math" panose="02040503050406030204" pitchFamily="18" charset="0"/>
                          </a:rPr>
                          <m:t>=</m:t>
                        </m:r>
                        <m:r>
                          <a:rPr lang="en-US" sz="1200" b="1" i="1" smtClean="0">
                            <a:latin typeface="Cambria Math" panose="02040503050406030204" pitchFamily="18" charset="0"/>
                          </a:rPr>
                          <m:t>𝟐</m:t>
                        </m:r>
                        <m:r>
                          <a:rPr lang="en-US" sz="1200" b="1" i="1" smtClean="0">
                            <a:latin typeface="Cambria Math" panose="02040503050406030204" pitchFamily="18" charset="0"/>
                          </a:rPr>
                          <m:t>.</m:t>
                        </m:r>
                        <m:r>
                          <a:rPr lang="en-US" sz="1200" b="1" i="1" smtClean="0">
                            <a:latin typeface="Cambria Math" panose="02040503050406030204" pitchFamily="18" charset="0"/>
                          </a:rPr>
                          <m:t>𝟑𝟔𝟕</m:t>
                        </m:r>
                        <m:r>
                          <a:rPr lang="en-US" sz="1200" b="1" i="1" smtClean="0">
                            <a:latin typeface="Cambria Math" panose="02040503050406030204" pitchFamily="18" charset="0"/>
                          </a:rPr>
                          <m:t> </m:t>
                        </m:r>
                        <m:r>
                          <a:rPr lang="en-US" sz="1200" b="1" i="0" smtClean="0">
                            <a:latin typeface="Cambria Math" panose="02040503050406030204" pitchFamily="18" charset="0"/>
                          </a:rPr>
                          <m:t>𝐆𝐇𝐳</m:t>
                        </m:r>
                        <m:r>
                          <a:rPr lang="en-US" sz="1200" b="1" i="1" smtClean="0">
                            <a:latin typeface="Cambria Math" panose="02040503050406030204" pitchFamily="18" charset="0"/>
                          </a:rPr>
                          <m:t>, </m:t>
                        </m:r>
                        <m:r>
                          <a:rPr lang="en-US" sz="1200" b="1" i="1" smtClean="0">
                            <a:latin typeface="Cambria Math" panose="02040503050406030204" pitchFamily="18" charset="0"/>
                          </a:rPr>
                          <m:t>𝑹</m:t>
                        </m:r>
                        <m:r>
                          <m:rPr>
                            <m:lit/>
                          </m:rPr>
                          <a:rPr lang="en-US" sz="1200" b="1" i="1" smtClean="0">
                            <a:latin typeface="Cambria Math" panose="02040503050406030204" pitchFamily="18" charset="0"/>
                          </a:rPr>
                          <m:t>/</m:t>
                        </m:r>
                        <m:r>
                          <a:rPr lang="en-US" sz="1200" b="1" i="1" smtClean="0">
                            <a:latin typeface="Cambria Math" panose="02040503050406030204" pitchFamily="18" charset="0"/>
                          </a:rPr>
                          <m:t>𝑸</m:t>
                        </m:r>
                        <m:r>
                          <a:rPr lang="en-US" sz="1200" b="1" i="1" smtClean="0">
                            <a:latin typeface="Cambria Math" panose="02040503050406030204" pitchFamily="18" charset="0"/>
                          </a:rPr>
                          <m:t>=</m:t>
                        </m:r>
                        <m:r>
                          <a:rPr lang="en-US" sz="1200" b="1" i="1" smtClean="0">
                            <a:latin typeface="Cambria Math" panose="02040503050406030204" pitchFamily="18" charset="0"/>
                          </a:rPr>
                          <m:t>𝟕𝟑</m:t>
                        </m:r>
                        <m:r>
                          <a:rPr lang="en-US" sz="1200" b="1" i="1" smtClean="0">
                            <a:latin typeface="Cambria Math" panose="02040503050406030204" pitchFamily="18" charset="0"/>
                          </a:rPr>
                          <m:t>.</m:t>
                        </m:r>
                        <m:r>
                          <a:rPr lang="en-US" sz="1200" b="1" i="1" smtClean="0">
                            <a:latin typeface="Cambria Math" panose="02040503050406030204" pitchFamily="18" charset="0"/>
                          </a:rPr>
                          <m:t>𝟔</m:t>
                        </m:r>
                        <m:r>
                          <a:rPr lang="en-US" sz="1200" b="1" i="1" smtClean="0">
                            <a:latin typeface="Cambria Math" panose="02040503050406030204" pitchFamily="18" charset="0"/>
                          </a:rPr>
                          <m:t> </m:t>
                        </m:r>
                        <m:r>
                          <m:rPr>
                            <m:sty m:val="p"/>
                          </m:rPr>
                          <a:rPr lang="el-GR" sz="1200" b="1" i="1" smtClean="0">
                            <a:latin typeface="Cambria Math" panose="02040503050406030204" pitchFamily="18" charset="0"/>
                          </a:rPr>
                          <m:t>Ω</m:t>
                        </m:r>
                        <m:r>
                          <a:rPr lang="en-US" sz="1200" b="1" i="1" smtClean="0">
                            <a:latin typeface="Cambria Math" panose="02040503050406030204" pitchFamily="18" charset="0"/>
                          </a:rPr>
                          <m:t>, </m:t>
                        </m:r>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𝑸</m:t>
                            </m:r>
                          </m:e>
                          <m:sub>
                            <m:r>
                              <a:rPr lang="en-US" sz="1200" b="1" i="0" smtClean="0">
                                <a:latin typeface="Cambria Math" panose="02040503050406030204" pitchFamily="18" charset="0"/>
                              </a:rPr>
                              <m:t>𝐋</m:t>
                            </m:r>
                          </m:sub>
                        </m:sSub>
                        <m:r>
                          <a:rPr lang="en-US" sz="1200" b="1" i="1" smtClean="0">
                            <a:latin typeface="Cambria Math" panose="02040503050406030204" pitchFamily="18" charset="0"/>
                          </a:rPr>
                          <m:t>=</m:t>
                        </m:r>
                        <m:r>
                          <a:rPr lang="en-US" sz="1200" b="1" i="1" smtClean="0">
                            <a:latin typeface="Cambria Math" panose="02040503050406030204" pitchFamily="18" charset="0"/>
                          </a:rPr>
                          <m:t>𝟒</m:t>
                        </m:r>
                        <m:r>
                          <a:rPr lang="en-US" sz="1200" b="1" i="1" smtClean="0">
                            <a:latin typeface="Cambria Math" panose="02040503050406030204" pitchFamily="18" charset="0"/>
                          </a:rPr>
                          <m:t>.</m:t>
                        </m:r>
                        <m:r>
                          <a:rPr lang="en-US" sz="1200" b="1" i="1" smtClean="0">
                            <a:latin typeface="Cambria Math" panose="02040503050406030204" pitchFamily="18" charset="0"/>
                          </a:rPr>
                          <m:t>𝟗</m:t>
                        </m:r>
                        <m:r>
                          <a:rPr lang="en-US" sz="1200" b="1" i="1" smtClean="0">
                            <a:latin typeface="Cambria Math" panose="02040503050406030204" pitchFamily="18" charset="0"/>
                          </a:rPr>
                          <m:t>𝒆</m:t>
                        </m:r>
                        <m:r>
                          <a:rPr lang="en-US" sz="1200" b="1" i="1" smtClean="0">
                            <a:latin typeface="Cambria Math" panose="02040503050406030204" pitchFamily="18" charset="0"/>
                          </a:rPr>
                          <m:t>𝟑</m:t>
                        </m:r>
                        <m:r>
                          <a:rPr lang="en-US" sz="1200" b="1" i="1" smtClean="0">
                            <a:latin typeface="Cambria Math" panose="02040503050406030204" pitchFamily="18" charset="0"/>
                          </a:rPr>
                          <m:t>,</m:t>
                        </m:r>
                        <m:r>
                          <a:rPr lang="en-US" sz="1200" b="1" i="1" smtClean="0">
                            <a:latin typeface="Cambria Math" panose="02040503050406030204" pitchFamily="18" charset="0"/>
                          </a:rPr>
                          <m:t>𝒄</m:t>
                        </m:r>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m:t>
                        </m:r>
                        <m:r>
                          <a:rPr lang="en-US" sz="1200" b="1" i="1" smtClean="0">
                            <a:latin typeface="Cambria Math" panose="02040503050406030204" pitchFamily="18" charset="0"/>
                          </a:rPr>
                          <m:t>𝟑𝟑</m:t>
                        </m:r>
                      </m:oMath>
                    </m:oMathPara>
                  </a14:m>
                  <a:endParaRPr lang="en-US" sz="1200" b="1" dirty="0"/>
                </a:p>
              </p:txBody>
            </p:sp>
          </mc:Choice>
          <mc:Fallback xmlns="">
            <p:sp>
              <p:nvSpPr>
                <p:cNvPr id="41" name="TextBox 40">
                  <a:extLst>
                    <a:ext uri="{FF2B5EF4-FFF2-40B4-BE49-F238E27FC236}">
                      <a16:creationId xmlns:a16="http://schemas.microsoft.com/office/drawing/2014/main" id="{DD3CBB4D-76A6-C693-EEC5-2168049A4092}"/>
                    </a:ext>
                  </a:extLst>
                </p:cNvPr>
                <p:cNvSpPr txBox="1">
                  <a:spLocks noRot="1" noChangeAspect="1" noMove="1" noResize="1" noEditPoints="1" noAdjustHandles="1" noChangeArrowheads="1" noChangeShapeType="1" noTextEdit="1"/>
                </p:cNvSpPr>
                <p:nvPr/>
              </p:nvSpPr>
              <p:spPr>
                <a:xfrm>
                  <a:off x="943961" y="2025741"/>
                  <a:ext cx="3626698" cy="184666"/>
                </a:xfrm>
                <a:prstGeom prst="rect">
                  <a:avLst/>
                </a:prstGeom>
                <a:blipFill>
                  <a:blip r:embed="rId10"/>
                  <a:stretch>
                    <a:fillRect l="-1008" t="-3333" r="-504" b="-36667"/>
                  </a:stretch>
                </a:blipFill>
              </p:spPr>
              <p:txBody>
                <a:bodyPr/>
                <a:lstStyle/>
                <a:p>
                  <a:r>
                    <a:rPr lang="en-GB">
                      <a:noFill/>
                    </a:rPr>
                    <a:t> </a:t>
                  </a:r>
                </a:p>
              </p:txBody>
            </p:sp>
          </mc:Fallback>
        </mc:AlternateContent>
        <p:pic>
          <p:nvPicPr>
            <p:cNvPr id="43" name="Picture 42">
              <a:extLst>
                <a:ext uri="{FF2B5EF4-FFF2-40B4-BE49-F238E27FC236}">
                  <a16:creationId xmlns:a16="http://schemas.microsoft.com/office/drawing/2014/main" id="{98190DAA-6755-3AFE-EC72-D190FF0C57B0}"/>
                </a:ext>
              </a:extLst>
            </p:cNvPr>
            <p:cNvPicPr>
              <a:picLocks noChangeAspect="1"/>
            </p:cNvPicPr>
            <p:nvPr/>
          </p:nvPicPr>
          <p:blipFill>
            <a:blip r:embed="rId11"/>
            <a:stretch>
              <a:fillRect/>
            </a:stretch>
          </p:blipFill>
          <p:spPr>
            <a:xfrm>
              <a:off x="845560" y="1793582"/>
              <a:ext cx="3888432" cy="211561"/>
            </a:xfrm>
            <a:prstGeom prst="rect">
              <a:avLst/>
            </a:prstGeom>
          </p:spPr>
        </p:pic>
      </p:grpSp>
      <mc:AlternateContent xmlns:mc="http://schemas.openxmlformats.org/markup-compatibility/2006">
        <mc:Choice xmlns:a14="http://schemas.microsoft.com/office/drawing/2010/main" Requires="a14">
          <p:sp>
            <p:nvSpPr>
              <p:cNvPr id="44" name="TextBox 43">
                <a:extLst>
                  <a:ext uri="{FF2B5EF4-FFF2-40B4-BE49-F238E27FC236}">
                    <a16:creationId xmlns:a16="http://schemas.microsoft.com/office/drawing/2014/main" id="{6D3D5F3F-49FA-90F9-D2A2-6ADE49EF9D0F}"/>
                  </a:ext>
                </a:extLst>
              </p:cNvPr>
              <p:cNvSpPr txBox="1"/>
              <p:nvPr/>
            </p:nvSpPr>
            <p:spPr>
              <a:xfrm>
                <a:off x="409321" y="5781422"/>
                <a:ext cx="11637769" cy="251479"/>
              </a:xfrm>
              <a:prstGeom prst="rect">
                <a:avLst/>
              </a:prstGeom>
              <a:noFill/>
            </p:spPr>
            <p:txBody>
              <a:bodyPr wrap="square" lIns="0" tIns="0" rIns="0" bIns="0" rtlCol="0">
                <a:spAutoFit/>
              </a:bodyPr>
              <a:lstStyle/>
              <a:p>
                <a:pPr algn="just"/>
                <a:r>
                  <a:rPr lang="en-GB" sz="1600" dirty="0">
                    <a:solidFill>
                      <a:schemeClr val="tx2"/>
                    </a:solidFill>
                  </a:rPr>
                  <a:t>End-cell V2 improves </a:t>
                </a:r>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US" sz="1600" b="0" i="1" dirty="0" smtClean="0">
                            <a:solidFill>
                              <a:schemeClr val="tx2"/>
                            </a:solidFill>
                            <a:latin typeface="Cambria Math" panose="02040503050406030204" pitchFamily="18" charset="0"/>
                          </a:rPr>
                          <m:t>𝑍</m:t>
                        </m:r>
                      </m:e>
                      <m:sub>
                        <m:r>
                          <a:rPr lang="en-US" sz="1600" b="0" i="1" dirty="0" smtClean="0">
                            <a:solidFill>
                              <a:schemeClr val="tx2"/>
                            </a:solidFill>
                            <a:latin typeface="Cambria Math" panose="02040503050406030204" pitchFamily="18" charset="0"/>
                            <a:ea typeface="Cambria Math" panose="02040503050406030204" pitchFamily="18" charset="0"/>
                          </a:rPr>
                          <m:t>∥</m:t>
                        </m:r>
                      </m:sub>
                    </m:sSub>
                  </m:oMath>
                </a14:m>
                <a:r>
                  <a:rPr lang="en-GB" sz="1600" dirty="0">
                    <a:solidFill>
                      <a:schemeClr val="tx2"/>
                    </a:solidFill>
                  </a:rPr>
                  <a:t> but worsens </a:t>
                </a:r>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GB" sz="1600" i="1" dirty="0" smtClean="0">
                            <a:solidFill>
                              <a:schemeClr val="tx2"/>
                            </a:solidFill>
                            <a:latin typeface="Cambria Math" panose="02040503050406030204" pitchFamily="18" charset="0"/>
                          </a:rPr>
                          <m:t>𝑍</m:t>
                        </m:r>
                      </m:e>
                      <m:sub>
                        <m:r>
                          <a:rPr lang="en-US" sz="1600" b="0" i="1" dirty="0" smtClean="0">
                            <a:solidFill>
                              <a:schemeClr val="tx2"/>
                            </a:solidFill>
                            <a:latin typeface="Cambria Math" panose="02040503050406030204" pitchFamily="18" charset="0"/>
                            <a:ea typeface="Cambria Math" panose="02040503050406030204" pitchFamily="18" charset="0"/>
                          </a:rPr>
                          <m:t>⊥</m:t>
                        </m:r>
                      </m:sub>
                    </m:sSub>
                  </m:oMath>
                </a14:m>
                <a:r>
                  <a:rPr lang="en-GB" sz="1600" dirty="0">
                    <a:solidFill>
                      <a:schemeClr val="tx2"/>
                    </a:solidFill>
                  </a:rPr>
                  <a:t> peak. Asymmetric end-cells can provide a compromise between the two </a:t>
                </a:r>
                <a:r>
                  <a:rPr lang="en-GB" sz="1600" dirty="0">
                    <a:solidFill>
                      <a:schemeClr val="tx2"/>
                    </a:solidFill>
                    <a:sym typeface="Wingdings" panose="05000000000000000000" pitchFamily="2" charset="2"/>
                  </a:rPr>
                  <a:t> next slide</a:t>
                </a:r>
                <a:endParaRPr lang="en-GB" sz="1600" dirty="0">
                  <a:solidFill>
                    <a:schemeClr val="tx2"/>
                  </a:solidFill>
                </a:endParaRPr>
              </a:p>
            </p:txBody>
          </p:sp>
        </mc:Choice>
        <mc:Fallback>
          <p:sp>
            <p:nvSpPr>
              <p:cNvPr id="44" name="TextBox 43">
                <a:extLst>
                  <a:ext uri="{FF2B5EF4-FFF2-40B4-BE49-F238E27FC236}">
                    <a16:creationId xmlns:a16="http://schemas.microsoft.com/office/drawing/2014/main" id="{6D3D5F3F-49FA-90F9-D2A2-6ADE49EF9D0F}"/>
                  </a:ext>
                </a:extLst>
              </p:cNvPr>
              <p:cNvSpPr txBox="1">
                <a:spLocks noRot="1" noChangeAspect="1" noMove="1" noResize="1" noEditPoints="1" noAdjustHandles="1" noChangeArrowheads="1" noChangeShapeType="1" noTextEdit="1"/>
              </p:cNvSpPr>
              <p:nvPr/>
            </p:nvSpPr>
            <p:spPr>
              <a:xfrm>
                <a:off x="409321" y="5781422"/>
                <a:ext cx="11637769" cy="251479"/>
              </a:xfrm>
              <a:prstGeom prst="rect">
                <a:avLst/>
              </a:prstGeom>
              <a:blipFill>
                <a:blip r:embed="rId12"/>
                <a:stretch>
                  <a:fillRect l="-1048" t="-23810" b="-45238"/>
                </a:stretch>
              </a:blipFill>
            </p:spPr>
            <p:txBody>
              <a:bodyPr/>
              <a:lstStyle/>
              <a:p>
                <a:r>
                  <a:rPr lang="en-GB">
                    <a:noFill/>
                  </a:rPr>
                  <a:t> </a:t>
                </a:r>
              </a:p>
            </p:txBody>
          </p:sp>
        </mc:Fallback>
      </mc:AlternateContent>
    </p:spTree>
    <p:extLst>
      <p:ext uri="{BB962C8B-B14F-4D97-AF65-F5344CB8AC3E}">
        <p14:creationId xmlns:p14="http://schemas.microsoft.com/office/powerpoint/2010/main" val="1240844281"/>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SWELL_eigenmodes</Template>
  <TotalTime>195394</TotalTime>
  <Words>2741</Words>
  <Application>Microsoft Office PowerPoint</Application>
  <PresentationFormat>Widescreen</PresentationFormat>
  <Paragraphs>672</Paragraphs>
  <Slides>23</Slides>
  <Notes>2</Notes>
  <HiddenSlides>0</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Cambria Math</vt:lpstr>
      <vt:lpstr>Times New Roman</vt:lpstr>
      <vt:lpstr>Verdana</vt:lpstr>
      <vt:lpstr>Wingdings</vt:lpstr>
      <vt:lpstr>Office Theme</vt:lpstr>
      <vt:lpstr>800 MHz cavity design update and new damping scheme (for Z, W, H booster)</vt:lpstr>
      <vt:lpstr>Study goals</vt:lpstr>
      <vt:lpstr>tt ̅ and booster stability parameters</vt:lpstr>
      <vt:lpstr>Parameters affecting total impedance </vt:lpstr>
      <vt:lpstr>Frequency spread coefficient</vt:lpstr>
      <vt:lpstr>Perturbation analysis</vt:lpstr>
      <vt:lpstr>FM passband sensitivity to perturbations</vt:lpstr>
      <vt:lpstr>HOM sensitivity to perturbations</vt:lpstr>
      <vt:lpstr>Impedance without perturbation in a module</vt:lpstr>
      <vt:lpstr>Z_∥ of asymmetric end-cells with 4 DQW couplers</vt:lpstr>
      <vt:lpstr>Z_⊥ of asymmetric end-cells with 4 DQW couplers</vt:lpstr>
      <vt:lpstr>MP in DQW coupler</vt:lpstr>
      <vt:lpstr>Conclusion</vt:lpstr>
      <vt:lpstr>PowerPoint Presentation</vt:lpstr>
      <vt:lpstr>Coupler kick calculation</vt:lpstr>
      <vt:lpstr>Coupler kick at 800 MHz</vt:lpstr>
      <vt:lpstr>Convergence study of perturbation analysis</vt:lpstr>
      <vt:lpstr>Cavity parameters</vt:lpstr>
      <vt:lpstr>Mode at 2.367 GHz  untrapping</vt:lpstr>
      <vt:lpstr>New end-cell suggestion</vt:lpstr>
      <vt:lpstr>Impedance of the HOM damped cavity</vt:lpstr>
      <vt:lpstr>FM parameters of the 6-cell with asymmetric end-cells</vt:lpstr>
      <vt:lpstr>FM passband sensitivity to perturbations for asymmetric end-cell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FM passband</dc:title>
  <dc:creator>Shahnam Gorgi Zadeh</dc:creator>
  <cp:lastModifiedBy>Shahnam Gorgi Zadeh</cp:lastModifiedBy>
  <cp:revision>906</cp:revision>
  <cp:lastPrinted>2020-01-30T13:49:18Z</cp:lastPrinted>
  <dcterms:created xsi:type="dcterms:W3CDTF">2021-12-15T19:36:24Z</dcterms:created>
  <dcterms:modified xsi:type="dcterms:W3CDTF">2025-01-21T09:09:50Z</dcterms:modified>
</cp:coreProperties>
</file>