
<file path=[Content_Types].xml><?xml version="1.0" encoding="utf-8"?>
<Types xmlns="http://schemas.openxmlformats.org/package/2006/content-types">
  <Default Extension="avi" ContentType="video/x-msvideo"/>
  <Default Extension="emf" ContentType="image/x-emf"/>
  <Default Extension="gif" ContentType="image/gif"/>
  <Default Extension="jpeg" ContentType="image/jpeg"/>
  <Default Extension="jpg" ContentType="image/jpeg"/>
  <Default Extension="mov" ContentType="video/quicktime"/>
  <Default Extension="mp4" ContentType="video/mp4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media/image84.jpg" ContentType="image/jpg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media/image168.jpg" ContentType="image/jpg"/>
  <Override PartName="/ppt/notesSlides/notesSlide60.xml" ContentType="application/vnd.openxmlformats-officedocument.presentationml.notesSlide+xml"/>
  <Override PartName="/ppt/media/image175.jpg" ContentType="image/jpg"/>
  <Override PartName="/ppt/media/image178.jpg" ContentType="image/jpg"/>
  <Override PartName="/ppt/media/image179.jpg" ContentType="image/jpg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81.xml" ContentType="application/vnd.openxmlformats-officedocument.presentationml.notesSlide+xml"/>
  <Override PartName="/ppt/notesSlides/notesSlide82.xml" ContentType="application/vnd.openxmlformats-officedocument.presentationml.notesSlide+xml"/>
  <Override PartName="/ppt/notesSlides/notesSlide83.xml" ContentType="application/vnd.openxmlformats-officedocument.presentationml.notesSlide+xml"/>
  <Override PartName="/ppt/notesSlides/notesSlide84.xml" ContentType="application/vnd.openxmlformats-officedocument.presentationml.notesSlide+xml"/>
  <Override PartName="/ppt/notesSlides/notesSlide85.xml" ContentType="application/vnd.openxmlformats-officedocument.presentationml.notesSlide+xml"/>
  <Override PartName="/ppt/notesSlides/notesSlide86.xml" ContentType="application/vnd.openxmlformats-officedocument.presentationml.notesSlide+xml"/>
  <Override PartName="/ppt/notesSlides/notesSlide87.xml" ContentType="application/vnd.openxmlformats-officedocument.presentationml.notesSlide+xml"/>
  <Override PartName="/ppt/notesSlides/notesSlide88.xml" ContentType="application/vnd.openxmlformats-officedocument.presentationml.notesSlide+xml"/>
  <Override PartName="/ppt/notesSlides/notesSlide89.xml" ContentType="application/vnd.openxmlformats-officedocument.presentationml.notesSlide+xml"/>
  <Override PartName="/ppt/notesSlides/notesSlide90.xml" ContentType="application/vnd.openxmlformats-officedocument.presentationml.notesSlide+xml"/>
  <Override PartName="/ppt/notesSlides/notesSlide91.xml" ContentType="application/vnd.openxmlformats-officedocument.presentationml.notesSlide+xml"/>
  <Override PartName="/ppt/notesSlides/notesSlide92.xml" ContentType="application/vnd.openxmlformats-officedocument.presentationml.notesSlide+xml"/>
  <Override PartName="/ppt/notesSlides/notesSlide93.xml" ContentType="application/vnd.openxmlformats-officedocument.presentationml.notesSlide+xml"/>
  <Override PartName="/ppt/notesSlides/notesSlide94.xml" ContentType="application/vnd.openxmlformats-officedocument.presentationml.notesSlide+xml"/>
  <Override PartName="/ppt/notesSlides/notesSlide95.xml" ContentType="application/vnd.openxmlformats-officedocument.presentationml.notesSlide+xml"/>
  <Override PartName="/ppt/notesSlides/notesSlide96.xml" ContentType="application/vnd.openxmlformats-officedocument.presentationml.notesSlide+xml"/>
  <Override PartName="/ppt/notesSlides/notesSlide97.xml" ContentType="application/vnd.openxmlformats-officedocument.presentationml.notesSlide+xml"/>
  <Override PartName="/ppt/notesSlides/notesSlide98.xml" ContentType="application/vnd.openxmlformats-officedocument.presentationml.notesSlide+xml"/>
  <Override PartName="/ppt/notesSlides/notesSlide99.xml" ContentType="application/vnd.openxmlformats-officedocument.presentationml.notesSlide+xml"/>
  <Override PartName="/ppt/notesSlides/notesSlide100.xml" ContentType="application/vnd.openxmlformats-officedocument.presentationml.notesSlide+xml"/>
  <Override PartName="/ppt/notesSlides/notesSlide10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39"/>
  </p:notesMasterIdLst>
  <p:sldIdLst>
    <p:sldId id="581" r:id="rId2"/>
    <p:sldId id="942" r:id="rId3"/>
    <p:sldId id="504" r:id="rId4"/>
    <p:sldId id="943" r:id="rId5"/>
    <p:sldId id="967" r:id="rId6"/>
    <p:sldId id="968" r:id="rId7"/>
    <p:sldId id="505" r:id="rId8"/>
    <p:sldId id="944" r:id="rId9"/>
    <p:sldId id="966" r:id="rId10"/>
    <p:sldId id="473" r:id="rId11"/>
    <p:sldId id="978" r:id="rId12"/>
    <p:sldId id="553" r:id="rId13"/>
    <p:sldId id="554" r:id="rId14"/>
    <p:sldId id="979" r:id="rId15"/>
    <p:sldId id="551" r:id="rId16"/>
    <p:sldId id="552" r:id="rId17"/>
    <p:sldId id="556" r:id="rId18"/>
    <p:sldId id="557" r:id="rId19"/>
    <p:sldId id="559" r:id="rId20"/>
    <p:sldId id="560" r:id="rId21"/>
    <p:sldId id="558" r:id="rId22"/>
    <p:sldId id="971" r:id="rId23"/>
    <p:sldId id="955" r:id="rId24"/>
    <p:sldId id="561" r:id="rId25"/>
    <p:sldId id="562" r:id="rId26"/>
    <p:sldId id="405" r:id="rId27"/>
    <p:sldId id="969" r:id="rId28"/>
    <p:sldId id="945" r:id="rId29"/>
    <p:sldId id="563" r:id="rId30"/>
    <p:sldId id="947" r:id="rId31"/>
    <p:sldId id="948" r:id="rId32"/>
    <p:sldId id="579" r:id="rId33"/>
    <p:sldId id="970" r:id="rId34"/>
    <p:sldId id="583" r:id="rId35"/>
    <p:sldId id="508" r:id="rId36"/>
    <p:sldId id="477" r:id="rId37"/>
    <p:sldId id="569" r:id="rId38"/>
    <p:sldId id="570" r:id="rId39"/>
    <p:sldId id="487" r:id="rId40"/>
    <p:sldId id="445" r:id="rId41"/>
    <p:sldId id="952" r:id="rId42"/>
    <p:sldId id="572" r:id="rId43"/>
    <p:sldId id="930" r:id="rId44"/>
    <p:sldId id="931" r:id="rId45"/>
    <p:sldId id="573" r:id="rId46"/>
    <p:sldId id="574" r:id="rId47"/>
    <p:sldId id="511" r:id="rId48"/>
    <p:sldId id="512" r:id="rId49"/>
    <p:sldId id="972" r:id="rId50"/>
    <p:sldId id="575" r:id="rId51"/>
    <p:sldId id="576" r:id="rId52"/>
    <p:sldId id="488" r:id="rId53"/>
    <p:sldId id="481" r:id="rId54"/>
    <p:sldId id="479" r:id="rId55"/>
    <p:sldId id="932" r:id="rId56"/>
    <p:sldId id="934" r:id="rId57"/>
    <p:sldId id="933" r:id="rId58"/>
    <p:sldId id="935" r:id="rId59"/>
    <p:sldId id="541" r:id="rId60"/>
    <p:sldId id="973" r:id="rId61"/>
    <p:sldId id="974" r:id="rId62"/>
    <p:sldId id="975" r:id="rId63"/>
    <p:sldId id="507" r:id="rId64"/>
    <p:sldId id="509" r:id="rId65"/>
    <p:sldId id="510" r:id="rId66"/>
    <p:sldId id="950" r:id="rId67"/>
    <p:sldId id="960" r:id="rId68"/>
    <p:sldId id="958" r:id="rId69"/>
    <p:sldId id="961" r:id="rId70"/>
    <p:sldId id="962" r:id="rId71"/>
    <p:sldId id="319" r:id="rId72"/>
    <p:sldId id="380" r:id="rId73"/>
    <p:sldId id="515" r:id="rId74"/>
    <p:sldId id="513" r:id="rId75"/>
    <p:sldId id="400" r:id="rId76"/>
    <p:sldId id="953" r:id="rId77"/>
    <p:sldId id="963" r:id="rId78"/>
    <p:sldId id="484" r:id="rId79"/>
    <p:sldId id="500" r:id="rId80"/>
    <p:sldId id="486" r:id="rId81"/>
    <p:sldId id="498" r:id="rId82"/>
    <p:sldId id="499" r:id="rId83"/>
    <p:sldId id="951" r:id="rId84"/>
    <p:sldId id="453" r:id="rId85"/>
    <p:sldId id="454" r:id="rId86"/>
    <p:sldId id="419" r:id="rId87"/>
    <p:sldId id="617" r:id="rId88"/>
    <p:sldId id="429" r:id="rId89"/>
    <p:sldId id="516" r:id="rId90"/>
    <p:sldId id="430" r:id="rId91"/>
    <p:sldId id="517" r:id="rId92"/>
    <p:sldId id="518" r:id="rId93"/>
    <p:sldId id="645" r:id="rId94"/>
    <p:sldId id="446" r:id="rId95"/>
    <p:sldId id="456" r:id="rId96"/>
    <p:sldId id="519" r:id="rId97"/>
    <p:sldId id="524" r:id="rId98"/>
    <p:sldId id="521" r:id="rId99"/>
    <p:sldId id="451" r:id="rId100"/>
    <p:sldId id="450" r:id="rId101"/>
    <p:sldId id="533" r:id="rId102"/>
    <p:sldId id="956" r:id="rId103"/>
    <p:sldId id="534" r:id="rId104"/>
    <p:sldId id="964" r:id="rId105"/>
    <p:sldId id="965" r:id="rId106"/>
    <p:sldId id="540" r:id="rId107"/>
    <p:sldId id="957" r:id="rId108"/>
    <p:sldId id="401" r:id="rId109"/>
    <p:sldId id="946" r:id="rId110"/>
    <p:sldId id="580" r:id="rId111"/>
    <p:sldId id="578" r:id="rId112"/>
    <p:sldId id="571" r:id="rId113"/>
    <p:sldId id="542" r:id="rId114"/>
    <p:sldId id="980" r:id="rId115"/>
    <p:sldId id="937" r:id="rId116"/>
    <p:sldId id="938" r:id="rId117"/>
    <p:sldId id="940" r:id="rId118"/>
    <p:sldId id="941" r:id="rId119"/>
    <p:sldId id="939" r:id="rId120"/>
    <p:sldId id="859" r:id="rId121"/>
    <p:sldId id="639" r:id="rId122"/>
    <p:sldId id="656" r:id="rId123"/>
    <p:sldId id="501" r:id="rId124"/>
    <p:sldId id="455" r:id="rId125"/>
    <p:sldId id="421" r:id="rId126"/>
    <p:sldId id="420" r:id="rId127"/>
    <p:sldId id="469" r:id="rId128"/>
    <p:sldId id="457" r:id="rId129"/>
    <p:sldId id="520" r:id="rId130"/>
    <p:sldId id="522" r:id="rId131"/>
    <p:sldId id="523" r:id="rId132"/>
    <p:sldId id="954" r:id="rId133"/>
    <p:sldId id="537" r:id="rId134"/>
    <p:sldId id="538" r:id="rId135"/>
    <p:sldId id="539" r:id="rId136"/>
    <p:sldId id="406" r:id="rId137"/>
    <p:sldId id="535" r:id="rId138"/>
  </p:sldIdLst>
  <p:sldSz cx="10080625" cy="7559675"/>
  <p:notesSz cx="7772400" cy="10058400"/>
  <p:defaultTextStyle>
    <a:defPPr>
      <a:defRPr lang="en-GB"/>
    </a:defPPr>
    <a:lvl1pPr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1pPr>
    <a:lvl2pPr marL="742950" indent="-285750"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2pPr>
    <a:lvl3pPr marL="1143000" indent="-228600"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3pPr>
    <a:lvl4pPr marL="1600200" indent="-228600"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4pPr>
    <a:lvl5pPr marL="2057400" indent="-228600"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FF"/>
    <a:srgbClr val="FFFF99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7599" autoAdjust="0"/>
    <p:restoredTop sz="96323" autoAdjust="0"/>
  </p:normalViewPr>
  <p:slideViewPr>
    <p:cSldViewPr>
      <p:cViewPr varScale="1">
        <p:scale>
          <a:sx n="93" d="100"/>
          <a:sy n="93" d="100"/>
        </p:scale>
        <p:origin x="642" y="5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8" d="100"/>
        <a:sy n="88" d="100"/>
      </p:scale>
      <p:origin x="0" y="7184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63" Type="http://schemas.openxmlformats.org/officeDocument/2006/relationships/slide" Target="slides/slide62.xml"/><Relationship Id="rId84" Type="http://schemas.openxmlformats.org/officeDocument/2006/relationships/slide" Target="slides/slide83.xml"/><Relationship Id="rId138" Type="http://schemas.openxmlformats.org/officeDocument/2006/relationships/slide" Target="slides/slide137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28" Type="http://schemas.openxmlformats.org/officeDocument/2006/relationships/slide" Target="slides/slide127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34" Type="http://schemas.openxmlformats.org/officeDocument/2006/relationships/slide" Target="slides/slide133.xml"/><Relationship Id="rId139" Type="http://schemas.openxmlformats.org/officeDocument/2006/relationships/notesMaster" Target="notesMasters/notesMaster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24" Type="http://schemas.openxmlformats.org/officeDocument/2006/relationships/slide" Target="slides/slide123.xml"/><Relationship Id="rId129" Type="http://schemas.openxmlformats.org/officeDocument/2006/relationships/slide" Target="slides/slide128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4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49" Type="http://schemas.openxmlformats.org/officeDocument/2006/relationships/slide" Target="slides/slide48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44" Type="http://schemas.openxmlformats.org/officeDocument/2006/relationships/slide" Target="slides/slide43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130" Type="http://schemas.openxmlformats.org/officeDocument/2006/relationships/slide" Target="slides/slide129.xml"/><Relationship Id="rId135" Type="http://schemas.openxmlformats.org/officeDocument/2006/relationships/slide" Target="slides/slide134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141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slide" Target="slides/slide130.xml"/><Relationship Id="rId136" Type="http://schemas.openxmlformats.org/officeDocument/2006/relationships/slide" Target="slides/slide135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26" Type="http://schemas.openxmlformats.org/officeDocument/2006/relationships/slide" Target="slides/slide12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142" Type="http://schemas.openxmlformats.org/officeDocument/2006/relationships/theme" Target="theme/theme1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116" Type="http://schemas.openxmlformats.org/officeDocument/2006/relationships/slide" Target="slides/slide115.xml"/><Relationship Id="rId137" Type="http://schemas.openxmlformats.org/officeDocument/2006/relationships/slide" Target="slides/slide13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slide" Target="slides/slide110.xml"/><Relationship Id="rId132" Type="http://schemas.openxmlformats.org/officeDocument/2006/relationships/slide" Target="slides/slide131.xml"/><Relationship Id="rId15" Type="http://schemas.openxmlformats.org/officeDocument/2006/relationships/slide" Target="slides/slide14.xml"/><Relationship Id="rId36" Type="http://schemas.openxmlformats.org/officeDocument/2006/relationships/slide" Target="slides/slide35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27" Type="http://schemas.openxmlformats.org/officeDocument/2006/relationships/slide" Target="slides/slide12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52" Type="http://schemas.openxmlformats.org/officeDocument/2006/relationships/slide" Target="slides/slide51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43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26" Type="http://schemas.openxmlformats.org/officeDocument/2006/relationships/slide" Target="slides/slide25.xml"/><Relationship Id="rId47" Type="http://schemas.openxmlformats.org/officeDocument/2006/relationships/slide" Target="slides/slide46.xml"/><Relationship Id="rId68" Type="http://schemas.openxmlformats.org/officeDocument/2006/relationships/slide" Target="slides/slide67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slide" Target="slides/slide132.xml"/><Relationship Id="rId16" Type="http://schemas.openxmlformats.org/officeDocument/2006/relationships/slide" Target="slides/slide1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51" name="AutoShape 3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441450" y="922338"/>
            <a:ext cx="4430713" cy="332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1131888" y="4567238"/>
            <a:ext cx="5056187" cy="368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8858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0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6.xml"/><Relationship Id="rId1" Type="http://schemas.openxmlformats.org/officeDocument/2006/relationships/notesMaster" Target="../notesMasters/notesMaster1.xml"/></Relationships>
</file>

<file path=ppt/notesSlides/_rels/notesSlide10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5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6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7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8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9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0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1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3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4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6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8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9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0.xml"/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1.xml"/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2.xml"/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3.xml"/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3.xml"/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4.xml"/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6.xml"/><Relationship Id="rId1" Type="http://schemas.openxmlformats.org/officeDocument/2006/relationships/notesMaster" Target="../notesMasters/notesMaster1.xml"/></Relationships>
</file>

<file path=ppt/notesSlides/_rels/notesSlide9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7.xml"/><Relationship Id="rId1" Type="http://schemas.openxmlformats.org/officeDocument/2006/relationships/notesMaster" Target="../notesMasters/notesMaster1.xml"/></Relationships>
</file>

<file path=ppt/notesSlides/_rels/notesSlide9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8.xml"/><Relationship Id="rId1" Type="http://schemas.openxmlformats.org/officeDocument/2006/relationships/notesMaster" Target="../notesMasters/notesMaster1.xml"/></Relationships>
</file>

<file path=ppt/notesSlides/_rels/notesSlide9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9.xml"/><Relationship Id="rId1" Type="http://schemas.openxmlformats.org/officeDocument/2006/relationships/notesMaster" Target="../notesMasters/notesMaster1.xml"/></Relationships>
</file>

<file path=ppt/notesSlides/_rels/notesSlide9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0.xml"/><Relationship Id="rId1" Type="http://schemas.openxmlformats.org/officeDocument/2006/relationships/notesMaster" Target="../notesMasters/notesMaster1.xml"/></Relationships>
</file>

<file path=ppt/notesSlides/_rels/notesSlide9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1.xml"/><Relationship Id="rId1" Type="http://schemas.openxmlformats.org/officeDocument/2006/relationships/notesMaster" Target="../notesMasters/notesMaster1.xml"/></Relationships>
</file>

<file path=ppt/notesSlides/_rels/notesSlide9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2.xml"/><Relationship Id="rId1" Type="http://schemas.openxmlformats.org/officeDocument/2006/relationships/notesMaster" Target="../notesMasters/notesMaster1.xml"/></Relationships>
</file>

<file path=ppt/notesSlides/_rels/notesSlide9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3.xml"/><Relationship Id="rId1" Type="http://schemas.openxmlformats.org/officeDocument/2006/relationships/notesMaster" Target="../notesMasters/notesMaster1.xml"/></Relationships>
</file>

<file path=ppt/notesSlides/_rels/notesSlide9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4.xml"/><Relationship Id="rId1" Type="http://schemas.openxmlformats.org/officeDocument/2006/relationships/notesMaster" Target="../notesMasters/notesMaster1.xml"/></Relationships>
</file>

<file path=ppt/notesSlides/_rels/notesSlide9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50038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4522979"/>
      </p:ext>
    </p:extLst>
  </p:cSld>
  <p:clrMapOvr>
    <a:masterClrMapping/>
  </p:clrMapOvr>
</p:notes>
</file>

<file path=ppt/notesSlides/notesSlide10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4141177"/>
      </p:ext>
    </p:extLst>
  </p:cSld>
  <p:clrMapOvr>
    <a:masterClrMapping/>
  </p:clrMapOvr>
</p:notes>
</file>

<file path=ppt/notesSlides/notesSlide10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0516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101399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147800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649837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503595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934343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31937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56822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294185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1719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35214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739237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978393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904850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61204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443038" y="922338"/>
            <a:ext cx="4427537" cy="332105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1131840" y="4567320"/>
            <a:ext cx="5058000" cy="3688199"/>
          </a:xfrm>
        </p:spPr>
        <p:txBody>
          <a:bodyPr/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•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•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•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•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•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•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•"/>
            </a:lvl9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002776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338977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704855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295010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637562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57297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004851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60407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423925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616478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3018586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6576390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5216456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5908542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490969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490615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21128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5410115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4361289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9208922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1282585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8294033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4797036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4138896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 Box 1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443038" y="922338"/>
            <a:ext cx="4429125" cy="332263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</p:sp>
      <p:sp>
        <p:nvSpPr>
          <p:cNvPr id="23554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1131888" y="4567238"/>
            <a:ext cx="5057775" cy="3687762"/>
          </a:xfrm>
          <a:noFill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449170">
              <a:buFont typeface="Times New Roman" charset="0"/>
              <a:buNone/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25941325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8745809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8962968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28625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5491377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8170577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9722813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9165183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1344213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443038" y="922338"/>
            <a:ext cx="4427537" cy="332105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1131840" y="4567320"/>
            <a:ext cx="5058000" cy="3688199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9798123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443038" y="922338"/>
            <a:ext cx="4429125" cy="33226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144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31888" y="4567238"/>
            <a:ext cx="5057775" cy="36877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9390632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443038" y="922338"/>
            <a:ext cx="4427537" cy="332105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1131840" y="4567320"/>
            <a:ext cx="5058000" cy="3688199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273021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3577332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269722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46132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3144373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8196239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1916481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46669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1500492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6634439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4513251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1119027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8065797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3843640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7907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8623349"/>
      </p:ext>
    </p:extLst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7664094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361447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7581327"/>
      </p:ext>
    </p:extLst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458307"/>
      </p:ext>
    </p:extLst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2349858"/>
      </p:ext>
    </p:extLst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7072089"/>
      </p:ext>
    </p:extLst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1650445"/>
      </p:ext>
    </p:extLst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9980774"/>
      </p:ext>
    </p:extLst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7087744"/>
      </p:ext>
    </p:extLst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08362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3481401"/>
      </p:ext>
    </p:extLst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186486"/>
      </p:ext>
    </p:extLst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2510229"/>
      </p:ext>
    </p:extLst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2253322"/>
      </p:ext>
    </p:extLst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6640395"/>
      </p:ext>
    </p:extLst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9393434"/>
      </p:ext>
    </p:extLst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2228715"/>
      </p:ext>
    </p:extLst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8723309"/>
      </p:ext>
    </p:extLst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0358493"/>
      </p:ext>
    </p:extLst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3049435"/>
      </p:ext>
    </p:extLst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28965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0075996"/>
      </p:ext>
    </p:extLst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6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443038" y="922338"/>
            <a:ext cx="4429125" cy="33226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0957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31888" y="4567238"/>
            <a:ext cx="5057775" cy="36877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677719"/>
      </p:ext>
    </p:extLst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4274884"/>
      </p:ext>
    </p:extLst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0934107"/>
      </p:ext>
    </p:extLst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5206988"/>
      </p:ext>
    </p:extLst>
  </p:cSld>
  <p:clrMapOvr>
    <a:masterClrMapping/>
  </p:clrMapOvr>
</p:notes>
</file>

<file path=ppt/notesSlides/notesSlide9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5174323"/>
      </p:ext>
    </p:extLst>
  </p:cSld>
  <p:clrMapOvr>
    <a:masterClrMapping/>
  </p:clrMapOvr>
</p:notes>
</file>

<file path=ppt/notesSlides/notesSlide9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6404074"/>
      </p:ext>
    </p:extLst>
  </p:cSld>
  <p:clrMapOvr>
    <a:masterClrMapping/>
  </p:clrMapOvr>
</p:notes>
</file>

<file path=ppt/notesSlides/notesSlide9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6547963"/>
      </p:ext>
    </p:extLst>
  </p:cSld>
  <p:clrMapOvr>
    <a:masterClrMapping/>
  </p:clrMapOvr>
</p:notes>
</file>

<file path=ppt/notesSlides/notesSlide9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8533039"/>
      </p:ext>
    </p:extLst>
  </p:cSld>
  <p:clrMapOvr>
    <a:masterClrMapping/>
  </p:clrMapOvr>
</p:notes>
</file>

<file path=ppt/notesSlides/notesSlide9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628179"/>
      </p:ext>
    </p:extLst>
  </p:cSld>
  <p:clrMapOvr>
    <a:masterClrMapping/>
  </p:clrMapOvr>
</p:notes>
</file>

<file path=ppt/notesSlides/notesSlide9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84507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>
            <a:lvl1pPr>
              <a:defRPr>
                <a:latin typeface="Luxi Sans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>
                <a:latin typeface="Luxi Sans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910303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Luxi Sans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Luxi Sans" charset="0"/>
              </a:defRPr>
            </a:lvl1pPr>
            <a:lvl2pPr>
              <a:defRPr>
                <a:latin typeface="Luxi Sans" charset="0"/>
              </a:defRPr>
            </a:lvl2pPr>
            <a:lvl3pPr>
              <a:defRPr>
                <a:latin typeface="Luxi Sans" charset="0"/>
              </a:defRPr>
            </a:lvl3pPr>
            <a:lvl4pPr>
              <a:defRPr>
                <a:latin typeface="Luxi Sans" charset="0"/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571459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75538" y="46038"/>
            <a:ext cx="2398712" cy="7085012"/>
          </a:xfrm>
        </p:spPr>
        <p:txBody>
          <a:bodyPr vert="eaVert"/>
          <a:lstStyle>
            <a:lvl1pPr>
              <a:defRPr>
                <a:latin typeface="Luxi Sans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4638" y="46038"/>
            <a:ext cx="7048500" cy="7085012"/>
          </a:xfrm>
        </p:spPr>
        <p:txBody>
          <a:bodyPr vert="eaVert"/>
          <a:lstStyle>
            <a:lvl1pPr>
              <a:defRPr>
                <a:latin typeface="Luxi Sans" charset="0"/>
              </a:defRPr>
            </a:lvl1pPr>
            <a:lvl2pPr>
              <a:defRPr>
                <a:latin typeface="Luxi Sans" charset="0"/>
              </a:defRPr>
            </a:lvl2pPr>
            <a:lvl3pPr>
              <a:defRPr>
                <a:latin typeface="Luxi Sans" charset="0"/>
              </a:defRPr>
            </a:lvl3pPr>
            <a:lvl4pPr>
              <a:defRPr>
                <a:latin typeface="Luxi Sans" charset="0"/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3334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Luxi Sans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498475" marR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>
                <a:latin typeface="Luxi Sans" charset="0"/>
              </a:defRPr>
            </a:lvl1pPr>
            <a:lvl2pPr>
              <a:defRPr>
                <a:latin typeface="Luxi Sans" charset="0"/>
              </a:defRPr>
            </a:lvl2pPr>
            <a:lvl3pPr>
              <a:defRPr>
                <a:latin typeface="Luxi Sans" charset="0"/>
              </a:defRPr>
            </a:lvl3pPr>
            <a:lvl4pPr>
              <a:defRPr>
                <a:latin typeface="Luxi Sans" charset="0"/>
              </a:defRPr>
            </a:lvl4pPr>
          </a:lstStyle>
          <a:p>
            <a:pPr marL="498475" marR="0" lvl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kumimoji="0" lang="en-GB" sz="2400" b="1" i="0" u="none" strike="noStrike" kern="0" cap="none" spc="0" normalizeH="0" baseline="0" noProof="0" dirty="0">
                <a:ln>
                  <a:noFill/>
                </a:ln>
                <a:solidFill>
                  <a:srgbClr val="00008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the outline text format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70256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>
                <a:latin typeface="Luxi Sans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>
                <a:latin typeface="Luxi Sans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110755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Luxi Sans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274638" y="1189038"/>
            <a:ext cx="4722812" cy="5942012"/>
          </a:xfrm>
        </p:spPr>
        <p:txBody>
          <a:bodyPr/>
          <a:lstStyle>
            <a:lvl1pPr marL="498475" marR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2800">
                <a:latin typeface="Luxi Sans" charset="0"/>
              </a:defRPr>
            </a:lvl1pPr>
            <a:lvl2pPr>
              <a:defRPr sz="2000">
                <a:latin typeface="Luxi Sans" charset="0"/>
              </a:defRPr>
            </a:lvl2pPr>
            <a:lvl3pPr>
              <a:defRPr sz="1600">
                <a:latin typeface="Luxi Sans" charset="0"/>
              </a:defRPr>
            </a:lvl3pPr>
            <a:lvl4pPr>
              <a:defRPr sz="1400">
                <a:latin typeface="Luxi Sans" charset="0"/>
              </a:defRPr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498475" marR="0" lvl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kumimoji="0" lang="en-GB" sz="2400" b="1" i="0" u="none" strike="noStrike" kern="0" cap="none" spc="0" normalizeH="0" baseline="0" noProof="0" dirty="0">
                <a:ln>
                  <a:noFill/>
                </a:ln>
                <a:solidFill>
                  <a:srgbClr val="00008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the outline text format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149850" y="1189038"/>
            <a:ext cx="4724400" cy="5942012"/>
          </a:xfrm>
        </p:spPr>
        <p:txBody>
          <a:bodyPr/>
          <a:lstStyle>
            <a:lvl1pPr marL="498475" marR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2800">
                <a:latin typeface="Luxi Sans" charset="0"/>
              </a:defRPr>
            </a:lvl1pPr>
            <a:lvl2pPr>
              <a:defRPr sz="2000">
                <a:latin typeface="Luxi Sans" charset="0"/>
              </a:defRPr>
            </a:lvl2pPr>
            <a:lvl3pPr>
              <a:defRPr sz="1600">
                <a:latin typeface="Luxi Sans" charset="0"/>
              </a:defRPr>
            </a:lvl3pPr>
            <a:lvl4pPr>
              <a:defRPr sz="1400">
                <a:latin typeface="Luxi Sans" charset="0"/>
              </a:defRPr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498475" marR="0" lvl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kumimoji="0" lang="en-GB" sz="2400" b="1" i="0" u="none" strike="noStrike" kern="0" cap="none" spc="0" normalizeH="0" baseline="0" noProof="0" dirty="0">
                <a:ln>
                  <a:noFill/>
                </a:ln>
                <a:solidFill>
                  <a:srgbClr val="00008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the outline text format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85569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>
                <a:latin typeface="Luxi Sans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>
                <a:latin typeface="Luxi Sans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>
                <a:latin typeface="Luxi Sans" charset="0"/>
              </a:defRPr>
            </a:lvl1pPr>
            <a:lvl2pPr>
              <a:defRPr sz="2000">
                <a:latin typeface="Luxi Sans" charset="0"/>
              </a:defRPr>
            </a:lvl2pPr>
            <a:lvl3pPr>
              <a:defRPr sz="1800">
                <a:latin typeface="Luxi Sans" charset="0"/>
              </a:defRPr>
            </a:lvl3pPr>
            <a:lvl4pPr>
              <a:defRPr sz="1600">
                <a:latin typeface="Luxi Sans" charset="0"/>
              </a:defRPr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>
                <a:latin typeface="Luxi Sans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>
                <a:latin typeface="Luxi Sans" charset="0"/>
              </a:defRPr>
            </a:lvl1pPr>
            <a:lvl2pPr>
              <a:defRPr sz="2000">
                <a:latin typeface="Luxi Sans" charset="0"/>
              </a:defRPr>
            </a:lvl2pPr>
            <a:lvl3pPr>
              <a:defRPr sz="1800">
                <a:latin typeface="Luxi Sans" charset="0"/>
              </a:defRPr>
            </a:lvl3pPr>
            <a:lvl4pPr>
              <a:defRPr sz="1600">
                <a:latin typeface="Luxi Sans" charset="0"/>
              </a:defRPr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89799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Luxi Sans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34117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591859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>
                <a:latin typeface="Luxi Sans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>
                <a:latin typeface="Luxi Sans" charset="0"/>
              </a:defRPr>
            </a:lvl1pPr>
            <a:lvl2pPr>
              <a:defRPr sz="2800">
                <a:latin typeface="Luxi Sans" charset="0"/>
              </a:defRPr>
            </a:lvl2pPr>
            <a:lvl3pPr>
              <a:defRPr sz="2400">
                <a:latin typeface="Luxi Sans" charset="0"/>
              </a:defRPr>
            </a:lvl3pPr>
            <a:lvl4pPr>
              <a:defRPr sz="2000">
                <a:latin typeface="Luxi Sans" charset="0"/>
              </a:defRPr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>
                <a:latin typeface="Luxi Sans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56385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>
                <a:latin typeface="Luxi Sans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>
                <a:latin typeface="Luxi Sans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>
                <a:latin typeface="Luxi Sans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62310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080625" cy="755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26" name="Text Box 2"/>
          <p:cNvSpPr txBox="1">
            <a:spLocks noChangeArrowheads="1"/>
          </p:cNvSpPr>
          <p:nvPr userDrawn="1"/>
        </p:nvSpPr>
        <p:spPr bwMode="auto">
          <a:xfrm>
            <a:off x="0" y="7361238"/>
            <a:ext cx="10080625" cy="198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12347" rIns="0" bIns="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>
              <a:lnSpc>
                <a:spcPct val="93000"/>
              </a:lnSpc>
            </a:pPr>
            <a:r>
              <a:rPr lang="en-GB" sz="1200" i="1" dirty="0">
                <a:latin typeface="Luxi Sans" charset="0"/>
              </a:rPr>
              <a:t>   </a:t>
            </a:r>
            <a:r>
              <a:rPr lang="en-GB" sz="1200" i="1" dirty="0" err="1">
                <a:latin typeface="Luxi Sans" charset="0"/>
              </a:rPr>
              <a:t>Lehrerfortbildung</a:t>
            </a:r>
            <a:r>
              <a:rPr lang="en-GB" sz="1200" i="1" baseline="0" dirty="0">
                <a:latin typeface="Luxi Sans" charset="0"/>
              </a:rPr>
              <a:t> CERN, Juni 2025  –  </a:t>
            </a:r>
            <a:r>
              <a:rPr lang="en-GB" sz="1200" i="1" baseline="0" dirty="0" err="1">
                <a:latin typeface="Luxi Sans" charset="0"/>
              </a:rPr>
              <a:t>Teilchenphysik</a:t>
            </a:r>
            <a:r>
              <a:rPr lang="en-GB" sz="1200" i="1" dirty="0">
                <a:latin typeface="Luxi Sans" charset="0"/>
              </a:rPr>
              <a:t>                          </a:t>
            </a:r>
            <a:r>
              <a:rPr lang="en-GB" sz="1200" i="1" baseline="0" dirty="0">
                <a:latin typeface="Luxi Sans" charset="0"/>
              </a:rPr>
              <a:t>                                                                             </a:t>
            </a:r>
            <a:r>
              <a:rPr lang="en-GB" sz="1200" i="1" dirty="0">
                <a:latin typeface="Luxi Sans" charset="0"/>
              </a:rPr>
              <a:t>Michael D</a:t>
            </a:r>
            <a:r>
              <a:rPr lang="en-US" sz="1200" i="1" dirty="0" err="1">
                <a:latin typeface="Luxi Sans" charset="0"/>
              </a:rPr>
              <a:t>ührssen-Debling</a:t>
            </a:r>
            <a:r>
              <a:rPr lang="en-GB" sz="1200" i="1" baseline="0" dirty="0">
                <a:latin typeface="Luxi Sans" charset="0"/>
              </a:rPr>
              <a:t> (</a:t>
            </a:r>
            <a:r>
              <a:rPr lang="en-GB" sz="1200" i="1" dirty="0">
                <a:latin typeface="Luxi Sans" charset="0"/>
              </a:rPr>
              <a:t>CERN),  </a:t>
            </a:r>
            <a:r>
              <a:rPr lang="en-GB" sz="1200" i="1" dirty="0" err="1">
                <a:latin typeface="Luxi Sans" charset="0"/>
              </a:rPr>
              <a:t>Seite</a:t>
            </a:r>
            <a:r>
              <a:rPr lang="en-GB" sz="1200" i="1" dirty="0">
                <a:latin typeface="Luxi Sans" charset="0"/>
              </a:rPr>
              <a:t> </a:t>
            </a:r>
            <a:fld id="{CD02E499-E086-4D0D-9264-F4BED9070101}" type="slidenum">
              <a:rPr lang="en-GB" sz="1200" i="1">
                <a:latin typeface="Luxi Sans" charset="0"/>
              </a:rPr>
              <a:pPr>
                <a:lnSpc>
                  <a:spcPct val="93000"/>
                </a:lnSpc>
              </a:pPr>
              <a:t>‹#›</a:t>
            </a:fld>
            <a:endParaRPr lang="en-GB" sz="1200" i="1" dirty="0">
              <a:latin typeface="Luxi Sans" charset="0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4638" y="1189038"/>
            <a:ext cx="9599612" cy="5942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498475" marR="0" lvl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14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n-GB" dirty="0"/>
              <a:t>Click to edit the outline text format</a:t>
            </a:r>
          </a:p>
          <a:p>
            <a:pPr marL="785813" marR="0" lvl="1" indent="-28575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71000"/>
              <a:buFont typeface="Times New Roman" pitchFamily="16" charset="0"/>
              <a:buBlip>
                <a:blip r:embed="rId15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n-GB" dirty="0"/>
              <a:t>Second Outline Level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074738" marR="0" lvl="2" indent="-427038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825"/>
              </a:spcAft>
              <a:buClr>
                <a:srgbClr val="000000"/>
              </a:buClr>
              <a:buSzPct val="33000"/>
              <a:buFont typeface="Times New Roman" pitchFamily="16" charset="0"/>
              <a:buBlip>
                <a:blip r:embed="rId16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n-GB" dirty="0"/>
              <a:t>Third Outline Level</a:t>
            </a:r>
          </a:p>
          <a:p>
            <a:pPr marL="1362075" marR="0" lvl="3" indent="-427038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538"/>
              </a:spcAft>
              <a:buClr>
                <a:srgbClr val="000000"/>
              </a:buClr>
              <a:buSzTx/>
              <a:buFont typeface="Times New Roman" pitchFamily="16" charset="0"/>
              <a:buBlip>
                <a:blip r:embed="rId17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n-GB" dirty="0"/>
              <a:t>Fourth Outline Level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600200" marR="0" lvl="3" indent="-228600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538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6038"/>
            <a:ext cx="9142413" cy="912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title text format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+mj-ea"/>
          <a:cs typeface="+mj-cs"/>
        </a:defRPr>
      </a:lvl1pPr>
      <a:lvl2pPr marL="742950" indent="-28575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2pPr>
      <a:lvl3pPr marL="11430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3pPr>
      <a:lvl4pPr marL="16002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4pPr>
      <a:lvl5pPr marL="20574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5pPr>
      <a:lvl6pPr marL="25146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6pPr>
      <a:lvl7pPr marL="29718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7pPr>
      <a:lvl8pPr marL="34290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8pPr>
      <a:lvl9pPr marL="38862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9pPr>
    </p:titleStyle>
    <p:bodyStyle>
      <a:lvl1pPr marL="142875" marR="0" indent="0" algn="l" defTabSz="447675" rtl="0" eaLnBrk="1" fontAlgn="base" latinLnBrk="0" hangingPunct="0">
        <a:lnSpc>
          <a:spcPct val="102000"/>
        </a:lnSpc>
        <a:spcBef>
          <a:spcPct val="0"/>
        </a:spcBef>
        <a:spcAft>
          <a:spcPts val="1100"/>
        </a:spcAft>
        <a:buClr>
          <a:srgbClr val="000000"/>
        </a:buClr>
        <a:buSzPct val="80000"/>
        <a:buFont typeface="Times New Roman" pitchFamily="16" charset="0"/>
        <a:buNone/>
        <a:tabLst>
          <a:tab pos="895350" algn="l"/>
          <a:tab pos="1344613" algn="l"/>
          <a:tab pos="1793875" algn="l"/>
          <a:tab pos="2243138" algn="l"/>
          <a:tab pos="2692400" algn="l"/>
          <a:tab pos="3141663" algn="l"/>
          <a:tab pos="3590925" algn="l"/>
          <a:tab pos="4040188" algn="l"/>
          <a:tab pos="4489450" algn="l"/>
          <a:tab pos="4938713" algn="l"/>
          <a:tab pos="5387975" algn="l"/>
          <a:tab pos="5837238" algn="l"/>
          <a:tab pos="6286500" algn="l"/>
          <a:tab pos="6735763" algn="l"/>
          <a:tab pos="7185025" algn="l"/>
          <a:tab pos="7634288" algn="l"/>
          <a:tab pos="8083550" algn="l"/>
          <a:tab pos="8532813" algn="l"/>
          <a:tab pos="8982075" algn="l"/>
          <a:tab pos="9431338" algn="l"/>
        </a:tabLst>
        <a:defRPr sz="2400" b="1">
          <a:solidFill>
            <a:srgbClr val="000080"/>
          </a:solidFill>
          <a:latin typeface="Luxi Sans" charset="0"/>
          <a:ea typeface="+mn-ea"/>
          <a:cs typeface="+mn-cs"/>
        </a:defRPr>
      </a:lvl1pPr>
      <a:lvl2pPr marL="785813" marR="0" indent="-285750" algn="l" defTabSz="447675" rtl="0" eaLnBrk="1" fontAlgn="base" latinLnBrk="0" hangingPunct="0">
        <a:lnSpc>
          <a:spcPct val="102000"/>
        </a:lnSpc>
        <a:spcBef>
          <a:spcPct val="0"/>
        </a:spcBef>
        <a:spcAft>
          <a:spcPts val="1100"/>
        </a:spcAft>
        <a:buClr>
          <a:srgbClr val="000000"/>
        </a:buClr>
        <a:buSzPct val="71000"/>
        <a:buFont typeface="Times New Roman" pitchFamily="16" charset="0"/>
        <a:buBlip>
          <a:blip r:embed="rId15"/>
        </a:buBlip>
        <a:tabLst>
          <a:tab pos="895350" algn="l"/>
          <a:tab pos="1344613" algn="l"/>
          <a:tab pos="1793875" algn="l"/>
          <a:tab pos="2243138" algn="l"/>
          <a:tab pos="2692400" algn="l"/>
          <a:tab pos="3141663" algn="l"/>
          <a:tab pos="3590925" algn="l"/>
          <a:tab pos="4040188" algn="l"/>
          <a:tab pos="4489450" algn="l"/>
          <a:tab pos="4938713" algn="l"/>
          <a:tab pos="5387975" algn="l"/>
          <a:tab pos="5837238" algn="l"/>
          <a:tab pos="6286500" algn="l"/>
          <a:tab pos="6735763" algn="l"/>
          <a:tab pos="7185025" algn="l"/>
          <a:tab pos="7634288" algn="l"/>
          <a:tab pos="8083550" algn="l"/>
          <a:tab pos="8532813" algn="l"/>
          <a:tab pos="8982075" algn="l"/>
          <a:tab pos="9431338" algn="l"/>
        </a:tabLst>
        <a:defRPr sz="2000" b="1">
          <a:solidFill>
            <a:srgbClr val="000000"/>
          </a:solidFill>
          <a:latin typeface="Luxi Sans" charset="0"/>
          <a:ea typeface="+mn-ea"/>
          <a:cs typeface="+mn-cs"/>
        </a:defRPr>
      </a:lvl2pPr>
      <a:lvl3pPr marL="1074738" marR="0" indent="-427038" algn="l" defTabSz="447675" rtl="0" eaLnBrk="1" fontAlgn="base" latinLnBrk="0" hangingPunct="0">
        <a:lnSpc>
          <a:spcPct val="93000"/>
        </a:lnSpc>
        <a:spcBef>
          <a:spcPct val="0"/>
        </a:spcBef>
        <a:spcAft>
          <a:spcPts val="825"/>
        </a:spcAft>
        <a:buClr>
          <a:srgbClr val="000000"/>
        </a:buClr>
        <a:buSzPct val="33000"/>
        <a:buFont typeface="Times New Roman" pitchFamily="16" charset="0"/>
        <a:buBlip>
          <a:blip r:embed="rId16"/>
        </a:buBlip>
        <a:tabLst>
          <a:tab pos="895350" algn="l"/>
          <a:tab pos="1344613" algn="l"/>
          <a:tab pos="1793875" algn="l"/>
          <a:tab pos="2243138" algn="l"/>
          <a:tab pos="2692400" algn="l"/>
          <a:tab pos="3141663" algn="l"/>
          <a:tab pos="3590925" algn="l"/>
          <a:tab pos="4040188" algn="l"/>
          <a:tab pos="4489450" algn="l"/>
          <a:tab pos="4938713" algn="l"/>
          <a:tab pos="5387975" algn="l"/>
          <a:tab pos="5837238" algn="l"/>
          <a:tab pos="6286500" algn="l"/>
          <a:tab pos="6735763" algn="l"/>
          <a:tab pos="7185025" algn="l"/>
          <a:tab pos="7634288" algn="l"/>
          <a:tab pos="8083550" algn="l"/>
          <a:tab pos="8532813" algn="l"/>
          <a:tab pos="8982075" algn="l"/>
          <a:tab pos="9431338" algn="l"/>
        </a:tabLst>
        <a:defRPr sz="1600" b="1">
          <a:solidFill>
            <a:srgbClr val="000000"/>
          </a:solidFill>
          <a:latin typeface="Luxi Sans" charset="0"/>
          <a:ea typeface="+mn-ea"/>
          <a:cs typeface="+mn-cs"/>
        </a:defRPr>
      </a:lvl3pPr>
      <a:lvl4pPr marL="1362075" marR="0" indent="-427038" algn="l" defTabSz="447675" rtl="0" eaLnBrk="1" fontAlgn="base" latinLnBrk="0" hangingPunct="0">
        <a:lnSpc>
          <a:spcPct val="93000"/>
        </a:lnSpc>
        <a:spcBef>
          <a:spcPct val="0"/>
        </a:spcBef>
        <a:spcAft>
          <a:spcPts val="538"/>
        </a:spcAft>
        <a:buClr>
          <a:srgbClr val="000000"/>
        </a:buClr>
        <a:buSzTx/>
        <a:buFont typeface="Times New Roman" pitchFamily="16" charset="0"/>
        <a:buBlip>
          <a:blip r:embed="rId17"/>
        </a:buBlip>
        <a:tabLst>
          <a:tab pos="895350" algn="l"/>
          <a:tab pos="1344613" algn="l"/>
          <a:tab pos="1793875" algn="l"/>
          <a:tab pos="2243138" algn="l"/>
          <a:tab pos="2692400" algn="l"/>
          <a:tab pos="3141663" algn="l"/>
          <a:tab pos="3590925" algn="l"/>
          <a:tab pos="4040188" algn="l"/>
          <a:tab pos="4489450" algn="l"/>
          <a:tab pos="4938713" algn="l"/>
          <a:tab pos="5387975" algn="l"/>
          <a:tab pos="5837238" algn="l"/>
          <a:tab pos="6286500" algn="l"/>
          <a:tab pos="6735763" algn="l"/>
          <a:tab pos="7185025" algn="l"/>
          <a:tab pos="7634288" algn="l"/>
          <a:tab pos="8083550" algn="l"/>
          <a:tab pos="8532813" algn="l"/>
          <a:tab pos="8982075" algn="l"/>
          <a:tab pos="9431338" algn="l"/>
        </a:tabLst>
        <a:defRPr sz="1400" b="1">
          <a:solidFill>
            <a:srgbClr val="000000"/>
          </a:solidFill>
          <a:latin typeface="Luxi Sans" charset="0"/>
          <a:ea typeface="+mn-ea"/>
          <a:cs typeface="+mn-cs"/>
        </a:defRPr>
      </a:lvl4pPr>
      <a:lvl5pPr marL="20574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5pPr>
      <a:lvl6pPr marL="25146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6pPr>
      <a:lvl7pPr marL="29718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7pPr>
      <a:lvl8pPr marL="34290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8pPr>
      <a:lvl9pPr marL="38862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g"/><Relationship Id="rId3" Type="http://schemas.openxmlformats.org/officeDocument/2006/relationships/image" Target="../media/image17.jpg"/><Relationship Id="rId7" Type="http://schemas.openxmlformats.org/officeDocument/2006/relationships/image" Target="../media/image21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gif"/><Relationship Id="rId5" Type="http://schemas.openxmlformats.org/officeDocument/2006/relationships/image" Target="../media/image19.jpg"/><Relationship Id="rId4" Type="http://schemas.openxmlformats.org/officeDocument/2006/relationships/image" Target="../media/image18.png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0.jpeg"/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3.jpg"/><Relationship Id="rId5" Type="http://schemas.openxmlformats.org/officeDocument/2006/relationships/image" Target="../media/image212.jpg"/><Relationship Id="rId4" Type="http://schemas.openxmlformats.org/officeDocument/2006/relationships/image" Target="../media/image211.jpg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4.jpg"/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6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5.jpg"/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7.jpg"/><Relationship Id="rId4" Type="http://schemas.openxmlformats.org/officeDocument/2006/relationships/image" Target="../media/image216.jpg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8.jpeg"/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9.jpeg"/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0.png"/></Relationships>
</file>

<file path=ppt/slides/_rels/slide10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1.png"/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png"/><Relationship Id="rId4" Type="http://schemas.openxmlformats.org/officeDocument/2006/relationships/image" Target="../media/image6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2.png"/><Relationship Id="rId2" Type="http://schemas.openxmlformats.org/officeDocument/2006/relationships/notesSlide" Target="../notesSlides/notesSlide8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5.png"/><Relationship Id="rId5" Type="http://schemas.openxmlformats.org/officeDocument/2006/relationships/image" Target="../media/image224.png"/><Relationship Id="rId4" Type="http://schemas.openxmlformats.org/officeDocument/2006/relationships/image" Target="../media/image223.png"/></Relationships>
</file>

<file path=ppt/slides/_rels/slide1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6.jpeg"/><Relationship Id="rId2" Type="http://schemas.openxmlformats.org/officeDocument/2006/relationships/notesSlide" Target="../notesSlides/notesSlide8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7.png"/></Relationships>
</file>

<file path=ppt/slides/_rels/slide1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8.png"/><Relationship Id="rId2" Type="http://schemas.openxmlformats.org/officeDocument/2006/relationships/notesSlide" Target="../notesSlides/notesSlide8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9.png"/></Relationships>
</file>

<file path=ppt/slides/_rels/slide1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0.png"/><Relationship Id="rId2" Type="http://schemas.openxmlformats.org/officeDocument/2006/relationships/notesSlide" Target="../notesSlides/notesSlide8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2.png"/><Relationship Id="rId4" Type="http://schemas.openxmlformats.org/officeDocument/2006/relationships/image" Target="../media/image231.png"/></Relationships>
</file>

<file path=ppt/slides/_rels/slide1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4.png"/><Relationship Id="rId2" Type="http://schemas.openxmlformats.org/officeDocument/2006/relationships/image" Target="../media/image23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6.png"/><Relationship Id="rId4" Type="http://schemas.openxmlformats.org/officeDocument/2006/relationships/image" Target="../media/image235.png"/></Relationships>
</file>

<file path=ppt/slides/_rels/slide1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7.png"/><Relationship Id="rId2" Type="http://schemas.openxmlformats.org/officeDocument/2006/relationships/image" Target="../media/image138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8.jpeg"/><Relationship Id="rId4" Type="http://schemas.openxmlformats.org/officeDocument/2006/relationships/image" Target="../media/image1400.png"/></Relationships>
</file>

<file path=ppt/slides/_rels/slide1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0.png"/><Relationship Id="rId7" Type="http://schemas.openxmlformats.org/officeDocument/2006/relationships/image" Target="../media/image244.jpeg"/><Relationship Id="rId2" Type="http://schemas.openxmlformats.org/officeDocument/2006/relationships/image" Target="../media/image23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3.jpeg"/><Relationship Id="rId5" Type="http://schemas.openxmlformats.org/officeDocument/2006/relationships/image" Target="../media/image242.png"/><Relationship Id="rId4" Type="http://schemas.openxmlformats.org/officeDocument/2006/relationships/image" Target="../media/image241.png"/></Relationships>
</file>

<file path=ppt/slides/_rels/slide1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6.png"/><Relationship Id="rId2" Type="http://schemas.openxmlformats.org/officeDocument/2006/relationships/image" Target="../media/image24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7.png"/></Relationships>
</file>

<file path=ppt/slides/_rels/slide1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9.gif"/><Relationship Id="rId2" Type="http://schemas.openxmlformats.org/officeDocument/2006/relationships/image" Target="../media/image24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1.gif"/><Relationship Id="rId4" Type="http://schemas.openxmlformats.org/officeDocument/2006/relationships/image" Target="../media/image250.jpeg"/></Relationships>
</file>

<file path=ppt/slides/_rels/slide1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2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3.mov"/><Relationship Id="rId1" Type="http://schemas.microsoft.com/office/2007/relationships/media" Target="../media/media3.mov"/><Relationship Id="rId4" Type="http://schemas.openxmlformats.org/officeDocument/2006/relationships/image" Target="../media/image253.png"/></Relationships>
</file>

<file path=ppt/slides/_rels/slide1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4.mp4"/><Relationship Id="rId1" Type="http://schemas.microsoft.com/office/2007/relationships/media" Target="../media/media4.mp4"/><Relationship Id="rId5" Type="http://schemas.openxmlformats.org/officeDocument/2006/relationships/hyperlink" Target="https://www.youtube.com/watch?v=RLn1ErhxOPo" TargetMode="External"/><Relationship Id="rId4" Type="http://schemas.openxmlformats.org/officeDocument/2006/relationships/image" Target="../media/image254.png"/></Relationships>
</file>

<file path=ppt/slides/_rels/slide1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5.jpg"/><Relationship Id="rId2" Type="http://schemas.openxmlformats.org/officeDocument/2006/relationships/notesSlide" Target="../notesSlides/notesSlide8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6.jpg"/></Relationships>
</file>

<file path=ppt/slides/_rels/slide1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7.png"/><Relationship Id="rId7" Type="http://schemas.openxmlformats.org/officeDocument/2006/relationships/image" Target="../media/image261.jpeg"/><Relationship Id="rId2" Type="http://schemas.openxmlformats.org/officeDocument/2006/relationships/notesSlide" Target="../notesSlides/notesSlide8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0.jpg"/><Relationship Id="rId5" Type="http://schemas.openxmlformats.org/officeDocument/2006/relationships/image" Target="../media/image259.png"/><Relationship Id="rId4" Type="http://schemas.openxmlformats.org/officeDocument/2006/relationships/image" Target="../media/image258.png"/></Relationships>
</file>

<file path=ppt/slides/_rels/slide1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2.png"/><Relationship Id="rId2" Type="http://schemas.openxmlformats.org/officeDocument/2006/relationships/notesSlide" Target="../notesSlides/notesSlide89.xml"/><Relationship Id="rId1" Type="http://schemas.openxmlformats.org/officeDocument/2006/relationships/slideLayout" Target="../slideLayouts/slideLayout2.xml"/></Relationships>
</file>

<file path=ppt/slides/_rels/slide1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3.jpeg"/><Relationship Id="rId2" Type="http://schemas.openxmlformats.org/officeDocument/2006/relationships/notesSlide" Target="../notesSlides/notesSlide90.xml"/><Relationship Id="rId1" Type="http://schemas.openxmlformats.org/officeDocument/2006/relationships/slideLayout" Target="../slideLayouts/slideLayout6.xml"/></Relationships>
</file>

<file path=ppt/slides/_rels/slide1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4.png"/><Relationship Id="rId2" Type="http://schemas.openxmlformats.org/officeDocument/2006/relationships/notesSlide" Target="../notesSlides/notesSlide9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5.png"/></Relationships>
</file>

<file path=ppt/slides/_rels/slide1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6.jpeg"/><Relationship Id="rId7" Type="http://schemas.openxmlformats.org/officeDocument/2006/relationships/image" Target="../media/image270.gif"/><Relationship Id="rId2" Type="http://schemas.openxmlformats.org/officeDocument/2006/relationships/notesSlide" Target="../notesSlides/notesSlide9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69.jpeg"/><Relationship Id="rId5" Type="http://schemas.openxmlformats.org/officeDocument/2006/relationships/image" Target="../media/image268.jpg"/><Relationship Id="rId4" Type="http://schemas.openxmlformats.org/officeDocument/2006/relationships/image" Target="../media/image267.jpeg"/></Relationships>
</file>

<file path=ppt/slides/_rels/slide1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1.png"/><Relationship Id="rId2" Type="http://schemas.openxmlformats.org/officeDocument/2006/relationships/notesSlide" Target="../notesSlides/notesSlide9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2.png"/><Relationship Id="rId2" Type="http://schemas.openxmlformats.org/officeDocument/2006/relationships/notesSlide" Target="../notesSlides/notesSlide9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3.png"/></Relationships>
</file>

<file path=ppt/slides/_rels/slide1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4.png"/><Relationship Id="rId7" Type="http://schemas.openxmlformats.org/officeDocument/2006/relationships/image" Target="../media/image278.png"/><Relationship Id="rId2" Type="http://schemas.openxmlformats.org/officeDocument/2006/relationships/notesSlide" Target="../notesSlides/notesSlide9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7.png"/><Relationship Id="rId5" Type="http://schemas.openxmlformats.org/officeDocument/2006/relationships/image" Target="../media/image276.png"/><Relationship Id="rId4" Type="http://schemas.openxmlformats.org/officeDocument/2006/relationships/image" Target="../media/image275.png"/></Relationships>
</file>

<file path=ppt/slides/_rels/slide1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9.png"/><Relationship Id="rId2" Type="http://schemas.openxmlformats.org/officeDocument/2006/relationships/notesSlide" Target="../notesSlides/notesSlide96.xml"/><Relationship Id="rId1" Type="http://schemas.openxmlformats.org/officeDocument/2006/relationships/slideLayout" Target="../slideLayouts/slideLayout2.xml"/></Relationships>
</file>

<file path=ppt/slides/_rels/slide1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0.jpg"/><Relationship Id="rId2" Type="http://schemas.openxmlformats.org/officeDocument/2006/relationships/notesSlide" Target="../notesSlides/notesSlide9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2.jpeg"/><Relationship Id="rId4" Type="http://schemas.openxmlformats.org/officeDocument/2006/relationships/image" Target="../media/image281.jpeg"/></Relationships>
</file>

<file path=ppt/slides/_rels/slide1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3.jpeg"/><Relationship Id="rId2" Type="http://schemas.openxmlformats.org/officeDocument/2006/relationships/notesSlide" Target="../notesSlides/notesSlide9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5.png"/><Relationship Id="rId4" Type="http://schemas.openxmlformats.org/officeDocument/2006/relationships/image" Target="../media/image284.jpeg"/></Relationships>
</file>

<file path=ppt/slides/_rels/slide1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6.png"/><Relationship Id="rId2" Type="http://schemas.openxmlformats.org/officeDocument/2006/relationships/notesSlide" Target="../notesSlides/notesSlide9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7.jpeg"/></Relationships>
</file>

<file path=ppt/slides/_rels/slide1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8.png"/><Relationship Id="rId2" Type="http://schemas.openxmlformats.org/officeDocument/2006/relationships/notesSlide" Target="../notesSlides/notesSlide10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0.png"/><Relationship Id="rId4" Type="http://schemas.openxmlformats.org/officeDocument/2006/relationships/image" Target="../media/image289.png"/></Relationships>
</file>

<file path=ppt/slides/_rels/slide1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39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43.jpeg"/><Relationship Id="rId7" Type="http://schemas.openxmlformats.org/officeDocument/2006/relationships/image" Target="../media/image4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4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jp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ngall.com/boom-png/download/48197" TargetMode="External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-nc/3.0/" TargetMode="Externa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gi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6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jpg"/><Relationship Id="rId3" Type="http://schemas.openxmlformats.org/officeDocument/2006/relationships/image" Target="../media/image63.png"/><Relationship Id="rId7" Type="http://schemas.openxmlformats.org/officeDocument/2006/relationships/image" Target="../media/image64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66.jp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gi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3.jp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7" Type="http://schemas.openxmlformats.org/officeDocument/2006/relationships/image" Target="../media/image77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6.png"/><Relationship Id="rId5" Type="http://schemas.openxmlformats.org/officeDocument/2006/relationships/image" Target="../media/image33.png"/><Relationship Id="rId4" Type="http://schemas.openxmlformats.org/officeDocument/2006/relationships/image" Target="../media/image75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9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1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6.jpg"/><Relationship Id="rId4" Type="http://schemas.openxmlformats.org/officeDocument/2006/relationships/image" Target="../media/image85.gif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9.png"/><Relationship Id="rId3" Type="http://schemas.openxmlformats.org/officeDocument/2006/relationships/image" Target="../media/image88.emf"/><Relationship Id="rId7" Type="http://schemas.openxmlformats.org/officeDocument/2006/relationships/image" Target="../media/image5.png"/><Relationship Id="rId2" Type="http://schemas.openxmlformats.org/officeDocument/2006/relationships/image" Target="../media/image87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jpeg"/><Relationship Id="rId2" Type="http://schemas.openxmlformats.org/officeDocument/2006/relationships/image" Target="../media/image9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4.emf"/><Relationship Id="rId5" Type="http://schemas.openxmlformats.org/officeDocument/2006/relationships/image" Target="../media/image93.gif"/><Relationship Id="rId4" Type="http://schemas.openxmlformats.org/officeDocument/2006/relationships/image" Target="../media/image92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6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7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8.jpg"/><Relationship Id="rId4" Type="http://schemas.microsoft.com/office/2007/relationships/hdphoto" Target="../media/hdphoto1.wdp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1.emf"/><Relationship Id="rId4" Type="http://schemas.openxmlformats.org/officeDocument/2006/relationships/image" Target="../media/image100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ngall.com/boom-png/download/48197" TargetMode="External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-nc/3.0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80.png"/><Relationship Id="rId3" Type="http://schemas.openxmlformats.org/officeDocument/2006/relationships/image" Target="../media/image1191.png"/><Relationship Id="rId7" Type="http://schemas.openxmlformats.org/officeDocument/2006/relationships/image" Target="../media/image1170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4.png"/><Relationship Id="rId5" Type="http://schemas.openxmlformats.org/officeDocument/2006/relationships/image" Target="../media/image104.png"/><Relationship Id="rId4" Type="http://schemas.openxmlformats.org/officeDocument/2006/relationships/image" Target="../media/image102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7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2.jpeg"/><Relationship Id="rId4" Type="http://schemas.openxmlformats.org/officeDocument/2006/relationships/image" Target="../media/image111.emf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0.png"/><Relationship Id="rId3" Type="http://schemas.openxmlformats.org/officeDocument/2006/relationships/image" Target="../media/image1150.png"/><Relationship Id="rId7" Type="http://schemas.openxmlformats.org/officeDocument/2006/relationships/image" Target="../media/image1190.png"/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5.png"/><Relationship Id="rId5" Type="http://schemas.openxmlformats.org/officeDocument/2006/relationships/image" Target="../media/image1171.png"/><Relationship Id="rId4" Type="http://schemas.openxmlformats.org/officeDocument/2006/relationships/image" Target="../media/image1160.png"/><Relationship Id="rId9" Type="http://schemas.openxmlformats.org/officeDocument/2006/relationships/image" Target="../media/image1210.png"/></Relationships>
</file>

<file path=ppt/slides/_rels/slide5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2.png"/><Relationship Id="rId13" Type="http://schemas.openxmlformats.org/officeDocument/2006/relationships/image" Target="../media/image137.png"/><Relationship Id="rId3" Type="http://schemas.openxmlformats.org/officeDocument/2006/relationships/image" Target="../media/image127.png"/><Relationship Id="rId7" Type="http://schemas.openxmlformats.org/officeDocument/2006/relationships/image" Target="../media/image131.png"/><Relationship Id="rId12" Type="http://schemas.openxmlformats.org/officeDocument/2006/relationships/image" Target="../media/image136.png"/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0.png"/><Relationship Id="rId11" Type="http://schemas.openxmlformats.org/officeDocument/2006/relationships/image" Target="../media/image135.png"/><Relationship Id="rId5" Type="http://schemas.openxmlformats.org/officeDocument/2006/relationships/image" Target="../media/image129.png"/><Relationship Id="rId10" Type="http://schemas.openxmlformats.org/officeDocument/2006/relationships/image" Target="../media/image134.png"/><Relationship Id="rId4" Type="http://schemas.openxmlformats.org/officeDocument/2006/relationships/image" Target="../media/image128.png"/><Relationship Id="rId9" Type="http://schemas.openxmlformats.org/officeDocument/2006/relationships/image" Target="../media/image133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png"/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quantumdiaries.org/2011/11/14/what-exactly-is-cp-violation/" TargetMode="External"/><Relationship Id="rId4" Type="http://schemas.openxmlformats.org/officeDocument/2006/relationships/image" Target="../media/image122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png"/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hep.phy.cam.ac.uk/~thomson/lectures/partIIIparticles/Handout12_2009.pdf" TargetMode="External"/><Relationship Id="rId4" Type="http://schemas.openxmlformats.org/officeDocument/2006/relationships/hyperlink" Target="http://hyperphysics.phy-astr.gsu.edu/hbase/Particles/cronin.html" TargetMode="Externa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hyperlink" Target="http://hyperphysics.phy-astr.gsu.edu/hbase/Particles/cronin.html" TargetMode="External"/><Relationship Id="rId2" Type="http://schemas.openxmlformats.org/officeDocument/2006/relationships/image" Target="../media/image125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jpe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8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0.png"/><Relationship Id="rId4" Type="http://schemas.openxmlformats.org/officeDocument/2006/relationships/image" Target="../media/image139.jpeg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jp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1.jpe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2.jp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3.jp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4.jpe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5.jpe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6.jp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8.emf"/><Relationship Id="rId4" Type="http://schemas.openxmlformats.org/officeDocument/2006/relationships/image" Target="../media/image147.png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9.jpe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0.png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1.jpe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3.jpeg"/><Relationship Id="rId4" Type="http://schemas.openxmlformats.org/officeDocument/2006/relationships/image" Target="../media/image152.jpeg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4.jpe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6.jpeg"/><Relationship Id="rId4" Type="http://schemas.openxmlformats.org/officeDocument/2006/relationships/image" Target="../media/image155.jpeg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1.jpe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158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3.png"/><Relationship Id="rId5" Type="http://schemas.openxmlformats.org/officeDocument/2006/relationships/image" Target="../media/image160.gif"/><Relationship Id="rId4" Type="http://schemas.openxmlformats.org/officeDocument/2006/relationships/image" Target="../media/image159.jpg"/><Relationship Id="rId9" Type="http://schemas.openxmlformats.org/officeDocument/2006/relationships/image" Target="../media/image5.png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63.gif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2.png"/><Relationship Id="rId5" Type="http://schemas.openxmlformats.org/officeDocument/2006/relationships/image" Target="../media/image161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5.png"/><Relationship Id="rId3" Type="http://schemas.openxmlformats.org/officeDocument/2006/relationships/image" Target="../media/image63.png"/><Relationship Id="rId7" Type="http://schemas.openxmlformats.org/officeDocument/2006/relationships/image" Target="../media/image164.jp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6.jp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7.jp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8.jp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0.jpeg"/><Relationship Id="rId4" Type="http://schemas.openxmlformats.org/officeDocument/2006/relationships/image" Target="../media/image169.png"/></Relationships>
</file>

<file path=ppt/slides/_rels/slide8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6.png"/><Relationship Id="rId3" Type="http://schemas.openxmlformats.org/officeDocument/2006/relationships/image" Target="../media/image171.png"/><Relationship Id="rId7" Type="http://schemas.openxmlformats.org/officeDocument/2006/relationships/image" Target="../media/image175.jp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4.png"/><Relationship Id="rId11" Type="http://schemas.openxmlformats.org/officeDocument/2006/relationships/image" Target="../media/image179.jpg"/><Relationship Id="rId5" Type="http://schemas.openxmlformats.org/officeDocument/2006/relationships/image" Target="../media/image173.png"/><Relationship Id="rId10" Type="http://schemas.openxmlformats.org/officeDocument/2006/relationships/image" Target="../media/image178.jpg"/><Relationship Id="rId4" Type="http://schemas.openxmlformats.org/officeDocument/2006/relationships/image" Target="../media/image172.png"/><Relationship Id="rId9" Type="http://schemas.openxmlformats.org/officeDocument/2006/relationships/image" Target="../media/image177.png"/></Relationships>
</file>

<file path=ppt/slides/_rels/slide8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1.jpeg"/><Relationship Id="rId3" Type="http://schemas.openxmlformats.org/officeDocument/2006/relationships/image" Target="../media/image180.jpe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2.pn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3.png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4.png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5.png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8.png"/><Relationship Id="rId5" Type="http://schemas.openxmlformats.org/officeDocument/2006/relationships/image" Target="../media/image187.png"/><Relationship Id="rId4" Type="http://schemas.openxmlformats.org/officeDocument/2006/relationships/image" Target="../media/image18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9.png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6.xml"/></Relationships>
</file>

<file path=ppt/slides/_rels/slide9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1.png"/><Relationship Id="rId3" Type="http://schemas.openxmlformats.org/officeDocument/2006/relationships/image" Target="../media/image3.png"/><Relationship Id="rId7" Type="http://schemas.openxmlformats.org/officeDocument/2006/relationships/image" Target="../media/image190.png"/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.png"/><Relationship Id="rId5" Type="http://schemas.openxmlformats.org/officeDocument/2006/relationships/image" Target="../media/image5.png"/><Relationship Id="rId10" Type="http://schemas.openxmlformats.org/officeDocument/2006/relationships/image" Target="../media/image193.png"/><Relationship Id="rId4" Type="http://schemas.openxmlformats.org/officeDocument/2006/relationships/image" Target="../media/image4.png"/><Relationship Id="rId9" Type="http://schemas.openxmlformats.org/officeDocument/2006/relationships/image" Target="../media/image192.png"/></Relationships>
</file>

<file path=ppt/slides/_rels/slide9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5.png"/><Relationship Id="rId3" Type="http://schemas.microsoft.com/office/2007/relationships/media" Target="../media/media2.avi"/><Relationship Id="rId7" Type="http://schemas.openxmlformats.org/officeDocument/2006/relationships/image" Target="../media/image194.png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6" Type="http://schemas.openxmlformats.org/officeDocument/2006/relationships/notesSlide" Target="../notesSlides/notesSlide67.xml"/><Relationship Id="rId5" Type="http://schemas.openxmlformats.org/officeDocument/2006/relationships/slideLayout" Target="../slideLayouts/slideLayout6.xml"/><Relationship Id="rId4" Type="http://schemas.openxmlformats.org/officeDocument/2006/relationships/video" Target="../media/media2.avi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6.png"/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7.jpeg"/><Relationship Id="rId7" Type="http://schemas.openxmlformats.org/officeDocument/2006/relationships/image" Target="../media/image201.jpeg"/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0.jpeg"/><Relationship Id="rId5" Type="http://schemas.openxmlformats.org/officeDocument/2006/relationships/image" Target="../media/image199.jpeg"/><Relationship Id="rId4" Type="http://schemas.openxmlformats.org/officeDocument/2006/relationships/image" Target="../media/image198.jpeg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2.jpeg"/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04.png"/><Relationship Id="rId4" Type="http://schemas.openxmlformats.org/officeDocument/2006/relationships/image" Target="../media/image203.jpg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5.png"/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6.png"/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7.png"/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8.png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9.png"/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10841"/>
            <a:ext cx="9142413" cy="912812"/>
          </a:xfrm>
        </p:spPr>
        <p:txBody>
          <a:bodyPr/>
          <a:lstStyle/>
          <a:p>
            <a:r>
              <a:rPr lang="de-DE" sz="6600" dirty="0"/>
              <a:t>Teilchenphysik</a:t>
            </a:r>
            <a:endParaRPr lang="en-GB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1836" y="2771725"/>
            <a:ext cx="9142413" cy="407129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de-DE" dirty="0"/>
              <a:t>Der Beginn der Teilchenphysik: Quanten und Relativität</a:t>
            </a:r>
          </a:p>
          <a:p>
            <a:pPr>
              <a:lnSpc>
                <a:spcPct val="150000"/>
              </a:lnSpc>
            </a:pPr>
            <a:r>
              <a:rPr lang="de-DE" dirty="0"/>
              <a:t>Wellen und (Anti-)Teilchen, Vakuum-Fluktuationen</a:t>
            </a:r>
          </a:p>
          <a:p>
            <a:pPr>
              <a:lnSpc>
                <a:spcPct val="150000"/>
              </a:lnSpc>
            </a:pPr>
            <a:r>
              <a:rPr lang="de-DE" dirty="0"/>
              <a:t>Quarks, </a:t>
            </a:r>
            <a:r>
              <a:rPr lang="de-DE" dirty="0" err="1"/>
              <a:t>Leptonen</a:t>
            </a:r>
            <a:r>
              <a:rPr lang="de-DE" dirty="0"/>
              <a:t>, Generationen und mehr</a:t>
            </a:r>
          </a:p>
          <a:p>
            <a:pPr>
              <a:lnSpc>
                <a:spcPct val="150000"/>
              </a:lnSpc>
            </a:pPr>
            <a:r>
              <a:rPr lang="de-DE" dirty="0"/>
              <a:t>Wechselwirkungen, das Standardmodell</a:t>
            </a:r>
            <a:endParaRPr lang="de-DE" baseline="30000" dirty="0"/>
          </a:p>
          <a:p>
            <a:pPr>
              <a:lnSpc>
                <a:spcPct val="150000"/>
              </a:lnSpc>
            </a:pPr>
            <a:r>
              <a:rPr lang="de-DE" dirty="0" err="1"/>
              <a:t>Higgs</a:t>
            </a:r>
            <a:r>
              <a:rPr lang="de-DE" dirty="0"/>
              <a:t>-Mechanismus: Analogien, Entdeckung</a:t>
            </a:r>
          </a:p>
          <a:p>
            <a:pPr>
              <a:lnSpc>
                <a:spcPct val="150000"/>
              </a:lnSpc>
            </a:pPr>
            <a:r>
              <a:rPr lang="de-DE" dirty="0"/>
              <a:t>Und wie geht es weiter...</a:t>
            </a:r>
          </a:p>
        </p:txBody>
      </p:sp>
    </p:spTree>
    <p:extLst>
      <p:ext uri="{BB962C8B-B14F-4D97-AF65-F5344CB8AC3E}">
        <p14:creationId xmlns:p14="http://schemas.microsoft.com/office/powerpoint/2010/main" val="27558587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Sichtbare</a:t>
            </a:r>
            <a:r>
              <a:rPr lang="en-US" dirty="0"/>
              <a:t> </a:t>
            </a:r>
            <a:r>
              <a:rPr lang="en-US" dirty="0" err="1"/>
              <a:t>Teilchen</a:t>
            </a:r>
            <a:r>
              <a:rPr lang="en-US" dirty="0"/>
              <a:t>: Die </a:t>
            </a:r>
            <a:r>
              <a:rPr lang="en-US" dirty="0" err="1"/>
              <a:t>Nebelkammer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Erfunden</a:t>
            </a:r>
            <a:r>
              <a:rPr lang="en-US" dirty="0"/>
              <a:t> 1911 von Charles T. R. Wilson (</a:t>
            </a:r>
            <a:r>
              <a:rPr lang="en-US" dirty="0" err="1"/>
              <a:t>Nobelpreis</a:t>
            </a:r>
            <a:r>
              <a:rPr lang="en-US" dirty="0"/>
              <a:t> 1927)</a:t>
            </a:r>
          </a:p>
          <a:p>
            <a:pPr lvl="1"/>
            <a:r>
              <a:rPr lang="en-US" dirty="0" err="1"/>
              <a:t>Kammer</a:t>
            </a:r>
            <a:r>
              <a:rPr lang="en-US" dirty="0"/>
              <a:t> </a:t>
            </a:r>
            <a:r>
              <a:rPr lang="en-US" dirty="0" err="1"/>
              <a:t>mit</a:t>
            </a:r>
            <a:r>
              <a:rPr lang="en-US" dirty="0"/>
              <a:t> </a:t>
            </a:r>
            <a:r>
              <a:rPr lang="en-US" dirty="0" err="1"/>
              <a:t>gesättigtem</a:t>
            </a:r>
            <a:r>
              <a:rPr lang="en-US" dirty="0"/>
              <a:t> </a:t>
            </a:r>
            <a:r>
              <a:rPr lang="en-US" dirty="0" err="1"/>
              <a:t>Wasserdampf</a:t>
            </a:r>
            <a:endParaRPr lang="en-US" dirty="0"/>
          </a:p>
          <a:p>
            <a:pPr lvl="1"/>
            <a:r>
              <a:rPr lang="en-US" dirty="0" err="1"/>
              <a:t>geladene</a:t>
            </a:r>
            <a:r>
              <a:rPr lang="en-US" dirty="0"/>
              <a:t> </a:t>
            </a:r>
            <a:r>
              <a:rPr lang="en-US" dirty="0" err="1"/>
              <a:t>Teilchen</a:t>
            </a:r>
            <a:r>
              <a:rPr lang="en-US" dirty="0"/>
              <a:t> </a:t>
            </a:r>
            <a:r>
              <a:rPr lang="en-US" dirty="0" err="1"/>
              <a:t>hinterlassen</a:t>
            </a:r>
            <a:r>
              <a:rPr lang="en-US" dirty="0"/>
              <a:t> </a:t>
            </a:r>
            <a:r>
              <a:rPr lang="en-US" dirty="0" err="1"/>
              <a:t>Ionenspur</a:t>
            </a:r>
            <a:endParaRPr lang="en-US" dirty="0"/>
          </a:p>
          <a:p>
            <a:pPr lvl="2"/>
            <a:r>
              <a:rPr lang="en-US" dirty="0" err="1"/>
              <a:t>Ionen</a:t>
            </a:r>
            <a:r>
              <a:rPr lang="en-US" dirty="0"/>
              <a:t> </a:t>
            </a:r>
            <a:r>
              <a:rPr lang="en-US" dirty="0" err="1"/>
              <a:t>dienen</a:t>
            </a:r>
            <a:r>
              <a:rPr lang="en-US" dirty="0"/>
              <a:t> </a:t>
            </a:r>
            <a:r>
              <a:rPr lang="en-US" dirty="0" err="1"/>
              <a:t>als</a:t>
            </a:r>
            <a:r>
              <a:rPr lang="en-US" dirty="0"/>
              <a:t> </a:t>
            </a:r>
            <a:r>
              <a:rPr lang="en-US" dirty="0" err="1"/>
              <a:t>Kondensationskerne</a:t>
            </a:r>
            <a:endParaRPr lang="en-US" dirty="0"/>
          </a:p>
          <a:p>
            <a:r>
              <a:rPr lang="en-US" dirty="0" err="1">
                <a:solidFill>
                  <a:srgbClr val="FF0000"/>
                </a:solidFill>
              </a:rPr>
              <a:t>Sichtbare</a:t>
            </a:r>
            <a:r>
              <a:rPr lang="en-US" dirty="0">
                <a:solidFill>
                  <a:srgbClr val="FF0000"/>
                </a:solidFill>
              </a:rPr>
              <a:t> Spur </a:t>
            </a:r>
            <a:r>
              <a:rPr lang="en-US" dirty="0" err="1">
                <a:solidFill>
                  <a:srgbClr val="FF0000"/>
                </a:solidFill>
              </a:rPr>
              <a:t>aus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Wassertröpfchen</a:t>
            </a:r>
            <a:endParaRPr lang="en-US" dirty="0">
              <a:solidFill>
                <a:srgbClr val="FF0000"/>
              </a:solidFill>
            </a:endParaRPr>
          </a:p>
          <a:p>
            <a:endParaRPr lang="en-US" dirty="0"/>
          </a:p>
          <a:p>
            <a:pPr lvl="3"/>
            <a:endParaRPr lang="en-US" dirty="0"/>
          </a:p>
          <a:p>
            <a:r>
              <a:rPr lang="en-US" dirty="0" err="1"/>
              <a:t>Ebenfalls</a:t>
            </a:r>
            <a:r>
              <a:rPr lang="en-US" dirty="0"/>
              <a:t> </a:t>
            </a:r>
            <a:r>
              <a:rPr lang="en-US" dirty="0" err="1"/>
              <a:t>nötig</a:t>
            </a:r>
            <a:endParaRPr lang="en-US" dirty="0"/>
          </a:p>
          <a:p>
            <a:pPr lvl="1"/>
            <a:r>
              <a:rPr lang="en-US" dirty="0" err="1"/>
              <a:t>Hochgeschwindigkeitsphotographie</a:t>
            </a:r>
            <a:endParaRPr lang="en-US" dirty="0"/>
          </a:p>
          <a:p>
            <a:pPr lvl="2"/>
            <a:r>
              <a:rPr lang="en-US" dirty="0" err="1"/>
              <a:t>erfunden</a:t>
            </a:r>
            <a:r>
              <a:rPr lang="en-US" dirty="0"/>
              <a:t> von Arthur M. Worthington 1908 									      </a:t>
            </a:r>
            <a:r>
              <a:rPr lang="en-US" dirty="0" err="1"/>
              <a:t>zur</a:t>
            </a:r>
            <a:r>
              <a:rPr lang="en-US" dirty="0"/>
              <a:t> </a:t>
            </a:r>
            <a:r>
              <a:rPr lang="en-US" dirty="0" err="1"/>
              <a:t>Untersuchung</a:t>
            </a:r>
            <a:r>
              <a:rPr lang="en-US" dirty="0"/>
              <a:t> von </a:t>
            </a:r>
            <a:r>
              <a:rPr lang="en-US" dirty="0" err="1"/>
              <a:t>Wassertropfen</a:t>
            </a:r>
            <a:endParaRPr lang="en-US" dirty="0"/>
          </a:p>
          <a:p>
            <a:pPr lvl="2"/>
            <a:r>
              <a:rPr lang="en-US" dirty="0" err="1"/>
              <a:t>Erzeugung</a:t>
            </a:r>
            <a:r>
              <a:rPr lang="en-US" dirty="0"/>
              <a:t> von </a:t>
            </a:r>
            <a:r>
              <a:rPr lang="en-US" dirty="0" err="1"/>
              <a:t>Ultrakurzzeitblitzen</a:t>
            </a:r>
            <a:r>
              <a:rPr lang="en-US" dirty="0"/>
              <a:t> </a:t>
            </a:r>
            <a:r>
              <a:rPr lang="en-US" dirty="0" err="1"/>
              <a:t>durch</a:t>
            </a:r>
            <a:r>
              <a:rPr lang="en-US" dirty="0"/>
              <a:t> </a:t>
            </a:r>
            <a:r>
              <a:rPr lang="en-US" dirty="0" err="1"/>
              <a:t>Funken</a:t>
            </a:r>
            <a:endParaRPr lang="en-US" dirty="0"/>
          </a:p>
          <a:p>
            <a:r>
              <a:rPr lang="en-US" dirty="0" err="1">
                <a:solidFill>
                  <a:srgbClr val="FF0000"/>
                </a:solidFill>
              </a:rPr>
              <a:t>Erste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Photographien</a:t>
            </a:r>
            <a:r>
              <a:rPr lang="en-US" dirty="0">
                <a:solidFill>
                  <a:srgbClr val="FF0000"/>
                </a:solidFill>
              </a:rPr>
              <a:t> von </a:t>
            </a:r>
            <a:r>
              <a:rPr lang="en-US" dirty="0">
                <a:solidFill>
                  <a:srgbClr val="FF0000"/>
                </a:solidFill>
                <a:latin typeface="Cambria Math"/>
                <a:ea typeface="Cambria Math"/>
              </a:rPr>
              <a:t>∝</a:t>
            </a:r>
            <a:r>
              <a:rPr lang="en-US" dirty="0">
                <a:solidFill>
                  <a:srgbClr val="FF0000"/>
                </a:solidFill>
              </a:rPr>
              <a:t>-</a:t>
            </a:r>
            <a:r>
              <a:rPr lang="en-US" dirty="0" err="1">
                <a:solidFill>
                  <a:srgbClr val="FF0000"/>
                </a:solidFill>
              </a:rPr>
              <a:t>Strahlen</a:t>
            </a:r>
            <a:r>
              <a:rPr lang="en-US" dirty="0">
                <a:solidFill>
                  <a:srgbClr val="FF0000"/>
                </a:solidFill>
              </a:rPr>
              <a:t> 1912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503120" y="4214160"/>
            <a:ext cx="2090880" cy="242340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prstDash val="solid"/>
          </a:ln>
        </p:spPr>
        <p:txBody>
          <a:bodyPr vert="horz" lIns="9000" tIns="9000" rIns="9000" bIns="900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600" b="1" i="0" u="none" strike="noStrike" baseline="0" dirty="0">
                <a:ln>
                  <a:noFill/>
                </a:ln>
                <a:solidFill>
                  <a:srgbClr val="0000FF"/>
                </a:solidFill>
                <a:latin typeface="Luxi Sans" charset="0"/>
                <a:ea typeface="HG Mincho Light J" pitchFamily="2"/>
                <a:cs typeface="HG Mincho Light J" pitchFamily="2"/>
              </a:rPr>
              <a:t> Charles T. R. Wilson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6367680" y="1593360"/>
            <a:ext cx="3383280" cy="22860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TextBox 5"/>
          <p:cNvSpPr txBox="1"/>
          <p:nvPr/>
        </p:nvSpPr>
        <p:spPr>
          <a:xfrm rot="5400000">
            <a:off x="8606288" y="4036264"/>
            <a:ext cx="2399399" cy="112082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8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Luxi Sans" charset="0"/>
                <a:ea typeface="HG Mincho Light J" pitchFamily="2"/>
                <a:cs typeface="HG Mincho Light J" pitchFamily="2"/>
              </a:rPr>
              <a:t>UK Science Museum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1200959" y="3419797"/>
            <a:ext cx="4572000" cy="70416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7743960" y="4494960"/>
            <a:ext cx="1542600" cy="21618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9" name="Group 8"/>
          <p:cNvGrpSpPr/>
          <p:nvPr/>
        </p:nvGrpSpPr>
        <p:grpSpPr>
          <a:xfrm>
            <a:off x="813600" y="6444133"/>
            <a:ext cx="5930639" cy="851759"/>
            <a:chOff x="813600" y="6354000"/>
            <a:chExt cx="5930639" cy="851759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6">
              <a:lum/>
              <a:alphaModFix/>
            </a:blip>
            <a:srcRect/>
            <a:stretch>
              <a:fillRect/>
            </a:stretch>
          </p:blipFill>
          <p:spPr>
            <a:xfrm>
              <a:off x="813600" y="6358320"/>
              <a:ext cx="2876040" cy="84743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7">
              <a:lum/>
              <a:alphaModFix/>
            </a:blip>
            <a:srcRect/>
            <a:stretch>
              <a:fillRect/>
            </a:stretch>
          </p:blipFill>
          <p:spPr>
            <a:xfrm>
              <a:off x="3868199" y="6354000"/>
              <a:ext cx="2876040" cy="79020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2" name="Picture 11"/>
          <p:cNvPicPr>
            <a:picLocks noChangeAspect="1"/>
          </p:cNvPicPr>
          <p:nvPr/>
        </p:nvPicPr>
        <p:blipFill>
          <a:blip r:embed="rId8">
            <a:lum/>
            <a:alphaModFix/>
          </a:blip>
          <a:srcRect/>
          <a:stretch>
            <a:fillRect/>
          </a:stretch>
        </p:blipFill>
        <p:spPr>
          <a:xfrm>
            <a:off x="5760392" y="4482757"/>
            <a:ext cx="1554479" cy="109728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99632901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0912" y="971525"/>
            <a:ext cx="1773936" cy="1773936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37415" cy="912812"/>
          </a:xfrm>
        </p:spPr>
        <p:txBody>
          <a:bodyPr/>
          <a:lstStyle/>
          <a:p>
            <a:r>
              <a:rPr lang="en-US" dirty="0" err="1"/>
              <a:t>Nobelpreis</a:t>
            </a:r>
            <a:r>
              <a:rPr lang="en-US" dirty="0"/>
              <a:t> f</a:t>
            </a:r>
            <a:r>
              <a:rPr lang="de-DE" dirty="0" err="1"/>
              <a:t>ür</a:t>
            </a:r>
            <a:r>
              <a:rPr lang="de-DE" dirty="0"/>
              <a:t> Englert und </a:t>
            </a:r>
            <a:r>
              <a:rPr lang="de-DE" dirty="0" err="1"/>
              <a:t>Higgs</a:t>
            </a:r>
            <a:r>
              <a:rPr lang="de-DE" dirty="0"/>
              <a:t> 2013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7944" y="2051645"/>
            <a:ext cx="6010503" cy="3384376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8504" y="4445824"/>
            <a:ext cx="2438400" cy="24384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792" y="5145533"/>
            <a:ext cx="3073555" cy="1730648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431800" y="971525"/>
            <a:ext cx="7877478" cy="9294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accent6"/>
                </a:solidFill>
              </a:rPr>
              <a:t>“…for the theoretical discovery of a mechanism that contributes to our understanding</a:t>
            </a:r>
          </a:p>
          <a:p>
            <a:r>
              <a:rPr lang="en-US" sz="1600" dirty="0">
                <a:solidFill>
                  <a:schemeClr val="accent6"/>
                </a:solidFill>
              </a:rPr>
              <a:t> of the origin of mass of subatomic particles, and which recently was confirmed</a:t>
            </a:r>
          </a:p>
          <a:p>
            <a:r>
              <a:rPr lang="en-US" sz="1600" dirty="0">
                <a:solidFill>
                  <a:schemeClr val="accent6"/>
                </a:solidFill>
              </a:rPr>
              <a:t> through </a:t>
            </a:r>
            <a:r>
              <a:rPr lang="en-US" sz="1600" b="1" dirty="0">
                <a:solidFill>
                  <a:schemeClr val="accent6"/>
                </a:solidFill>
              </a:rPr>
              <a:t>the discovery of the predicted fundamental particle</a:t>
            </a:r>
            <a:r>
              <a:rPr lang="en-US" sz="1600" dirty="0">
                <a:solidFill>
                  <a:schemeClr val="accent6"/>
                </a:solidFill>
              </a:rPr>
              <a:t>,</a:t>
            </a:r>
          </a:p>
          <a:p>
            <a:r>
              <a:rPr lang="en-US" sz="1600" dirty="0">
                <a:solidFill>
                  <a:schemeClr val="accent6"/>
                </a:solidFill>
              </a:rPr>
              <a:t> </a:t>
            </a:r>
            <a:r>
              <a:rPr lang="en-US" sz="1600" b="1" dirty="0">
                <a:solidFill>
                  <a:schemeClr val="accent6"/>
                </a:solidFill>
              </a:rPr>
              <a:t>by the ATLAS and CMS experiments at CERN’s Large Hadron Collider.</a:t>
            </a:r>
            <a:r>
              <a:rPr lang="en-US" sz="1600" dirty="0">
                <a:solidFill>
                  <a:schemeClr val="accent6"/>
                </a:solidFill>
              </a:rPr>
              <a:t>”</a:t>
            </a:r>
            <a:endParaRPr lang="en-GB" sz="16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4334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4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4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en-US" dirty="0" err="1"/>
              <a:t>Standardmodell</a:t>
            </a:r>
            <a:r>
              <a:rPr lang="en-US" dirty="0"/>
              <a:t> </a:t>
            </a:r>
            <a:r>
              <a:rPr lang="en-US" dirty="0" err="1"/>
              <a:t>Teilchenentdeckungen</a:t>
            </a:r>
            <a:endParaRPr lang="en-US" dirty="0"/>
          </a:p>
        </p:txBody>
      </p:sp>
      <p:pic>
        <p:nvPicPr>
          <p:cNvPr id="3" name="Picture 2" descr="timelineofstandardmodel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148" y="975121"/>
            <a:ext cx="7556500" cy="62611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7771803" y="4139877"/>
            <a:ext cx="2066591" cy="13480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>
                <a:solidFill>
                  <a:srgbClr val="0000FF"/>
                </a:solidFill>
              </a:rPr>
              <a:t>Ist</a:t>
            </a:r>
            <a:r>
              <a:rPr lang="en-US" b="1" dirty="0">
                <a:solidFill>
                  <a:srgbClr val="0000FF"/>
                </a:solidFill>
              </a:rPr>
              <a:t> dies das</a:t>
            </a:r>
          </a:p>
          <a:p>
            <a:r>
              <a:rPr lang="en-US" b="1" dirty="0" err="1">
                <a:solidFill>
                  <a:srgbClr val="0000FF"/>
                </a:solidFill>
              </a:rPr>
              <a:t>letzte</a:t>
            </a:r>
            <a:r>
              <a:rPr lang="en-US" b="1" dirty="0">
                <a:solidFill>
                  <a:srgbClr val="0000FF"/>
                </a:solidFill>
              </a:rPr>
              <a:t> </a:t>
            </a:r>
            <a:r>
              <a:rPr lang="en-US" b="1" dirty="0" err="1">
                <a:solidFill>
                  <a:srgbClr val="0000FF"/>
                </a:solidFill>
              </a:rPr>
              <a:t>zu</a:t>
            </a:r>
            <a:endParaRPr lang="en-US" b="1" dirty="0">
              <a:solidFill>
                <a:srgbClr val="0000FF"/>
              </a:solidFill>
            </a:endParaRPr>
          </a:p>
          <a:p>
            <a:r>
              <a:rPr lang="en-US" b="1" dirty="0" err="1">
                <a:solidFill>
                  <a:srgbClr val="0000FF"/>
                </a:solidFill>
              </a:rPr>
              <a:t>entdeckende</a:t>
            </a:r>
            <a:endParaRPr lang="en-US" b="1" dirty="0">
              <a:solidFill>
                <a:srgbClr val="0000FF"/>
              </a:solidFill>
            </a:endParaRPr>
          </a:p>
          <a:p>
            <a:r>
              <a:rPr lang="en-US" b="1" dirty="0" err="1">
                <a:solidFill>
                  <a:srgbClr val="0000FF"/>
                </a:solidFill>
              </a:rPr>
              <a:t>Teilchen</a:t>
            </a:r>
            <a:r>
              <a:rPr lang="en-US" b="1" dirty="0">
                <a:solidFill>
                  <a:srgbClr val="0000FF"/>
                </a:solidFill>
              </a:rPr>
              <a:t>?</a:t>
            </a:r>
          </a:p>
        </p:txBody>
      </p:sp>
      <p:sp>
        <p:nvSpPr>
          <p:cNvPr id="5" name="Left Arrow 4"/>
          <p:cNvSpPr/>
          <p:nvPr/>
        </p:nvSpPr>
        <p:spPr bwMode="auto">
          <a:xfrm rot="17814641">
            <a:off x="7443640" y="6006011"/>
            <a:ext cx="1207091" cy="160569"/>
          </a:xfrm>
          <a:prstGeom prst="lef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983966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Nach</a:t>
            </a:r>
            <a:r>
              <a:rPr lang="en-US" dirty="0"/>
              <a:t> dem Higgs</a:t>
            </a:r>
          </a:p>
        </p:txBody>
      </p:sp>
    </p:spTree>
    <p:extLst>
      <p:ext uri="{BB962C8B-B14F-4D97-AF65-F5344CB8AC3E}">
        <p14:creationId xmlns:p14="http://schemas.microsoft.com/office/powerpoint/2010/main" val="1258476646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Bestandteile des Universums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Parameter </a:t>
            </a:r>
            <a:r>
              <a:rPr lang="en-US" dirty="0" err="1"/>
              <a:t>basierend</a:t>
            </a:r>
            <a:r>
              <a:rPr lang="en-US" dirty="0"/>
              <a:t> auf </a:t>
            </a:r>
            <a:r>
              <a:rPr lang="en-US" dirty="0" err="1"/>
              <a:t>Daten</a:t>
            </a:r>
            <a:r>
              <a:rPr lang="en-US" dirty="0"/>
              <a:t> von Planck + WMAP </a:t>
            </a:r>
            <a:r>
              <a:rPr lang="en-US" dirty="0" err="1"/>
              <a:t>polarisation</a:t>
            </a:r>
            <a:r>
              <a:rPr lang="en-US" dirty="0"/>
              <a:t> + </a:t>
            </a:r>
            <a:r>
              <a:rPr lang="en-US" dirty="0" err="1"/>
              <a:t>highL</a:t>
            </a:r>
            <a:r>
              <a:rPr lang="en-US" dirty="0"/>
              <a:t> + BAO</a:t>
            </a:r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pPr lvl="1"/>
            <a:endParaRPr lang="de-DE" baseline="30000" dirty="0"/>
          </a:p>
          <a:p>
            <a:r>
              <a:rPr lang="de-DE" dirty="0"/>
              <a:t>Was ist dunkle Materie?</a:t>
            </a:r>
          </a:p>
          <a:p>
            <a:r>
              <a:rPr lang="de-DE" dirty="0"/>
              <a:t>Teilchenbeschleuniger haben eine Chance sie direkt zu produzieren und nachzuweisen! Hat das Higgs eine Verbindung zur dunklen Materie?</a:t>
            </a:r>
          </a:p>
          <a:p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1996" y="2771725"/>
            <a:ext cx="2244380" cy="223224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665619" y="1763613"/>
            <a:ext cx="1903085" cy="563231"/>
          </a:xfrm>
          <a:prstGeom prst="rect">
            <a:avLst/>
          </a:prstGeom>
          <a:solidFill>
            <a:srgbClr val="FFFF99"/>
          </a:solidFill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b="1" dirty="0" err="1">
                <a:solidFill>
                  <a:srgbClr val="0000FF"/>
                </a:solidFill>
              </a:rPr>
              <a:t>Dunkle</a:t>
            </a:r>
            <a:r>
              <a:rPr lang="en-US" sz="1800" b="1" dirty="0">
                <a:solidFill>
                  <a:srgbClr val="0000FF"/>
                </a:solidFill>
              </a:rPr>
              <a:t> </a:t>
            </a:r>
            <a:r>
              <a:rPr lang="en-US" sz="1800" b="1" dirty="0" err="1">
                <a:solidFill>
                  <a:srgbClr val="0000FF"/>
                </a:solidFill>
              </a:rPr>
              <a:t>Materie</a:t>
            </a:r>
            <a:r>
              <a:rPr lang="en-US" sz="1800" b="1" dirty="0">
                <a:solidFill>
                  <a:srgbClr val="0000FF"/>
                </a:solidFill>
              </a:rPr>
              <a:t>:</a:t>
            </a:r>
          </a:p>
          <a:p>
            <a:r>
              <a:rPr lang="en-US" sz="1800" b="1" dirty="0">
                <a:solidFill>
                  <a:srgbClr val="0000FF"/>
                </a:solidFill>
              </a:rPr>
              <a:t>25.7% </a:t>
            </a:r>
            <a:r>
              <a:rPr lang="en-US" sz="1800" b="1" dirty="0">
                <a:solidFill>
                  <a:srgbClr val="0000FF"/>
                </a:solidFill>
                <a:latin typeface="Arial"/>
                <a:cs typeface="Arial"/>
              </a:rPr>
              <a:t>± </a:t>
            </a:r>
            <a:r>
              <a:rPr lang="en-US" sz="1800" b="1" dirty="0">
                <a:solidFill>
                  <a:srgbClr val="0000FF"/>
                </a:solidFill>
              </a:rPr>
              <a:t>0.4%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056536" y="5580037"/>
            <a:ext cx="2569934" cy="563231"/>
          </a:xfrm>
          <a:prstGeom prst="rect">
            <a:avLst/>
          </a:prstGeom>
          <a:solidFill>
            <a:srgbClr val="FFFF99"/>
          </a:solidFill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b="1" dirty="0" err="1">
                <a:solidFill>
                  <a:srgbClr val="FF0000"/>
                </a:solidFill>
              </a:rPr>
              <a:t>Gewöhnliche</a:t>
            </a:r>
            <a:r>
              <a:rPr lang="en-US" sz="1800" b="1" dirty="0">
                <a:solidFill>
                  <a:srgbClr val="FF0000"/>
                </a:solidFill>
              </a:rPr>
              <a:t> </a:t>
            </a:r>
            <a:r>
              <a:rPr lang="en-US" sz="1800" b="1" dirty="0" err="1">
                <a:solidFill>
                  <a:srgbClr val="FF0000"/>
                </a:solidFill>
              </a:rPr>
              <a:t>Materie</a:t>
            </a:r>
            <a:r>
              <a:rPr lang="en-US" sz="1800" b="1" dirty="0">
                <a:solidFill>
                  <a:srgbClr val="FF0000"/>
                </a:solidFill>
              </a:rPr>
              <a:t>:</a:t>
            </a:r>
          </a:p>
          <a:p>
            <a:r>
              <a:rPr lang="en-US" sz="1800" b="1" dirty="0">
                <a:solidFill>
                  <a:srgbClr val="FF0000"/>
                </a:solidFill>
              </a:rPr>
              <a:t>4.82% </a:t>
            </a:r>
            <a:r>
              <a:rPr lang="en-US" sz="1800" b="1" dirty="0">
                <a:solidFill>
                  <a:srgbClr val="FF0000"/>
                </a:solidFill>
                <a:latin typeface="Arial"/>
                <a:cs typeface="Arial"/>
              </a:rPr>
              <a:t>± </a:t>
            </a:r>
            <a:r>
              <a:rPr lang="en-US" sz="1800" b="1" dirty="0">
                <a:solidFill>
                  <a:srgbClr val="FF0000"/>
                </a:solidFill>
              </a:rPr>
              <a:t>0.05%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514579" y="2123653"/>
            <a:ext cx="1941557" cy="563231"/>
          </a:xfrm>
          <a:prstGeom prst="rect">
            <a:avLst/>
          </a:prstGeom>
          <a:solidFill>
            <a:srgbClr val="FFFF99"/>
          </a:solidFill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b="1" dirty="0" err="1">
                <a:solidFill>
                  <a:schemeClr val="tx1"/>
                </a:solidFill>
              </a:rPr>
              <a:t>Dunkle</a:t>
            </a:r>
            <a:r>
              <a:rPr lang="en-US" sz="1800" b="1" dirty="0">
                <a:solidFill>
                  <a:schemeClr val="tx1"/>
                </a:solidFill>
              </a:rPr>
              <a:t> </a:t>
            </a:r>
            <a:r>
              <a:rPr lang="en-US" sz="1800" b="1" dirty="0" err="1">
                <a:solidFill>
                  <a:schemeClr val="tx1"/>
                </a:solidFill>
              </a:rPr>
              <a:t>Energie</a:t>
            </a:r>
            <a:r>
              <a:rPr lang="en-US" sz="1800" b="1" dirty="0">
                <a:solidFill>
                  <a:schemeClr val="tx1"/>
                </a:solidFill>
              </a:rPr>
              <a:t>:</a:t>
            </a:r>
          </a:p>
          <a:p>
            <a:r>
              <a:rPr lang="en-US" sz="1800" b="1" dirty="0">
                <a:solidFill>
                  <a:schemeClr val="tx1"/>
                </a:solidFill>
              </a:rPr>
              <a:t>69.2% </a:t>
            </a:r>
            <a:r>
              <a:rPr lang="en-US" sz="1800" b="1" dirty="0">
                <a:solidFill>
                  <a:schemeClr val="tx1"/>
                </a:solidFill>
                <a:latin typeface="Arial"/>
                <a:cs typeface="Arial"/>
              </a:rPr>
              <a:t>± </a:t>
            </a:r>
            <a:r>
              <a:rPr lang="en-US" sz="1800" b="1" dirty="0">
                <a:solidFill>
                  <a:schemeClr val="tx1"/>
                </a:solidFill>
              </a:rPr>
              <a:t>1.0%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0673" y="2642938"/>
            <a:ext cx="3645024" cy="263251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13" name="Straight Arrow Connector 12"/>
          <p:cNvCxnSpPr/>
          <p:nvPr/>
        </p:nvCxnSpPr>
        <p:spPr bwMode="auto">
          <a:xfrm flipH="1" flipV="1">
            <a:off x="7848625" y="4571925"/>
            <a:ext cx="144015" cy="936104"/>
          </a:xfrm>
          <a:prstGeom prst="straightConnector1">
            <a:avLst/>
          </a:prstGeom>
          <a:solidFill>
            <a:srgbClr val="00B8FF"/>
          </a:solidFill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" name="Straight Arrow Connector 14"/>
          <p:cNvCxnSpPr/>
          <p:nvPr/>
        </p:nvCxnSpPr>
        <p:spPr bwMode="auto">
          <a:xfrm flipH="1" flipV="1">
            <a:off x="5328344" y="4427909"/>
            <a:ext cx="1584176" cy="1232520"/>
          </a:xfrm>
          <a:prstGeom prst="straightConnector1">
            <a:avLst/>
          </a:prstGeom>
          <a:solidFill>
            <a:srgbClr val="00B8FF"/>
          </a:solidFill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Straight Arrow Connector 16"/>
          <p:cNvCxnSpPr/>
          <p:nvPr/>
        </p:nvCxnSpPr>
        <p:spPr bwMode="auto">
          <a:xfrm flipH="1">
            <a:off x="7128544" y="2411685"/>
            <a:ext cx="288032" cy="1152128"/>
          </a:xfrm>
          <a:prstGeom prst="straightConnector1">
            <a:avLst/>
          </a:prstGeom>
          <a:solidFill>
            <a:srgbClr val="00B8FF"/>
          </a:solidFill>
          <a:ln w="5080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" name="Straight Arrow Connector 20"/>
          <p:cNvCxnSpPr/>
          <p:nvPr/>
        </p:nvCxnSpPr>
        <p:spPr bwMode="auto">
          <a:xfrm>
            <a:off x="7912405" y="2411685"/>
            <a:ext cx="656299" cy="1008112"/>
          </a:xfrm>
          <a:prstGeom prst="straightConnector1">
            <a:avLst/>
          </a:prstGeom>
          <a:solidFill>
            <a:srgbClr val="00B8FF"/>
          </a:solidFill>
          <a:ln w="5080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" name="Straight Arrow Connector 22"/>
          <p:cNvCxnSpPr/>
          <p:nvPr/>
        </p:nvCxnSpPr>
        <p:spPr bwMode="auto">
          <a:xfrm flipH="1">
            <a:off x="5040312" y="2076364"/>
            <a:ext cx="1484276" cy="1343433"/>
          </a:xfrm>
          <a:prstGeom prst="straightConnector1">
            <a:avLst/>
          </a:prstGeom>
          <a:solidFill>
            <a:srgbClr val="00B8FF"/>
          </a:solidFill>
          <a:ln w="5080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" name="Straight Arrow Connector 24"/>
          <p:cNvCxnSpPr/>
          <p:nvPr/>
        </p:nvCxnSpPr>
        <p:spPr bwMode="auto">
          <a:xfrm>
            <a:off x="3096096" y="2771725"/>
            <a:ext cx="648072" cy="745232"/>
          </a:xfrm>
          <a:prstGeom prst="straightConnector1">
            <a:avLst/>
          </a:prstGeom>
          <a:solidFill>
            <a:srgbClr val="00B8FF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28" name="Picture 2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784" y="3057623"/>
            <a:ext cx="2727408" cy="245040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4" name="Oval 33"/>
          <p:cNvSpPr/>
          <p:nvPr/>
        </p:nvSpPr>
        <p:spPr bwMode="auto">
          <a:xfrm>
            <a:off x="791840" y="3635821"/>
            <a:ext cx="1008112" cy="288032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5628770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08595"/>
            <a:ext cx="9142413" cy="912812"/>
          </a:xfrm>
        </p:spPr>
        <p:txBody>
          <a:bodyPr/>
          <a:lstStyle/>
          <a:p>
            <a:r>
              <a:rPr lang="en-GB" dirty="0" err="1"/>
              <a:t>Sacharow-Kriterien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638" y="827509"/>
            <a:ext cx="9599612" cy="5942012"/>
          </a:xfrm>
        </p:spPr>
        <p:txBody>
          <a:bodyPr/>
          <a:lstStyle/>
          <a:p>
            <a:r>
              <a:rPr lang="de-DE" dirty="0"/>
              <a:t>Die Sacharow-Kriterien sind drei notwendige Bedingungen in der Kosmologie um die </a:t>
            </a:r>
            <a:r>
              <a:rPr lang="de-DE" dirty="0" err="1"/>
              <a:t>Baryonenasymmetrie</a:t>
            </a:r>
            <a:r>
              <a:rPr lang="de-DE" dirty="0"/>
              <a:t> im Universum zu erklären: </a:t>
            </a:r>
            <a:br>
              <a:rPr lang="de-DE" dirty="0"/>
            </a:br>
            <a:r>
              <a:rPr lang="de-DE" dirty="0"/>
              <a:t>warum gibt es mehr Materie als Antimaterie</a:t>
            </a:r>
          </a:p>
          <a:p>
            <a:r>
              <a:rPr lang="de-DE" dirty="0"/>
              <a:t>Verletzung der </a:t>
            </a:r>
            <a:r>
              <a:rPr lang="de-DE" dirty="0" err="1"/>
              <a:t>Baryonenzahl</a:t>
            </a:r>
            <a:r>
              <a:rPr lang="de-DE" dirty="0"/>
              <a:t>-Erhaltung</a:t>
            </a:r>
          </a:p>
          <a:p>
            <a:pPr lvl="1"/>
            <a:r>
              <a:rPr lang="de-DE" dirty="0"/>
              <a:t>Wäre im Standard Modell durch </a:t>
            </a:r>
            <a:r>
              <a:rPr lang="de-DE" dirty="0" err="1"/>
              <a:t>Sphaleron</a:t>
            </a:r>
            <a:r>
              <a:rPr lang="de-DE" dirty="0"/>
              <a:t>-Prozesse möglich, aber die Masse des Higgs Bosons ist zu groß für diesen Prozess im thermodynamischen Nichtgleichgewicht</a:t>
            </a:r>
          </a:p>
          <a:p>
            <a:r>
              <a:rPr lang="de-DE" dirty="0"/>
              <a:t>Verletzung der Ladungs- und (Ladungs-</a:t>
            </a:r>
            <a:r>
              <a:rPr lang="de-DE" dirty="0" err="1"/>
              <a:t>Paritäts</a:t>
            </a:r>
            <a:r>
              <a:rPr lang="de-DE" dirty="0"/>
              <a:t>)-Invarianz </a:t>
            </a:r>
            <a:br>
              <a:rPr lang="de-DE" dirty="0"/>
            </a:br>
            <a:r>
              <a:rPr lang="de-DE" dirty="0"/>
              <a:t>(C and CP </a:t>
            </a:r>
            <a:r>
              <a:rPr lang="de-DE" dirty="0" err="1"/>
              <a:t>invariance</a:t>
            </a:r>
            <a:r>
              <a:rPr lang="de-DE" dirty="0"/>
              <a:t>)</a:t>
            </a:r>
          </a:p>
          <a:p>
            <a:pPr lvl="1"/>
            <a:r>
              <a:rPr lang="de-DE" dirty="0"/>
              <a:t>CP Verletzung im Standard Modell durch die CKM-Matrix , C Verletzung durch die spezielle Art der W-Boson Kopplung). Aber CP Verletzung ist viel zu klein für die </a:t>
            </a:r>
            <a:r>
              <a:rPr lang="de-DE" dirty="0" err="1"/>
              <a:t>Baryonenasymmetrie</a:t>
            </a:r>
            <a:r>
              <a:rPr lang="de-DE" dirty="0"/>
              <a:t> im Universum </a:t>
            </a:r>
          </a:p>
          <a:p>
            <a:r>
              <a:rPr lang="de-DE" dirty="0"/>
              <a:t>Thermodynamisches Nichtgleichgewicht</a:t>
            </a:r>
          </a:p>
          <a:p>
            <a:pPr lvl="1"/>
            <a:r>
              <a:rPr lang="de-DE" dirty="0"/>
              <a:t>Die </a:t>
            </a:r>
            <a:r>
              <a:rPr lang="de-DE" dirty="0" err="1"/>
              <a:t>Baryonenasymmetrie</a:t>
            </a:r>
            <a:r>
              <a:rPr lang="de-DE" dirty="0"/>
              <a:t> muss über kurze Zeit in einem Nichtgleichgewichtszustand erzeugt werden, sonst wird durch langsamere umgekehrte Prozesse wieder eine </a:t>
            </a:r>
            <a:r>
              <a:rPr lang="de-DE" dirty="0" err="1"/>
              <a:t>Baryonensymmetrie</a:t>
            </a:r>
            <a:r>
              <a:rPr lang="de-DE" dirty="0"/>
              <a:t> hergestellt. </a:t>
            </a:r>
            <a:br>
              <a:rPr lang="de-DE" dirty="0"/>
            </a:b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87867726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Gravitation und Grand Unified Theory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638" y="1043533"/>
            <a:ext cx="9599612" cy="5760640"/>
          </a:xfrm>
        </p:spPr>
        <p:txBody>
          <a:bodyPr/>
          <a:lstStyle/>
          <a:p>
            <a:r>
              <a:rPr lang="de-DE" dirty="0"/>
              <a:t>Die Gravitation kommt im Standard Modell nicht vor! Das Standard Modell und die Allgemeine Relativitätstheorie passen nicht zusammen! </a:t>
            </a:r>
          </a:p>
          <a:p>
            <a:r>
              <a:rPr lang="de-DE" dirty="0"/>
              <a:t>Bei sehr </a:t>
            </a:r>
            <a:r>
              <a:rPr lang="de-DE" dirty="0" err="1"/>
              <a:t>sehr</a:t>
            </a:r>
            <a:r>
              <a:rPr lang="de-DE" dirty="0"/>
              <a:t> kleinen Abständen bzw. sehr hohen Energien (10</a:t>
            </a:r>
            <a:r>
              <a:rPr lang="de-DE" baseline="30000" dirty="0"/>
              <a:t>16</a:t>
            </a:r>
            <a:r>
              <a:rPr lang="de-DE" dirty="0"/>
              <a:t>-10</a:t>
            </a:r>
            <a:r>
              <a:rPr lang="de-DE" baseline="30000" dirty="0"/>
              <a:t>19</a:t>
            </a:r>
            <a:r>
              <a:rPr lang="de-DE" dirty="0"/>
              <a:t> </a:t>
            </a:r>
            <a:r>
              <a:rPr lang="de-DE" dirty="0" err="1"/>
              <a:t>GeV</a:t>
            </a:r>
            <a:r>
              <a:rPr lang="de-DE" dirty="0"/>
              <a:t>) muss es eine Quantentheorie der Gravitation geben. Sehr viele Ideen, bisher aber kein Durchbruch</a:t>
            </a:r>
          </a:p>
          <a:p>
            <a:r>
              <a:rPr lang="de-DE" dirty="0"/>
              <a:t>Suggestive: die Kopplungen der </a:t>
            </a:r>
            <a:br>
              <a:rPr lang="de-DE" dirty="0"/>
            </a:br>
            <a:r>
              <a:rPr lang="de-DE" dirty="0"/>
              <a:t>Wechselwirkungen im Standard Modell</a:t>
            </a:r>
            <a:br>
              <a:rPr lang="de-DE" dirty="0"/>
            </a:br>
            <a:r>
              <a:rPr lang="de-DE" dirty="0"/>
              <a:t>nähern sich bei ~10</a:t>
            </a:r>
            <a:r>
              <a:rPr lang="de-DE" baseline="30000" dirty="0"/>
              <a:t>16</a:t>
            </a:r>
            <a:r>
              <a:rPr lang="de-DE" dirty="0"/>
              <a:t> </a:t>
            </a:r>
            <a:r>
              <a:rPr lang="de-DE" dirty="0" err="1"/>
              <a:t>GeV</a:t>
            </a:r>
            <a:r>
              <a:rPr lang="de-DE" dirty="0"/>
              <a:t> einander an</a:t>
            </a:r>
          </a:p>
        </p:txBody>
      </p:sp>
      <p:pic>
        <p:nvPicPr>
          <p:cNvPr id="10242" name="Picture 2" descr="Sabine Hossenfelder: Backreaction: Running Coupling Constants">
            <a:extLst>
              <a:ext uri="{FF2B5EF4-FFF2-40B4-BE49-F238E27FC236}">
                <a16:creationId xmlns:a16="http://schemas.microsoft.com/office/drawing/2014/main" id="{AB75AD1D-6A3D-B96D-37BB-2CCBF293955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 bwMode="auto">
          <a:xfrm>
            <a:off x="5948933" y="2947689"/>
            <a:ext cx="3771899" cy="400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9271956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Aussichten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LHC läuft bis ~2040</a:t>
            </a:r>
          </a:p>
          <a:p>
            <a:pPr lvl="2"/>
            <a:r>
              <a:rPr lang="de-DE" dirty="0"/>
              <a:t>Run 3 mit 13.6 </a:t>
            </a:r>
            <a:r>
              <a:rPr lang="de-DE" dirty="0" err="1"/>
              <a:t>TeV</a:t>
            </a:r>
            <a:r>
              <a:rPr lang="de-DE" dirty="0"/>
              <a:t> bis 2025</a:t>
            </a:r>
          </a:p>
          <a:p>
            <a:pPr lvl="2"/>
            <a:r>
              <a:rPr lang="de-DE" dirty="0"/>
              <a:t>ab 2029 “high </a:t>
            </a:r>
            <a:r>
              <a:rPr lang="de-DE" dirty="0" err="1"/>
              <a:t>luminosity</a:t>
            </a:r>
            <a:r>
              <a:rPr lang="de-DE" dirty="0"/>
              <a:t>“ LHC</a:t>
            </a:r>
          </a:p>
          <a:p>
            <a:pPr lvl="1"/>
            <a:r>
              <a:rPr lang="de-DE" dirty="0"/>
              <a:t>Ziel: </a:t>
            </a:r>
            <a:r>
              <a:rPr lang="de-DE" dirty="0">
                <a:solidFill>
                  <a:srgbClr val="FF0000"/>
                </a:solidFill>
              </a:rPr>
              <a:t>3000 fb</a:t>
            </a:r>
            <a:r>
              <a:rPr lang="de-DE" baseline="30000" dirty="0">
                <a:solidFill>
                  <a:srgbClr val="FF0000"/>
                </a:solidFill>
              </a:rPr>
              <a:t>-1</a:t>
            </a:r>
            <a:r>
              <a:rPr lang="de-DE" dirty="0">
                <a:solidFill>
                  <a:srgbClr val="FF0000"/>
                </a:solidFill>
              </a:rPr>
              <a:t> = 15x </a:t>
            </a:r>
            <a:r>
              <a:rPr lang="de-DE" dirty="0"/>
              <a:t>mehr Daten als Run 1+2</a:t>
            </a:r>
          </a:p>
          <a:p>
            <a:r>
              <a:rPr lang="de-DE" dirty="0"/>
              <a:t>Nächster Update der European </a:t>
            </a:r>
            <a:r>
              <a:rPr lang="de-DE" dirty="0" err="1"/>
              <a:t>Strategy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Particle</a:t>
            </a:r>
            <a:r>
              <a:rPr lang="de-DE" dirty="0"/>
              <a:t> Physics ~20</a:t>
            </a:r>
            <a:r>
              <a:rPr lang="en-US" dirty="0"/>
              <a:t>26 (</a:t>
            </a:r>
            <a:r>
              <a:rPr lang="en-US" dirty="0" err="1"/>
              <a:t>nach</a:t>
            </a:r>
            <a:r>
              <a:rPr lang="en-US" dirty="0"/>
              <a:t> Ende von LHC Run 3)</a:t>
            </a:r>
          </a:p>
          <a:p>
            <a:pPr lvl="1"/>
            <a:r>
              <a:rPr lang="en-US" dirty="0"/>
              <a:t>Input (</a:t>
            </a:r>
            <a:r>
              <a:rPr lang="en-US" dirty="0" err="1"/>
              <a:t>neben</a:t>
            </a:r>
            <a:r>
              <a:rPr lang="en-US" dirty="0"/>
              <a:t> </a:t>
            </a:r>
            <a:r>
              <a:rPr lang="en-US" dirty="0" err="1"/>
              <a:t>anderem</a:t>
            </a:r>
            <a:r>
              <a:rPr lang="en-US" dirty="0"/>
              <a:t>):</a:t>
            </a:r>
          </a:p>
          <a:p>
            <a:pPr lvl="2"/>
            <a:r>
              <a:rPr lang="en-US" dirty="0"/>
              <a:t>Neue Ph</a:t>
            </a:r>
            <a:r>
              <a:rPr lang="de-DE" dirty="0" err="1"/>
              <a:t>änomene</a:t>
            </a:r>
            <a:r>
              <a:rPr lang="de-DE" dirty="0"/>
              <a:t> am LHC</a:t>
            </a:r>
            <a:r>
              <a:rPr lang="en-US" dirty="0"/>
              <a:t>???</a:t>
            </a:r>
          </a:p>
          <a:p>
            <a:pPr lvl="2"/>
            <a:r>
              <a:rPr lang="en-US" dirty="0"/>
              <a:t>ILC </a:t>
            </a:r>
            <a:r>
              <a:rPr lang="en-US" dirty="0" err="1"/>
              <a:t>genehmigt</a:t>
            </a:r>
            <a:r>
              <a:rPr lang="en-US" dirty="0"/>
              <a:t> in Japan?</a:t>
            </a:r>
          </a:p>
          <a:p>
            <a:pPr lvl="2"/>
            <a:r>
              <a:rPr lang="en-US" dirty="0"/>
              <a:t>FCC-</a:t>
            </a:r>
            <a:r>
              <a:rPr lang="en-US" dirty="0" err="1"/>
              <a:t>ee</a:t>
            </a:r>
            <a:r>
              <a:rPr lang="en-US" dirty="0"/>
              <a:t> und FCC-pp </a:t>
            </a:r>
            <a:r>
              <a:rPr lang="en-US" dirty="0" err="1"/>
              <a:t>Machbarkeit</a:t>
            </a:r>
            <a:r>
              <a:rPr lang="en-US" dirty="0"/>
              <a:t>, </a:t>
            </a:r>
            <a:r>
              <a:rPr lang="en-US" dirty="0" err="1"/>
              <a:t>Kosten</a:t>
            </a:r>
            <a:r>
              <a:rPr lang="en-US" dirty="0"/>
              <a:t>, </a:t>
            </a:r>
            <a:r>
              <a:rPr lang="en-US" dirty="0" err="1"/>
              <a:t>Physikzielsetzung</a:t>
            </a:r>
            <a:r>
              <a:rPr lang="en-US" dirty="0"/>
              <a:t> für FCC-pp?</a:t>
            </a:r>
          </a:p>
          <a:p>
            <a:pPr lvl="1"/>
            <a:r>
              <a:rPr lang="en-US" dirty="0"/>
              <a:t>Output:</a:t>
            </a:r>
          </a:p>
          <a:p>
            <a:pPr lvl="2"/>
            <a:r>
              <a:rPr lang="en-US" dirty="0" err="1"/>
              <a:t>Welche</a:t>
            </a:r>
            <a:r>
              <a:rPr lang="en-US" dirty="0"/>
              <a:t> </a:t>
            </a:r>
            <a:r>
              <a:rPr lang="en-US" dirty="0" err="1"/>
              <a:t>Richtung</a:t>
            </a:r>
            <a:r>
              <a:rPr lang="en-US" dirty="0"/>
              <a:t> </a:t>
            </a:r>
            <a:r>
              <a:rPr lang="en-US" dirty="0" err="1"/>
              <a:t>soll</a:t>
            </a:r>
            <a:r>
              <a:rPr lang="en-US" dirty="0"/>
              <a:t> die (</a:t>
            </a:r>
            <a:r>
              <a:rPr lang="en-US" dirty="0" err="1"/>
              <a:t>Hochenergie</a:t>
            </a:r>
            <a:r>
              <a:rPr lang="en-US" dirty="0"/>
              <a:t>-)</a:t>
            </a:r>
            <a:r>
              <a:rPr lang="en-US" dirty="0" err="1"/>
              <a:t>Teilchenphysik</a:t>
            </a:r>
            <a:r>
              <a:rPr lang="en-US" dirty="0"/>
              <a:t> </a:t>
            </a:r>
            <a:r>
              <a:rPr lang="en-US" dirty="0" err="1"/>
              <a:t>einschlagen</a:t>
            </a:r>
            <a:r>
              <a:rPr lang="en-US" dirty="0"/>
              <a:t>?</a:t>
            </a:r>
          </a:p>
          <a:p>
            <a:pPr lvl="2"/>
            <a:r>
              <a:rPr lang="en-US" dirty="0"/>
              <a:t>Was </a:t>
            </a:r>
            <a:r>
              <a:rPr lang="en-US" dirty="0" err="1"/>
              <a:t>wird</a:t>
            </a:r>
            <a:r>
              <a:rPr lang="en-US" dirty="0"/>
              <a:t> DAS </a:t>
            </a:r>
            <a:r>
              <a:rPr lang="en-US" dirty="0" err="1"/>
              <a:t>Zukunftsprojekt</a:t>
            </a:r>
            <a:r>
              <a:rPr lang="en-US" dirty="0"/>
              <a:t> </a:t>
            </a:r>
            <a:r>
              <a:rPr lang="en-US" dirty="0" err="1"/>
              <a:t>nach</a:t>
            </a:r>
            <a:r>
              <a:rPr lang="en-US" dirty="0"/>
              <a:t> LHC Ende ab 2038?</a:t>
            </a:r>
          </a:p>
          <a:p>
            <a:pPr marL="647700" lvl="2" indent="0">
              <a:buNone/>
            </a:pP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15776" y="6372125"/>
            <a:ext cx="9649072" cy="523220"/>
          </a:xfrm>
          <a:prstGeom prst="rect">
            <a:avLst/>
          </a:prstGeom>
          <a:noFill/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FF0000"/>
                </a:solidFill>
                <a:effectLst>
                  <a:glow rad="101600">
                    <a:srgbClr val="0000FF">
                      <a:alpha val="75000"/>
                    </a:srgbClr>
                  </a:glow>
                  <a:outerShdw blurRad="50800" dist="38100" dir="2700000" algn="tl" rotWithShape="0">
                    <a:srgbClr val="000000">
                      <a:alpha val="43000"/>
                    </a:srgbClr>
                  </a:outerShdw>
                  <a:reflection stA="50000" endPos="75000" dist="12700" dir="5400000" sy="-100000" algn="bl" rotWithShape="0"/>
                </a:effectLst>
              </a:rPr>
              <a:t>  Die </a:t>
            </a:r>
            <a:r>
              <a:rPr lang="en-US" sz="3200" b="1" dirty="0" err="1">
                <a:solidFill>
                  <a:srgbClr val="FF0000"/>
                </a:solidFill>
                <a:effectLst>
                  <a:glow rad="101600">
                    <a:srgbClr val="0000FF">
                      <a:alpha val="75000"/>
                    </a:srgbClr>
                  </a:glow>
                  <a:outerShdw blurRad="50800" dist="38100" dir="2700000" algn="tl" rotWithShape="0">
                    <a:srgbClr val="000000">
                      <a:alpha val="43000"/>
                    </a:srgbClr>
                  </a:outerShdw>
                  <a:reflection stA="50000" endPos="75000" dist="12700" dir="5400000" sy="-100000" algn="bl" rotWithShape="0"/>
                </a:effectLst>
              </a:rPr>
              <a:t>nächsten</a:t>
            </a:r>
            <a:r>
              <a:rPr lang="en-US" sz="3200" b="1" dirty="0">
                <a:solidFill>
                  <a:srgbClr val="FF0000"/>
                </a:solidFill>
                <a:effectLst>
                  <a:glow rad="101600">
                    <a:srgbClr val="0000FF">
                      <a:alpha val="75000"/>
                    </a:srgbClr>
                  </a:glow>
                  <a:outerShdw blurRad="50800" dist="38100" dir="2700000" algn="tl" rotWithShape="0">
                    <a:srgbClr val="000000">
                      <a:alpha val="43000"/>
                    </a:srgbClr>
                  </a:outerShdw>
                  <a:reflection stA="50000" endPos="75000" dist="12700" dir="5400000" sy="-100000" algn="bl" rotWithShape="0"/>
                </a:effectLst>
              </a:rPr>
              <a:t> </a:t>
            </a:r>
            <a:r>
              <a:rPr lang="en-US" sz="3200" b="1" dirty="0" err="1">
                <a:solidFill>
                  <a:srgbClr val="FF0000"/>
                </a:solidFill>
                <a:effectLst>
                  <a:glow rad="101600">
                    <a:srgbClr val="0000FF">
                      <a:alpha val="75000"/>
                    </a:srgbClr>
                  </a:glow>
                  <a:outerShdw blurRad="50800" dist="38100" dir="2700000" algn="tl" rotWithShape="0">
                    <a:srgbClr val="000000">
                      <a:alpha val="43000"/>
                    </a:srgbClr>
                  </a:outerShdw>
                  <a:reflection stA="50000" endPos="75000" dist="12700" dir="5400000" sy="-100000" algn="bl" rotWithShape="0"/>
                </a:effectLst>
              </a:rPr>
              <a:t>Jahrzehnte</a:t>
            </a:r>
            <a:r>
              <a:rPr lang="en-US" sz="3200" b="1" dirty="0">
                <a:solidFill>
                  <a:srgbClr val="FF0000"/>
                </a:solidFill>
                <a:effectLst>
                  <a:glow rad="101600">
                    <a:srgbClr val="0000FF">
                      <a:alpha val="75000"/>
                    </a:srgbClr>
                  </a:glow>
                  <a:outerShdw blurRad="50800" dist="38100" dir="2700000" algn="tl" rotWithShape="0">
                    <a:srgbClr val="000000">
                      <a:alpha val="43000"/>
                    </a:srgbClr>
                  </a:outerShdw>
                  <a:reflection stA="50000" endPos="75000" dist="12700" dir="5400000" sy="-100000" algn="bl" rotWithShape="0"/>
                </a:effectLst>
              </a:rPr>
              <a:t> </a:t>
            </a:r>
            <a:r>
              <a:rPr lang="en-US" sz="3200" b="1" dirty="0" err="1">
                <a:solidFill>
                  <a:srgbClr val="FF0000"/>
                </a:solidFill>
                <a:effectLst>
                  <a:glow rad="101600">
                    <a:srgbClr val="0000FF">
                      <a:alpha val="75000"/>
                    </a:srgbClr>
                  </a:glow>
                  <a:outerShdw blurRad="50800" dist="38100" dir="2700000" algn="tl" rotWithShape="0">
                    <a:srgbClr val="000000">
                      <a:alpha val="43000"/>
                    </a:srgbClr>
                  </a:outerShdw>
                  <a:reflection stA="50000" endPos="75000" dist="12700" dir="5400000" sy="-100000" algn="bl" rotWithShape="0"/>
                </a:effectLst>
              </a:rPr>
              <a:t>bleiben</a:t>
            </a:r>
            <a:r>
              <a:rPr lang="en-US" sz="3200" b="1" dirty="0">
                <a:solidFill>
                  <a:srgbClr val="FF0000"/>
                </a:solidFill>
                <a:effectLst>
                  <a:glow rad="101600">
                    <a:srgbClr val="0000FF">
                      <a:alpha val="75000"/>
                    </a:srgbClr>
                  </a:glow>
                  <a:outerShdw blurRad="50800" dist="38100" dir="2700000" algn="tl" rotWithShape="0">
                    <a:srgbClr val="000000">
                      <a:alpha val="43000"/>
                    </a:srgbClr>
                  </a:outerShdw>
                  <a:reflection stA="50000" endPos="75000" dist="12700" dir="5400000" sy="-100000" algn="bl" rotWithShape="0"/>
                </a:effectLst>
              </a:rPr>
              <a:t> </a:t>
            </a:r>
            <a:r>
              <a:rPr lang="en-US" sz="3200" b="1" dirty="0" err="1">
                <a:solidFill>
                  <a:srgbClr val="FF0000"/>
                </a:solidFill>
                <a:effectLst>
                  <a:glow rad="101600">
                    <a:srgbClr val="0000FF">
                      <a:alpha val="75000"/>
                    </a:srgbClr>
                  </a:glow>
                  <a:outerShdw blurRad="50800" dist="38100" dir="2700000" algn="tl" rotWithShape="0">
                    <a:srgbClr val="000000">
                      <a:alpha val="43000"/>
                    </a:srgbClr>
                  </a:outerShdw>
                  <a:reflection stA="50000" endPos="75000" dist="12700" dir="5400000" sy="-100000" algn="bl" rotWithShape="0"/>
                </a:effectLst>
              </a:rPr>
              <a:t>spannend</a:t>
            </a:r>
            <a:r>
              <a:rPr lang="en-US" sz="3200" b="1" dirty="0">
                <a:solidFill>
                  <a:srgbClr val="FF0000"/>
                </a:solidFill>
                <a:effectLst>
                  <a:glow rad="101600">
                    <a:srgbClr val="0000FF">
                      <a:alpha val="75000"/>
                    </a:srgbClr>
                  </a:glow>
                  <a:outerShdw blurRad="50800" dist="38100" dir="2700000" algn="tl" rotWithShape="0">
                    <a:srgbClr val="000000">
                      <a:alpha val="43000"/>
                    </a:srgbClr>
                  </a:outerShdw>
                  <a:reflection stA="50000" endPos="75000" dist="12700" dir="5400000" sy="-100000" algn="bl" rotWithShape="0"/>
                </a:effectLst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1509704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B7ECE6-956B-8178-A2BE-E37DC3EA9E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53C691-164F-7E9C-382B-B605154A98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673148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Antimaterie</a:t>
            </a:r>
            <a:endParaRPr lang="en-US" altLang="en-U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err="1"/>
              <a:t>Sehr</a:t>
            </a:r>
            <a:r>
              <a:rPr lang="en-US" altLang="en-US" dirty="0"/>
              <a:t> </a:t>
            </a:r>
            <a:r>
              <a:rPr lang="en-US" altLang="en-US" dirty="0" err="1"/>
              <a:t>populär</a:t>
            </a:r>
            <a:r>
              <a:rPr lang="en-US" altLang="en-US" dirty="0"/>
              <a:t> </a:t>
            </a:r>
            <a:r>
              <a:rPr lang="en-US" altLang="en-US" dirty="0" err="1"/>
              <a:t>seit</a:t>
            </a:r>
            <a:r>
              <a:rPr lang="en-US" altLang="en-US" dirty="0"/>
              <a:t> Star Trek 								   (</a:t>
            </a:r>
            <a:r>
              <a:rPr lang="en-US" altLang="en-US" dirty="0" err="1"/>
              <a:t>Raumschiff</a:t>
            </a:r>
            <a:r>
              <a:rPr lang="en-US" altLang="en-US" dirty="0"/>
              <a:t> Enterprise) und Illuminati</a:t>
            </a:r>
          </a:p>
          <a:p>
            <a:r>
              <a:rPr lang="en-US" altLang="en-US" dirty="0" err="1">
                <a:solidFill>
                  <a:srgbClr val="FF0000"/>
                </a:solidFill>
              </a:rPr>
              <a:t>Antiteilchen</a:t>
            </a:r>
            <a:r>
              <a:rPr lang="en-US" altLang="en-US" dirty="0"/>
              <a:t> </a:t>
            </a:r>
            <a:r>
              <a:rPr lang="en-US" altLang="en-US" dirty="0" err="1"/>
              <a:t>verhalten</a:t>
            </a:r>
            <a:r>
              <a:rPr lang="en-US" altLang="en-US" dirty="0"/>
              <a:t> </a:t>
            </a:r>
            <a:r>
              <a:rPr lang="en-US" altLang="en-US" dirty="0" err="1"/>
              <a:t>sich</a:t>
            </a:r>
            <a:r>
              <a:rPr lang="en-US" altLang="en-US" dirty="0"/>
              <a:t> </a:t>
            </a:r>
            <a:r>
              <a:rPr lang="en-US" altLang="en-US" dirty="0" err="1"/>
              <a:t>wie</a:t>
            </a:r>
            <a:r>
              <a:rPr lang="en-US" altLang="en-US" dirty="0"/>
              <a:t>									 </a:t>
            </a:r>
            <a:r>
              <a:rPr lang="en-US" altLang="en-US" dirty="0" err="1">
                <a:solidFill>
                  <a:schemeClr val="accent1">
                    <a:lumMod val="50000"/>
                  </a:schemeClr>
                </a:solidFill>
              </a:rPr>
              <a:t>normale</a:t>
            </a:r>
            <a:r>
              <a:rPr lang="en-US" altLang="en-US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accent1">
                    <a:lumMod val="50000"/>
                  </a:schemeClr>
                </a:solidFill>
              </a:rPr>
              <a:t>Teilchen</a:t>
            </a:r>
            <a:r>
              <a:rPr lang="en-US" altLang="en-US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en-US" dirty="0" err="1"/>
              <a:t>mit</a:t>
            </a:r>
            <a:r>
              <a:rPr lang="en-US" altLang="en-US" dirty="0"/>
              <a:t> </a:t>
            </a:r>
            <a:r>
              <a:rPr lang="en-US" altLang="en-US" dirty="0" err="1">
                <a:solidFill>
                  <a:srgbClr val="0000FF"/>
                </a:solidFill>
              </a:rPr>
              <a:t>gleicher</a:t>
            </a:r>
            <a:r>
              <a:rPr lang="en-US" altLang="en-US" dirty="0">
                <a:solidFill>
                  <a:srgbClr val="0000FF"/>
                </a:solidFill>
              </a:rPr>
              <a:t>										 Masse</a:t>
            </a:r>
            <a:r>
              <a:rPr lang="en-US" altLang="en-US" dirty="0"/>
              <a:t> </a:t>
            </a:r>
            <a:r>
              <a:rPr lang="en-US" altLang="en-US" dirty="0" err="1"/>
              <a:t>aber</a:t>
            </a:r>
            <a:r>
              <a:rPr lang="en-US" altLang="en-US" dirty="0"/>
              <a:t> </a:t>
            </a:r>
            <a:r>
              <a:rPr lang="en-US" altLang="en-US" dirty="0" err="1"/>
              <a:t>mit</a:t>
            </a:r>
            <a:r>
              <a:rPr lang="en-US" altLang="en-US" dirty="0"/>
              <a:t> </a:t>
            </a:r>
            <a:r>
              <a:rPr lang="en-US" altLang="en-US" dirty="0" err="1">
                <a:solidFill>
                  <a:srgbClr val="0000FF"/>
                </a:solidFill>
              </a:rPr>
              <a:t>umgekehrter</a:t>
            </a:r>
            <a:r>
              <a:rPr lang="en-US" altLang="en-US" dirty="0">
                <a:solidFill>
                  <a:srgbClr val="0000FF"/>
                </a:solidFill>
              </a:rPr>
              <a:t>										 </a:t>
            </a:r>
            <a:r>
              <a:rPr lang="en-US" altLang="en-US" dirty="0" err="1">
                <a:solidFill>
                  <a:srgbClr val="0000FF"/>
                </a:solidFill>
              </a:rPr>
              <a:t>Ladung</a:t>
            </a:r>
            <a:endParaRPr lang="en-US" altLang="en-US" dirty="0">
              <a:solidFill>
                <a:srgbClr val="0000FF"/>
              </a:solidFill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2700" y="395288"/>
            <a:ext cx="2259013" cy="3200400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6388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0675" y="2051050"/>
            <a:ext cx="2032000" cy="15240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719138" y="3779838"/>
          <a:ext cx="8208960" cy="3240088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6417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417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417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4179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4179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810022">
                <a:tc>
                  <a:txBody>
                    <a:bodyPr/>
                    <a:lstStyle/>
                    <a:p>
                      <a:pPr marL="0" marR="0" indent="0" algn="r" defTabSz="4571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b="1" i="0" dirty="0">
                        <a:solidFill>
                          <a:schemeClr val="tx1"/>
                        </a:solidFill>
                        <a:latin typeface="Luxi Sans" charset="0"/>
                      </a:endParaRPr>
                    </a:p>
                    <a:p>
                      <a:pPr marL="0" marR="0" indent="0" algn="r" defTabSz="4571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i="0" dirty="0">
                          <a:solidFill>
                            <a:schemeClr val="bg1"/>
                          </a:solidFill>
                          <a:latin typeface="Luxi Sans" charset="0"/>
                        </a:rPr>
                        <a:t>Name</a:t>
                      </a:r>
                    </a:p>
                  </a:txBody>
                  <a:tcPr marL="91441" marR="91441" marT="45716" marB="4571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i="0" dirty="0" err="1">
                          <a:solidFill>
                            <a:schemeClr val="bg1"/>
                          </a:solidFill>
                          <a:latin typeface="Luxi Sans" charset="0"/>
                        </a:rPr>
                        <a:t>Elektrische</a:t>
                      </a:r>
                      <a:r>
                        <a:rPr lang="en-US" sz="2000" b="1" i="0" baseline="0" dirty="0">
                          <a:solidFill>
                            <a:schemeClr val="bg1"/>
                          </a:solidFill>
                          <a:latin typeface="Luxi Sans" charset="0"/>
                        </a:rPr>
                        <a:t> </a:t>
                      </a:r>
                      <a:r>
                        <a:rPr lang="en-US" sz="2000" b="1" i="0" baseline="0" dirty="0" err="1">
                          <a:solidFill>
                            <a:schemeClr val="bg1"/>
                          </a:solidFill>
                          <a:latin typeface="Luxi Sans" charset="0"/>
                        </a:rPr>
                        <a:t>Ladung</a:t>
                      </a:r>
                      <a:r>
                        <a:rPr lang="en-US" sz="2000" b="1" i="0" baseline="0" dirty="0">
                          <a:solidFill>
                            <a:schemeClr val="bg1"/>
                          </a:solidFill>
                          <a:latin typeface="Luxi Sans" charset="0"/>
                        </a:rPr>
                        <a:t> [e]</a:t>
                      </a:r>
                      <a:endParaRPr lang="en-US" sz="2000" b="1" i="0" dirty="0">
                        <a:solidFill>
                          <a:schemeClr val="bg1"/>
                        </a:solidFill>
                        <a:latin typeface="Luxi Sans" charset="0"/>
                      </a:endParaRPr>
                    </a:p>
                  </a:txBody>
                  <a:tcPr marL="91441" marR="91441" marT="45716" marB="4571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i="0" dirty="0">
                          <a:solidFill>
                            <a:schemeClr val="bg1"/>
                          </a:solidFill>
                          <a:latin typeface="Luxi Sans" charset="0"/>
                        </a:rPr>
                        <a:t>Masse [</a:t>
                      </a:r>
                      <a:r>
                        <a:rPr lang="en-US" sz="2000" b="1" i="0" dirty="0" err="1">
                          <a:solidFill>
                            <a:schemeClr val="bg1"/>
                          </a:solidFill>
                          <a:latin typeface="Luxi Sans" charset="0"/>
                        </a:rPr>
                        <a:t>GeV</a:t>
                      </a:r>
                      <a:r>
                        <a:rPr lang="en-US" sz="2000" b="1" i="0" dirty="0">
                          <a:solidFill>
                            <a:schemeClr val="bg1"/>
                          </a:solidFill>
                          <a:latin typeface="Luxi Sans" charset="0"/>
                        </a:rPr>
                        <a:t>/c</a:t>
                      </a:r>
                      <a:r>
                        <a:rPr lang="en-US" sz="2000" b="1" i="0" baseline="30000" dirty="0">
                          <a:solidFill>
                            <a:schemeClr val="bg1"/>
                          </a:solidFill>
                          <a:latin typeface="Luxi Sans" charset="0"/>
                        </a:rPr>
                        <a:t>2</a:t>
                      </a:r>
                      <a:r>
                        <a:rPr lang="en-US" sz="2000" b="1" i="0" dirty="0">
                          <a:solidFill>
                            <a:schemeClr val="bg1"/>
                          </a:solidFill>
                          <a:latin typeface="Luxi Sans" charset="0"/>
                        </a:rPr>
                        <a:t>]</a:t>
                      </a:r>
                    </a:p>
                  </a:txBody>
                  <a:tcPr marL="91441" marR="91441" marT="45716" marB="4571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i="0" dirty="0" err="1">
                          <a:solidFill>
                            <a:schemeClr val="bg1"/>
                          </a:solidFill>
                          <a:latin typeface="Luxi Sans" charset="0"/>
                        </a:rPr>
                        <a:t>Elektrische</a:t>
                      </a:r>
                      <a:r>
                        <a:rPr lang="en-US" sz="2000" b="1" i="0" dirty="0">
                          <a:solidFill>
                            <a:schemeClr val="bg1"/>
                          </a:solidFill>
                          <a:latin typeface="Luxi Sans" charset="0"/>
                        </a:rPr>
                        <a:t> </a:t>
                      </a:r>
                      <a:r>
                        <a:rPr lang="en-US" sz="2000" b="1" i="0" dirty="0" err="1">
                          <a:solidFill>
                            <a:schemeClr val="bg1"/>
                          </a:solidFill>
                          <a:latin typeface="Luxi Sans" charset="0"/>
                        </a:rPr>
                        <a:t>Ladung</a:t>
                      </a:r>
                      <a:r>
                        <a:rPr lang="en-US" sz="2000" b="1" i="0" dirty="0">
                          <a:solidFill>
                            <a:schemeClr val="bg1"/>
                          </a:solidFill>
                          <a:latin typeface="Luxi Sans" charset="0"/>
                        </a:rPr>
                        <a:t> [e]</a:t>
                      </a:r>
                    </a:p>
                  </a:txBody>
                  <a:tcPr marL="91441" marR="91441" marT="45716" marB="45716"/>
                </a:tc>
                <a:tc>
                  <a:txBody>
                    <a:bodyPr/>
                    <a:lstStyle/>
                    <a:p>
                      <a:r>
                        <a:rPr lang="en-US" sz="2000" b="1" i="0" dirty="0">
                          <a:solidFill>
                            <a:schemeClr val="bg1"/>
                          </a:solidFill>
                          <a:latin typeface="Luxi Sans" charset="0"/>
                        </a:rPr>
                        <a:t>(Anti-)</a:t>
                      </a:r>
                    </a:p>
                    <a:p>
                      <a:r>
                        <a:rPr lang="en-US" sz="2000" b="1" i="0" dirty="0">
                          <a:solidFill>
                            <a:schemeClr val="bg1"/>
                          </a:solidFill>
                          <a:latin typeface="Luxi Sans" charset="0"/>
                        </a:rPr>
                        <a:t>Name</a:t>
                      </a:r>
                    </a:p>
                  </a:txBody>
                  <a:tcPr marL="91441" marR="91441" marT="45716" marB="45716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10022">
                <a:tc>
                  <a:txBody>
                    <a:bodyPr/>
                    <a:lstStyle/>
                    <a:p>
                      <a:pPr algn="r"/>
                      <a:r>
                        <a:rPr lang="en-US" sz="2000" b="1" i="0" dirty="0" err="1">
                          <a:solidFill>
                            <a:srgbClr val="0000FF"/>
                          </a:solidFill>
                          <a:latin typeface="Luxi Sans" charset="0"/>
                        </a:rPr>
                        <a:t>Elektron</a:t>
                      </a:r>
                      <a:endParaRPr lang="en-US" sz="2000" b="1" i="0" dirty="0">
                        <a:solidFill>
                          <a:srgbClr val="0000FF"/>
                        </a:solidFill>
                        <a:latin typeface="Luxi Sans" charset="0"/>
                      </a:endParaRPr>
                    </a:p>
                  </a:txBody>
                  <a:tcPr marL="91441" marR="91441" marT="45716" marB="4571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i="0" dirty="0">
                          <a:solidFill>
                            <a:srgbClr val="0000FF"/>
                          </a:solidFill>
                          <a:latin typeface="Luxi Sans" charset="0"/>
                        </a:rPr>
                        <a:t>- 1</a:t>
                      </a:r>
                    </a:p>
                  </a:txBody>
                  <a:tcPr marL="91441" marR="91441" marT="45716" marB="4571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i="0" dirty="0">
                          <a:solidFill>
                            <a:schemeClr val="tx1"/>
                          </a:solidFill>
                          <a:latin typeface="Luxi Sans" charset="0"/>
                        </a:rPr>
                        <a:t>0.0005</a:t>
                      </a:r>
                    </a:p>
                  </a:txBody>
                  <a:tcPr marL="91441" marR="91441" marT="45716" marB="4571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i="0" dirty="0">
                          <a:solidFill>
                            <a:srgbClr val="FF0000"/>
                          </a:solidFill>
                          <a:latin typeface="Luxi Sans" charset="0"/>
                        </a:rPr>
                        <a:t>+ 1</a:t>
                      </a:r>
                    </a:p>
                  </a:txBody>
                  <a:tcPr marL="91441" marR="91441" marT="45716" marB="45716"/>
                </a:tc>
                <a:tc>
                  <a:txBody>
                    <a:bodyPr/>
                    <a:lstStyle/>
                    <a:p>
                      <a:r>
                        <a:rPr lang="en-US" sz="2000" b="1" i="0" dirty="0">
                          <a:solidFill>
                            <a:srgbClr val="FF0000"/>
                          </a:solidFill>
                          <a:latin typeface="Luxi Sans" charset="0"/>
                        </a:rPr>
                        <a:t>Positron</a:t>
                      </a:r>
                    </a:p>
                  </a:txBody>
                  <a:tcPr marL="91441" marR="91441" marT="45716" marB="45716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10022">
                <a:tc>
                  <a:txBody>
                    <a:bodyPr/>
                    <a:lstStyle/>
                    <a:p>
                      <a:pPr algn="r"/>
                      <a:r>
                        <a:rPr lang="en-US" sz="2000" b="1" i="0" dirty="0">
                          <a:solidFill>
                            <a:srgbClr val="FF0000"/>
                          </a:solidFill>
                          <a:latin typeface="Luxi Sans" charset="0"/>
                        </a:rPr>
                        <a:t>Proton</a:t>
                      </a:r>
                    </a:p>
                  </a:txBody>
                  <a:tcPr marL="91441" marR="91441" marT="45716" marB="4571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i="0" dirty="0">
                          <a:solidFill>
                            <a:srgbClr val="FF0000"/>
                          </a:solidFill>
                          <a:latin typeface="Luxi Sans" charset="0"/>
                        </a:rPr>
                        <a:t>+ 1</a:t>
                      </a:r>
                    </a:p>
                  </a:txBody>
                  <a:tcPr marL="91441" marR="91441" marT="45716" marB="4571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i="0" dirty="0">
                          <a:solidFill>
                            <a:schemeClr val="tx1"/>
                          </a:solidFill>
                          <a:latin typeface="Luxi Sans" charset="0"/>
                        </a:rPr>
                        <a:t>0.938</a:t>
                      </a:r>
                    </a:p>
                  </a:txBody>
                  <a:tcPr marL="91441" marR="91441" marT="45716" marB="4571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i="0" dirty="0">
                          <a:solidFill>
                            <a:srgbClr val="0000FF"/>
                          </a:solidFill>
                          <a:latin typeface="Luxi Sans" charset="0"/>
                        </a:rPr>
                        <a:t>-</a:t>
                      </a:r>
                      <a:r>
                        <a:rPr lang="en-US" sz="2000" b="1" i="0" baseline="0" dirty="0">
                          <a:solidFill>
                            <a:srgbClr val="0000FF"/>
                          </a:solidFill>
                          <a:latin typeface="Luxi Sans" charset="0"/>
                        </a:rPr>
                        <a:t> 1</a:t>
                      </a:r>
                      <a:endParaRPr lang="en-US" sz="2000" b="1" i="0" dirty="0">
                        <a:solidFill>
                          <a:srgbClr val="0000FF"/>
                        </a:solidFill>
                        <a:latin typeface="Luxi Sans" charset="0"/>
                      </a:endParaRPr>
                    </a:p>
                  </a:txBody>
                  <a:tcPr marL="91441" marR="91441" marT="45716" marB="45716"/>
                </a:tc>
                <a:tc>
                  <a:txBody>
                    <a:bodyPr/>
                    <a:lstStyle/>
                    <a:p>
                      <a:r>
                        <a:rPr lang="en-US" sz="2000" b="1" i="0" dirty="0">
                          <a:solidFill>
                            <a:srgbClr val="0000FF"/>
                          </a:solidFill>
                          <a:latin typeface="Luxi Sans" charset="0"/>
                        </a:rPr>
                        <a:t>Antiproton</a:t>
                      </a:r>
                    </a:p>
                  </a:txBody>
                  <a:tcPr marL="91441" marR="91441" marT="45716" marB="45716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10022">
                <a:tc>
                  <a:txBody>
                    <a:bodyPr/>
                    <a:lstStyle/>
                    <a:p>
                      <a:pPr algn="r"/>
                      <a:r>
                        <a:rPr lang="en-US" sz="2000" b="1" i="0" dirty="0">
                          <a:solidFill>
                            <a:schemeClr val="tx1"/>
                          </a:solidFill>
                          <a:latin typeface="Luxi Sans" charset="0"/>
                        </a:rPr>
                        <a:t>Neutron</a:t>
                      </a:r>
                    </a:p>
                  </a:txBody>
                  <a:tcPr marL="91441" marR="91441" marT="45716" marB="4571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i="0" dirty="0">
                          <a:solidFill>
                            <a:schemeClr val="tx1"/>
                          </a:solidFill>
                          <a:latin typeface="Luxi Sans" charset="0"/>
                        </a:rPr>
                        <a:t>0</a:t>
                      </a:r>
                    </a:p>
                  </a:txBody>
                  <a:tcPr marL="91441" marR="91441" marT="45716" marB="4571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i="0" dirty="0">
                          <a:solidFill>
                            <a:schemeClr val="tx1"/>
                          </a:solidFill>
                          <a:latin typeface="Luxi Sans" charset="0"/>
                        </a:rPr>
                        <a:t>0.941</a:t>
                      </a:r>
                    </a:p>
                  </a:txBody>
                  <a:tcPr marL="91441" marR="91441" marT="45716" marB="4571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i="0" dirty="0">
                          <a:solidFill>
                            <a:schemeClr val="tx1"/>
                          </a:solidFill>
                          <a:latin typeface="Luxi Sans" charset="0"/>
                        </a:rPr>
                        <a:t>0</a:t>
                      </a:r>
                    </a:p>
                  </a:txBody>
                  <a:tcPr marL="91441" marR="91441" marT="45716" marB="45716"/>
                </a:tc>
                <a:tc>
                  <a:txBody>
                    <a:bodyPr/>
                    <a:lstStyle/>
                    <a:p>
                      <a:r>
                        <a:rPr lang="en-US" sz="2000" b="1" i="0" dirty="0">
                          <a:solidFill>
                            <a:schemeClr val="tx1"/>
                          </a:solidFill>
                          <a:latin typeface="Luxi Sans" charset="0"/>
                        </a:rPr>
                        <a:t>Antineutron</a:t>
                      </a:r>
                    </a:p>
                  </a:txBody>
                  <a:tcPr marL="91441" marR="91441" marT="45716" marB="45716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6421" name="Oval 11"/>
          <p:cNvSpPr>
            <a:spLocks noChangeArrowheads="1"/>
          </p:cNvSpPr>
          <p:nvPr/>
        </p:nvSpPr>
        <p:spPr bwMode="auto">
          <a:xfrm>
            <a:off x="7127875" y="4427538"/>
            <a:ext cx="1728788" cy="1655762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defTabSz="449263" eaLnBrk="0" hangingPunct="0"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449263" eaLnBrk="0" hangingPunct="0"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449263" eaLnBrk="0" hangingPunct="0"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449263" eaLnBrk="0" hangingPunct="0"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449263" eaLnBrk="0" hangingPunct="0"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algn="l" defTabSz="449263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en-US" alt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3" name="Text Box 17"/>
          <p:cNvSpPr txBox="1">
            <a:spLocks noChangeArrowheads="1"/>
          </p:cNvSpPr>
          <p:nvPr/>
        </p:nvSpPr>
        <p:spPr bwMode="auto">
          <a:xfrm>
            <a:off x="8912225" y="5075238"/>
            <a:ext cx="1312863" cy="623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0" tIns="34014" rIns="0" bIns="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5pPr>
            <a:lvl6pPr marL="25146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6pPr>
            <a:lvl7pPr marL="29718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7pPr>
            <a:lvl8pPr marL="34290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8pPr>
            <a:lvl9pPr marL="38862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9pPr>
          </a:lstStyle>
          <a:p>
            <a:pPr marL="0" marR="0" lvl="0" indent="0" algn="l" defTabSz="449170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xi Sans" charset="0"/>
                <a:ea typeface="ＭＳ Ｐゴシック" charset="0"/>
              </a:rPr>
              <a:t>Anti-</a:t>
            </a:r>
          </a:p>
          <a:p>
            <a:pPr marL="0" marR="0" lvl="0" indent="0" algn="l" defTabSz="449170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xi Sans" charset="0"/>
                <a:ea typeface="ＭＳ Ｐゴシック" charset="0"/>
              </a:rPr>
              <a:t>Wasserstoff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Luxi Sans" charset="0"/>
              <a:ea typeface="ＭＳ Ｐゴシック" charset="0"/>
            </a:endParaRPr>
          </a:p>
        </p:txBody>
      </p:sp>
      <p:sp>
        <p:nvSpPr>
          <p:cNvPr id="16423" name="Oval 13"/>
          <p:cNvSpPr>
            <a:spLocks noChangeArrowheads="1"/>
          </p:cNvSpPr>
          <p:nvPr/>
        </p:nvSpPr>
        <p:spPr bwMode="auto">
          <a:xfrm>
            <a:off x="936625" y="4427538"/>
            <a:ext cx="1727200" cy="1655762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defTabSz="449263" eaLnBrk="0" hangingPunct="0"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449263" eaLnBrk="0" hangingPunct="0"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449263" eaLnBrk="0" hangingPunct="0"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449263" eaLnBrk="0" hangingPunct="0"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449263" eaLnBrk="0" hangingPunct="0"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algn="l" defTabSz="449263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en-US" alt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5" name="Text Box 17"/>
          <p:cNvSpPr txBox="1">
            <a:spLocks noChangeArrowheads="1"/>
          </p:cNvSpPr>
          <p:nvPr/>
        </p:nvSpPr>
        <p:spPr bwMode="auto">
          <a:xfrm>
            <a:off x="71438" y="5075238"/>
            <a:ext cx="865187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0" tIns="34014" rIns="0" bIns="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5pPr>
            <a:lvl6pPr marL="25146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6pPr>
            <a:lvl7pPr marL="29718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7pPr>
            <a:lvl8pPr marL="34290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8pPr>
            <a:lvl9pPr marL="38862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9pPr>
          </a:lstStyle>
          <a:p>
            <a:pPr marL="0" marR="0" lvl="0" indent="0" algn="l" defTabSz="449170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xi Sans" charset="0"/>
                <a:ea typeface="ＭＳ Ｐゴシック" charset="0"/>
              </a:rPr>
              <a:t>Wasser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xi Sans" charset="0"/>
                <a:ea typeface="ＭＳ Ｐゴシック" charset="0"/>
              </a:rPr>
              <a:t>-</a:t>
            </a:r>
          </a:p>
          <a:p>
            <a:pPr marL="0" marR="0" lvl="0" indent="0" algn="l" defTabSz="449170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xi Sans" charset="0"/>
                <a:ea typeface="ＭＳ Ｐゴシック" charset="0"/>
              </a:rPr>
              <a:t>stoff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Luxi Sans" charset="0"/>
              <a:ea typeface="ＭＳ Ｐゴシック" charset="0"/>
            </a:endParaRPr>
          </a:p>
        </p:txBody>
      </p:sp>
      <p:sp>
        <p:nvSpPr>
          <p:cNvPr id="20" name="Text Box 6"/>
          <p:cNvSpPr txBox="1">
            <a:spLocks noChangeArrowheads="1"/>
          </p:cNvSpPr>
          <p:nvPr/>
        </p:nvSpPr>
        <p:spPr bwMode="auto">
          <a:xfrm>
            <a:off x="2303463" y="6794500"/>
            <a:ext cx="5113337" cy="225425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" tIns="19440" rIns="9000" bIns="90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marL="0" marR="0" lvl="0" indent="0" algn="l" defTabSz="447675" rtl="0" eaLnBrk="1" fontAlgn="base" latinLnBrk="0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Luxi Sans" charset="0"/>
                <a:ea typeface="ＭＳ Ｐゴシック" charset="0"/>
              </a:rPr>
              <a:t>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uxi Sans" charset="0"/>
                <a:ea typeface="ＭＳ Ｐゴシック" charset="0"/>
              </a:rPr>
              <a:t>Neutron: </a:t>
            </a: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uxi Sans" charset="0"/>
                <a:ea typeface="ＭＳ Ｐゴシック" charset="0"/>
              </a:rPr>
              <a:t>Ladungen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uxi Sans" charset="0"/>
                <a:ea typeface="ＭＳ Ｐゴシック" charset="0"/>
              </a:rPr>
              <a:t> der Quarks </a:t>
            </a: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uxi Sans" charset="0"/>
                <a:ea typeface="ＭＳ Ｐゴシック" charset="0"/>
              </a:rPr>
              <a:t>im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uxi Sans" charset="0"/>
                <a:ea typeface="ＭＳ Ｐゴシック" charset="0"/>
              </a:rPr>
              <a:t> Neutron </a:t>
            </a: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uxi Sans" charset="0"/>
                <a:ea typeface="ＭＳ Ｐゴシック" charset="0"/>
              </a:rPr>
              <a:t>kehren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uxi Sans" charset="0"/>
                <a:ea typeface="ＭＳ Ｐゴシック" charset="0"/>
              </a:rPr>
              <a:t> </a:t>
            </a: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uxi Sans" charset="0"/>
                <a:ea typeface="ＭＳ Ｐゴシック" charset="0"/>
              </a:rPr>
              <a:t>sich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uxi Sans" charset="0"/>
                <a:ea typeface="ＭＳ Ｐゴシック" charset="0"/>
              </a:rPr>
              <a:t> um</a:t>
            </a:r>
          </a:p>
        </p:txBody>
      </p:sp>
    </p:spTree>
    <p:extLst>
      <p:ext uri="{BB962C8B-B14F-4D97-AF65-F5344CB8AC3E}">
        <p14:creationId xmlns:p14="http://schemas.microsoft.com/office/powerpoint/2010/main" val="3473857485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Uncertainty_Relat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08855" y="3131765"/>
            <a:ext cx="3055993" cy="4135654"/>
          </a:xfrm>
          <a:prstGeom prst="rect">
            <a:avLst/>
          </a:prstGeom>
          <a:ln w="12700"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Austauschteilchen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>
                <a:solidFill>
                  <a:srgbClr val="FF0000"/>
                </a:solidFill>
              </a:rPr>
              <a:t>Kräfte können durch Austauschteilchen vermittelt werden</a:t>
            </a:r>
          </a:p>
          <a:p>
            <a:pPr lvl="1"/>
            <a:r>
              <a:rPr lang="de-DE" dirty="0"/>
              <a:t>angewandte Unschärferelation</a:t>
            </a:r>
          </a:p>
          <a:p>
            <a:pPr lvl="1"/>
            <a:r>
              <a:rPr lang="de-DE" dirty="0"/>
              <a:t>kurzzeitig kann </a:t>
            </a:r>
            <a:r>
              <a:rPr lang="de-DE" dirty="0">
                <a:latin typeface="+mn-lt"/>
              </a:rPr>
              <a:t>Energie </a:t>
            </a:r>
            <a:r>
              <a:rPr lang="el-GR" sz="2400" dirty="0">
                <a:latin typeface="+mn-lt"/>
                <a:cs typeface="Times New Roman" panose="02020603050405020304" pitchFamily="18" charset="0"/>
              </a:rPr>
              <a:t>ΔΕ</a:t>
            </a:r>
            <a:r>
              <a:rPr lang="de-DE" dirty="0">
                <a:latin typeface="+mn-lt"/>
                <a:cs typeface="Times New Roman" panose="02020603050405020304" pitchFamily="18" charset="0"/>
              </a:rPr>
              <a:t> </a:t>
            </a:r>
            <a:r>
              <a:rPr lang="de-DE" dirty="0">
                <a:latin typeface="+mn-lt"/>
              </a:rPr>
              <a:t>“geborgt“ </a:t>
            </a:r>
            <a:r>
              <a:rPr lang="de-DE" dirty="0"/>
              <a:t>werden und muss nach </a:t>
            </a:r>
            <a:r>
              <a:rPr lang="de-DE" dirty="0">
                <a:latin typeface="+mn-lt"/>
              </a:rPr>
              <a:t>Zeit </a:t>
            </a:r>
            <a:r>
              <a:rPr lang="el-GR" sz="2400" dirty="0">
                <a:latin typeface="+mn-lt"/>
                <a:cs typeface="Times New Roman" panose="02020603050405020304" pitchFamily="18" charset="0"/>
              </a:rPr>
              <a:t>Δ</a:t>
            </a:r>
            <a:r>
              <a:rPr lang="de-DE" sz="2400" dirty="0">
                <a:latin typeface="+mn-lt"/>
                <a:cs typeface="Times New Roman" panose="02020603050405020304" pitchFamily="18" charset="0"/>
              </a:rPr>
              <a:t>t</a:t>
            </a:r>
            <a:r>
              <a:rPr lang="de-DE" dirty="0">
                <a:latin typeface="+mn-lt"/>
                <a:cs typeface="Times New Roman" panose="02020603050405020304" pitchFamily="18" charset="0"/>
              </a:rPr>
              <a:t> wieder verschwinden. Aber </a:t>
            </a:r>
            <a:r>
              <a:rPr lang="de-DE" dirty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E</a:t>
            </a:r>
            <a:r>
              <a:rPr lang="de-DE" dirty="0">
                <a:solidFill>
                  <a:schemeClr val="tx1"/>
                </a:solidFill>
                <a:cs typeface="Times New Roman" panose="02020603050405020304" pitchFamily="18" charset="0"/>
              </a:rPr>
              <a:t>nergie bleibt erhalten!</a:t>
            </a:r>
            <a:endParaRPr lang="de-DE" dirty="0">
              <a:latin typeface="+mn-lt"/>
              <a:cs typeface="Times New Roman" panose="02020603050405020304" pitchFamily="18" charset="0"/>
            </a:endParaRPr>
          </a:p>
          <a:p>
            <a:r>
              <a:rPr lang="de-DE" dirty="0">
                <a:cs typeface="Times New Roman" panose="02020603050405020304" pitchFamily="18" charset="0"/>
              </a:rPr>
              <a:t>Die Abstände im Atomkern (1.4 fm)</a:t>
            </a:r>
            <a:br>
              <a:rPr lang="de-DE" dirty="0">
                <a:cs typeface="Times New Roman" panose="02020603050405020304" pitchFamily="18" charset="0"/>
              </a:rPr>
            </a:br>
            <a:r>
              <a:rPr lang="de-DE" dirty="0">
                <a:cs typeface="Times New Roman" panose="02020603050405020304" pitchFamily="18" charset="0"/>
              </a:rPr>
              <a:t>erfordern ein </a:t>
            </a:r>
            <a:r>
              <a:rPr lang="de-DE" dirty="0">
                <a:solidFill>
                  <a:srgbClr val="FF0000"/>
                </a:solidFill>
                <a:cs typeface="Times New Roman" panose="02020603050405020304" pitchFamily="18" charset="0"/>
              </a:rPr>
              <a:t>Teilchen mit ca. 140 MeV/c</a:t>
            </a:r>
            <a:r>
              <a:rPr lang="de-DE" baseline="30000" dirty="0">
                <a:solidFill>
                  <a:srgbClr val="FF0000"/>
                </a:solidFill>
                <a:cs typeface="Times New Roman" panose="02020603050405020304" pitchFamily="18" charset="0"/>
              </a:rPr>
              <a:t>2</a:t>
            </a:r>
          </a:p>
          <a:p>
            <a:pPr lvl="1"/>
            <a:endParaRPr lang="en-GB" dirty="0">
              <a:solidFill>
                <a:schemeClr val="tx1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647824" y="4355901"/>
            <a:ext cx="5438587" cy="2880320"/>
            <a:chOff x="3623471" y="1748037"/>
            <a:chExt cx="5810307" cy="309175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5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23471" y="2466429"/>
              <a:ext cx="5665313" cy="16014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6" name="Text Box 6"/>
            <p:cNvSpPr txBox="1">
              <a:spLocks noChangeArrowheads="1"/>
            </p:cNvSpPr>
            <p:nvPr/>
          </p:nvSpPr>
          <p:spPr bwMode="auto">
            <a:xfrm>
              <a:off x="6345063" y="1748037"/>
              <a:ext cx="2186632" cy="327867"/>
            </a:xfrm>
            <a:prstGeom prst="rect">
              <a:avLst/>
            </a:prstGeom>
            <a:solidFill>
              <a:srgbClr val="FFFF99"/>
            </a:solidFill>
            <a:ln w="183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8998" tIns="18067" rIns="8998" bIns="8998"/>
            <a:lstStyle>
              <a:lvl1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msmincho" charset="0"/>
                </a:defRPr>
              </a:lvl1pPr>
              <a:lvl2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msmincho" charset="0"/>
                </a:defRPr>
              </a:lvl2pPr>
              <a:lvl3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msmincho" charset="0"/>
                </a:defRPr>
              </a:lvl3pPr>
              <a:lvl4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msmincho" charset="0"/>
                </a:defRPr>
              </a:lvl4pPr>
              <a:lvl5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msmincho" charset="0"/>
                </a:defRPr>
              </a:lvl5pPr>
              <a:lvl6pPr marL="2514600" indent="-228600" eaLnBrk="0" fontAlgn="base" hangingPunct="0">
                <a:lnSpc>
                  <a:spcPct val="9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msmincho" charset="0"/>
                </a:defRPr>
              </a:lvl6pPr>
              <a:lvl7pPr marL="2971800" indent="-228600" eaLnBrk="0" fontAlgn="base" hangingPunct="0">
                <a:lnSpc>
                  <a:spcPct val="9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msmincho" charset="0"/>
                </a:defRPr>
              </a:lvl7pPr>
              <a:lvl8pPr marL="3429000" indent="-228600" eaLnBrk="0" fontAlgn="base" hangingPunct="0">
                <a:lnSpc>
                  <a:spcPct val="9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msmincho" charset="0"/>
                </a:defRPr>
              </a:lvl8pPr>
              <a:lvl9pPr marL="3886200" indent="-228600" eaLnBrk="0" fontAlgn="base" hangingPunct="0">
                <a:lnSpc>
                  <a:spcPct val="9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msmincho" charset="0"/>
                </a:defRPr>
              </a:lvl9pPr>
            </a:lstStyle>
            <a:p>
              <a:pPr marL="0" marR="0" lvl="0" indent="0" algn="l" defTabSz="449170" rtl="0" eaLnBrk="1" fontAlgn="base" latinLnBrk="0" hangingPunct="0">
                <a:lnSpc>
                  <a:spcPct val="9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Luxi Sans" charset="0"/>
                  <a:ea typeface="ＭＳ Ｐゴシック" charset="0"/>
                </a:rPr>
                <a:t> </a:t>
              </a:r>
              <a:r>
                <a:rPr kumimoji="0" lang="en-US" sz="18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Luxi Sans" charset="0"/>
                  <a:ea typeface="ＭＳ Ｐゴシック" charset="0"/>
                </a:rPr>
                <a:t>Austauschteilchen</a:t>
              </a: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Luxi Sans" charset="0"/>
                  <a:ea typeface="ＭＳ Ｐゴシック" charset="0"/>
                </a:rPr>
                <a:t> </a:t>
              </a:r>
            </a:p>
          </p:txBody>
        </p:sp>
        <p:sp>
          <p:nvSpPr>
            <p:cNvPr id="7" name="Text Box 7"/>
            <p:cNvSpPr txBox="1">
              <a:spLocks noChangeArrowheads="1"/>
            </p:cNvSpPr>
            <p:nvPr/>
          </p:nvSpPr>
          <p:spPr bwMode="auto">
            <a:xfrm>
              <a:off x="4257313" y="4552396"/>
              <a:ext cx="1859150" cy="287393"/>
            </a:xfrm>
            <a:prstGeom prst="rect">
              <a:avLst/>
            </a:prstGeom>
            <a:solidFill>
              <a:srgbClr val="FFFF99"/>
            </a:solidFill>
            <a:ln w="183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8998" tIns="18067" rIns="8998" bIns="8998"/>
            <a:lstStyle>
              <a:lvl1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msmincho" charset="0"/>
                </a:defRPr>
              </a:lvl1pPr>
              <a:lvl2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msmincho" charset="0"/>
                </a:defRPr>
              </a:lvl2pPr>
              <a:lvl3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msmincho" charset="0"/>
                </a:defRPr>
              </a:lvl3pPr>
              <a:lvl4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msmincho" charset="0"/>
                </a:defRPr>
              </a:lvl4pPr>
              <a:lvl5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msmincho" charset="0"/>
                </a:defRPr>
              </a:lvl5pPr>
              <a:lvl6pPr marL="2514600" indent="-228600" eaLnBrk="0" fontAlgn="base" hangingPunct="0">
                <a:lnSpc>
                  <a:spcPct val="9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msmincho" charset="0"/>
                </a:defRPr>
              </a:lvl6pPr>
              <a:lvl7pPr marL="2971800" indent="-228600" eaLnBrk="0" fontAlgn="base" hangingPunct="0">
                <a:lnSpc>
                  <a:spcPct val="9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msmincho" charset="0"/>
                </a:defRPr>
              </a:lvl7pPr>
              <a:lvl8pPr marL="3429000" indent="-228600" eaLnBrk="0" fontAlgn="base" hangingPunct="0">
                <a:lnSpc>
                  <a:spcPct val="9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msmincho" charset="0"/>
                </a:defRPr>
              </a:lvl8pPr>
              <a:lvl9pPr marL="3886200" indent="-228600" eaLnBrk="0" fontAlgn="base" hangingPunct="0">
                <a:lnSpc>
                  <a:spcPct val="9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msmincho" charset="0"/>
                </a:defRPr>
              </a:lvl9pPr>
            </a:lstStyle>
            <a:p>
              <a:pPr marL="0" marR="0" lvl="0" indent="0" algn="l" defTabSz="449170" rtl="0" eaLnBrk="1" fontAlgn="base" latinLnBrk="0" hangingPunct="0">
                <a:lnSpc>
                  <a:spcPct val="9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FF"/>
                  </a:solidFill>
                  <a:effectLst/>
                  <a:uLnTx/>
                  <a:uFillTx/>
                  <a:latin typeface="Luxi Sans" charset="0"/>
                  <a:ea typeface="ＭＳ Ｐゴシック" charset="0"/>
                </a:rPr>
                <a:t> </a:t>
              </a:r>
              <a:r>
                <a:rPr kumimoji="0" lang="en-US" sz="18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FF00FF"/>
                  </a:solidFill>
                  <a:effectLst/>
                  <a:uLnTx/>
                  <a:uFillTx/>
                  <a:latin typeface="Luxi Sans" charset="0"/>
                  <a:ea typeface="ＭＳ Ｐゴシック" charset="0"/>
                </a:rPr>
                <a:t>Materieteilchen</a:t>
              </a: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FF"/>
                  </a:solidFill>
                  <a:effectLst/>
                  <a:uLnTx/>
                  <a:uFillTx/>
                  <a:latin typeface="Luxi Sans" charset="0"/>
                  <a:ea typeface="ＭＳ Ｐゴシック" charset="0"/>
                </a:rPr>
                <a:t> </a:t>
              </a:r>
            </a:p>
          </p:txBody>
        </p:sp>
        <p:sp>
          <p:nvSpPr>
            <p:cNvPr id="8" name="Text Box 8"/>
            <p:cNvSpPr txBox="1">
              <a:spLocks noChangeArrowheads="1"/>
            </p:cNvSpPr>
            <p:nvPr/>
          </p:nvSpPr>
          <p:spPr bwMode="auto">
            <a:xfrm>
              <a:off x="7633578" y="4572519"/>
              <a:ext cx="1800200" cy="267270"/>
            </a:xfrm>
            <a:prstGeom prst="rect">
              <a:avLst/>
            </a:prstGeom>
            <a:solidFill>
              <a:srgbClr val="FFFF99"/>
            </a:solidFill>
            <a:ln w="183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8998" tIns="18067" rIns="8998" bIns="8998"/>
            <a:lstStyle>
              <a:lvl1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msmincho" charset="0"/>
                </a:defRPr>
              </a:lvl1pPr>
              <a:lvl2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msmincho" charset="0"/>
                </a:defRPr>
              </a:lvl2pPr>
              <a:lvl3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msmincho" charset="0"/>
                </a:defRPr>
              </a:lvl3pPr>
              <a:lvl4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msmincho" charset="0"/>
                </a:defRPr>
              </a:lvl4pPr>
              <a:lvl5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msmincho" charset="0"/>
                </a:defRPr>
              </a:lvl5pPr>
              <a:lvl6pPr marL="2514600" indent="-228600" eaLnBrk="0" fontAlgn="base" hangingPunct="0">
                <a:lnSpc>
                  <a:spcPct val="9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msmincho" charset="0"/>
                </a:defRPr>
              </a:lvl6pPr>
              <a:lvl7pPr marL="2971800" indent="-228600" eaLnBrk="0" fontAlgn="base" hangingPunct="0">
                <a:lnSpc>
                  <a:spcPct val="9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msmincho" charset="0"/>
                </a:defRPr>
              </a:lvl7pPr>
              <a:lvl8pPr marL="3429000" indent="-228600" eaLnBrk="0" fontAlgn="base" hangingPunct="0">
                <a:lnSpc>
                  <a:spcPct val="9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msmincho" charset="0"/>
                </a:defRPr>
              </a:lvl8pPr>
              <a:lvl9pPr marL="3886200" indent="-228600" eaLnBrk="0" fontAlgn="base" hangingPunct="0">
                <a:lnSpc>
                  <a:spcPct val="9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msmincho" charset="0"/>
                </a:defRPr>
              </a:lvl9pPr>
            </a:lstStyle>
            <a:p>
              <a:pPr marL="0" marR="0" lvl="0" indent="0" algn="l" defTabSz="449170" rtl="0" eaLnBrk="1" fontAlgn="base" latinLnBrk="0" hangingPunct="0">
                <a:lnSpc>
                  <a:spcPct val="9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FF"/>
                  </a:solidFill>
                  <a:effectLst/>
                  <a:uLnTx/>
                  <a:uFillTx/>
                  <a:latin typeface="Luxi Sans" charset="0"/>
                  <a:ea typeface="ＭＳ Ｐゴシック" charset="0"/>
                </a:rPr>
                <a:t> </a:t>
              </a:r>
              <a:r>
                <a:rPr kumimoji="0" lang="en-US" sz="18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FF00FF"/>
                  </a:solidFill>
                  <a:effectLst/>
                  <a:uLnTx/>
                  <a:uFillTx/>
                  <a:latin typeface="Luxi Sans" charset="0"/>
                  <a:ea typeface="ＭＳ Ｐゴシック" charset="0"/>
                </a:rPr>
                <a:t>Materieteilchen</a:t>
              </a: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FF"/>
                  </a:solidFill>
                  <a:effectLst/>
                  <a:uLnTx/>
                  <a:uFillTx/>
                  <a:latin typeface="Luxi Sans" charset="0"/>
                  <a:ea typeface="ＭＳ Ｐゴシック" charset="0"/>
                </a:rPr>
                <a:t> </a:t>
              </a:r>
            </a:p>
          </p:txBody>
        </p:sp>
        <p:sp>
          <p:nvSpPr>
            <p:cNvPr id="9" name="Line 9"/>
            <p:cNvSpPr>
              <a:spLocks noChangeShapeType="1"/>
            </p:cNvSpPr>
            <p:nvPr/>
          </p:nvSpPr>
          <p:spPr bwMode="auto">
            <a:xfrm flipH="1">
              <a:off x="4833576" y="4191718"/>
              <a:ext cx="231775" cy="304800"/>
            </a:xfrm>
            <a:prstGeom prst="line">
              <a:avLst/>
            </a:prstGeom>
            <a:noFill/>
            <a:ln w="36720">
              <a:solidFill>
                <a:srgbClr val="FF0000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91420" tIns="45711" rIns="91420" bIns="45711"/>
            <a:lstStyle/>
            <a:p>
              <a:pPr marL="0" marR="0" lvl="0" indent="0" algn="l" defTabSz="449170" rtl="0" eaLnBrk="1" fontAlgn="base" latinLnBrk="0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10" name="Line 10"/>
            <p:cNvSpPr>
              <a:spLocks noChangeShapeType="1"/>
            </p:cNvSpPr>
            <p:nvPr/>
          </p:nvSpPr>
          <p:spPr bwMode="auto">
            <a:xfrm>
              <a:off x="7708190" y="4186658"/>
              <a:ext cx="228600" cy="304800"/>
            </a:xfrm>
            <a:prstGeom prst="line">
              <a:avLst/>
            </a:prstGeom>
            <a:noFill/>
            <a:ln w="36720">
              <a:solidFill>
                <a:srgbClr val="FF0000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91420" tIns="45711" rIns="91420" bIns="45711"/>
            <a:lstStyle/>
            <a:p>
              <a:pPr marL="0" marR="0" lvl="0" indent="0" algn="l" defTabSz="449170" rtl="0" eaLnBrk="1" fontAlgn="base" latinLnBrk="0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11" name="Line 11"/>
            <p:cNvSpPr>
              <a:spLocks noChangeShapeType="1"/>
            </p:cNvSpPr>
            <p:nvPr/>
          </p:nvSpPr>
          <p:spPr bwMode="auto">
            <a:xfrm flipV="1">
              <a:off x="6116463" y="2117179"/>
              <a:ext cx="228600" cy="307975"/>
            </a:xfrm>
            <a:prstGeom prst="line">
              <a:avLst/>
            </a:prstGeom>
            <a:noFill/>
            <a:ln w="36720">
              <a:solidFill>
                <a:srgbClr val="FF0000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91420" tIns="45711" rIns="91420" bIns="45711"/>
            <a:lstStyle/>
            <a:p>
              <a:pPr marL="0" marR="0" lvl="0" indent="0" algn="l" defTabSz="449170" rtl="0" eaLnBrk="1" fontAlgn="base" latinLnBrk="0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</p:grp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31"/>
          <a:stretch/>
        </p:blipFill>
        <p:spPr>
          <a:xfrm>
            <a:off x="4968304" y="1584000"/>
            <a:ext cx="1383675" cy="507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85063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en-US" dirty="0"/>
              <a:t>Stand der Dinge </a:t>
            </a:r>
            <a:r>
              <a:rPr lang="en-US" dirty="0" err="1"/>
              <a:t>Ende</a:t>
            </a:r>
            <a:r>
              <a:rPr lang="en-US" dirty="0"/>
              <a:t> 19. </a:t>
            </a:r>
            <a:r>
              <a:rPr lang="en-US" dirty="0" err="1"/>
              <a:t>Jahrhundert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638" y="1189038"/>
            <a:ext cx="6709890" cy="5942012"/>
          </a:xfrm>
        </p:spPr>
        <p:txBody>
          <a:bodyPr/>
          <a:lstStyle/>
          <a:p>
            <a:r>
              <a:rPr lang="en-US" dirty="0"/>
              <a:t>Die </a:t>
            </a:r>
            <a:r>
              <a:rPr lang="en-US" dirty="0" err="1"/>
              <a:t>gesamte</a:t>
            </a:r>
            <a:r>
              <a:rPr lang="en-US" dirty="0"/>
              <a:t> </a:t>
            </a:r>
            <a:r>
              <a:rPr lang="en-US" dirty="0" err="1"/>
              <a:t>Physik</a:t>
            </a:r>
            <a:r>
              <a:rPr lang="en-US" dirty="0"/>
              <a:t> </a:t>
            </a:r>
            <a:r>
              <a:rPr lang="en-US" dirty="0" err="1"/>
              <a:t>schien</a:t>
            </a:r>
            <a:r>
              <a:rPr lang="en-US" dirty="0"/>
              <a:t> </a:t>
            </a:r>
            <a:r>
              <a:rPr lang="en-US" dirty="0" err="1"/>
              <a:t>erforscht</a:t>
            </a:r>
            <a:endParaRPr lang="en-US" dirty="0"/>
          </a:p>
          <a:p>
            <a:r>
              <a:rPr lang="en-US" dirty="0"/>
              <a:t>“</a:t>
            </a:r>
            <a:r>
              <a:rPr lang="en-US" dirty="0" err="1"/>
              <a:t>Vollst</a:t>
            </a:r>
            <a:r>
              <a:rPr lang="de-DE" dirty="0" err="1"/>
              <a:t>ändig</a:t>
            </a:r>
            <a:r>
              <a:rPr lang="de-DE" dirty="0"/>
              <a:t>“ beschrieben durch</a:t>
            </a:r>
          </a:p>
          <a:p>
            <a:pPr lvl="1"/>
            <a:r>
              <a:rPr lang="de-DE" dirty="0"/>
              <a:t>(</a:t>
            </a:r>
            <a:r>
              <a:rPr lang="de-DE" dirty="0" err="1"/>
              <a:t>Newtonsche</a:t>
            </a:r>
            <a:r>
              <a:rPr lang="de-DE" dirty="0"/>
              <a:t>) Mechanik</a:t>
            </a:r>
          </a:p>
          <a:p>
            <a:pPr lvl="1"/>
            <a:r>
              <a:rPr lang="de-DE" dirty="0"/>
              <a:t>Thermodynamik</a:t>
            </a:r>
          </a:p>
          <a:p>
            <a:pPr lvl="1"/>
            <a:r>
              <a:rPr lang="de-DE" dirty="0" err="1"/>
              <a:t>Maxwellsche</a:t>
            </a:r>
            <a:r>
              <a:rPr lang="de-DE" dirty="0"/>
              <a:t> Theorie des Elektro-Magnetismus</a:t>
            </a:r>
          </a:p>
          <a:p>
            <a:pPr lvl="1"/>
            <a:endParaRPr lang="de-DE" dirty="0"/>
          </a:p>
          <a:p>
            <a:r>
              <a:rPr lang="de-DE" dirty="0"/>
              <a:t>“Kleinere“ noch unverstandene Probleme</a:t>
            </a:r>
          </a:p>
          <a:p>
            <a:pPr lvl="1"/>
            <a:r>
              <a:rPr lang="de-DE" dirty="0">
                <a:solidFill>
                  <a:schemeClr val="tx1"/>
                </a:solidFill>
              </a:rPr>
              <a:t>Atomistik der Materie?</a:t>
            </a:r>
          </a:p>
          <a:p>
            <a:pPr lvl="3"/>
            <a:r>
              <a:rPr lang="de-DE" dirty="0">
                <a:solidFill>
                  <a:schemeClr val="tx1"/>
                </a:solidFill>
              </a:rPr>
              <a:t>Atomstruktur, Atomkerne + deren Bestandteile</a:t>
            </a:r>
          </a:p>
          <a:p>
            <a:pPr lvl="1"/>
            <a:r>
              <a:rPr lang="de-DE" dirty="0">
                <a:solidFill>
                  <a:srgbClr val="FF0000"/>
                </a:solidFill>
              </a:rPr>
              <a:t>Michelson-Morley Experiment?</a:t>
            </a:r>
          </a:p>
          <a:p>
            <a:pPr lvl="3"/>
            <a:r>
              <a:rPr lang="de-DE" dirty="0">
                <a:solidFill>
                  <a:srgbClr val="FF0000"/>
                </a:solidFill>
              </a:rPr>
              <a:t>Konstanz der Lichtgeschwindigkeit in allen Bezugssystemen, Relativitätstheorie</a:t>
            </a:r>
          </a:p>
          <a:p>
            <a:pPr lvl="1"/>
            <a:r>
              <a:rPr lang="de-DE" dirty="0"/>
              <a:t>Spektrum der Hohlraumstrahlung?</a:t>
            </a:r>
          </a:p>
          <a:p>
            <a:pPr lvl="3"/>
            <a:r>
              <a:rPr lang="de-DE" dirty="0"/>
              <a:t>Quantenphysik, Wahrscheinlichkeiten, das Ende der klassischen (exakten) Physik</a:t>
            </a:r>
          </a:p>
          <a:p>
            <a:endParaRPr lang="en-GB" dirty="0"/>
          </a:p>
        </p:txBody>
      </p:sp>
      <p:pic>
        <p:nvPicPr>
          <p:cNvPr id="4" name="Lord_Kelvin.png"/>
          <p:cNvPicPr/>
          <p:nvPr/>
        </p:nvPicPr>
        <p:blipFill rotWithShape="1">
          <a:blip r:embed="rId3"/>
          <a:srcRect l="13043" t="5909" r="11247"/>
          <a:stretch/>
        </p:blipFill>
        <p:spPr>
          <a:xfrm>
            <a:off x="7488584" y="958850"/>
            <a:ext cx="2016224" cy="2676699"/>
          </a:xfrm>
          <a:prstGeom prst="rect">
            <a:avLst/>
          </a:prstGeom>
          <a:ln w="88900"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7062576" y="3476201"/>
            <a:ext cx="2802272" cy="466504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prstDash val="solid"/>
          </a:ln>
        </p:spPr>
        <p:txBody>
          <a:bodyPr vert="horz" wrap="square" lIns="9000" tIns="9000" rIns="9000" bIns="9000" anchorCtr="0" compatLnSpc="0">
            <a:spAutoFit/>
          </a:bodyPr>
          <a:lstStyle/>
          <a:p>
            <a:pPr marL="0" marR="0" lvl="0" indent="0" algn="ctr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600" b="1" i="0" u="none" strike="noStrike" baseline="0" dirty="0">
                <a:ln>
                  <a:noFill/>
                </a:ln>
                <a:solidFill>
                  <a:srgbClr val="0000FF"/>
                </a:solidFill>
                <a:latin typeface="Luxi Sans" charset="0"/>
                <a:ea typeface="HG Mincho Light J" pitchFamily="2"/>
                <a:cs typeface="HG Mincho Light J" pitchFamily="2"/>
              </a:rPr>
              <a:t> </a:t>
            </a:r>
            <a:r>
              <a:rPr lang="en-US" sz="1600" b="1" dirty="0">
                <a:solidFill>
                  <a:srgbClr val="0000FF"/>
                </a:solidFill>
                <a:latin typeface="Luxi Sans" charset="0"/>
                <a:ea typeface="HG Mincho Light J" pitchFamily="2"/>
                <a:cs typeface="HG Mincho Light J" pitchFamily="2"/>
              </a:rPr>
              <a:t>William Thomson</a:t>
            </a:r>
          </a:p>
          <a:p>
            <a:pPr marL="0" marR="0" lvl="0" indent="0" algn="ctr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600" b="1" dirty="0">
                <a:solidFill>
                  <a:srgbClr val="0000FF"/>
                </a:solidFill>
                <a:latin typeface="Luxi Sans" charset="0"/>
                <a:ea typeface="HG Mincho Light J" pitchFamily="2"/>
                <a:cs typeface="HG Mincho Light J" pitchFamily="2"/>
              </a:rPr>
              <a:t>(Lord Kelvin, 1824 – 1907)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912520" y="4066172"/>
            <a:ext cx="3081293" cy="2772554"/>
          </a:xfrm>
          <a:prstGeom prst="rect">
            <a:avLst/>
          </a:prstGeom>
          <a:noFill/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lvl="0">
              <a:lnSpc>
                <a:spcPts val="4100"/>
              </a:lnSpc>
              <a:spcBef>
                <a:spcPts val="100"/>
              </a:spcBef>
              <a:defRPr sz="1800"/>
            </a:pPr>
            <a:r>
              <a:rPr lang="de-DE" sz="1600" i="1" dirty="0">
                <a:solidFill>
                  <a:srgbClr val="0000FF"/>
                </a:solidFill>
              </a:rPr>
              <a:t>Da es nun nichts mehr Neues</a:t>
            </a:r>
          </a:p>
          <a:p>
            <a:pPr lvl="0">
              <a:lnSpc>
                <a:spcPts val="4100"/>
              </a:lnSpc>
              <a:spcBef>
                <a:spcPts val="100"/>
              </a:spcBef>
              <a:defRPr sz="1800"/>
            </a:pPr>
            <a:r>
              <a:rPr lang="de-DE" sz="1600" i="1" dirty="0">
                <a:solidFill>
                  <a:srgbClr val="0000FF"/>
                </a:solidFill>
              </a:rPr>
              <a:t>in der Physik zu entdecken gibt,</a:t>
            </a:r>
          </a:p>
          <a:p>
            <a:pPr lvl="0">
              <a:lnSpc>
                <a:spcPts val="4100"/>
              </a:lnSpc>
              <a:spcBef>
                <a:spcPts val="100"/>
              </a:spcBef>
              <a:defRPr sz="1800"/>
            </a:pPr>
            <a:r>
              <a:rPr lang="de-DE" sz="1600" i="1" dirty="0">
                <a:solidFill>
                  <a:srgbClr val="0000FF"/>
                </a:solidFill>
              </a:rPr>
              <a:t>verbleibt uns nur die Aufgabe,</a:t>
            </a:r>
          </a:p>
          <a:p>
            <a:pPr lvl="0">
              <a:lnSpc>
                <a:spcPts val="4100"/>
              </a:lnSpc>
              <a:spcBef>
                <a:spcPts val="100"/>
              </a:spcBef>
              <a:defRPr sz="1800"/>
            </a:pPr>
            <a:r>
              <a:rPr lang="de-DE" sz="1600" i="1" dirty="0">
                <a:solidFill>
                  <a:srgbClr val="0000FF"/>
                </a:solidFill>
              </a:rPr>
              <a:t>alles noch präziser zu messen</a:t>
            </a:r>
          </a:p>
          <a:p>
            <a:pPr lvl="0" algn="r">
              <a:lnSpc>
                <a:spcPts val="4100"/>
              </a:lnSpc>
              <a:spcBef>
                <a:spcPts val="100"/>
              </a:spcBef>
              <a:defRPr sz="1800"/>
            </a:pPr>
            <a:r>
              <a:rPr lang="de-DE" sz="1600" i="1" dirty="0">
                <a:solidFill>
                  <a:srgbClr val="0000FF"/>
                </a:solidFill>
              </a:rPr>
              <a:t>Lord Kelvin, 1900</a:t>
            </a:r>
            <a:endParaRPr lang="de-DE" sz="16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1113886"/>
      </p:ext>
    </p:extLst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Renormierung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Ein</a:t>
            </a:r>
            <a:r>
              <a:rPr lang="en-US" dirty="0"/>
              <a:t> </a:t>
            </a:r>
            <a:r>
              <a:rPr lang="en-US" dirty="0" err="1"/>
              <a:t>Hauptproblem</a:t>
            </a:r>
            <a:r>
              <a:rPr lang="en-US" dirty="0"/>
              <a:t>: </a:t>
            </a:r>
            <a:r>
              <a:rPr lang="en-US" dirty="0" err="1"/>
              <a:t>Seeehr</a:t>
            </a:r>
            <a:r>
              <a:rPr lang="en-US" dirty="0"/>
              <a:t> </a:t>
            </a:r>
            <a:r>
              <a:rPr lang="en-US" dirty="0" err="1"/>
              <a:t>viele</a:t>
            </a:r>
            <a:r>
              <a:rPr lang="en-US" dirty="0"/>
              <a:t> (</a:t>
            </a:r>
            <a:r>
              <a:rPr lang="en-US" dirty="0" err="1"/>
              <a:t>unendlich</a:t>
            </a:r>
            <a:r>
              <a:rPr lang="en-US" dirty="0"/>
              <a:t> </a:t>
            </a:r>
            <a:r>
              <a:rPr lang="en-US" dirty="0" err="1"/>
              <a:t>viele</a:t>
            </a:r>
            <a:r>
              <a:rPr lang="en-US" dirty="0"/>
              <a:t>) </a:t>
            </a:r>
            <a:r>
              <a:rPr lang="en-US" dirty="0" err="1"/>
              <a:t>Graphen</a:t>
            </a:r>
            <a:endParaRPr lang="en-US" dirty="0"/>
          </a:p>
          <a:p>
            <a:pPr lvl="2"/>
            <a:r>
              <a:rPr lang="en-US" dirty="0" err="1"/>
              <a:t>Graphen</a:t>
            </a:r>
            <a:r>
              <a:rPr lang="en-US" dirty="0"/>
              <a:t> </a:t>
            </a:r>
            <a:r>
              <a:rPr lang="en-US" dirty="0" err="1">
                <a:solidFill>
                  <a:srgbClr val="0000FF"/>
                </a:solidFill>
              </a:rPr>
              <a:t>divergieren</a:t>
            </a:r>
            <a:r>
              <a:rPr lang="en-US" dirty="0">
                <a:solidFill>
                  <a:srgbClr val="0000FF"/>
                </a:solidFill>
              </a:rPr>
              <a:t> oft </a:t>
            </a:r>
            <a:r>
              <a:rPr lang="en-US" dirty="0" err="1">
                <a:solidFill>
                  <a:srgbClr val="0000FF"/>
                </a:solidFill>
              </a:rPr>
              <a:t>gegen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err="1">
                <a:solidFill>
                  <a:srgbClr val="0000FF"/>
                </a:solidFill>
              </a:rPr>
              <a:t>unendlich</a:t>
            </a:r>
            <a:endParaRPr lang="en-US" dirty="0">
              <a:solidFill>
                <a:srgbClr val="0000FF"/>
              </a:solidFill>
            </a:endParaRPr>
          </a:p>
          <a:p>
            <a:pPr lvl="1"/>
            <a:r>
              <a:rPr lang="en-US" dirty="0" err="1"/>
              <a:t>Lösung</a:t>
            </a:r>
            <a:r>
              <a:rPr lang="en-US" dirty="0"/>
              <a:t>: “</a:t>
            </a:r>
            <a:r>
              <a:rPr lang="en-US" dirty="0" err="1">
                <a:solidFill>
                  <a:srgbClr val="FF0000"/>
                </a:solidFill>
              </a:rPr>
              <a:t>Renormierung</a:t>
            </a:r>
            <a:r>
              <a:rPr lang="en-US" dirty="0"/>
              <a:t>” der </a:t>
            </a:r>
            <a:r>
              <a:rPr lang="en-US" dirty="0" err="1"/>
              <a:t>Graphen</a:t>
            </a:r>
            <a:r>
              <a:rPr lang="en-US" dirty="0"/>
              <a:t> auf </a:t>
            </a:r>
            <a:r>
              <a:rPr lang="en-US" dirty="0" err="1"/>
              <a:t>eine</a:t>
            </a:r>
            <a:r>
              <a:rPr lang="en-US" dirty="0"/>
              <a:t> </a:t>
            </a:r>
            <a:r>
              <a:rPr lang="en-US" dirty="0" err="1"/>
              <a:t>bestimmte</a:t>
            </a:r>
            <a:r>
              <a:rPr lang="en-US" dirty="0"/>
              <a:t> </a:t>
            </a:r>
            <a:r>
              <a:rPr lang="en-US" dirty="0" err="1"/>
              <a:t>Energieskala</a:t>
            </a:r>
            <a:endParaRPr lang="en-US" dirty="0"/>
          </a:p>
          <a:p>
            <a:pPr lvl="2"/>
            <a:r>
              <a:rPr lang="en-US" dirty="0">
                <a:solidFill>
                  <a:srgbClr val="FF0000"/>
                </a:solidFill>
              </a:rPr>
              <a:t>“</a:t>
            </a:r>
            <a:r>
              <a:rPr lang="en-US" dirty="0" err="1">
                <a:solidFill>
                  <a:srgbClr val="FF0000"/>
                </a:solidFill>
              </a:rPr>
              <a:t>unendlich</a:t>
            </a:r>
            <a:r>
              <a:rPr lang="en-US" dirty="0">
                <a:solidFill>
                  <a:srgbClr val="FF0000"/>
                </a:solidFill>
              </a:rPr>
              <a:t>” – “</a:t>
            </a:r>
            <a:r>
              <a:rPr lang="en-US" dirty="0" err="1">
                <a:solidFill>
                  <a:srgbClr val="FF0000"/>
                </a:solidFill>
              </a:rPr>
              <a:t>unendlich</a:t>
            </a:r>
            <a:r>
              <a:rPr lang="en-US" dirty="0">
                <a:solidFill>
                  <a:srgbClr val="FF0000"/>
                </a:solidFill>
              </a:rPr>
              <a:t>” </a:t>
            </a:r>
            <a:r>
              <a:rPr lang="de-DE" dirty="0">
                <a:solidFill>
                  <a:srgbClr val="FF0000"/>
                </a:solidFill>
              </a:rPr>
              <a:t>=   “endlich“</a:t>
            </a:r>
            <a:endParaRPr lang="en-US" dirty="0">
              <a:solidFill>
                <a:srgbClr val="FF0000"/>
              </a:solidFill>
            </a:endParaRPr>
          </a:p>
          <a:p>
            <a:pPr lvl="1"/>
            <a:r>
              <a:rPr lang="en-US" dirty="0"/>
              <a:t>1. </a:t>
            </a:r>
            <a:r>
              <a:rPr lang="en-US" dirty="0" err="1"/>
              <a:t>Beispiel</a:t>
            </a:r>
            <a:r>
              <a:rPr lang="en-US" dirty="0"/>
              <a:t>: </a:t>
            </a:r>
            <a:r>
              <a:rPr lang="en-US" dirty="0" err="1">
                <a:solidFill>
                  <a:srgbClr val="0000FF"/>
                </a:solidFill>
              </a:rPr>
              <a:t>anomales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err="1">
                <a:solidFill>
                  <a:srgbClr val="0000FF"/>
                </a:solidFill>
              </a:rPr>
              <a:t>magnetische</a:t>
            </a:r>
            <a:r>
              <a:rPr lang="en-US" dirty="0">
                <a:solidFill>
                  <a:srgbClr val="0000FF"/>
                </a:solidFill>
              </a:rPr>
              <a:t> Moment des </a:t>
            </a:r>
            <a:r>
              <a:rPr lang="en-US" dirty="0" err="1">
                <a:solidFill>
                  <a:srgbClr val="0000FF"/>
                </a:solidFill>
              </a:rPr>
              <a:t>Elektrons</a:t>
            </a:r>
            <a:endParaRPr lang="en-US" dirty="0">
              <a:solidFill>
                <a:srgbClr val="0000FF"/>
              </a:solidFill>
            </a:endParaRPr>
          </a:p>
          <a:p>
            <a:pPr lvl="2"/>
            <a:r>
              <a:rPr lang="en-US" dirty="0" err="1"/>
              <a:t>Übereinstimmung</a:t>
            </a:r>
            <a:r>
              <a:rPr lang="en-US" dirty="0"/>
              <a:t> </a:t>
            </a:r>
            <a:r>
              <a:rPr lang="en-US" dirty="0" err="1"/>
              <a:t>Theorie</a:t>
            </a:r>
            <a:r>
              <a:rPr lang="en-US" dirty="0"/>
              <a:t> – Experiment auf &lt;10</a:t>
            </a:r>
            <a:r>
              <a:rPr lang="en-US" baseline="30000" dirty="0"/>
              <a:t>-10</a:t>
            </a:r>
            <a:r>
              <a:rPr lang="en-US" dirty="0"/>
              <a:t> </a:t>
            </a:r>
            <a:r>
              <a:rPr lang="en-US" dirty="0" err="1"/>
              <a:t>genau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500063" lvl="1" indent="0">
              <a:buNone/>
            </a:pPr>
            <a:endParaRPr lang="en-US" dirty="0"/>
          </a:p>
          <a:p>
            <a:pPr lvl="1"/>
            <a:r>
              <a:rPr lang="en-US" dirty="0"/>
              <a:t>2. </a:t>
            </a:r>
            <a:r>
              <a:rPr lang="en-US" dirty="0" err="1"/>
              <a:t>Beispiel</a:t>
            </a:r>
            <a:r>
              <a:rPr lang="en-US" dirty="0"/>
              <a:t>: </a:t>
            </a:r>
            <a:r>
              <a:rPr lang="en-US" dirty="0" err="1">
                <a:solidFill>
                  <a:srgbClr val="0000FF"/>
                </a:solidFill>
              </a:rPr>
              <a:t>Lambshift</a:t>
            </a:r>
            <a:r>
              <a:rPr lang="en-US" dirty="0"/>
              <a:t> (1948)</a:t>
            </a:r>
          </a:p>
          <a:p>
            <a:pPr lvl="2"/>
            <a:r>
              <a:rPr lang="en-US" dirty="0" err="1"/>
              <a:t>Verschiebung</a:t>
            </a:r>
            <a:r>
              <a:rPr lang="en-US" dirty="0"/>
              <a:t> der </a:t>
            </a:r>
            <a:r>
              <a:rPr lang="en-US" dirty="0" err="1"/>
              <a:t>atomaren</a:t>
            </a:r>
            <a:r>
              <a:rPr lang="en-US" dirty="0"/>
              <a:t> </a:t>
            </a:r>
            <a:r>
              <a:rPr lang="en-US" dirty="0" err="1"/>
              <a:t>Energieniveaus</a:t>
            </a:r>
            <a:endParaRPr lang="en-US" dirty="0"/>
          </a:p>
          <a:p>
            <a:pPr lvl="2"/>
            <a:r>
              <a:rPr lang="en-US" dirty="0" err="1"/>
              <a:t>durch</a:t>
            </a:r>
            <a:r>
              <a:rPr lang="en-US" dirty="0"/>
              <a:t> </a:t>
            </a:r>
            <a:r>
              <a:rPr lang="en-US" dirty="0" err="1"/>
              <a:t>Vakuumfluktuationen</a:t>
            </a:r>
            <a:r>
              <a:rPr lang="en-US" dirty="0"/>
              <a:t> und </a:t>
            </a:r>
            <a:r>
              <a:rPr lang="en-US" dirty="0" err="1"/>
              <a:t>Polarisation</a:t>
            </a:r>
            <a:endParaRPr lang="en-US" dirty="0"/>
          </a:p>
        </p:txBody>
      </p:sp>
      <p:grpSp>
        <p:nvGrpSpPr>
          <p:cNvPr id="20" name="Group 19"/>
          <p:cNvGrpSpPr>
            <a:grpSpLocks noChangeAspect="1"/>
          </p:cNvGrpSpPr>
          <p:nvPr/>
        </p:nvGrpSpPr>
        <p:grpSpPr>
          <a:xfrm>
            <a:off x="1511920" y="3679596"/>
            <a:ext cx="6653691" cy="1540401"/>
            <a:chOff x="413238" y="2135446"/>
            <a:chExt cx="9591153" cy="2220455"/>
          </a:xfrm>
        </p:grpSpPr>
        <p:pic>
          <p:nvPicPr>
            <p:cNvPr id="12" name="G_2_Leading.png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413238" y="2226533"/>
              <a:ext cx="1337925" cy="1523477"/>
            </a:xfrm>
            <a:prstGeom prst="rect">
              <a:avLst/>
            </a:prstGeom>
            <a:ln w="88900">
              <a:miter lim="400000"/>
            </a:ln>
          </p:spPr>
        </p:pic>
        <p:sp>
          <p:nvSpPr>
            <p:cNvPr id="13" name="Shape 932"/>
            <p:cNvSpPr/>
            <p:nvPr/>
          </p:nvSpPr>
          <p:spPr>
            <a:xfrm>
              <a:off x="1987500" y="2694316"/>
              <a:ext cx="292299" cy="46990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anchor="ctr">
              <a:spAutoFit/>
            </a:bodyPr>
            <a:lstStyle>
              <a:lvl1pPr>
                <a:defRPr sz="2400"/>
              </a:lvl1pPr>
            </a:lstStyle>
            <a:p>
              <a:pPr defTabSz="45720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1800"/>
              </a:pPr>
              <a:r>
                <a:rPr kern="0">
                  <a:solidFill>
                    <a:sysClr val="windowText" lastClr="000000"/>
                  </a:solidFill>
                  <a:latin typeface="Helvetica"/>
                  <a:ea typeface="Helvetica"/>
                  <a:cs typeface="Helvetica"/>
                  <a:sym typeface="Helvetica"/>
                </a:rPr>
                <a:t>+</a:t>
              </a:r>
            </a:p>
          </p:txBody>
        </p:sp>
        <p:pic>
          <p:nvPicPr>
            <p:cNvPr id="14" name="G_2_SecondOrder.png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2205797" y="2159397"/>
              <a:ext cx="1390296" cy="1580859"/>
            </a:xfrm>
            <a:prstGeom prst="rect">
              <a:avLst/>
            </a:prstGeom>
            <a:ln w="88900">
              <a:miter lim="400000"/>
            </a:ln>
          </p:spPr>
        </p:pic>
        <p:sp>
          <p:nvSpPr>
            <p:cNvPr id="15" name="Shape 934"/>
            <p:cNvSpPr/>
            <p:nvPr/>
          </p:nvSpPr>
          <p:spPr>
            <a:xfrm>
              <a:off x="3680833" y="2694316"/>
              <a:ext cx="292300" cy="46990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anchor="ctr">
              <a:spAutoFit/>
            </a:bodyPr>
            <a:lstStyle>
              <a:lvl1pPr>
                <a:defRPr sz="2400"/>
              </a:lvl1pPr>
            </a:lstStyle>
            <a:p>
              <a:pPr defTabSz="45720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1800"/>
              </a:pPr>
              <a:r>
                <a:rPr kern="0">
                  <a:solidFill>
                    <a:sysClr val="windowText" lastClr="000000"/>
                  </a:solidFill>
                  <a:latin typeface="Helvetica"/>
                  <a:ea typeface="Helvetica"/>
                  <a:cs typeface="Helvetica"/>
                  <a:sym typeface="Helvetica"/>
                </a:rPr>
                <a:t>+</a:t>
              </a:r>
            </a:p>
          </p:txBody>
        </p:sp>
        <p:pic>
          <p:nvPicPr>
            <p:cNvPr id="16" name="G_2_FourthOrder.png"/>
            <p:cNvPicPr/>
            <p:nvPr/>
          </p:nvPicPr>
          <p:blipFill>
            <a:blip r:embed="rId5"/>
            <a:stretch>
              <a:fillRect/>
            </a:stretch>
          </p:blipFill>
          <p:spPr>
            <a:xfrm>
              <a:off x="4080933" y="2135446"/>
              <a:ext cx="5923458" cy="1817383"/>
            </a:xfrm>
            <a:prstGeom prst="rect">
              <a:avLst/>
            </a:prstGeom>
            <a:ln w="88900">
              <a:miter lim="400000"/>
            </a:ln>
          </p:spPr>
        </p:pic>
        <p:sp>
          <p:nvSpPr>
            <p:cNvPr id="17" name="Shape 936"/>
            <p:cNvSpPr/>
            <p:nvPr/>
          </p:nvSpPr>
          <p:spPr>
            <a:xfrm>
              <a:off x="505833" y="4068033"/>
              <a:ext cx="910755" cy="27940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anchor="ctr">
              <a:spAutoFit/>
            </a:bodyPr>
            <a:lstStyle/>
            <a:p>
              <a:pPr defTabSz="45720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1800"/>
              </a:pPr>
              <a:r>
                <a:rPr sz="1200" kern="0">
                  <a:solidFill>
                    <a:sysClr val="windowText" lastClr="000000"/>
                  </a:solidFill>
                  <a:latin typeface="Helvetica"/>
                  <a:ea typeface="Helvetica"/>
                  <a:cs typeface="Helvetica"/>
                  <a:sym typeface="Helvetica"/>
                </a:rPr>
                <a:t>Hauptgraph</a:t>
              </a:r>
            </a:p>
          </p:txBody>
        </p:sp>
        <p:sp>
          <p:nvSpPr>
            <p:cNvPr id="18" name="Shape 937"/>
            <p:cNvSpPr/>
            <p:nvPr/>
          </p:nvSpPr>
          <p:spPr>
            <a:xfrm>
              <a:off x="2495500" y="4076500"/>
              <a:ext cx="1198588" cy="27940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anchor="ctr">
              <a:spAutoFit/>
            </a:bodyPr>
            <a:lstStyle/>
            <a:p>
              <a:pPr defTabSz="45720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1800"/>
              </a:pPr>
              <a:r>
                <a:rPr sz="1200" kern="0">
                  <a:solidFill>
                    <a:sysClr val="windowText" lastClr="000000"/>
                  </a:solidFill>
                  <a:latin typeface="Helvetica"/>
                  <a:ea typeface="Helvetica"/>
                  <a:cs typeface="Helvetica"/>
                  <a:sym typeface="Helvetica"/>
                </a:rPr>
                <a:t>Zweite Ordnung</a:t>
              </a:r>
            </a:p>
          </p:txBody>
        </p:sp>
        <p:sp>
          <p:nvSpPr>
            <p:cNvPr id="19" name="Shape 938"/>
            <p:cNvSpPr/>
            <p:nvPr/>
          </p:nvSpPr>
          <p:spPr>
            <a:xfrm>
              <a:off x="5890633" y="4068033"/>
              <a:ext cx="1145159" cy="27940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anchor="ctr">
              <a:spAutoFit/>
            </a:bodyPr>
            <a:lstStyle/>
            <a:p>
              <a:pPr defTabSz="45720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1800"/>
              </a:pPr>
              <a:r>
                <a:rPr sz="1200" kern="0">
                  <a:solidFill>
                    <a:sysClr val="windowText" lastClr="000000"/>
                  </a:solidFill>
                  <a:latin typeface="Helvetica"/>
                  <a:ea typeface="Helvetica"/>
                  <a:cs typeface="Helvetica"/>
                  <a:sym typeface="Helvetica"/>
                </a:rPr>
                <a:t>Vierte Ordnung</a:t>
              </a:r>
            </a:p>
          </p:txBody>
        </p:sp>
      </p:grpSp>
      <p:pic>
        <p:nvPicPr>
          <p:cNvPr id="21" name="droppedImage.pd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57466" y="5421108"/>
            <a:ext cx="1963166" cy="1782645"/>
          </a:xfrm>
          <a:prstGeom prst="rect">
            <a:avLst/>
          </a:prstGeom>
          <a:ln w="889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771002723"/>
      </p:ext>
    </p:extLst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Casimir-</a:t>
            </a:r>
            <a:r>
              <a:rPr lang="en-US" dirty="0" err="1"/>
              <a:t>Effekt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Direkte</a:t>
            </a:r>
            <a:r>
              <a:rPr lang="en-US" dirty="0"/>
              <a:t> </a:t>
            </a:r>
            <a:r>
              <a:rPr lang="en-US" dirty="0" err="1"/>
              <a:t>Messung</a:t>
            </a:r>
            <a:r>
              <a:rPr lang="en-US" dirty="0"/>
              <a:t> der </a:t>
            </a:r>
            <a:r>
              <a:rPr lang="en-US" dirty="0" err="1">
                <a:solidFill>
                  <a:srgbClr val="0000FF"/>
                </a:solidFill>
              </a:rPr>
              <a:t>Vakuum-Fluktuationen</a:t>
            </a:r>
            <a:endParaRPr lang="en-US" dirty="0">
              <a:solidFill>
                <a:srgbClr val="0000FF"/>
              </a:solidFill>
            </a:endParaRPr>
          </a:p>
          <a:p>
            <a:r>
              <a:rPr lang="en-US" dirty="0" err="1">
                <a:solidFill>
                  <a:srgbClr val="FF0000"/>
                </a:solidFill>
              </a:rPr>
              <a:t>Messbarer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äußerer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Druck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auf 2 </a:t>
            </a:r>
            <a:r>
              <a:rPr lang="en-US" dirty="0" err="1"/>
              <a:t>Metallplatten</a:t>
            </a:r>
            <a:r>
              <a:rPr lang="en-US" dirty="0"/>
              <a:t> </a:t>
            </a:r>
            <a:r>
              <a:rPr lang="en-US" dirty="0" err="1"/>
              <a:t>mit</a:t>
            </a:r>
            <a:r>
              <a:rPr lang="en-US" dirty="0"/>
              <a:t> </a:t>
            </a:r>
            <a:r>
              <a:rPr lang="en-US" dirty="0" err="1"/>
              <a:t>kleinem</a:t>
            </a:r>
            <a:r>
              <a:rPr lang="en-US" dirty="0"/>
              <a:t> </a:t>
            </a:r>
            <a:r>
              <a:rPr lang="en-US" dirty="0" err="1"/>
              <a:t>Abstand</a:t>
            </a:r>
            <a:endParaRPr lang="en-US" dirty="0"/>
          </a:p>
          <a:p>
            <a:pPr lvl="1"/>
            <a:r>
              <a:rPr lang="en-US" dirty="0" err="1">
                <a:solidFill>
                  <a:srgbClr val="0000FF"/>
                </a:solidFill>
              </a:rPr>
              <a:t>Ausserhalb</a:t>
            </a:r>
            <a:r>
              <a:rPr lang="en-US" dirty="0">
                <a:solidFill>
                  <a:srgbClr val="0000FF"/>
                </a:solidFill>
              </a:rPr>
              <a:t> der </a:t>
            </a:r>
            <a:r>
              <a:rPr lang="en-US" dirty="0" err="1">
                <a:solidFill>
                  <a:srgbClr val="0000FF"/>
                </a:solidFill>
              </a:rPr>
              <a:t>Platten</a:t>
            </a:r>
            <a:endParaRPr lang="en-US" dirty="0">
              <a:solidFill>
                <a:srgbClr val="0000FF"/>
              </a:solidFill>
            </a:endParaRPr>
          </a:p>
          <a:p>
            <a:pPr lvl="2"/>
            <a:r>
              <a:rPr lang="en-US" dirty="0" err="1"/>
              <a:t>Vakuumfluktuationen</a:t>
            </a:r>
            <a:r>
              <a:rPr lang="en-US" dirty="0"/>
              <a:t> </a:t>
            </a:r>
            <a:r>
              <a:rPr lang="en-US" dirty="0" err="1"/>
              <a:t>mit</a:t>
            </a:r>
            <a:r>
              <a:rPr lang="en-US" dirty="0"/>
              <a:t> </a:t>
            </a:r>
            <a:r>
              <a:rPr lang="en-US" dirty="0" err="1"/>
              <a:t>allen</a:t>
            </a:r>
            <a:r>
              <a:rPr lang="en-US" dirty="0"/>
              <a:t> </a:t>
            </a:r>
            <a:r>
              <a:rPr lang="en-US" dirty="0" err="1"/>
              <a:t>Energien</a:t>
            </a:r>
            <a:r>
              <a:rPr lang="en-US" dirty="0"/>
              <a:t> </a:t>
            </a:r>
            <a:r>
              <a:rPr lang="en-US" dirty="0" err="1"/>
              <a:t>möglich</a:t>
            </a:r>
            <a:endParaRPr lang="en-US" dirty="0"/>
          </a:p>
          <a:p>
            <a:pPr lvl="2"/>
            <a:r>
              <a:rPr lang="en-US" dirty="0" err="1"/>
              <a:t>alle</a:t>
            </a:r>
            <a:r>
              <a:rPr lang="en-US" dirty="0"/>
              <a:t> </a:t>
            </a:r>
            <a:r>
              <a:rPr lang="en-US" dirty="0" err="1"/>
              <a:t>Wellenlängen</a:t>
            </a:r>
            <a:r>
              <a:rPr lang="en-US" dirty="0"/>
              <a:t> der </a:t>
            </a:r>
            <a:r>
              <a:rPr lang="en-US" dirty="0" err="1"/>
              <a:t>Teilchen-Wellenfunktionen</a:t>
            </a:r>
            <a:endParaRPr lang="en-US" dirty="0"/>
          </a:p>
          <a:p>
            <a:pPr lvl="1"/>
            <a:r>
              <a:rPr lang="en-US" dirty="0" err="1">
                <a:solidFill>
                  <a:srgbClr val="0000FF"/>
                </a:solidFill>
              </a:rPr>
              <a:t>Innerhalb</a:t>
            </a:r>
            <a:r>
              <a:rPr lang="en-US" dirty="0">
                <a:solidFill>
                  <a:srgbClr val="0000FF"/>
                </a:solidFill>
              </a:rPr>
              <a:t> der </a:t>
            </a:r>
            <a:r>
              <a:rPr lang="en-US" dirty="0" err="1">
                <a:solidFill>
                  <a:srgbClr val="0000FF"/>
                </a:solidFill>
              </a:rPr>
              <a:t>Platten</a:t>
            </a:r>
            <a:endParaRPr lang="en-US" dirty="0">
              <a:solidFill>
                <a:srgbClr val="0000FF"/>
              </a:solidFill>
            </a:endParaRPr>
          </a:p>
          <a:p>
            <a:pPr lvl="2"/>
            <a:r>
              <a:rPr lang="en-US" dirty="0" err="1"/>
              <a:t>nur</a:t>
            </a:r>
            <a:r>
              <a:rPr lang="en-US" dirty="0"/>
              <a:t> </a:t>
            </a:r>
            <a:r>
              <a:rPr lang="en-US" dirty="0" err="1"/>
              <a:t>passende</a:t>
            </a:r>
            <a:r>
              <a:rPr lang="en-US" dirty="0"/>
              <a:t> </a:t>
            </a:r>
            <a:r>
              <a:rPr lang="en-US" dirty="0" err="1"/>
              <a:t>Wellenlängen</a:t>
            </a:r>
            <a:r>
              <a:rPr lang="en-US" dirty="0"/>
              <a:t> </a:t>
            </a:r>
            <a:r>
              <a:rPr lang="en-US" dirty="0" err="1"/>
              <a:t>möglich</a:t>
            </a:r>
            <a:endParaRPr lang="en-US" dirty="0"/>
          </a:p>
          <a:p>
            <a:pPr lvl="2"/>
            <a:r>
              <a:rPr lang="en-US" dirty="0" err="1"/>
              <a:t>nicht</a:t>
            </a:r>
            <a:r>
              <a:rPr lang="en-US" dirty="0"/>
              <a:t> alle </a:t>
            </a:r>
            <a:r>
              <a:rPr lang="en-US" dirty="0" err="1"/>
              <a:t>Moden</a:t>
            </a:r>
            <a:r>
              <a:rPr lang="en-US" dirty="0"/>
              <a:t> </a:t>
            </a:r>
            <a:r>
              <a:rPr lang="en-US" dirty="0" err="1"/>
              <a:t>passen</a:t>
            </a:r>
            <a:r>
              <a:rPr lang="en-US" dirty="0"/>
              <a:t> </a:t>
            </a:r>
            <a:r>
              <a:rPr lang="en-US" dirty="0" err="1"/>
              <a:t>zwischen</a:t>
            </a:r>
            <a:r>
              <a:rPr lang="en-US" dirty="0"/>
              <a:t> die </a:t>
            </a:r>
            <a:r>
              <a:rPr lang="en-US" dirty="0" err="1"/>
              <a:t>Platten</a:t>
            </a:r>
            <a:endParaRPr lang="en-US" dirty="0"/>
          </a:p>
          <a:p>
            <a:r>
              <a:rPr lang="en-US" dirty="0" err="1"/>
              <a:t>Resultierender</a:t>
            </a:r>
            <a:r>
              <a:rPr lang="en-US" dirty="0"/>
              <a:t> </a:t>
            </a:r>
            <a:r>
              <a:rPr lang="en-US" dirty="0" err="1"/>
              <a:t>Effekt</a:t>
            </a:r>
            <a:endParaRPr lang="en-US" dirty="0"/>
          </a:p>
          <a:p>
            <a:pPr lvl="1"/>
            <a:r>
              <a:rPr lang="en-US" dirty="0" err="1"/>
              <a:t>Äußerer</a:t>
            </a:r>
            <a:r>
              <a:rPr lang="en-US" dirty="0"/>
              <a:t> </a:t>
            </a:r>
            <a:r>
              <a:rPr lang="en-US" dirty="0" err="1"/>
              <a:t>Druck</a:t>
            </a:r>
            <a:r>
              <a:rPr lang="en-US" dirty="0"/>
              <a:t> </a:t>
            </a:r>
            <a:r>
              <a:rPr lang="en-US" dirty="0" err="1"/>
              <a:t>abhänging</a:t>
            </a:r>
            <a:r>
              <a:rPr lang="en-US" dirty="0"/>
              <a:t> von 1/d</a:t>
            </a:r>
            <a:r>
              <a:rPr lang="en-US" baseline="30000" dirty="0"/>
              <a:t>4</a:t>
            </a:r>
          </a:p>
          <a:p>
            <a:pPr marL="935037" lvl="3" indent="0">
              <a:buNone/>
            </a:pPr>
            <a:endParaRPr lang="en-US" dirty="0"/>
          </a:p>
          <a:p>
            <a:pPr marL="935037" lvl="3" indent="0">
              <a:buNone/>
            </a:pPr>
            <a:endParaRPr lang="en-US" dirty="0"/>
          </a:p>
          <a:p>
            <a:pPr marL="358775" lvl="1" indent="0">
              <a:buNone/>
            </a:pPr>
            <a:r>
              <a:rPr lang="en-US" dirty="0"/>
              <a:t>Bei </a:t>
            </a:r>
            <a:r>
              <a:rPr lang="en-US" dirty="0">
                <a:solidFill>
                  <a:srgbClr val="0000FF"/>
                </a:solidFill>
              </a:rPr>
              <a:t>11 nm </a:t>
            </a:r>
            <a:r>
              <a:rPr lang="en-US" dirty="0" err="1">
                <a:solidFill>
                  <a:srgbClr val="0000FF"/>
                </a:solidFill>
              </a:rPr>
              <a:t>Plattenabstand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sz="1400" dirty="0">
                <a:solidFill>
                  <a:srgbClr val="0000FF"/>
                </a:solidFill>
              </a:rPr>
              <a:t>(~100x </a:t>
            </a:r>
            <a:r>
              <a:rPr lang="en-US" sz="1400" dirty="0" err="1">
                <a:solidFill>
                  <a:srgbClr val="0000FF"/>
                </a:solidFill>
              </a:rPr>
              <a:t>Atomdurchmesser</a:t>
            </a:r>
            <a:r>
              <a:rPr lang="en-US" sz="1400" dirty="0">
                <a:solidFill>
                  <a:srgbClr val="0000FF"/>
                </a:solidFill>
              </a:rPr>
              <a:t>)</a:t>
            </a:r>
          </a:p>
          <a:p>
            <a:pPr marL="358775" lvl="1" indent="0">
              <a:buNone/>
            </a:pPr>
            <a:r>
              <a:rPr lang="en-US" dirty="0">
                <a:sym typeface="Wingdings"/>
              </a:rPr>
              <a:t>	 100 kPa = </a:t>
            </a:r>
            <a:r>
              <a:rPr lang="en-US" sz="2400" dirty="0">
                <a:solidFill>
                  <a:srgbClr val="FF0000"/>
                </a:solidFill>
                <a:sym typeface="Wingdings"/>
              </a:rPr>
              <a:t>1 bar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1146" y="3378066"/>
            <a:ext cx="3723104" cy="372310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1920" y="5292005"/>
            <a:ext cx="2016224" cy="512797"/>
          </a:xfrm>
          <a:prstGeom prst="rect">
            <a:avLst/>
          </a:prstGeom>
        </p:spPr>
      </p:pic>
      <p:sp>
        <p:nvSpPr>
          <p:cNvPr id="6" name="Freeform 5">
            <a:extLst>
              <a:ext uri="{FF2B5EF4-FFF2-40B4-BE49-F238E27FC236}">
                <a16:creationId xmlns:a16="http://schemas.microsoft.com/office/drawing/2014/main" id="{AE6054D9-83FE-391E-123E-E283A3644365}"/>
              </a:ext>
            </a:extLst>
          </p:cNvPr>
          <p:cNvSpPr/>
          <p:nvPr/>
        </p:nvSpPr>
        <p:spPr>
          <a:xfrm>
            <a:off x="3204769" y="5508029"/>
            <a:ext cx="395383" cy="397532"/>
          </a:xfrm>
          <a:custGeom>
            <a:avLst/>
            <a:gdLst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il" t="it" r="ir" b="ib"/>
            <a:pathLst>
              <a:path>
                <a:moveTo>
                  <a:pt x="l" y="vc"/>
                </a:moveTo>
                <a:arcTo wR="wd2" hR="hd2" stAng="cd2" swAng="cd4"/>
                <a:arcTo wR="wd2" hR="hd2" stAng="3cd4" swAng="cd4"/>
                <a:arcTo wR="wd2" hR="hd2" stAng="0" swAng="cd4"/>
                <a:arcTo wR="wd2" hR="hd2" stAng="cd4" swAng="cd4"/>
                <a:close/>
              </a:path>
            </a:pathLst>
          </a:custGeom>
          <a:noFill/>
          <a:ln w="36720">
            <a:solidFill>
              <a:srgbClr val="FF0000"/>
            </a:solidFill>
            <a:prstDash val="solid"/>
          </a:ln>
        </p:spPr>
        <p:txBody>
          <a:bodyPr vert="horz" lIns="18000" tIns="18000" rIns="18000" bIns="18000" anchor="ctr" anchorCtr="1" compatLnSpc="0"/>
          <a:lstStyle/>
          <a:p>
            <a:pPr marL="0" marR="0" lvl="0" indent="0" algn="l" defTabSz="447675" rtl="0" eaLnBrk="1" fontAlgn="base" latinLnBrk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/>
              <a:ea typeface="HG Mincho Light J" pitchFamily="2"/>
              <a:cs typeface="HG Mincho Light J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789623570"/>
      </p:ext>
    </p:extLst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Selbstwechselwirkung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11137"/>
            <a:r>
              <a:rPr lang="en-US" dirty="0" err="1"/>
              <a:t>Konsequenz</a:t>
            </a:r>
            <a:r>
              <a:rPr lang="en-US" dirty="0"/>
              <a:t> der </a:t>
            </a:r>
            <a:r>
              <a:rPr lang="en-US" dirty="0" err="1">
                <a:solidFill>
                  <a:srgbClr val="FF0000"/>
                </a:solidFill>
              </a:rPr>
              <a:t>F</a:t>
            </a:r>
            <a:r>
              <a:rPr lang="en-US" dirty="0" err="1">
                <a:solidFill>
                  <a:srgbClr val="00B050"/>
                </a:solidFill>
              </a:rPr>
              <a:t>a</a:t>
            </a:r>
            <a:r>
              <a:rPr lang="en-US" dirty="0" err="1">
                <a:solidFill>
                  <a:srgbClr val="0000FF"/>
                </a:solidFill>
              </a:rPr>
              <a:t>r</a:t>
            </a:r>
            <a:r>
              <a:rPr lang="en-US" dirty="0" err="1">
                <a:solidFill>
                  <a:srgbClr val="FF0000"/>
                </a:solidFill>
              </a:rPr>
              <a:t>b</a:t>
            </a:r>
            <a:r>
              <a:rPr lang="en-US" dirty="0" err="1">
                <a:solidFill>
                  <a:srgbClr val="00B050"/>
                </a:solidFill>
              </a:rPr>
              <a:t>l</a:t>
            </a:r>
            <a:r>
              <a:rPr lang="en-US" dirty="0" err="1">
                <a:solidFill>
                  <a:srgbClr val="0000FF"/>
                </a:solidFill>
              </a:rPr>
              <a:t>a</a:t>
            </a:r>
            <a:r>
              <a:rPr lang="en-US" dirty="0" err="1">
                <a:solidFill>
                  <a:srgbClr val="FF0000"/>
                </a:solidFill>
              </a:rPr>
              <a:t>d</a:t>
            </a:r>
            <a:r>
              <a:rPr lang="en-US" dirty="0" err="1">
                <a:solidFill>
                  <a:srgbClr val="00B050"/>
                </a:solidFill>
              </a:rPr>
              <a:t>u</a:t>
            </a:r>
            <a:r>
              <a:rPr lang="en-US" dirty="0" err="1">
                <a:solidFill>
                  <a:srgbClr val="0000FF"/>
                </a:solidFill>
              </a:rPr>
              <a:t>n</a:t>
            </a:r>
            <a:r>
              <a:rPr lang="en-US" dirty="0" err="1">
                <a:solidFill>
                  <a:srgbClr val="FF0000"/>
                </a:solidFill>
              </a:rPr>
              <a:t>g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der </a:t>
            </a:r>
            <a:r>
              <a:rPr lang="en-US" dirty="0" err="1"/>
              <a:t>Gluonen</a:t>
            </a:r>
            <a:endParaRPr lang="en-US" dirty="0"/>
          </a:p>
          <a:p>
            <a:pPr marL="498475" lvl="1"/>
            <a:r>
              <a:rPr lang="en-US" dirty="0">
                <a:solidFill>
                  <a:srgbClr val="FF0000"/>
                </a:solidFill>
              </a:rPr>
              <a:t>Gluon – Gluon </a:t>
            </a:r>
            <a:r>
              <a:rPr lang="en-US" dirty="0" err="1">
                <a:solidFill>
                  <a:srgbClr val="FF0000"/>
                </a:solidFill>
              </a:rPr>
              <a:t>Selbstwechselwirkung</a:t>
            </a:r>
            <a:endParaRPr lang="en-US" dirty="0">
              <a:solidFill>
                <a:srgbClr val="FF0000"/>
              </a:solidFill>
            </a:endParaRPr>
          </a:p>
          <a:p>
            <a:pPr marL="498475" lvl="1"/>
            <a:r>
              <a:rPr lang="en-US" dirty="0" err="1">
                <a:solidFill>
                  <a:srgbClr val="0000FF"/>
                </a:solidFill>
              </a:rPr>
              <a:t>Anwachsen</a:t>
            </a:r>
            <a:r>
              <a:rPr lang="en-US" dirty="0">
                <a:solidFill>
                  <a:srgbClr val="0000FF"/>
                </a:solidFill>
              </a:rPr>
              <a:t> des Potentials </a:t>
            </a:r>
            <a:r>
              <a:rPr lang="en-US" dirty="0" err="1">
                <a:solidFill>
                  <a:srgbClr val="0000FF"/>
                </a:solidFill>
              </a:rPr>
              <a:t>bei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err="1">
                <a:solidFill>
                  <a:srgbClr val="0000FF"/>
                </a:solidFill>
              </a:rPr>
              <a:t>großen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err="1">
                <a:solidFill>
                  <a:srgbClr val="0000FF"/>
                </a:solidFill>
              </a:rPr>
              <a:t>Abständen</a:t>
            </a:r>
            <a:endParaRPr lang="en-US" dirty="0">
              <a:solidFill>
                <a:srgbClr val="0000FF"/>
              </a:solidFill>
            </a:endParaRPr>
          </a:p>
          <a:p>
            <a:pPr marL="787400" lvl="2"/>
            <a:r>
              <a:rPr lang="en-US" dirty="0"/>
              <a:t>Quarks </a:t>
            </a:r>
            <a:r>
              <a:rPr lang="en-US" dirty="0" err="1"/>
              <a:t>lassen</a:t>
            </a:r>
            <a:r>
              <a:rPr lang="en-US" dirty="0"/>
              <a:t> </a:t>
            </a:r>
            <a:r>
              <a:rPr lang="en-US" dirty="0" err="1"/>
              <a:t>sich</a:t>
            </a:r>
            <a:r>
              <a:rPr lang="en-US" dirty="0"/>
              <a:t> </a:t>
            </a:r>
            <a:r>
              <a:rPr lang="en-US" dirty="0" err="1"/>
              <a:t>nicht</a:t>
            </a:r>
            <a:r>
              <a:rPr lang="en-US" dirty="0"/>
              <a:t> </a:t>
            </a:r>
            <a:r>
              <a:rPr lang="en-US" dirty="0" err="1"/>
              <a:t>voneinander</a:t>
            </a:r>
            <a:r>
              <a:rPr lang="en-US" dirty="0"/>
              <a:t> </a:t>
            </a:r>
            <a:r>
              <a:rPr lang="en-US" dirty="0" err="1"/>
              <a:t>trennen</a:t>
            </a:r>
            <a:r>
              <a:rPr lang="en-US" dirty="0"/>
              <a:t>, </a:t>
            </a:r>
            <a:r>
              <a:rPr lang="en-US" dirty="0" err="1"/>
              <a:t>es</a:t>
            </a:r>
            <a:r>
              <a:rPr lang="en-US" dirty="0"/>
              <a:t> </a:t>
            </a:r>
            <a:r>
              <a:rPr lang="en-US" dirty="0" err="1"/>
              <a:t>gibt</a:t>
            </a:r>
            <a:r>
              <a:rPr lang="en-US" dirty="0"/>
              <a:t> </a:t>
            </a:r>
            <a:r>
              <a:rPr lang="en-US" dirty="0" err="1"/>
              <a:t>keine</a:t>
            </a:r>
            <a:r>
              <a:rPr lang="en-US" dirty="0"/>
              <a:t> </a:t>
            </a:r>
            <a:r>
              <a:rPr lang="en-US" dirty="0" err="1"/>
              <a:t>freien</a:t>
            </a:r>
            <a:r>
              <a:rPr lang="en-US" dirty="0"/>
              <a:t> Quarks</a:t>
            </a:r>
          </a:p>
          <a:p>
            <a:pPr marL="498475" lvl="1"/>
            <a:r>
              <a:rPr lang="en-US" dirty="0" err="1"/>
              <a:t>Stärke</a:t>
            </a:r>
            <a:r>
              <a:rPr lang="en-US" dirty="0"/>
              <a:t> der </a:t>
            </a:r>
            <a:r>
              <a:rPr lang="en-US" dirty="0" err="1"/>
              <a:t>Wechselwirkung</a:t>
            </a:r>
            <a:r>
              <a:rPr lang="en-US" dirty="0"/>
              <a:t> </a:t>
            </a:r>
            <a:r>
              <a:rPr lang="en-US" dirty="0" err="1"/>
              <a:t>nimmt</a:t>
            </a:r>
            <a:r>
              <a:rPr lang="en-US" dirty="0"/>
              <a:t> ab </a:t>
            </a:r>
            <a:r>
              <a:rPr lang="en-US" dirty="0" err="1"/>
              <a:t>bei</a:t>
            </a:r>
            <a:r>
              <a:rPr lang="en-US" dirty="0"/>
              <a:t> </a:t>
            </a:r>
            <a:r>
              <a:rPr lang="en-US" dirty="0" err="1"/>
              <a:t>kleinen</a:t>
            </a:r>
            <a:r>
              <a:rPr lang="en-US" dirty="0"/>
              <a:t> </a:t>
            </a:r>
            <a:r>
              <a:rPr lang="en-US" dirty="0" err="1"/>
              <a:t>Abständen</a:t>
            </a:r>
            <a:r>
              <a:rPr lang="en-US" dirty="0"/>
              <a:t> (= </a:t>
            </a:r>
            <a:r>
              <a:rPr lang="en-US" dirty="0" err="1"/>
              <a:t>hohen</a:t>
            </a:r>
            <a:r>
              <a:rPr lang="en-US" dirty="0"/>
              <a:t> </a:t>
            </a:r>
            <a:r>
              <a:rPr lang="en-US" dirty="0" err="1"/>
              <a:t>Energien</a:t>
            </a:r>
            <a:r>
              <a:rPr lang="en-US" dirty="0"/>
              <a:t>), </a:t>
            </a:r>
            <a:r>
              <a:rPr lang="en-US" altLang="en-US" dirty="0" err="1"/>
              <a:t>Kopplungsstärken</a:t>
            </a:r>
            <a:r>
              <a:rPr lang="en-US" altLang="en-US" dirty="0"/>
              <a:t> </a:t>
            </a:r>
            <a:r>
              <a:rPr lang="en-US" altLang="en-US" dirty="0" err="1"/>
              <a:t>sind</a:t>
            </a:r>
            <a:r>
              <a:rPr lang="en-US" altLang="en-US" dirty="0"/>
              <a:t> </a:t>
            </a:r>
            <a:r>
              <a:rPr lang="en-US" altLang="en-US" dirty="0" err="1">
                <a:solidFill>
                  <a:srgbClr val="FF0000"/>
                </a:solidFill>
              </a:rPr>
              <a:t>energieabh</a:t>
            </a:r>
            <a:r>
              <a:rPr lang="de-DE" altLang="en-US" dirty="0" err="1">
                <a:solidFill>
                  <a:srgbClr val="FF0000"/>
                </a:solidFill>
              </a:rPr>
              <a:t>ängig</a:t>
            </a:r>
            <a:endParaRPr lang="de-DE" altLang="en-US" dirty="0">
              <a:solidFill>
                <a:srgbClr val="FF0000"/>
              </a:solidFill>
            </a:endParaRPr>
          </a:p>
          <a:p>
            <a:pPr marL="787400" lvl="2"/>
            <a:r>
              <a:rPr lang="de-DE" altLang="en-US" dirty="0"/>
              <a:t>gemessenes </a:t>
            </a:r>
            <a:r>
              <a:rPr lang="de-DE" altLang="en-US" dirty="0">
                <a:solidFill>
                  <a:srgbClr val="FF0000"/>
                </a:solidFill>
              </a:rPr>
              <a:t>„</a:t>
            </a:r>
            <a:r>
              <a:rPr lang="de-DE" altLang="en-US" dirty="0" err="1">
                <a:solidFill>
                  <a:srgbClr val="FF0000"/>
                </a:solidFill>
              </a:rPr>
              <a:t>running</a:t>
            </a:r>
            <a:r>
              <a:rPr lang="de-DE" altLang="en-US" dirty="0">
                <a:solidFill>
                  <a:srgbClr val="FF0000"/>
                </a:solidFill>
              </a:rPr>
              <a:t>“ </a:t>
            </a:r>
            <a:r>
              <a:rPr lang="el-GR" altLang="en-US" dirty="0">
                <a:solidFill>
                  <a:srgbClr val="FF0000"/>
                </a:solidFill>
              </a:rPr>
              <a:t>α</a:t>
            </a:r>
            <a:r>
              <a:rPr lang="en-US" altLang="en-US" baseline="-25000" dirty="0">
                <a:solidFill>
                  <a:srgbClr val="FF0000"/>
                </a:solidFill>
              </a:rPr>
              <a:t>s</a:t>
            </a:r>
            <a:r>
              <a:rPr lang="en-US" altLang="en-US" dirty="0"/>
              <a:t> der </a:t>
            </a:r>
            <a:r>
              <a:rPr lang="en-US" altLang="en-US" dirty="0" err="1"/>
              <a:t>starken</a:t>
            </a:r>
            <a:r>
              <a:rPr lang="en-US" altLang="en-US" dirty="0"/>
              <a:t> </a:t>
            </a:r>
            <a:r>
              <a:rPr lang="en-US" altLang="en-US" dirty="0" err="1"/>
              <a:t>Wechselwirkung</a:t>
            </a:r>
            <a:endParaRPr lang="en-US" altLang="en-US" baseline="-25000" dirty="0"/>
          </a:p>
          <a:p>
            <a:pPr marL="787400" lvl="2"/>
            <a:endParaRPr lang="en-US" altLang="en-US" dirty="0">
              <a:solidFill>
                <a:srgbClr val="FF0000"/>
              </a:solidFill>
            </a:endParaRPr>
          </a:p>
          <a:p>
            <a:pPr marL="498475" lvl="1"/>
            <a:endParaRPr lang="en-US" dirty="0"/>
          </a:p>
        </p:txBody>
      </p:sp>
      <p:pic>
        <p:nvPicPr>
          <p:cNvPr id="4" name="droppedImage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67365" y="1195859"/>
            <a:ext cx="2232248" cy="1188436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936" y="4085135"/>
            <a:ext cx="4526743" cy="305418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77323099"/>
      </p:ext>
    </p:extLst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Oszillationen</a:t>
            </a:r>
            <a:r>
              <a:rPr lang="en-US" dirty="0"/>
              <a:t> </a:t>
            </a:r>
            <a:r>
              <a:rPr lang="en-US" dirty="0" err="1"/>
              <a:t>Teilchen</a:t>
            </a:r>
            <a:r>
              <a:rPr lang="en-US" dirty="0"/>
              <a:t>/</a:t>
            </a:r>
            <a:r>
              <a:rPr lang="en-US" dirty="0" err="1"/>
              <a:t>Antiteilchen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“Box-</a:t>
            </a:r>
            <a:r>
              <a:rPr lang="en-US" dirty="0" err="1"/>
              <a:t>Diagramme</a:t>
            </a:r>
            <a:r>
              <a:rPr lang="en-US" dirty="0"/>
              <a:t>” </a:t>
            </a:r>
            <a:r>
              <a:rPr lang="en-US" dirty="0" err="1"/>
              <a:t>führen</a:t>
            </a:r>
            <a:r>
              <a:rPr lang="en-US" dirty="0"/>
              <a:t> </a:t>
            </a:r>
            <a:r>
              <a:rPr lang="en-US" dirty="0" err="1"/>
              <a:t>zu</a:t>
            </a:r>
            <a:r>
              <a:rPr lang="en-US" dirty="0"/>
              <a:t> </a:t>
            </a:r>
            <a:r>
              <a:rPr lang="en-US" dirty="0" err="1">
                <a:solidFill>
                  <a:srgbClr val="FF0000"/>
                </a:solidFill>
              </a:rPr>
              <a:t>zeitlichen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Oszillationen</a:t>
            </a:r>
            <a:r>
              <a:rPr lang="en-US" dirty="0">
                <a:solidFill>
                  <a:srgbClr val="FF0000"/>
                </a:solidFill>
              </a:rPr>
              <a:t> von </a:t>
            </a:r>
            <a:r>
              <a:rPr lang="en-US" dirty="0" err="1">
                <a:solidFill>
                  <a:srgbClr val="FF0000"/>
                </a:solidFill>
              </a:rPr>
              <a:t>Teilchen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zu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Antiteilchen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und </a:t>
            </a:r>
            <a:r>
              <a:rPr lang="en-US" dirty="0" err="1"/>
              <a:t>umgekehrt</a:t>
            </a:r>
            <a:endParaRPr lang="en-US" dirty="0"/>
          </a:p>
        </p:txBody>
      </p:sp>
      <p:pic>
        <p:nvPicPr>
          <p:cNvPr id="4" name="Content Placeholder 3" descr="Screen Shot 2014-08-31 at 22.05.31 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7469" b="-17469"/>
          <a:stretch>
            <a:fillRect/>
          </a:stretch>
        </p:blipFill>
        <p:spPr bwMode="auto">
          <a:xfrm>
            <a:off x="1511920" y="1780939"/>
            <a:ext cx="2880320" cy="17828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 descr="Screen Shot 2014-08-31 at 22.05.52 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6296" y="1979637"/>
            <a:ext cx="2736304" cy="1242345"/>
          </a:xfrm>
          <a:prstGeom prst="rect">
            <a:avLst/>
          </a:prstGeom>
        </p:spPr>
      </p:pic>
      <p:pic>
        <p:nvPicPr>
          <p:cNvPr id="6" name="Picture 5" descr="Screen Shot 2014-08-31 at 22.25.35 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08" y="3480561"/>
            <a:ext cx="6480472" cy="375566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056536" y="5219997"/>
            <a:ext cx="3024089" cy="1243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 charset="0"/>
              </a:rPr>
              <a:t>Randbemerkung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 charset="0"/>
              </a:rPr>
              <a:t>:</a:t>
            </a:r>
          </a:p>
          <a:p>
            <a:pPr marL="0" marR="0" lvl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90"/>
              </a:solidFill>
              <a:effectLst/>
              <a:uLnTx/>
              <a:uFillTx/>
              <a:latin typeface="Arial" charset="0"/>
            </a:endParaRPr>
          </a:p>
          <a:p>
            <a:pPr marL="0" marR="0" lvl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 charset="0"/>
              </a:rPr>
              <a:t>Aus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 charset="0"/>
              </a:rPr>
              <a:t> der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 charset="0"/>
              </a:rPr>
              <a:t>Stärke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 charset="0"/>
              </a:rPr>
              <a:t> der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 charset="0"/>
              </a:rPr>
              <a:t>Oszillation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 charset="0"/>
              </a:rPr>
              <a:t>erhielt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 charset="0"/>
              </a:rPr>
              <a:t> man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 charset="0"/>
              </a:rPr>
              <a:t>vor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 charset="0"/>
              </a:rPr>
              <a:t> der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 charset="0"/>
              </a:rPr>
              <a:t>Entdeckung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 charset="0"/>
              </a:rPr>
              <a:t> des top Quark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 charset="0"/>
              </a:rPr>
              <a:t>eine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 charset="0"/>
              </a:rPr>
              <a:t>Abschätzung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 charset="0"/>
              </a:rPr>
              <a:t> /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 charset="0"/>
              </a:rPr>
              <a:t>untere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 charset="0"/>
              </a:rPr>
              <a:t>Grenze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 charset="0"/>
              </a:rPr>
              <a:t> f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 charset="0"/>
              </a:rPr>
              <a:t>ür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 charset="0"/>
              </a:rPr>
              <a:t>die Top Masse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736056" y="2339677"/>
            <a:ext cx="354584" cy="2754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en-US" sz="14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W</a:t>
            </a:r>
            <a:endParaRPr kumimoji="0" lang="en-GB" sz="2400" b="1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36056" y="2784297"/>
            <a:ext cx="354584" cy="2754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en-US" sz="14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W</a:t>
            </a:r>
            <a:endParaRPr kumimoji="0" lang="en-GB" sz="2400" b="1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48424" y="2280241"/>
            <a:ext cx="354584" cy="2754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en-US" sz="14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W</a:t>
            </a:r>
            <a:endParaRPr kumimoji="0" lang="en-GB" sz="2400" b="1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53880" y="2712289"/>
            <a:ext cx="354584" cy="2754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en-US" sz="14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W</a:t>
            </a:r>
            <a:endParaRPr kumimoji="0" lang="en-GB" sz="2400" b="1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7712159"/>
      </p:ext>
    </p:extLst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Neutrino </a:t>
            </a:r>
            <a:r>
              <a:rPr lang="en-US" dirty="0" err="1"/>
              <a:t>Mischung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Warum</a:t>
            </a:r>
            <a:r>
              <a:rPr lang="en-US" dirty="0"/>
              <a:t> </a:t>
            </a:r>
            <a:r>
              <a:rPr lang="en-US" dirty="0" err="1"/>
              <a:t>können</a:t>
            </a:r>
            <a:r>
              <a:rPr lang="en-US" dirty="0"/>
              <a:t> </a:t>
            </a:r>
            <a:r>
              <a:rPr lang="en-US" dirty="0" err="1"/>
              <a:t>sich</a:t>
            </a:r>
            <a:r>
              <a:rPr lang="en-US" dirty="0"/>
              <a:t> Neutrinos </a:t>
            </a:r>
            <a:r>
              <a:rPr lang="en-US" dirty="0" err="1"/>
              <a:t>umwandeln</a:t>
            </a:r>
            <a:r>
              <a:rPr lang="en-US" dirty="0"/>
              <a:t>?</a:t>
            </a:r>
          </a:p>
          <a:p>
            <a:pPr lvl="1"/>
            <a:r>
              <a:rPr lang="en-US" dirty="0"/>
              <a:t>Neutrino </a:t>
            </a:r>
            <a:r>
              <a:rPr lang="en-US" dirty="0" err="1"/>
              <a:t>Arten</a:t>
            </a:r>
            <a:r>
              <a:rPr lang="en-US" dirty="0"/>
              <a:t> </a:t>
            </a:r>
            <a:r>
              <a:rPr lang="en-US" dirty="0" err="1"/>
              <a:t>sind</a:t>
            </a:r>
            <a:r>
              <a:rPr lang="en-US" dirty="0"/>
              <a:t> </a:t>
            </a:r>
            <a:r>
              <a:rPr lang="en-US" dirty="0" err="1"/>
              <a:t>nicht</a:t>
            </a:r>
            <a:r>
              <a:rPr lang="en-US" dirty="0"/>
              <a:t> </a:t>
            </a:r>
            <a:r>
              <a:rPr lang="en-US" dirty="0" err="1"/>
              <a:t>masselos</a:t>
            </a:r>
            <a:r>
              <a:rPr lang="en-US" dirty="0"/>
              <a:t> + </a:t>
            </a:r>
            <a:r>
              <a:rPr lang="en-US" dirty="0" err="1"/>
              <a:t>haben</a:t>
            </a:r>
            <a:r>
              <a:rPr lang="en-US" dirty="0"/>
              <a:t> (</a:t>
            </a:r>
            <a:r>
              <a:rPr lang="en-US" dirty="0" err="1"/>
              <a:t>kleine</a:t>
            </a:r>
            <a:r>
              <a:rPr lang="en-US" dirty="0"/>
              <a:t>) </a:t>
            </a:r>
            <a:r>
              <a:rPr lang="en-US" dirty="0" err="1"/>
              <a:t>Massendifferenzen</a:t>
            </a:r>
            <a:endParaRPr lang="en-US" dirty="0"/>
          </a:p>
          <a:p>
            <a:pPr lvl="2"/>
            <a:r>
              <a:rPr lang="en-US" dirty="0" err="1"/>
              <a:t>Wellenfunktionen</a:t>
            </a:r>
            <a:r>
              <a:rPr lang="en-US" dirty="0"/>
              <a:t> </a:t>
            </a:r>
            <a:r>
              <a:rPr lang="en-US" dirty="0" err="1"/>
              <a:t>sind</a:t>
            </a:r>
            <a:r>
              <a:rPr lang="en-US" dirty="0"/>
              <a:t> </a:t>
            </a:r>
            <a:r>
              <a:rPr lang="en-US" dirty="0" err="1">
                <a:solidFill>
                  <a:srgbClr val="FF0000"/>
                </a:solidFill>
              </a:rPr>
              <a:t>Superpositionen</a:t>
            </a:r>
            <a:r>
              <a:rPr lang="en-US" dirty="0">
                <a:solidFill>
                  <a:srgbClr val="FF0000"/>
                </a:solidFill>
              </a:rPr>
              <a:t> von 3 Neutrino </a:t>
            </a:r>
            <a:r>
              <a:rPr lang="en-US" dirty="0" err="1">
                <a:solidFill>
                  <a:srgbClr val="FF0000"/>
                </a:solidFill>
              </a:rPr>
              <a:t>Zuständen</a:t>
            </a:r>
            <a:endParaRPr lang="en-US" dirty="0">
              <a:solidFill>
                <a:srgbClr val="FF0000"/>
              </a:solidFill>
            </a:endParaRPr>
          </a:p>
          <a:p>
            <a:pPr lvl="2"/>
            <a:r>
              <a:rPr lang="en-US" dirty="0" err="1">
                <a:sym typeface="Wingdings" panose="05000000000000000000" pitchFamily="2" charset="2"/>
              </a:rPr>
              <a:t>Auftreten</a:t>
            </a:r>
            <a:r>
              <a:rPr lang="en-US" dirty="0">
                <a:sym typeface="Wingdings" panose="05000000000000000000" pitchFamily="2" charset="2"/>
              </a:rPr>
              <a:t> von </a:t>
            </a:r>
            <a:r>
              <a:rPr lang="en-US" dirty="0" err="1">
                <a:sym typeface="Wingdings" panose="05000000000000000000" pitchFamily="2" charset="2"/>
              </a:rPr>
              <a:t>Phasenverschiebungen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mit</a:t>
            </a:r>
            <a:r>
              <a:rPr lang="en-US" dirty="0">
                <a:sym typeface="Wingdings" panose="05000000000000000000" pitchFamily="2" charset="2"/>
              </a:rPr>
              <a:t> der Zeit, </a:t>
            </a:r>
            <a:r>
              <a:rPr lang="en-US" dirty="0" err="1">
                <a:solidFill>
                  <a:srgbClr val="FF0000"/>
                </a:solidFill>
                <a:sym typeface="Wingdings" panose="05000000000000000000" pitchFamily="2" charset="2"/>
              </a:rPr>
              <a:t>Zusammensetzung</a:t>
            </a:r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en-US" dirty="0" err="1">
                <a:solidFill>
                  <a:srgbClr val="FF0000"/>
                </a:solidFill>
                <a:sym typeface="Wingdings" panose="05000000000000000000" pitchFamily="2" charset="2"/>
              </a:rPr>
              <a:t>variiert</a:t>
            </a:r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en-US" dirty="0" err="1">
                <a:solidFill>
                  <a:srgbClr val="FF0000"/>
                </a:solidFill>
                <a:sym typeface="Wingdings" panose="05000000000000000000" pitchFamily="2" charset="2"/>
              </a:rPr>
              <a:t>zeitlich</a:t>
            </a:r>
            <a:endParaRPr lang="en-US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lvl="1"/>
            <a:r>
              <a:rPr lang="en-US" dirty="0" err="1">
                <a:sym typeface="Wingdings" panose="05000000000000000000" pitchFamily="2" charset="2"/>
              </a:rPr>
              <a:t>Mischung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wird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duch</a:t>
            </a:r>
            <a:r>
              <a:rPr lang="en-US" dirty="0">
                <a:sym typeface="Wingdings" panose="05000000000000000000" pitchFamily="2" charset="2"/>
              </a:rPr>
              <a:t> Matrix </a:t>
            </a:r>
            <a:r>
              <a:rPr lang="en-US" dirty="0" err="1">
                <a:sym typeface="Wingdings" panose="05000000000000000000" pitchFamily="2" charset="2"/>
              </a:rPr>
              <a:t>beschrieben</a:t>
            </a:r>
            <a:endParaRPr lang="en-US" dirty="0">
              <a:sym typeface="Wingdings" panose="05000000000000000000" pitchFamily="2" charset="2"/>
            </a:endParaRPr>
          </a:p>
          <a:p>
            <a:pPr lvl="3"/>
            <a:r>
              <a:rPr lang="en-US" dirty="0" err="1">
                <a:sym typeface="Wingdings" panose="05000000000000000000" pitchFamily="2" charset="2"/>
              </a:rPr>
              <a:t>Neutrinoart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Eigenzustand</a:t>
            </a:r>
            <a:r>
              <a:rPr lang="en-US" dirty="0">
                <a:sym typeface="Wingdings" panose="05000000000000000000" pitchFamily="2" charset="2"/>
              </a:rPr>
              <a:t> (</a:t>
            </a:r>
            <a:r>
              <a:rPr lang="en-US" dirty="0" err="1">
                <a:sym typeface="Wingdings" panose="05000000000000000000" pitchFamily="2" charset="2"/>
              </a:rPr>
              <a:t>Wechselwirkung</a:t>
            </a:r>
            <a:r>
              <a:rPr lang="en-US" dirty="0">
                <a:sym typeface="Wingdings" panose="05000000000000000000" pitchFamily="2" charset="2"/>
              </a:rPr>
              <a:t>) ≠ </a:t>
            </a:r>
            <a:r>
              <a:rPr lang="en-US" dirty="0" err="1">
                <a:sym typeface="Wingdings" panose="05000000000000000000" pitchFamily="2" charset="2"/>
              </a:rPr>
              <a:t>Neutrinomasse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Eigenzustand</a:t>
            </a:r>
            <a:r>
              <a:rPr lang="en-US" dirty="0">
                <a:sym typeface="Wingdings" panose="05000000000000000000" pitchFamily="2" charset="2"/>
              </a:rPr>
              <a:t> (</a:t>
            </a:r>
            <a:r>
              <a:rPr lang="en-US" dirty="0" err="1">
                <a:sym typeface="Wingdings" panose="05000000000000000000" pitchFamily="2" charset="2"/>
              </a:rPr>
              <a:t>Ausbreitung</a:t>
            </a:r>
            <a:r>
              <a:rPr lang="en-US" dirty="0">
                <a:sym typeface="Wingdings" panose="05000000000000000000" pitchFamily="2" charset="2"/>
              </a:rPr>
              <a:t>)</a:t>
            </a:r>
          </a:p>
          <a:p>
            <a:pPr lvl="2"/>
            <a:endParaRPr lang="en-US" dirty="0">
              <a:sym typeface="Wingdings" panose="05000000000000000000" pitchFamily="2" charset="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feld 3"/>
              <p:cNvSpPr txBox="1"/>
              <p:nvPr/>
            </p:nvSpPr>
            <p:spPr>
              <a:xfrm>
                <a:off x="3132088" y="3754181"/>
                <a:ext cx="3817007" cy="14160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47675" rtl="0" eaLnBrk="1" fontAlgn="base" latinLnBrk="0" hangingPunct="0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"/>
                          <m:ctrlPr>
                            <a:rPr kumimoji="0" lang="de-DE" sz="3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kumimoji="0" lang="de-DE" sz="36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de-DE" sz="36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</a:rPr>
                                <m:t>𝜈</m:t>
                              </m:r>
                            </m:e>
                            <m:sub>
                              <m:r>
                                <a:rPr kumimoji="0" lang="de-DE" sz="36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</a:rPr>
                                <m:t>𝛼</m:t>
                              </m:r>
                            </m:sub>
                          </m:sSub>
                        </m:e>
                      </m:d>
                      <m:r>
                        <a:rPr kumimoji="0" lang="de-DE" sz="36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/>
                        </a:rPr>
                        <m:t>〉=</m:t>
                      </m:r>
                      <m:nary>
                        <m:naryPr>
                          <m:chr m:val="∑"/>
                          <m:ctrlPr>
                            <a:rPr kumimoji="0" lang="de-DE" sz="36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kumimoji="0" lang="de-DE" sz="36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/>
                            </a:rPr>
                            <m:t>𝑖</m:t>
                          </m:r>
                          <m:r>
                            <a:rPr kumimoji="0" lang="de-DE" sz="36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/>
                            </a:rPr>
                            <m:t>=1</m:t>
                          </m:r>
                        </m:sub>
                        <m:sup>
                          <m:r>
                            <a:rPr kumimoji="0" lang="de-DE" sz="36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/>
                            </a:rPr>
                            <m:t>3</m:t>
                          </m:r>
                        </m:sup>
                        <m:e>
                          <m:sSub>
                            <m:sSubPr>
                              <m:ctrlPr>
                                <a:rPr kumimoji="0" lang="de-DE" sz="36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de-DE" sz="36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</a:rPr>
                                <m:t>𝑈</m:t>
                              </m:r>
                            </m:e>
                            <m:sub>
                              <m:r>
                                <a:rPr kumimoji="0" lang="de-DE" sz="36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</a:rPr>
                                <m:t>𝛼</m:t>
                              </m:r>
                              <m:r>
                                <a:rPr kumimoji="0" lang="de-DE" sz="36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</a:rPr>
                                <m:t>,</m:t>
                              </m:r>
                              <m:r>
                                <a:rPr kumimoji="0" lang="de-DE" sz="36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</a:rPr>
                                <m:t>𝑖</m:t>
                              </m:r>
                            </m:sub>
                          </m:sSub>
                          <m:d>
                            <m:dPr>
                              <m:begChr m:val="|"/>
                              <m:endChr m:val=""/>
                              <m:ctrlPr>
                                <a:rPr kumimoji="0" lang="de-DE" sz="36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kumimoji="0" lang="de-DE" sz="36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0" lang="de-DE" sz="36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</a:rPr>
                                    <m:t>𝜈</m:t>
                                  </m:r>
                                </m:e>
                                <m:sub>
                                  <m:r>
                                    <a:rPr kumimoji="0" lang="de-DE" sz="36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kumimoji="0" lang="de-DE" sz="36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</a:rPr>
                                <m:t>〉</m:t>
                              </m:r>
                            </m:e>
                          </m:d>
                        </m:e>
                      </m:nary>
                    </m:oMath>
                  </m:oMathPara>
                </a14:m>
                <a:endParaRPr kumimoji="0" lang="de-DE" sz="3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</mc:Choice>
        <mc:Fallback xmlns="">
          <p:sp>
            <p:nvSpPr>
              <p:cNvPr id="4" name="Textfeld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32088" y="3754181"/>
                <a:ext cx="3817007" cy="1416093"/>
              </a:xfrm>
              <a:prstGeom prst="rect">
                <a:avLst/>
              </a:prstGeom>
              <a:blipFill>
                <a:blip r:embed="rId2"/>
                <a:stretch>
                  <a:fillRect t="-517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feld 4"/>
          <p:cNvSpPr txBox="1"/>
          <p:nvPr/>
        </p:nvSpPr>
        <p:spPr>
          <a:xfrm>
            <a:off x="1863526" y="5274540"/>
            <a:ext cx="1888402" cy="3277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uxi Sans"/>
              </a:rPr>
              <a:t>3 </a:t>
            </a: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uxi Sans"/>
              </a:rPr>
              <a:t>Neutrinoarten</a:t>
            </a:r>
            <a:endParaRPr kumimoji="0" lang="de-DE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uxi Sans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6163838" y="5266217"/>
            <a:ext cx="2182777" cy="3277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uxi Sans"/>
              </a:rPr>
              <a:t>3 </a:t>
            </a: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uxi Sans"/>
              </a:rPr>
              <a:t>Neutrinomassen</a:t>
            </a:r>
            <a:endParaRPr kumimoji="0" lang="de-DE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uxi San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feld 6"/>
              <p:cNvSpPr txBox="1"/>
              <p:nvPr/>
            </p:nvSpPr>
            <p:spPr>
              <a:xfrm>
                <a:off x="3201397" y="4827764"/>
                <a:ext cx="902811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447675" rtl="0" eaLnBrk="1" fontAlgn="base" latinLnBrk="0" hangingPunct="0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de-DE" sz="24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uLnTx/>
                          <a:uFillTx/>
                          <a:latin typeface="Cambria Math"/>
                        </a:rPr>
                        <m:t>𝐞</m:t>
                      </m:r>
                      <m:r>
                        <a:rPr kumimoji="0" lang="de-DE" sz="24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uLnTx/>
                          <a:uFillTx/>
                          <a:latin typeface="Cambria Math"/>
                        </a:rPr>
                        <m:t> </m:t>
                      </m:r>
                      <m:r>
                        <a:rPr kumimoji="0" lang="de-DE" sz="24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uLnTx/>
                          <a:uFillTx/>
                          <a:latin typeface="Cambria Math"/>
                        </a:rPr>
                        <m:t>𝛍</m:t>
                      </m:r>
                      <m:r>
                        <a:rPr kumimoji="0" lang="de-DE" sz="24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uLnTx/>
                          <a:uFillTx/>
                          <a:latin typeface="Cambria Math"/>
                        </a:rPr>
                        <m:t> </m:t>
                      </m:r>
                      <m:r>
                        <a:rPr kumimoji="0" lang="de-DE" sz="24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uLnTx/>
                          <a:uFillTx/>
                          <a:latin typeface="Cambria Math"/>
                        </a:rPr>
                        <m:t>𝛕</m:t>
                      </m:r>
                    </m:oMath>
                  </m:oMathPara>
                </a14:m>
                <a:endParaRPr kumimoji="0" lang="de-DE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66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</mc:Choice>
        <mc:Fallback xmlns="">
          <p:sp>
            <p:nvSpPr>
              <p:cNvPr id="7" name="Textfeld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1397" y="4827764"/>
                <a:ext cx="902811" cy="461665"/>
              </a:xfrm>
              <a:prstGeom prst="rect">
                <a:avLst/>
              </a:prstGeom>
              <a:blipFill>
                <a:blip r:embed="rId3"/>
                <a:stretch>
                  <a:fillRect b="-13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feld 7"/>
              <p:cNvSpPr txBox="1"/>
              <p:nvPr/>
            </p:nvSpPr>
            <p:spPr>
              <a:xfrm>
                <a:off x="5995365" y="4827764"/>
                <a:ext cx="843501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447675" rtl="0" eaLnBrk="1" fontAlgn="base" latinLnBrk="0" hangingPunct="0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  <a:defRPr/>
                </a:pPr>
                <a:r>
                  <a:rPr kumimoji="0" lang="de-DE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6600"/>
                    </a:solidFill>
                    <a:effectLst/>
                    <a:uLnTx/>
                    <a:uFillTx/>
                    <a:latin typeface="Arial" charset="0"/>
                  </a:rPr>
                  <a:t>1</a:t>
                </a:r>
                <a14:m>
                  <m:oMath xmlns:m="http://schemas.openxmlformats.org/officeDocument/2006/math">
                    <m:r>
                      <a:rPr kumimoji="0" lang="de-DE" sz="2400" b="1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uLnTx/>
                        <a:uFillTx/>
                        <a:latin typeface="Cambria Math"/>
                      </a:rPr>
                      <m:t> </m:t>
                    </m:r>
                    <m:r>
                      <a:rPr kumimoji="0" lang="de-DE" sz="2400" b="1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uLnTx/>
                        <a:uFillTx/>
                        <a:latin typeface="Cambria Math"/>
                      </a:rPr>
                      <m:t>𝟐</m:t>
                    </m:r>
                    <m:r>
                      <a:rPr kumimoji="0" lang="de-DE" sz="2400" b="1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uLnTx/>
                        <a:uFillTx/>
                        <a:latin typeface="Cambria Math"/>
                      </a:rPr>
                      <m:t> </m:t>
                    </m:r>
                    <m:r>
                      <a:rPr kumimoji="0" lang="de-DE" sz="2400" b="1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uLnTx/>
                        <a:uFillTx/>
                        <a:latin typeface="Cambria Math"/>
                      </a:rPr>
                      <m:t>𝟑</m:t>
                    </m:r>
                  </m:oMath>
                </a14:m>
                <a:endParaRPr kumimoji="0" lang="de-DE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66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</mc:Choice>
        <mc:Fallback xmlns="">
          <p:sp>
            <p:nvSpPr>
              <p:cNvPr id="8" name="Textfeld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95365" y="4827764"/>
                <a:ext cx="843501" cy="461665"/>
              </a:xfrm>
              <a:prstGeom prst="rect">
                <a:avLst/>
              </a:prstGeom>
              <a:blipFill>
                <a:blip r:embed="rId4"/>
                <a:stretch>
                  <a:fillRect l="-10791" t="-21053" r="-2878" b="-184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feld 8"/>
          <p:cNvSpPr txBox="1"/>
          <p:nvPr/>
        </p:nvSpPr>
        <p:spPr>
          <a:xfrm>
            <a:off x="1405264" y="3670453"/>
            <a:ext cx="1796133" cy="5632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Luxi Sans"/>
              </a:rPr>
              <a:t>Wie Neutrinos</a:t>
            </a:r>
          </a:p>
          <a:p>
            <a:pPr marL="0" marR="0" lvl="0" indent="0" algn="ctr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Luxi Sans"/>
              </a:rPr>
              <a:t>wechselwirken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6853901" y="3749760"/>
            <a:ext cx="1869679" cy="5632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Luxi Sans"/>
              </a:rPr>
              <a:t>Wie Neutrinos</a:t>
            </a:r>
          </a:p>
          <a:p>
            <a:pPr marL="0" marR="0" lvl="0" indent="0" algn="ctr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Luxi Sans"/>
              </a:rPr>
              <a:t>sich ausbreiten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feld 10"/>
              <p:cNvSpPr txBox="1"/>
              <p:nvPr/>
            </p:nvSpPr>
            <p:spPr>
              <a:xfrm>
                <a:off x="647824" y="5826409"/>
                <a:ext cx="8397197" cy="1265796"/>
              </a:xfrm>
              <a:prstGeom prst="rect">
                <a:avLst/>
              </a:prstGeom>
              <a:noFill/>
              <a:ln w="38100"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 w="6350"/>
              </a:sp3d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47675" rtl="0" eaLnBrk="1" fontAlgn="base" latinLnBrk="0" hangingPunct="0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kumimoji="0" lang="de-DE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kumimoji="0" lang="de-DE" sz="18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kumimoji="0" lang="de-DE" sz="18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kumimoji="0" lang="de-DE" sz="18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kumimoji="0" lang="de-DE" sz="18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func>
                                  <m:funcPr>
                                    <m:ctrlPr>
                                      <a:rPr kumimoji="0" lang="de-DE" sz="18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kumimoji="0" lang="de-DE" sz="1800" b="0" i="0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</a:rPr>
                                      <m:t>cos</m:t>
                                    </m:r>
                                  </m:fName>
                                  <m:e>
                                    <m:sSub>
                                      <m:sSubPr>
                                        <m:ctrlPr>
                                          <a:rPr kumimoji="0" lang="de-DE" sz="1800" b="0" i="1" u="none" strike="noStrike" kern="120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0" lang="de-DE" sz="1800" b="0" i="1" u="none" strike="noStrike" kern="120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/>
                                          </a:rPr>
                                          <m:t>𝜃</m:t>
                                        </m:r>
                                      </m:e>
                                      <m:sub>
                                        <m:r>
                                          <a:rPr kumimoji="0" lang="de-DE" sz="1800" b="0" i="1" u="none" strike="noStrike" kern="120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/>
                                          </a:rPr>
                                          <m:t>23</m:t>
                                        </m:r>
                                      </m:sub>
                                    </m:sSub>
                                  </m:e>
                                </m:func>
                              </m:e>
                              <m:e>
                                <m:func>
                                  <m:funcPr>
                                    <m:ctrlPr>
                                      <a:rPr kumimoji="0" lang="de-DE" sz="18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kumimoji="0" lang="de-DE" sz="1800" b="0" i="0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</a:rPr>
                                      <m:t>sin</m:t>
                                    </m:r>
                                  </m:fName>
                                  <m:e>
                                    <m:sSub>
                                      <m:sSubPr>
                                        <m:ctrlPr>
                                          <a:rPr kumimoji="0" lang="de-DE" sz="1800" b="0" i="1" u="none" strike="noStrike" kern="120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0" lang="de-DE" sz="1800" b="0" i="1" u="none" strike="noStrike" kern="120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/>
                                          </a:rPr>
                                          <m:t>𝜃</m:t>
                                        </m:r>
                                      </m:e>
                                      <m:sub>
                                        <m:r>
                                          <a:rPr kumimoji="0" lang="de-DE" sz="1800" b="0" i="1" u="none" strike="noStrike" kern="120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/>
                                          </a:rPr>
                                          <m:t>23</m:t>
                                        </m:r>
                                      </m:sub>
                                    </m:sSub>
                                  </m:e>
                                </m:func>
                              </m:e>
                            </m:mr>
                            <m:mr>
                              <m:e>
                                <m:r>
                                  <a:rPr kumimoji="0" lang="de-DE" sz="18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kumimoji="0" lang="de-DE" sz="18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/>
                                  </a:rPr>
                                  <m:t>−</m:t>
                                </m:r>
                                <m:func>
                                  <m:funcPr>
                                    <m:ctrlPr>
                                      <a:rPr kumimoji="0" lang="de-DE" sz="18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kumimoji="0" lang="de-DE" sz="1800" b="0" i="0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</a:rPr>
                                      <m:t>sin</m:t>
                                    </m:r>
                                  </m:fName>
                                  <m:e>
                                    <m:sSub>
                                      <m:sSubPr>
                                        <m:ctrlPr>
                                          <a:rPr kumimoji="0" lang="de-DE" sz="1800" b="0" i="1" u="none" strike="noStrike" kern="120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0" lang="de-DE" sz="1800" b="0" i="1" u="none" strike="noStrike" kern="120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/>
                                          </a:rPr>
                                          <m:t>𝜃</m:t>
                                        </m:r>
                                      </m:e>
                                      <m:sub>
                                        <m:r>
                                          <a:rPr kumimoji="0" lang="de-DE" sz="1800" b="0" i="1" u="none" strike="noStrike" kern="120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/>
                                          </a:rPr>
                                          <m:t>23</m:t>
                                        </m:r>
                                      </m:sub>
                                    </m:sSub>
                                  </m:e>
                                </m:func>
                              </m:e>
                              <m:e>
                                <m:func>
                                  <m:funcPr>
                                    <m:ctrlPr>
                                      <a:rPr kumimoji="0" lang="de-DE" sz="18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kumimoji="0" lang="de-DE" sz="1800" b="0" i="0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</a:rPr>
                                      <m:t>cos</m:t>
                                    </m:r>
                                  </m:fName>
                                  <m:e>
                                    <m:sSub>
                                      <m:sSubPr>
                                        <m:ctrlPr>
                                          <a:rPr kumimoji="0" lang="de-DE" sz="1800" b="0" i="1" u="none" strike="noStrike" kern="120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0" lang="de-DE" sz="1800" b="0" i="1" u="none" strike="noStrike" kern="120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/>
                                          </a:rPr>
                                          <m:t>𝜃</m:t>
                                        </m:r>
                                      </m:e>
                                      <m:sub>
                                        <m:r>
                                          <a:rPr kumimoji="0" lang="de-DE" sz="1800" b="0" i="1" u="none" strike="noStrike" kern="120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/>
                                          </a:rPr>
                                          <m:t>23</m:t>
                                        </m:r>
                                      </m:sub>
                                    </m:sSub>
                                  </m:e>
                                </m:func>
                              </m:e>
                            </m:mr>
                          </m:m>
                        </m:e>
                      </m:d>
                      <m:r>
                        <a:rPr kumimoji="0" lang="de-DE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/>
                        </a:rPr>
                        <m:t> </m:t>
                      </m:r>
                      <m:d>
                        <m:dPr>
                          <m:ctrlP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kumimoji="0" lang="de-DE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func>
                                  <m:funcPr>
                                    <m:ctrlPr>
                                      <a:rPr kumimoji="0" lang="de-DE" sz="18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  <m:brk m:alnAt="7"/>
                                      </m:rPr>
                                      <a:rPr kumimoji="0" lang="de-DE" sz="1800" b="0" i="0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</a:rPr>
                                      <m:t>c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kumimoji="0" lang="de-DE" sz="1800" b="0" i="0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</a:rPr>
                                      <m:t>os</m:t>
                                    </m:r>
                                  </m:fName>
                                  <m:e>
                                    <m:sSub>
                                      <m:sSubPr>
                                        <m:ctrlPr>
                                          <a:rPr kumimoji="0" lang="de-DE" sz="1800" b="0" i="1" u="none" strike="noStrike" kern="120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brk m:alnAt="7"/>
                                          </m:rPr>
                                          <a:rPr kumimoji="0" lang="de-DE" sz="1800" b="0" i="1" u="none" strike="noStrike" kern="120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/>
                                          </a:rPr>
                                          <m:t>𝜃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brk m:alnAt="7"/>
                                          </m:rPr>
                                          <a:rPr kumimoji="0" lang="de-DE" sz="1800" b="0" i="1" u="none" strike="noStrike" kern="120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/>
                                          </a:rPr>
                                          <m:t>1</m:t>
                                        </m:r>
                                        <m:r>
                                          <a:rPr kumimoji="0" lang="de-DE" sz="1800" b="0" i="1" u="none" strike="noStrike" kern="120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/>
                                          </a:rPr>
                                          <m:t>3</m:t>
                                        </m:r>
                                      </m:sub>
                                    </m:sSub>
                                  </m:e>
                                </m:func>
                              </m:e>
                              <m:e>
                                <m:r>
                                  <a:rPr kumimoji="0" lang="de-DE" sz="18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func>
                                  <m:funcPr>
                                    <m:ctrlPr>
                                      <a:rPr kumimoji="0" lang="de-DE" sz="18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kumimoji="0" lang="de-DE" sz="1800" b="0" i="0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</a:rPr>
                                      <m:t>sin</m:t>
                                    </m:r>
                                  </m:fName>
                                  <m:e>
                                    <m:sSub>
                                      <m:sSubPr>
                                        <m:ctrlPr>
                                          <a:rPr kumimoji="0" lang="de-DE" sz="1800" b="0" i="1" u="none" strike="noStrike" kern="120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0" lang="de-DE" sz="1800" b="0" i="1" u="none" strike="noStrike" kern="120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/>
                                          </a:rPr>
                                          <m:t>𝜃</m:t>
                                        </m:r>
                                      </m:e>
                                      <m:sub>
                                        <m:r>
                                          <a:rPr kumimoji="0" lang="de-DE" sz="1800" b="0" i="1" u="none" strike="noStrike" kern="120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/>
                                          </a:rPr>
                                          <m:t>13</m:t>
                                        </m:r>
                                      </m:sub>
                                    </m:sSub>
                                  </m:e>
                                </m:func>
                                <m:sSup>
                                  <m:sSupPr>
                                    <m:ctrlPr>
                                      <a:rPr kumimoji="0" lang="de-DE" sz="18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kumimoji="0" lang="de-DE" sz="18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kumimoji="0" lang="de-DE" sz="18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</a:rPr>
                                      <m:t>−</m:t>
                                    </m:r>
                                    <m:r>
                                      <a:rPr kumimoji="0" lang="de-DE" sz="18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</a:rPr>
                                      <m:t>𝑖</m:t>
                                    </m:r>
                                    <m:r>
                                      <a:rPr kumimoji="0" lang="de-DE" sz="18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</a:rPr>
                                      <m:t>𝛿</m:t>
                                    </m:r>
                                  </m:sup>
                                </m:sSup>
                              </m:e>
                            </m:mr>
                            <m:mr>
                              <m:e>
                                <m:r>
                                  <a:rPr kumimoji="0" lang="de-DE" sz="18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kumimoji="0" lang="de-DE" sz="18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kumimoji="0" lang="de-DE" sz="18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kumimoji="0" lang="de-DE" sz="18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/>
                                  </a:rPr>
                                  <m:t>−</m:t>
                                </m:r>
                                <m:func>
                                  <m:funcPr>
                                    <m:ctrlPr>
                                      <a:rPr kumimoji="0" lang="de-DE" sz="18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kumimoji="0" lang="de-DE" sz="1800" b="0" i="0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</a:rPr>
                                      <m:t>sin</m:t>
                                    </m:r>
                                  </m:fName>
                                  <m:e>
                                    <m:sSub>
                                      <m:sSubPr>
                                        <m:ctrlPr>
                                          <a:rPr kumimoji="0" lang="de-DE" sz="1800" b="0" i="1" u="none" strike="noStrike" kern="120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0" lang="de-DE" sz="1800" b="0" i="1" u="none" strike="noStrike" kern="120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/>
                                          </a:rPr>
                                          <m:t>𝜃</m:t>
                                        </m:r>
                                      </m:e>
                                      <m:sub>
                                        <m:r>
                                          <a:rPr kumimoji="0" lang="de-DE" sz="1800" b="0" i="1" u="none" strike="noStrike" kern="120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/>
                                          </a:rPr>
                                          <m:t>13</m:t>
                                        </m:r>
                                      </m:sub>
                                    </m:sSub>
                                  </m:e>
                                </m:func>
                                <m:sSup>
                                  <m:sSupPr>
                                    <m:ctrlPr>
                                      <a:rPr kumimoji="0" lang="de-DE" sz="18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kumimoji="0" lang="de-DE" sz="18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kumimoji="0" lang="de-DE" sz="18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</a:rPr>
                                      <m:t>𝑖</m:t>
                                    </m:r>
                                    <m:r>
                                      <a:rPr kumimoji="0" lang="de-DE" sz="18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</a:rPr>
                                      <m:t>𝛿</m:t>
                                    </m:r>
                                  </m:sup>
                                </m:sSup>
                              </m:e>
                              <m:e>
                                <m:r>
                                  <a:rPr kumimoji="0" lang="de-DE" sz="18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func>
                                  <m:funcPr>
                                    <m:ctrlPr>
                                      <a:rPr kumimoji="0" lang="de-DE" sz="18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kumimoji="0" lang="de-DE" sz="1800" b="0" i="0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</a:rPr>
                                      <m:t>cos</m:t>
                                    </m:r>
                                  </m:fName>
                                  <m:e>
                                    <m:sSub>
                                      <m:sSubPr>
                                        <m:ctrlPr>
                                          <a:rPr kumimoji="0" lang="de-DE" sz="1800" b="0" i="1" u="none" strike="noStrike" kern="120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0" lang="de-DE" sz="1800" b="0" i="1" u="none" strike="noStrike" kern="120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/>
                                          </a:rPr>
                                          <m:t>𝜃</m:t>
                                        </m:r>
                                      </m:e>
                                      <m:sub>
                                        <m:r>
                                          <a:rPr kumimoji="0" lang="de-DE" sz="1800" b="0" i="1" u="none" strike="noStrike" kern="120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/>
                                          </a:rPr>
                                          <m:t>13</m:t>
                                        </m:r>
                                      </m:sub>
                                    </m:sSub>
                                  </m:e>
                                </m:func>
                              </m:e>
                            </m:mr>
                          </m:m>
                        </m:e>
                      </m:d>
                      <m:r>
                        <a:rPr kumimoji="0" lang="de-DE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/>
                        </a:rPr>
                        <m:t> </m:t>
                      </m:r>
                      <m:d>
                        <m:dPr>
                          <m:ctrlP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kumimoji="0" lang="de-DE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func>
                                  <m:funcPr>
                                    <m:ctrlPr>
                                      <a:rPr kumimoji="0" lang="de-DE" sz="18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  <m:brk m:alnAt="7"/>
                                      </m:rPr>
                                      <a:rPr kumimoji="0" lang="de-DE" sz="1800" b="0" i="0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</a:rPr>
                                      <m:t>c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kumimoji="0" lang="de-DE" sz="1800" b="0" i="0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</a:rPr>
                                      <m:t>os</m:t>
                                    </m:r>
                                  </m:fName>
                                  <m:e>
                                    <m:sSub>
                                      <m:sSubPr>
                                        <m:ctrlPr>
                                          <a:rPr kumimoji="0" lang="de-DE" sz="1800" b="0" i="1" u="none" strike="noStrike" kern="120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brk m:alnAt="7"/>
                                          </m:rPr>
                                          <a:rPr kumimoji="0" lang="de-DE" sz="1800" b="0" i="1" u="none" strike="noStrike" kern="120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/>
                                          </a:rPr>
                                          <m:t>𝜃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brk m:alnAt="7"/>
                                          </m:rPr>
                                          <a:rPr kumimoji="0" lang="de-DE" sz="1800" b="0" i="1" u="none" strike="noStrike" kern="120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/>
                                          </a:rPr>
                                          <m:t>1</m:t>
                                        </m:r>
                                        <m:r>
                                          <a:rPr kumimoji="0" lang="de-DE" sz="1800" b="0" i="1" u="none" strike="noStrike" kern="120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e>
                                </m:func>
                              </m:e>
                              <m:e>
                                <m:func>
                                  <m:funcPr>
                                    <m:ctrlPr>
                                      <a:rPr kumimoji="0" lang="de-DE" sz="18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kumimoji="0" lang="de-DE" sz="1800" b="0" i="0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</a:rPr>
                                      <m:t>sin</m:t>
                                    </m:r>
                                  </m:fName>
                                  <m:e>
                                    <m:sSub>
                                      <m:sSubPr>
                                        <m:ctrlPr>
                                          <a:rPr kumimoji="0" lang="de-DE" sz="1800" b="0" i="1" u="none" strike="noStrike" kern="120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0" lang="de-DE" sz="1800" b="0" i="1" u="none" strike="noStrike" kern="120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/>
                                          </a:rPr>
                                          <m:t>𝜃</m:t>
                                        </m:r>
                                      </m:e>
                                      <m:sub>
                                        <m:r>
                                          <a:rPr kumimoji="0" lang="de-DE" sz="1800" b="0" i="1" u="none" strike="noStrike" kern="120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/>
                                          </a:rPr>
                                          <m:t>12</m:t>
                                        </m:r>
                                      </m:sub>
                                    </m:sSub>
                                  </m:e>
                                </m:func>
                              </m:e>
                              <m:e>
                                <m:r>
                                  <a:rPr kumimoji="0" lang="de-DE" sz="18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kumimoji="0" lang="de-DE" sz="18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/>
                                  </a:rPr>
                                  <m:t>−</m:t>
                                </m:r>
                                <m:func>
                                  <m:funcPr>
                                    <m:ctrlPr>
                                      <a:rPr kumimoji="0" lang="de-DE" sz="18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kumimoji="0" lang="de-DE" sz="1800" b="0" i="0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</a:rPr>
                                      <m:t>sin</m:t>
                                    </m:r>
                                  </m:fName>
                                  <m:e>
                                    <m:sSub>
                                      <m:sSubPr>
                                        <m:ctrlPr>
                                          <a:rPr kumimoji="0" lang="de-DE" sz="1800" b="0" i="1" u="none" strike="noStrike" kern="120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0" lang="de-DE" sz="1800" b="0" i="1" u="none" strike="noStrike" kern="120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/>
                                          </a:rPr>
                                          <m:t>𝜃</m:t>
                                        </m:r>
                                      </m:e>
                                      <m:sub>
                                        <m:r>
                                          <a:rPr kumimoji="0" lang="de-DE" sz="1800" b="0" i="1" u="none" strike="noStrike" kern="120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/>
                                          </a:rPr>
                                          <m:t>12</m:t>
                                        </m:r>
                                      </m:sub>
                                    </m:sSub>
                                  </m:e>
                                </m:func>
                              </m:e>
                              <m:e>
                                <m:func>
                                  <m:funcPr>
                                    <m:ctrlPr>
                                      <a:rPr kumimoji="0" lang="de-DE" sz="18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kumimoji="0" lang="de-DE" sz="1800" b="0" i="0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</a:rPr>
                                      <m:t>cos</m:t>
                                    </m:r>
                                  </m:fName>
                                  <m:e>
                                    <m:sSub>
                                      <m:sSubPr>
                                        <m:ctrlPr>
                                          <a:rPr kumimoji="0" lang="de-DE" sz="1800" b="0" i="1" u="none" strike="noStrike" kern="120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0" lang="de-DE" sz="1800" b="0" i="1" u="none" strike="noStrike" kern="120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/>
                                          </a:rPr>
                                          <m:t>𝜃</m:t>
                                        </m:r>
                                      </m:e>
                                      <m:sub>
                                        <m:r>
                                          <a:rPr kumimoji="0" lang="de-DE" sz="1800" b="0" i="1" u="none" strike="noStrike" kern="120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/>
                                          </a:rPr>
                                          <m:t>12</m:t>
                                        </m:r>
                                      </m:sub>
                                    </m:sSub>
                                  </m:e>
                                </m:func>
                              </m:e>
                              <m:e>
                                <m:r>
                                  <a:rPr kumimoji="0" lang="de-DE" sz="18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kumimoji="0" lang="de-DE" sz="18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kumimoji="0" lang="de-DE" sz="18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kumimoji="0" lang="de-DE" sz="18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/>
                                  </a:rPr>
                                  <m:t>1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kumimoji="0" lang="de-DE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  <a:p>
                <a:pPr marL="0" marR="0" lvl="0" indent="0" algn="ctr" defTabSz="447675" rtl="0" eaLnBrk="1" fontAlgn="base" latinLnBrk="0" hangingPunct="0">
                  <a:lnSpc>
                    <a:spcPct val="85000"/>
                  </a:lnSpc>
                  <a:spcBef>
                    <a:spcPts val="12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  <a:defRPr/>
                </a:pPr>
                <a:r>
                  <a:rPr kumimoji="0" lang="de-DE" sz="20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 charset="0"/>
                  </a:rPr>
                  <a:t>P</a:t>
                </a:r>
                <a:r>
                  <a:rPr kumimoji="0" lang="de-DE" sz="2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 charset="0"/>
                  </a:rPr>
                  <a:t>ontecorvo</a:t>
                </a:r>
                <a:r>
                  <a:rPr kumimoji="0" lang="de-DE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 charset="0"/>
                  </a:rPr>
                  <a:t> </a:t>
                </a:r>
                <a:r>
                  <a:rPr kumimoji="0" lang="de-DE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 charset="0"/>
                  </a:rPr>
                  <a:t>M</a:t>
                </a:r>
                <a:r>
                  <a:rPr kumimoji="0" lang="de-DE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 charset="0"/>
                  </a:rPr>
                  <a:t>aki </a:t>
                </a:r>
                <a:r>
                  <a:rPr kumimoji="0" lang="de-DE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 charset="0"/>
                  </a:rPr>
                  <a:t>N</a:t>
                </a:r>
                <a:r>
                  <a:rPr kumimoji="0" lang="de-DE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 charset="0"/>
                  </a:rPr>
                  <a:t>akagawa </a:t>
                </a:r>
                <a:r>
                  <a:rPr kumimoji="0" lang="de-DE" sz="20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 charset="0"/>
                  </a:rPr>
                  <a:t>S</a:t>
                </a:r>
                <a:r>
                  <a:rPr kumimoji="0" lang="de-DE" sz="2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 charset="0"/>
                  </a:rPr>
                  <a:t>akata</a:t>
                </a:r>
                <a:r>
                  <a:rPr kumimoji="0" lang="de-DE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 charset="0"/>
                  </a:rPr>
                  <a:t> - Matrix</a:t>
                </a:r>
              </a:p>
            </p:txBody>
          </p:sp>
        </mc:Choice>
        <mc:Fallback xmlns="">
          <p:sp>
            <p:nvSpPr>
              <p:cNvPr id="25" name="Textfeld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7824" y="5826409"/>
                <a:ext cx="8397197" cy="1265796"/>
              </a:xfrm>
              <a:prstGeom prst="rect">
                <a:avLst/>
              </a:prstGeom>
              <a:blipFill>
                <a:blip r:embed="rId5"/>
                <a:stretch>
                  <a:fillRect b="-5023"/>
                </a:stretch>
              </a:blipFill>
              <a:ln w="38100"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Freeform 16"/>
          <p:cNvSpPr>
            <a:spLocks noChangeAspect="1"/>
          </p:cNvSpPr>
          <p:nvPr/>
        </p:nvSpPr>
        <p:spPr>
          <a:xfrm>
            <a:off x="5281289" y="4035209"/>
            <a:ext cx="864000" cy="864000"/>
          </a:xfrm>
          <a:custGeom>
            <a:avLst/>
            <a:gdLst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il" t="it" r="ir" b="ib"/>
            <a:pathLst>
              <a:path>
                <a:moveTo>
                  <a:pt x="l" y="vc"/>
                </a:moveTo>
                <a:arcTo wR="wd2" hR="hd2" stAng="cd2" swAng="cd4"/>
                <a:arcTo wR="wd2" hR="hd2" stAng="3cd4" swAng="cd4"/>
                <a:arcTo wR="wd2" hR="hd2" stAng="0" swAng="cd4"/>
                <a:arcTo wR="wd2" hR="hd2" stAng="cd4" swAng="cd4"/>
                <a:close/>
              </a:path>
            </a:pathLst>
          </a:custGeom>
          <a:noFill/>
          <a:ln w="36720">
            <a:solidFill>
              <a:srgbClr val="FF0000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18000" tIns="18000" rIns="18000" bIns="18000" anchor="ctr" anchorCtr="1" compatLnSpc="0"/>
          <a:lstStyle/>
          <a:p>
            <a:pPr marL="0" marR="0" lvl="0" indent="0" algn="l" defTabSz="447675" rtl="0" eaLnBrk="1" fontAlgn="base" latinLnBrk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13" name="Up Arrow 12"/>
          <p:cNvSpPr/>
          <p:nvPr/>
        </p:nvSpPr>
        <p:spPr bwMode="auto">
          <a:xfrm rot="1200000">
            <a:off x="5330997" y="4794726"/>
            <a:ext cx="288032" cy="989922"/>
          </a:xfrm>
          <a:prstGeom prst="upArrow">
            <a:avLst>
              <a:gd name="adj1" fmla="val 42249"/>
              <a:gd name="adj2" fmla="val 50000"/>
            </a:avLst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5801869"/>
      </p:ext>
    </p:extLst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Elektron</a:t>
            </a:r>
            <a:r>
              <a:rPr lang="en-US" dirty="0"/>
              <a:t> Neutrino Masse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Direkte </a:t>
                </a:r>
                <a:r>
                  <a:rPr lang="en-US" dirty="0" err="1"/>
                  <a:t>Massenmessung</a:t>
                </a:r>
                <a:r>
                  <a:rPr lang="en-US" dirty="0"/>
                  <a:t> von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𝝂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𝒆</m:t>
                        </m:r>
                      </m:sub>
                    </m:sSub>
                  </m:oMath>
                </a14:m>
                <a:r>
                  <a:rPr lang="en-US" dirty="0"/>
                  <a:t> extrem </a:t>
                </a:r>
                <a:r>
                  <a:rPr lang="en-US" dirty="0" err="1"/>
                  <a:t>schwierig</a:t>
                </a:r>
                <a:endParaRPr lang="en-US" dirty="0"/>
              </a:p>
              <a:p>
                <a:pPr lvl="1"/>
                <a:r>
                  <a:rPr lang="en-US" dirty="0" err="1"/>
                  <a:t>Vermessung</a:t>
                </a:r>
                <a:r>
                  <a:rPr lang="en-US" dirty="0"/>
                  <a:t> des </a:t>
                </a:r>
                <a:r>
                  <a:rPr lang="en-US" dirty="0" err="1"/>
                  <a:t>radioaktiven</a:t>
                </a:r>
                <a:r>
                  <a:rPr lang="en-US" dirty="0"/>
                  <a:t> </a:t>
                </a:r>
                <a:r>
                  <a:rPr lang="en-US" dirty="0" err="1"/>
                  <a:t>Zerfalls</a:t>
                </a:r>
                <a:r>
                  <a:rPr lang="en-US" dirty="0"/>
                  <a:t> von Tritium (</a:t>
                </a:r>
                <a:r>
                  <a:rPr lang="en-US" dirty="0" err="1"/>
                  <a:t>ß-Zerfall</a:t>
                </a:r>
                <a:r>
                  <a:rPr lang="en-US" dirty="0"/>
                  <a:t>)</a:t>
                </a:r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r>
                  <a:rPr lang="en-US" dirty="0"/>
                  <a:t>KATRIN </a:t>
                </a:r>
                <a:r>
                  <a:rPr lang="en-US" dirty="0" err="1"/>
                  <a:t>Detektor</a:t>
                </a:r>
                <a:r>
                  <a:rPr lang="en-US" dirty="0"/>
                  <a:t> (Karlsruhe) </a:t>
                </a:r>
                <a:r>
                  <a:rPr lang="en-US" dirty="0" err="1"/>
                  <a:t>versucht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𝒎</m:t>
                        </m:r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(</m:t>
                        </m:r>
                        <m:r>
                          <a:rPr lang="de-DE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𝝂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𝒆</m:t>
                        </m:r>
                      </m:sub>
                    </m:sSub>
                    <m:r>
                      <a:rPr lang="en-US" i="1">
                        <a:solidFill>
                          <a:schemeClr val="tx1"/>
                        </a:solidFill>
                        <a:latin typeface="Cambria Math" charset="0"/>
                      </a:rPr>
                      <m:t>)&lt;</m:t>
                    </m:r>
                    <m:r>
                      <a:rPr lang="en-US" b="1" i="1" smtClean="0">
                        <a:solidFill>
                          <a:schemeClr val="tx1"/>
                        </a:solidFill>
                        <a:latin typeface="Cambria Math" charset="0"/>
                      </a:rPr>
                      <m:t>𝟎</m:t>
                    </m:r>
                    <m:r>
                      <a:rPr lang="en-US" b="1" i="1" smtClean="0">
                        <a:solidFill>
                          <a:schemeClr val="tx1"/>
                        </a:solidFill>
                        <a:latin typeface="Cambria Math" charset="0"/>
                      </a:rPr>
                      <m:t>.</m:t>
                    </m:r>
                    <m:r>
                      <a:rPr lang="en-US" i="1">
                        <a:solidFill>
                          <a:schemeClr val="tx1"/>
                        </a:solidFill>
                        <a:latin typeface="Cambria Math" charset="0"/>
                      </a:rPr>
                      <m:t>𝟐</m:t>
                    </m:r>
                    <m:r>
                      <a:rPr lang="en-US" i="1">
                        <a:solidFill>
                          <a:schemeClr val="tx1"/>
                        </a:solidFill>
                        <a:latin typeface="Cambria Math" charset="0"/>
                      </a:rPr>
                      <m:t> </m:t>
                    </m:r>
                    <m:r>
                      <a:rPr lang="en-US" i="1">
                        <a:solidFill>
                          <a:schemeClr val="tx1"/>
                        </a:solidFill>
                        <a:latin typeface="Cambria Math" charset="0"/>
                      </a:rPr>
                      <m:t>𝒆𝑽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 </a:t>
                </a:r>
                <a:r>
                  <a:rPr lang="en-US" dirty="0" err="1">
                    <a:solidFill>
                      <a:schemeClr val="tx1"/>
                    </a:solidFill>
                  </a:rPr>
                  <a:t>innerhalb</a:t>
                </a:r>
                <a:r>
                  <a:rPr lang="en-US" dirty="0">
                    <a:solidFill>
                      <a:schemeClr val="tx1"/>
                    </a:solidFill>
                  </a:rPr>
                  <a:t> von 5 Jahren </a:t>
                </a:r>
                <a:r>
                  <a:rPr lang="en-US" dirty="0" err="1">
                    <a:solidFill>
                      <a:schemeClr val="tx1"/>
                    </a:solidFill>
                  </a:rPr>
                  <a:t>zu</a:t>
                </a:r>
                <a:r>
                  <a:rPr lang="en-US" dirty="0">
                    <a:solidFill>
                      <a:schemeClr val="tx1"/>
                    </a:solidFill>
                  </a:rPr>
                  <a:t> </a:t>
                </a:r>
                <a:r>
                  <a:rPr lang="en-US" dirty="0" err="1">
                    <a:solidFill>
                      <a:schemeClr val="tx1"/>
                    </a:solidFill>
                  </a:rPr>
                  <a:t>messen</a:t>
                </a:r>
                <a:endParaRPr lang="en-US" dirty="0"/>
              </a:p>
              <a:p>
                <a:r>
                  <a:rPr lang="en-US" dirty="0" err="1"/>
                  <a:t>Viele</a:t>
                </a:r>
                <a:r>
                  <a:rPr lang="en-US" dirty="0"/>
                  <a:t> </a:t>
                </a:r>
                <a:r>
                  <a:rPr lang="en-US" dirty="0" err="1"/>
                  <a:t>andere</a:t>
                </a:r>
                <a:r>
                  <a:rPr lang="en-US" dirty="0"/>
                  <a:t> </a:t>
                </a:r>
                <a:r>
                  <a:rPr lang="en-US" dirty="0" err="1"/>
                  <a:t>Experimente</a:t>
                </a:r>
                <a:r>
                  <a:rPr lang="en-US" dirty="0"/>
                  <a:t> </a:t>
                </a:r>
                <a:r>
                  <a:rPr lang="en-US" dirty="0" err="1"/>
                  <a:t>fokussiert</a:t>
                </a:r>
                <a:r>
                  <a:rPr lang="en-US" dirty="0"/>
                  <a:t> auf </a:t>
                </a:r>
                <a:r>
                  <a:rPr lang="en-US" dirty="0" err="1"/>
                  <a:t>Messung</a:t>
                </a:r>
                <a:r>
                  <a:rPr lang="en-US" dirty="0"/>
                  <a:t> von</a:t>
                </a:r>
              </a:p>
              <a:p>
                <a:pPr lvl="1"/>
                <a:r>
                  <a:rPr lang="en-US" dirty="0" err="1"/>
                  <a:t>Mischungswinkeln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𝜃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12</m:t>
                        </m:r>
                      </m:sub>
                    </m:sSub>
                    <m:r>
                      <a:rPr lang="en-US" b="1" i="0" smtClean="0">
                        <a:solidFill>
                          <a:schemeClr val="tx1"/>
                        </a:solidFill>
                        <a:latin typeface="Cambria Math" charset="0"/>
                      </a:rPr>
                      <m:t>,</m:t>
                    </m:r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𝜃</m:t>
                        </m:r>
                      </m:e>
                      <m:sub>
                        <m:r>
                          <a:rPr lang="de-DE" b="0" i="1">
                            <a:solidFill>
                              <a:schemeClr val="tx1"/>
                            </a:solidFill>
                            <a:latin typeface="Cambria Math"/>
                          </a:rPr>
                          <m:t>23</m:t>
                        </m:r>
                      </m:sub>
                    </m:sSub>
                    <m:r>
                      <a:rPr lang="en-US" b="1" i="0" smtClean="0">
                        <a:solidFill>
                          <a:schemeClr val="tx1"/>
                        </a:solidFill>
                        <a:latin typeface="Cambria Math" charset="0"/>
                      </a:rPr>
                      <m:t>,</m:t>
                    </m:r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𝜃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1</m:t>
                        </m:r>
                        <m:r>
                          <a:rPr lang="de-DE" b="0" i="1">
                            <a:solidFill>
                              <a:schemeClr val="tx1"/>
                            </a:solidFill>
                            <a:latin typeface="Cambria Math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dirty="0"/>
                  <a:t> und </a:t>
                </a:r>
                <a:r>
                  <a:rPr lang="en-US" dirty="0" err="1"/>
                  <a:t>Massendifferenzen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de-DE" b="0" i="1">
                            <a:solidFill>
                              <a:schemeClr val="tx1"/>
                            </a:solidFill>
                            <a:latin typeface="Cambria Math"/>
                          </a:rPr>
                          <m:t>Δm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1</m:t>
                        </m:r>
                        <m:r>
                          <a:rPr lang="de-DE" b="0" i="1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b="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de-DE" b="0" i="1">
                            <a:solidFill>
                              <a:schemeClr val="tx1"/>
                            </a:solidFill>
                            <a:latin typeface="Cambria Math"/>
                          </a:rPr>
                          <m:t>Δm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23</m:t>
                        </m:r>
                      </m:sub>
                    </m:sSub>
                  </m:oMath>
                </a14:m>
                <a:r>
                  <a:rPr lang="en-US" b="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de-DE" b="0" i="1">
                            <a:solidFill>
                              <a:schemeClr val="tx1"/>
                            </a:solidFill>
                            <a:latin typeface="Cambria Math"/>
                          </a:rPr>
                          <m:t>Δm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13</m:t>
                        </m:r>
                      </m:sub>
                    </m:sSub>
                  </m:oMath>
                </a14:m>
                <a:endParaRPr lang="en-US" b="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19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4019665" y="2195661"/>
            <a:ext cx="5893333" cy="2981671"/>
            <a:chOff x="1672883" y="3419797"/>
            <a:chExt cx="6055811" cy="3063875"/>
          </a:xfrm>
        </p:grpSpPr>
        <p:grpSp>
          <p:nvGrpSpPr>
            <p:cNvPr id="6" name="Group 5"/>
            <p:cNvGrpSpPr/>
            <p:nvPr/>
          </p:nvGrpSpPr>
          <p:grpSpPr>
            <a:xfrm>
              <a:off x="1727944" y="3419797"/>
              <a:ext cx="6000750" cy="3063875"/>
              <a:chOff x="1007864" y="2267669"/>
              <a:chExt cx="6000750" cy="3063875"/>
            </a:xfrm>
          </p:grpSpPr>
          <p:pic>
            <p:nvPicPr>
              <p:cNvPr id="4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07864" y="2267669"/>
                <a:ext cx="6000750" cy="30638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5" name="Rectangle 4"/>
              <p:cNvSpPr/>
              <p:nvPr/>
            </p:nvSpPr>
            <p:spPr bwMode="auto">
              <a:xfrm>
                <a:off x="1007864" y="2267669"/>
                <a:ext cx="2448272" cy="576064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47675" rtl="0" eaLnBrk="1" fontAlgn="base" latinLnBrk="0" hangingPunct="0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  <a:defRPr/>
                </a:pPr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/>
                <p:cNvSpPr txBox="1"/>
                <p:nvPr/>
              </p:nvSpPr>
              <p:spPr>
                <a:xfrm>
                  <a:off x="1672883" y="3421804"/>
                  <a:ext cx="2558393" cy="33304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l" defTabSz="447675" rtl="0" eaLnBrk="1" fontAlgn="base" latinLnBrk="0" hangingPunct="0">
                    <a:lnSpc>
                      <a:spcPct val="85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itchFamily="16" charset="0"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de-DE" sz="1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sPre>
                              <m:sPrePr>
                                <m:ctrlPr>
                                  <a:rPr kumimoji="0" lang="mr-IN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FF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</m:ctrlPr>
                              </m:sPrePr>
                              <m:sub>
                                <m:r>
                                  <a:rPr kumimoji="0" lang="en-US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FF"/>
                                    </a:solidFill>
                                    <a:effectLst/>
                                    <a:uLnTx/>
                                    <a:uFillTx/>
                                    <a:latin typeface="Cambria Math" charset="0"/>
                                  </a:rPr>
                                  <m:t> </m:t>
                                </m:r>
                              </m:sub>
                              <m:sup>
                                <m:r>
                                  <a:rPr kumimoji="0" lang="en-US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FF"/>
                                    </a:solidFill>
                                    <a:effectLst/>
                                    <a:uLnTx/>
                                    <a:uFillTx/>
                                    <a:latin typeface="Cambria Math" charset="0"/>
                                  </a:rPr>
                                  <m:t>𝟑</m:t>
                                </m:r>
                              </m:sup>
                              <m:e>
                                <m:r>
                                  <a:rPr kumimoji="0" lang="en-US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FF"/>
                                    </a:solidFill>
                                    <a:effectLst/>
                                    <a:uLnTx/>
                                    <a:uFillTx/>
                                    <a:latin typeface="Cambria Math" charset="0"/>
                                  </a:rPr>
                                  <m:t>𝑯</m:t>
                                </m:r>
                                <m:r>
                                  <a:rPr kumimoji="0" lang="en-US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FF"/>
                                    </a:solidFill>
                                    <a:effectLst/>
                                    <a:uLnTx/>
                                    <a:uFillTx/>
                                    <a:latin typeface="Cambria Math" charset="0"/>
                                  </a:rPr>
                                  <m:t> → </m:t>
                                </m:r>
                                <m:sPre>
                                  <m:sPrePr>
                                    <m:ctrlPr>
                                      <a:rPr kumimoji="0" lang="mr-IN" sz="18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FF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</m:ctrlPr>
                                  </m:sPrePr>
                                  <m:sub>
                                    <m:r>
                                      <a:rPr kumimoji="0" lang="en-US" sz="18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FF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charset="0"/>
                                      </a:rPr>
                                      <m:t> </m:t>
                                    </m:r>
                                  </m:sub>
                                  <m:sup>
                                    <m:r>
                                      <a:rPr kumimoji="0" lang="en-US" sz="18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FF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charset="0"/>
                                      </a:rPr>
                                      <m:t>𝟑</m:t>
                                    </m:r>
                                  </m:sup>
                                  <m:e>
                                    <m:r>
                                      <a:rPr kumimoji="0" lang="en-US" sz="18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FF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charset="0"/>
                                      </a:rPr>
                                      <m:t>𝑯</m:t>
                                    </m:r>
                                    <m:sSup>
                                      <m:sSupPr>
                                        <m:ctrlPr>
                                          <a:rPr kumimoji="0" lang="en-US" sz="18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FF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kumimoji="0" lang="en-US" sz="18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FF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charset="0"/>
                                          </a:rPr>
                                          <m:t>𝒆</m:t>
                                        </m:r>
                                      </m:e>
                                      <m:sup>
                                        <m:r>
                                          <a:rPr kumimoji="0" lang="en-US" sz="18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FF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charset="0"/>
                                          </a:rPr>
                                          <m:t>+</m:t>
                                        </m:r>
                                      </m:sup>
                                    </m:sSup>
                                    <m:r>
                                      <a:rPr kumimoji="0" lang="en-US" sz="18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FF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charset="0"/>
                                      </a:rPr>
                                      <m:t>+</m:t>
                                    </m:r>
                                    <m:sSup>
                                      <m:sSupPr>
                                        <m:ctrlPr>
                                          <a:rPr kumimoji="0" lang="en-US" sz="18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FF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kumimoji="0" lang="en-US" sz="18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FF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charset="0"/>
                                          </a:rPr>
                                          <m:t>𝒆</m:t>
                                        </m:r>
                                      </m:e>
                                      <m:sup>
                                        <m:r>
                                          <a:rPr kumimoji="0" lang="en-US" sz="18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FF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charset="0"/>
                                          </a:rPr>
                                          <m:t>−</m:t>
                                        </m:r>
                                      </m:sup>
                                    </m:sSup>
                                    <m:r>
                                      <a:rPr kumimoji="0" lang="en-US" sz="18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FF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charset="0"/>
                                      </a:rPr>
                                      <m:t>+</m:t>
                                    </m:r>
                                  </m:e>
                                </m:sPre>
                              </m:e>
                            </m:sPre>
                            <m:acc>
                              <m:accPr>
                                <m:chr m:val="̅"/>
                                <m:ctrlPr>
                                  <a:rPr kumimoji="0" lang="de-DE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FF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kumimoji="0" lang="de-DE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FF"/>
                                    </a:solidFill>
                                    <a:effectLst/>
                                    <a:uLnTx/>
                                    <a:uFillTx/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𝝂</m:t>
                                </m:r>
                              </m:e>
                            </m:acc>
                          </m:e>
                          <m:sub>
                            <m:r>
                              <a:rPr kumimoji="0" lang="en-US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Tx/>
                                <a:latin typeface="Cambria Math" charset="0"/>
                              </a:rPr>
                              <m:t>𝒆</m:t>
                            </m:r>
                          </m:sub>
                        </m:sSub>
                      </m:oMath>
                    </m:oMathPara>
                  </a14:m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</mc:Choice>
          <mc:Fallback xmlns="">
            <p:sp>
              <p:nvSpPr>
                <p:cNvPr id="7" name="TextBox 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72883" y="3421804"/>
                  <a:ext cx="2558393" cy="333040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 t="-114545" r="-7637" b="-13636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10" name="Picture 9" descr="Neuig3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002" y="2512164"/>
            <a:ext cx="3672408" cy="244827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835704609"/>
      </p:ext>
    </p:extLst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Natürliche</a:t>
            </a:r>
            <a:r>
              <a:rPr lang="en-US" dirty="0"/>
              <a:t> Neutrino </a:t>
            </a:r>
            <a:r>
              <a:rPr lang="en-US" dirty="0" err="1"/>
              <a:t>Quellen</a:t>
            </a:r>
            <a:endParaRPr lang="en-US" dirty="0"/>
          </a:p>
        </p:txBody>
      </p:sp>
      <p:pic>
        <p:nvPicPr>
          <p:cNvPr id="9" name="Picture 8" descr="mano-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1209" y="5113881"/>
            <a:ext cx="1909168" cy="145415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16" name="Group 15"/>
          <p:cNvGrpSpPr/>
          <p:nvPr/>
        </p:nvGrpSpPr>
        <p:grpSpPr>
          <a:xfrm>
            <a:off x="479158" y="1364870"/>
            <a:ext cx="2209800" cy="2486975"/>
            <a:chOff x="517301" y="1270414"/>
            <a:chExt cx="2209800" cy="248697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4" name="Picture 3" descr="sun_main.eps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17301" y="1547589"/>
              <a:ext cx="2209800" cy="2209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TextBox 9"/>
            <p:cNvSpPr txBox="1"/>
            <p:nvPr/>
          </p:nvSpPr>
          <p:spPr>
            <a:xfrm>
              <a:off x="816673" y="1270414"/>
              <a:ext cx="1741502" cy="3016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47675" rtl="0" eaLnBrk="1" fontAlgn="base" latinLnBrk="0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Luxi Sans"/>
                  <a:cs typeface="Georgia"/>
                </a:rPr>
                <a:t>Sonne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Luxi Sans"/>
                  <a:cs typeface="Georgia"/>
                </a:rPr>
                <a:t>: 5 x 10</a:t>
              </a:r>
              <a:r>
                <a:rPr kumimoji="0" lang="en-US" sz="1600" b="0" i="0" u="none" strike="noStrike" kern="1200" cap="none" spc="0" normalizeH="0" baseline="30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Luxi Sans"/>
                  <a:cs typeface="Georgia"/>
                </a:rPr>
                <a:t>12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Luxi Sans"/>
                  <a:cs typeface="Georgia"/>
                </a:rPr>
                <a:t>/s</a:t>
              </a: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3506447" y="1327848"/>
            <a:ext cx="2438400" cy="2740021"/>
            <a:chOff x="3674243" y="912687"/>
            <a:chExt cx="2438400" cy="274002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5" name="Picture 4" descr="cosmicrays.eps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674243" y="1214308"/>
              <a:ext cx="2438400" cy="2438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TextBox 10"/>
            <p:cNvSpPr txBox="1"/>
            <p:nvPr/>
          </p:nvSpPr>
          <p:spPr>
            <a:xfrm>
              <a:off x="3909391" y="912687"/>
              <a:ext cx="1967911" cy="3016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47675" rtl="0" eaLnBrk="1" fontAlgn="base" latinLnBrk="0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Luxi Sans"/>
                  <a:cs typeface="Georgia"/>
                </a:rPr>
                <a:t>Atmosphäre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Luxi Sans"/>
                  <a:cs typeface="Georgia"/>
                </a:rPr>
                <a:t>: ~20/s 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800629" y="4585240"/>
            <a:ext cx="2540000" cy="2237095"/>
            <a:chOff x="7059613" y="4382770"/>
            <a:chExt cx="2540000" cy="223709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6" name="Picture 5" descr="GeoNeutrino3a.bmp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059613" y="4382770"/>
              <a:ext cx="2540000" cy="1905000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7719528" y="6318244"/>
              <a:ext cx="1364669" cy="3016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47675" rtl="0" eaLnBrk="1" fontAlgn="base" latinLnBrk="0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Luxi Sans"/>
                  <a:cs typeface="Georgia"/>
                </a:rPr>
                <a:t>Erde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Luxi Sans"/>
                  <a:cs typeface="Georgia"/>
                </a:rPr>
                <a:t>: ~10</a:t>
              </a:r>
              <a:r>
                <a:rPr kumimoji="0" lang="en-US" sz="1600" b="0" i="0" u="none" strike="noStrike" kern="1200" cap="none" spc="0" normalizeH="0" baseline="30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Luxi Sans"/>
                  <a:cs typeface="Georgia"/>
                </a:rPr>
                <a:t>9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Luxi Sans"/>
                  <a:cs typeface="Georgia"/>
                </a:rPr>
                <a:t>/s </a:t>
              </a: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6370321" y="1331565"/>
            <a:ext cx="3400617" cy="2731708"/>
            <a:chOff x="6408464" y="912687"/>
            <a:chExt cx="3400617" cy="273170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8" name="Picture 7" descr="CompositeFig.jpg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408464" y="1190755"/>
              <a:ext cx="3400617" cy="2453640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6956907" y="912687"/>
              <a:ext cx="1962973" cy="3016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47675" rtl="0" eaLnBrk="1" fontAlgn="base" latinLnBrk="0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Luxi Sans"/>
                  <a:cs typeface="Georgia"/>
                </a:rPr>
                <a:t>Urknall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Luxi Sans"/>
                  <a:cs typeface="Georgia"/>
                </a:rPr>
                <a:t>: ~2 x 10</a:t>
              </a:r>
              <a:r>
                <a:rPr kumimoji="0" lang="en-US" sz="1600" b="0" i="0" u="none" strike="noStrike" kern="1200" cap="none" spc="0" normalizeH="0" baseline="30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Luxi Sans"/>
                  <a:cs typeface="Georgia"/>
                </a:rPr>
                <a:t>12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Luxi Sans"/>
                  <a:cs typeface="Georgia"/>
                </a:rPr>
                <a:t>/s 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479158" y="4387072"/>
            <a:ext cx="2971800" cy="2679061"/>
            <a:chOff x="517301" y="4061140"/>
            <a:chExt cx="2971800" cy="267906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7" name="Picture 6" descr="SN1987A.jpg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17301" y="4061140"/>
              <a:ext cx="2971800" cy="2377440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759440" y="6438580"/>
              <a:ext cx="2417265" cy="3016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47675" rtl="0" eaLnBrk="1" fontAlgn="base" latinLnBrk="0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Luxi Sans"/>
                  <a:cs typeface="Georgia"/>
                </a:rPr>
                <a:t>Supernova 1987: ~10</a:t>
              </a:r>
              <a:r>
                <a:rPr kumimoji="0" lang="en-US" sz="1600" b="0" i="0" u="none" strike="noStrike" kern="1200" cap="none" spc="0" normalizeH="0" baseline="30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Luxi Sans"/>
                  <a:cs typeface="Georgia"/>
                </a:rPr>
                <a:t>12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Luxi Sans"/>
                  <a:cs typeface="Georgia"/>
                </a:rPr>
                <a:t>/s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uxi Sans"/>
              </a:endParaRPr>
            </a:p>
          </p:txBody>
        </p:sp>
      </p:grpSp>
      <p:cxnSp>
        <p:nvCxnSpPr>
          <p:cNvPr id="21" name="Straight Arrow Connector 20"/>
          <p:cNvCxnSpPr/>
          <p:nvPr/>
        </p:nvCxnSpPr>
        <p:spPr>
          <a:xfrm rot="10560000" flipV="1">
            <a:off x="5896248" y="5545929"/>
            <a:ext cx="2016000" cy="150812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rot="10560000" flipV="1">
            <a:off x="5972449" y="5620541"/>
            <a:ext cx="2016000" cy="150812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rot="10560000" flipV="1">
            <a:off x="6048648" y="5698329"/>
            <a:ext cx="2016000" cy="150812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rot="3360000">
            <a:off x="4119542" y="4057388"/>
            <a:ext cx="1512000" cy="68400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rot="3360000">
            <a:off x="4195742" y="4057388"/>
            <a:ext cx="1512000" cy="68400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rot="3360000">
            <a:off x="4043342" y="4057388"/>
            <a:ext cx="1512000" cy="68400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1841504" y="3161380"/>
            <a:ext cx="2484000" cy="2160000"/>
          </a:xfrm>
          <a:prstGeom prst="straightConnector1">
            <a:avLst/>
          </a:prstGeom>
          <a:ln>
            <a:solidFill>
              <a:srgbClr val="FF66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1930404" y="3097880"/>
            <a:ext cx="2484000" cy="2160000"/>
          </a:xfrm>
          <a:prstGeom prst="straightConnector1">
            <a:avLst/>
          </a:prstGeom>
          <a:ln>
            <a:solidFill>
              <a:srgbClr val="FF66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1752605" y="3237580"/>
            <a:ext cx="2484000" cy="2160000"/>
          </a:xfrm>
          <a:prstGeom prst="straightConnector1">
            <a:avLst/>
          </a:prstGeom>
          <a:ln>
            <a:solidFill>
              <a:srgbClr val="FF66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rot="660000" flipH="1">
            <a:off x="6013157" y="2926342"/>
            <a:ext cx="1035995" cy="2497423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rot="660000" flipH="1">
            <a:off x="6177044" y="2913642"/>
            <a:ext cx="1075308" cy="2544128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rot="660000" flipH="1">
            <a:off x="6083952" y="2913642"/>
            <a:ext cx="1063352" cy="2544128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3002781" y="5677891"/>
            <a:ext cx="1317338" cy="228436"/>
          </a:xfrm>
          <a:prstGeom prst="straightConnector1">
            <a:avLst/>
          </a:prstGeom>
          <a:ln>
            <a:solidFill>
              <a:srgbClr val="66006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>
            <a:off x="2990049" y="5804126"/>
            <a:ext cx="1317338" cy="228436"/>
          </a:xfrm>
          <a:prstGeom prst="straightConnector1">
            <a:avLst/>
          </a:prstGeom>
          <a:ln>
            <a:solidFill>
              <a:srgbClr val="66006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>
            <a:off x="2967968" y="5921067"/>
            <a:ext cx="1317338" cy="228436"/>
          </a:xfrm>
          <a:prstGeom prst="straightConnector1">
            <a:avLst/>
          </a:prstGeom>
          <a:ln>
            <a:solidFill>
              <a:srgbClr val="66006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629065" y="870898"/>
            <a:ext cx="9130063" cy="3277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Luxi Sans"/>
              </a:rPr>
              <a:t>(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Luxi Sans"/>
              </a:rPr>
              <a:t>mit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Luxi Sans"/>
              </a:rPr>
              <a:t> 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Luxi Sans"/>
              </a:rPr>
              <a:t>jeweiliger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Luxi Sans"/>
              </a:rPr>
              <a:t> 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Luxi Sans"/>
              </a:rPr>
              <a:t>Anzahl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Luxi Sans"/>
              </a:rPr>
              <a:t> von Neutrinos, die 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Luxi Sans"/>
              </a:rPr>
              <a:t>unsere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Luxi Sans"/>
              </a:rPr>
              <a:t> Hand pro 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Luxi Sans"/>
              </a:rPr>
              <a:t>Sekunde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Luxi Sans"/>
              </a:rPr>
              <a:t> 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Luxi Sans"/>
              </a:rPr>
              <a:t>durchdringen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Luxi Sans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84657931"/>
      </p:ext>
    </p:extLst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Neutrinos </a:t>
            </a:r>
            <a:r>
              <a:rPr lang="en-US" dirty="0" err="1"/>
              <a:t>aus</a:t>
            </a:r>
            <a:r>
              <a:rPr lang="en-US" dirty="0"/>
              <a:t> </a:t>
            </a:r>
            <a:r>
              <a:rPr lang="en-US" dirty="0" err="1"/>
              <a:t>Kernreaktoren</a:t>
            </a:r>
            <a:endParaRPr lang="en-US" dirty="0"/>
          </a:p>
        </p:txBody>
      </p:sp>
      <p:grpSp>
        <p:nvGrpSpPr>
          <p:cNvPr id="161" name="Gruppieren 14"/>
          <p:cNvGrpSpPr/>
          <p:nvPr/>
        </p:nvGrpSpPr>
        <p:grpSpPr>
          <a:xfrm>
            <a:off x="7180877" y="1115541"/>
            <a:ext cx="1595216" cy="684076"/>
            <a:chOff x="6996750" y="152636"/>
            <a:chExt cx="1595216" cy="684076"/>
          </a:xfrm>
        </p:grpSpPr>
        <p:sp>
          <p:nvSpPr>
            <p:cNvPr id="162" name="Ellipse 52"/>
            <p:cNvSpPr/>
            <p:nvPr/>
          </p:nvSpPr>
          <p:spPr>
            <a:xfrm>
              <a:off x="6996750" y="247292"/>
              <a:ext cx="180020" cy="180020"/>
            </a:xfrm>
            <a:prstGeom prst="ellipse">
              <a:avLst/>
            </a:prstGeom>
            <a:solidFill>
              <a:srgbClr val="0000FF"/>
            </a:solidFill>
            <a:ln w="25400" cap="rnd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"/>
                <a:cs typeface=""/>
              </a:endParaRPr>
            </a:p>
          </p:txBody>
        </p:sp>
        <p:sp>
          <p:nvSpPr>
            <p:cNvPr id="163" name="Textfeld 10"/>
            <p:cNvSpPr txBox="1"/>
            <p:nvPr/>
          </p:nvSpPr>
          <p:spPr>
            <a:xfrm>
              <a:off x="7176770" y="152636"/>
              <a:ext cx="14151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"/>
                  <a:cs typeface=""/>
                </a:rPr>
                <a:t>reactor</a:t>
              </a:r>
              <a: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"/>
                  <a:cs typeface=""/>
                </a:rPr>
                <a:t> </a:t>
              </a:r>
              <a:r>
                <a:rPr kumimoji="0" lang="de-DE" sz="18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"/>
                  <a:cs typeface=""/>
                </a:rPr>
                <a:t>cores</a:t>
              </a:r>
              <a:endPara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"/>
                <a:cs typeface=""/>
              </a:endParaRPr>
            </a:p>
          </p:txBody>
        </p:sp>
        <p:sp>
          <p:nvSpPr>
            <p:cNvPr id="164" name="Ellipse 55"/>
            <p:cNvSpPr/>
            <p:nvPr/>
          </p:nvSpPr>
          <p:spPr>
            <a:xfrm>
              <a:off x="6996750" y="562036"/>
              <a:ext cx="180020" cy="180020"/>
            </a:xfrm>
            <a:prstGeom prst="ellipse">
              <a:avLst/>
            </a:prstGeom>
            <a:solidFill>
              <a:srgbClr val="C00000"/>
            </a:solidFill>
            <a:ln w="25400" cap="rnd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"/>
                <a:cs typeface=""/>
              </a:endParaRPr>
            </a:p>
          </p:txBody>
        </p:sp>
        <p:sp>
          <p:nvSpPr>
            <p:cNvPr id="165" name="Textfeld 56"/>
            <p:cNvSpPr txBox="1"/>
            <p:nvPr/>
          </p:nvSpPr>
          <p:spPr>
            <a:xfrm>
              <a:off x="7176770" y="467380"/>
              <a:ext cx="10708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"/>
                  <a:cs typeface=""/>
                </a:rPr>
                <a:t>detectors</a:t>
              </a:r>
              <a:endPara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"/>
                <a:cs typeface=""/>
              </a:endParaRPr>
            </a:p>
          </p:txBody>
        </p:sp>
      </p:grpSp>
      <p:sp>
        <p:nvSpPr>
          <p:cNvPr id="166" name="Rechteck 32"/>
          <p:cNvSpPr/>
          <p:nvPr/>
        </p:nvSpPr>
        <p:spPr>
          <a:xfrm>
            <a:off x="4288355" y="2987749"/>
            <a:ext cx="2520000" cy="1800000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25400" cap="rnd" cmpd="sng" algn="ctr">
            <a:solidFill>
              <a:sysClr val="windowText" lastClr="000000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"/>
              <a:cs typeface=""/>
            </a:endParaRPr>
          </a:p>
        </p:txBody>
      </p:sp>
      <p:cxnSp>
        <p:nvCxnSpPr>
          <p:cNvPr id="167" name="Gerade Verbindung 23"/>
          <p:cNvCxnSpPr/>
          <p:nvPr/>
        </p:nvCxnSpPr>
        <p:spPr>
          <a:xfrm>
            <a:off x="4904964" y="3077759"/>
            <a:ext cx="0" cy="1556533"/>
          </a:xfrm>
          <a:prstGeom prst="line">
            <a:avLst/>
          </a:prstGeom>
          <a:noFill/>
          <a:ln w="28575" cap="rnd" cmpd="sng" algn="ctr">
            <a:solidFill>
              <a:sysClr val="windowText" lastClr="000000"/>
            </a:solidFill>
            <a:prstDash val="sysDash"/>
          </a:ln>
          <a:effectLst/>
        </p:spPr>
      </p:cxnSp>
      <p:sp>
        <p:nvSpPr>
          <p:cNvPr id="168" name="Rechteck 20"/>
          <p:cNvSpPr/>
          <p:nvPr/>
        </p:nvSpPr>
        <p:spPr>
          <a:xfrm>
            <a:off x="4288075" y="1079537"/>
            <a:ext cx="2520000" cy="1800000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25400" cap="rnd" cmpd="sng" algn="ctr">
            <a:solidFill>
              <a:sysClr val="windowText" lastClr="000000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"/>
              <a:cs typeface=""/>
            </a:endParaRPr>
          </a:p>
        </p:txBody>
      </p:sp>
      <p:cxnSp>
        <p:nvCxnSpPr>
          <p:cNvPr id="169" name="Gerade Verbindung 17"/>
          <p:cNvCxnSpPr>
            <a:stCxn id="173" idx="5"/>
            <a:endCxn id="164" idx="4"/>
          </p:cNvCxnSpPr>
          <p:nvPr/>
        </p:nvCxnSpPr>
        <p:spPr>
          <a:xfrm flipH="1" flipV="1">
            <a:off x="5515293" y="1574884"/>
            <a:ext cx="510615" cy="564054"/>
          </a:xfrm>
          <a:prstGeom prst="line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170" name="Gerade Verbindung 7"/>
          <p:cNvCxnSpPr>
            <a:stCxn id="172" idx="3"/>
            <a:endCxn id="164" idx="4"/>
          </p:cNvCxnSpPr>
          <p:nvPr/>
        </p:nvCxnSpPr>
        <p:spPr>
          <a:xfrm flipV="1">
            <a:off x="4734772" y="1574884"/>
            <a:ext cx="780521" cy="1170478"/>
          </a:xfrm>
          <a:prstGeom prst="line">
            <a:avLst/>
          </a:prstGeom>
          <a:noFill/>
          <a:ln w="28575" cap="rnd" cmpd="sng" algn="ctr">
            <a:solidFill>
              <a:sysClr val="windowText" lastClr="000000"/>
            </a:solidFill>
            <a:prstDash val="solid"/>
          </a:ln>
          <a:effectLst/>
        </p:spPr>
      </p:cxnSp>
      <p:pic>
        <p:nvPicPr>
          <p:cNvPr id="171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3" r="413"/>
          <a:stretch/>
        </p:blipFill>
        <p:spPr bwMode="auto">
          <a:xfrm>
            <a:off x="508039" y="1115542"/>
            <a:ext cx="3456000" cy="1799841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2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04" b="9204"/>
          <a:stretch/>
        </p:blipFill>
        <p:spPr bwMode="auto">
          <a:xfrm>
            <a:off x="508039" y="3023774"/>
            <a:ext cx="3456000" cy="18000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3" name="Picture 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0" r="800"/>
          <a:stretch/>
        </p:blipFill>
        <p:spPr bwMode="auto">
          <a:xfrm>
            <a:off x="508039" y="4932165"/>
            <a:ext cx="3456000" cy="18000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" name="Textfeld 3"/>
          <p:cNvSpPr txBox="1"/>
          <p:nvPr/>
        </p:nvSpPr>
        <p:spPr>
          <a:xfrm>
            <a:off x="508039" y="1115542"/>
            <a:ext cx="14913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"/>
                <a:cs typeface=""/>
              </a:rPr>
              <a:t>Double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"/>
                <a:cs typeface=""/>
              </a:rPr>
              <a:t>Chooz</a:t>
            </a: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"/>
              <a:cs typeface=""/>
            </a:endParaRPr>
          </a:p>
        </p:txBody>
      </p:sp>
      <p:sp>
        <p:nvSpPr>
          <p:cNvPr id="175" name="Textfeld 8"/>
          <p:cNvSpPr txBox="1"/>
          <p:nvPr/>
        </p:nvSpPr>
        <p:spPr>
          <a:xfrm>
            <a:off x="508039" y="4940852"/>
            <a:ext cx="1033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"/>
                <a:cs typeface=""/>
              </a:rPr>
              <a:t>Daya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"/>
                <a:cs typeface=""/>
              </a:rPr>
              <a:t> Bay</a:t>
            </a:r>
          </a:p>
        </p:txBody>
      </p:sp>
      <p:sp>
        <p:nvSpPr>
          <p:cNvPr id="176" name="Textfeld 9"/>
          <p:cNvSpPr txBox="1"/>
          <p:nvPr/>
        </p:nvSpPr>
        <p:spPr>
          <a:xfrm>
            <a:off x="508039" y="3023753"/>
            <a:ext cx="664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"/>
                <a:cs typeface=""/>
              </a:rPr>
              <a:t>Reno</a:t>
            </a:r>
          </a:p>
        </p:txBody>
      </p:sp>
      <p:sp>
        <p:nvSpPr>
          <p:cNvPr id="177" name="Ellipse 4"/>
          <p:cNvSpPr/>
          <p:nvPr/>
        </p:nvSpPr>
        <p:spPr>
          <a:xfrm>
            <a:off x="5425283" y="1394864"/>
            <a:ext cx="180020" cy="180020"/>
          </a:xfrm>
          <a:prstGeom prst="ellipse">
            <a:avLst/>
          </a:prstGeom>
          <a:solidFill>
            <a:srgbClr val="0000FF"/>
          </a:solidFill>
          <a:ln w="25400" cap="rnd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"/>
              <a:cs typeface=""/>
            </a:endParaRPr>
          </a:p>
        </p:txBody>
      </p:sp>
      <p:sp>
        <p:nvSpPr>
          <p:cNvPr id="178" name="Ellipse 11"/>
          <p:cNvSpPr/>
          <p:nvPr/>
        </p:nvSpPr>
        <p:spPr>
          <a:xfrm>
            <a:off x="5440203" y="1619597"/>
            <a:ext cx="180020" cy="180020"/>
          </a:xfrm>
          <a:prstGeom prst="ellipse">
            <a:avLst/>
          </a:prstGeom>
          <a:solidFill>
            <a:srgbClr val="0000FF"/>
          </a:solidFill>
          <a:ln w="25400" cap="rnd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"/>
              <a:cs typeface=""/>
            </a:endParaRPr>
          </a:p>
        </p:txBody>
      </p:sp>
      <p:sp>
        <p:nvSpPr>
          <p:cNvPr id="179" name="Ellipse 12"/>
          <p:cNvSpPr/>
          <p:nvPr/>
        </p:nvSpPr>
        <p:spPr>
          <a:xfrm>
            <a:off x="4708409" y="2591705"/>
            <a:ext cx="180020" cy="180020"/>
          </a:xfrm>
          <a:prstGeom prst="ellipse">
            <a:avLst/>
          </a:prstGeom>
          <a:solidFill>
            <a:srgbClr val="C00000"/>
          </a:solidFill>
          <a:ln w="25400" cap="rnd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"/>
              <a:cs typeface=""/>
            </a:endParaRPr>
          </a:p>
        </p:txBody>
      </p:sp>
      <p:sp>
        <p:nvSpPr>
          <p:cNvPr id="180" name="Ellipse 13"/>
          <p:cNvSpPr/>
          <p:nvPr/>
        </p:nvSpPr>
        <p:spPr>
          <a:xfrm>
            <a:off x="5872251" y="1985281"/>
            <a:ext cx="180020" cy="180020"/>
          </a:xfrm>
          <a:prstGeom prst="ellipse">
            <a:avLst/>
          </a:prstGeom>
          <a:solidFill>
            <a:srgbClr val="C00000"/>
          </a:solidFill>
          <a:ln w="25400" cap="rnd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"/>
              <a:cs typeface=""/>
            </a:endParaRPr>
          </a:p>
        </p:txBody>
      </p:sp>
      <p:sp>
        <p:nvSpPr>
          <p:cNvPr id="181" name="Textfeld 16"/>
          <p:cNvSpPr txBox="1"/>
          <p:nvPr/>
        </p:nvSpPr>
        <p:spPr>
          <a:xfrm rot="18331507">
            <a:off x="4758585" y="1877560"/>
            <a:ext cx="7328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"/>
                <a:cs typeface=""/>
              </a:rPr>
              <a:t>1050 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"/>
              <a:cs typeface=""/>
            </a:endParaRPr>
          </a:p>
        </p:txBody>
      </p:sp>
      <p:sp>
        <p:nvSpPr>
          <p:cNvPr id="182" name="Textfeld 21"/>
          <p:cNvSpPr txBox="1"/>
          <p:nvPr/>
        </p:nvSpPr>
        <p:spPr>
          <a:xfrm rot="2686235">
            <a:off x="5431530" y="1584418"/>
            <a:ext cx="6415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"/>
                <a:cs typeface=""/>
              </a:rPr>
              <a:t>400 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"/>
              <a:cs typeface=""/>
            </a:endParaRPr>
          </a:p>
        </p:txBody>
      </p:sp>
      <p:sp>
        <p:nvSpPr>
          <p:cNvPr id="183" name="Textfeld 18"/>
          <p:cNvSpPr txBox="1"/>
          <p:nvPr/>
        </p:nvSpPr>
        <p:spPr>
          <a:xfrm>
            <a:off x="5008155" y="1079537"/>
            <a:ext cx="1010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"/>
                <a:cs typeface=""/>
              </a:rPr>
              <a:t>8.5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"/>
                <a:cs typeface=""/>
              </a:rPr>
              <a:t>GW</a:t>
            </a:r>
            <a:r>
              <a:rPr kumimoji="0" lang="de-DE" sz="1800" b="0" i="0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"/>
                <a:cs typeface=""/>
              </a:rPr>
              <a:t>th</a:t>
            </a:r>
            <a:endParaRPr kumimoji="0" lang="de-DE" sz="1800" b="0" i="0" u="none" strike="noStrike" kern="1200" cap="none" spc="0" normalizeH="0" baseline="-25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"/>
              <a:cs typeface=""/>
            </a:endParaRPr>
          </a:p>
        </p:txBody>
      </p:sp>
      <p:sp>
        <p:nvSpPr>
          <p:cNvPr id="184" name="Textfeld 19"/>
          <p:cNvSpPr txBox="1"/>
          <p:nvPr/>
        </p:nvSpPr>
        <p:spPr>
          <a:xfrm>
            <a:off x="4377497" y="2483693"/>
            <a:ext cx="378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"/>
                <a:cs typeface=""/>
              </a:rPr>
              <a:t>8t</a:t>
            </a:r>
          </a:p>
        </p:txBody>
      </p:sp>
      <p:sp>
        <p:nvSpPr>
          <p:cNvPr id="185" name="Textfeld 24"/>
          <p:cNvSpPr txBox="1"/>
          <p:nvPr/>
        </p:nvSpPr>
        <p:spPr>
          <a:xfrm>
            <a:off x="5997677" y="1898337"/>
            <a:ext cx="378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"/>
                <a:cs typeface=""/>
              </a:rPr>
              <a:t>8t</a:t>
            </a:r>
          </a:p>
        </p:txBody>
      </p:sp>
      <p:sp>
        <p:nvSpPr>
          <p:cNvPr id="186" name="Ellipse 25"/>
          <p:cNvSpPr/>
          <p:nvPr/>
        </p:nvSpPr>
        <p:spPr>
          <a:xfrm>
            <a:off x="4828135" y="2987749"/>
            <a:ext cx="180020" cy="180020"/>
          </a:xfrm>
          <a:prstGeom prst="ellipse">
            <a:avLst/>
          </a:prstGeom>
          <a:solidFill>
            <a:srgbClr val="0000FF"/>
          </a:solidFill>
          <a:ln w="25400" cap="rnd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"/>
              <a:cs typeface=""/>
            </a:endParaRPr>
          </a:p>
        </p:txBody>
      </p:sp>
      <p:sp>
        <p:nvSpPr>
          <p:cNvPr id="187" name="Ellipse 26"/>
          <p:cNvSpPr/>
          <p:nvPr/>
        </p:nvSpPr>
        <p:spPr>
          <a:xfrm>
            <a:off x="4828135" y="3311785"/>
            <a:ext cx="180020" cy="180020"/>
          </a:xfrm>
          <a:prstGeom prst="ellipse">
            <a:avLst/>
          </a:prstGeom>
          <a:solidFill>
            <a:srgbClr val="0000FF"/>
          </a:solidFill>
          <a:ln w="25400" cap="rnd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"/>
              <a:cs typeface=""/>
            </a:endParaRPr>
          </a:p>
        </p:txBody>
      </p:sp>
      <p:sp>
        <p:nvSpPr>
          <p:cNvPr id="188" name="Ellipse 27"/>
          <p:cNvSpPr/>
          <p:nvPr/>
        </p:nvSpPr>
        <p:spPr>
          <a:xfrm>
            <a:off x="4828135" y="3635821"/>
            <a:ext cx="180020" cy="180020"/>
          </a:xfrm>
          <a:prstGeom prst="ellipse">
            <a:avLst/>
          </a:prstGeom>
          <a:solidFill>
            <a:srgbClr val="0000FF"/>
          </a:solidFill>
          <a:ln w="25400" cap="rnd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"/>
              <a:cs typeface=""/>
            </a:endParaRPr>
          </a:p>
        </p:txBody>
      </p:sp>
      <p:sp>
        <p:nvSpPr>
          <p:cNvPr id="189" name="Ellipse 28"/>
          <p:cNvSpPr/>
          <p:nvPr/>
        </p:nvSpPr>
        <p:spPr>
          <a:xfrm>
            <a:off x="4828135" y="3959857"/>
            <a:ext cx="180020" cy="180020"/>
          </a:xfrm>
          <a:prstGeom prst="ellipse">
            <a:avLst/>
          </a:prstGeom>
          <a:solidFill>
            <a:srgbClr val="0000FF"/>
          </a:solidFill>
          <a:ln w="25400" cap="rnd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"/>
              <a:cs typeface=""/>
            </a:endParaRPr>
          </a:p>
        </p:txBody>
      </p:sp>
      <p:sp>
        <p:nvSpPr>
          <p:cNvPr id="190" name="Ellipse 29"/>
          <p:cNvSpPr/>
          <p:nvPr/>
        </p:nvSpPr>
        <p:spPr>
          <a:xfrm>
            <a:off x="4828135" y="4283893"/>
            <a:ext cx="180020" cy="180020"/>
          </a:xfrm>
          <a:prstGeom prst="ellipse">
            <a:avLst/>
          </a:prstGeom>
          <a:solidFill>
            <a:srgbClr val="0000FF"/>
          </a:solidFill>
          <a:ln w="25400" cap="rnd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"/>
              <a:cs typeface=""/>
            </a:endParaRPr>
          </a:p>
        </p:txBody>
      </p:sp>
      <p:sp>
        <p:nvSpPr>
          <p:cNvPr id="191" name="Ellipse 30"/>
          <p:cNvSpPr/>
          <p:nvPr/>
        </p:nvSpPr>
        <p:spPr>
          <a:xfrm>
            <a:off x="4828135" y="4607929"/>
            <a:ext cx="180020" cy="180020"/>
          </a:xfrm>
          <a:prstGeom prst="ellipse">
            <a:avLst/>
          </a:prstGeom>
          <a:solidFill>
            <a:srgbClr val="0000FF"/>
          </a:solidFill>
          <a:ln w="25400" cap="rnd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"/>
              <a:cs typeface=""/>
            </a:endParaRPr>
          </a:p>
        </p:txBody>
      </p:sp>
      <p:sp>
        <p:nvSpPr>
          <p:cNvPr id="192" name="Rechteck 33"/>
          <p:cNvSpPr/>
          <p:nvPr/>
        </p:nvSpPr>
        <p:spPr>
          <a:xfrm>
            <a:off x="4288075" y="4896161"/>
            <a:ext cx="2520000" cy="1800000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25400" cap="rnd" cmpd="sng" algn="ctr">
            <a:solidFill>
              <a:sysClr val="windowText" lastClr="000000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"/>
              <a:cs typeface=""/>
            </a:endParaRPr>
          </a:p>
        </p:txBody>
      </p:sp>
      <p:sp>
        <p:nvSpPr>
          <p:cNvPr id="193" name="Ellipse 34"/>
          <p:cNvSpPr/>
          <p:nvPr/>
        </p:nvSpPr>
        <p:spPr>
          <a:xfrm>
            <a:off x="4504099" y="3809403"/>
            <a:ext cx="180020" cy="180020"/>
          </a:xfrm>
          <a:prstGeom prst="ellipse">
            <a:avLst/>
          </a:prstGeom>
          <a:solidFill>
            <a:srgbClr val="C00000"/>
          </a:solidFill>
          <a:ln w="25400" cap="rnd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"/>
              <a:cs typeface=""/>
            </a:endParaRPr>
          </a:p>
        </p:txBody>
      </p:sp>
      <p:sp>
        <p:nvSpPr>
          <p:cNvPr id="194" name="Ellipse 35"/>
          <p:cNvSpPr/>
          <p:nvPr/>
        </p:nvSpPr>
        <p:spPr>
          <a:xfrm>
            <a:off x="6362590" y="3809403"/>
            <a:ext cx="180020" cy="180020"/>
          </a:xfrm>
          <a:prstGeom prst="ellipse">
            <a:avLst/>
          </a:prstGeom>
          <a:solidFill>
            <a:srgbClr val="C00000"/>
          </a:solidFill>
          <a:ln w="25400" cap="rnd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"/>
              <a:cs typeface=""/>
            </a:endParaRPr>
          </a:p>
        </p:txBody>
      </p:sp>
      <p:cxnSp>
        <p:nvCxnSpPr>
          <p:cNvPr id="195" name="Gerade Verbindung 2048"/>
          <p:cNvCxnSpPr/>
          <p:nvPr/>
        </p:nvCxnSpPr>
        <p:spPr>
          <a:xfrm>
            <a:off x="4684119" y="3899413"/>
            <a:ext cx="1678471" cy="0"/>
          </a:xfrm>
          <a:prstGeom prst="line">
            <a:avLst/>
          </a:prstGeom>
          <a:noFill/>
          <a:ln w="28575" cap="rnd" cmpd="sng" algn="ctr">
            <a:solidFill>
              <a:sysClr val="windowText" lastClr="000000"/>
            </a:solidFill>
            <a:prstDash val="solid"/>
          </a:ln>
          <a:effectLst/>
        </p:spPr>
      </p:cxnSp>
      <p:sp>
        <p:nvSpPr>
          <p:cNvPr id="196" name="Textfeld 2053"/>
          <p:cNvSpPr txBox="1"/>
          <p:nvPr/>
        </p:nvSpPr>
        <p:spPr>
          <a:xfrm>
            <a:off x="4289805" y="3652080"/>
            <a:ext cx="6415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"/>
                <a:cs typeface=""/>
              </a:rPr>
              <a:t>290 m</a:t>
            </a:r>
          </a:p>
        </p:txBody>
      </p:sp>
      <p:sp>
        <p:nvSpPr>
          <p:cNvPr id="197" name="Textfeld 42"/>
          <p:cNvSpPr txBox="1"/>
          <p:nvPr/>
        </p:nvSpPr>
        <p:spPr>
          <a:xfrm>
            <a:off x="5332191" y="3652080"/>
            <a:ext cx="7328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"/>
                <a:cs typeface=""/>
              </a:rPr>
              <a:t>1380 m</a:t>
            </a:r>
          </a:p>
        </p:txBody>
      </p:sp>
      <p:sp>
        <p:nvSpPr>
          <p:cNvPr id="198" name="Textfeld 43"/>
          <p:cNvSpPr txBox="1"/>
          <p:nvPr/>
        </p:nvSpPr>
        <p:spPr>
          <a:xfrm>
            <a:off x="4332486" y="3887849"/>
            <a:ext cx="495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"/>
                <a:cs typeface=""/>
              </a:rPr>
              <a:t>16t</a:t>
            </a:r>
          </a:p>
        </p:txBody>
      </p:sp>
      <p:sp>
        <p:nvSpPr>
          <p:cNvPr id="199" name="Textfeld 44"/>
          <p:cNvSpPr txBox="1"/>
          <p:nvPr/>
        </p:nvSpPr>
        <p:spPr>
          <a:xfrm>
            <a:off x="6196287" y="3887849"/>
            <a:ext cx="495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"/>
                <a:cs typeface=""/>
              </a:rPr>
              <a:t>16t</a:t>
            </a:r>
          </a:p>
        </p:txBody>
      </p:sp>
      <p:sp>
        <p:nvSpPr>
          <p:cNvPr id="200" name="Textfeld 45"/>
          <p:cNvSpPr txBox="1"/>
          <p:nvPr/>
        </p:nvSpPr>
        <p:spPr>
          <a:xfrm>
            <a:off x="4969473" y="2942453"/>
            <a:ext cx="1127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"/>
                <a:cs typeface=""/>
              </a:rPr>
              <a:t>16.8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"/>
                <a:cs typeface=""/>
              </a:rPr>
              <a:t>GW</a:t>
            </a:r>
            <a:r>
              <a:rPr kumimoji="0" lang="de-DE" sz="1800" b="0" i="0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"/>
                <a:cs typeface=""/>
              </a:rPr>
              <a:t>th</a:t>
            </a:r>
            <a:endParaRPr kumimoji="0" lang="de-DE" sz="1800" b="0" i="0" u="none" strike="noStrike" kern="1200" cap="none" spc="0" normalizeH="0" baseline="-25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"/>
              <a:cs typeface=""/>
            </a:endParaRPr>
          </a:p>
        </p:txBody>
      </p:sp>
      <p:grpSp>
        <p:nvGrpSpPr>
          <p:cNvPr id="201" name="Gruppieren 5"/>
          <p:cNvGrpSpPr/>
          <p:nvPr/>
        </p:nvGrpSpPr>
        <p:grpSpPr>
          <a:xfrm>
            <a:off x="7064777" y="1961635"/>
            <a:ext cx="2192397" cy="5004556"/>
            <a:chOff x="6840252" y="872716"/>
            <a:chExt cx="2192397" cy="5004556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02" name="Rechteck 46"/>
            <p:cNvSpPr/>
            <p:nvPr/>
          </p:nvSpPr>
          <p:spPr>
            <a:xfrm>
              <a:off x="6912260" y="872716"/>
              <a:ext cx="2052228" cy="935925"/>
            </a:xfrm>
            <a:prstGeom prst="rect">
              <a:avLst/>
            </a:prstGeom>
            <a:solidFill>
              <a:sysClr val="window" lastClr="FFFFFF">
                <a:lumMod val="65000"/>
              </a:sysClr>
            </a:solidFill>
            <a:ln w="25400" cap="rnd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"/>
                <a:cs typeface=""/>
              </a:endParaRPr>
            </a:p>
          </p:txBody>
        </p:sp>
        <p:sp>
          <p:nvSpPr>
            <p:cNvPr id="203" name="Textfeld 2054"/>
            <p:cNvSpPr txBox="1"/>
            <p:nvPr/>
          </p:nvSpPr>
          <p:spPr>
            <a:xfrm>
              <a:off x="6912260" y="908721"/>
              <a:ext cx="212038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"/>
                  <a:cs typeface=""/>
                </a:rPr>
                <a:t>energy</a:t>
              </a:r>
              <a:r>
                <a:rPr kumimoji="0" lang="de-DE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"/>
                  <a:cs typeface=""/>
                </a:rPr>
                <a:t> </a:t>
              </a:r>
              <a:r>
                <a:rPr kumimoji="0" lang="de-DE" sz="16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"/>
                  <a:cs typeface=""/>
                </a:rPr>
                <a:t>res</a:t>
              </a:r>
              <a:r>
                <a:rPr kumimoji="0" lang="de-DE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"/>
                  <a:cs typeface=""/>
                </a:rPr>
                <a:t>. 6% (1 </a:t>
              </a:r>
              <a:r>
                <a:rPr kumimoji="0" lang="de-DE" sz="16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"/>
                  <a:cs typeface=""/>
                </a:rPr>
                <a:t>MeV</a:t>
              </a:r>
              <a:r>
                <a:rPr kumimoji="0" lang="de-DE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"/>
                  <a:cs typeface=""/>
                </a:rPr>
                <a:t>)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"/>
                  <a:cs typeface=""/>
                </a:rPr>
                <a:t>overburden</a:t>
              </a:r>
              <a:r>
                <a:rPr kumimoji="0" lang="de-DE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"/>
                  <a:cs typeface=""/>
                </a:rPr>
                <a:t>: 300m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"/>
                  <a:cs typeface=""/>
                </a:rPr>
                <a:t>statistics</a:t>
              </a:r>
              <a:r>
                <a:rPr kumimoji="0" lang="de-DE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"/>
                  <a:cs typeface=""/>
                </a:rPr>
                <a:t>: 18 000 IBD</a:t>
              </a:r>
            </a:p>
          </p:txBody>
        </p:sp>
        <p:sp>
          <p:nvSpPr>
            <p:cNvPr id="204" name="Rechteck 48"/>
            <p:cNvSpPr/>
            <p:nvPr/>
          </p:nvSpPr>
          <p:spPr>
            <a:xfrm>
              <a:off x="6912260" y="2780928"/>
              <a:ext cx="2052228" cy="935925"/>
            </a:xfrm>
            <a:prstGeom prst="rect">
              <a:avLst/>
            </a:prstGeom>
            <a:solidFill>
              <a:sysClr val="window" lastClr="FFFFFF">
                <a:lumMod val="65000"/>
              </a:sysClr>
            </a:solidFill>
            <a:ln w="25400" cap="rnd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"/>
                <a:cs typeface=""/>
              </a:endParaRPr>
            </a:p>
          </p:txBody>
        </p:sp>
        <p:sp>
          <p:nvSpPr>
            <p:cNvPr id="205" name="Textfeld 49"/>
            <p:cNvSpPr txBox="1"/>
            <p:nvPr/>
          </p:nvSpPr>
          <p:spPr>
            <a:xfrm>
              <a:off x="6912260" y="2816933"/>
              <a:ext cx="212038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"/>
                  <a:cs typeface=""/>
                </a:rPr>
                <a:t>energy</a:t>
              </a:r>
              <a:r>
                <a:rPr kumimoji="0" lang="de-DE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"/>
                  <a:cs typeface=""/>
                </a:rPr>
                <a:t> </a:t>
              </a:r>
              <a:r>
                <a:rPr kumimoji="0" lang="de-DE" sz="16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"/>
                  <a:cs typeface=""/>
                </a:rPr>
                <a:t>res</a:t>
              </a:r>
              <a:r>
                <a:rPr kumimoji="0" lang="de-DE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"/>
                  <a:cs typeface=""/>
                </a:rPr>
                <a:t>. 7% (1 </a:t>
              </a:r>
              <a:r>
                <a:rPr kumimoji="0" lang="de-DE" sz="16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"/>
                  <a:cs typeface=""/>
                </a:rPr>
                <a:t>MeV</a:t>
              </a:r>
              <a:r>
                <a:rPr kumimoji="0" lang="de-DE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"/>
                  <a:cs typeface=""/>
                </a:rPr>
                <a:t>)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"/>
                  <a:cs typeface=""/>
                </a:rPr>
                <a:t>overburden</a:t>
              </a:r>
              <a:r>
                <a:rPr kumimoji="0" lang="de-DE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"/>
                  <a:cs typeface=""/>
                </a:rPr>
                <a:t>: 450m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"/>
                  <a:cs typeface=""/>
                </a:rPr>
                <a:t>statistics</a:t>
              </a:r>
              <a:r>
                <a:rPr kumimoji="0" lang="de-DE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"/>
                  <a:cs typeface=""/>
                </a:rPr>
                <a:t>: 52 000 IBD</a:t>
              </a:r>
            </a:p>
          </p:txBody>
        </p:sp>
        <p:sp>
          <p:nvSpPr>
            <p:cNvPr id="206" name="Rechteck 50"/>
            <p:cNvSpPr/>
            <p:nvPr/>
          </p:nvSpPr>
          <p:spPr>
            <a:xfrm>
              <a:off x="6912260" y="4689140"/>
              <a:ext cx="2052228" cy="935925"/>
            </a:xfrm>
            <a:prstGeom prst="rect">
              <a:avLst/>
            </a:prstGeom>
            <a:solidFill>
              <a:sysClr val="window" lastClr="FFFFFF">
                <a:lumMod val="65000"/>
              </a:sysClr>
            </a:solidFill>
            <a:ln w="25400" cap="rnd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"/>
                <a:cs typeface=""/>
              </a:endParaRPr>
            </a:p>
          </p:txBody>
        </p:sp>
        <p:sp>
          <p:nvSpPr>
            <p:cNvPr id="207" name="Textfeld 51"/>
            <p:cNvSpPr txBox="1"/>
            <p:nvPr/>
          </p:nvSpPr>
          <p:spPr>
            <a:xfrm>
              <a:off x="6912260" y="4725145"/>
              <a:ext cx="212038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"/>
                  <a:cs typeface=""/>
                </a:rPr>
                <a:t>energy</a:t>
              </a:r>
              <a:r>
                <a:rPr kumimoji="0" lang="de-DE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"/>
                  <a:cs typeface=""/>
                </a:rPr>
                <a:t> </a:t>
              </a:r>
              <a:r>
                <a:rPr kumimoji="0" lang="de-DE" sz="16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"/>
                  <a:cs typeface=""/>
                </a:rPr>
                <a:t>res</a:t>
              </a:r>
              <a:r>
                <a:rPr kumimoji="0" lang="de-DE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"/>
                  <a:cs typeface=""/>
                </a:rPr>
                <a:t>. 8% (1 </a:t>
              </a:r>
              <a:r>
                <a:rPr kumimoji="0" lang="de-DE" sz="16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"/>
                  <a:cs typeface=""/>
                </a:rPr>
                <a:t>MeV</a:t>
              </a:r>
              <a:r>
                <a:rPr kumimoji="0" lang="de-DE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"/>
                  <a:cs typeface=""/>
                </a:rPr>
                <a:t>)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"/>
                  <a:cs typeface=""/>
                </a:rPr>
                <a:t>overburden</a:t>
              </a:r>
              <a:r>
                <a:rPr kumimoji="0" lang="de-DE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"/>
                  <a:cs typeface=""/>
                </a:rPr>
                <a:t>: 860m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"/>
                  <a:cs typeface=""/>
                </a:rPr>
                <a:t>statistics</a:t>
              </a:r>
              <a:r>
                <a:rPr kumimoji="0" lang="de-DE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"/>
                  <a:cs typeface=""/>
                </a:rPr>
                <a:t>: 150 000 IBD</a:t>
              </a:r>
            </a:p>
          </p:txBody>
        </p:sp>
        <p:sp>
          <p:nvSpPr>
            <p:cNvPr id="208" name="Textfeld 2055"/>
            <p:cNvSpPr txBox="1"/>
            <p:nvPr/>
          </p:nvSpPr>
          <p:spPr>
            <a:xfrm>
              <a:off x="6840252" y="1783849"/>
              <a:ext cx="92307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"/>
                  <a:cs typeface=""/>
                </a:rPr>
                <a:t>far</a:t>
              </a:r>
              <a:r>
                <a:rPr kumimoji="0" lang="de-DE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"/>
                  <a:cs typeface=""/>
                </a:rPr>
                <a:t> </a:t>
              </a:r>
              <a:r>
                <a:rPr kumimoji="0" lang="de-DE" sz="12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"/>
                  <a:cs typeface=""/>
                </a:rPr>
                <a:t>detector</a:t>
              </a:r>
              <a:endPara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"/>
                <a:cs typeface=""/>
              </a:endParaRPr>
            </a:p>
          </p:txBody>
        </p:sp>
        <p:sp>
          <p:nvSpPr>
            <p:cNvPr id="209" name="Textfeld 53"/>
            <p:cNvSpPr txBox="1"/>
            <p:nvPr/>
          </p:nvSpPr>
          <p:spPr>
            <a:xfrm>
              <a:off x="6840252" y="3692061"/>
              <a:ext cx="92307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"/>
                  <a:cs typeface=""/>
                </a:rPr>
                <a:t>far</a:t>
              </a:r>
              <a:r>
                <a:rPr kumimoji="0" lang="de-DE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"/>
                  <a:cs typeface=""/>
                </a:rPr>
                <a:t> </a:t>
              </a:r>
              <a:r>
                <a:rPr kumimoji="0" lang="de-DE" sz="12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"/>
                  <a:cs typeface=""/>
                </a:rPr>
                <a:t>detector</a:t>
              </a:r>
              <a:endPara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"/>
                <a:cs typeface=""/>
              </a:endParaRPr>
            </a:p>
          </p:txBody>
        </p:sp>
        <p:sp>
          <p:nvSpPr>
            <p:cNvPr id="210" name="Textfeld 54"/>
            <p:cNvSpPr txBox="1"/>
            <p:nvPr/>
          </p:nvSpPr>
          <p:spPr>
            <a:xfrm>
              <a:off x="6840252" y="5600273"/>
              <a:ext cx="92307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"/>
                  <a:cs typeface=""/>
                </a:rPr>
                <a:t>far</a:t>
              </a:r>
              <a:r>
                <a:rPr kumimoji="0" lang="de-DE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"/>
                  <a:cs typeface=""/>
                </a:rPr>
                <a:t> </a:t>
              </a:r>
              <a:r>
                <a:rPr kumimoji="0" lang="de-DE" sz="12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"/>
                  <a:cs typeface=""/>
                </a:rPr>
                <a:t>detector</a:t>
              </a:r>
              <a:endPara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"/>
                <a:cs typeface=""/>
              </a:endParaRPr>
            </a:p>
          </p:txBody>
        </p:sp>
      </p:grpSp>
      <p:sp>
        <p:nvSpPr>
          <p:cNvPr id="211" name="Ellipse 57"/>
          <p:cNvSpPr/>
          <p:nvPr/>
        </p:nvSpPr>
        <p:spPr>
          <a:xfrm>
            <a:off x="4841317" y="4956733"/>
            <a:ext cx="180020" cy="180020"/>
          </a:xfrm>
          <a:prstGeom prst="ellipse">
            <a:avLst/>
          </a:prstGeom>
          <a:solidFill>
            <a:srgbClr val="C00000"/>
          </a:solidFill>
          <a:ln w="25400" cap="rnd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"/>
              <a:cs typeface=""/>
            </a:endParaRPr>
          </a:p>
        </p:txBody>
      </p:sp>
      <p:sp>
        <p:nvSpPr>
          <p:cNvPr id="212" name="Ellipse 58"/>
          <p:cNvSpPr/>
          <p:nvPr/>
        </p:nvSpPr>
        <p:spPr>
          <a:xfrm>
            <a:off x="4944935" y="4956733"/>
            <a:ext cx="180020" cy="180020"/>
          </a:xfrm>
          <a:prstGeom prst="ellipse">
            <a:avLst/>
          </a:prstGeom>
          <a:solidFill>
            <a:srgbClr val="C00000"/>
          </a:solidFill>
          <a:ln w="25400" cap="rnd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"/>
              <a:cs typeface=""/>
            </a:endParaRPr>
          </a:p>
        </p:txBody>
      </p:sp>
      <p:sp>
        <p:nvSpPr>
          <p:cNvPr id="213" name="Ellipse 59"/>
          <p:cNvSpPr/>
          <p:nvPr/>
        </p:nvSpPr>
        <p:spPr>
          <a:xfrm>
            <a:off x="5048553" y="4956733"/>
            <a:ext cx="180020" cy="180020"/>
          </a:xfrm>
          <a:prstGeom prst="ellipse">
            <a:avLst/>
          </a:prstGeom>
          <a:solidFill>
            <a:srgbClr val="C00000"/>
          </a:solidFill>
          <a:ln w="25400" cap="rnd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"/>
              <a:cs typeface=""/>
            </a:endParaRPr>
          </a:p>
        </p:txBody>
      </p:sp>
      <p:sp>
        <p:nvSpPr>
          <p:cNvPr id="214" name="Ellipse 60"/>
          <p:cNvSpPr/>
          <p:nvPr/>
        </p:nvSpPr>
        <p:spPr>
          <a:xfrm>
            <a:off x="5152171" y="4956733"/>
            <a:ext cx="180020" cy="180020"/>
          </a:xfrm>
          <a:prstGeom prst="ellipse">
            <a:avLst/>
          </a:prstGeom>
          <a:solidFill>
            <a:srgbClr val="C00000"/>
          </a:solidFill>
          <a:ln w="25400" cap="rnd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"/>
              <a:cs typeface=""/>
            </a:endParaRPr>
          </a:p>
        </p:txBody>
      </p:sp>
      <p:sp>
        <p:nvSpPr>
          <p:cNvPr id="215" name="Ellipse 61"/>
          <p:cNvSpPr/>
          <p:nvPr/>
        </p:nvSpPr>
        <p:spPr>
          <a:xfrm>
            <a:off x="5876645" y="5508029"/>
            <a:ext cx="180020" cy="180020"/>
          </a:xfrm>
          <a:prstGeom prst="ellipse">
            <a:avLst/>
          </a:prstGeom>
          <a:solidFill>
            <a:srgbClr val="C00000"/>
          </a:solidFill>
          <a:ln w="25400" cap="rnd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"/>
              <a:cs typeface=""/>
            </a:endParaRPr>
          </a:p>
        </p:txBody>
      </p:sp>
      <p:sp>
        <p:nvSpPr>
          <p:cNvPr id="216" name="Ellipse 62"/>
          <p:cNvSpPr/>
          <p:nvPr/>
        </p:nvSpPr>
        <p:spPr>
          <a:xfrm>
            <a:off x="5980263" y="5508029"/>
            <a:ext cx="180020" cy="180020"/>
          </a:xfrm>
          <a:prstGeom prst="ellipse">
            <a:avLst/>
          </a:prstGeom>
          <a:solidFill>
            <a:srgbClr val="C00000"/>
          </a:solidFill>
          <a:ln w="25400" cap="rnd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"/>
              <a:cs typeface=""/>
            </a:endParaRPr>
          </a:p>
        </p:txBody>
      </p:sp>
      <p:sp>
        <p:nvSpPr>
          <p:cNvPr id="217" name="Ellipse 63"/>
          <p:cNvSpPr/>
          <p:nvPr/>
        </p:nvSpPr>
        <p:spPr>
          <a:xfrm>
            <a:off x="5444597" y="6192105"/>
            <a:ext cx="180020" cy="180020"/>
          </a:xfrm>
          <a:prstGeom prst="ellipse">
            <a:avLst/>
          </a:prstGeom>
          <a:solidFill>
            <a:srgbClr val="C00000"/>
          </a:solidFill>
          <a:ln w="25400" cap="rnd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"/>
              <a:cs typeface=""/>
            </a:endParaRPr>
          </a:p>
        </p:txBody>
      </p:sp>
      <p:sp>
        <p:nvSpPr>
          <p:cNvPr id="218" name="Ellipse 64"/>
          <p:cNvSpPr/>
          <p:nvPr/>
        </p:nvSpPr>
        <p:spPr>
          <a:xfrm>
            <a:off x="5548215" y="6192105"/>
            <a:ext cx="180020" cy="180020"/>
          </a:xfrm>
          <a:prstGeom prst="ellipse">
            <a:avLst/>
          </a:prstGeom>
          <a:solidFill>
            <a:srgbClr val="C00000"/>
          </a:solidFill>
          <a:ln w="25400" cap="rnd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"/>
              <a:cs typeface=""/>
            </a:endParaRPr>
          </a:p>
        </p:txBody>
      </p:sp>
      <p:sp>
        <p:nvSpPr>
          <p:cNvPr id="219" name="Ellipse 65"/>
          <p:cNvSpPr/>
          <p:nvPr/>
        </p:nvSpPr>
        <p:spPr>
          <a:xfrm>
            <a:off x="6304299" y="5580037"/>
            <a:ext cx="180020" cy="180020"/>
          </a:xfrm>
          <a:prstGeom prst="ellipse">
            <a:avLst/>
          </a:prstGeom>
          <a:solidFill>
            <a:srgbClr val="0000FF"/>
          </a:solidFill>
          <a:ln w="25400" cap="rnd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"/>
              <a:cs typeface=""/>
            </a:endParaRPr>
          </a:p>
        </p:txBody>
      </p:sp>
      <p:sp>
        <p:nvSpPr>
          <p:cNvPr id="220" name="Ellipse 66"/>
          <p:cNvSpPr/>
          <p:nvPr/>
        </p:nvSpPr>
        <p:spPr>
          <a:xfrm>
            <a:off x="6232291" y="5678431"/>
            <a:ext cx="180020" cy="180020"/>
          </a:xfrm>
          <a:prstGeom prst="ellipse">
            <a:avLst/>
          </a:prstGeom>
          <a:solidFill>
            <a:srgbClr val="0000FF"/>
          </a:solidFill>
          <a:ln w="25400" cap="rnd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"/>
              <a:cs typeface=""/>
            </a:endParaRPr>
          </a:p>
        </p:txBody>
      </p:sp>
      <p:sp>
        <p:nvSpPr>
          <p:cNvPr id="221" name="Ellipse 67"/>
          <p:cNvSpPr/>
          <p:nvPr/>
        </p:nvSpPr>
        <p:spPr>
          <a:xfrm>
            <a:off x="6065651" y="5877687"/>
            <a:ext cx="180020" cy="180020"/>
          </a:xfrm>
          <a:prstGeom prst="ellipse">
            <a:avLst/>
          </a:prstGeom>
          <a:solidFill>
            <a:srgbClr val="0000FF"/>
          </a:solidFill>
          <a:ln w="25400" cap="rnd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"/>
              <a:cs typeface=""/>
            </a:endParaRPr>
          </a:p>
        </p:txBody>
      </p:sp>
      <p:sp>
        <p:nvSpPr>
          <p:cNvPr id="222" name="Ellipse 68"/>
          <p:cNvSpPr/>
          <p:nvPr/>
        </p:nvSpPr>
        <p:spPr>
          <a:xfrm>
            <a:off x="6022957" y="5940077"/>
            <a:ext cx="180020" cy="180020"/>
          </a:xfrm>
          <a:prstGeom prst="ellipse">
            <a:avLst/>
          </a:prstGeom>
          <a:solidFill>
            <a:srgbClr val="0000FF"/>
          </a:solidFill>
          <a:ln w="25400" cap="rnd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"/>
              <a:cs typeface=""/>
            </a:endParaRPr>
          </a:p>
        </p:txBody>
      </p:sp>
      <p:sp>
        <p:nvSpPr>
          <p:cNvPr id="223" name="Ellipse 69"/>
          <p:cNvSpPr/>
          <p:nvPr/>
        </p:nvSpPr>
        <p:spPr>
          <a:xfrm>
            <a:off x="5264577" y="6480137"/>
            <a:ext cx="180020" cy="180020"/>
          </a:xfrm>
          <a:prstGeom prst="ellipse">
            <a:avLst/>
          </a:prstGeom>
          <a:solidFill>
            <a:srgbClr val="0000FF"/>
          </a:solidFill>
          <a:ln w="25400" cap="rnd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"/>
              <a:cs typeface=""/>
            </a:endParaRPr>
          </a:p>
        </p:txBody>
      </p:sp>
      <p:sp>
        <p:nvSpPr>
          <p:cNvPr id="224" name="Ellipse 70"/>
          <p:cNvSpPr/>
          <p:nvPr/>
        </p:nvSpPr>
        <p:spPr>
          <a:xfrm>
            <a:off x="5370853" y="6484573"/>
            <a:ext cx="180020" cy="180020"/>
          </a:xfrm>
          <a:prstGeom prst="ellipse">
            <a:avLst/>
          </a:prstGeom>
          <a:solidFill>
            <a:srgbClr val="0000FF"/>
          </a:solidFill>
          <a:ln w="25400" cap="rnd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"/>
              <a:cs typeface=""/>
            </a:endParaRPr>
          </a:p>
        </p:txBody>
      </p:sp>
      <p:sp>
        <p:nvSpPr>
          <p:cNvPr id="225" name="Textfeld 71"/>
          <p:cNvSpPr txBox="1"/>
          <p:nvPr/>
        </p:nvSpPr>
        <p:spPr>
          <a:xfrm>
            <a:off x="5008155" y="6056536"/>
            <a:ext cx="495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"/>
                <a:cs typeface=""/>
              </a:rPr>
              <a:t>40t</a:t>
            </a:r>
          </a:p>
        </p:txBody>
      </p:sp>
      <p:sp>
        <p:nvSpPr>
          <p:cNvPr id="226" name="Textfeld 72"/>
          <p:cNvSpPr txBox="1"/>
          <p:nvPr/>
        </p:nvSpPr>
        <p:spPr>
          <a:xfrm>
            <a:off x="5792890" y="5179257"/>
            <a:ext cx="495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"/>
                <a:cs typeface=""/>
              </a:rPr>
              <a:t>40t</a:t>
            </a:r>
          </a:p>
        </p:txBody>
      </p:sp>
      <p:sp>
        <p:nvSpPr>
          <p:cNvPr id="227" name="Textfeld 73"/>
          <p:cNvSpPr txBox="1"/>
          <p:nvPr/>
        </p:nvSpPr>
        <p:spPr>
          <a:xfrm>
            <a:off x="4396087" y="4862077"/>
            <a:ext cx="495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"/>
                <a:cs typeface=""/>
              </a:rPr>
              <a:t>80t</a:t>
            </a:r>
          </a:p>
        </p:txBody>
      </p:sp>
      <p:cxnSp>
        <p:nvCxnSpPr>
          <p:cNvPr id="228" name="Gerade Verbindung 74"/>
          <p:cNvCxnSpPr>
            <a:stCxn id="230" idx="2"/>
          </p:cNvCxnSpPr>
          <p:nvPr/>
        </p:nvCxnSpPr>
        <p:spPr>
          <a:xfrm flipV="1">
            <a:off x="5370853" y="6282115"/>
            <a:ext cx="208087" cy="292468"/>
          </a:xfrm>
          <a:prstGeom prst="line">
            <a:avLst/>
          </a:prstGeom>
          <a:noFill/>
          <a:ln w="28575" cap="rnd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229" name="Gerade Verbindung 75"/>
          <p:cNvCxnSpPr>
            <a:stCxn id="226" idx="0"/>
          </p:cNvCxnSpPr>
          <p:nvPr/>
        </p:nvCxnSpPr>
        <p:spPr>
          <a:xfrm flipH="1" flipV="1">
            <a:off x="6025908" y="5580666"/>
            <a:ext cx="296393" cy="97765"/>
          </a:xfrm>
          <a:prstGeom prst="line">
            <a:avLst/>
          </a:prstGeom>
          <a:noFill/>
          <a:ln w="28575" cap="rnd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230" name="Gerade Verbindung 78"/>
          <p:cNvCxnSpPr>
            <a:stCxn id="228" idx="7"/>
          </p:cNvCxnSpPr>
          <p:nvPr/>
        </p:nvCxnSpPr>
        <p:spPr>
          <a:xfrm flipH="1" flipV="1">
            <a:off x="6018946" y="5584582"/>
            <a:ext cx="157668" cy="381858"/>
          </a:xfrm>
          <a:prstGeom prst="line">
            <a:avLst/>
          </a:prstGeom>
          <a:noFill/>
          <a:ln w="28575" cap="rnd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231" name="Gerade Verbindung 81"/>
          <p:cNvCxnSpPr/>
          <p:nvPr/>
        </p:nvCxnSpPr>
        <p:spPr>
          <a:xfrm flipH="1" flipV="1">
            <a:off x="5073337" y="5040480"/>
            <a:ext cx="803308" cy="1151625"/>
          </a:xfrm>
          <a:prstGeom prst="line">
            <a:avLst/>
          </a:prstGeom>
          <a:noFill/>
          <a:ln w="28575" cap="rnd" cmpd="sng" algn="ctr">
            <a:solidFill>
              <a:sysClr val="windowText" lastClr="000000"/>
            </a:solidFill>
            <a:prstDash val="solid"/>
          </a:ln>
          <a:effectLst/>
        </p:spPr>
      </p:cxnSp>
      <p:sp>
        <p:nvSpPr>
          <p:cNvPr id="232" name="Textfeld 83"/>
          <p:cNvSpPr txBox="1"/>
          <p:nvPr/>
        </p:nvSpPr>
        <p:spPr>
          <a:xfrm>
            <a:off x="5440203" y="6300117"/>
            <a:ext cx="6415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"/>
                <a:cs typeface=""/>
              </a:rPr>
              <a:t>365 m</a:t>
            </a:r>
          </a:p>
        </p:txBody>
      </p:sp>
      <p:sp>
        <p:nvSpPr>
          <p:cNvPr id="233" name="Textfeld 84"/>
          <p:cNvSpPr txBox="1"/>
          <p:nvPr/>
        </p:nvSpPr>
        <p:spPr>
          <a:xfrm>
            <a:off x="6202837" y="5776316"/>
            <a:ext cx="6415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"/>
                <a:cs typeface=""/>
              </a:rPr>
              <a:t>490 m</a:t>
            </a:r>
          </a:p>
        </p:txBody>
      </p:sp>
      <p:sp>
        <p:nvSpPr>
          <p:cNvPr id="234" name="Textfeld 85"/>
          <p:cNvSpPr txBox="1"/>
          <p:nvPr/>
        </p:nvSpPr>
        <p:spPr>
          <a:xfrm rot="3322889">
            <a:off x="5137192" y="5408295"/>
            <a:ext cx="7328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"/>
                <a:cs typeface=""/>
              </a:rPr>
              <a:t>1650 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"/>
              <a:cs typeface=""/>
            </a:endParaRPr>
          </a:p>
        </p:txBody>
      </p:sp>
      <p:sp>
        <p:nvSpPr>
          <p:cNvPr id="235" name="Textfeld 86"/>
          <p:cNvSpPr txBox="1"/>
          <p:nvPr/>
        </p:nvSpPr>
        <p:spPr>
          <a:xfrm>
            <a:off x="4287377" y="5635232"/>
            <a:ext cx="1127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"/>
                <a:cs typeface=""/>
              </a:rPr>
              <a:t>17.4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"/>
                <a:cs typeface=""/>
              </a:rPr>
              <a:t>GW</a:t>
            </a:r>
            <a:r>
              <a:rPr kumimoji="0" lang="de-DE" sz="1800" b="0" i="0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"/>
                <a:cs typeface=""/>
              </a:rPr>
              <a:t>th</a:t>
            </a:r>
            <a:endParaRPr kumimoji="0" lang="de-DE" sz="1800" b="0" i="0" u="none" strike="noStrike" kern="1200" cap="none" spc="0" normalizeH="0" baseline="-25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3136254908"/>
      </p:ext>
    </p:extLst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Neutrinos </a:t>
            </a:r>
            <a:r>
              <a:rPr lang="en-US" dirty="0" err="1"/>
              <a:t>aus</a:t>
            </a:r>
            <a:r>
              <a:rPr lang="en-US" dirty="0"/>
              <a:t> </a:t>
            </a:r>
            <a:r>
              <a:rPr lang="en-US" dirty="0" err="1"/>
              <a:t>Beschleunigern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Erzeugung</a:t>
            </a:r>
            <a:r>
              <a:rPr lang="en-US" dirty="0"/>
              <a:t> von Neutrinos </a:t>
            </a:r>
            <a:r>
              <a:rPr lang="en-US" dirty="0" err="1"/>
              <a:t>durch</a:t>
            </a:r>
            <a:r>
              <a:rPr lang="en-US" dirty="0"/>
              <a:t> </a:t>
            </a:r>
            <a:r>
              <a:rPr lang="en-US" dirty="0" err="1"/>
              <a:t>Zerfälle</a:t>
            </a:r>
            <a:r>
              <a:rPr lang="en-US" dirty="0"/>
              <a:t> von </a:t>
            </a:r>
            <a:r>
              <a:rPr lang="en-US" dirty="0" err="1"/>
              <a:t>Pionen</a:t>
            </a:r>
            <a:r>
              <a:rPr lang="en-US" dirty="0"/>
              <a:t>/</a:t>
            </a:r>
            <a:r>
              <a:rPr lang="en-US" dirty="0" err="1"/>
              <a:t>Myonen</a:t>
            </a:r>
            <a:r>
              <a:rPr lang="en-US" dirty="0"/>
              <a:t> </a:t>
            </a:r>
            <a:r>
              <a:rPr lang="en-US" dirty="0" err="1"/>
              <a:t>aus</a:t>
            </a:r>
            <a:r>
              <a:rPr lang="en-US" dirty="0"/>
              <a:t> </a:t>
            </a:r>
            <a:r>
              <a:rPr lang="en-US" dirty="0" err="1"/>
              <a:t>intensiven</a:t>
            </a:r>
            <a:r>
              <a:rPr lang="en-US" dirty="0"/>
              <a:t> </a:t>
            </a:r>
            <a:r>
              <a:rPr lang="en-US" dirty="0" err="1"/>
              <a:t>Protonenstrahlen</a:t>
            </a:r>
            <a:r>
              <a:rPr lang="en-US" dirty="0"/>
              <a:t> auf Target</a:t>
            </a:r>
          </a:p>
        </p:txBody>
      </p:sp>
      <p:pic>
        <p:nvPicPr>
          <p:cNvPr id="12" name="Picture 11" descr="SK-bot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16376" y="2191197"/>
            <a:ext cx="3278946" cy="219689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3" name="Picture 12" descr="t2kmap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0598" y="2051645"/>
            <a:ext cx="3541395" cy="3302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2504896" y="2191197"/>
            <a:ext cx="3024867" cy="5632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Luxi Sans"/>
              </a:rPr>
              <a:t>T2K (Tokai 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Luxi Sans"/>
              </a:rPr>
              <a:t>nach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Luxi Sans"/>
              </a:rPr>
              <a:t> 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Luxi Sans"/>
              </a:rPr>
              <a:t>Kamioka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Luxi Sans"/>
              </a:rPr>
              <a:t>,</a:t>
            </a:r>
          </a:p>
          <a:p>
            <a:pPr marL="0" marR="0" lvl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Luxi Sans"/>
              </a:rPr>
              <a:t>Japan)</a:t>
            </a:r>
          </a:p>
        </p:txBody>
      </p:sp>
      <p:pic>
        <p:nvPicPr>
          <p:cNvPr id="14" name="Picture 13" descr="A1420424-Muon-neutrino_event_in_Super-K_detector-SPL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73936" y="4643933"/>
            <a:ext cx="2795889" cy="237386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5" name="Picture 14" descr="cherenkov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38153" y="5470768"/>
            <a:ext cx="2150431" cy="155657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6" name="TextBox 15"/>
          <p:cNvSpPr txBox="1"/>
          <p:nvPr/>
        </p:nvSpPr>
        <p:spPr>
          <a:xfrm>
            <a:off x="257792" y="5470768"/>
            <a:ext cx="4575936" cy="1766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Luxi Sans"/>
                <a:cs typeface="Georgia"/>
              </a:rPr>
              <a:t>Sehr </a:t>
            </a:r>
            <a:r>
              <a:rPr kumimoji="0" 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Luxi Sans"/>
                <a:cs typeface="Georgia"/>
              </a:rPr>
              <a:t>großer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Luxi Sans"/>
                <a:cs typeface="Georgia"/>
              </a:rPr>
              <a:t> </a:t>
            </a:r>
            <a:r>
              <a:rPr kumimoji="0" 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Luxi Sans"/>
                <a:cs typeface="Georgia"/>
              </a:rPr>
              <a:t>unterirdischer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Luxi Sans"/>
                <a:cs typeface="Georgia"/>
              </a:rPr>
              <a:t> Wasser Cherenkov </a:t>
            </a:r>
            <a:r>
              <a:rPr kumimoji="0" 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Luxi Sans"/>
                <a:cs typeface="Georgia"/>
              </a:rPr>
              <a:t>Detektor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Luxi Sans"/>
              <a:cs typeface="Georgia"/>
            </a:endParaRPr>
          </a:p>
          <a:p>
            <a:pPr marL="0" marR="0" lvl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uxi Sans"/>
              <a:cs typeface="Georgia"/>
            </a:endParaRPr>
          </a:p>
          <a:p>
            <a:pPr marL="0" marR="0" lvl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uxi Sans"/>
                <a:cs typeface="Georgia"/>
              </a:rPr>
              <a:t>Elektronen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uxi Sans"/>
                <a:cs typeface="Georgia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uxi Sans"/>
                <a:cs typeface="Georgia"/>
              </a:rPr>
              <a:t>oder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uxi Sans"/>
                <a:cs typeface="Georgia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uxi Sans"/>
                <a:cs typeface="Georgia"/>
              </a:rPr>
              <a:t>Myonen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uxi Sans"/>
                <a:cs typeface="Georgia"/>
              </a:rPr>
              <a:t> von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uxi Sans"/>
                <a:cs typeface="Georgia"/>
              </a:rPr>
              <a:t>wechselwirkenden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uxi Sans"/>
                <a:cs typeface="Georgia"/>
              </a:rPr>
              <a:t> Neutrinos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uxi Sans"/>
                <a:cs typeface="Georgia"/>
              </a:rPr>
              <a:t>emitieren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uxi Sans"/>
                <a:cs typeface="Georgia"/>
              </a:rPr>
              <a:t> Cherenkov Licht</a:t>
            </a:r>
          </a:p>
          <a:p>
            <a:pPr marL="0" marR="0" lvl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uxi Sans"/>
              <a:cs typeface="Georgia"/>
            </a:endParaRPr>
          </a:p>
          <a:p>
            <a:pPr marL="0" marR="0" lvl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uxi Sans"/>
                <a:cs typeface="Georgia"/>
              </a:rPr>
              <a:t>Ermöglicht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uxi Sans"/>
                <a:cs typeface="Georgia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uxi Sans"/>
                <a:cs typeface="Georgia"/>
              </a:rPr>
              <a:t>Rekonstuktion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uxi Sans"/>
                <a:cs typeface="Georgia"/>
              </a:rPr>
              <a:t> von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uxi Sans"/>
                <a:cs typeface="Georgia"/>
              </a:rPr>
              <a:t>Impuls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uxi Sans"/>
                <a:cs typeface="Georgia"/>
              </a:rPr>
              <a:t> und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uxi Sans"/>
                <a:cs typeface="Georgia"/>
              </a:rPr>
              <a:t>Richtung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uxi Sans"/>
                <a:cs typeface="Georgia"/>
              </a:rPr>
              <a:t>,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uxi Sans"/>
                <a:cs typeface="Georgia"/>
              </a:rPr>
              <a:t>sowie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uxi Sans"/>
                <a:cs typeface="Georgia"/>
              </a:rPr>
              <a:t> e/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uxi Sans"/>
                <a:cs typeface="Symbol" charset="2"/>
              </a:rPr>
              <a:t>μ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uxi Sans"/>
                <a:cs typeface="Georgia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uxi Sans"/>
                <a:cs typeface="Georgia"/>
              </a:rPr>
              <a:t>Teilchenidentifizierung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uxi Sans"/>
              <a:cs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1283217293"/>
      </p:ext>
    </p:extLst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Zukünftiges</a:t>
            </a:r>
            <a:r>
              <a:rPr lang="en-US" dirty="0"/>
              <a:t> </a:t>
            </a:r>
            <a:r>
              <a:rPr lang="en-US" dirty="0" err="1"/>
              <a:t>Neutrinostrahl</a:t>
            </a:r>
            <a:r>
              <a:rPr lang="en-US" dirty="0"/>
              <a:t> </a:t>
            </a:r>
            <a:r>
              <a:rPr lang="en-US" dirty="0" err="1"/>
              <a:t>Projekt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</a:rPr>
              <a:t>Long Baseline </a:t>
            </a:r>
            <a:r>
              <a:rPr lang="en-US" dirty="0" err="1">
                <a:solidFill>
                  <a:srgbClr val="002060"/>
                </a:solidFill>
              </a:rPr>
              <a:t>Neutrinostrahl</a:t>
            </a:r>
            <a:endParaRPr lang="en-US" dirty="0">
              <a:solidFill>
                <a:srgbClr val="002060"/>
              </a:solidFill>
            </a:endParaRPr>
          </a:p>
          <a:p>
            <a:pPr lvl="1"/>
            <a:r>
              <a:rPr lang="en-US" dirty="0">
                <a:solidFill>
                  <a:schemeClr val="tx1"/>
                </a:solidFill>
              </a:rPr>
              <a:t>Fermilab </a:t>
            </a:r>
            <a:r>
              <a:rPr lang="en-US" dirty="0" err="1">
                <a:solidFill>
                  <a:schemeClr val="tx1"/>
                </a:solidFill>
              </a:rPr>
              <a:t>zur</a:t>
            </a:r>
            <a:r>
              <a:rPr lang="en-US" dirty="0">
                <a:solidFill>
                  <a:schemeClr val="tx1"/>
                </a:solidFill>
              </a:rPr>
              <a:t> Sanford Mine (1300 km)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“Near Detector” + “Far Detector” (DUNE), </a:t>
            </a:r>
            <a:r>
              <a:rPr lang="en-US" dirty="0" err="1">
                <a:solidFill>
                  <a:schemeClr val="tx1"/>
                </a:solidFill>
              </a:rPr>
              <a:t>fertig</a:t>
            </a:r>
            <a:r>
              <a:rPr lang="en-US" dirty="0">
                <a:solidFill>
                  <a:schemeClr val="tx1"/>
                </a:solidFill>
              </a:rPr>
              <a:t> ca. ~2032</a:t>
            </a:r>
          </a:p>
          <a:p>
            <a:pPr lvl="1"/>
            <a:endParaRPr lang="en-US" dirty="0">
              <a:solidFill>
                <a:schemeClr val="tx1"/>
              </a:solidFill>
            </a:endParaRPr>
          </a:p>
          <a:p>
            <a:pPr lvl="1"/>
            <a:endParaRPr lang="en-US" dirty="0">
              <a:solidFill>
                <a:schemeClr val="tx1"/>
              </a:solidFill>
            </a:endParaRPr>
          </a:p>
          <a:p>
            <a:pPr lvl="1"/>
            <a:endParaRPr lang="en-US" dirty="0">
              <a:solidFill>
                <a:schemeClr val="tx1"/>
              </a:solidFill>
            </a:endParaRPr>
          </a:p>
          <a:p>
            <a:pPr lvl="1"/>
            <a:endParaRPr lang="en-US" dirty="0">
              <a:solidFill>
                <a:schemeClr val="tx1"/>
              </a:solidFill>
            </a:endParaRPr>
          </a:p>
          <a:p>
            <a:pPr lvl="2"/>
            <a:endParaRPr lang="en-US" dirty="0">
              <a:solidFill>
                <a:schemeClr val="tx1"/>
              </a:solidFill>
            </a:endParaRPr>
          </a:p>
          <a:p>
            <a:pPr lvl="2"/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Plan</a:t>
            </a:r>
          </a:p>
          <a:p>
            <a:pPr lvl="1"/>
            <a:r>
              <a:rPr lang="en-US" dirty="0" err="1">
                <a:solidFill>
                  <a:schemeClr val="tx1"/>
                </a:solidFill>
              </a:rPr>
              <a:t>Vervollständigung</a:t>
            </a:r>
            <a:r>
              <a:rPr lang="en-US" dirty="0">
                <a:solidFill>
                  <a:schemeClr val="tx1"/>
                </a:solidFill>
              </a:rPr>
              <a:t> des “Standard Neutrino </a:t>
            </a:r>
            <a:r>
              <a:rPr lang="en-US" dirty="0" err="1">
                <a:solidFill>
                  <a:schemeClr val="tx1"/>
                </a:solidFill>
              </a:rPr>
              <a:t>Modells</a:t>
            </a:r>
            <a:r>
              <a:rPr lang="en-US" dirty="0">
                <a:solidFill>
                  <a:schemeClr val="tx1"/>
                </a:solidFill>
              </a:rPr>
              <a:t>”</a:t>
            </a:r>
          </a:p>
          <a:p>
            <a:pPr lvl="2"/>
            <a:r>
              <a:rPr lang="en-US" dirty="0" err="1">
                <a:solidFill>
                  <a:schemeClr val="tx1"/>
                </a:solidFill>
              </a:rPr>
              <a:t>Mischungswinkel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Massenhierarchie</a:t>
            </a:r>
            <a:endParaRPr lang="en-US" dirty="0">
              <a:solidFill>
                <a:schemeClr val="tx1"/>
              </a:solidFill>
            </a:endParaRPr>
          </a:p>
          <a:p>
            <a:pPr lvl="1"/>
            <a:r>
              <a:rPr lang="en-US" dirty="0" err="1">
                <a:solidFill>
                  <a:schemeClr val="tx1"/>
                </a:solidFill>
              </a:rPr>
              <a:t>Suche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nach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Abweichungen</a:t>
            </a:r>
            <a:r>
              <a:rPr lang="en-US" dirty="0">
                <a:solidFill>
                  <a:schemeClr val="tx1"/>
                </a:solidFill>
              </a:rPr>
              <a:t> von </a:t>
            </a:r>
            <a:r>
              <a:rPr lang="en-US" dirty="0" err="1">
                <a:solidFill>
                  <a:schemeClr val="tx1"/>
                </a:solidFill>
              </a:rPr>
              <a:t>Standardmodell</a:t>
            </a:r>
            <a:endParaRPr lang="en-US" dirty="0">
              <a:solidFill>
                <a:schemeClr val="tx1"/>
              </a:solidFill>
            </a:endParaRPr>
          </a:p>
          <a:p>
            <a:pPr lvl="2"/>
            <a:r>
              <a:rPr lang="en-US" dirty="0" err="1">
                <a:solidFill>
                  <a:schemeClr val="tx1"/>
                </a:solidFill>
              </a:rPr>
              <a:t>z.B.</a:t>
            </a:r>
            <a:r>
              <a:rPr lang="en-US" dirty="0">
                <a:solidFill>
                  <a:schemeClr val="tx1"/>
                </a:solidFill>
              </a:rPr>
              <a:t> ”sterile” Neutrinos (</a:t>
            </a:r>
            <a:r>
              <a:rPr lang="en-US" dirty="0" err="1">
                <a:solidFill>
                  <a:schemeClr val="tx1"/>
                </a:solidFill>
              </a:rPr>
              <a:t>ohne</a:t>
            </a:r>
            <a:r>
              <a:rPr lang="en-US" dirty="0">
                <a:solidFill>
                  <a:schemeClr val="tx1"/>
                </a:solidFill>
              </a:rPr>
              <a:t> ”</a:t>
            </a:r>
            <a:r>
              <a:rPr lang="en-US" dirty="0" err="1">
                <a:solidFill>
                  <a:schemeClr val="tx1"/>
                </a:solidFill>
              </a:rPr>
              <a:t>flavour</a:t>
            </a:r>
            <a:r>
              <a:rPr lang="en-US" dirty="0">
                <a:solidFill>
                  <a:schemeClr val="tx1"/>
                </a:solidFill>
              </a:rPr>
              <a:t>”), </a:t>
            </a:r>
            <a:r>
              <a:rPr lang="en-US" dirty="0" err="1">
                <a:solidFill>
                  <a:schemeClr val="tx1"/>
                </a:solidFill>
              </a:rPr>
              <a:t>ungewöhnliche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Wechselwirkungen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usw</a:t>
            </a:r>
            <a:r>
              <a:rPr lang="en-US" dirty="0">
                <a:solidFill>
                  <a:schemeClr val="tx1"/>
                </a:solidFill>
              </a:rPr>
              <a:t>.</a:t>
            </a:r>
          </a:p>
          <a:p>
            <a:pPr lvl="2"/>
            <a:endParaRPr lang="en-US" dirty="0">
              <a:solidFill>
                <a:schemeClr val="tx1"/>
              </a:solidFill>
            </a:endParaRPr>
          </a:p>
          <a:p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896" y="2627709"/>
            <a:ext cx="6997964" cy="2332656"/>
          </a:xfrm>
          <a:prstGeom prst="rect">
            <a:avLst/>
          </a:prstGeom>
          <a:ln w="28575" cmpd="sng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367195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Der Äther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Klassische Annahme im 19. Jahrhundert</a:t>
            </a:r>
          </a:p>
          <a:p>
            <a:pPr lvl="1"/>
            <a:r>
              <a:rPr lang="de-DE" dirty="0"/>
              <a:t>Licht(wellen) breiten sich in einem Medium aus </a:t>
            </a:r>
            <a:r>
              <a:rPr lang="en-US" dirty="0">
                <a:sym typeface="Wingdings" panose="05000000000000000000" pitchFamily="2" charset="2"/>
              </a:rPr>
              <a:t> der “</a:t>
            </a:r>
            <a:r>
              <a:rPr lang="de-DE" dirty="0">
                <a:sym typeface="Wingdings" panose="05000000000000000000" pitchFamily="2" charset="2"/>
              </a:rPr>
              <a:t>Äther“</a:t>
            </a:r>
          </a:p>
          <a:p>
            <a:pPr lvl="3"/>
            <a:r>
              <a:rPr lang="de-DE" dirty="0">
                <a:sym typeface="Wingdings" panose="05000000000000000000" pitchFamily="2" charset="2"/>
              </a:rPr>
              <a:t>analog zu Schallwellen in Luft</a:t>
            </a:r>
          </a:p>
          <a:p>
            <a:r>
              <a:rPr lang="en-GB" dirty="0"/>
              <a:t>Michelson – Morley </a:t>
            </a:r>
            <a:r>
              <a:rPr lang="en-GB" dirty="0" err="1"/>
              <a:t>versuchen</a:t>
            </a:r>
            <a:r>
              <a:rPr lang="en-GB" dirty="0"/>
              <a:t> den “</a:t>
            </a:r>
            <a:r>
              <a:rPr lang="en-GB" dirty="0" err="1"/>
              <a:t>Ätherwind</a:t>
            </a:r>
            <a:r>
              <a:rPr lang="en-GB" dirty="0"/>
              <a:t>” </a:t>
            </a:r>
            <a:r>
              <a:rPr lang="en-GB" dirty="0" err="1"/>
              <a:t>zu</a:t>
            </a:r>
            <a:r>
              <a:rPr lang="en-GB" dirty="0"/>
              <a:t> </a:t>
            </a:r>
            <a:r>
              <a:rPr lang="en-GB" dirty="0" err="1"/>
              <a:t>messen</a:t>
            </a:r>
            <a:endParaRPr lang="en-GB" dirty="0"/>
          </a:p>
          <a:p>
            <a:pPr lvl="2"/>
            <a:r>
              <a:rPr lang="de-DE" dirty="0"/>
              <a:t>die Erde sollte sich gegenüber dem Äther bewegen</a:t>
            </a:r>
          </a:p>
          <a:p>
            <a:pPr lvl="2"/>
            <a:r>
              <a:rPr lang="de-DE" dirty="0"/>
              <a:t>die Lichtgeschwindigkeit sollte richtungsabhängig sein</a:t>
            </a:r>
          </a:p>
          <a:p>
            <a:r>
              <a:rPr lang="de-DE" dirty="0"/>
              <a:t>ABER</a:t>
            </a:r>
          </a:p>
          <a:p>
            <a:pPr lvl="1"/>
            <a:r>
              <a:rPr lang="de-DE" dirty="0">
                <a:solidFill>
                  <a:srgbClr val="FF0000"/>
                </a:solidFill>
              </a:rPr>
              <a:t>keine Änderung der Lichtgeschwindigkeit</a:t>
            </a:r>
          </a:p>
          <a:p>
            <a:pPr lvl="1"/>
            <a:endParaRPr lang="de-DE" dirty="0"/>
          </a:p>
          <a:p>
            <a:r>
              <a:rPr lang="de-DE" dirty="0"/>
              <a:t>Einsteins Postulate</a:t>
            </a:r>
          </a:p>
          <a:p>
            <a:pPr lvl="1"/>
            <a:r>
              <a:rPr lang="de-DE" dirty="0"/>
              <a:t>die </a:t>
            </a:r>
            <a:r>
              <a:rPr lang="de-DE" dirty="0">
                <a:solidFill>
                  <a:srgbClr val="FF0000"/>
                </a:solidFill>
              </a:rPr>
              <a:t>Lichtgeschwindigkeit ist konstant </a:t>
            </a:r>
            <a:r>
              <a:rPr lang="de-DE" dirty="0"/>
              <a:t>in allen Bezugssystemen!</a:t>
            </a:r>
          </a:p>
          <a:p>
            <a:pPr lvl="1"/>
            <a:r>
              <a:rPr lang="de-DE" dirty="0"/>
              <a:t>alle (</a:t>
            </a:r>
            <a:r>
              <a:rPr lang="de-DE" dirty="0" err="1"/>
              <a:t>unbeschleunigten</a:t>
            </a:r>
            <a:r>
              <a:rPr lang="de-DE" dirty="0"/>
              <a:t>) </a:t>
            </a:r>
            <a:r>
              <a:rPr lang="de-DE" dirty="0">
                <a:solidFill>
                  <a:srgbClr val="FF0000"/>
                </a:solidFill>
              </a:rPr>
              <a:t>Bezugssysteme sind äquivalent</a:t>
            </a:r>
            <a:r>
              <a:rPr lang="de-DE" dirty="0"/>
              <a:t>!</a:t>
            </a:r>
          </a:p>
        </p:txBody>
      </p:sp>
      <p:pic>
        <p:nvPicPr>
          <p:cNvPr id="4" name="droppedImage.png"/>
          <p:cNvPicPr/>
          <p:nvPr/>
        </p:nvPicPr>
        <p:blipFill>
          <a:blip r:embed="rId3"/>
          <a:stretch>
            <a:fillRect/>
          </a:stretch>
        </p:blipFill>
        <p:spPr>
          <a:xfrm>
            <a:off x="6984528" y="3124994"/>
            <a:ext cx="2747356" cy="2070100"/>
          </a:xfrm>
          <a:prstGeom prst="rect">
            <a:avLst/>
          </a:prstGeom>
          <a:ln w="88900"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661634728"/>
      </p:ext>
    </p:extLst>
  </p:cSld>
  <p:clrMapOvr>
    <a:masterClrMapping/>
  </p:clrMapOvr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CERN_Standard Model.mov">
            <a:extLst>
              <a:ext uri="{FF2B5EF4-FFF2-40B4-BE49-F238E27FC236}">
                <a16:creationId xmlns:a16="http://schemas.microsoft.com/office/drawing/2014/main" id="{74D782FD-D484-3833-C46C-91CFF40CF898}"/>
              </a:ext>
            </a:extLst>
          </p:cNvPr>
          <p:cNvPicPr/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35466" y="1403573"/>
            <a:ext cx="9821334" cy="55245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46038"/>
            <a:ext cx="10080624" cy="912812"/>
          </a:xfrm>
        </p:spPr>
        <p:txBody>
          <a:bodyPr/>
          <a:lstStyle/>
          <a:p>
            <a:r>
              <a:rPr lang="en-US" dirty="0"/>
              <a:t>Das </a:t>
            </a:r>
            <a:r>
              <a:rPr lang="en-US" dirty="0" err="1"/>
              <a:t>Standardmodel</a:t>
            </a:r>
            <a:r>
              <a:rPr lang="en-US" dirty="0"/>
              <a:t> auf </a:t>
            </a:r>
            <a:r>
              <a:rPr lang="en-US" dirty="0" err="1"/>
              <a:t>einen</a:t>
            </a:r>
            <a:r>
              <a:rPr lang="en-US" dirty="0"/>
              <a:t> </a:t>
            </a:r>
            <a:r>
              <a:rPr lang="en-US" dirty="0" err="1"/>
              <a:t>Blick</a:t>
            </a:r>
            <a:endParaRPr lang="en-US" dirty="0"/>
          </a:p>
        </p:txBody>
      </p:sp>
      <p:sp>
        <p:nvSpPr>
          <p:cNvPr id="17" name="Content Placeholder 16"/>
          <p:cNvSpPr>
            <a:spLocks noGrp="1"/>
          </p:cNvSpPr>
          <p:nvPr>
            <p:ph idx="1"/>
          </p:nvPr>
        </p:nvSpPr>
        <p:spPr>
          <a:xfrm>
            <a:off x="274638" y="958850"/>
            <a:ext cx="9599612" cy="6172200"/>
          </a:xfrm>
        </p:spPr>
        <p:txBody>
          <a:bodyPr/>
          <a:lstStyle/>
          <a:p>
            <a:r>
              <a:rPr lang="de-DE" dirty="0"/>
              <a:t>Entwickelt seit den 1960er Jahren</a:t>
            </a:r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1007864" y="1867396"/>
            <a:ext cx="2952328" cy="5224809"/>
            <a:chOff x="1007864" y="1475581"/>
            <a:chExt cx="2952328" cy="5224809"/>
          </a:xfrm>
        </p:grpSpPr>
        <p:sp>
          <p:nvSpPr>
            <p:cNvPr id="4" name="Rounded Rectangle 3"/>
            <p:cNvSpPr/>
            <p:nvPr/>
          </p:nvSpPr>
          <p:spPr bwMode="auto">
            <a:xfrm>
              <a:off x="1007864" y="1475581"/>
              <a:ext cx="2952328" cy="4752528"/>
            </a:xfrm>
            <a:prstGeom prst="roundRect">
              <a:avLst/>
            </a:prstGeom>
            <a:noFill/>
            <a:ln w="41275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47675" rtl="0" eaLnBrk="1" fontAlgn="base" latinLnBrk="0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6" name="Text Box 20"/>
            <p:cNvSpPr txBox="1">
              <a:spLocks noChangeArrowheads="1"/>
            </p:cNvSpPr>
            <p:nvPr/>
          </p:nvSpPr>
          <p:spPr bwMode="auto">
            <a:xfrm>
              <a:off x="1079872" y="6401940"/>
              <a:ext cx="2808312" cy="298450"/>
            </a:xfrm>
            <a:prstGeom prst="rect">
              <a:avLst/>
            </a:prstGeom>
            <a:solidFill>
              <a:srgbClr val="FFFF99"/>
            </a:solidFill>
            <a:ln w="18360">
              <a:solidFill>
                <a:srgbClr val="000080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" tIns="24876" rIns="9000" bIns="90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5pPr>
              <a:lvl6pPr marL="25146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6pPr>
              <a:lvl7pPr marL="29718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7pPr>
              <a:lvl8pPr marL="34290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8pPr>
              <a:lvl9pPr marL="38862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9pPr>
            </a:lstStyle>
            <a:p>
              <a:pPr marL="0" marR="0" lvl="0" indent="0" algn="l" defTabSz="447675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Luxi Sans" charset="0"/>
                </a:rPr>
                <a:t> </a:t>
              </a:r>
              <a:r>
                <a:rPr kumimoji="0" lang="en-US" sz="18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Luxi Sans" charset="0"/>
                </a:rPr>
                <a:t>Materie</a:t>
              </a: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Luxi Sans" charset="0"/>
                </a:rPr>
                <a:t> (</a:t>
              </a:r>
              <a:r>
                <a:rPr kumimoji="0" lang="en-US" sz="18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Luxi Sans" charset="0"/>
                </a:rPr>
                <a:t>Materieteilchen</a:t>
              </a: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Luxi Sans" charset="0"/>
                </a:rPr>
                <a:t>) 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6264448" y="2731491"/>
            <a:ext cx="2952328" cy="3725317"/>
            <a:chOff x="6264448" y="2339676"/>
            <a:chExt cx="2952328" cy="3725317"/>
          </a:xfrm>
        </p:grpSpPr>
        <p:sp>
          <p:nvSpPr>
            <p:cNvPr id="5" name="Rounded Rectangle 4"/>
            <p:cNvSpPr/>
            <p:nvPr/>
          </p:nvSpPr>
          <p:spPr bwMode="auto">
            <a:xfrm>
              <a:off x="6264448" y="2339676"/>
              <a:ext cx="2952328" cy="3024337"/>
            </a:xfrm>
            <a:prstGeom prst="roundRect">
              <a:avLst/>
            </a:prstGeom>
            <a:noFill/>
            <a:ln w="41275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47675" rtl="0" eaLnBrk="1" fontAlgn="base" latinLnBrk="0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7" name="Text Box 20"/>
            <p:cNvSpPr txBox="1">
              <a:spLocks noChangeArrowheads="1"/>
            </p:cNvSpPr>
            <p:nvPr/>
          </p:nvSpPr>
          <p:spPr bwMode="auto">
            <a:xfrm>
              <a:off x="6624488" y="5497244"/>
              <a:ext cx="2520280" cy="567749"/>
            </a:xfrm>
            <a:prstGeom prst="rect">
              <a:avLst/>
            </a:prstGeom>
            <a:solidFill>
              <a:srgbClr val="FFFF99"/>
            </a:solidFill>
            <a:ln w="18360">
              <a:solidFill>
                <a:srgbClr val="000080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" tIns="24876" rIns="9000" bIns="90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5pPr>
              <a:lvl6pPr marL="25146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6pPr>
              <a:lvl7pPr marL="29718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7pPr>
              <a:lvl8pPr marL="34290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8pPr>
              <a:lvl9pPr marL="38862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9pPr>
            </a:lstStyle>
            <a:p>
              <a:pPr marL="0" marR="0" lvl="0" indent="0" algn="ctr" defTabSz="447675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Luxi Sans" charset="0"/>
                </a:rPr>
                <a:t> </a:t>
              </a:r>
              <a:r>
                <a:rPr kumimoji="0" lang="en-US" sz="18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Luxi Sans" charset="0"/>
                </a:rPr>
                <a:t>Wechselwirkungen</a:t>
              </a:r>
              <a:endPara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Luxi Sans" charset="0"/>
              </a:endParaRPr>
            </a:p>
            <a:p>
              <a:pPr marL="0" marR="0" lvl="0" indent="0" algn="ctr" defTabSz="447675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Luxi Sans" charset="0"/>
                </a:rPr>
                <a:t>(</a:t>
              </a:r>
              <a:r>
                <a:rPr kumimoji="0" lang="en-US" sz="18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Luxi Sans" charset="0"/>
                </a:rPr>
                <a:t>Kraftteilchen</a:t>
              </a: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Luxi Sans" charset="0"/>
                </a:rPr>
                <a:t>)</a:t>
              </a: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4026725" y="2483693"/>
            <a:ext cx="2021699" cy="2840087"/>
            <a:chOff x="4026725" y="2091878"/>
            <a:chExt cx="2021699" cy="2840087"/>
          </a:xfrm>
        </p:grpSpPr>
        <p:sp>
          <p:nvSpPr>
            <p:cNvPr id="8" name="Rounded Rectangle 7"/>
            <p:cNvSpPr/>
            <p:nvPr/>
          </p:nvSpPr>
          <p:spPr bwMode="auto">
            <a:xfrm>
              <a:off x="4026725" y="2771358"/>
              <a:ext cx="2021699" cy="2160607"/>
            </a:xfrm>
            <a:prstGeom prst="roundRect">
              <a:avLst/>
            </a:prstGeom>
            <a:noFill/>
            <a:ln w="41275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47675" rtl="0" eaLnBrk="1" fontAlgn="base" latinLnBrk="0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9" name="Text Box 20"/>
            <p:cNvSpPr txBox="1">
              <a:spLocks noChangeArrowheads="1"/>
            </p:cNvSpPr>
            <p:nvPr/>
          </p:nvSpPr>
          <p:spPr bwMode="auto">
            <a:xfrm>
              <a:off x="4397323" y="2091878"/>
              <a:ext cx="1297619" cy="572081"/>
            </a:xfrm>
            <a:prstGeom prst="rect">
              <a:avLst/>
            </a:prstGeom>
            <a:solidFill>
              <a:srgbClr val="FFFF99"/>
            </a:solidFill>
            <a:ln w="18360">
              <a:solidFill>
                <a:srgbClr val="000080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" tIns="24876" rIns="9000" bIns="90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5pPr>
              <a:lvl6pPr marL="25146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6pPr>
              <a:lvl7pPr marL="29718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7pPr>
              <a:lvl8pPr marL="34290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8pPr>
              <a:lvl9pPr marL="38862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9pPr>
            </a:lstStyle>
            <a:p>
              <a:pPr marL="0" marR="0" lvl="0" indent="0" algn="ctr" defTabSz="447675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Luxi Sans" charset="0"/>
                </a:rPr>
                <a:t>Masse</a:t>
              </a:r>
            </a:p>
            <a:p>
              <a:pPr marL="0" marR="0" lvl="0" indent="0" algn="ctr" defTabSz="447675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Luxi Sans" charset="0"/>
                </a:rPr>
                <a:t> (Higgs) </a:t>
              </a: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151880" y="2011412"/>
            <a:ext cx="2088232" cy="3456384"/>
            <a:chOff x="1151880" y="1619597"/>
            <a:chExt cx="2088232" cy="3456384"/>
          </a:xfrm>
        </p:grpSpPr>
        <p:sp>
          <p:nvSpPr>
            <p:cNvPr id="13" name="Rounded Rectangle 12"/>
            <p:cNvSpPr/>
            <p:nvPr/>
          </p:nvSpPr>
          <p:spPr bwMode="auto">
            <a:xfrm>
              <a:off x="1151880" y="1619597"/>
              <a:ext cx="1008112" cy="2016224"/>
            </a:xfrm>
            <a:prstGeom prst="roundRect">
              <a:avLst/>
            </a:prstGeom>
            <a:noFill/>
            <a:ln w="41275" cap="flat" cmpd="sng" algn="ctr">
              <a:solidFill>
                <a:srgbClr val="FFFF00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47675" rtl="0" eaLnBrk="1" fontAlgn="base" latinLnBrk="0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14" name="Rounded Rectangle 13"/>
            <p:cNvSpPr/>
            <p:nvPr/>
          </p:nvSpPr>
          <p:spPr bwMode="auto">
            <a:xfrm>
              <a:off x="1151880" y="4108102"/>
              <a:ext cx="1008112" cy="967879"/>
            </a:xfrm>
            <a:prstGeom prst="roundRect">
              <a:avLst/>
            </a:prstGeom>
            <a:noFill/>
            <a:ln w="41275" cap="flat" cmpd="sng" algn="ctr">
              <a:solidFill>
                <a:srgbClr val="FFFF00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47675" rtl="0" eaLnBrk="1" fontAlgn="base" latinLnBrk="0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15" name="Text Box 20"/>
            <p:cNvSpPr txBox="1">
              <a:spLocks noChangeArrowheads="1"/>
            </p:cNvSpPr>
            <p:nvPr/>
          </p:nvSpPr>
          <p:spPr bwMode="auto">
            <a:xfrm>
              <a:off x="1151880" y="3722737"/>
              <a:ext cx="2088232" cy="273124"/>
            </a:xfrm>
            <a:prstGeom prst="rect">
              <a:avLst/>
            </a:prstGeom>
            <a:solidFill>
              <a:srgbClr val="FFFF99"/>
            </a:solidFill>
            <a:ln w="18360">
              <a:solidFill>
                <a:srgbClr val="000080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" tIns="24876" rIns="9000" bIns="90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5pPr>
              <a:lvl6pPr marL="25146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6pPr>
              <a:lvl7pPr marL="29718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7pPr>
              <a:lvl8pPr marL="34290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8pPr>
              <a:lvl9pPr marL="38862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9pPr>
            </a:lstStyle>
            <a:p>
              <a:pPr marL="0" marR="0" lvl="0" indent="0" algn="l" defTabSz="447675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Luxi Sans" charset="0"/>
                </a:rPr>
                <a:t> </a:t>
              </a:r>
              <a:r>
                <a:rPr kumimoji="0" lang="en-US" sz="14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Luxi Sans" charset="0"/>
                </a:rPr>
                <a:t>Atome</a:t>
              </a: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Luxi Sans" charset="0"/>
                </a:rPr>
                <a:t> (Kern + </a:t>
              </a:r>
              <a:r>
                <a:rPr kumimoji="0" lang="en-US" sz="14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Luxi Sans" charset="0"/>
                </a:rPr>
                <a:t>Hülle</a:t>
              </a: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Luxi Sans" charset="0"/>
                </a:rPr>
                <a:t>)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4334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20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100000">
                <p:cTn id="27" fill="hold" display="0">
                  <p:stCondLst>
                    <p:cond delay="indefinite"/>
                  </p:stCondLst>
                </p:cTn>
                <p:tgtEl>
                  <p:spTgt spid="18"/>
                </p:tgtEl>
              </p:cMediaNode>
            </p:video>
          </p:childTnLst>
        </p:cTn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Brout</a:t>
            </a:r>
            <a:r>
              <a:rPr lang="en-US" dirty="0"/>
              <a:t>-Englert-Higgs </a:t>
            </a:r>
            <a:r>
              <a:rPr lang="en-US" dirty="0" err="1"/>
              <a:t>Mechanismus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Brout</a:t>
            </a:r>
            <a:r>
              <a:rPr lang="en-US" dirty="0"/>
              <a:t>-Englert-Higgs (BEH) </a:t>
            </a:r>
            <a:r>
              <a:rPr lang="en-US" dirty="0" err="1"/>
              <a:t>Mechanismus</a:t>
            </a:r>
            <a:r>
              <a:rPr lang="en-US" dirty="0"/>
              <a:t> </a:t>
            </a:r>
            <a:r>
              <a:rPr lang="en-US" dirty="0" err="1"/>
              <a:t>wurde</a:t>
            </a:r>
            <a:r>
              <a:rPr lang="en-US" dirty="0"/>
              <a:t> </a:t>
            </a:r>
            <a:r>
              <a:rPr lang="en-US" dirty="0" err="1"/>
              <a:t>inspiriert</a:t>
            </a:r>
            <a:r>
              <a:rPr lang="en-US" dirty="0"/>
              <a:t> </a:t>
            </a:r>
            <a:r>
              <a:rPr lang="en-US" dirty="0" err="1"/>
              <a:t>durch</a:t>
            </a:r>
            <a:r>
              <a:rPr lang="en-US" dirty="0"/>
              <a:t> </a:t>
            </a:r>
            <a:r>
              <a:rPr lang="en-US" dirty="0" err="1"/>
              <a:t>Festkörperphysik</a:t>
            </a:r>
            <a:endParaRPr lang="en-US" dirty="0"/>
          </a:p>
          <a:p>
            <a:pPr lvl="1"/>
            <a:r>
              <a:rPr lang="en-US" dirty="0" err="1"/>
              <a:t>Meißner-Ochsenfeld</a:t>
            </a:r>
            <a:r>
              <a:rPr lang="en-US" dirty="0"/>
              <a:t> </a:t>
            </a:r>
            <a:r>
              <a:rPr lang="en-US" dirty="0" err="1"/>
              <a:t>Effekt</a:t>
            </a:r>
            <a:r>
              <a:rPr lang="en-US" dirty="0"/>
              <a:t> </a:t>
            </a:r>
            <a:r>
              <a:rPr lang="en-US" dirty="0" err="1"/>
              <a:t>erklärt</a:t>
            </a:r>
            <a:r>
              <a:rPr lang="en-US" dirty="0"/>
              <a:t> </a:t>
            </a:r>
            <a:r>
              <a:rPr lang="en-US" dirty="0" err="1"/>
              <a:t>durch</a:t>
            </a:r>
            <a:r>
              <a:rPr lang="en-US" dirty="0"/>
              <a:t> Ginzburg-Landau 1950</a:t>
            </a:r>
          </a:p>
          <a:p>
            <a:pPr lvl="2"/>
            <a:r>
              <a:rPr lang="en-US" dirty="0" err="1"/>
              <a:t>exponentieller</a:t>
            </a:r>
            <a:r>
              <a:rPr lang="en-US" dirty="0"/>
              <a:t> </a:t>
            </a:r>
            <a:r>
              <a:rPr lang="en-US" dirty="0" err="1"/>
              <a:t>Abfall</a:t>
            </a:r>
            <a:r>
              <a:rPr lang="en-US" dirty="0"/>
              <a:t> </a:t>
            </a:r>
            <a:r>
              <a:rPr lang="en-US" dirty="0" err="1"/>
              <a:t>eines</a:t>
            </a:r>
            <a:r>
              <a:rPr lang="en-US" dirty="0"/>
              <a:t> </a:t>
            </a:r>
            <a:r>
              <a:rPr lang="en-US" dirty="0" err="1"/>
              <a:t>externen</a:t>
            </a:r>
            <a:r>
              <a:rPr lang="en-US" dirty="0"/>
              <a:t> </a:t>
            </a:r>
            <a:r>
              <a:rPr lang="en-US" dirty="0" err="1"/>
              <a:t>Magnetfeldes</a:t>
            </a:r>
            <a:r>
              <a:rPr lang="en-US" dirty="0"/>
              <a:t> in </a:t>
            </a:r>
            <a:r>
              <a:rPr lang="en-US" dirty="0" err="1"/>
              <a:t>einem</a:t>
            </a:r>
            <a:r>
              <a:rPr lang="en-US" dirty="0"/>
              <a:t> </a:t>
            </a:r>
            <a:r>
              <a:rPr lang="en-US" dirty="0" err="1"/>
              <a:t>Supraleiter</a:t>
            </a:r>
            <a:r>
              <a:rPr lang="en-US" dirty="0"/>
              <a:t> (</a:t>
            </a:r>
            <a:r>
              <a:rPr lang="en-US" dirty="0" err="1"/>
              <a:t>Eindringtiefe</a:t>
            </a:r>
            <a:r>
              <a:rPr lang="en-US" dirty="0"/>
              <a:t>) </a:t>
            </a:r>
            <a:r>
              <a:rPr lang="en-US" dirty="0" err="1"/>
              <a:t>ist</a:t>
            </a:r>
            <a:r>
              <a:rPr lang="en-US" dirty="0"/>
              <a:t> </a:t>
            </a:r>
            <a:r>
              <a:rPr lang="en-US" dirty="0" err="1"/>
              <a:t>äquivalent</a:t>
            </a:r>
            <a:r>
              <a:rPr lang="en-US" dirty="0"/>
              <a:t> </a:t>
            </a:r>
            <a:r>
              <a:rPr lang="en-US" dirty="0" err="1"/>
              <a:t>mit</a:t>
            </a:r>
            <a:r>
              <a:rPr lang="en-US" dirty="0"/>
              <a:t> dem BEH </a:t>
            </a:r>
            <a:r>
              <a:rPr lang="en-US" dirty="0" err="1"/>
              <a:t>Mechanismus</a:t>
            </a:r>
            <a:endParaRPr lang="en-US" dirty="0"/>
          </a:p>
          <a:p>
            <a:pPr lvl="2"/>
            <a:r>
              <a:rPr lang="en-US" dirty="0" err="1"/>
              <a:t>Magnetfeld</a:t>
            </a:r>
            <a:r>
              <a:rPr lang="en-US" dirty="0"/>
              <a:t> </a:t>
            </a:r>
            <a:r>
              <a:rPr lang="en-US" dirty="0" err="1"/>
              <a:t>erhält</a:t>
            </a:r>
            <a:r>
              <a:rPr lang="en-US" dirty="0"/>
              <a:t> “</a:t>
            </a:r>
            <a:r>
              <a:rPr lang="en-US" dirty="0" err="1"/>
              <a:t>effektive</a:t>
            </a:r>
            <a:r>
              <a:rPr lang="en-US" dirty="0"/>
              <a:t> Masse” </a:t>
            </a:r>
            <a:r>
              <a:rPr lang="en-US" dirty="0" err="1"/>
              <a:t>im</a:t>
            </a:r>
            <a:r>
              <a:rPr lang="en-US" dirty="0"/>
              <a:t> </a:t>
            </a:r>
            <a:r>
              <a:rPr lang="en-US" dirty="0" err="1"/>
              <a:t>Superleiter</a:t>
            </a:r>
            <a:endParaRPr lang="en-US" dirty="0"/>
          </a:p>
          <a:p>
            <a:pPr lvl="1"/>
            <a:r>
              <a:rPr lang="en-US" dirty="0" err="1"/>
              <a:t>Anwendung</a:t>
            </a:r>
            <a:r>
              <a:rPr lang="en-US" dirty="0"/>
              <a:t> auf </a:t>
            </a:r>
            <a:r>
              <a:rPr lang="en-US" dirty="0" err="1"/>
              <a:t>Teilchenphysik</a:t>
            </a:r>
            <a:r>
              <a:rPr lang="en-US" dirty="0"/>
              <a:t> (</a:t>
            </a:r>
            <a:r>
              <a:rPr lang="en-US" dirty="0" err="1"/>
              <a:t>nicht-relativistisch</a:t>
            </a:r>
            <a:r>
              <a:rPr lang="en-US" dirty="0"/>
              <a:t>) </a:t>
            </a:r>
            <a:r>
              <a:rPr lang="en-US" dirty="0" err="1"/>
              <a:t>zuerst</a:t>
            </a:r>
            <a:r>
              <a:rPr lang="en-US" dirty="0"/>
              <a:t> </a:t>
            </a:r>
            <a:r>
              <a:rPr lang="en-US" dirty="0" err="1"/>
              <a:t>vorgeschlagen</a:t>
            </a:r>
            <a:r>
              <a:rPr lang="en-US" dirty="0"/>
              <a:t> 1962 </a:t>
            </a:r>
            <a:r>
              <a:rPr lang="en-US" dirty="0" err="1"/>
              <a:t>durch</a:t>
            </a:r>
            <a:r>
              <a:rPr lang="en-US" dirty="0"/>
              <a:t> Philip W. Anderson (</a:t>
            </a:r>
            <a:r>
              <a:rPr lang="en-US" dirty="0" err="1"/>
              <a:t>Festkörper</a:t>
            </a:r>
            <a:r>
              <a:rPr lang="en-US" dirty="0"/>
              <a:t> </a:t>
            </a:r>
            <a:r>
              <a:rPr lang="en-US" dirty="0" err="1"/>
              <a:t>Physiker</a:t>
            </a:r>
            <a:r>
              <a:rPr lang="en-US" dirty="0"/>
              <a:t>)</a:t>
            </a:r>
          </a:p>
          <a:p>
            <a:pPr lvl="1"/>
            <a:r>
              <a:rPr lang="en-US" dirty="0" err="1"/>
              <a:t>Volle</a:t>
            </a:r>
            <a:r>
              <a:rPr lang="en-US" dirty="0"/>
              <a:t> </a:t>
            </a:r>
            <a:r>
              <a:rPr lang="en-US" dirty="0" err="1"/>
              <a:t>relativistische</a:t>
            </a:r>
            <a:r>
              <a:rPr lang="en-US" dirty="0"/>
              <a:t> </a:t>
            </a:r>
            <a:r>
              <a:rPr lang="en-US" dirty="0" err="1"/>
              <a:t>Theorie</a:t>
            </a:r>
            <a:r>
              <a:rPr lang="en-US" dirty="0"/>
              <a:t> 1964 </a:t>
            </a:r>
            <a:r>
              <a:rPr lang="en-US" dirty="0" err="1"/>
              <a:t>durch</a:t>
            </a:r>
            <a:r>
              <a:rPr lang="en-US" dirty="0"/>
              <a:t> </a:t>
            </a:r>
            <a:r>
              <a:rPr lang="en-US" dirty="0" err="1"/>
              <a:t>Brout</a:t>
            </a:r>
            <a:r>
              <a:rPr lang="en-US" dirty="0"/>
              <a:t>, Englert, Higgs, und </a:t>
            </a:r>
            <a:r>
              <a:rPr lang="en-US" dirty="0" err="1"/>
              <a:t>später</a:t>
            </a:r>
            <a:r>
              <a:rPr lang="en-US" dirty="0"/>
              <a:t> </a:t>
            </a:r>
            <a:r>
              <a:rPr lang="en-US" dirty="0" err="1"/>
              <a:t>durch</a:t>
            </a:r>
            <a:r>
              <a:rPr lang="en-US" dirty="0"/>
              <a:t> </a:t>
            </a:r>
            <a:r>
              <a:rPr lang="en-US" dirty="0" err="1"/>
              <a:t>Guralnik</a:t>
            </a:r>
            <a:r>
              <a:rPr lang="en-US" dirty="0"/>
              <a:t>, Hagen, Kibble</a:t>
            </a:r>
          </a:p>
          <a:p>
            <a:r>
              <a:rPr lang="en-US" dirty="0" err="1"/>
              <a:t>Eichsymmetrien</a:t>
            </a:r>
            <a:r>
              <a:rPr lang="en-US" dirty="0"/>
              <a:t> </a:t>
            </a:r>
            <a:r>
              <a:rPr lang="en-US" dirty="0" err="1"/>
              <a:t>exklären</a:t>
            </a:r>
            <a:r>
              <a:rPr lang="en-US" dirty="0"/>
              <a:t> die </a:t>
            </a:r>
            <a:r>
              <a:rPr lang="en-US" dirty="0" err="1"/>
              <a:t>Entstehung</a:t>
            </a:r>
            <a:r>
              <a:rPr lang="en-US" dirty="0"/>
              <a:t> von starker und </a:t>
            </a:r>
            <a:r>
              <a:rPr lang="en-US" dirty="0" err="1"/>
              <a:t>elektro-schwacher</a:t>
            </a:r>
            <a:r>
              <a:rPr lang="en-US" dirty="0"/>
              <a:t> </a:t>
            </a:r>
            <a:r>
              <a:rPr lang="en-US" dirty="0" err="1"/>
              <a:t>Wechselwirkung</a:t>
            </a:r>
            <a:endParaRPr lang="en-US" dirty="0"/>
          </a:p>
          <a:p>
            <a:pPr lvl="1"/>
            <a:r>
              <a:rPr lang="en-US" dirty="0" err="1"/>
              <a:t>verbieten</a:t>
            </a:r>
            <a:r>
              <a:rPr lang="en-US" dirty="0"/>
              <a:t> </a:t>
            </a:r>
            <a:r>
              <a:rPr lang="en-US" dirty="0" err="1"/>
              <a:t>aber</a:t>
            </a:r>
            <a:r>
              <a:rPr lang="en-US" dirty="0"/>
              <a:t> massive </a:t>
            </a:r>
            <a:r>
              <a:rPr lang="en-US" dirty="0" err="1"/>
              <a:t>Austauschteilchen</a:t>
            </a:r>
            <a:r>
              <a:rPr lang="en-US" dirty="0"/>
              <a:t> (</a:t>
            </a:r>
            <a:r>
              <a:rPr lang="en-US" dirty="0" err="1"/>
              <a:t>Vektorbosonen</a:t>
            </a:r>
            <a:r>
              <a:rPr lang="en-US" dirty="0"/>
              <a:t> W</a:t>
            </a:r>
            <a:r>
              <a:rPr lang="en-US" baseline="30000" dirty="0"/>
              <a:t>+</a:t>
            </a:r>
            <a:r>
              <a:rPr lang="en-US" dirty="0"/>
              <a:t>, W</a:t>
            </a:r>
            <a:r>
              <a:rPr lang="en-US" baseline="30000" dirty="0"/>
              <a:t>-</a:t>
            </a:r>
            <a:r>
              <a:rPr lang="en-US" dirty="0"/>
              <a:t>, Z</a:t>
            </a:r>
            <a:r>
              <a:rPr lang="en-US" baseline="30000" dirty="0"/>
              <a:t>0</a:t>
            </a:r>
            <a:r>
              <a:rPr lang="en-US" dirty="0"/>
              <a:t>)</a:t>
            </a:r>
          </a:p>
          <a:p>
            <a:pPr lvl="1"/>
            <a:r>
              <a:rPr lang="en-US" dirty="0" err="1"/>
              <a:t>Eichsymmetrien</a:t>
            </a:r>
            <a:r>
              <a:rPr lang="en-US" dirty="0"/>
              <a:t> </a:t>
            </a:r>
            <a:r>
              <a:rPr lang="en-US" dirty="0" err="1"/>
              <a:t>können</a:t>
            </a:r>
            <a:r>
              <a:rPr lang="en-US" dirty="0"/>
              <a:t> </a:t>
            </a:r>
            <a:r>
              <a:rPr lang="en-US" dirty="0" err="1"/>
              <a:t>aber</a:t>
            </a:r>
            <a:r>
              <a:rPr lang="en-US" dirty="0"/>
              <a:t> </a:t>
            </a:r>
            <a:r>
              <a:rPr lang="en-US" dirty="0" err="1"/>
              <a:t>spontan</a:t>
            </a:r>
            <a:r>
              <a:rPr lang="en-US" dirty="0"/>
              <a:t> </a:t>
            </a:r>
            <a:r>
              <a:rPr lang="en-US" dirty="0" err="1"/>
              <a:t>gebrochen</a:t>
            </a:r>
            <a:r>
              <a:rPr lang="en-US" dirty="0"/>
              <a:t> (BEH </a:t>
            </a:r>
            <a:r>
              <a:rPr lang="en-US" dirty="0" err="1"/>
              <a:t>Mechanismus</a:t>
            </a:r>
            <a:r>
              <a:rPr lang="en-US" dirty="0"/>
              <a:t>)</a:t>
            </a:r>
          </a:p>
          <a:p>
            <a:pPr lvl="2"/>
            <a:r>
              <a:rPr lang="en-US" dirty="0" err="1"/>
              <a:t>Konsequenz</a:t>
            </a:r>
            <a:r>
              <a:rPr lang="en-US" dirty="0"/>
              <a:t>: </a:t>
            </a:r>
            <a:r>
              <a:rPr lang="en-US" dirty="0" err="1"/>
              <a:t>Vektorbosen</a:t>
            </a:r>
            <a:r>
              <a:rPr lang="en-US" dirty="0"/>
              <a:t> </a:t>
            </a:r>
            <a:r>
              <a:rPr lang="en-US" dirty="0" err="1"/>
              <a:t>als</a:t>
            </a:r>
            <a:r>
              <a:rPr lang="en-US" dirty="0"/>
              <a:t> </a:t>
            </a:r>
            <a:r>
              <a:rPr lang="en-US" dirty="0" err="1"/>
              <a:t>Kraftteilchen</a:t>
            </a:r>
            <a:r>
              <a:rPr lang="en-US" dirty="0"/>
              <a:t> </a:t>
            </a:r>
            <a:r>
              <a:rPr lang="en-US" dirty="0" err="1"/>
              <a:t>erhalten</a:t>
            </a:r>
            <a:r>
              <a:rPr lang="en-US" dirty="0"/>
              <a:t> Masse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5439191"/>
      </p:ext>
    </p:extLst>
  </p:cSld>
  <p:clrMapOvr>
    <a:masterClrMapping/>
  </p:clrMapOvr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46038"/>
            <a:ext cx="10056812" cy="912812"/>
          </a:xfrm>
        </p:spPr>
        <p:txBody>
          <a:bodyPr/>
          <a:lstStyle/>
          <a:p>
            <a:r>
              <a:rPr lang="en-US" altLang="en-US" sz="3600" dirty="0" err="1"/>
              <a:t>Analogien</a:t>
            </a:r>
            <a:r>
              <a:rPr lang="en-US" altLang="en-US" sz="3600" dirty="0"/>
              <a:t> III: Higgs-Feld </a:t>
            </a:r>
            <a:r>
              <a:rPr lang="en-US" altLang="en-US" sz="3600" dirty="0">
                <a:sym typeface="Wingdings" panose="05000000000000000000" pitchFamily="2" charset="2"/>
              </a:rPr>
              <a:t> </a:t>
            </a:r>
            <a:r>
              <a:rPr lang="en-US" altLang="en-US" sz="3600" dirty="0"/>
              <a:t>Higgs-</a:t>
            </a:r>
            <a:r>
              <a:rPr lang="en-US" altLang="en-US" sz="3600" dirty="0" err="1"/>
              <a:t>Teilchen</a:t>
            </a:r>
            <a:endParaRPr lang="en-GB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Higgs-Feld = </a:t>
            </a:r>
            <a:r>
              <a:rPr lang="en-US" dirty="0" err="1"/>
              <a:t>Wasserfläche</a:t>
            </a:r>
            <a:r>
              <a:rPr lang="en-US" dirty="0"/>
              <a:t>, Higgs-</a:t>
            </a:r>
            <a:r>
              <a:rPr lang="en-US" dirty="0" err="1"/>
              <a:t>Teilchen</a:t>
            </a:r>
            <a:r>
              <a:rPr lang="en-US" dirty="0"/>
              <a:t> = </a:t>
            </a:r>
            <a:r>
              <a:rPr lang="en-US" dirty="0" err="1"/>
              <a:t>Wassertropfen</a:t>
            </a:r>
            <a:endParaRPr lang="en-GB" dirty="0"/>
          </a:p>
        </p:txBody>
      </p:sp>
      <p:pic>
        <p:nvPicPr>
          <p:cNvPr id="5" name="Slow Motion Water Droplet Falling Breaks Surface Tension and Makes Ripples in HD YouTube Video View.mp4">
            <a:hlinkClick r:id="" action="ppaction://media"/>
            <a:extLst>
              <a:ext uri="{FF2B5EF4-FFF2-40B4-BE49-F238E27FC236}">
                <a16:creationId xmlns:a16="http://schemas.microsoft.com/office/drawing/2014/main" id="{6116D9AB-234F-2344-8B7E-3C41879154FF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>
                  <p14:fade out="3000"/>
                </p14:media>
              </p:ext>
            </p:extLst>
          </p:nvPr>
        </p:nvPicPr>
        <p:blipFill>
          <a:blip r:embed="rId4"/>
          <a:stretch>
            <a:fillRect/>
          </a:stretch>
        </p:blipFill>
        <p:spPr bwMode="auto">
          <a:xfrm>
            <a:off x="265236" y="1763538"/>
            <a:ext cx="9599612" cy="540067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4E1C6B3-52D5-5444-8526-B5ABDBFBF2E0}"/>
              </a:ext>
            </a:extLst>
          </p:cNvPr>
          <p:cNvSpPr txBox="1"/>
          <p:nvPr/>
        </p:nvSpPr>
        <p:spPr>
          <a:xfrm>
            <a:off x="7397379" y="6888753"/>
            <a:ext cx="2592289" cy="275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hlinkClick r:id="rId5"/>
              </a:rPr>
              <a:t>Credits: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hlinkClick r:id="rId5"/>
              </a:rPr>
              <a:t>stepvideolabs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hlinkClick r:id="rId5"/>
              </a:rPr>
              <a:t> (2014)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CE0EDA0-22B7-5C42-8936-793E3B4A4D38}"/>
              </a:ext>
            </a:extLst>
          </p:cNvPr>
          <p:cNvSpPr txBox="1"/>
          <p:nvPr/>
        </p:nvSpPr>
        <p:spPr>
          <a:xfrm>
            <a:off x="6092213" y="3707754"/>
            <a:ext cx="2185214" cy="641714"/>
          </a:xfrm>
          <a:prstGeom prst="rect">
            <a:avLst/>
          </a:prstGeom>
          <a:noFill/>
          <a:effectLst>
            <a:outerShdw blurRad="50800" dist="38100" dir="2700000" algn="tl" rotWithShape="0">
              <a:srgbClr val="002060">
                <a:alpha val="40000"/>
              </a:srgbClr>
            </a:outerShdw>
            <a:softEdge rad="63500"/>
          </a:effectLst>
        </p:spPr>
        <p:txBody>
          <a:bodyPr wrap="none" rtlCol="0">
            <a:spAutoFit/>
          </a:bodyPr>
          <a:lstStyle/>
          <a:p>
            <a:pPr marL="0" marR="0" lvl="0" indent="0" algn="ctr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</a:rPr>
              <a:t>Anregung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charset="0"/>
            </a:endParaRPr>
          </a:p>
          <a:p>
            <a:pPr marL="0" marR="0" lvl="0" indent="0" algn="ctr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</a:rPr>
              <a:t>(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</a:rPr>
              <a:t>Kollision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</a:rPr>
              <a:t>im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</a:rPr>
              <a:t> LHC)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E8D2F-0E32-B647-AD82-FD98D3F4B7B4}"/>
              </a:ext>
            </a:extLst>
          </p:cNvPr>
          <p:cNvSpPr txBox="1"/>
          <p:nvPr/>
        </p:nvSpPr>
        <p:spPr>
          <a:xfrm>
            <a:off x="647824" y="2051570"/>
            <a:ext cx="1773242" cy="641714"/>
          </a:xfrm>
          <a:prstGeom prst="rect">
            <a:avLst/>
          </a:prstGeom>
          <a:noFill/>
          <a:effectLst>
            <a:outerShdw blurRad="50800" dist="38100" dir="2700000" algn="tl" rotWithShape="0">
              <a:srgbClr val="002060">
                <a:alpha val="40000"/>
              </a:srgbClr>
            </a:outerShdw>
          </a:effectLst>
        </p:spPr>
        <p:txBody>
          <a:bodyPr wrap="none" rtlCol="0">
            <a:spAutoFit/>
          </a:bodyPr>
          <a:lstStyle/>
          <a:p>
            <a:pPr marL="0" marR="0" lvl="0" indent="0" algn="ctr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</a:rPr>
              <a:t>Higgs-Feld</a:t>
            </a:r>
          </a:p>
          <a:p>
            <a:pPr marL="0" marR="0" lvl="0" indent="0" algn="ctr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</a:rPr>
              <a:t>(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</a:rPr>
              <a:t>ungestört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</a:rPr>
              <a:t>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CE0EDA0-22B7-5C42-8936-793E3B4A4D38}"/>
              </a:ext>
            </a:extLst>
          </p:cNvPr>
          <p:cNvSpPr txBox="1"/>
          <p:nvPr/>
        </p:nvSpPr>
        <p:spPr>
          <a:xfrm>
            <a:off x="5184328" y="2605049"/>
            <a:ext cx="2365969" cy="641714"/>
          </a:xfrm>
          <a:prstGeom prst="rect">
            <a:avLst/>
          </a:prstGeom>
          <a:noFill/>
          <a:effectLst>
            <a:outerShdw blurRad="50800" dist="38100" dir="2700000" algn="tl" rotWithShape="0">
              <a:srgbClr val="002060">
                <a:alpha val="40000"/>
              </a:srgbClr>
            </a:outerShdw>
            <a:softEdge rad="63500"/>
          </a:effectLst>
        </p:spPr>
        <p:txBody>
          <a:bodyPr wrap="none" rtlCol="0">
            <a:spAutoFit/>
          </a:bodyPr>
          <a:lstStyle/>
          <a:p>
            <a:pPr marL="0" marR="0" lvl="0" indent="0" algn="ctr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</a:rPr>
              <a:t>Higgs-</a:t>
            </a: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</a:rPr>
              <a:t>Teilchen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charset="0"/>
            </a:endParaRPr>
          </a:p>
          <a:p>
            <a:pPr marL="0" marR="0" lvl="0" indent="0" algn="ctr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</a:rPr>
              <a:t>(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</a:rPr>
              <a:t>kurzlebig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</a:rPr>
              <a:t>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CE0EDA0-22B7-5C42-8936-793E3B4A4D38}"/>
              </a:ext>
            </a:extLst>
          </p:cNvPr>
          <p:cNvSpPr txBox="1"/>
          <p:nvPr/>
        </p:nvSpPr>
        <p:spPr>
          <a:xfrm>
            <a:off x="2159992" y="3949558"/>
            <a:ext cx="2467342" cy="641714"/>
          </a:xfrm>
          <a:prstGeom prst="rect">
            <a:avLst/>
          </a:prstGeom>
          <a:noFill/>
          <a:effectLst>
            <a:outerShdw blurRad="50800" dist="38100" dir="2700000" algn="tl" rotWithShape="0">
              <a:srgbClr val="002060">
                <a:alpha val="40000"/>
              </a:srgbClr>
            </a:outerShdw>
            <a:softEdge rad="63500"/>
          </a:effectLst>
        </p:spPr>
        <p:txBody>
          <a:bodyPr wrap="none" rtlCol="0">
            <a:spAutoFit/>
          </a:bodyPr>
          <a:lstStyle/>
          <a:p>
            <a:pPr marL="0" marR="0" lvl="0" indent="0" algn="ctr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</a:rPr>
              <a:t>Zerfall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charset="0"/>
            </a:endParaRPr>
          </a:p>
          <a:p>
            <a:pPr marL="0" marR="0" lvl="0" indent="0" algn="ctr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</a:rPr>
              <a:t>(am 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</a:rPr>
              <a:t>Kollisionspunkt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</a:rPr>
              <a:t>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EAE8D2F-0E32-B647-AD82-FD98D3F4B7B4}"/>
              </a:ext>
            </a:extLst>
          </p:cNvPr>
          <p:cNvSpPr txBox="1"/>
          <p:nvPr/>
        </p:nvSpPr>
        <p:spPr>
          <a:xfrm>
            <a:off x="647824" y="2051645"/>
            <a:ext cx="1773242" cy="641714"/>
          </a:xfrm>
          <a:prstGeom prst="rect">
            <a:avLst/>
          </a:prstGeom>
          <a:noFill/>
          <a:effectLst>
            <a:outerShdw blurRad="50800" dist="38100" dir="2700000" algn="tl" rotWithShape="0">
              <a:srgbClr val="002060">
                <a:alpha val="40000"/>
              </a:srgbClr>
            </a:outerShdw>
            <a:softEdge rad="635000"/>
          </a:effectLst>
        </p:spPr>
        <p:txBody>
          <a:bodyPr wrap="none" rtlCol="0">
            <a:spAutoFit/>
          </a:bodyPr>
          <a:lstStyle/>
          <a:p>
            <a:pPr marL="0" marR="0" lvl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</a:rPr>
              <a:t>Higgs-Feld</a:t>
            </a:r>
          </a:p>
          <a:p>
            <a:pPr marL="0" marR="0" lvl="0" indent="0" algn="ctr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</a:rPr>
              <a:t>(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</a:rPr>
              <a:t>ungestört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</a:rPr>
              <a:t>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5C0C206-0FDA-8353-724E-9B656AA94272}"/>
              </a:ext>
            </a:extLst>
          </p:cNvPr>
          <p:cNvSpPr txBox="1"/>
          <p:nvPr/>
        </p:nvSpPr>
        <p:spPr>
          <a:xfrm>
            <a:off x="5391173" y="5728923"/>
            <a:ext cx="4177297" cy="641714"/>
          </a:xfrm>
          <a:prstGeom prst="rect">
            <a:avLst/>
          </a:prstGeom>
          <a:noFill/>
          <a:effectLst>
            <a:outerShdw blurRad="50800" dist="38100" dir="2700000" algn="tl" rotWithShape="0">
              <a:srgbClr val="002060">
                <a:alpha val="40000"/>
              </a:srgbClr>
            </a:outerShdw>
            <a:softEdge rad="63500"/>
          </a:effectLst>
        </p:spPr>
        <p:txBody>
          <a:bodyPr wrap="none" rtlCol="0">
            <a:spAutoFit/>
          </a:bodyPr>
          <a:lstStyle/>
          <a:p>
            <a:pPr marL="0" marR="0" lvl="0" indent="0" algn="ctr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</a:rPr>
              <a:t>Nachweis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charset="0"/>
            </a:endParaRPr>
          </a:p>
          <a:p>
            <a:pPr marL="0" marR="0" lvl="0" indent="0" algn="ctr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</a:rPr>
              <a:t>(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</a:rPr>
              <a:t>durch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</a:rPr>
              <a:t>ausgehende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</a:rPr>
              <a:t>Wellen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</a:rPr>
              <a:t>/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</a:rPr>
              <a:t>Teilchen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713200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36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1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grpId="0" nodeType="withEffect">
                                  <p:stCondLst>
                                    <p:cond delay="7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1" nodeType="withEffect">
                                  <p:stCondLst>
                                    <p:cond delay="87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grpId="0" nodeType="withEffect">
                                  <p:stCondLst>
                                    <p:cond delay="1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1" nodeType="withEffect">
                                  <p:stCondLst>
                                    <p:cond delay="1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grpId="0" nodeType="withEffect">
                                  <p:stCondLst>
                                    <p:cond delay="14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5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3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  <p:bldLst>
      <p:bldP spid="7" grpId="0"/>
      <p:bldP spid="7" grpId="1"/>
      <p:bldP spid="8" grpId="0"/>
      <p:bldP spid="9" grpId="0"/>
      <p:bldP spid="9" grpId="1"/>
      <p:bldP spid="10" grpId="0"/>
      <p:bldP spid="10" grpId="1"/>
      <p:bldP spid="11" grpId="0"/>
      <p:bldP spid="12" grpId="0"/>
      <p:bldP spid="12" grpId="1"/>
    </p:bld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“Das </a:t>
            </a:r>
            <a:r>
              <a:rPr lang="en-US" dirty="0" err="1"/>
              <a:t>Gottesteilchen</a:t>
            </a:r>
            <a:r>
              <a:rPr lang="en-US" dirty="0"/>
              <a:t>”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74638" y="1189038"/>
            <a:ext cx="6205834" cy="5942012"/>
          </a:xfrm>
        </p:spPr>
        <p:txBody>
          <a:bodyPr/>
          <a:lstStyle/>
          <a:p>
            <a:pPr lvl="0"/>
            <a:r>
              <a:rPr lang="en-US" dirty="0"/>
              <a:t>“</a:t>
            </a:r>
            <a:r>
              <a:rPr lang="en-US" dirty="0" err="1"/>
              <a:t>erfunden</a:t>
            </a:r>
            <a:r>
              <a:rPr lang="en-US" dirty="0"/>
              <a:t>” von Leon M. Lederman</a:t>
            </a:r>
          </a:p>
          <a:p>
            <a:pPr lvl="1"/>
            <a:r>
              <a:rPr lang="en-US" dirty="0" err="1"/>
              <a:t>geboren</a:t>
            </a:r>
            <a:r>
              <a:rPr lang="en-US" dirty="0"/>
              <a:t> 1922, </a:t>
            </a:r>
            <a:r>
              <a:rPr lang="en-US" dirty="0" err="1"/>
              <a:t>fr</a:t>
            </a:r>
            <a:r>
              <a:rPr lang="de-DE" dirty="0" err="1"/>
              <a:t>üherer</a:t>
            </a:r>
            <a:r>
              <a:rPr lang="en-US" dirty="0"/>
              <a:t> </a:t>
            </a:r>
            <a:r>
              <a:rPr lang="en-US" dirty="0" err="1"/>
              <a:t>Fermilab</a:t>
            </a:r>
            <a:r>
              <a:rPr lang="en-US" dirty="0"/>
              <a:t> </a:t>
            </a:r>
            <a:r>
              <a:rPr lang="en-US" dirty="0" err="1"/>
              <a:t>Direktor</a:t>
            </a:r>
            <a:endParaRPr lang="en-US" dirty="0"/>
          </a:p>
          <a:p>
            <a:pPr lvl="1"/>
            <a:r>
              <a:rPr lang="en-US" dirty="0" err="1"/>
              <a:t>Nobelpreis</a:t>
            </a:r>
            <a:r>
              <a:rPr lang="en-US" dirty="0"/>
              <a:t> 1988 (</a:t>
            </a:r>
            <a:r>
              <a:rPr lang="en-US" dirty="0" err="1"/>
              <a:t>mit</a:t>
            </a:r>
            <a:r>
              <a:rPr lang="en-US" dirty="0"/>
              <a:t> Melvin Schwartz und Jack Steinberger) </a:t>
            </a:r>
            <a:r>
              <a:rPr lang="en-US" dirty="0" err="1"/>
              <a:t>für</a:t>
            </a:r>
            <a:r>
              <a:rPr lang="en-US" dirty="0"/>
              <a:t> die </a:t>
            </a:r>
            <a:r>
              <a:rPr lang="en-US" dirty="0" err="1"/>
              <a:t>Entdeckung</a:t>
            </a:r>
            <a:r>
              <a:rPr lang="en-US" dirty="0"/>
              <a:t> des </a:t>
            </a:r>
            <a:r>
              <a:rPr lang="en-US" dirty="0" err="1"/>
              <a:t>Myon</a:t>
            </a:r>
            <a:r>
              <a:rPr lang="en-US" dirty="0"/>
              <a:t> Neutrinos 1962</a:t>
            </a:r>
          </a:p>
          <a:p>
            <a:r>
              <a:rPr lang="en-US" dirty="0"/>
              <a:t>Lederman </a:t>
            </a:r>
            <a:r>
              <a:rPr lang="en-US" dirty="0" err="1"/>
              <a:t>schrieb</a:t>
            </a:r>
            <a:r>
              <a:rPr lang="en-US" dirty="0"/>
              <a:t> 1993 </a:t>
            </a:r>
            <a:r>
              <a:rPr lang="en-US" dirty="0" err="1"/>
              <a:t>ein</a:t>
            </a:r>
            <a:r>
              <a:rPr lang="en-US" dirty="0"/>
              <a:t> </a:t>
            </a:r>
            <a:r>
              <a:rPr lang="en-US" dirty="0" err="1"/>
              <a:t>Buch</a:t>
            </a:r>
            <a:r>
              <a:rPr lang="en-US" dirty="0"/>
              <a:t> </a:t>
            </a:r>
            <a:r>
              <a:rPr lang="en-US" dirty="0" err="1"/>
              <a:t>über</a:t>
            </a:r>
            <a:r>
              <a:rPr lang="en-US" dirty="0"/>
              <a:t> </a:t>
            </a:r>
            <a:r>
              <a:rPr lang="en-US" dirty="0" err="1"/>
              <a:t>Teilchenphysik</a:t>
            </a:r>
            <a:r>
              <a:rPr lang="en-US" dirty="0"/>
              <a:t> und das Higgs Boson</a:t>
            </a:r>
            <a:r>
              <a:rPr lang="en-US" sz="1600" dirty="0"/>
              <a:t> (</a:t>
            </a:r>
            <a:r>
              <a:rPr lang="en-US" sz="1600" dirty="0" err="1"/>
              <a:t>mit</a:t>
            </a:r>
            <a:r>
              <a:rPr lang="en-US" sz="1600" dirty="0"/>
              <a:t> </a:t>
            </a:r>
            <a:r>
              <a:rPr lang="en-US" sz="1600" dirty="0" err="1"/>
              <a:t>Wissenschaftsjournalist</a:t>
            </a:r>
            <a:r>
              <a:rPr lang="en-US" sz="1600" dirty="0"/>
              <a:t> Dick </a:t>
            </a:r>
            <a:r>
              <a:rPr lang="en-US" sz="1600" dirty="0" err="1"/>
              <a:t>Teresi</a:t>
            </a:r>
            <a:r>
              <a:rPr lang="en-US" sz="1600" dirty="0"/>
              <a:t>)</a:t>
            </a:r>
            <a:endParaRPr lang="en-US" dirty="0"/>
          </a:p>
          <a:p>
            <a:pPr lvl="1"/>
            <a:r>
              <a:rPr lang="en-US" dirty="0"/>
              <a:t>und gab </a:t>
            </a:r>
            <a:r>
              <a:rPr lang="en-US" dirty="0" err="1"/>
              <a:t>dem</a:t>
            </a:r>
            <a:r>
              <a:rPr lang="en-US" dirty="0"/>
              <a:t> Higgs Boson den </a:t>
            </a:r>
            <a:r>
              <a:rPr lang="en-US" dirty="0" err="1"/>
              <a:t>Spitznamen</a:t>
            </a:r>
            <a:r>
              <a:rPr lang="en-US" dirty="0"/>
              <a:t> “</a:t>
            </a:r>
            <a:r>
              <a:rPr lang="en-US" dirty="0">
                <a:solidFill>
                  <a:srgbClr val="FF0000"/>
                </a:solidFill>
              </a:rPr>
              <a:t>Das </a:t>
            </a:r>
            <a:r>
              <a:rPr lang="en-US" dirty="0" err="1">
                <a:solidFill>
                  <a:srgbClr val="FF0000"/>
                </a:solidFill>
              </a:rPr>
              <a:t>Gottesteilchen</a:t>
            </a:r>
            <a:r>
              <a:rPr lang="en-US" dirty="0"/>
              <a:t>”</a:t>
            </a:r>
          </a:p>
          <a:p>
            <a:pPr lvl="2"/>
            <a:r>
              <a:rPr lang="en-US" dirty="0" err="1"/>
              <a:t>weil</a:t>
            </a:r>
            <a:r>
              <a:rPr lang="en-US" dirty="0"/>
              <a:t> das </a:t>
            </a:r>
            <a:r>
              <a:rPr lang="en-US" dirty="0" err="1"/>
              <a:t>Teilchen</a:t>
            </a:r>
            <a:r>
              <a:rPr lang="en-US" dirty="0"/>
              <a:t> "so central to the state of physics today, so crucial to our final understanding of the structure of matter, yet so elusive”</a:t>
            </a:r>
          </a:p>
          <a:p>
            <a:pPr lvl="2"/>
            <a:r>
              <a:rPr lang="en-US" dirty="0"/>
              <a:t>und </a:t>
            </a:r>
            <a:r>
              <a:rPr lang="en-US" dirty="0" err="1"/>
              <a:t>weil</a:t>
            </a:r>
            <a:r>
              <a:rPr lang="en-US" dirty="0"/>
              <a:t> "the publisher wouldn't let us call it the Goddamn Particle, though that might be a more appropriate title, given its villainous nature and the expense it is causing."</a:t>
            </a:r>
          </a:p>
        </p:txBody>
      </p:sp>
      <p:pic>
        <p:nvPicPr>
          <p:cNvPr id="7" name="Picture 6" descr="Leon_M._Lederman (2007)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8504" y="827509"/>
            <a:ext cx="2808312" cy="210623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Picture 7" descr="The_God_Particle_-_If_the_Universe_Is_the_Answer,_What_Is_the_Question_(book_cover)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2520" y="3347789"/>
            <a:ext cx="2679700" cy="381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7272560" y="2771725"/>
            <a:ext cx="2031776" cy="25391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Luxi Sans" charset="0"/>
              </a:rPr>
              <a:t>Leon M. Lederman (2007)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Luxi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5951341"/>
      </p:ext>
    </p:extLst>
  </p:cSld>
  <p:clrMapOvr>
    <a:masterClrMapping/>
  </p:clrMapOvr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en-US" dirty="0" err="1"/>
              <a:t>Erste</a:t>
            </a:r>
            <a:r>
              <a:rPr lang="en-US" dirty="0"/>
              <a:t> LHC </a:t>
            </a:r>
            <a:r>
              <a:rPr lang="en-US" dirty="0" err="1"/>
              <a:t>Kollisionen</a:t>
            </a:r>
            <a:r>
              <a:rPr lang="en-US" dirty="0"/>
              <a:t> </a:t>
            </a:r>
            <a:r>
              <a:rPr lang="en-US" dirty="0" err="1"/>
              <a:t>bei</a:t>
            </a:r>
            <a:r>
              <a:rPr lang="en-US" dirty="0"/>
              <a:t> </a:t>
            </a:r>
            <a:r>
              <a:rPr lang="en-US" dirty="0" err="1"/>
              <a:t>hoher</a:t>
            </a:r>
            <a:r>
              <a:rPr lang="en-US" dirty="0"/>
              <a:t> </a:t>
            </a:r>
            <a:r>
              <a:rPr lang="en-US" dirty="0" err="1"/>
              <a:t>Energie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2 × 3.5 TeV, 30. M</a:t>
            </a:r>
            <a:r>
              <a:rPr lang="de-DE" dirty="0" err="1"/>
              <a:t>ärz</a:t>
            </a:r>
            <a:r>
              <a:rPr lang="en-US" dirty="0"/>
              <a:t> 2010</a:t>
            </a:r>
          </a:p>
          <a:p>
            <a:pPr lvl="2"/>
            <a:r>
              <a:rPr lang="en-US" dirty="0"/>
              <a:t>(</a:t>
            </a:r>
            <a:r>
              <a:rPr lang="en-US" dirty="0" err="1"/>
              <a:t>noch</a:t>
            </a:r>
            <a:r>
              <a:rPr lang="en-US" dirty="0"/>
              <a:t>) </a:t>
            </a:r>
            <a:r>
              <a:rPr lang="en-US" dirty="0" err="1"/>
              <a:t>nicht</a:t>
            </a:r>
            <a:r>
              <a:rPr lang="en-US" dirty="0"/>
              <a:t> super-</a:t>
            </a:r>
            <a:r>
              <a:rPr lang="en-US" dirty="0" err="1"/>
              <a:t>spektakulär</a:t>
            </a:r>
            <a:r>
              <a:rPr lang="en-US" dirty="0"/>
              <a:t> (</a:t>
            </a:r>
            <a:r>
              <a:rPr lang="en-US" dirty="0" err="1"/>
              <a:t>aber</a:t>
            </a:r>
            <a:r>
              <a:rPr lang="en-US" dirty="0"/>
              <a:t> </a:t>
            </a:r>
            <a:r>
              <a:rPr lang="en-US" dirty="0" err="1"/>
              <a:t>es</a:t>
            </a:r>
            <a:r>
              <a:rPr lang="en-US" dirty="0"/>
              <a:t> </a:t>
            </a:r>
            <a:r>
              <a:rPr lang="en-US" dirty="0" err="1"/>
              <a:t>sind</a:t>
            </a:r>
            <a:r>
              <a:rPr lang="en-US" dirty="0"/>
              <a:t> die </a:t>
            </a:r>
            <a:r>
              <a:rPr lang="en-US" dirty="0" err="1"/>
              <a:t>ersten</a:t>
            </a:r>
            <a:r>
              <a:rPr lang="en-US" dirty="0"/>
              <a:t> </a:t>
            </a:r>
            <a:r>
              <a:rPr lang="en-US" dirty="0" err="1"/>
              <a:t>Kollisionen</a:t>
            </a:r>
            <a:r>
              <a:rPr lang="en-US" dirty="0"/>
              <a:t>…)</a:t>
            </a:r>
            <a:endParaRPr lang="en-GB" dirty="0"/>
          </a:p>
        </p:txBody>
      </p:sp>
      <p:pic>
        <p:nvPicPr>
          <p:cNvPr id="4" name="Picture 14" descr="ALIC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720" y="2051645"/>
            <a:ext cx="2801880" cy="2743199"/>
          </a:xfrm>
          <a:prstGeom prst="rect">
            <a:avLst/>
          </a:prstGeom>
          <a:noFill/>
          <a:ln>
            <a:noFill/>
          </a:ln>
          <a:effectLst>
            <a:outerShdw dist="38184" dir="2700000" algn="tl">
              <a:srgbClr val="000000">
                <a:alpha val="43000"/>
              </a:srgbClr>
            </a:outerShdw>
          </a:effectLst>
        </p:spPr>
      </p:pic>
      <p:pic>
        <p:nvPicPr>
          <p:cNvPr id="5" name="Picture 15" descr="atlas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56336" y="2025653"/>
            <a:ext cx="3888360" cy="2618280"/>
          </a:xfrm>
          <a:prstGeom prst="rect">
            <a:avLst/>
          </a:prstGeom>
          <a:noFill/>
          <a:ln>
            <a:noFill/>
          </a:ln>
          <a:effectLst>
            <a:outerShdw dist="38184" dir="2700000" algn="tl">
              <a:srgbClr val="000000">
                <a:alpha val="43000"/>
              </a:srgbClr>
            </a:outerShdw>
          </a:effectLst>
        </p:spPr>
      </p:pic>
      <p:pic>
        <p:nvPicPr>
          <p:cNvPr id="6" name="Picture 16" descr="CMS1stEvent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58280" y="4724141"/>
            <a:ext cx="4574520" cy="2512080"/>
          </a:xfrm>
          <a:prstGeom prst="rect">
            <a:avLst/>
          </a:prstGeom>
          <a:noFill/>
          <a:ln>
            <a:noFill/>
          </a:ln>
          <a:effectLst>
            <a:outerShdw dist="38184" dir="2700000" algn="tl">
              <a:srgbClr val="000000">
                <a:alpha val="43000"/>
              </a:srgbClr>
            </a:outerShdw>
          </a:effectLst>
        </p:spPr>
      </p:pic>
      <p:pic>
        <p:nvPicPr>
          <p:cNvPr id="7" name="Picture 17" descr="LHCb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7040" y="4969661"/>
            <a:ext cx="3985200" cy="2266560"/>
          </a:xfrm>
          <a:prstGeom prst="rect">
            <a:avLst/>
          </a:prstGeom>
          <a:noFill/>
          <a:ln>
            <a:noFill/>
          </a:ln>
          <a:effectLst>
            <a:outerShdw dist="38184" dir="2700000" algn="tl">
              <a:srgbClr val="000000">
                <a:alpha val="43000"/>
              </a:srgbClr>
            </a:outerShdw>
          </a:effectLst>
        </p:spPr>
      </p:pic>
      <p:sp>
        <p:nvSpPr>
          <p:cNvPr id="8" name="TextBox 20"/>
          <p:cNvSpPr txBox="1"/>
          <p:nvPr/>
        </p:nvSpPr>
        <p:spPr>
          <a:xfrm>
            <a:off x="5315841" y="6777581"/>
            <a:ext cx="749520" cy="396720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anchor="t" anchorCtr="0" compatLnSpc="0">
            <a:spAutoFit/>
          </a:bodyPr>
          <a:lstStyle/>
          <a:p>
            <a:pPr marL="0" marR="0" lvl="0" indent="0" algn="l" defTabSz="44767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Luxi Sans" charset="0"/>
                <a:ea typeface="ＭＳ Ｐゴシック" pitchFamily="2"/>
                <a:cs typeface="ＭＳ Ｐゴシック" pitchFamily="2"/>
              </a:rPr>
              <a:t>CMS</a:t>
            </a:r>
          </a:p>
        </p:txBody>
      </p:sp>
      <p:sp>
        <p:nvSpPr>
          <p:cNvPr id="9" name="TextBox 21"/>
          <p:cNvSpPr txBox="1"/>
          <p:nvPr/>
        </p:nvSpPr>
        <p:spPr>
          <a:xfrm>
            <a:off x="1143720" y="2051645"/>
            <a:ext cx="918359" cy="396720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anchor="t" anchorCtr="0" compatLnSpc="0">
            <a:spAutoFit/>
          </a:bodyPr>
          <a:lstStyle/>
          <a:p>
            <a:pPr marL="0" marR="0" lvl="0" indent="0" algn="l" defTabSz="44767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Luxi Sans" charset="0"/>
                <a:ea typeface="ＭＳ Ｐゴシック" pitchFamily="2"/>
                <a:cs typeface="ＭＳ Ｐゴシック" pitchFamily="2"/>
              </a:rPr>
              <a:t>ALICE</a:t>
            </a:r>
          </a:p>
        </p:txBody>
      </p:sp>
      <p:sp>
        <p:nvSpPr>
          <p:cNvPr id="10" name="TextBox 22"/>
          <p:cNvSpPr txBox="1"/>
          <p:nvPr/>
        </p:nvSpPr>
        <p:spPr>
          <a:xfrm>
            <a:off x="407040" y="5121941"/>
            <a:ext cx="836280" cy="396720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anchor="t" anchorCtr="0" compatLnSpc="0">
            <a:spAutoFit/>
          </a:bodyPr>
          <a:lstStyle/>
          <a:p>
            <a:pPr marL="0" marR="0" lvl="0" indent="0" algn="l" defTabSz="44767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Luxi Sans" charset="0"/>
                <a:ea typeface="ＭＳ Ｐゴシック" pitchFamily="2"/>
                <a:cs typeface="ＭＳ Ｐゴシック" pitchFamily="2"/>
              </a:rPr>
              <a:t>LHCb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dist="17961" dir="2700000">
                  <a:scrgbClr r="0" g="0" b="0"/>
                </a:outerShdw>
              </a:effectLst>
              <a:uLnTx/>
              <a:uFillTx/>
              <a:latin typeface="Luxi Sans" charset="0"/>
              <a:ea typeface="ＭＳ Ｐゴシック" pitchFamily="2"/>
              <a:cs typeface="ＭＳ Ｐゴシック" pitchFamily="2"/>
            </a:endParaRPr>
          </a:p>
        </p:txBody>
      </p:sp>
      <p:sp>
        <p:nvSpPr>
          <p:cNvPr id="11" name="TextBox 21"/>
          <p:cNvSpPr txBox="1"/>
          <p:nvPr/>
        </p:nvSpPr>
        <p:spPr>
          <a:xfrm>
            <a:off x="5532816" y="3753652"/>
            <a:ext cx="973440" cy="39672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vert="horz" wrap="none" lIns="91440" tIns="45720" rIns="91440" bIns="45720" anchor="t" anchorCtr="0" compatLnSpc="0">
            <a:spAutoFit/>
          </a:bodyPr>
          <a:lstStyle/>
          <a:p>
            <a:pPr marL="0" marR="0" lvl="0" indent="0" algn="l" defTabSz="44767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Luxi Sans" charset="0"/>
                <a:ea typeface="ＭＳ Ｐゴシック" pitchFamily="2"/>
                <a:cs typeface="ＭＳ Ｐゴシック" pitchFamily="2"/>
              </a:rPr>
              <a:t>ATLAS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215776" y="827509"/>
            <a:ext cx="9626600" cy="6417733"/>
            <a:chOff x="215776" y="827509"/>
            <a:chExt cx="9626600" cy="6417733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5776" y="827509"/>
              <a:ext cx="9626600" cy="641773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3" name="Text Box 3"/>
            <p:cNvSpPr txBox="1">
              <a:spLocks noChangeArrowheads="1"/>
            </p:cNvSpPr>
            <p:nvPr/>
          </p:nvSpPr>
          <p:spPr bwMode="auto">
            <a:xfrm>
              <a:off x="5688384" y="1187549"/>
              <a:ext cx="2736304" cy="347663"/>
            </a:xfrm>
            <a:prstGeom prst="rect">
              <a:avLst/>
            </a:prstGeom>
            <a:solidFill>
              <a:srgbClr val="FFFF99"/>
            </a:solidFill>
            <a:ln w="183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" tIns="9000" rIns="9000" bIns="9000"/>
            <a:lstStyle>
              <a:lvl1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0"/>
                  <a:cs typeface="msmincho" charset="0"/>
                </a:defRPr>
              </a:lvl1pPr>
              <a:lvl2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msmincho" charset="0"/>
                  <a:cs typeface="msmincho" charset="0"/>
                </a:defRPr>
              </a:lvl2pPr>
              <a:lvl3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msmincho" charset="0"/>
                  <a:cs typeface="msmincho" charset="0"/>
                </a:defRPr>
              </a:lvl3pPr>
              <a:lvl4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msmincho" charset="0"/>
                  <a:cs typeface="msmincho" charset="0"/>
                </a:defRPr>
              </a:lvl4pPr>
              <a:lvl5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msmincho" charset="0"/>
                  <a:cs typeface="msmincho" charset="0"/>
                </a:defRPr>
              </a:lvl5pPr>
              <a:lvl6pPr marL="2514600" indent="-228600" eaLnBrk="0" fontAlgn="base" hangingPunct="0">
                <a:lnSpc>
                  <a:spcPct val="9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msmincho" charset="0"/>
                  <a:cs typeface="msmincho" charset="0"/>
                </a:defRPr>
              </a:lvl6pPr>
              <a:lvl7pPr marL="2971800" indent="-228600" eaLnBrk="0" fontAlgn="base" hangingPunct="0">
                <a:lnSpc>
                  <a:spcPct val="9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msmincho" charset="0"/>
                  <a:cs typeface="msmincho" charset="0"/>
                </a:defRPr>
              </a:lvl7pPr>
              <a:lvl8pPr marL="3429000" indent="-228600" eaLnBrk="0" fontAlgn="base" hangingPunct="0">
                <a:lnSpc>
                  <a:spcPct val="9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msmincho" charset="0"/>
                  <a:cs typeface="msmincho" charset="0"/>
                </a:defRPr>
              </a:lvl8pPr>
              <a:lvl9pPr marL="3886200" indent="-228600" eaLnBrk="0" fontAlgn="base" hangingPunct="0">
                <a:lnSpc>
                  <a:spcPct val="9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msmincho" charset="0"/>
                  <a:cs typeface="msmincho" charset="0"/>
                </a:defRPr>
              </a:lvl9pPr>
            </a:lstStyle>
            <a:p>
              <a:pPr marL="0" marR="0" lvl="0" indent="0" algn="ctr" defTabSz="447675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Luxi Sans" charset="0"/>
                  <a:ea typeface="ＭＳ Ｐゴシック" charset="0"/>
                </a:rPr>
                <a:t>ATLAS </a:t>
              </a:r>
              <a:r>
                <a:rPr kumimoji="0" lang="en-US" sz="20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Luxi Sans" charset="0"/>
                  <a:ea typeface="ＭＳ Ｐゴシック" charset="0"/>
                </a:rPr>
                <a:t>Kontrollraum</a:t>
              </a: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Luxi Sans" charset="0"/>
                  <a:ea typeface="ＭＳ Ｐゴシック" charset="0"/>
                </a:rPr>
                <a:t> 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29160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Entwicklung</a:t>
            </a:r>
            <a:r>
              <a:rPr lang="en-US" dirty="0"/>
              <a:t> der LHC </a:t>
            </a:r>
            <a:r>
              <a:rPr lang="en-US" dirty="0" err="1"/>
              <a:t>Luminosität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LHC Start </a:t>
            </a:r>
            <a:r>
              <a:rPr lang="en-US" dirty="0" err="1"/>
              <a:t>im</a:t>
            </a:r>
            <a:r>
              <a:rPr lang="en-US" dirty="0"/>
              <a:t> </a:t>
            </a:r>
            <a:r>
              <a:rPr lang="en-US" dirty="0" err="1"/>
              <a:t>März</a:t>
            </a:r>
            <a:r>
              <a:rPr lang="en-US" dirty="0"/>
              <a:t> 2010 </a:t>
            </a:r>
            <a:r>
              <a:rPr lang="en-US" dirty="0" err="1"/>
              <a:t>mit</a:t>
            </a:r>
            <a:r>
              <a:rPr lang="en-US" dirty="0"/>
              <a:t> </a:t>
            </a:r>
            <a:r>
              <a:rPr lang="en-US" dirty="0" err="1"/>
              <a:t>hochenergetischen</a:t>
            </a:r>
            <a:r>
              <a:rPr lang="en-US" dirty="0"/>
              <a:t> </a:t>
            </a:r>
            <a:r>
              <a:rPr lang="en-US" dirty="0" err="1"/>
              <a:t>pp</a:t>
            </a:r>
            <a:r>
              <a:rPr lang="en-US" dirty="0"/>
              <a:t> </a:t>
            </a:r>
            <a:r>
              <a:rPr lang="en-US" dirty="0" err="1"/>
              <a:t>Kollisionen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800" y="1710783"/>
            <a:ext cx="7488832" cy="5381421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 bwMode="auto">
          <a:xfrm flipV="1">
            <a:off x="1079872" y="4528800"/>
            <a:ext cx="6620889" cy="8001"/>
          </a:xfrm>
          <a:prstGeom prst="line">
            <a:avLst/>
          </a:prstGeom>
          <a:solidFill>
            <a:srgbClr val="00B8FF"/>
          </a:solidFill>
          <a:ln w="41275" cap="flat" cmpd="sng" algn="ctr">
            <a:solidFill>
              <a:srgbClr val="660066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" name="TextBox 8"/>
          <p:cNvSpPr txBox="1"/>
          <p:nvPr/>
        </p:nvSpPr>
        <p:spPr>
          <a:xfrm>
            <a:off x="7632600" y="4283893"/>
            <a:ext cx="1980029" cy="406265"/>
          </a:xfrm>
          <a:prstGeom prst="rect">
            <a:avLst/>
          </a:prstGeom>
          <a:solidFill>
            <a:srgbClr val="FFFF00"/>
          </a:solidFill>
          <a:ln>
            <a:solidFill>
              <a:srgbClr val="000090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 charset="0"/>
              </a:rPr>
              <a:t>Ziel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 charset="0"/>
              </a:rPr>
              <a:t>für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 charset="0"/>
              </a:rPr>
              <a:t> 2012</a:t>
            </a:r>
          </a:p>
        </p:txBody>
      </p:sp>
      <p:cxnSp>
        <p:nvCxnSpPr>
          <p:cNvPr id="6" name="Straight Arrow Connector 5"/>
          <p:cNvCxnSpPr/>
          <p:nvPr/>
        </p:nvCxnSpPr>
        <p:spPr bwMode="auto">
          <a:xfrm flipH="1">
            <a:off x="6984528" y="5508029"/>
            <a:ext cx="576064" cy="0"/>
          </a:xfrm>
          <a:prstGeom prst="straightConnector1">
            <a:avLst/>
          </a:prstGeom>
          <a:solidFill>
            <a:srgbClr val="00B8FF"/>
          </a:solidFill>
          <a:ln w="34925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TextBox 7"/>
          <p:cNvSpPr txBox="1"/>
          <p:nvPr/>
        </p:nvSpPr>
        <p:spPr>
          <a:xfrm>
            <a:off x="7632600" y="5328000"/>
            <a:ext cx="1550424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Luxi Sans" charset="0"/>
              </a:rPr>
              <a:t>4. </a:t>
            </a: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Luxi Sans" charset="0"/>
              </a:rPr>
              <a:t>Juli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Luxi Sans" charset="0"/>
              </a:rPr>
              <a:t> 2012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3333CC"/>
              </a:solidFill>
              <a:effectLst/>
              <a:uLnTx/>
              <a:uFillTx/>
              <a:latin typeface="Luxi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3690557"/>
      </p:ext>
    </p:extLst>
  </p:cSld>
  <p:clrMapOvr>
    <a:masterClrMapping/>
  </p:clrMapOvr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>
            <a:spLocks noGrp="1" noChangeArrowheads="1"/>
          </p:cNvSpPr>
          <p:nvPr>
            <p:ph type="title"/>
          </p:nvPr>
        </p:nvSpPr>
        <p:spPr>
          <a:xfrm>
            <a:off x="1" y="46038"/>
            <a:ext cx="10080624" cy="914400"/>
          </a:xfrm>
          <a:ln/>
        </p:spPr>
        <p:txBody>
          <a:bodyPr tIns="35280"/>
          <a:lstStyle/>
          <a:p>
            <a:pPr>
              <a:tabLst>
                <a:tab pos="212725" algn="l"/>
                <a:tab pos="447675" algn="l"/>
                <a:tab pos="8985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dirty="0"/>
              <a:t>“</a:t>
            </a:r>
            <a:r>
              <a:rPr lang="en-US" dirty="0" err="1"/>
              <a:t>Erstes</a:t>
            </a:r>
            <a:r>
              <a:rPr lang="en-US" dirty="0"/>
              <a:t> Higgs” am LHC (4. April 2008)</a:t>
            </a:r>
          </a:p>
        </p:txBody>
      </p:sp>
      <p:pic>
        <p:nvPicPr>
          <p:cNvPr id="552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550" y="1000125"/>
            <a:ext cx="9144000" cy="6088063"/>
          </a:xfrm>
          <a:prstGeom prst="rect">
            <a:avLst/>
          </a:prstGeom>
          <a:noFill/>
          <a:ln w="18360">
            <a:solidFill>
              <a:srgbClr val="000080"/>
            </a:solidFill>
            <a:round/>
            <a:headEnd/>
            <a:tailEnd/>
          </a:ln>
          <a:effectLst>
            <a:outerShdw dist="15528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</a:extLst>
        </p:spPr>
      </p:pic>
      <p:sp>
        <p:nvSpPr>
          <p:cNvPr id="4" name="Text Box 20">
            <a:extLst>
              <a:ext uri="{FF2B5EF4-FFF2-40B4-BE49-F238E27FC236}">
                <a16:creationId xmlns:a16="http://schemas.microsoft.com/office/drawing/2014/main" id="{FD3EB7AE-82B2-39E0-CBCE-71D8221921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20432" y="6660157"/>
            <a:ext cx="3293690" cy="288032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" tIns="24876" rIns="9000" bIns="9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 marL="0" marR="0" lvl="0" indent="0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Luxi Sans" charset="0"/>
              </a:rPr>
              <a:t> Peter Higgs </a:t>
            </a: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Luxi Sans" charset="0"/>
              </a:rPr>
              <a:t>vor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Luxi Sans" charset="0"/>
              </a:rPr>
              <a:t> dem ATLAS </a:t>
            </a: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Luxi Sans" charset="0"/>
              </a:rPr>
              <a:t>Detektor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Luxi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556067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Wie</a:t>
            </a:r>
            <a:r>
              <a:rPr lang="en-US" dirty="0"/>
              <a:t> </a:t>
            </a:r>
            <a:r>
              <a:rPr lang="en-US" dirty="0" err="1"/>
              <a:t>misst</a:t>
            </a:r>
            <a:r>
              <a:rPr lang="en-US" dirty="0"/>
              <a:t> man </a:t>
            </a:r>
            <a:r>
              <a:rPr lang="en-US" dirty="0" err="1"/>
              <a:t>Teilchenmassen</a:t>
            </a:r>
            <a:r>
              <a:rPr lang="en-US" dirty="0"/>
              <a:t>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Die </a:t>
            </a:r>
            <a:r>
              <a:rPr lang="en-GB" dirty="0" err="1"/>
              <a:t>Ruhemasse</a:t>
            </a:r>
            <a:r>
              <a:rPr lang="en-GB" dirty="0"/>
              <a:t> </a:t>
            </a:r>
            <a:r>
              <a:rPr lang="en-GB" i="1" dirty="0"/>
              <a:t>M</a:t>
            </a:r>
            <a:r>
              <a:rPr lang="en-GB" dirty="0"/>
              <a:t> </a:t>
            </a:r>
            <a:r>
              <a:rPr lang="en-GB" dirty="0" err="1"/>
              <a:t>eines</a:t>
            </a:r>
            <a:r>
              <a:rPr lang="en-GB" dirty="0"/>
              <a:t> </a:t>
            </a:r>
            <a:r>
              <a:rPr lang="en-GB" dirty="0" err="1"/>
              <a:t>Teilchens</a:t>
            </a:r>
            <a:r>
              <a:rPr lang="en-GB" dirty="0"/>
              <a:t> </a:t>
            </a:r>
            <a:r>
              <a:rPr lang="en-GB" dirty="0" err="1"/>
              <a:t>ist</a:t>
            </a:r>
            <a:r>
              <a:rPr lang="en-GB" dirty="0"/>
              <a:t> </a:t>
            </a:r>
            <a:r>
              <a:rPr lang="en-GB" dirty="0" err="1"/>
              <a:t>konstant</a:t>
            </a:r>
            <a:r>
              <a:rPr lang="en-GB" dirty="0"/>
              <a:t> in </a:t>
            </a:r>
            <a:r>
              <a:rPr lang="en-GB" dirty="0" err="1"/>
              <a:t>allen</a:t>
            </a:r>
            <a:r>
              <a:rPr lang="en-GB" dirty="0"/>
              <a:t> </a:t>
            </a:r>
            <a:r>
              <a:rPr lang="en-GB" dirty="0" err="1"/>
              <a:t>Bezugssystemen</a:t>
            </a:r>
            <a:r>
              <a:rPr lang="en-GB" dirty="0"/>
              <a:t> (= </a:t>
            </a:r>
            <a:r>
              <a:rPr lang="en-GB" dirty="0">
                <a:solidFill>
                  <a:srgbClr val="FF0000"/>
                </a:solidFill>
              </a:rPr>
              <a:t>“</a:t>
            </a:r>
            <a:r>
              <a:rPr lang="en-GB" dirty="0" err="1">
                <a:solidFill>
                  <a:srgbClr val="FF0000"/>
                </a:solidFill>
              </a:rPr>
              <a:t>invariante</a:t>
            </a:r>
            <a:r>
              <a:rPr lang="en-GB" dirty="0">
                <a:solidFill>
                  <a:srgbClr val="FF0000"/>
                </a:solidFill>
              </a:rPr>
              <a:t> Masse”</a:t>
            </a:r>
            <a:r>
              <a:rPr lang="en-GB" dirty="0"/>
              <a:t>)</a:t>
            </a:r>
          </a:p>
          <a:p>
            <a:pPr lvl="1"/>
            <a:r>
              <a:rPr lang="en-GB" dirty="0" err="1"/>
              <a:t>Beim</a:t>
            </a:r>
            <a:r>
              <a:rPr lang="en-GB" dirty="0"/>
              <a:t> </a:t>
            </a:r>
            <a:r>
              <a:rPr lang="en-GB" dirty="0" err="1"/>
              <a:t>Zerfall</a:t>
            </a:r>
            <a:r>
              <a:rPr lang="en-GB" dirty="0"/>
              <a:t> des </a:t>
            </a:r>
            <a:r>
              <a:rPr lang="en-GB" dirty="0" err="1"/>
              <a:t>Teilchens</a:t>
            </a:r>
            <a:r>
              <a:rPr lang="en-GB" dirty="0"/>
              <a:t> </a:t>
            </a:r>
            <a:r>
              <a:rPr lang="en-GB" dirty="0" err="1"/>
              <a:t>bleibt</a:t>
            </a:r>
            <a:r>
              <a:rPr lang="en-GB" dirty="0"/>
              <a:t> </a:t>
            </a:r>
            <a:r>
              <a:rPr lang="en-GB" dirty="0">
                <a:solidFill>
                  <a:schemeClr val="tx1"/>
                </a:solidFill>
              </a:rPr>
              <a:t>die </a:t>
            </a:r>
            <a:r>
              <a:rPr lang="en-GB" dirty="0" err="1">
                <a:solidFill>
                  <a:schemeClr val="tx1"/>
                </a:solidFill>
              </a:rPr>
              <a:t>invariante</a:t>
            </a:r>
            <a:r>
              <a:rPr lang="en-GB" dirty="0">
                <a:solidFill>
                  <a:schemeClr val="tx1"/>
                </a:solidFill>
              </a:rPr>
              <a:t> Masse des </a:t>
            </a:r>
            <a:r>
              <a:rPr lang="en-GB" dirty="0"/>
              <a:t>Systems der </a:t>
            </a:r>
            <a:r>
              <a:rPr lang="en-GB" dirty="0" err="1"/>
              <a:t>Tochterteilchen</a:t>
            </a:r>
            <a:r>
              <a:rPr lang="en-GB" dirty="0"/>
              <a:t> </a:t>
            </a:r>
            <a:r>
              <a:rPr lang="en-GB" dirty="0" err="1"/>
              <a:t>erhalten</a:t>
            </a:r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2"/>
            <a:endParaRPr lang="en-GB" dirty="0"/>
          </a:p>
          <a:p>
            <a:r>
              <a:rPr lang="en-GB" dirty="0" err="1"/>
              <a:t>Spezialfall</a:t>
            </a:r>
            <a:r>
              <a:rPr lang="en-GB" dirty="0"/>
              <a:t>: </a:t>
            </a:r>
            <a:r>
              <a:rPr lang="en-GB" dirty="0" err="1"/>
              <a:t>masselose</a:t>
            </a:r>
            <a:r>
              <a:rPr lang="en-GB" dirty="0"/>
              <a:t> </a:t>
            </a:r>
            <a:r>
              <a:rPr lang="en-GB" dirty="0" err="1"/>
              <a:t>Tochterteilchen</a:t>
            </a:r>
            <a:endParaRPr lang="en-GB" dirty="0"/>
          </a:p>
          <a:p>
            <a:pPr lvl="1"/>
            <a:r>
              <a:rPr lang="en-GB" dirty="0" err="1"/>
              <a:t>z.B</a:t>
            </a:r>
            <a:r>
              <a:rPr lang="en-GB" dirty="0"/>
              <a:t>. </a:t>
            </a:r>
            <a:r>
              <a:rPr lang="en-GB" dirty="0" err="1"/>
              <a:t>Higgszerfall</a:t>
            </a:r>
            <a:r>
              <a:rPr lang="en-GB" dirty="0"/>
              <a:t> in 2 </a:t>
            </a:r>
            <a:r>
              <a:rPr lang="en-GB" dirty="0" err="1"/>
              <a:t>Photonen</a:t>
            </a:r>
            <a:r>
              <a:rPr lang="en-GB" dirty="0"/>
              <a:t>:  H </a:t>
            </a:r>
            <a:r>
              <a:rPr lang="en-GB" dirty="0">
                <a:sym typeface="Wingdings"/>
              </a:rPr>
              <a:t> </a:t>
            </a:r>
            <a:r>
              <a:rPr lang="en-GB" dirty="0" err="1">
                <a:sym typeface="Wingdings"/>
              </a:rPr>
              <a:t>γ</a:t>
            </a:r>
            <a:r>
              <a:rPr lang="en-GB" dirty="0">
                <a:sym typeface="Wingdings"/>
              </a:rPr>
              <a:t> </a:t>
            </a:r>
            <a:r>
              <a:rPr lang="en-GB" dirty="0" err="1">
                <a:sym typeface="Wingdings"/>
              </a:rPr>
              <a:t>γ</a:t>
            </a:r>
            <a:endParaRPr lang="en-GB" dirty="0">
              <a:sym typeface="Wingdings"/>
            </a:endParaRPr>
          </a:p>
          <a:p>
            <a:pPr lvl="2"/>
            <a:endParaRPr lang="en-GB" dirty="0">
              <a:sym typeface="Wingdings"/>
            </a:endParaRPr>
          </a:p>
          <a:p>
            <a:pPr lvl="2"/>
            <a:endParaRPr lang="en-GB" dirty="0">
              <a:sym typeface="Wingdings"/>
            </a:endParaRPr>
          </a:p>
          <a:p>
            <a:pPr lvl="2"/>
            <a:endParaRPr lang="en-GB" dirty="0">
              <a:sym typeface="Wingdings"/>
            </a:endParaRPr>
          </a:p>
          <a:p>
            <a:r>
              <a:rPr lang="en-GB" dirty="0" err="1">
                <a:solidFill>
                  <a:srgbClr val="FF0000"/>
                </a:solidFill>
                <a:sym typeface="Wingdings"/>
              </a:rPr>
              <a:t>Messung</a:t>
            </a:r>
            <a:r>
              <a:rPr lang="en-GB" dirty="0">
                <a:solidFill>
                  <a:srgbClr val="FF0000"/>
                </a:solidFill>
                <a:sym typeface="Wingdings"/>
              </a:rPr>
              <a:t> der </a:t>
            </a:r>
            <a:r>
              <a:rPr lang="en-GB" dirty="0" err="1">
                <a:solidFill>
                  <a:srgbClr val="FF0000"/>
                </a:solidFill>
                <a:sym typeface="Wingdings"/>
              </a:rPr>
              <a:t>Higgsmasse</a:t>
            </a:r>
            <a:r>
              <a:rPr lang="en-GB" dirty="0">
                <a:solidFill>
                  <a:srgbClr val="FF0000"/>
                </a:solidFill>
                <a:sym typeface="Wingdings"/>
              </a:rPr>
              <a:t> </a:t>
            </a:r>
            <a:r>
              <a:rPr lang="en-GB" dirty="0" err="1">
                <a:sym typeface="Wingdings"/>
              </a:rPr>
              <a:t>aus</a:t>
            </a:r>
            <a:r>
              <a:rPr lang="en-GB" dirty="0">
                <a:sym typeface="Wingdings"/>
              </a:rPr>
              <a:t> </a:t>
            </a:r>
            <a:r>
              <a:rPr lang="en-GB" dirty="0" err="1">
                <a:solidFill>
                  <a:srgbClr val="0000FF"/>
                </a:solidFill>
                <a:sym typeface="Wingdings"/>
              </a:rPr>
              <a:t>Photonimpulsen</a:t>
            </a:r>
            <a:r>
              <a:rPr lang="en-GB" dirty="0">
                <a:solidFill>
                  <a:srgbClr val="0000FF"/>
                </a:solidFill>
                <a:sym typeface="Wingdings"/>
              </a:rPr>
              <a:t> + </a:t>
            </a:r>
            <a:r>
              <a:rPr lang="en-GB" dirty="0" err="1">
                <a:solidFill>
                  <a:srgbClr val="0000FF"/>
                </a:solidFill>
                <a:sym typeface="Wingdings"/>
              </a:rPr>
              <a:t>Winkel</a:t>
            </a:r>
            <a:endParaRPr lang="en-GB" dirty="0">
              <a:solidFill>
                <a:srgbClr val="0000FF"/>
              </a:solidFill>
              <a:sym typeface="Wingdings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819049" y="2915741"/>
            <a:ext cx="4293271" cy="1296144"/>
            <a:chOff x="1223888" y="3059757"/>
            <a:chExt cx="4293271" cy="1296144"/>
          </a:xfrm>
        </p:grpSpPr>
        <p:grpSp>
          <p:nvGrpSpPr>
            <p:cNvPr id="16" name="Group 15"/>
            <p:cNvGrpSpPr/>
            <p:nvPr/>
          </p:nvGrpSpPr>
          <p:grpSpPr>
            <a:xfrm>
              <a:off x="1223888" y="3203773"/>
              <a:ext cx="2808312" cy="936104"/>
              <a:chOff x="791840" y="3203773"/>
              <a:chExt cx="2808312" cy="936104"/>
            </a:xfrm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grpSpPr>
          <p:cxnSp>
            <p:nvCxnSpPr>
              <p:cNvPr id="11" name="Straight Arrow Connector 10"/>
              <p:cNvCxnSpPr/>
              <p:nvPr/>
            </p:nvCxnSpPr>
            <p:spPr bwMode="auto">
              <a:xfrm>
                <a:off x="791840" y="3635821"/>
                <a:ext cx="1728192" cy="0"/>
              </a:xfrm>
              <a:prstGeom prst="straightConnector1">
                <a:avLst/>
              </a:prstGeom>
              <a:solidFill>
                <a:srgbClr val="00B8FF"/>
              </a:solidFill>
              <a:ln w="3175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arrow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" name="Straight Arrow Connector 12"/>
              <p:cNvCxnSpPr/>
              <p:nvPr/>
            </p:nvCxnSpPr>
            <p:spPr bwMode="auto">
              <a:xfrm flipV="1">
                <a:off x="2520032" y="3203773"/>
                <a:ext cx="1080120" cy="432048"/>
              </a:xfrm>
              <a:prstGeom prst="straightConnector1">
                <a:avLst/>
              </a:prstGeom>
              <a:solidFill>
                <a:srgbClr val="00B8FF"/>
              </a:solidFill>
              <a:ln w="3175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arrow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5" name="Straight Arrow Connector 14"/>
              <p:cNvCxnSpPr/>
              <p:nvPr/>
            </p:nvCxnSpPr>
            <p:spPr bwMode="auto">
              <a:xfrm>
                <a:off x="2520032" y="3635821"/>
                <a:ext cx="432048" cy="504056"/>
              </a:xfrm>
              <a:prstGeom prst="straightConnector1">
                <a:avLst/>
              </a:prstGeom>
              <a:solidFill>
                <a:srgbClr val="00B8FF"/>
              </a:solidFill>
              <a:ln w="3175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arrow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18" name="TextBox 17"/>
            <p:cNvSpPr txBox="1"/>
            <p:nvPr/>
          </p:nvSpPr>
          <p:spPr>
            <a:xfrm>
              <a:off x="1265365" y="3275781"/>
              <a:ext cx="1124252" cy="361637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pPr marL="0" marR="0" lvl="0" indent="0" algn="l" defTabSz="447675" rtl="0" eaLnBrk="1" fontAlgn="base" latinLnBrk="0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  <a:defRPr/>
              </a:pPr>
              <a:r>
                <a:rPr kumimoji="0" lang="en-US" sz="2000" b="0" i="1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Arial" charset="0"/>
                </a:rPr>
                <a:t>M</a:t>
              </a: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Arial" charset="0"/>
                </a:rPr>
                <a:t> (</a:t>
              </a:r>
              <a:r>
                <a:rPr kumimoji="0" lang="en-US" sz="2000" b="0" i="1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Arial" charset="0"/>
                </a:rPr>
                <a:t>E</a:t>
              </a: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Arial" charset="0"/>
                </a:rPr>
                <a:t>, </a:t>
              </a: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Arial" charset="0"/>
                </a:rPr>
                <a:t>p</a:t>
              </a: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Arial" charset="0"/>
                </a:rPr>
                <a:t>)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073677" y="3059757"/>
              <a:ext cx="1443482" cy="361637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pPr marL="0" marR="0" lvl="0" indent="0" algn="l" defTabSz="447675" rtl="0" eaLnBrk="1" fontAlgn="base" latinLnBrk="0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  <a:defRPr/>
              </a:pPr>
              <a:r>
                <a:rPr kumimoji="0" lang="en-US" sz="2000" b="0" i="1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Arial" charset="0"/>
                </a:rPr>
                <a:t>m</a:t>
              </a:r>
              <a:r>
                <a:rPr kumimoji="0" lang="en-US" sz="20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Arial" charset="0"/>
                </a:rPr>
                <a:t>1</a:t>
              </a: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Arial" charset="0"/>
                </a:rPr>
                <a:t> (</a:t>
              </a:r>
              <a:r>
                <a:rPr kumimoji="0" lang="en-US" sz="2000" b="0" i="1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Arial" charset="0"/>
                </a:rPr>
                <a:t>E</a:t>
              </a:r>
              <a:r>
                <a:rPr kumimoji="0" lang="en-US" sz="20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Arial" charset="0"/>
                </a:rPr>
                <a:t>1</a:t>
              </a: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Arial" charset="0"/>
                </a:rPr>
                <a:t>, </a:t>
              </a: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Arial" charset="0"/>
                </a:rPr>
                <a:t>p</a:t>
              </a:r>
              <a:r>
                <a:rPr kumimoji="0" lang="en-US" sz="2000" b="1" i="0" u="none" strike="noStrike" kern="1200" cap="none" spc="0" normalizeH="0" baseline="-2500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Arial" charset="0"/>
                </a:rPr>
                <a:t>1</a:t>
              </a: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Arial" charset="0"/>
                </a:rPr>
                <a:t>)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456136" y="3994264"/>
              <a:ext cx="1417697" cy="361637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pPr marL="0" marR="0" lvl="0" indent="0" algn="l" defTabSz="447675" rtl="0" eaLnBrk="1" fontAlgn="base" latinLnBrk="0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  <a:defRPr/>
              </a:pPr>
              <a:r>
                <a:rPr kumimoji="0" lang="en-US" sz="2000" b="0" i="1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Arial" charset="0"/>
                </a:rPr>
                <a:t>m</a:t>
              </a:r>
              <a:r>
                <a:rPr kumimoji="0" lang="en-US" sz="20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Arial" charset="0"/>
                </a:rPr>
                <a:t>2</a:t>
              </a: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Arial" charset="0"/>
                </a:rPr>
                <a:t> (</a:t>
              </a:r>
              <a:r>
                <a:rPr kumimoji="0" lang="en-US" sz="2000" b="0" i="1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Arial" charset="0"/>
                </a:rPr>
                <a:t>E</a:t>
              </a:r>
              <a:r>
                <a:rPr kumimoji="0" lang="en-US" sz="20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Arial" charset="0"/>
                </a:rPr>
                <a:t>2</a:t>
              </a: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Arial" charset="0"/>
                </a:rPr>
                <a:t>, </a:t>
              </a: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Arial" charset="0"/>
                </a:rPr>
                <a:t>p</a:t>
              </a:r>
              <a:r>
                <a:rPr kumimoji="0" lang="en-US" sz="2000" b="1" i="0" u="none" strike="noStrike" kern="1200" cap="none" spc="0" normalizeH="0" baseline="-2500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Arial" charset="0"/>
                </a:rPr>
                <a:t>2</a:t>
              </a: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Arial" charset="0"/>
                </a:rPr>
                <a:t>)</a:t>
              </a:r>
            </a:p>
          </p:txBody>
        </p:sp>
      </p:grpSp>
      <p:pic>
        <p:nvPicPr>
          <p:cNvPr id="23" name="Picture 22" descr="Screen Shot 2014-06-22 at 14.57.39 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9240" y="3577009"/>
            <a:ext cx="4673600" cy="850900"/>
          </a:xfrm>
          <a:prstGeom prst="rect">
            <a:avLst/>
          </a:prstGeom>
        </p:spPr>
      </p:pic>
      <p:sp>
        <p:nvSpPr>
          <p:cNvPr id="25" name="Text Box 20"/>
          <p:cNvSpPr txBox="1">
            <a:spLocks noChangeArrowheads="1"/>
          </p:cNvSpPr>
          <p:nvPr/>
        </p:nvSpPr>
        <p:spPr bwMode="auto">
          <a:xfrm>
            <a:off x="6139110" y="3059757"/>
            <a:ext cx="2213570" cy="360040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" tIns="24876" rIns="9000" bIns="9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 marL="0" marR="0" lvl="0" indent="0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Luxi Sans" charset="0"/>
              </a:rPr>
              <a:t> </a:t>
            </a: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Luxi Sans" charset="0"/>
              </a:rPr>
              <a:t>Invariante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Luxi Sans" charset="0"/>
              </a:rPr>
              <a:t> Masse  </a:t>
            </a:r>
          </a:p>
        </p:txBody>
      </p:sp>
      <p:grpSp>
        <p:nvGrpSpPr>
          <p:cNvPr id="28" name="Group 27"/>
          <p:cNvGrpSpPr/>
          <p:nvPr/>
        </p:nvGrpSpPr>
        <p:grpSpPr>
          <a:xfrm>
            <a:off x="1151880" y="5436021"/>
            <a:ext cx="8208664" cy="936425"/>
            <a:chOff x="1151880" y="5580037"/>
            <a:chExt cx="8208664" cy="936425"/>
          </a:xfrm>
        </p:grpSpPr>
        <p:pic>
          <p:nvPicPr>
            <p:cNvPr id="26" name="Picture 25" descr="Screen Shot 2014-06-22 at 14.59.22 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51880" y="5580037"/>
              <a:ext cx="8208664" cy="936425"/>
            </a:xfrm>
            <a:prstGeom prst="rect">
              <a:avLst/>
            </a:prstGeom>
          </p:spPr>
        </p:pic>
        <p:sp>
          <p:nvSpPr>
            <p:cNvPr id="27" name="Rectangle 26"/>
            <p:cNvSpPr/>
            <p:nvPr/>
          </p:nvSpPr>
          <p:spPr bwMode="auto">
            <a:xfrm>
              <a:off x="1728000" y="6192000"/>
              <a:ext cx="1692000" cy="324000"/>
            </a:xfrm>
            <a:prstGeom prst="rect">
              <a:avLst/>
            </a:prstGeom>
            <a:noFill/>
            <a:ln w="317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47675" rtl="0" eaLnBrk="1" fontAlgn="base" latinLnBrk="0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07025170"/>
      </p:ext>
    </p:extLst>
  </p:cSld>
  <p:clrMapOvr>
    <a:masterClrMapping/>
  </p:clrMapOvr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Higgs </a:t>
            </a:r>
            <a:r>
              <a:rPr lang="en-US" dirty="0" err="1"/>
              <a:t>wird</a:t>
            </a:r>
            <a:r>
              <a:rPr lang="en-US" dirty="0"/>
              <a:t> </a:t>
            </a:r>
            <a:r>
              <a:rPr lang="en-US" dirty="0" err="1"/>
              <a:t>Allgemeingut</a:t>
            </a:r>
            <a:r>
              <a:rPr lang="en-US" dirty="0"/>
              <a:t>…</a:t>
            </a:r>
          </a:p>
        </p:txBody>
      </p:sp>
      <p:pic>
        <p:nvPicPr>
          <p:cNvPr id="5" name="Picture 4" descr="6a00d8341d417153ef016768405219970b-800wi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800" y="971525"/>
            <a:ext cx="4478091" cy="3214656"/>
          </a:xfrm>
          <a:prstGeom prst="rect">
            <a:avLst/>
          </a:prstGeom>
        </p:spPr>
      </p:pic>
      <p:pic>
        <p:nvPicPr>
          <p:cNvPr id="8" name="Picture 7" descr="higgs-boson-meme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832" y="3491804"/>
            <a:ext cx="2512631" cy="3729333"/>
          </a:xfrm>
          <a:prstGeom prst="rect">
            <a:avLst/>
          </a:prstGeom>
        </p:spPr>
      </p:pic>
      <p:pic>
        <p:nvPicPr>
          <p:cNvPr id="2" name="Picture 1" descr="Higgs-Boson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1425" y="899517"/>
            <a:ext cx="5029200" cy="3145536"/>
          </a:xfrm>
          <a:prstGeom prst="rect">
            <a:avLst/>
          </a:prstGeom>
        </p:spPr>
      </p:pic>
      <p:pic>
        <p:nvPicPr>
          <p:cNvPr id="7" name="Picture 6" descr="higgs-boson-god-particle-samuelljackson.jpe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2520" y="3541197"/>
            <a:ext cx="3016345" cy="3695023"/>
          </a:xfrm>
          <a:prstGeom prst="rect">
            <a:avLst/>
          </a:prstGeom>
        </p:spPr>
      </p:pic>
      <p:pic>
        <p:nvPicPr>
          <p:cNvPr id="6" name="Picture 5" descr="2012-07-13-gain-mass-fast-take-higgs-boson-pills.gi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152" y="3491805"/>
            <a:ext cx="3008823" cy="3742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8757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Higgs Masse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Higgs-Masse = </a:t>
            </a:r>
            <a:r>
              <a:rPr lang="en-US" dirty="0" err="1"/>
              <a:t>freier</a:t>
            </a:r>
            <a:r>
              <a:rPr lang="en-US" dirty="0"/>
              <a:t> Parameter </a:t>
            </a:r>
            <a:r>
              <a:rPr lang="en-US" dirty="0" err="1"/>
              <a:t>im</a:t>
            </a:r>
            <a:r>
              <a:rPr lang="en-US" dirty="0"/>
              <a:t> </a:t>
            </a:r>
            <a:r>
              <a:rPr lang="en-US" dirty="0" err="1"/>
              <a:t>Standardmodell</a:t>
            </a:r>
            <a:endParaRPr lang="en-US" dirty="0"/>
          </a:p>
          <a:p>
            <a:pPr lvl="2"/>
            <a:r>
              <a:rPr lang="en-US" dirty="0"/>
              <a:t>muss so </a:t>
            </a:r>
            <a:r>
              <a:rPr lang="en-US" dirty="0" err="1"/>
              <a:t>genau</a:t>
            </a:r>
            <a:r>
              <a:rPr lang="en-US" dirty="0"/>
              <a:t> </a:t>
            </a:r>
            <a:r>
              <a:rPr lang="en-US" dirty="0" err="1"/>
              <a:t>wie</a:t>
            </a:r>
            <a:r>
              <a:rPr lang="en-US" dirty="0"/>
              <a:t> m</a:t>
            </a:r>
            <a:r>
              <a:rPr lang="de-DE" dirty="0" err="1"/>
              <a:t>öglich</a:t>
            </a:r>
            <a:r>
              <a:rPr lang="de-DE" dirty="0"/>
              <a:t> gemessen werden (keine Vorhersage der Theorie)</a:t>
            </a:r>
            <a:endParaRPr lang="en-US" dirty="0"/>
          </a:p>
          <a:p>
            <a:pPr lvl="1"/>
            <a:r>
              <a:rPr lang="en-US" dirty="0" err="1">
                <a:solidFill>
                  <a:srgbClr val="0000FF"/>
                </a:solidFill>
              </a:rPr>
              <a:t>Kombinierte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err="1">
                <a:solidFill>
                  <a:srgbClr val="0000FF"/>
                </a:solidFill>
              </a:rPr>
              <a:t>Messung</a:t>
            </a:r>
            <a:r>
              <a:rPr lang="en-US" dirty="0">
                <a:solidFill>
                  <a:srgbClr val="0000FF"/>
                </a:solidFill>
              </a:rPr>
              <a:t> von ATLAS und CMS </a:t>
            </a:r>
            <a:r>
              <a:rPr lang="en-US" dirty="0"/>
              <a:t>(Mai 2015)</a:t>
            </a:r>
          </a:p>
          <a:p>
            <a:pPr lvl="2"/>
            <a:r>
              <a:rPr lang="en-US" dirty="0" err="1"/>
              <a:t>verwendet</a:t>
            </a:r>
            <a:r>
              <a:rPr lang="en-US" dirty="0"/>
              <a:t> </a:t>
            </a:r>
            <a:r>
              <a:rPr lang="en-US" dirty="0" err="1"/>
              <a:t>Zerfallskan</a:t>
            </a:r>
            <a:r>
              <a:rPr lang="de-DE" dirty="0" err="1"/>
              <a:t>äle</a:t>
            </a:r>
            <a:r>
              <a:rPr lang="de-DE" dirty="0"/>
              <a:t> mit der besten Massenauflösung:  H </a:t>
            </a:r>
            <a:r>
              <a:rPr lang="de-DE" dirty="0">
                <a:sym typeface="Wingdings" panose="05000000000000000000" pitchFamily="2" charset="2"/>
              </a:rPr>
              <a:t> </a:t>
            </a:r>
            <a:r>
              <a:rPr lang="el-GR" dirty="0" err="1"/>
              <a:t>γγ</a:t>
            </a:r>
            <a:r>
              <a:rPr lang="de-DE" dirty="0"/>
              <a:t> und H </a:t>
            </a:r>
            <a:r>
              <a:rPr lang="de-DE" dirty="0">
                <a:sym typeface="Wingdings" panose="05000000000000000000" pitchFamily="2" charset="2"/>
              </a:rPr>
              <a:t> </a:t>
            </a:r>
            <a:r>
              <a:rPr lang="de-DE" dirty="0"/>
              <a:t>ZZ </a:t>
            </a:r>
            <a:r>
              <a:rPr lang="de-DE" dirty="0">
                <a:sym typeface="Wingdings" panose="05000000000000000000" pitchFamily="2" charset="2"/>
              </a:rPr>
              <a:t> </a:t>
            </a:r>
            <a:r>
              <a:rPr lang="de-DE" dirty="0"/>
              <a:t>4l</a:t>
            </a:r>
          </a:p>
          <a:p>
            <a:pPr lvl="1"/>
            <a:endParaRPr lang="de-DE" dirty="0"/>
          </a:p>
          <a:p>
            <a:pPr lvl="1"/>
            <a:endParaRPr lang="de-DE" dirty="0"/>
          </a:p>
          <a:p>
            <a:pPr lvl="1"/>
            <a:endParaRPr lang="de-DE" dirty="0"/>
          </a:p>
          <a:p>
            <a:pPr lvl="1"/>
            <a:endParaRPr lang="de-DE" dirty="0"/>
          </a:p>
          <a:p>
            <a:pPr lvl="1"/>
            <a:endParaRPr lang="de-DE" dirty="0"/>
          </a:p>
          <a:p>
            <a:pPr lvl="1"/>
            <a:endParaRPr lang="de-DE" dirty="0"/>
          </a:p>
          <a:p>
            <a:pPr lvl="1"/>
            <a:endParaRPr lang="de-DE" dirty="0"/>
          </a:p>
          <a:p>
            <a:pPr marL="500063" lvl="1" indent="0">
              <a:buNone/>
            </a:pPr>
            <a:endParaRPr lang="de-DE" dirty="0"/>
          </a:p>
          <a:p>
            <a:pPr marL="788988" lvl="2" indent="0">
              <a:buNone/>
            </a:pPr>
            <a:endParaRPr lang="de-DE" dirty="0"/>
          </a:p>
          <a:p>
            <a:pPr lvl="1"/>
            <a:r>
              <a:rPr lang="de-DE" dirty="0"/>
              <a:t>Messunsicherheit nur </a:t>
            </a:r>
            <a:r>
              <a:rPr lang="de-DE" dirty="0">
                <a:solidFill>
                  <a:srgbClr val="FF0000"/>
                </a:solidFill>
              </a:rPr>
              <a:t>0.19%(!)</a:t>
            </a:r>
            <a:endParaRPr lang="en-US" dirty="0">
              <a:solidFill>
                <a:srgbClr val="FF0000"/>
              </a:solidFill>
            </a:endParaRPr>
          </a:p>
          <a:p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1230312" y="2915741"/>
            <a:ext cx="8274496" cy="3743325"/>
            <a:chOff x="1230312" y="2268760"/>
            <a:chExt cx="8274496" cy="37433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30312" y="2268760"/>
              <a:ext cx="7620000" cy="3743325"/>
            </a:xfrm>
            <a:prstGeom prst="rect">
              <a:avLst/>
            </a:prstGeom>
          </p:spPr>
        </p:pic>
        <p:sp>
          <p:nvSpPr>
            <p:cNvPr id="9" name="Right Arrow 8"/>
            <p:cNvSpPr/>
            <p:nvPr/>
          </p:nvSpPr>
          <p:spPr bwMode="auto">
            <a:xfrm rot="10800000">
              <a:off x="9000752" y="5003972"/>
              <a:ext cx="504056" cy="288032"/>
            </a:xfrm>
            <a:prstGeom prst="rightArrow">
              <a:avLst/>
            </a:prstGeom>
            <a:solidFill>
              <a:srgbClr val="FF0000"/>
            </a:solidFill>
            <a:ln w="222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47675" rtl="0" eaLnBrk="1" fontAlgn="base" latinLnBrk="0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709206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Spezielle Relativität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74637" y="1189038"/>
                <a:ext cx="5197723" cy="5942012"/>
              </a:xfrm>
            </p:spPr>
            <p:txBody>
              <a:bodyPr/>
              <a:lstStyle/>
              <a:p>
                <a:r>
                  <a:rPr lang="de-DE" dirty="0"/>
                  <a:t>Wie können 2 gegeneinander bewegte Beobachter immer dieselbe Lichtgeschwindigkeit messen?</a:t>
                </a:r>
              </a:p>
              <a:p>
                <a:pPr lvl="1"/>
                <a:r>
                  <a:rPr lang="de-DE" dirty="0"/>
                  <a:t>c = (Raumintervall</a:t>
                </a:r>
                <a:r>
                  <a:rPr lang="en-US" dirty="0"/>
                  <a:t> / </a:t>
                </a:r>
                <a:r>
                  <a:rPr lang="en-US" dirty="0" err="1"/>
                  <a:t>Zeitintervall</a:t>
                </a:r>
                <a:r>
                  <a:rPr lang="en-US" dirty="0"/>
                  <a:t>) = constant</a:t>
                </a:r>
              </a:p>
              <a:p>
                <a:pPr lvl="1"/>
                <a:r>
                  <a:rPr lang="de-DE" dirty="0">
                    <a:solidFill>
                      <a:srgbClr val="FF0000"/>
                    </a:solidFill>
                  </a:rPr>
                  <a:t>Raum und Zeit können keine absoluten Größen sein</a:t>
                </a:r>
              </a:p>
              <a:p>
                <a:pPr lvl="2"/>
                <a:r>
                  <a:rPr lang="de-DE" dirty="0">
                    <a:solidFill>
                      <a:srgbClr val="0000FF"/>
                    </a:solidFill>
                  </a:rPr>
                  <a:t>Verkürzung des Raumes</a:t>
                </a:r>
              </a:p>
              <a:p>
                <a:pPr lvl="2"/>
                <a:r>
                  <a:rPr lang="de-DE" dirty="0">
                    <a:solidFill>
                      <a:srgbClr val="0000FF"/>
                    </a:solidFill>
                  </a:rPr>
                  <a:t>Verlangsamung der Zeit</a:t>
                </a:r>
              </a:p>
              <a:p>
                <a:endParaRPr lang="de-DE" dirty="0"/>
              </a:p>
              <a:p>
                <a:r>
                  <a:rPr lang="de-DE" dirty="0"/>
                  <a:t>Newton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sz="2400" b="0" i="1" baseline="30000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/ 2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endParaRPr lang="de-DE" sz="2400" b="0" dirty="0"/>
              </a:p>
              <a:p>
                <a:r>
                  <a:rPr lang="de-DE" dirty="0"/>
                  <a:t>Einstein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 </m:t>
                    </m:r>
                    <m:rad>
                      <m:radPr>
                        <m:degHide m:val="on"/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  <m:r>
                          <a:rPr lang="en-US" sz="2400" b="0" i="1" baseline="3000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  <m:r>
                          <a:rPr lang="en-US" sz="2400" b="0" i="1" baseline="3000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  <m:r>
                          <a:rPr lang="en-US" sz="2400" b="0" i="1" baseline="3000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  <m:r>
                          <a:rPr lang="en-US" sz="2400" b="0" i="1" baseline="3000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</m:e>
                    </m:rad>
                  </m:oMath>
                </a14:m>
                <a:endParaRPr lang="de-DE" sz="2400" b="0" i="1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74637" y="1189038"/>
                <a:ext cx="5197723" cy="5942012"/>
              </a:xfrm>
              <a:blipFill>
                <a:blip r:embed="rId3"/>
                <a:stretch>
                  <a:fillRect t="-1641" r="-422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lichtuhr copy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44368" y="1189037"/>
            <a:ext cx="4461232" cy="4607023"/>
          </a:xfrm>
          <a:prstGeom prst="rect">
            <a:avLst/>
          </a:prstGeom>
          <a:ln w="88900"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C24495C-1A44-8D57-E42D-AE0D7C8C81F7}"/>
              </a:ext>
            </a:extLst>
          </p:cNvPr>
          <p:cNvSpPr txBox="1"/>
          <p:nvPr/>
        </p:nvSpPr>
        <p:spPr>
          <a:xfrm>
            <a:off x="4248224" y="6372125"/>
            <a:ext cx="5521966" cy="10341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In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Ruhe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E=mc</a:t>
            </a:r>
            <a:r>
              <a:rPr kumimoji="0" lang="en-US" sz="24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2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b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</a:b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  <a:p>
            <a:pPr marL="0" marR="0" lvl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In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Teilchenphysik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ist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m oft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klein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E ~ p c</a:t>
            </a:r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7387417D-A6E6-8714-8ECF-25F153B90E39}"/>
              </a:ext>
            </a:extLst>
          </p:cNvPr>
          <p:cNvSpPr/>
          <p:nvPr/>
        </p:nvSpPr>
        <p:spPr bwMode="auto">
          <a:xfrm>
            <a:off x="3600152" y="6732165"/>
            <a:ext cx="576064" cy="288032"/>
          </a:xfrm>
          <a:prstGeom prst="rightArrow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9774171"/>
      </p:ext>
    </p:extLst>
  </p:cSld>
  <p:clrMapOvr>
    <a:masterClrMapping/>
  </p:clrMapOvr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Standardmodell</a:t>
            </a:r>
            <a:r>
              <a:rPr lang="en-US" dirty="0"/>
              <a:t> Higgs?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Signalstärken</a:t>
            </a:r>
            <a:r>
              <a:rPr lang="en-US" dirty="0"/>
              <a:t> der </a:t>
            </a:r>
            <a:r>
              <a:rPr lang="en-US" dirty="0" err="1"/>
              <a:t>gemessenen</a:t>
            </a:r>
            <a:r>
              <a:rPr lang="en-US" dirty="0"/>
              <a:t> </a:t>
            </a:r>
            <a:r>
              <a:rPr lang="en-US" dirty="0" err="1"/>
              <a:t>Zerfallskanäle</a:t>
            </a:r>
            <a:r>
              <a:rPr lang="en-US" dirty="0"/>
              <a:t> </a:t>
            </a:r>
            <a:r>
              <a:rPr lang="en-US" dirty="0" err="1"/>
              <a:t>passen</a:t>
            </a:r>
            <a:r>
              <a:rPr lang="en-US" dirty="0"/>
              <a:t> </a:t>
            </a:r>
            <a:r>
              <a:rPr lang="en-US" dirty="0" err="1"/>
              <a:t>zur</a:t>
            </a:r>
            <a:r>
              <a:rPr lang="en-US" dirty="0"/>
              <a:t> </a:t>
            </a:r>
            <a:r>
              <a:rPr lang="en-US" dirty="0" err="1"/>
              <a:t>Vorhersage</a:t>
            </a:r>
            <a:r>
              <a:rPr lang="en-US" dirty="0"/>
              <a:t> </a:t>
            </a:r>
            <a:r>
              <a:rPr lang="en-US" dirty="0" err="1"/>
              <a:t>für</a:t>
            </a:r>
            <a:r>
              <a:rPr lang="en-US" dirty="0"/>
              <a:t> </a:t>
            </a:r>
            <a:r>
              <a:rPr lang="en-US" dirty="0" err="1"/>
              <a:t>ein</a:t>
            </a:r>
            <a:r>
              <a:rPr lang="en-US" dirty="0"/>
              <a:t> </a:t>
            </a:r>
            <a:r>
              <a:rPr lang="en-US" dirty="0" err="1">
                <a:solidFill>
                  <a:srgbClr val="FF0000"/>
                </a:solidFill>
              </a:rPr>
              <a:t>Standardmodell</a:t>
            </a:r>
            <a:r>
              <a:rPr lang="en-US" dirty="0">
                <a:solidFill>
                  <a:srgbClr val="FF0000"/>
                </a:solidFill>
              </a:rPr>
              <a:t> Higgs</a:t>
            </a:r>
            <a:r>
              <a:rPr lang="en-US" dirty="0"/>
              <a:t> (</a:t>
            </a:r>
            <a:r>
              <a:rPr lang="en-US" dirty="0" err="1"/>
              <a:t>aber</a:t>
            </a:r>
            <a:r>
              <a:rPr lang="en-US" dirty="0"/>
              <a:t> </a:t>
            </a:r>
            <a:r>
              <a:rPr lang="en-US" dirty="0" err="1"/>
              <a:t>noch</a:t>
            </a:r>
            <a:r>
              <a:rPr lang="en-US" dirty="0"/>
              <a:t> </a:t>
            </a:r>
            <a:r>
              <a:rPr lang="en-US" dirty="0" err="1"/>
              <a:t>nicht</a:t>
            </a:r>
            <a:r>
              <a:rPr lang="en-US" dirty="0"/>
              <a:t> 100% </a:t>
            </a:r>
            <a:r>
              <a:rPr lang="en-US" dirty="0" err="1"/>
              <a:t>sicher</a:t>
            </a:r>
            <a:r>
              <a:rPr lang="en-US" dirty="0"/>
              <a:t>), Masse </a:t>
            </a:r>
            <a:r>
              <a:rPr lang="en-US" dirty="0" err="1"/>
              <a:t>ist</a:t>
            </a:r>
            <a:r>
              <a:rPr lang="en-US" dirty="0"/>
              <a:t> </a:t>
            </a:r>
            <a:r>
              <a:rPr lang="en-US" dirty="0" err="1"/>
              <a:t>konsistent</a:t>
            </a:r>
            <a:r>
              <a:rPr lang="en-US" dirty="0"/>
              <a:t> </a:t>
            </a:r>
            <a:r>
              <a:rPr lang="en-US" dirty="0" err="1"/>
              <a:t>zwischen</a:t>
            </a:r>
            <a:r>
              <a:rPr lang="en-US" dirty="0"/>
              <a:t> ATLAS und CMS</a:t>
            </a:r>
          </a:p>
          <a:p>
            <a:pPr lvl="1"/>
            <a:r>
              <a:rPr lang="en-US" dirty="0"/>
              <a:t>ATLAS:   σ/</a:t>
            </a:r>
            <a:r>
              <a:rPr lang="en-US" dirty="0" err="1"/>
              <a:t>σ</a:t>
            </a:r>
            <a:r>
              <a:rPr lang="en-US" baseline="-25000" dirty="0" err="1"/>
              <a:t>SM</a:t>
            </a:r>
            <a:r>
              <a:rPr lang="en-US" dirty="0"/>
              <a:t> = 1.18 ± 0.15,  </a:t>
            </a:r>
            <a:r>
              <a:rPr lang="en-US" dirty="0" err="1"/>
              <a:t>m</a:t>
            </a:r>
            <a:r>
              <a:rPr lang="en-US" baseline="-25000" dirty="0" err="1"/>
              <a:t>H</a:t>
            </a:r>
            <a:r>
              <a:rPr lang="en-US" dirty="0"/>
              <a:t> = 125.36 ± 0.37 (stat.) ± 0.18 (sys.)</a:t>
            </a:r>
          </a:p>
          <a:p>
            <a:pPr lvl="1"/>
            <a:r>
              <a:rPr lang="en-US" dirty="0"/>
              <a:t>    CMS:   σ/</a:t>
            </a:r>
            <a:r>
              <a:rPr lang="en-US" dirty="0" err="1"/>
              <a:t>σ</a:t>
            </a:r>
            <a:r>
              <a:rPr lang="en-US" baseline="-25000" dirty="0" err="1"/>
              <a:t>SM</a:t>
            </a:r>
            <a:r>
              <a:rPr lang="en-US" dirty="0"/>
              <a:t> = 1.00 ± 0.14,  </a:t>
            </a:r>
            <a:r>
              <a:rPr lang="en-US" dirty="0" err="1"/>
              <a:t>m</a:t>
            </a:r>
            <a:r>
              <a:rPr lang="en-US" baseline="-25000" dirty="0" err="1"/>
              <a:t>H</a:t>
            </a:r>
            <a:r>
              <a:rPr lang="en-US" dirty="0"/>
              <a:t> = 125.02 ± 0.27 (stat.) ± 0.15 (sys.)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3249" y="3347788"/>
            <a:ext cx="3779484" cy="388723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2359" y="3347789"/>
            <a:ext cx="2983650" cy="38723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6" name="Straight Connector 5"/>
          <p:cNvCxnSpPr/>
          <p:nvPr/>
        </p:nvCxnSpPr>
        <p:spPr bwMode="auto">
          <a:xfrm>
            <a:off x="3492000" y="3707829"/>
            <a:ext cx="0" cy="2988000"/>
          </a:xfrm>
          <a:prstGeom prst="line">
            <a:avLst/>
          </a:prstGeom>
          <a:solidFill>
            <a:srgbClr val="00B8FF"/>
          </a:solidFill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329333698"/>
      </p:ext>
    </p:extLst>
  </p:cSld>
  <p:clrMapOvr>
    <a:masterClrMapping/>
  </p:clrMapOvr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Spin und Parität?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638" y="1189038"/>
            <a:ext cx="9662218" cy="5942012"/>
          </a:xfrm>
        </p:spPr>
        <p:txBody>
          <a:bodyPr/>
          <a:lstStyle/>
          <a:p>
            <a:pPr lvl="1"/>
            <a:r>
              <a:rPr lang="en-US" dirty="0">
                <a:solidFill>
                  <a:srgbClr val="FF0000"/>
                </a:solidFill>
              </a:rPr>
              <a:t>Spin</a:t>
            </a:r>
            <a:r>
              <a:rPr lang="en-US" dirty="0"/>
              <a:t> = </a:t>
            </a:r>
            <a:r>
              <a:rPr lang="en-US" dirty="0" err="1"/>
              <a:t>Eigendrehimpuls</a:t>
            </a:r>
            <a:r>
              <a:rPr lang="en-US" dirty="0"/>
              <a:t> (in </a:t>
            </a:r>
            <a:r>
              <a:rPr lang="en-US" dirty="0" err="1"/>
              <a:t>Einheiten</a:t>
            </a:r>
            <a:r>
              <a:rPr lang="en-US" dirty="0"/>
              <a:t> von             )</a:t>
            </a:r>
          </a:p>
          <a:p>
            <a:pPr lvl="1"/>
            <a:r>
              <a:rPr lang="en-US" dirty="0" err="1">
                <a:solidFill>
                  <a:srgbClr val="FF0000"/>
                </a:solidFill>
              </a:rPr>
              <a:t>Parit</a:t>
            </a:r>
            <a:r>
              <a:rPr lang="de-DE" dirty="0" err="1">
                <a:solidFill>
                  <a:srgbClr val="FF0000"/>
                </a:solidFill>
              </a:rPr>
              <a:t>ät</a:t>
            </a:r>
            <a:r>
              <a:rPr lang="de-DE" dirty="0">
                <a:solidFill>
                  <a:srgbClr val="FF0000"/>
                </a:solidFill>
              </a:rPr>
              <a:t> </a:t>
            </a:r>
            <a:r>
              <a:rPr lang="de-DE" dirty="0"/>
              <a:t>= Symmetrieverhalten der Wellenfunktion bei Raumspiegelung</a:t>
            </a:r>
          </a:p>
          <a:p>
            <a:pPr lvl="2"/>
            <a:r>
              <a:rPr lang="de-DE" dirty="0">
                <a:solidFill>
                  <a:schemeClr val="accent2"/>
                </a:solidFill>
              </a:rPr>
              <a:t>echter Skalar = “+“</a:t>
            </a:r>
            <a:r>
              <a:rPr lang="en-US" dirty="0">
                <a:solidFill>
                  <a:schemeClr val="accent2"/>
                </a:solidFill>
              </a:rPr>
              <a:t>;</a:t>
            </a:r>
            <a:r>
              <a:rPr lang="de-DE" dirty="0">
                <a:solidFill>
                  <a:schemeClr val="accent2"/>
                </a:solidFill>
              </a:rPr>
              <a:t> Pseudoskalar = “–“</a:t>
            </a:r>
            <a:r>
              <a:rPr lang="de-DE" dirty="0"/>
              <a:t>, z.B. Skalarprodukt aus 3 Vektoren:</a:t>
            </a:r>
            <a:endParaRPr lang="en-US" dirty="0"/>
          </a:p>
          <a:p>
            <a:r>
              <a:rPr lang="en-US" dirty="0" err="1"/>
              <a:t>Neues</a:t>
            </a:r>
            <a:r>
              <a:rPr lang="en-US" dirty="0"/>
              <a:t> </a:t>
            </a:r>
            <a:r>
              <a:rPr lang="en-US" dirty="0" err="1"/>
              <a:t>Teilchen</a:t>
            </a:r>
            <a:r>
              <a:rPr lang="en-US" dirty="0"/>
              <a:t> </a:t>
            </a:r>
            <a:r>
              <a:rPr lang="en-US" dirty="0" err="1"/>
              <a:t>zerfällt</a:t>
            </a:r>
            <a:r>
              <a:rPr lang="en-US" dirty="0"/>
              <a:t> in </a:t>
            </a:r>
            <a:r>
              <a:rPr lang="en-US" dirty="0" err="1"/>
              <a:t>Photonen</a:t>
            </a:r>
            <a:r>
              <a:rPr lang="en-US" dirty="0"/>
              <a:t>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Spin muss 0 </a:t>
            </a:r>
            <a:r>
              <a:rPr lang="en-US" dirty="0" err="1"/>
              <a:t>oder</a:t>
            </a:r>
            <a:r>
              <a:rPr lang="en-US" dirty="0"/>
              <a:t> 2 </a:t>
            </a:r>
            <a:r>
              <a:rPr lang="en-US" dirty="0" err="1"/>
              <a:t>sein</a:t>
            </a:r>
            <a:endParaRPr lang="en-US" dirty="0"/>
          </a:p>
          <a:p>
            <a:pPr lvl="1"/>
            <a:r>
              <a:rPr lang="en-US" dirty="0" err="1"/>
              <a:t>möglich</a:t>
            </a:r>
            <a:r>
              <a:rPr lang="en-US" dirty="0"/>
              <a:t>:  0</a:t>
            </a:r>
            <a:r>
              <a:rPr lang="en-US" baseline="30000" dirty="0"/>
              <a:t>-</a:t>
            </a:r>
            <a:r>
              <a:rPr lang="en-US" dirty="0"/>
              <a:t>, 0</a:t>
            </a:r>
            <a:r>
              <a:rPr lang="en-US" baseline="30000" dirty="0"/>
              <a:t>+</a:t>
            </a:r>
            <a:r>
              <a:rPr lang="en-US" dirty="0"/>
              <a:t>, 2</a:t>
            </a:r>
            <a:r>
              <a:rPr lang="en-US" baseline="30000" dirty="0"/>
              <a:t>-</a:t>
            </a:r>
            <a:r>
              <a:rPr lang="en-US" dirty="0"/>
              <a:t>, 2</a:t>
            </a:r>
            <a:r>
              <a:rPr lang="en-US" baseline="30000" dirty="0"/>
              <a:t>+</a:t>
            </a:r>
            <a:r>
              <a:rPr lang="en-US" dirty="0"/>
              <a:t> (+ </a:t>
            </a:r>
            <a:r>
              <a:rPr lang="en-US" dirty="0" err="1"/>
              <a:t>oder</a:t>
            </a:r>
            <a:r>
              <a:rPr lang="en-US" dirty="0"/>
              <a:t> – </a:t>
            </a:r>
            <a:r>
              <a:rPr lang="en-US" dirty="0" err="1"/>
              <a:t>entspricht</a:t>
            </a:r>
            <a:r>
              <a:rPr lang="en-US" dirty="0"/>
              <a:t> </a:t>
            </a:r>
            <a:r>
              <a:rPr lang="en-US" dirty="0" err="1"/>
              <a:t>Parit</a:t>
            </a:r>
            <a:r>
              <a:rPr lang="de-DE" dirty="0" err="1"/>
              <a:t>ät</a:t>
            </a:r>
            <a:r>
              <a:rPr lang="de-DE" dirty="0"/>
              <a:t>)</a:t>
            </a:r>
            <a:endParaRPr lang="en-US" baseline="30000" dirty="0"/>
          </a:p>
          <a:p>
            <a:pPr lvl="1"/>
            <a:r>
              <a:rPr lang="en-US" dirty="0" err="1"/>
              <a:t>Messung</a:t>
            </a:r>
            <a:r>
              <a:rPr lang="en-US" dirty="0"/>
              <a:t> </a:t>
            </a:r>
            <a:r>
              <a:rPr lang="en-US" dirty="0" err="1"/>
              <a:t>aus</a:t>
            </a:r>
            <a:r>
              <a:rPr lang="en-US" dirty="0"/>
              <a:t> </a:t>
            </a:r>
            <a:r>
              <a:rPr lang="en-US" dirty="0" err="1"/>
              <a:t>Winkelverteilungen</a:t>
            </a:r>
            <a:r>
              <a:rPr lang="en-US" dirty="0"/>
              <a:t> der </a:t>
            </a:r>
            <a:r>
              <a:rPr lang="en-US" dirty="0" err="1"/>
              <a:t>Zerf</a:t>
            </a:r>
            <a:r>
              <a:rPr lang="de-DE" dirty="0" err="1"/>
              <a:t>allsprodukte</a:t>
            </a:r>
            <a:endParaRPr lang="de-DE" dirty="0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07864" y="3889054"/>
            <a:ext cx="3263526" cy="3131143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2360" y="3851845"/>
            <a:ext cx="3177647" cy="3131143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2000" y="1998000"/>
            <a:ext cx="864096" cy="387160"/>
          </a:xfrm>
          <a:prstGeom prst="rect">
            <a:avLst/>
          </a:prstGeom>
        </p:spPr>
      </p:pic>
      <p:pic>
        <p:nvPicPr>
          <p:cNvPr id="7" name="Picture 1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632" y="2843733"/>
            <a:ext cx="1764200" cy="93610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8043" y="1062000"/>
            <a:ext cx="722389" cy="537592"/>
          </a:xfrm>
          <a:prstGeom prst="rect">
            <a:avLst/>
          </a:prstGeom>
        </p:spPr>
      </p:pic>
      <p:sp>
        <p:nvSpPr>
          <p:cNvPr id="9" name="Text Box 20"/>
          <p:cNvSpPr txBox="1">
            <a:spLocks noChangeArrowheads="1"/>
          </p:cNvSpPr>
          <p:nvPr/>
        </p:nvSpPr>
        <p:spPr bwMode="auto">
          <a:xfrm>
            <a:off x="503808" y="6984193"/>
            <a:ext cx="4536504" cy="180020"/>
          </a:xfrm>
          <a:prstGeom prst="rect">
            <a:avLst/>
          </a:prstGeom>
          <a:noFill/>
          <a:ln w="18360">
            <a:noFill/>
            <a:round/>
            <a:headEnd/>
            <a:tailEnd/>
          </a:ln>
          <a:effectLst/>
        </p:spPr>
        <p:txBody>
          <a:bodyPr wrap="none" lIns="9000" tIns="24876" rIns="9000" bIns="9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 marL="0" marR="0" lvl="0" indent="0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Luxi Sans" charset="0"/>
              </a:rPr>
              <a:t> </a:t>
            </a:r>
            <a:r>
              <a:rPr kumimoji="0" lang="en-US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Luxi Sans" charset="0"/>
              </a:rPr>
              <a:t>Erwartung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Luxi Sans" charset="0"/>
              </a:rPr>
              <a:t> </a:t>
            </a:r>
            <a:r>
              <a:rPr kumimoji="0" lang="en-US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Luxi Sans" charset="0"/>
              </a:rPr>
              <a:t>für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Luxi Sans" charset="0"/>
              </a:rPr>
              <a:t> 2</a:t>
            </a:r>
            <a:r>
              <a:rPr kumimoji="0" lang="en-US" sz="1200" b="1" i="0" u="none" strike="noStrike" kern="120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Luxi Sans" charset="0"/>
              </a:rPr>
              <a:t>+ 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Luxi Sans" charset="0"/>
              </a:rPr>
              <a:t>                      </a:t>
            </a:r>
            <a:r>
              <a:rPr kumimoji="0" lang="en-US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uxi Sans" charset="0"/>
              </a:rPr>
              <a:t>Messung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Luxi Sans" charset="0"/>
              </a:rPr>
              <a:t>          </a:t>
            </a:r>
            <a:r>
              <a:rPr kumimoji="0" lang="en-US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Luxi Sans" charset="0"/>
              </a:rPr>
              <a:t>Erwartung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Luxi Sans" charset="0"/>
              </a:rPr>
              <a:t> </a:t>
            </a:r>
            <a:r>
              <a:rPr kumimoji="0" lang="en-US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Luxi Sans" charset="0"/>
              </a:rPr>
              <a:t>für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Luxi Sans" charset="0"/>
              </a:rPr>
              <a:t> 0</a:t>
            </a:r>
            <a:r>
              <a:rPr kumimoji="0" lang="en-US" sz="1200" b="1" i="0" u="none" strike="noStrike" kern="1200" cap="none" spc="0" normalizeH="0" baseline="3000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Luxi Sans" charset="0"/>
              </a:rPr>
              <a:t>+ 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Luxi Sans" charset="0"/>
              </a:rPr>
              <a:t>  </a:t>
            </a:r>
          </a:p>
          <a:p>
            <a:pPr marL="0" marR="0" lvl="0" indent="0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Luxi Sans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 bwMode="auto">
          <a:xfrm flipV="1">
            <a:off x="1655936" y="6372125"/>
            <a:ext cx="576064" cy="610863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" name="Straight Arrow Connector 12"/>
          <p:cNvCxnSpPr/>
          <p:nvPr/>
        </p:nvCxnSpPr>
        <p:spPr bwMode="auto">
          <a:xfrm flipH="1" flipV="1">
            <a:off x="3384128" y="6372125"/>
            <a:ext cx="432048" cy="610863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" name="Straight Arrow Connector 14"/>
          <p:cNvCxnSpPr/>
          <p:nvPr/>
        </p:nvCxnSpPr>
        <p:spPr bwMode="auto">
          <a:xfrm flipV="1">
            <a:off x="3160800" y="6588149"/>
            <a:ext cx="0" cy="394839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" name="Text Box 20"/>
          <p:cNvSpPr txBox="1">
            <a:spLocks noChangeArrowheads="1"/>
          </p:cNvSpPr>
          <p:nvPr/>
        </p:nvSpPr>
        <p:spPr bwMode="auto">
          <a:xfrm>
            <a:off x="7497879" y="5796061"/>
            <a:ext cx="792088" cy="180020"/>
          </a:xfrm>
          <a:prstGeom prst="rect">
            <a:avLst/>
          </a:prstGeom>
          <a:noFill/>
          <a:ln w="18360">
            <a:noFill/>
            <a:round/>
            <a:headEnd/>
            <a:tailEnd/>
          </a:ln>
          <a:effectLst/>
        </p:spPr>
        <p:txBody>
          <a:bodyPr wrap="none" lIns="9000" tIns="24876" rIns="9000" bIns="9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 marL="0" marR="0" lvl="0" indent="0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Luxi Sans" charset="0"/>
              </a:rPr>
              <a:t> </a:t>
            </a:r>
            <a:r>
              <a:rPr kumimoji="0" lang="en-US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Luxi Sans" charset="0"/>
              </a:rPr>
              <a:t>Messung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3333CC"/>
              </a:solidFill>
              <a:effectLst/>
              <a:uLnTx/>
              <a:uFillTx/>
              <a:latin typeface="Luxi Sans" charset="0"/>
            </a:endParaRPr>
          </a:p>
        </p:txBody>
      </p:sp>
      <p:sp>
        <p:nvSpPr>
          <p:cNvPr id="17" name="Text Box 20"/>
          <p:cNvSpPr txBox="1">
            <a:spLocks noChangeArrowheads="1"/>
          </p:cNvSpPr>
          <p:nvPr/>
        </p:nvSpPr>
        <p:spPr bwMode="auto">
          <a:xfrm>
            <a:off x="7632600" y="5292005"/>
            <a:ext cx="1296144" cy="180020"/>
          </a:xfrm>
          <a:prstGeom prst="rect">
            <a:avLst/>
          </a:prstGeom>
          <a:noFill/>
          <a:ln w="18360">
            <a:noFill/>
            <a:round/>
            <a:headEnd/>
            <a:tailEnd/>
          </a:ln>
          <a:effectLst/>
        </p:spPr>
        <p:txBody>
          <a:bodyPr wrap="none" lIns="9000" tIns="24876" rIns="9000" bIns="9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 marL="0" marR="0" lvl="0" indent="0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US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FF9900"/>
                </a:solidFill>
                <a:effectLst/>
                <a:uLnTx/>
                <a:uFillTx/>
                <a:latin typeface="Luxi Sans" charset="0"/>
              </a:rPr>
              <a:t>Erwartung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9900"/>
                </a:solidFill>
                <a:effectLst/>
                <a:uLnTx/>
                <a:uFillTx/>
                <a:latin typeface="Luxi Sans" charset="0"/>
              </a:rPr>
              <a:t> </a:t>
            </a:r>
            <a:r>
              <a:rPr kumimoji="0" lang="en-US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FF9900"/>
                </a:solidFill>
                <a:effectLst/>
                <a:uLnTx/>
                <a:uFillTx/>
                <a:latin typeface="Luxi Sans" charset="0"/>
              </a:rPr>
              <a:t>für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9900"/>
                </a:solidFill>
                <a:effectLst/>
                <a:uLnTx/>
                <a:uFillTx/>
                <a:latin typeface="Luxi Sans" charset="0"/>
              </a:rPr>
              <a:t> 0</a:t>
            </a:r>
            <a:r>
              <a:rPr kumimoji="0" lang="en-US" sz="1200" b="1" i="0" u="none" strike="noStrike" kern="1200" cap="none" spc="0" normalizeH="0" baseline="30000" noProof="0" dirty="0">
                <a:ln>
                  <a:noFill/>
                </a:ln>
                <a:solidFill>
                  <a:srgbClr val="FF9900"/>
                </a:solidFill>
                <a:effectLst/>
                <a:uLnTx/>
                <a:uFillTx/>
                <a:latin typeface="Luxi Sans" charset="0"/>
              </a:rPr>
              <a:t>+ 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FF9900"/>
              </a:solidFill>
              <a:effectLst/>
              <a:uLnTx/>
              <a:uFillTx/>
              <a:latin typeface="Luxi Sans" charset="0"/>
            </a:endParaRPr>
          </a:p>
        </p:txBody>
      </p:sp>
      <p:sp>
        <p:nvSpPr>
          <p:cNvPr id="18" name="Text Box 20"/>
          <p:cNvSpPr txBox="1">
            <a:spLocks noChangeArrowheads="1"/>
          </p:cNvSpPr>
          <p:nvPr/>
        </p:nvSpPr>
        <p:spPr bwMode="auto">
          <a:xfrm>
            <a:off x="5544368" y="6696161"/>
            <a:ext cx="1296144" cy="180020"/>
          </a:xfrm>
          <a:prstGeom prst="rect">
            <a:avLst/>
          </a:prstGeom>
          <a:noFill/>
          <a:ln w="18360">
            <a:noFill/>
            <a:round/>
            <a:headEnd/>
            <a:tailEnd/>
          </a:ln>
          <a:effectLst/>
        </p:spPr>
        <p:txBody>
          <a:bodyPr wrap="none" lIns="9000" tIns="24876" rIns="9000" bIns="9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 marL="0" marR="0" lvl="0" indent="0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Luxi Sans" charset="0"/>
              </a:rPr>
              <a:t> </a:t>
            </a:r>
            <a:r>
              <a:rPr kumimoji="0" lang="en-US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Luxi Sans" charset="0"/>
              </a:rPr>
              <a:t>Erwartung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Luxi Sans" charset="0"/>
              </a:rPr>
              <a:t> </a:t>
            </a:r>
            <a:r>
              <a:rPr kumimoji="0" lang="en-US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Luxi Sans" charset="0"/>
              </a:rPr>
              <a:t>für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Luxi Sans" charset="0"/>
              </a:rPr>
              <a:t> 1</a:t>
            </a:r>
            <a:r>
              <a:rPr kumimoji="0" lang="en-US" sz="1200" b="1" i="0" u="none" strike="noStrike" kern="1200" cap="none" spc="0" normalizeH="0" baseline="3000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Luxi Sans" charset="0"/>
              </a:rPr>
              <a:t>+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FF9900"/>
              </a:solidFill>
              <a:effectLst/>
              <a:uLnTx/>
              <a:uFillTx/>
              <a:latin typeface="Luxi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5371628"/>
      </p:ext>
    </p:extLst>
  </p:cSld>
  <p:clrMapOvr>
    <a:masterClrMapping/>
  </p:clrMapOvr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000090"/>
                </a:solidFill>
              </a:rPr>
              <a:t>LHC: </a:t>
            </a:r>
            <a:r>
              <a:rPr lang="en-GB" dirty="0" err="1">
                <a:solidFill>
                  <a:srgbClr val="000090"/>
                </a:solidFill>
              </a:rPr>
              <a:t>Wie</a:t>
            </a:r>
            <a:r>
              <a:rPr lang="en-GB" dirty="0">
                <a:solidFill>
                  <a:srgbClr val="000090"/>
                </a:solidFill>
              </a:rPr>
              <a:t> </a:t>
            </a:r>
            <a:r>
              <a:rPr lang="en-GB" dirty="0" err="1">
                <a:solidFill>
                  <a:srgbClr val="000090"/>
                </a:solidFill>
              </a:rPr>
              <a:t>geht</a:t>
            </a:r>
            <a:r>
              <a:rPr lang="en-GB" dirty="0">
                <a:solidFill>
                  <a:srgbClr val="000090"/>
                </a:solidFill>
              </a:rPr>
              <a:t> </a:t>
            </a:r>
            <a:r>
              <a:rPr lang="en-GB" dirty="0" err="1">
                <a:solidFill>
                  <a:srgbClr val="000090"/>
                </a:solidFill>
              </a:rPr>
              <a:t>es</a:t>
            </a:r>
            <a:r>
              <a:rPr lang="en-GB" dirty="0">
                <a:solidFill>
                  <a:srgbClr val="000090"/>
                </a:solidFill>
              </a:rPr>
              <a:t> </a:t>
            </a:r>
            <a:r>
              <a:rPr lang="en-GB" dirty="0" err="1">
                <a:solidFill>
                  <a:srgbClr val="000090"/>
                </a:solidFill>
              </a:rPr>
              <a:t>weiter</a:t>
            </a:r>
            <a:r>
              <a:rPr lang="en-GB" dirty="0">
                <a:solidFill>
                  <a:srgbClr val="000090"/>
                </a:solidFill>
              </a:rPr>
              <a:t>?</a:t>
            </a:r>
          </a:p>
        </p:txBody>
      </p:sp>
      <p:sp>
        <p:nvSpPr>
          <p:cNvPr id="50" name="Content Placeholder 49">
            <a:extLst>
              <a:ext uri="{FF2B5EF4-FFF2-40B4-BE49-F238E27FC236}">
                <a16:creationId xmlns:a16="http://schemas.microsoft.com/office/drawing/2014/main" id="{6C3113F4-110E-D538-6C40-A49BBFDDC3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Bisher</a:t>
            </a:r>
            <a:r>
              <a:rPr lang="en-US" dirty="0"/>
              <a:t> 2 </a:t>
            </a:r>
            <a:r>
              <a:rPr lang="en-US" dirty="0" err="1"/>
              <a:t>mehrjährige</a:t>
            </a:r>
            <a:r>
              <a:rPr lang="en-US" dirty="0"/>
              <a:t> Run-</a:t>
            </a:r>
            <a:r>
              <a:rPr lang="en-US" dirty="0" err="1"/>
              <a:t>Perioden</a:t>
            </a:r>
            <a:r>
              <a:rPr lang="en-US" dirty="0"/>
              <a:t> am LHC</a:t>
            </a:r>
          </a:p>
          <a:p>
            <a:pPr lvl="1"/>
            <a:r>
              <a:rPr lang="en-US" dirty="0">
                <a:solidFill>
                  <a:srgbClr val="0000FF"/>
                </a:solidFill>
              </a:rPr>
              <a:t>Run 1: 2011 – 2012 </a:t>
            </a:r>
            <a:r>
              <a:rPr lang="en-US" sz="1600" dirty="0"/>
              <a:t>(Higgs-</a:t>
            </a:r>
            <a:r>
              <a:rPr lang="en-US" sz="1600" dirty="0" err="1"/>
              <a:t>Entdeckung</a:t>
            </a:r>
            <a:r>
              <a:rPr lang="en-US" sz="1600" dirty="0"/>
              <a:t> am 4. </a:t>
            </a:r>
            <a:r>
              <a:rPr lang="en-US" sz="1600" dirty="0" err="1"/>
              <a:t>Juli</a:t>
            </a:r>
            <a:r>
              <a:rPr lang="en-US" sz="1600" dirty="0"/>
              <a:t> 2012, </a:t>
            </a:r>
            <a:r>
              <a:rPr lang="en-US" sz="1600" dirty="0">
                <a:solidFill>
                  <a:srgbClr val="0000FF"/>
                </a:solidFill>
              </a:rPr>
              <a:t>7-8 </a:t>
            </a:r>
            <a:r>
              <a:rPr lang="en-US" sz="1600" dirty="0" err="1">
                <a:solidFill>
                  <a:srgbClr val="0000FF"/>
                </a:solidFill>
              </a:rPr>
              <a:t>TeV</a:t>
            </a:r>
            <a:r>
              <a:rPr lang="en-US" sz="1600" dirty="0">
                <a:solidFill>
                  <a:srgbClr val="0000FF"/>
                </a:solidFill>
              </a:rPr>
              <a:t>, 30 fb</a:t>
            </a:r>
            <a:r>
              <a:rPr lang="en-US" sz="1600" baseline="30000" dirty="0">
                <a:solidFill>
                  <a:srgbClr val="0000FF"/>
                </a:solidFill>
              </a:rPr>
              <a:t>-1</a:t>
            </a:r>
            <a:r>
              <a:rPr lang="en-US" sz="1600" dirty="0"/>
              <a:t>)</a:t>
            </a:r>
          </a:p>
          <a:p>
            <a:pPr lvl="2"/>
            <a:r>
              <a:rPr lang="en-US" dirty="0"/>
              <a:t>Long Shutdown 1: 2013 + 2014, </a:t>
            </a:r>
            <a:r>
              <a:rPr lang="en-US" dirty="0" err="1"/>
              <a:t>Wartungspause</a:t>
            </a:r>
            <a:r>
              <a:rPr lang="en-US" dirty="0"/>
              <a:t>, </a:t>
            </a:r>
            <a:r>
              <a:rPr lang="en-US" dirty="0" err="1"/>
              <a:t>Erweiterungen</a:t>
            </a:r>
            <a:endParaRPr lang="en-US" dirty="0"/>
          </a:p>
          <a:p>
            <a:pPr lvl="1"/>
            <a:r>
              <a:rPr lang="en-US" dirty="0">
                <a:solidFill>
                  <a:srgbClr val="0000FF"/>
                </a:solidFill>
              </a:rPr>
              <a:t>Run 2: 2015 – 2018 </a:t>
            </a:r>
            <a:r>
              <a:rPr lang="en-US" sz="1600" dirty="0"/>
              <a:t>(</a:t>
            </a:r>
            <a:r>
              <a:rPr lang="en-US" sz="1600" dirty="0" err="1"/>
              <a:t>Bestimmung</a:t>
            </a:r>
            <a:r>
              <a:rPr lang="en-US" sz="1600" dirty="0"/>
              <a:t> </a:t>
            </a:r>
            <a:r>
              <a:rPr lang="en-US" sz="1600" dirty="0" err="1"/>
              <a:t>vieler</a:t>
            </a:r>
            <a:r>
              <a:rPr lang="en-US" sz="1600" dirty="0"/>
              <a:t> Higgs-Parameter, </a:t>
            </a:r>
            <a:r>
              <a:rPr lang="en-US" sz="1600" dirty="0">
                <a:solidFill>
                  <a:srgbClr val="0000FF"/>
                </a:solidFill>
              </a:rPr>
              <a:t>13 </a:t>
            </a:r>
            <a:r>
              <a:rPr lang="en-US" sz="1600" dirty="0" err="1">
                <a:solidFill>
                  <a:srgbClr val="0000FF"/>
                </a:solidFill>
              </a:rPr>
              <a:t>TeV</a:t>
            </a:r>
            <a:r>
              <a:rPr lang="en-US" sz="1600" dirty="0">
                <a:solidFill>
                  <a:srgbClr val="0000FF"/>
                </a:solidFill>
              </a:rPr>
              <a:t>, 160 fb</a:t>
            </a:r>
            <a:r>
              <a:rPr lang="en-US" sz="1600" baseline="30000" dirty="0">
                <a:solidFill>
                  <a:srgbClr val="0000FF"/>
                </a:solidFill>
              </a:rPr>
              <a:t>-1</a:t>
            </a:r>
            <a:r>
              <a:rPr lang="en-US" sz="1600" dirty="0"/>
              <a:t>)</a:t>
            </a:r>
          </a:p>
          <a:p>
            <a:pPr lvl="2"/>
            <a:r>
              <a:rPr lang="en-US" dirty="0"/>
              <a:t>Long Shutdown 2: 2019 – 2021, </a:t>
            </a:r>
            <a:r>
              <a:rPr lang="en-US" dirty="0" err="1"/>
              <a:t>verlängert</a:t>
            </a:r>
            <a:r>
              <a:rPr lang="en-US" dirty="0"/>
              <a:t> </a:t>
            </a:r>
            <a:r>
              <a:rPr lang="en-US" dirty="0" err="1"/>
              <a:t>wegen</a:t>
            </a:r>
            <a:r>
              <a:rPr lang="en-US" dirty="0"/>
              <a:t> Covid-19, </a:t>
            </a:r>
            <a:r>
              <a:rPr lang="en-US" dirty="0" err="1"/>
              <a:t>viele</a:t>
            </a:r>
            <a:r>
              <a:rPr lang="en-US" dirty="0"/>
              <a:t> </a:t>
            </a:r>
            <a:r>
              <a:rPr lang="en-US" dirty="0" err="1"/>
              <a:t>neue</a:t>
            </a:r>
            <a:r>
              <a:rPr lang="en-US" dirty="0"/>
              <a:t> </a:t>
            </a:r>
            <a:r>
              <a:rPr lang="en-US" dirty="0" err="1"/>
              <a:t>Detektorelemente</a:t>
            </a:r>
            <a:endParaRPr lang="en-US" dirty="0"/>
          </a:p>
          <a:p>
            <a:pPr lvl="1"/>
            <a:r>
              <a:rPr lang="en-US" dirty="0">
                <a:solidFill>
                  <a:srgbClr val="0000FF"/>
                </a:solidFill>
              </a:rPr>
              <a:t>Run 3: 2022 – 2025 </a:t>
            </a:r>
            <a:r>
              <a:rPr lang="en-US" sz="1600" dirty="0"/>
              <a:t>(</a:t>
            </a:r>
            <a:r>
              <a:rPr lang="en-US" sz="1600" dirty="0">
                <a:solidFill>
                  <a:srgbClr val="0000FF"/>
                </a:solidFill>
              </a:rPr>
              <a:t>13.6 </a:t>
            </a:r>
            <a:r>
              <a:rPr lang="en-US" sz="1600" dirty="0" err="1">
                <a:solidFill>
                  <a:srgbClr val="0000FF"/>
                </a:solidFill>
              </a:rPr>
              <a:t>TeV</a:t>
            </a:r>
            <a:r>
              <a:rPr lang="en-US" sz="1600" dirty="0">
                <a:solidFill>
                  <a:srgbClr val="0000FF"/>
                </a:solidFill>
              </a:rPr>
              <a:t>, ~200 fb</a:t>
            </a:r>
            <a:r>
              <a:rPr lang="en-US" sz="1600" baseline="30000" dirty="0">
                <a:solidFill>
                  <a:srgbClr val="0000FF"/>
                </a:solidFill>
              </a:rPr>
              <a:t>-1</a:t>
            </a:r>
            <a:r>
              <a:rPr lang="en-US" sz="1600" dirty="0">
                <a:solidFill>
                  <a:srgbClr val="0000FF"/>
                </a:solidFill>
              </a:rPr>
              <a:t> </a:t>
            </a:r>
            <a:r>
              <a:rPr lang="en-US" sz="1600" dirty="0" err="1">
                <a:solidFill>
                  <a:srgbClr val="0000FF"/>
                </a:solidFill>
              </a:rPr>
              <a:t>erwartet</a:t>
            </a:r>
            <a:r>
              <a:rPr lang="en-US" sz="1600" dirty="0"/>
              <a:t>)</a:t>
            </a:r>
            <a:endParaRPr lang="en-US" dirty="0"/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7024364F-596A-C384-AB22-64B223482DD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705" y="3707829"/>
            <a:ext cx="9527214" cy="3515118"/>
          </a:xfrm>
          <a:prstGeom prst="rect">
            <a:avLst/>
          </a:prstGeom>
        </p:spPr>
      </p:pic>
      <p:sp>
        <p:nvSpPr>
          <p:cNvPr id="51" name="TextBox 50">
            <a:extLst>
              <a:ext uri="{FF2B5EF4-FFF2-40B4-BE49-F238E27FC236}">
                <a16:creationId xmlns:a16="http://schemas.microsoft.com/office/drawing/2014/main" id="{70EE9E31-AF66-82D1-3EC9-49B46664DABF}"/>
              </a:ext>
            </a:extLst>
          </p:cNvPr>
          <p:cNvSpPr txBox="1"/>
          <p:nvPr/>
        </p:nvSpPr>
        <p:spPr>
          <a:xfrm>
            <a:off x="6120432" y="6516141"/>
            <a:ext cx="3823483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fr-CH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</a:rPr>
              <a:t>Ziel</a:t>
            </a:r>
            <a:r>
              <a:rPr kumimoji="0" lang="fr-CH" sz="2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</a:rPr>
              <a:t> bis 2038: 3’000 fb</a:t>
            </a:r>
            <a:r>
              <a:rPr kumimoji="0" lang="fr-CH" sz="2400" b="1" i="0" u="none" strike="noStrike" kern="1200" cap="none" spc="0" normalizeH="0" baseline="300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</a:rPr>
              <a:t>-1</a:t>
            </a:r>
          </a:p>
          <a:p>
            <a:pPr marL="0" marR="0" lvl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fr-CH" sz="16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</a:rPr>
              <a:t>ca. 15x </a:t>
            </a:r>
            <a:r>
              <a:rPr kumimoji="0" lang="fr-CH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</a:rPr>
              <a:t>mehr</a:t>
            </a:r>
            <a:r>
              <a:rPr kumimoji="0" lang="fr-CH" sz="16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kumimoji="0" lang="fr-CH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</a:rPr>
              <a:t>Daten</a:t>
            </a:r>
            <a:r>
              <a:rPr kumimoji="0" lang="fr-CH" sz="16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kumimoji="0" lang="fr-CH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</a:rPr>
              <a:t>als</a:t>
            </a:r>
            <a:r>
              <a:rPr kumimoji="0" lang="fr-CH" sz="16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</a:rPr>
              <a:t> bis Ende 2018</a:t>
            </a:r>
            <a:endParaRPr kumimoji="0" lang="fr-FR" sz="16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7878801"/>
      </p:ext>
    </p:extLst>
  </p:cSld>
  <p:clrMapOvr>
    <a:masterClrMapping/>
  </p:clrMapOvr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Zukunft</a:t>
            </a:r>
            <a:r>
              <a:rPr lang="en-US" dirty="0"/>
              <a:t> 1a: </a:t>
            </a:r>
            <a:r>
              <a:rPr lang="en-US" dirty="0" err="1"/>
              <a:t>e</a:t>
            </a:r>
            <a:r>
              <a:rPr lang="en-US" baseline="30000" dirty="0" err="1"/>
              <a:t>+</a:t>
            </a:r>
            <a:r>
              <a:rPr lang="en-US" dirty="0" err="1"/>
              <a:t>e</a:t>
            </a:r>
            <a:r>
              <a:rPr lang="en-US" baseline="30000" dirty="0"/>
              <a:t>-</a:t>
            </a:r>
            <a:r>
              <a:rPr lang="en-US" dirty="0"/>
              <a:t> @ 0.5 TeV </a:t>
            </a:r>
            <a:r>
              <a:rPr lang="en-US" dirty="0">
                <a:sym typeface="Wingdings"/>
              </a:rPr>
              <a:t> ILC</a:t>
            </a:r>
            <a:br>
              <a:rPr lang="en-US" dirty="0">
                <a:sym typeface="Wingdings"/>
              </a:rPr>
            </a:br>
            <a:r>
              <a:rPr lang="en-US" sz="2000" dirty="0">
                <a:sym typeface="Wingdings"/>
              </a:rPr>
              <a:t>ILC = International Linear Collider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Elektron</a:t>
            </a:r>
            <a:r>
              <a:rPr lang="en-US" dirty="0"/>
              <a:t>-Positron Collider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0.5 – 1 TeV</a:t>
            </a:r>
            <a:r>
              <a:rPr lang="en-US" dirty="0"/>
              <a:t>, 2 x 25 km L</a:t>
            </a:r>
            <a:r>
              <a:rPr lang="de-DE" dirty="0" err="1"/>
              <a:t>änge</a:t>
            </a:r>
            <a:endParaRPr lang="en-US" dirty="0"/>
          </a:p>
          <a:p>
            <a:pPr lvl="2"/>
            <a:r>
              <a:rPr lang="en-US" dirty="0" err="1"/>
              <a:t>basierend</a:t>
            </a:r>
            <a:r>
              <a:rPr lang="en-US" dirty="0"/>
              <a:t> auf </a:t>
            </a:r>
            <a:r>
              <a:rPr lang="en-US" dirty="0" err="1"/>
              <a:t>supraleitenden</a:t>
            </a:r>
            <a:r>
              <a:rPr lang="en-US" dirty="0"/>
              <a:t>							          </a:t>
            </a:r>
            <a:r>
              <a:rPr lang="en-US" dirty="0" err="1"/>
              <a:t>Beschleunigungsstrecken</a:t>
            </a:r>
            <a:r>
              <a:rPr lang="en-US" dirty="0"/>
              <a:t> (cavities)</a:t>
            </a:r>
          </a:p>
          <a:p>
            <a:pPr lvl="2"/>
            <a:r>
              <a:rPr lang="en-US" dirty="0" err="1"/>
              <a:t>technologisch</a:t>
            </a:r>
            <a:r>
              <a:rPr lang="en-US" dirty="0"/>
              <a:t> </a:t>
            </a:r>
            <a:r>
              <a:rPr lang="en-US" dirty="0" err="1"/>
              <a:t>ausgereift</a:t>
            </a:r>
            <a:endParaRPr lang="en-US" dirty="0"/>
          </a:p>
          <a:p>
            <a:pPr lvl="2"/>
            <a:r>
              <a:rPr lang="en-US" dirty="0"/>
              <a:t>5% “</a:t>
            </a:r>
            <a:r>
              <a:rPr lang="en-US" dirty="0" err="1"/>
              <a:t>Prototyp</a:t>
            </a:r>
            <a:r>
              <a:rPr lang="en-US" dirty="0"/>
              <a:t>” in </a:t>
            </a:r>
            <a:r>
              <a:rPr lang="en-US" dirty="0" err="1"/>
              <a:t>Betrieb</a:t>
            </a:r>
            <a:r>
              <a:rPr lang="en-US" dirty="0"/>
              <a:t> (</a:t>
            </a:r>
            <a:r>
              <a:rPr lang="en-US" dirty="0" err="1"/>
              <a:t>freier</a:t>
            </a:r>
            <a:r>
              <a:rPr lang="en-US" dirty="0"/>
              <a:t> </a:t>
            </a:r>
            <a:r>
              <a:rPr lang="en-US" dirty="0" err="1"/>
              <a:t>Elektronenlaser</a:t>
            </a:r>
            <a:r>
              <a:rPr lang="en-US" dirty="0"/>
              <a:t> XFEL am DESY, Hamburg)</a:t>
            </a:r>
          </a:p>
          <a:p>
            <a:r>
              <a:rPr lang="en-US" dirty="0">
                <a:solidFill>
                  <a:srgbClr val="FF0000"/>
                </a:solidFill>
              </a:rPr>
              <a:t>“Higgs-</a:t>
            </a:r>
            <a:r>
              <a:rPr lang="en-US" dirty="0" err="1">
                <a:solidFill>
                  <a:srgbClr val="FF0000"/>
                </a:solidFill>
              </a:rPr>
              <a:t>Fabrik</a:t>
            </a:r>
            <a:r>
              <a:rPr lang="en-US" dirty="0">
                <a:solidFill>
                  <a:srgbClr val="FF0000"/>
                </a:solidFill>
              </a:rPr>
              <a:t>”</a:t>
            </a:r>
          </a:p>
          <a:p>
            <a:pPr lvl="1"/>
            <a:r>
              <a:rPr lang="en-US" dirty="0" err="1"/>
              <a:t>Pr</a:t>
            </a:r>
            <a:r>
              <a:rPr lang="de-DE" dirty="0" err="1"/>
              <a:t>äzisionsmessungen</a:t>
            </a:r>
            <a:r>
              <a:rPr lang="de-DE" dirty="0"/>
              <a:t> des </a:t>
            </a:r>
            <a:r>
              <a:rPr lang="de-DE" dirty="0" err="1"/>
              <a:t>Higgs</a:t>
            </a:r>
            <a:r>
              <a:rPr lang="de-DE" dirty="0"/>
              <a:t> (und Top-Quarks)</a:t>
            </a:r>
          </a:p>
          <a:p>
            <a:pPr lvl="2"/>
            <a:r>
              <a:rPr lang="de-DE" dirty="0"/>
              <a:t>Vorteil gegenüber </a:t>
            </a:r>
            <a:r>
              <a:rPr lang="de-DE" dirty="0" err="1"/>
              <a:t>Hadron</a:t>
            </a:r>
            <a:r>
              <a:rPr lang="de-DE" dirty="0"/>
              <a:t> </a:t>
            </a:r>
            <a:r>
              <a:rPr lang="de-DE" dirty="0" err="1"/>
              <a:t>Collider</a:t>
            </a:r>
            <a:r>
              <a:rPr lang="de-DE" dirty="0"/>
              <a:t>: nur wenig störender Untergrund anderer Reaktionen</a:t>
            </a:r>
            <a:endParaRPr lang="en-US" dirty="0"/>
          </a:p>
          <a:p>
            <a:r>
              <a:rPr lang="de-DE" dirty="0"/>
              <a:t>Japan hat Standort angeboten</a:t>
            </a:r>
          </a:p>
          <a:p>
            <a:pPr lvl="1"/>
            <a:r>
              <a:rPr lang="de-DE" dirty="0"/>
              <a:t>nördlich von Sendai</a:t>
            </a:r>
          </a:p>
          <a:p>
            <a:pPr lvl="2"/>
            <a:r>
              <a:rPr lang="de-DE" dirty="0"/>
              <a:t>verschiedene Evaluierungen durch japanische Komitees</a:t>
            </a:r>
          </a:p>
          <a:p>
            <a:pPr lvl="3"/>
            <a:r>
              <a:rPr lang="de-DE" dirty="0"/>
              <a:t>(noch) keine positive Empfehlung</a:t>
            </a:r>
          </a:p>
          <a:p>
            <a:pPr lvl="2"/>
            <a:r>
              <a:rPr lang="de-DE" dirty="0"/>
              <a:t>falls Entscheidung für ILC</a:t>
            </a:r>
          </a:p>
          <a:p>
            <a:pPr lvl="3"/>
            <a:r>
              <a:rPr lang="de-DE" dirty="0"/>
              <a:t>weltweites Projekt: Japan (50-60</a:t>
            </a:r>
            <a:r>
              <a:rPr lang="en-US" dirty="0"/>
              <a:t>%) </a:t>
            </a:r>
            <a:r>
              <a:rPr lang="de-DE" dirty="0"/>
              <a:t>+ europäische + US-Beteiligung</a:t>
            </a:r>
          </a:p>
        </p:txBody>
      </p:sp>
      <p:pic>
        <p:nvPicPr>
          <p:cNvPr id="4" name="Content Placeholder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423259" y="4697536"/>
            <a:ext cx="2376264" cy="2546564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5" name="Oval 4"/>
          <p:cNvSpPr/>
          <p:nvPr/>
        </p:nvSpPr>
        <p:spPr bwMode="auto">
          <a:xfrm>
            <a:off x="8998246" y="5688049"/>
            <a:ext cx="180020" cy="180020"/>
          </a:xfrm>
          <a:prstGeom prst="ellipse">
            <a:avLst/>
          </a:prstGeom>
          <a:noFill/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endParaRPr kumimoji="0" lang="en-GB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</a:endParaRPr>
          </a:p>
        </p:txBody>
      </p:sp>
      <p:cxnSp>
        <p:nvCxnSpPr>
          <p:cNvPr id="6" name="Straight Arrow Connector 5"/>
          <p:cNvCxnSpPr/>
          <p:nvPr/>
        </p:nvCxnSpPr>
        <p:spPr bwMode="auto">
          <a:xfrm>
            <a:off x="3672160" y="5292005"/>
            <a:ext cx="4500500" cy="396044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>
            <a:outerShdw dist="35921" dir="2700000" algn="ctr" rotWithShape="0">
              <a:schemeClr val="bg2"/>
            </a:outerShdw>
          </a:effectLst>
        </p:spPr>
      </p:cxnSp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77" b="22052"/>
          <a:stretch/>
        </p:blipFill>
        <p:spPr>
          <a:xfrm>
            <a:off x="5519595" y="1259557"/>
            <a:ext cx="3337141" cy="15477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91" t="15455" r="12686" b="15128"/>
          <a:stretch/>
        </p:blipFill>
        <p:spPr>
          <a:xfrm>
            <a:off x="8134527" y="0"/>
            <a:ext cx="953729" cy="622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3175324"/>
      </p:ext>
    </p:extLst>
  </p:cSld>
  <p:clrMapOvr>
    <a:masterClrMapping/>
  </p:clrMapOvr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Zukunft</a:t>
            </a:r>
            <a:r>
              <a:rPr lang="en-US" dirty="0"/>
              <a:t> 1b: </a:t>
            </a:r>
            <a:r>
              <a:rPr lang="en-US" dirty="0" err="1"/>
              <a:t>e</a:t>
            </a:r>
            <a:r>
              <a:rPr lang="en-US" baseline="30000" dirty="0" err="1"/>
              <a:t>+</a:t>
            </a:r>
            <a:r>
              <a:rPr lang="en-US" dirty="0" err="1"/>
              <a:t>e</a:t>
            </a:r>
            <a:r>
              <a:rPr lang="en-US" baseline="30000" dirty="0"/>
              <a:t>-</a:t>
            </a:r>
            <a:r>
              <a:rPr lang="en-US" dirty="0"/>
              <a:t> @ 3 TeV </a:t>
            </a:r>
            <a:r>
              <a:rPr lang="en-US" dirty="0">
                <a:sym typeface="Wingdings"/>
              </a:rPr>
              <a:t> CL</a:t>
            </a:r>
            <a:br>
              <a:rPr lang="en-US" dirty="0">
                <a:sym typeface="Wingdings"/>
              </a:rPr>
            </a:br>
            <a:r>
              <a:rPr lang="en-US" sz="2000" dirty="0">
                <a:sym typeface="Wingdings"/>
              </a:rPr>
              <a:t>CLIC = Compact Linear Collider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Elektron</a:t>
            </a:r>
            <a:r>
              <a:rPr lang="en-US" dirty="0"/>
              <a:t>-Positron Collider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3 TeV</a:t>
            </a:r>
            <a:r>
              <a:rPr lang="en-US" dirty="0"/>
              <a:t>, 2 x 25 km L</a:t>
            </a:r>
            <a:r>
              <a:rPr lang="de-DE" dirty="0" err="1"/>
              <a:t>änge</a:t>
            </a:r>
            <a:endParaRPr lang="en-US" dirty="0"/>
          </a:p>
          <a:p>
            <a:pPr lvl="2"/>
            <a:r>
              <a:rPr lang="en-US" dirty="0" err="1"/>
              <a:t>basierend</a:t>
            </a:r>
            <a:r>
              <a:rPr lang="en-US" dirty="0"/>
              <a:t> auf </a:t>
            </a:r>
            <a:r>
              <a:rPr lang="en-US" dirty="0" err="1"/>
              <a:t>normalleitenden</a:t>
            </a:r>
            <a:r>
              <a:rPr lang="en-US" dirty="0"/>
              <a:t>							          </a:t>
            </a:r>
            <a:r>
              <a:rPr lang="en-US" dirty="0" err="1"/>
              <a:t>Beschleunigungsstrecken</a:t>
            </a:r>
            <a:r>
              <a:rPr lang="en-US" dirty="0"/>
              <a:t> (cavities)</a:t>
            </a:r>
          </a:p>
          <a:p>
            <a:pPr lvl="2"/>
            <a:r>
              <a:rPr lang="en-US" dirty="0"/>
              <a:t>2 </a:t>
            </a:r>
            <a:r>
              <a:rPr lang="en-US" dirty="0" err="1"/>
              <a:t>Strahlen</a:t>
            </a:r>
            <a:r>
              <a:rPr lang="en-US" dirty="0"/>
              <a:t>: “drive beam + main beam”</a:t>
            </a:r>
          </a:p>
          <a:p>
            <a:pPr lvl="2"/>
            <a:r>
              <a:rPr lang="en-US" dirty="0" err="1"/>
              <a:t>Energie</a:t>
            </a:r>
            <a:r>
              <a:rPr lang="de-DE" dirty="0" err="1"/>
              <a:t>übertragung</a:t>
            </a:r>
            <a:r>
              <a:rPr lang="de-DE" dirty="0"/>
              <a:t> von einem niederenergetischen intensiven Strahl zu einem hochenergetischen zweiten Stahl</a:t>
            </a:r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“SUSY-</a:t>
            </a:r>
            <a:r>
              <a:rPr lang="en-US" dirty="0" err="1">
                <a:solidFill>
                  <a:srgbClr val="FF0000"/>
                </a:solidFill>
              </a:rPr>
              <a:t>Fabrik</a:t>
            </a:r>
            <a:r>
              <a:rPr lang="en-US" dirty="0">
                <a:solidFill>
                  <a:srgbClr val="FF0000"/>
                </a:solidFill>
              </a:rPr>
              <a:t>”</a:t>
            </a:r>
          </a:p>
          <a:p>
            <a:pPr lvl="1"/>
            <a:r>
              <a:rPr lang="en-US" dirty="0" err="1"/>
              <a:t>Pr</a:t>
            </a:r>
            <a:r>
              <a:rPr lang="de-DE" dirty="0" err="1"/>
              <a:t>äzisionsmessungen</a:t>
            </a:r>
            <a:r>
              <a:rPr lang="de-DE" dirty="0"/>
              <a:t> von SUSY Teilchen</a:t>
            </a:r>
          </a:p>
          <a:p>
            <a:pPr lvl="2"/>
            <a:r>
              <a:rPr lang="de-DE" dirty="0"/>
              <a:t>falls SUSY bei LHC gefunden</a:t>
            </a:r>
          </a:p>
          <a:p>
            <a:pPr lvl="2"/>
            <a:r>
              <a:rPr lang="de-DE" dirty="0"/>
              <a:t>komplementär zu LHC</a:t>
            </a:r>
            <a:endParaRPr lang="en-US" dirty="0"/>
          </a:p>
          <a:p>
            <a:r>
              <a:rPr lang="de-DE" dirty="0"/>
              <a:t>Möglicher Standort: CERN</a:t>
            </a:r>
          </a:p>
          <a:p>
            <a:pPr lvl="1"/>
            <a:r>
              <a:rPr lang="de-DE" dirty="0"/>
              <a:t>entlang des Jura</a:t>
            </a:r>
          </a:p>
          <a:p>
            <a:pPr lvl="1"/>
            <a:r>
              <a:rPr lang="de-DE" dirty="0"/>
              <a:t>Wechselwirkungspunkt am CERN</a:t>
            </a:r>
          </a:p>
          <a:p>
            <a:pPr lvl="1"/>
            <a:endParaRPr lang="de-DE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66" t="14832" r="14056" b="13989"/>
          <a:stretch/>
        </p:blipFill>
        <p:spPr>
          <a:xfrm>
            <a:off x="8011162" y="39328"/>
            <a:ext cx="845574" cy="84557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3571" y="1187549"/>
            <a:ext cx="4245253" cy="172819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2" name="Picture 11" descr="Screen Shot 2012-08-19 at 11.12.44 PM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473"/>
          <a:stretch/>
        </p:blipFill>
        <p:spPr>
          <a:xfrm>
            <a:off x="5616376" y="4523314"/>
            <a:ext cx="3816424" cy="271290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11014093"/>
      </p:ext>
    </p:extLst>
  </p:cSld>
  <p:clrMapOvr>
    <a:masterClrMapping/>
  </p:clrMapOvr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Zukunft 2: </a:t>
            </a:r>
            <a:r>
              <a:rPr lang="en-US" dirty="0" err="1"/>
              <a:t>neuer</a:t>
            </a:r>
            <a:r>
              <a:rPr lang="en-US" dirty="0"/>
              <a:t> Collider </a:t>
            </a:r>
            <a:r>
              <a:rPr lang="en-US" dirty="0">
                <a:sym typeface="Wingdings" panose="05000000000000000000" pitchFamily="2" charset="2"/>
              </a:rPr>
              <a:t> FCC</a:t>
            </a:r>
            <a:br>
              <a:rPr lang="en-US" dirty="0"/>
            </a:br>
            <a:r>
              <a:rPr lang="en-US" sz="2000" dirty="0"/>
              <a:t>FCC = Future Circular Collider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74637" y="1189038"/>
            <a:ext cx="9590211" cy="5942012"/>
          </a:xfrm>
        </p:spPr>
        <p:txBody>
          <a:bodyPr/>
          <a:lstStyle/>
          <a:p>
            <a:r>
              <a:rPr lang="en-US" dirty="0" err="1">
                <a:solidFill>
                  <a:srgbClr val="000090"/>
                </a:solidFill>
                <a:cs typeface="Calibri" pitchFamily="34" charset="0"/>
              </a:rPr>
              <a:t>Konzeptstudie</a:t>
            </a:r>
            <a:r>
              <a:rPr lang="en-US" dirty="0">
                <a:solidFill>
                  <a:srgbClr val="000090"/>
                </a:solidFill>
                <a:cs typeface="Calibri" pitchFamily="34" charset="0"/>
              </a:rPr>
              <a:t> </a:t>
            </a:r>
            <a:r>
              <a:rPr lang="en-US" dirty="0" err="1">
                <a:solidFill>
                  <a:srgbClr val="000090"/>
                </a:solidFill>
                <a:cs typeface="Calibri" pitchFamily="34" charset="0"/>
              </a:rPr>
              <a:t>eines</a:t>
            </a:r>
            <a:r>
              <a:rPr lang="en-US" dirty="0">
                <a:solidFill>
                  <a:srgbClr val="000090"/>
                </a:solidFill>
                <a:cs typeface="Calibri" pitchFamily="34" charset="0"/>
              </a:rPr>
              <a:t> ~100 km Tunnels in der Region </a:t>
            </a:r>
            <a:r>
              <a:rPr lang="en-US" dirty="0" err="1">
                <a:solidFill>
                  <a:srgbClr val="000090"/>
                </a:solidFill>
                <a:cs typeface="Calibri" pitchFamily="34" charset="0"/>
              </a:rPr>
              <a:t>Genf</a:t>
            </a:r>
            <a:endParaRPr lang="en-US" dirty="0">
              <a:solidFill>
                <a:srgbClr val="000090"/>
              </a:solidFill>
              <a:cs typeface="Calibri" pitchFamily="34" charset="0"/>
            </a:endParaRPr>
          </a:p>
          <a:p>
            <a:r>
              <a:rPr lang="en-US" dirty="0" err="1">
                <a:solidFill>
                  <a:srgbClr val="000090"/>
                </a:solidFill>
                <a:cs typeface="Calibri" pitchFamily="34" charset="0"/>
              </a:rPr>
              <a:t>Erste</a:t>
            </a:r>
            <a:r>
              <a:rPr lang="en-US" dirty="0">
                <a:solidFill>
                  <a:srgbClr val="000090"/>
                </a:solidFill>
                <a:cs typeface="Calibri" pitchFamily="34" charset="0"/>
              </a:rPr>
              <a:t> </a:t>
            </a:r>
            <a:r>
              <a:rPr lang="en-US" dirty="0" err="1">
                <a:solidFill>
                  <a:srgbClr val="000090"/>
                </a:solidFill>
                <a:cs typeface="Calibri" pitchFamily="34" charset="0"/>
              </a:rPr>
              <a:t>Stufe</a:t>
            </a:r>
            <a:r>
              <a:rPr lang="en-US" dirty="0">
                <a:solidFill>
                  <a:srgbClr val="000090"/>
                </a:solidFill>
                <a:cs typeface="Calibri" pitchFamily="34" charset="0"/>
              </a:rPr>
              <a:t> </a:t>
            </a:r>
            <a:r>
              <a:rPr lang="en-US" dirty="0" err="1">
                <a:solidFill>
                  <a:srgbClr val="000090"/>
                </a:solidFill>
                <a:cs typeface="Calibri" pitchFamily="34" charset="0"/>
              </a:rPr>
              <a:t>könnte</a:t>
            </a:r>
            <a:r>
              <a:rPr lang="en-US" dirty="0">
                <a:solidFill>
                  <a:srgbClr val="000090"/>
                </a:solidFill>
                <a:cs typeface="Calibri" pitchFamily="34" charset="0"/>
              </a:rPr>
              <a:t> </a:t>
            </a:r>
            <a:r>
              <a:rPr lang="en-US" dirty="0" err="1">
                <a:solidFill>
                  <a:srgbClr val="000090"/>
                </a:solidFill>
                <a:cs typeface="Calibri" pitchFamily="34" charset="0"/>
              </a:rPr>
              <a:t>ein</a:t>
            </a:r>
            <a:r>
              <a:rPr lang="en-US" dirty="0">
                <a:solidFill>
                  <a:srgbClr val="000090"/>
                </a:solidFill>
                <a:cs typeface="Calibri" pitchFamily="34" charset="0"/>
              </a:rPr>
              <a:t> </a:t>
            </a:r>
            <a:r>
              <a:rPr lang="en-US" dirty="0" err="1">
                <a:cs typeface="Calibri" pitchFamily="34" charset="0"/>
              </a:rPr>
              <a:t>e</a:t>
            </a:r>
            <a:r>
              <a:rPr lang="en-US" baseline="30000" dirty="0" err="1">
                <a:cs typeface="Calibri" pitchFamily="34" charset="0"/>
              </a:rPr>
              <a:t>+</a:t>
            </a:r>
            <a:r>
              <a:rPr lang="en-US" dirty="0" err="1">
                <a:cs typeface="Calibri" pitchFamily="34" charset="0"/>
              </a:rPr>
              <a:t>e</a:t>
            </a:r>
            <a:r>
              <a:rPr lang="en-US" baseline="30000" dirty="0">
                <a:cs typeface="Calibri" pitchFamily="34" charset="0"/>
              </a:rPr>
              <a:t>-</a:t>
            </a:r>
            <a:r>
              <a:rPr lang="en-US" dirty="0">
                <a:cs typeface="Calibri" pitchFamily="34" charset="0"/>
              </a:rPr>
              <a:t> </a:t>
            </a:r>
            <a:r>
              <a:rPr lang="en-US" dirty="0">
                <a:solidFill>
                  <a:srgbClr val="000090"/>
                </a:solidFill>
                <a:cs typeface="Calibri" pitchFamily="34" charset="0"/>
              </a:rPr>
              <a:t>Collider </a:t>
            </a:r>
            <a:r>
              <a:rPr lang="en-US" dirty="0" err="1">
                <a:solidFill>
                  <a:srgbClr val="000090"/>
                </a:solidFill>
                <a:cs typeface="Calibri" pitchFamily="34" charset="0"/>
              </a:rPr>
              <a:t>mit</a:t>
            </a:r>
            <a:r>
              <a:rPr lang="en-US" dirty="0">
                <a:solidFill>
                  <a:srgbClr val="000090"/>
                </a:solidFill>
                <a:cs typeface="Calibri" pitchFamily="34" charset="0"/>
              </a:rPr>
              <a:t> 365 GeV bis 2040 sein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“Higgs-Fabrik”</a:t>
            </a:r>
          </a:p>
          <a:p>
            <a:r>
              <a:rPr lang="en-US" dirty="0" err="1">
                <a:solidFill>
                  <a:srgbClr val="000090"/>
                </a:solidFill>
                <a:cs typeface="Calibri" pitchFamily="34" charset="0"/>
              </a:rPr>
              <a:t>Zweite</a:t>
            </a:r>
            <a:r>
              <a:rPr lang="en-US" dirty="0">
                <a:solidFill>
                  <a:srgbClr val="000090"/>
                </a:solidFill>
                <a:cs typeface="Calibri" pitchFamily="34" charset="0"/>
              </a:rPr>
              <a:t> </a:t>
            </a:r>
            <a:r>
              <a:rPr lang="en-US" dirty="0" err="1">
                <a:solidFill>
                  <a:srgbClr val="000090"/>
                </a:solidFill>
                <a:cs typeface="Calibri" pitchFamily="34" charset="0"/>
              </a:rPr>
              <a:t>Stufe</a:t>
            </a:r>
            <a:r>
              <a:rPr lang="en-US" dirty="0">
                <a:solidFill>
                  <a:srgbClr val="000090"/>
                </a:solidFill>
                <a:cs typeface="Calibri" pitchFamily="34" charset="0"/>
              </a:rPr>
              <a:t>: pp Collider </a:t>
            </a:r>
            <a:r>
              <a:rPr lang="en-US" dirty="0" err="1">
                <a:solidFill>
                  <a:srgbClr val="000090"/>
                </a:solidFill>
                <a:cs typeface="Calibri" pitchFamily="34" charset="0"/>
              </a:rPr>
              <a:t>mit</a:t>
            </a:r>
            <a:r>
              <a:rPr lang="en-US" dirty="0">
                <a:solidFill>
                  <a:srgbClr val="000090"/>
                </a:solidFill>
                <a:cs typeface="Calibri" pitchFamily="34" charset="0"/>
              </a:rPr>
              <a:t> 100 </a:t>
            </a:r>
            <a:r>
              <a:rPr lang="en-US" dirty="0" err="1">
                <a:solidFill>
                  <a:srgbClr val="000090"/>
                </a:solidFill>
                <a:cs typeface="Calibri" pitchFamily="34" charset="0"/>
              </a:rPr>
              <a:t>TeV</a:t>
            </a:r>
            <a:r>
              <a:rPr lang="en-US" dirty="0">
                <a:solidFill>
                  <a:srgbClr val="000090"/>
                </a:solidFill>
                <a:cs typeface="Calibri" pitchFamily="34" charset="0"/>
              </a:rPr>
              <a:t> (7x LHC) ab 2065</a:t>
            </a:r>
            <a:endParaRPr lang="en-US" dirty="0"/>
          </a:p>
          <a:p>
            <a:pPr lvl="2"/>
            <a:r>
              <a:rPr lang="en-US" dirty="0" err="1">
                <a:solidFill>
                  <a:schemeClr val="tx1"/>
                </a:solidFill>
                <a:cs typeface="Calibri" pitchFamily="34" charset="0"/>
              </a:rPr>
              <a:t>Entwicklung</a:t>
            </a:r>
            <a:r>
              <a:rPr lang="en-US" dirty="0">
                <a:solidFill>
                  <a:schemeClr val="tx1"/>
                </a:solidFill>
                <a:cs typeface="Calibri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cs typeface="Calibri" pitchFamily="34" charset="0"/>
              </a:rPr>
              <a:t>neuer</a:t>
            </a:r>
            <a:r>
              <a:rPr lang="en-US" dirty="0">
                <a:solidFill>
                  <a:schemeClr val="tx1"/>
                </a:solidFill>
                <a:cs typeface="Calibri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cs typeface="Calibri" pitchFamily="34" charset="0"/>
              </a:rPr>
              <a:t>supraleitender</a:t>
            </a:r>
            <a:r>
              <a:rPr lang="en-US" dirty="0">
                <a:solidFill>
                  <a:schemeClr val="tx1"/>
                </a:solidFill>
                <a:cs typeface="Calibri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cs typeface="Calibri" pitchFamily="34" charset="0"/>
              </a:rPr>
              <a:t>Magnete</a:t>
            </a:r>
            <a:r>
              <a:rPr lang="en-US" dirty="0">
                <a:solidFill>
                  <a:schemeClr val="tx1"/>
                </a:solidFill>
                <a:cs typeface="Calibri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cs typeface="Calibri" pitchFamily="34" charset="0"/>
              </a:rPr>
              <a:t>mit</a:t>
            </a:r>
            <a:r>
              <a:rPr lang="en-US" dirty="0">
                <a:solidFill>
                  <a:schemeClr val="tx1"/>
                </a:solidFill>
                <a:cs typeface="Calibri" pitchFamily="34" charset="0"/>
              </a:rPr>
              <a:t> &gt;16 T n</a:t>
            </a:r>
            <a:r>
              <a:rPr lang="de-DE" dirty="0" err="1">
                <a:solidFill>
                  <a:schemeClr val="tx1"/>
                </a:solidFill>
                <a:cs typeface="Calibri" pitchFamily="34" charset="0"/>
              </a:rPr>
              <a:t>ötig</a:t>
            </a:r>
            <a:r>
              <a:rPr lang="de-DE" dirty="0">
                <a:solidFill>
                  <a:schemeClr val="tx1"/>
                </a:solidFill>
                <a:cs typeface="Calibri" pitchFamily="34" charset="0"/>
              </a:rPr>
              <a:t> (Nb</a:t>
            </a:r>
            <a:r>
              <a:rPr lang="de-DE" baseline="-25000" dirty="0">
                <a:solidFill>
                  <a:schemeClr val="tx1"/>
                </a:solidFill>
                <a:cs typeface="Calibri" pitchFamily="34" charset="0"/>
              </a:rPr>
              <a:t>3</a:t>
            </a:r>
            <a:r>
              <a:rPr lang="de-DE" dirty="0">
                <a:solidFill>
                  <a:schemeClr val="tx1"/>
                </a:solidFill>
                <a:cs typeface="Calibri" pitchFamily="34" charset="0"/>
              </a:rPr>
              <a:t>Sn statt </a:t>
            </a:r>
            <a:r>
              <a:rPr lang="de-DE" dirty="0" err="1">
                <a:solidFill>
                  <a:schemeClr val="tx1"/>
                </a:solidFill>
                <a:cs typeface="Calibri" pitchFamily="34" charset="0"/>
              </a:rPr>
              <a:t>NbTi</a:t>
            </a:r>
            <a:r>
              <a:rPr lang="de-DE" dirty="0">
                <a:solidFill>
                  <a:schemeClr val="tx1"/>
                </a:solidFill>
                <a:cs typeface="Calibri" pitchFamily="34" charset="0"/>
              </a:rPr>
              <a:t> oder Hochtemperatur-Supraleiter)</a:t>
            </a:r>
            <a:endParaRPr lang="en-US" dirty="0">
              <a:solidFill>
                <a:schemeClr val="tx1"/>
              </a:solidFill>
              <a:cs typeface="Calibri" pitchFamily="34" charset="0"/>
            </a:endParaRPr>
          </a:p>
          <a:p>
            <a:pPr lvl="1"/>
            <a:r>
              <a:rPr lang="en-US" dirty="0" err="1">
                <a:solidFill>
                  <a:schemeClr val="tx1"/>
                </a:solidFill>
                <a:cs typeface="Calibri" pitchFamily="34" charset="0"/>
              </a:rPr>
              <a:t>Physikzielsetzung</a:t>
            </a:r>
            <a:r>
              <a:rPr lang="en-US" dirty="0">
                <a:solidFill>
                  <a:schemeClr val="tx1"/>
                </a:solidFill>
                <a:cs typeface="Calibri" pitchFamily="34" charset="0"/>
              </a:rPr>
              <a:t>?</a:t>
            </a:r>
            <a:endParaRPr lang="en-US" dirty="0">
              <a:solidFill>
                <a:srgbClr val="000090"/>
              </a:solidFill>
              <a:cs typeface="Calibri" pitchFamily="34" charset="0"/>
            </a:endParaRPr>
          </a:p>
          <a:p>
            <a:pPr lvl="2"/>
            <a:r>
              <a:rPr lang="en-US" dirty="0" err="1">
                <a:solidFill>
                  <a:srgbClr val="000090"/>
                </a:solidFill>
                <a:cs typeface="Calibri" pitchFamily="34" charset="0"/>
              </a:rPr>
              <a:t>bisher</a:t>
            </a:r>
            <a:r>
              <a:rPr lang="en-US" dirty="0">
                <a:solidFill>
                  <a:srgbClr val="000090"/>
                </a:solidFill>
                <a:cs typeface="Calibri" pitchFamily="34" charset="0"/>
              </a:rPr>
              <a:t> </a:t>
            </a:r>
            <a:r>
              <a:rPr lang="en-US" dirty="0" err="1">
                <a:solidFill>
                  <a:srgbClr val="000090"/>
                </a:solidFill>
                <a:cs typeface="Calibri" pitchFamily="34" charset="0"/>
              </a:rPr>
              <a:t>keine</a:t>
            </a:r>
            <a:r>
              <a:rPr lang="en-US" dirty="0">
                <a:solidFill>
                  <a:srgbClr val="000090"/>
                </a:solidFill>
                <a:cs typeface="Calibri" pitchFamily="34" charset="0"/>
              </a:rPr>
              <a:t> </a:t>
            </a:r>
            <a:r>
              <a:rPr lang="en-US" dirty="0" err="1">
                <a:solidFill>
                  <a:srgbClr val="000090"/>
                </a:solidFill>
                <a:cs typeface="Calibri" pitchFamily="34" charset="0"/>
              </a:rPr>
              <a:t>Hinweise</a:t>
            </a:r>
            <a:r>
              <a:rPr lang="en-US" dirty="0">
                <a:solidFill>
                  <a:srgbClr val="000090"/>
                </a:solidFill>
                <a:cs typeface="Calibri" pitchFamily="34" charset="0"/>
              </a:rPr>
              <a:t> </a:t>
            </a:r>
            <a:r>
              <a:rPr lang="en-US" dirty="0" err="1">
                <a:solidFill>
                  <a:srgbClr val="000090"/>
                </a:solidFill>
                <a:cs typeface="Calibri" pitchFamily="34" charset="0"/>
              </a:rPr>
              <a:t>oder</a:t>
            </a:r>
            <a:r>
              <a:rPr lang="en-US" dirty="0">
                <a:solidFill>
                  <a:srgbClr val="000090"/>
                </a:solidFill>
                <a:cs typeface="Calibri" pitchFamily="34" charset="0"/>
              </a:rPr>
              <a:t>												      </a:t>
            </a:r>
            <a:r>
              <a:rPr lang="en-US" dirty="0" err="1">
                <a:solidFill>
                  <a:srgbClr val="000090"/>
                </a:solidFill>
                <a:cs typeface="Calibri" pitchFamily="34" charset="0"/>
              </a:rPr>
              <a:t>Vorhersagen</a:t>
            </a:r>
            <a:r>
              <a:rPr lang="en-US" dirty="0">
                <a:solidFill>
                  <a:srgbClr val="000090"/>
                </a:solidFill>
                <a:cs typeface="Calibri" pitchFamily="34" charset="0"/>
              </a:rPr>
              <a:t> für “</a:t>
            </a:r>
            <a:r>
              <a:rPr lang="en-US" dirty="0" err="1">
                <a:solidFill>
                  <a:srgbClr val="000090"/>
                </a:solidFill>
                <a:cs typeface="Calibri" pitchFamily="34" charset="0"/>
              </a:rPr>
              <a:t>neue</a:t>
            </a:r>
            <a:r>
              <a:rPr lang="en-US" dirty="0">
                <a:solidFill>
                  <a:srgbClr val="000090"/>
                </a:solidFill>
                <a:cs typeface="Calibri" pitchFamily="34" charset="0"/>
              </a:rPr>
              <a:t>” </a:t>
            </a:r>
            <a:r>
              <a:rPr lang="en-US" dirty="0" err="1">
                <a:solidFill>
                  <a:srgbClr val="000090"/>
                </a:solidFill>
                <a:cs typeface="Calibri" pitchFamily="34" charset="0"/>
              </a:rPr>
              <a:t>Physik</a:t>
            </a:r>
            <a:r>
              <a:rPr lang="en-US" dirty="0">
                <a:solidFill>
                  <a:srgbClr val="000090"/>
                </a:solidFill>
                <a:cs typeface="Calibri" pitchFamily="34" charset="0"/>
              </a:rPr>
              <a:t>											         </a:t>
            </a:r>
            <a:r>
              <a:rPr lang="en-US" dirty="0" err="1">
                <a:solidFill>
                  <a:srgbClr val="000090"/>
                </a:solidFill>
                <a:cs typeface="Calibri" pitchFamily="34" charset="0"/>
              </a:rPr>
              <a:t>im</a:t>
            </a:r>
            <a:r>
              <a:rPr lang="en-US" dirty="0">
                <a:solidFill>
                  <a:srgbClr val="000090"/>
                </a:solidFill>
                <a:cs typeface="Calibri" pitchFamily="34" charset="0"/>
              </a:rPr>
              <a:t> </a:t>
            </a:r>
            <a:r>
              <a:rPr lang="en-US" dirty="0" err="1">
                <a:solidFill>
                  <a:srgbClr val="000090"/>
                </a:solidFill>
                <a:cs typeface="Calibri" pitchFamily="34" charset="0"/>
              </a:rPr>
              <a:t>Energiebereich</a:t>
            </a:r>
            <a:r>
              <a:rPr lang="en-US" dirty="0">
                <a:solidFill>
                  <a:srgbClr val="000090"/>
                </a:solidFill>
                <a:cs typeface="Calibri" pitchFamily="34" charset="0"/>
              </a:rPr>
              <a:t> des FCC</a:t>
            </a:r>
          </a:p>
          <a:p>
            <a:pPr lvl="2"/>
            <a:r>
              <a:rPr lang="en-US" dirty="0">
                <a:solidFill>
                  <a:srgbClr val="000090"/>
                </a:solidFill>
                <a:cs typeface="Calibri" pitchFamily="34" charset="0"/>
              </a:rPr>
              <a:t>SUSY?</a:t>
            </a:r>
          </a:p>
          <a:p>
            <a:pPr lvl="2"/>
            <a:r>
              <a:rPr lang="en-US" dirty="0" err="1">
                <a:solidFill>
                  <a:srgbClr val="000090"/>
                </a:solidFill>
                <a:cs typeface="Calibri" pitchFamily="34" charset="0"/>
              </a:rPr>
              <a:t>Dunkle</a:t>
            </a:r>
            <a:r>
              <a:rPr lang="en-US" dirty="0">
                <a:solidFill>
                  <a:srgbClr val="000090"/>
                </a:solidFill>
                <a:cs typeface="Calibri" pitchFamily="34" charset="0"/>
              </a:rPr>
              <a:t> </a:t>
            </a:r>
            <a:r>
              <a:rPr lang="en-US" dirty="0" err="1">
                <a:solidFill>
                  <a:srgbClr val="000090"/>
                </a:solidFill>
                <a:cs typeface="Calibri" pitchFamily="34" charset="0"/>
              </a:rPr>
              <a:t>Materie</a:t>
            </a:r>
            <a:r>
              <a:rPr lang="en-US" dirty="0">
                <a:solidFill>
                  <a:srgbClr val="000090"/>
                </a:solidFill>
                <a:cs typeface="Calibri" pitchFamily="34" charset="0"/>
              </a:rPr>
              <a:t>?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3888" y="5803708"/>
            <a:ext cx="2711202" cy="113385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B0894F6-7F7C-CCC9-AA2C-F5E165E4C71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8264" y="3571713"/>
            <a:ext cx="5256584" cy="367230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244CEBC-4548-408F-A1B0-ACE96DA7AA5A}"/>
              </a:ext>
            </a:extLst>
          </p:cNvPr>
          <p:cNvSpPr txBox="1"/>
          <p:nvPr/>
        </p:nvSpPr>
        <p:spPr>
          <a:xfrm>
            <a:off x="5040312" y="3851845"/>
            <a:ext cx="716863" cy="2231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Mt. Blanc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C564200-89FD-0937-0762-111A1B6444BC}"/>
              </a:ext>
            </a:extLst>
          </p:cNvPr>
          <p:cNvSpPr txBox="1"/>
          <p:nvPr/>
        </p:nvSpPr>
        <p:spPr>
          <a:xfrm>
            <a:off x="7344568" y="4859957"/>
            <a:ext cx="604653" cy="301621"/>
          </a:xfrm>
          <a:prstGeom prst="rect">
            <a:avLst/>
          </a:prstGeom>
          <a:solidFill>
            <a:srgbClr val="FFFFFF">
              <a:alpha val="24711"/>
            </a:srgbClr>
          </a:solidFill>
        </p:spPr>
        <p:txBody>
          <a:bodyPr wrap="none" rtlCol="0">
            <a:spAutoFit/>
          </a:bodyPr>
          <a:lstStyle/>
          <a:p>
            <a:pPr marL="0" marR="0" lvl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charset="0"/>
              </a:rPr>
              <a:t>FCC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7F01DFC-79A0-D930-4719-9578E4028290}"/>
              </a:ext>
            </a:extLst>
          </p:cNvPr>
          <p:cNvSpPr txBox="1"/>
          <p:nvPr/>
        </p:nvSpPr>
        <p:spPr>
          <a:xfrm>
            <a:off x="5427826" y="6012085"/>
            <a:ext cx="604653" cy="301621"/>
          </a:xfrm>
          <a:prstGeom prst="rect">
            <a:avLst/>
          </a:prstGeom>
          <a:solidFill>
            <a:srgbClr val="FFFFFF">
              <a:alpha val="24711"/>
            </a:srgbClr>
          </a:solidFill>
        </p:spPr>
        <p:txBody>
          <a:bodyPr wrap="none" rtlCol="0">
            <a:spAutoFit/>
          </a:bodyPr>
          <a:lstStyle/>
          <a:p>
            <a:pPr marL="0" marR="0" lvl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charset="0"/>
              </a:rPr>
              <a:t>LHC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74A52DA-B89B-1745-B075-25D96D12EC1C}"/>
              </a:ext>
            </a:extLst>
          </p:cNvPr>
          <p:cNvSpPr txBox="1"/>
          <p:nvPr/>
        </p:nvSpPr>
        <p:spPr>
          <a:xfrm>
            <a:off x="6408464" y="5209042"/>
            <a:ext cx="460382" cy="2231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</a:rPr>
              <a:t>Genf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8BED055-8E03-638A-BF6F-5F0995D77553}"/>
              </a:ext>
            </a:extLst>
          </p:cNvPr>
          <p:cNvSpPr txBox="1"/>
          <p:nvPr/>
        </p:nvSpPr>
        <p:spPr>
          <a:xfrm>
            <a:off x="9134167" y="4848691"/>
            <a:ext cx="609462" cy="2231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</a:rPr>
              <a:t>Annecy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306130C-6D90-1130-5AD0-A0F74AA20C7A}"/>
              </a:ext>
            </a:extLst>
          </p:cNvPr>
          <p:cNvSpPr txBox="1"/>
          <p:nvPr/>
        </p:nvSpPr>
        <p:spPr>
          <a:xfrm rot="21347483">
            <a:off x="4635522" y="5474244"/>
            <a:ext cx="835485" cy="2231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</a:rPr>
              <a:t>Genfer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</a:rPr>
              <a:t> See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7B26D06-2A54-7B63-9FE5-9B806E375D2E}"/>
              </a:ext>
            </a:extLst>
          </p:cNvPr>
          <p:cNvSpPr txBox="1"/>
          <p:nvPr/>
        </p:nvSpPr>
        <p:spPr>
          <a:xfrm>
            <a:off x="6552480" y="5727739"/>
            <a:ext cx="548548" cy="2231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</a:rPr>
              <a:t>CERN</a:t>
            </a:r>
          </a:p>
        </p:txBody>
      </p:sp>
    </p:spTree>
    <p:extLst>
      <p:ext uri="{BB962C8B-B14F-4D97-AF65-F5344CB8AC3E}">
        <p14:creationId xmlns:p14="http://schemas.microsoft.com/office/powerpoint/2010/main" val="3249623333"/>
      </p:ext>
    </p:extLst>
  </p:cSld>
  <p:clrMapOvr>
    <a:masterClrMapping/>
  </p:clrMapOvr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/>
              <a:t>Jenseits</a:t>
            </a:r>
            <a:r>
              <a:rPr lang="en-US" altLang="en-US" dirty="0"/>
              <a:t> des </a:t>
            </a:r>
            <a:r>
              <a:rPr lang="en-US" altLang="en-US" dirty="0" err="1"/>
              <a:t>Standardmodells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/>
              <a:t>Im</a:t>
            </a:r>
            <a:r>
              <a:rPr lang="en-GB" dirty="0"/>
              <a:t> </a:t>
            </a:r>
            <a:r>
              <a:rPr lang="en-GB" dirty="0" err="1"/>
              <a:t>Standardmodell</a:t>
            </a:r>
            <a:endParaRPr lang="en-GB" dirty="0"/>
          </a:p>
          <a:p>
            <a:pPr lvl="1"/>
            <a:r>
              <a:rPr lang="en-GB" dirty="0" err="1">
                <a:solidFill>
                  <a:schemeClr val="accent1">
                    <a:lumMod val="50000"/>
                  </a:schemeClr>
                </a:solidFill>
              </a:rPr>
              <a:t>Materieteilchen</a:t>
            </a: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 = </a:t>
            </a:r>
            <a:r>
              <a:rPr lang="en-GB" dirty="0" err="1">
                <a:solidFill>
                  <a:schemeClr val="accent1">
                    <a:lumMod val="50000"/>
                  </a:schemeClr>
                </a:solidFill>
              </a:rPr>
              <a:t>Fermionen</a:t>
            </a: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 (Spin ½), </a:t>
            </a:r>
            <a:r>
              <a:rPr lang="en-GB" dirty="0" err="1">
                <a:solidFill>
                  <a:schemeClr val="accent1">
                    <a:lumMod val="50000"/>
                  </a:schemeClr>
                </a:solidFill>
              </a:rPr>
              <a:t>Kraftteilchen</a:t>
            </a: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 = </a:t>
            </a:r>
            <a:r>
              <a:rPr lang="en-GB" dirty="0" err="1">
                <a:solidFill>
                  <a:schemeClr val="accent1">
                    <a:lumMod val="50000"/>
                  </a:schemeClr>
                </a:solidFill>
              </a:rPr>
              <a:t>Bosonen</a:t>
            </a: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 (Spin 1)</a:t>
            </a:r>
          </a:p>
          <a:p>
            <a:pPr lvl="1"/>
            <a:r>
              <a:rPr lang="en-GB" dirty="0" err="1"/>
              <a:t>Warum</a:t>
            </a:r>
            <a:r>
              <a:rPr lang="en-GB" dirty="0"/>
              <a:t> </a:t>
            </a:r>
            <a:r>
              <a:rPr lang="en-GB" dirty="0" err="1"/>
              <a:t>diese</a:t>
            </a:r>
            <a:r>
              <a:rPr lang="en-GB" dirty="0"/>
              <a:t> </a:t>
            </a:r>
            <a:r>
              <a:rPr lang="en-GB" dirty="0" err="1"/>
              <a:t>Asymmetrie</a:t>
            </a:r>
            <a:r>
              <a:rPr lang="en-GB" dirty="0"/>
              <a:t> (</a:t>
            </a:r>
            <a:r>
              <a:rPr lang="en-GB" dirty="0" err="1"/>
              <a:t>Fermionen</a:t>
            </a:r>
            <a:r>
              <a:rPr lang="en-GB" dirty="0"/>
              <a:t> – </a:t>
            </a:r>
            <a:r>
              <a:rPr lang="en-GB" dirty="0" err="1"/>
              <a:t>Bosonen</a:t>
            </a:r>
            <a:r>
              <a:rPr lang="en-GB" dirty="0"/>
              <a:t>)?</a:t>
            </a:r>
          </a:p>
          <a:p>
            <a:r>
              <a:rPr lang="en-GB" dirty="0" err="1"/>
              <a:t>Erweiterung</a:t>
            </a:r>
            <a:r>
              <a:rPr lang="en-GB" dirty="0"/>
              <a:t> des </a:t>
            </a:r>
            <a:r>
              <a:rPr lang="en-GB" dirty="0" err="1"/>
              <a:t>Standardmodells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neue</a:t>
            </a:r>
            <a:r>
              <a:rPr lang="en-GB" dirty="0"/>
              <a:t> </a:t>
            </a:r>
            <a:r>
              <a:rPr lang="en-GB" dirty="0" err="1"/>
              <a:t>Symmetrie</a:t>
            </a:r>
            <a:r>
              <a:rPr lang="en-GB" dirty="0"/>
              <a:t>: </a:t>
            </a:r>
            <a:r>
              <a:rPr lang="en-GB" dirty="0" err="1"/>
              <a:t>Supersymmetrie</a:t>
            </a:r>
            <a:r>
              <a:rPr lang="en-GB" dirty="0"/>
              <a:t> (SUSY)</a:t>
            </a:r>
          </a:p>
          <a:p>
            <a:pPr lvl="1"/>
            <a:r>
              <a:rPr lang="en-GB" dirty="0">
                <a:solidFill>
                  <a:srgbClr val="FF0000"/>
                </a:solidFill>
              </a:rPr>
              <a:t>SUSY </a:t>
            </a:r>
            <a:r>
              <a:rPr lang="en-GB" dirty="0" err="1">
                <a:solidFill>
                  <a:srgbClr val="FF0000"/>
                </a:solidFill>
              </a:rPr>
              <a:t>Materieteilchen</a:t>
            </a:r>
            <a:r>
              <a:rPr lang="en-GB" dirty="0">
                <a:solidFill>
                  <a:srgbClr val="FF0000"/>
                </a:solidFill>
              </a:rPr>
              <a:t> = </a:t>
            </a:r>
            <a:r>
              <a:rPr lang="en-GB" dirty="0" err="1">
                <a:solidFill>
                  <a:srgbClr val="FF0000"/>
                </a:solidFill>
              </a:rPr>
              <a:t>Bosonen</a:t>
            </a:r>
            <a:r>
              <a:rPr lang="en-GB" dirty="0">
                <a:solidFill>
                  <a:srgbClr val="FF0000"/>
                </a:solidFill>
              </a:rPr>
              <a:t>, SUSY </a:t>
            </a:r>
            <a:r>
              <a:rPr lang="en-GB" dirty="0" err="1">
                <a:solidFill>
                  <a:srgbClr val="FF0000"/>
                </a:solidFill>
              </a:rPr>
              <a:t>Kraftteilchen</a:t>
            </a:r>
            <a:r>
              <a:rPr lang="en-GB" dirty="0">
                <a:solidFill>
                  <a:srgbClr val="FF0000"/>
                </a:solidFill>
              </a:rPr>
              <a:t> = </a:t>
            </a:r>
            <a:r>
              <a:rPr lang="en-GB" dirty="0" err="1">
                <a:solidFill>
                  <a:srgbClr val="FF0000"/>
                </a:solidFill>
              </a:rPr>
              <a:t>Fermionen</a:t>
            </a:r>
            <a:endParaRPr lang="en-GB" dirty="0">
              <a:solidFill>
                <a:srgbClr val="FF0000"/>
              </a:solidFill>
            </a:endParaRPr>
          </a:p>
          <a:p>
            <a:pPr lvl="1"/>
            <a:r>
              <a:rPr lang="en-GB" dirty="0" err="1"/>
              <a:t>Verdopplung</a:t>
            </a:r>
            <a:r>
              <a:rPr lang="en-GB" dirty="0"/>
              <a:t> </a:t>
            </a:r>
            <a:r>
              <a:rPr lang="en-GB" dirty="0" err="1"/>
              <a:t>aller</a:t>
            </a:r>
            <a:r>
              <a:rPr lang="en-GB" dirty="0"/>
              <a:t> </a:t>
            </a:r>
            <a:r>
              <a:rPr lang="en-GB" dirty="0" err="1"/>
              <a:t>bisherigen</a:t>
            </a:r>
            <a:r>
              <a:rPr lang="en-GB" dirty="0"/>
              <a:t> </a:t>
            </a:r>
            <a:r>
              <a:rPr lang="en-GB" dirty="0" err="1"/>
              <a:t>Elementarteilchen</a:t>
            </a:r>
            <a:endParaRPr lang="en-GB" dirty="0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993"/>
          <a:stretch>
            <a:fillRect/>
          </a:stretch>
        </p:blipFill>
        <p:spPr bwMode="auto">
          <a:xfrm>
            <a:off x="2260600" y="4414663"/>
            <a:ext cx="1927225" cy="1716088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t="12993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2800" y="4394026"/>
            <a:ext cx="1981200" cy="1716087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885825" y="6210126"/>
            <a:ext cx="3105599" cy="3695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9982" tIns="55860" rIns="89982" bIns="4679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5pPr>
            <a:lvl6pPr marL="25146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6pPr>
            <a:lvl7pPr marL="29718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7pPr>
            <a:lvl8pPr marL="34290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8pPr>
            <a:lvl9pPr marL="38862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9pPr>
          </a:lstStyle>
          <a:p>
            <a:pPr marL="0" marR="0" lvl="0" indent="0" algn="l" defTabSz="449170" rtl="0" eaLnBrk="1" fontAlgn="base" latinLnBrk="0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Luxi Sans" charset="0"/>
                <a:ea typeface="ＭＳ Ｐゴシック" charset="0"/>
              </a:rPr>
              <a:t>Neue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Luxi Sans" charset="0"/>
                <a:ea typeface="ＭＳ Ｐゴシック" charset="0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Luxi Sans" charset="0"/>
                <a:ea typeface="ＭＳ Ｐゴシック" charset="0"/>
              </a:rPr>
              <a:t>Quantenzahl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Luxi Sans" charset="0"/>
                <a:ea typeface="ＭＳ Ｐゴシック" charset="0"/>
              </a:rPr>
              <a:t> R-parity: </a:t>
            </a:r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275" y="6143451"/>
            <a:ext cx="1974850" cy="481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5792788" y="6106938"/>
            <a:ext cx="2431183" cy="6354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9982" tIns="55860" rIns="89982" bIns="4679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5pPr>
            <a:lvl6pPr marL="25146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6pPr>
            <a:lvl7pPr marL="29718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7pPr>
            <a:lvl8pPr marL="34290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8pPr>
            <a:lvl9pPr marL="38862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9pPr>
          </a:lstStyle>
          <a:p>
            <a:pPr marL="0" marR="0" lvl="0" indent="0" algn="l" defTabSz="449170" rtl="0" eaLnBrk="1" fontAlgn="base" latinLnBrk="0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uxi Sans" charset="0"/>
                <a:ea typeface="ＭＳ Ｐゴシック" charset="0"/>
              </a:rPr>
              <a:t>= 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Luxi Sans" charset="0"/>
                <a:ea typeface="ＭＳ Ｐゴシック" charset="0"/>
              </a:rPr>
              <a:t>+1  SM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Luxi Sans" charset="0"/>
                <a:ea typeface="ＭＳ Ｐゴシック" charset="0"/>
              </a:rPr>
              <a:t>Teilchen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Luxi Sans" charset="0"/>
              <a:ea typeface="ＭＳ Ｐゴシック" charset="0"/>
            </a:endParaRPr>
          </a:p>
          <a:p>
            <a:pPr marL="0" marR="0" lvl="0" indent="0" algn="l" defTabSz="449170" rtl="0" eaLnBrk="1" fontAlgn="base" latinLnBrk="0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uxi Sans" charset="0"/>
                <a:ea typeface="ＭＳ Ｐゴシック" charset="0"/>
              </a:rPr>
              <a:t>   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Luxi Sans" charset="0"/>
                <a:ea typeface="ＭＳ Ｐゴシック" charset="0"/>
              </a:rPr>
              <a:t>- 1  SUSY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Luxi Sans" charset="0"/>
                <a:ea typeface="ＭＳ Ｐゴシック" charset="0"/>
              </a:rPr>
              <a:t>Teilchen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Luxi Sans" charset="0"/>
                <a:ea typeface="ＭＳ Ｐゴシック" charset="0"/>
              </a:rPr>
              <a:t> </a:t>
            </a:r>
          </a:p>
        </p:txBody>
      </p:sp>
      <p:sp>
        <p:nvSpPr>
          <p:cNvPr id="9" name="Text Box 11"/>
          <p:cNvSpPr txBox="1">
            <a:spLocks noChangeArrowheads="1"/>
          </p:cNvSpPr>
          <p:nvPr/>
        </p:nvSpPr>
        <p:spPr bwMode="auto">
          <a:xfrm>
            <a:off x="740097" y="6849888"/>
            <a:ext cx="8548687" cy="314325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998" tIns="19579" rIns="8998" bIns="8998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5pPr>
            <a:lvl6pPr marL="25146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6pPr>
            <a:lvl7pPr marL="29718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7pPr>
            <a:lvl8pPr marL="34290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8pPr>
            <a:lvl9pPr marL="38862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9pPr>
          </a:lstStyle>
          <a:p>
            <a:pPr marL="0" marR="0" lvl="0" indent="0" algn="l" defTabSz="449170" rtl="0" eaLnBrk="1" fontAlgn="base" latinLnBrk="0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Luxi Sans" charset="0"/>
                <a:ea typeface="ＭＳ Ｐゴシック" charset="0"/>
              </a:rPr>
              <a:t>  </a:t>
            </a: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Luxi Sans" charset="0"/>
                <a:ea typeface="ＭＳ Ｐゴシック" charset="0"/>
              </a:rPr>
              <a:t>Wenn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Luxi Sans" charset="0"/>
                <a:ea typeface="ＭＳ Ｐゴシック" charset="0"/>
              </a:rPr>
              <a:t> R-parity </a:t>
            </a: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Luxi Sans" charset="0"/>
                <a:ea typeface="ＭＳ Ｐゴシック" charset="0"/>
              </a:rPr>
              <a:t>erhalten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Luxi Sans" charset="0"/>
                <a:ea typeface="ＭＳ Ｐゴシック" charset="0"/>
              </a:rPr>
              <a:t>: </a:t>
            </a: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Luxi Sans" charset="0"/>
                <a:ea typeface="ＭＳ Ｐゴシック" charset="0"/>
              </a:rPr>
              <a:t>Leichtestes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Luxi Sans" charset="0"/>
                <a:ea typeface="ＭＳ Ｐゴシック" charset="0"/>
              </a:rPr>
              <a:t> SUSY </a:t>
            </a: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Luxi Sans" charset="0"/>
                <a:ea typeface="ＭＳ Ｐゴシック" charset="0"/>
              </a:rPr>
              <a:t>Teilchen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Luxi Sans" charset="0"/>
                <a:ea typeface="ＭＳ Ｐゴシック" charset="0"/>
              </a:rPr>
              <a:t> (LSP)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Luxi Sans" charset="0"/>
                <a:ea typeface="ＭＳ Ｐゴシック" charset="0"/>
              </a:rPr>
              <a:t>STABIL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Luxi Sans" charset="0"/>
                <a:ea typeface="ＭＳ Ｐゴシック" charset="0"/>
              </a:rPr>
              <a:t>(!!!) </a:t>
            </a:r>
          </a:p>
        </p:txBody>
      </p:sp>
    </p:spTree>
    <p:extLst>
      <p:ext uri="{BB962C8B-B14F-4D97-AF65-F5344CB8AC3E}">
        <p14:creationId xmlns:p14="http://schemas.microsoft.com/office/powerpoint/2010/main" val="943374721"/>
      </p:ext>
    </p:extLst>
  </p:cSld>
  <p:clrMapOvr>
    <a:masterClrMapping/>
  </p:clrMapOvr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Konsequenzen</a:t>
            </a:r>
            <a:r>
              <a:rPr lang="en-US" dirty="0"/>
              <a:t> f</a:t>
            </a:r>
            <a:r>
              <a:rPr lang="de-DE" dirty="0" err="1"/>
              <a:t>ür</a:t>
            </a:r>
            <a:r>
              <a:rPr lang="en-US" dirty="0"/>
              <a:t> Higgs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Minimal </a:t>
            </a:r>
            <a:r>
              <a:rPr lang="en-US" dirty="0" err="1"/>
              <a:t>Supersymetric</a:t>
            </a:r>
            <a:r>
              <a:rPr lang="en-US" dirty="0"/>
              <a:t> Model (MSSM) hat 5 Higgs </a:t>
            </a:r>
            <a:r>
              <a:rPr lang="en-US" dirty="0" err="1"/>
              <a:t>Teilchen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 err="1"/>
              <a:t>Leichtestes</a:t>
            </a:r>
            <a:r>
              <a:rPr lang="en-US" dirty="0"/>
              <a:t> MSSM Higgs (h</a:t>
            </a:r>
            <a:r>
              <a:rPr lang="en-US" baseline="30000" dirty="0"/>
              <a:t>0</a:t>
            </a:r>
            <a:r>
              <a:rPr lang="en-US" dirty="0"/>
              <a:t>) </a:t>
            </a:r>
            <a:r>
              <a:rPr lang="en-US" dirty="0" err="1"/>
              <a:t>ist</a:t>
            </a:r>
            <a:r>
              <a:rPr lang="en-US" dirty="0"/>
              <a:t> </a:t>
            </a:r>
            <a:r>
              <a:rPr lang="en-US" dirty="0" err="1"/>
              <a:t>sehr</a:t>
            </a:r>
            <a:r>
              <a:rPr lang="en-US" dirty="0"/>
              <a:t> </a:t>
            </a:r>
            <a:r>
              <a:rPr lang="en-US" dirty="0" err="1"/>
              <a:t>ähnlich</a:t>
            </a:r>
            <a:r>
              <a:rPr lang="en-US" dirty="0"/>
              <a:t> </a:t>
            </a:r>
            <a:r>
              <a:rPr lang="en-US" dirty="0" err="1"/>
              <a:t>zum</a:t>
            </a:r>
            <a:r>
              <a:rPr lang="en-US" dirty="0"/>
              <a:t> </a:t>
            </a:r>
            <a:r>
              <a:rPr lang="en-US" dirty="0" err="1"/>
              <a:t>Standardmodell</a:t>
            </a:r>
            <a:r>
              <a:rPr lang="en-US" dirty="0"/>
              <a:t> Higgs</a:t>
            </a:r>
          </a:p>
          <a:p>
            <a:r>
              <a:rPr lang="en-US" dirty="0" err="1"/>
              <a:t>Ist</a:t>
            </a:r>
            <a:r>
              <a:rPr lang="en-US" dirty="0"/>
              <a:t> das </a:t>
            </a:r>
            <a:r>
              <a:rPr lang="en-US" dirty="0" err="1"/>
              <a:t>entdeckte</a:t>
            </a:r>
            <a:r>
              <a:rPr lang="en-US" dirty="0"/>
              <a:t> Higgs das </a:t>
            </a:r>
            <a:r>
              <a:rPr lang="en-US" dirty="0" err="1"/>
              <a:t>leichte</a:t>
            </a:r>
            <a:r>
              <a:rPr lang="en-US" dirty="0"/>
              <a:t> h</a:t>
            </a:r>
            <a:r>
              <a:rPr lang="en-US" baseline="30000" dirty="0"/>
              <a:t>0</a:t>
            </a:r>
            <a:r>
              <a:rPr lang="en-US" dirty="0"/>
              <a:t> </a:t>
            </a:r>
            <a:r>
              <a:rPr lang="en-US" dirty="0" err="1"/>
              <a:t>im</a:t>
            </a:r>
            <a:r>
              <a:rPr lang="en-US" dirty="0"/>
              <a:t> MSSM Modell?</a:t>
            </a:r>
          </a:p>
          <a:p>
            <a:pPr lvl="1"/>
            <a:r>
              <a:rPr lang="en-US" dirty="0" err="1">
                <a:solidFill>
                  <a:srgbClr val="0000FF"/>
                </a:solidFill>
              </a:rPr>
              <a:t>wenn</a:t>
            </a:r>
            <a:r>
              <a:rPr lang="en-US" dirty="0">
                <a:solidFill>
                  <a:srgbClr val="0000FF"/>
                </a:solidFill>
              </a:rPr>
              <a:t> ja </a:t>
            </a:r>
            <a:r>
              <a:rPr lang="en-US" dirty="0">
                <a:solidFill>
                  <a:srgbClr val="0000FF"/>
                </a:solidFill>
                <a:sym typeface="Wingdings" panose="05000000000000000000" pitchFamily="2" charset="2"/>
              </a:rPr>
              <a:t> </a:t>
            </a:r>
            <a:r>
              <a:rPr lang="en-US" dirty="0" err="1">
                <a:solidFill>
                  <a:srgbClr val="0000FF"/>
                </a:solidFill>
                <a:sym typeface="Wingdings" panose="05000000000000000000" pitchFamily="2" charset="2"/>
              </a:rPr>
              <a:t>es</a:t>
            </a:r>
            <a:r>
              <a:rPr lang="en-US" dirty="0">
                <a:solidFill>
                  <a:srgbClr val="0000FF"/>
                </a:solidFill>
                <a:sym typeface="Wingdings" panose="05000000000000000000" pitchFamily="2" charset="2"/>
              </a:rPr>
              <a:t> </a:t>
            </a:r>
            <a:r>
              <a:rPr lang="en-US" dirty="0" err="1">
                <a:solidFill>
                  <a:srgbClr val="0000FF"/>
                </a:solidFill>
                <a:sym typeface="Wingdings" panose="05000000000000000000" pitchFamily="2" charset="2"/>
              </a:rPr>
              <a:t>gibt</a:t>
            </a:r>
            <a:r>
              <a:rPr lang="en-US" dirty="0">
                <a:solidFill>
                  <a:srgbClr val="0000FF"/>
                </a:solidFill>
                <a:sym typeface="Wingdings" panose="05000000000000000000" pitchFamily="2" charset="2"/>
              </a:rPr>
              <a:t> </a:t>
            </a:r>
            <a:r>
              <a:rPr lang="en-US" dirty="0" err="1">
                <a:solidFill>
                  <a:srgbClr val="0000FF"/>
                </a:solidFill>
                <a:sym typeface="Wingdings" panose="05000000000000000000" pitchFamily="2" charset="2"/>
              </a:rPr>
              <a:t>noch</a:t>
            </a:r>
            <a:r>
              <a:rPr lang="en-US" dirty="0">
                <a:solidFill>
                  <a:srgbClr val="0000FF"/>
                </a:solidFill>
                <a:sym typeface="Wingdings" panose="05000000000000000000" pitchFamily="2" charset="2"/>
              </a:rPr>
              <a:t> </a:t>
            </a:r>
            <a:r>
              <a:rPr lang="en-US" dirty="0" err="1">
                <a:solidFill>
                  <a:srgbClr val="0000FF"/>
                </a:solidFill>
                <a:sym typeface="Wingdings" panose="05000000000000000000" pitchFamily="2" charset="2"/>
              </a:rPr>
              <a:t>mehr</a:t>
            </a:r>
            <a:r>
              <a:rPr lang="en-US" dirty="0">
                <a:solidFill>
                  <a:srgbClr val="0000FF"/>
                </a:solidFill>
                <a:sym typeface="Wingdings" panose="05000000000000000000" pitchFamily="2" charset="2"/>
              </a:rPr>
              <a:t> </a:t>
            </a:r>
            <a:r>
              <a:rPr lang="en-US" dirty="0" err="1">
                <a:solidFill>
                  <a:srgbClr val="0000FF"/>
                </a:solidFill>
                <a:sym typeface="Wingdings" panose="05000000000000000000" pitchFamily="2" charset="2"/>
              </a:rPr>
              <a:t>Higgse</a:t>
            </a:r>
            <a:r>
              <a:rPr lang="en-US" dirty="0">
                <a:solidFill>
                  <a:srgbClr val="0000FF"/>
                </a:solidFill>
                <a:sym typeface="Wingdings" panose="05000000000000000000" pitchFamily="2" charset="2"/>
              </a:rPr>
              <a:t> </a:t>
            </a:r>
            <a:r>
              <a:rPr lang="en-US" dirty="0" err="1">
                <a:solidFill>
                  <a:srgbClr val="0000FF"/>
                </a:solidFill>
                <a:sym typeface="Wingdings" panose="05000000000000000000" pitchFamily="2" charset="2"/>
              </a:rPr>
              <a:t>zu</a:t>
            </a:r>
            <a:r>
              <a:rPr lang="en-US" dirty="0">
                <a:solidFill>
                  <a:srgbClr val="0000FF"/>
                </a:solidFill>
                <a:sym typeface="Wingdings" panose="05000000000000000000" pitchFamily="2" charset="2"/>
              </a:rPr>
              <a:t> </a:t>
            </a:r>
            <a:r>
              <a:rPr lang="en-US" dirty="0" err="1">
                <a:solidFill>
                  <a:srgbClr val="0000FF"/>
                </a:solidFill>
                <a:sym typeface="Wingdings" panose="05000000000000000000" pitchFamily="2" charset="2"/>
              </a:rPr>
              <a:t>entdecken</a:t>
            </a:r>
            <a:endParaRPr lang="en-US" dirty="0">
              <a:solidFill>
                <a:srgbClr val="0000FF"/>
              </a:solidFill>
            </a:endParaRPr>
          </a:p>
          <a:p>
            <a:pPr lvl="1"/>
            <a:r>
              <a:rPr lang="en-US" dirty="0" err="1">
                <a:solidFill>
                  <a:srgbClr val="0000FF"/>
                </a:solidFill>
              </a:rPr>
              <a:t>Zerf</a:t>
            </a:r>
            <a:r>
              <a:rPr lang="de-DE" dirty="0" err="1">
                <a:solidFill>
                  <a:srgbClr val="0000FF"/>
                </a:solidFill>
              </a:rPr>
              <a:t>älle</a:t>
            </a:r>
            <a:r>
              <a:rPr lang="de-DE" dirty="0">
                <a:solidFill>
                  <a:srgbClr val="0000FF"/>
                </a:solidFill>
              </a:rPr>
              <a:t> von</a:t>
            </a:r>
            <a:r>
              <a:rPr lang="en-US" dirty="0">
                <a:solidFill>
                  <a:srgbClr val="0000FF"/>
                </a:solidFill>
              </a:rPr>
              <a:t> h</a:t>
            </a:r>
            <a:r>
              <a:rPr lang="en-US" baseline="30000" dirty="0">
                <a:solidFill>
                  <a:srgbClr val="0000FF"/>
                </a:solidFill>
              </a:rPr>
              <a:t>0</a:t>
            </a:r>
            <a:r>
              <a:rPr lang="en-US" dirty="0">
                <a:solidFill>
                  <a:srgbClr val="0000FF"/>
                </a:solidFill>
              </a:rPr>
              <a:t> und H</a:t>
            </a:r>
            <a:r>
              <a:rPr lang="en-US" baseline="-25000" dirty="0">
                <a:solidFill>
                  <a:srgbClr val="0000FF"/>
                </a:solidFill>
              </a:rPr>
              <a:t>SM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err="1">
                <a:solidFill>
                  <a:srgbClr val="0000FF"/>
                </a:solidFill>
              </a:rPr>
              <a:t>sind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err="1">
                <a:solidFill>
                  <a:srgbClr val="0000FF"/>
                </a:solidFill>
              </a:rPr>
              <a:t>sehr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err="1">
                <a:solidFill>
                  <a:srgbClr val="0000FF"/>
                </a:solidFill>
              </a:rPr>
              <a:t>ähnlich</a:t>
            </a:r>
            <a:r>
              <a:rPr lang="en-US" dirty="0"/>
              <a:t>, 5-10% </a:t>
            </a:r>
            <a:r>
              <a:rPr lang="en-US" dirty="0" err="1"/>
              <a:t>Unterschied</a:t>
            </a:r>
            <a:r>
              <a:rPr lang="en-US" dirty="0"/>
              <a:t> </a:t>
            </a:r>
            <a:r>
              <a:rPr lang="en-US" dirty="0" err="1"/>
              <a:t>bei</a:t>
            </a:r>
            <a:r>
              <a:rPr lang="en-US" dirty="0"/>
              <a:t> </a:t>
            </a:r>
            <a:r>
              <a:rPr lang="en-US" dirty="0" err="1"/>
              <a:t>Zerfallswahrscheinlichkeiten</a:t>
            </a:r>
            <a:endParaRPr lang="en-US" dirty="0"/>
          </a:p>
          <a:p>
            <a:pPr lvl="2"/>
            <a:r>
              <a:rPr lang="en-US" dirty="0" err="1"/>
              <a:t>Zerfallswahrscheinlichkeiten</a:t>
            </a:r>
            <a:r>
              <a:rPr lang="en-US" dirty="0"/>
              <a:t> </a:t>
            </a:r>
            <a:r>
              <a:rPr lang="en-US" dirty="0" err="1"/>
              <a:t>müssen</a:t>
            </a:r>
            <a:r>
              <a:rPr lang="en-US" dirty="0"/>
              <a:t> </a:t>
            </a:r>
            <a:r>
              <a:rPr lang="en-US" dirty="0" err="1"/>
              <a:t>präzise</a:t>
            </a:r>
            <a:r>
              <a:rPr lang="en-US" dirty="0"/>
              <a:t> </a:t>
            </a:r>
            <a:r>
              <a:rPr lang="en-US" dirty="0" err="1"/>
              <a:t>gemessen</a:t>
            </a:r>
            <a:r>
              <a:rPr lang="en-US" dirty="0"/>
              <a:t> </a:t>
            </a:r>
            <a:r>
              <a:rPr lang="en-US" dirty="0" err="1"/>
              <a:t>werden</a:t>
            </a:r>
            <a:r>
              <a:rPr lang="en-US" dirty="0"/>
              <a:t>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 err="1">
                <a:sym typeface="Wingdings" panose="05000000000000000000" pitchFamily="2" charset="2"/>
              </a:rPr>
              <a:t>mehr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Daten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007864" y="1835621"/>
          <a:ext cx="8136904" cy="22250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034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42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3422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3422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>
                          <a:latin typeface="Luxi Sans" charset="0"/>
                        </a:rPr>
                        <a:t>Teilchen</a:t>
                      </a:r>
                      <a:endParaRPr lang="en-US" dirty="0">
                        <a:latin typeface="Luxi Sans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Luxi Sans" charset="0"/>
                        </a:rPr>
                        <a:t>el. </a:t>
                      </a:r>
                      <a:r>
                        <a:rPr lang="en-US" dirty="0" err="1">
                          <a:latin typeface="Luxi Sans" charset="0"/>
                        </a:rPr>
                        <a:t>Ladung</a:t>
                      </a:r>
                      <a:endParaRPr lang="en-US" dirty="0">
                        <a:latin typeface="Luxi Sans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Luxi Sans" charset="0"/>
                        </a:rPr>
                        <a:t>Spin/</a:t>
                      </a:r>
                      <a:r>
                        <a:rPr lang="en-US" dirty="0" err="1">
                          <a:latin typeface="Luxi Sans" charset="0"/>
                        </a:rPr>
                        <a:t>Parität</a:t>
                      </a:r>
                      <a:endParaRPr lang="en-US" dirty="0">
                        <a:latin typeface="Luxi Sans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Luxi Sans" charset="0"/>
                        </a:rPr>
                        <a:t>Masse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00FF"/>
                          </a:solidFill>
                          <a:latin typeface="Luxi Sans" charset="0"/>
                        </a:rPr>
                        <a:t>h</a:t>
                      </a:r>
                      <a:r>
                        <a:rPr lang="en-US" baseline="30000" dirty="0">
                          <a:solidFill>
                            <a:srgbClr val="0000FF"/>
                          </a:solidFill>
                          <a:latin typeface="Luxi Sans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00FF"/>
                          </a:solidFill>
                          <a:latin typeface="Luxi Sans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00FF"/>
                          </a:solidFill>
                          <a:latin typeface="Luxi Sans" charset="0"/>
                        </a:rPr>
                        <a:t>0</a:t>
                      </a:r>
                      <a:r>
                        <a:rPr lang="en-US" baseline="30000" dirty="0">
                          <a:solidFill>
                            <a:srgbClr val="0000FF"/>
                          </a:solidFill>
                          <a:latin typeface="Luxi Sans" charset="0"/>
                        </a:rPr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>
                          <a:solidFill>
                            <a:srgbClr val="0000FF"/>
                          </a:solidFill>
                          <a:latin typeface="Luxi Sans" charset="0"/>
                        </a:rPr>
                        <a:t>leicht</a:t>
                      </a:r>
                      <a:r>
                        <a:rPr lang="en-US" dirty="0">
                          <a:solidFill>
                            <a:srgbClr val="0000FF"/>
                          </a:solidFill>
                          <a:latin typeface="Luxi Sans" charset="0"/>
                        </a:rPr>
                        <a:t> (&lt; 133</a:t>
                      </a:r>
                      <a:r>
                        <a:rPr lang="en-US" baseline="0" dirty="0">
                          <a:solidFill>
                            <a:srgbClr val="0000FF"/>
                          </a:solidFill>
                          <a:latin typeface="Luxi Sans" charset="0"/>
                        </a:rPr>
                        <a:t> </a:t>
                      </a:r>
                      <a:r>
                        <a:rPr lang="en-US" baseline="0" dirty="0" err="1">
                          <a:solidFill>
                            <a:srgbClr val="0000FF"/>
                          </a:solidFill>
                          <a:latin typeface="Luxi Sans" charset="0"/>
                        </a:rPr>
                        <a:t>GeV</a:t>
                      </a:r>
                      <a:r>
                        <a:rPr lang="en-US" baseline="0" dirty="0">
                          <a:solidFill>
                            <a:srgbClr val="0000FF"/>
                          </a:solidFill>
                          <a:latin typeface="Luxi Sans" charset="0"/>
                        </a:rPr>
                        <a:t>)</a:t>
                      </a:r>
                      <a:endParaRPr lang="en-US" dirty="0">
                        <a:solidFill>
                          <a:srgbClr val="0000FF"/>
                        </a:solidFill>
                        <a:latin typeface="Luxi Sans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Luxi Sans" charset="0"/>
                        </a:rPr>
                        <a:t>H</a:t>
                      </a:r>
                      <a:r>
                        <a:rPr lang="en-US" baseline="30000" dirty="0">
                          <a:latin typeface="Luxi Sans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Luxi Sans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Luxi Sans" charset="0"/>
                        </a:rPr>
                        <a:t>0</a:t>
                      </a:r>
                      <a:r>
                        <a:rPr lang="en-US" baseline="30000" dirty="0">
                          <a:latin typeface="Luxi Sans" charset="0"/>
                        </a:rPr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>
                          <a:latin typeface="Luxi Sans" charset="0"/>
                        </a:rPr>
                        <a:t>schwer</a:t>
                      </a:r>
                      <a:endParaRPr lang="en-US" dirty="0">
                        <a:latin typeface="Luxi Sans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Luxi Sans" charset="0"/>
                        </a:rPr>
                        <a:t>H</a:t>
                      </a:r>
                      <a:r>
                        <a:rPr lang="en-US" baseline="30000" dirty="0">
                          <a:latin typeface="Luxi Sans" charset="0"/>
                        </a:rPr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Luxi Sans" charset="0"/>
                        </a:rPr>
                        <a:t>+1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Luxi Sans" charset="0"/>
                        </a:rPr>
                        <a:t>0</a:t>
                      </a:r>
                      <a:r>
                        <a:rPr lang="en-US" baseline="30000" dirty="0">
                          <a:latin typeface="Luxi Sans" charset="0"/>
                        </a:rPr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>
                          <a:latin typeface="Luxi Sans" charset="0"/>
                        </a:rPr>
                        <a:t>schwer</a:t>
                      </a:r>
                      <a:endParaRPr lang="en-US" dirty="0">
                        <a:latin typeface="Luxi Sans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Luxi Sans" charset="0"/>
                        </a:rPr>
                        <a:t>H</a:t>
                      </a:r>
                      <a:r>
                        <a:rPr lang="en-US" baseline="30000" dirty="0">
                          <a:latin typeface="Luxi Sans" charset="0"/>
                        </a:rPr>
                        <a:t>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>
                          <a:latin typeface="Luxi Sans" charset="0"/>
                        </a:rPr>
                        <a:t>–1</a:t>
                      </a:r>
                      <a:endParaRPr lang="en-US" dirty="0">
                        <a:latin typeface="Luxi Sans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Luxi Sans" charset="0"/>
                        </a:rPr>
                        <a:t>0</a:t>
                      </a:r>
                      <a:r>
                        <a:rPr lang="en-US" baseline="30000" dirty="0">
                          <a:latin typeface="Luxi Sans" charset="0"/>
                        </a:rPr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>
                          <a:latin typeface="Luxi Sans" charset="0"/>
                        </a:rPr>
                        <a:t>schwer</a:t>
                      </a:r>
                      <a:endParaRPr lang="en-US" dirty="0">
                        <a:latin typeface="Luxi Sans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Luxi Sans" charset="0"/>
                        </a:rPr>
                        <a:t>A</a:t>
                      </a:r>
                      <a:r>
                        <a:rPr lang="en-US" baseline="30000" dirty="0">
                          <a:latin typeface="Luxi Sans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Luxi Sans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Luxi Sans" charset="0"/>
                        </a:rPr>
                        <a:t>0</a:t>
                      </a:r>
                      <a:r>
                        <a:rPr lang="en-US" baseline="30000" dirty="0">
                          <a:latin typeface="Luxi Sans" charset="0"/>
                        </a:rPr>
                        <a:t>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>
                          <a:latin typeface="Luxi Sans" charset="0"/>
                        </a:rPr>
                        <a:t>schwer</a:t>
                      </a:r>
                      <a:endParaRPr lang="en-US" dirty="0">
                        <a:latin typeface="Luxi Sans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875989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en-US" dirty="0"/>
              <a:t>Stand der Dinge </a:t>
            </a:r>
            <a:r>
              <a:rPr lang="en-US" dirty="0" err="1"/>
              <a:t>Ende</a:t>
            </a:r>
            <a:r>
              <a:rPr lang="en-US" dirty="0"/>
              <a:t> 19. </a:t>
            </a:r>
            <a:r>
              <a:rPr lang="en-US" dirty="0" err="1"/>
              <a:t>Jahrhundert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638" y="1189038"/>
            <a:ext cx="6709890" cy="5942012"/>
          </a:xfrm>
        </p:spPr>
        <p:txBody>
          <a:bodyPr/>
          <a:lstStyle/>
          <a:p>
            <a:r>
              <a:rPr lang="en-US" dirty="0"/>
              <a:t>Die </a:t>
            </a:r>
            <a:r>
              <a:rPr lang="en-US" dirty="0" err="1"/>
              <a:t>gesamte</a:t>
            </a:r>
            <a:r>
              <a:rPr lang="en-US" dirty="0"/>
              <a:t> </a:t>
            </a:r>
            <a:r>
              <a:rPr lang="en-US" dirty="0" err="1"/>
              <a:t>Physik</a:t>
            </a:r>
            <a:r>
              <a:rPr lang="en-US" dirty="0"/>
              <a:t> </a:t>
            </a:r>
            <a:r>
              <a:rPr lang="en-US" dirty="0" err="1"/>
              <a:t>schien</a:t>
            </a:r>
            <a:r>
              <a:rPr lang="en-US" dirty="0"/>
              <a:t> </a:t>
            </a:r>
            <a:r>
              <a:rPr lang="en-US" dirty="0" err="1"/>
              <a:t>erforscht</a:t>
            </a:r>
            <a:endParaRPr lang="en-US" dirty="0"/>
          </a:p>
          <a:p>
            <a:r>
              <a:rPr lang="en-US" dirty="0"/>
              <a:t>“</a:t>
            </a:r>
            <a:r>
              <a:rPr lang="en-US" dirty="0" err="1"/>
              <a:t>Vollst</a:t>
            </a:r>
            <a:r>
              <a:rPr lang="de-DE" dirty="0" err="1"/>
              <a:t>ändig</a:t>
            </a:r>
            <a:r>
              <a:rPr lang="de-DE" dirty="0"/>
              <a:t>“ beschrieben durch</a:t>
            </a:r>
          </a:p>
          <a:p>
            <a:pPr lvl="1"/>
            <a:r>
              <a:rPr lang="de-DE" dirty="0"/>
              <a:t>(</a:t>
            </a:r>
            <a:r>
              <a:rPr lang="de-DE" dirty="0" err="1"/>
              <a:t>Newtonsche</a:t>
            </a:r>
            <a:r>
              <a:rPr lang="de-DE" dirty="0"/>
              <a:t>) Mechanik</a:t>
            </a:r>
          </a:p>
          <a:p>
            <a:pPr lvl="1"/>
            <a:r>
              <a:rPr lang="de-DE" dirty="0"/>
              <a:t>Thermodynamik</a:t>
            </a:r>
          </a:p>
          <a:p>
            <a:pPr lvl="1"/>
            <a:r>
              <a:rPr lang="de-DE" dirty="0" err="1"/>
              <a:t>Maxwellsche</a:t>
            </a:r>
            <a:r>
              <a:rPr lang="de-DE" dirty="0"/>
              <a:t> Theorie des Elektro-Magnetismus</a:t>
            </a:r>
          </a:p>
          <a:p>
            <a:pPr lvl="1"/>
            <a:endParaRPr lang="de-DE" dirty="0"/>
          </a:p>
          <a:p>
            <a:r>
              <a:rPr lang="de-DE" dirty="0"/>
              <a:t>“Kleinere“ noch unverstandene Probleme</a:t>
            </a:r>
          </a:p>
          <a:p>
            <a:pPr lvl="1"/>
            <a:r>
              <a:rPr lang="de-DE" dirty="0">
                <a:solidFill>
                  <a:schemeClr val="tx1"/>
                </a:solidFill>
              </a:rPr>
              <a:t>Atomistik der Materie?</a:t>
            </a:r>
          </a:p>
          <a:p>
            <a:pPr lvl="3"/>
            <a:r>
              <a:rPr lang="de-DE" dirty="0">
                <a:solidFill>
                  <a:schemeClr val="tx1"/>
                </a:solidFill>
              </a:rPr>
              <a:t>Atomstruktur, Atomkerne + deren Bestandteile</a:t>
            </a:r>
          </a:p>
          <a:p>
            <a:pPr lvl="1"/>
            <a:r>
              <a:rPr lang="de-DE" dirty="0"/>
              <a:t>Michelson-Morley Experiment?</a:t>
            </a:r>
          </a:p>
          <a:p>
            <a:pPr lvl="3"/>
            <a:r>
              <a:rPr lang="de-DE" dirty="0"/>
              <a:t>Konstanz der Lichtgeschwindigkeit in allen Bezugssystemen, Relativitätstheorie</a:t>
            </a:r>
          </a:p>
          <a:p>
            <a:pPr lvl="1"/>
            <a:r>
              <a:rPr lang="de-DE" dirty="0">
                <a:solidFill>
                  <a:srgbClr val="FF0000"/>
                </a:solidFill>
              </a:rPr>
              <a:t>Spektrum der Hohlraumstrahlung?</a:t>
            </a:r>
          </a:p>
          <a:p>
            <a:pPr lvl="3"/>
            <a:r>
              <a:rPr lang="de-DE" dirty="0">
                <a:solidFill>
                  <a:srgbClr val="FF0000"/>
                </a:solidFill>
              </a:rPr>
              <a:t>Quantenphysik, Wahrscheinlichkeiten, das Ende der klassischen (exakten) Physik</a:t>
            </a:r>
          </a:p>
          <a:p>
            <a:endParaRPr lang="en-GB" dirty="0"/>
          </a:p>
        </p:txBody>
      </p:sp>
      <p:pic>
        <p:nvPicPr>
          <p:cNvPr id="4" name="Lord_Kelvin.png"/>
          <p:cNvPicPr/>
          <p:nvPr/>
        </p:nvPicPr>
        <p:blipFill rotWithShape="1">
          <a:blip r:embed="rId3"/>
          <a:srcRect l="13043" t="5909" r="11247"/>
          <a:stretch/>
        </p:blipFill>
        <p:spPr>
          <a:xfrm>
            <a:off x="7488584" y="958850"/>
            <a:ext cx="2016224" cy="2676699"/>
          </a:xfrm>
          <a:prstGeom prst="rect">
            <a:avLst/>
          </a:prstGeom>
          <a:ln w="88900"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7062576" y="3476201"/>
            <a:ext cx="2802272" cy="466504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prstDash val="solid"/>
          </a:ln>
        </p:spPr>
        <p:txBody>
          <a:bodyPr vert="horz" wrap="square" lIns="9000" tIns="9000" rIns="9000" bIns="9000" anchorCtr="0" compatLnSpc="0">
            <a:spAutoFit/>
          </a:bodyPr>
          <a:lstStyle/>
          <a:p>
            <a:pPr marL="0" marR="0" lvl="0" indent="0" algn="ctr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600" b="1" i="0" u="none" strike="noStrike" baseline="0" dirty="0">
                <a:ln>
                  <a:noFill/>
                </a:ln>
                <a:solidFill>
                  <a:srgbClr val="0000FF"/>
                </a:solidFill>
                <a:latin typeface="Luxi Sans" charset="0"/>
                <a:ea typeface="HG Mincho Light J" pitchFamily="2"/>
                <a:cs typeface="HG Mincho Light J" pitchFamily="2"/>
              </a:rPr>
              <a:t> </a:t>
            </a:r>
            <a:r>
              <a:rPr lang="en-US" sz="1600" b="1" dirty="0">
                <a:solidFill>
                  <a:srgbClr val="0000FF"/>
                </a:solidFill>
                <a:latin typeface="Luxi Sans" charset="0"/>
                <a:ea typeface="HG Mincho Light J" pitchFamily="2"/>
                <a:cs typeface="HG Mincho Light J" pitchFamily="2"/>
              </a:rPr>
              <a:t>William Thomson</a:t>
            </a:r>
          </a:p>
          <a:p>
            <a:pPr marL="0" marR="0" lvl="0" indent="0" algn="ctr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600" b="1" dirty="0">
                <a:solidFill>
                  <a:srgbClr val="0000FF"/>
                </a:solidFill>
                <a:latin typeface="Luxi Sans" charset="0"/>
                <a:ea typeface="HG Mincho Light J" pitchFamily="2"/>
                <a:cs typeface="HG Mincho Light J" pitchFamily="2"/>
              </a:rPr>
              <a:t>(Lord Kelvin, 1824 – 1907)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912520" y="4066172"/>
            <a:ext cx="3081293" cy="2772554"/>
          </a:xfrm>
          <a:prstGeom prst="rect">
            <a:avLst/>
          </a:prstGeom>
          <a:noFill/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lvl="0">
              <a:lnSpc>
                <a:spcPts val="4100"/>
              </a:lnSpc>
              <a:spcBef>
                <a:spcPts val="100"/>
              </a:spcBef>
              <a:defRPr sz="1800"/>
            </a:pPr>
            <a:r>
              <a:rPr lang="de-DE" sz="1600" i="1" dirty="0">
                <a:solidFill>
                  <a:srgbClr val="0000FF"/>
                </a:solidFill>
              </a:rPr>
              <a:t>Da es nun nichts mehr Neues</a:t>
            </a:r>
          </a:p>
          <a:p>
            <a:pPr lvl="0">
              <a:lnSpc>
                <a:spcPts val="4100"/>
              </a:lnSpc>
              <a:spcBef>
                <a:spcPts val="100"/>
              </a:spcBef>
              <a:defRPr sz="1800"/>
            </a:pPr>
            <a:r>
              <a:rPr lang="de-DE" sz="1600" i="1" dirty="0">
                <a:solidFill>
                  <a:srgbClr val="0000FF"/>
                </a:solidFill>
              </a:rPr>
              <a:t>in der Physik zu entdecken gibt,</a:t>
            </a:r>
          </a:p>
          <a:p>
            <a:pPr lvl="0">
              <a:lnSpc>
                <a:spcPts val="4100"/>
              </a:lnSpc>
              <a:spcBef>
                <a:spcPts val="100"/>
              </a:spcBef>
              <a:defRPr sz="1800"/>
            </a:pPr>
            <a:r>
              <a:rPr lang="de-DE" sz="1600" i="1" dirty="0">
                <a:solidFill>
                  <a:srgbClr val="0000FF"/>
                </a:solidFill>
              </a:rPr>
              <a:t>verbleibt uns nur die Aufgabe,</a:t>
            </a:r>
          </a:p>
          <a:p>
            <a:pPr lvl="0">
              <a:lnSpc>
                <a:spcPts val="4100"/>
              </a:lnSpc>
              <a:spcBef>
                <a:spcPts val="100"/>
              </a:spcBef>
              <a:defRPr sz="1800"/>
            </a:pPr>
            <a:r>
              <a:rPr lang="de-DE" sz="1600" i="1" dirty="0">
                <a:solidFill>
                  <a:srgbClr val="0000FF"/>
                </a:solidFill>
              </a:rPr>
              <a:t>alles noch präziser zu messen</a:t>
            </a:r>
          </a:p>
          <a:p>
            <a:pPr lvl="0" algn="r">
              <a:lnSpc>
                <a:spcPts val="4100"/>
              </a:lnSpc>
              <a:spcBef>
                <a:spcPts val="100"/>
              </a:spcBef>
              <a:defRPr sz="1800"/>
            </a:pPr>
            <a:r>
              <a:rPr lang="de-DE" sz="1600" i="1" dirty="0">
                <a:solidFill>
                  <a:srgbClr val="0000FF"/>
                </a:solidFill>
              </a:rPr>
              <a:t>Lord Kelvin, 1900</a:t>
            </a:r>
            <a:endParaRPr lang="de-DE" sz="16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37000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en-US"/>
              <a:t>Problem um 1900</a:t>
            </a:r>
            <a:r>
              <a:rPr lang="en-US" dirty="0"/>
              <a:t>: </a:t>
            </a:r>
            <a:r>
              <a:rPr lang="en-US" dirty="0" err="1"/>
              <a:t>Hohlraumstrahlung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Ein “Hohlraum” absorbiert die einfallende Strahlung völlig und sendet diese Energie als thermische Strahlung wieder aus</a:t>
            </a:r>
          </a:p>
          <a:p>
            <a:pPr lvl="1"/>
            <a:r>
              <a:rPr lang="de-DE" dirty="0"/>
              <a:t>Strahlung eines schwarzen Ofens (Schwarzkörper- oder Hohlraumstrahlung)</a:t>
            </a:r>
          </a:p>
          <a:p>
            <a:r>
              <a:rPr lang="de-DE" dirty="0"/>
              <a:t>Bestes klassisches Strahlungsgesetz </a:t>
            </a:r>
            <a:br>
              <a:rPr lang="de-DE" dirty="0"/>
            </a:br>
            <a:r>
              <a:rPr lang="de-DE" dirty="0"/>
              <a:t>(</a:t>
            </a:r>
            <a:r>
              <a:rPr lang="de-DE" dirty="0" err="1"/>
              <a:t>Wiensches</a:t>
            </a:r>
            <a:r>
              <a:rPr lang="de-DE" dirty="0"/>
              <a:t> Strahlungsgesetz) beschreibt</a:t>
            </a:r>
            <a:br>
              <a:rPr lang="de-DE" dirty="0"/>
            </a:br>
            <a:r>
              <a:rPr lang="de-DE" dirty="0"/>
              <a:t>Energiespektrum nur näherungsweise</a:t>
            </a:r>
          </a:p>
          <a:p>
            <a:pPr lvl="1"/>
            <a:r>
              <a:rPr lang="de-DE" dirty="0"/>
              <a:t>Gute Übereinstimmung bei kurzen Wellenlängen</a:t>
            </a:r>
          </a:p>
          <a:p>
            <a:pPr lvl="1"/>
            <a:r>
              <a:rPr lang="de-DE" dirty="0"/>
              <a:t>Lange Wellenlängen zeigen Abweichungen</a:t>
            </a:r>
          </a:p>
          <a:p>
            <a:r>
              <a:rPr lang="de-DE" dirty="0"/>
              <a:t>Andere Ansätze beschreiben nur lange Wellenlängen gut</a:t>
            </a:r>
          </a:p>
          <a:p>
            <a:pPr lvl="1"/>
            <a:r>
              <a:rPr lang="de-DE" dirty="0"/>
              <a:t>Rayleigh-Jeans-Gesetz</a:t>
            </a:r>
          </a:p>
          <a:p>
            <a:pPr lvl="1"/>
            <a:r>
              <a:rPr lang="de-DE" dirty="0"/>
              <a:t>divergiert bei kurzen Wellenlängen (</a:t>
            </a:r>
            <a:r>
              <a:rPr lang="en-US" dirty="0"/>
              <a:t>“</a:t>
            </a:r>
            <a:r>
              <a:rPr lang="de-DE" dirty="0"/>
              <a:t>Ultraviolett Katastrophe“)</a:t>
            </a:r>
          </a:p>
          <a:p>
            <a:pPr lvl="1"/>
            <a:endParaRPr lang="de-DE" dirty="0"/>
          </a:p>
          <a:p>
            <a:endParaRPr lang="en-GB" dirty="0"/>
          </a:p>
        </p:txBody>
      </p:sp>
      <p:pic>
        <p:nvPicPr>
          <p:cNvPr id="4" name="black_body.htm_txt_CAVITY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84528" y="2483694"/>
            <a:ext cx="2962614" cy="1728192"/>
          </a:xfrm>
          <a:prstGeom prst="rect">
            <a:avLst/>
          </a:prstGeom>
          <a:ln w="88900"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656020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1920" y="5909205"/>
            <a:ext cx="2983230" cy="8229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Quanten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74638" y="1189038"/>
            <a:ext cx="6493866" cy="5942012"/>
          </a:xfrm>
        </p:spPr>
        <p:txBody>
          <a:bodyPr/>
          <a:lstStyle/>
          <a:p>
            <a:r>
              <a:rPr lang="en-US" dirty="0"/>
              <a:t>Max Planck l</a:t>
            </a:r>
            <a:r>
              <a:rPr lang="de-DE" dirty="0"/>
              <a:t>öst das Problem im Dezember 1900, aber…</a:t>
            </a:r>
          </a:p>
          <a:p>
            <a:pPr lvl="1"/>
            <a:r>
              <a:rPr lang="en-GB" dirty="0"/>
              <a:t>…</a:t>
            </a:r>
            <a:r>
              <a:rPr lang="en-GB" dirty="0" err="1"/>
              <a:t>nur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einen</a:t>
            </a:r>
            <a:r>
              <a:rPr lang="en-GB" dirty="0"/>
              <a:t> “</a:t>
            </a:r>
            <a:r>
              <a:rPr lang="en-GB" dirty="0" err="1"/>
              <a:t>Akt</a:t>
            </a:r>
            <a:r>
              <a:rPr lang="en-GB" dirty="0"/>
              <a:t> der </a:t>
            </a:r>
            <a:r>
              <a:rPr lang="en-GB" dirty="0" err="1"/>
              <a:t>Verzweiflung</a:t>
            </a:r>
            <a:r>
              <a:rPr lang="en-GB" dirty="0"/>
              <a:t>” </a:t>
            </a:r>
          </a:p>
          <a:p>
            <a:r>
              <a:rPr lang="de-DE" dirty="0"/>
              <a:t>Die Oszillatoren (in der Wand des Hohlraums) können nur “Energiepakete“ (Quanten) aussenden: E</a:t>
            </a:r>
            <a:r>
              <a:rPr lang="de-DE" dirty="0">
                <a:latin typeface="Cambria Math" charset="0"/>
                <a:ea typeface="Cambria Math" charset="0"/>
                <a:cs typeface="Cambria Math" charset="0"/>
              </a:rPr>
              <a:t> = </a:t>
            </a:r>
            <a:r>
              <a:rPr lang="de-DE" i="1" dirty="0">
                <a:latin typeface="Cambria Math" charset="0"/>
                <a:ea typeface="Cambria Math" charset="0"/>
                <a:cs typeface="Cambria Math" charset="0"/>
              </a:rPr>
              <a:t>h</a:t>
            </a:r>
            <a:r>
              <a:rPr lang="de-DE" dirty="0">
                <a:latin typeface="Cambria Math" charset="0"/>
                <a:ea typeface="Cambria Math" charset="0"/>
                <a:cs typeface="Cambria Math" charset="0"/>
              </a:rPr>
              <a:t> ν</a:t>
            </a:r>
          </a:p>
          <a:p>
            <a:pPr lvl="1"/>
            <a:r>
              <a:rPr lang="de-DE" dirty="0"/>
              <a:t>höhere Frequenzen entsprechen größeren Energiepaketen die bei ‘niedrigen’ </a:t>
            </a:r>
            <a:br>
              <a:rPr lang="de-DE" dirty="0"/>
            </a:br>
            <a:r>
              <a:rPr lang="de-DE" dirty="0"/>
              <a:t>Temperaturen nicht wahrscheinlich sind</a:t>
            </a:r>
          </a:p>
          <a:p>
            <a:r>
              <a:rPr lang="de-DE" dirty="0"/>
              <a:t>Das </a:t>
            </a:r>
            <a:r>
              <a:rPr lang="de-DE" dirty="0" err="1"/>
              <a:t>Plancksche</a:t>
            </a:r>
            <a:r>
              <a:rPr lang="de-DE" dirty="0"/>
              <a:t> Strahlungsgesetz </a:t>
            </a:r>
            <a:br>
              <a:rPr lang="de-DE" dirty="0"/>
            </a:br>
            <a:r>
              <a:rPr lang="de-DE" dirty="0"/>
              <a:t>führt eine neue fundamentale </a:t>
            </a:r>
            <a:br>
              <a:rPr lang="de-DE" dirty="0"/>
            </a:br>
            <a:r>
              <a:rPr lang="de-DE" dirty="0"/>
              <a:t>Konstante ein</a:t>
            </a:r>
            <a:endParaRPr lang="de-DE" i="1" dirty="0"/>
          </a:p>
          <a:p>
            <a:endParaRPr lang="de-DE" i="1" dirty="0"/>
          </a:p>
          <a:p>
            <a:pPr marL="647700" lvl="2" indent="0">
              <a:buNone/>
            </a:pPr>
            <a:br>
              <a:rPr lang="de-DE" i="1" dirty="0"/>
            </a:br>
            <a:r>
              <a:rPr lang="de-DE" i="1" dirty="0"/>
              <a:t>h </a:t>
            </a:r>
            <a:r>
              <a:rPr lang="de-DE" dirty="0"/>
              <a:t>= </a:t>
            </a:r>
            <a:r>
              <a:rPr lang="de-DE" dirty="0" err="1"/>
              <a:t>Plancksches</a:t>
            </a:r>
            <a:r>
              <a:rPr lang="de-DE" dirty="0"/>
              <a:t> Wirkungsquantum</a:t>
            </a:r>
            <a:endParaRPr lang="de-DE" i="1" dirty="0"/>
          </a:p>
          <a:p>
            <a:pPr marL="142875" indent="0">
              <a:buNone/>
            </a:pPr>
            <a:endParaRPr lang="en-GB" dirty="0"/>
          </a:p>
        </p:txBody>
      </p:sp>
      <p:pic>
        <p:nvPicPr>
          <p:cNvPr id="7" name="mplanck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88584" y="395461"/>
            <a:ext cx="1872208" cy="2543642"/>
          </a:xfrm>
          <a:prstGeom prst="rect">
            <a:avLst/>
          </a:prstGeom>
          <a:ln w="88900" cap="flat">
            <a:noFill/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7776616" y="2921676"/>
            <a:ext cx="1261464" cy="466504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prstDash val="solid"/>
          </a:ln>
        </p:spPr>
        <p:txBody>
          <a:bodyPr vert="horz" wrap="square" lIns="9000" tIns="9000" rIns="9000" bIns="9000" anchorCtr="0" compatLnSpc="0">
            <a:spAutoFit/>
          </a:bodyPr>
          <a:lstStyle/>
          <a:p>
            <a:pPr marL="0" marR="0" lvl="0" indent="0" algn="ctr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600" b="1" i="0" u="none" strike="noStrike" baseline="0" dirty="0">
                <a:ln>
                  <a:noFill/>
                </a:ln>
                <a:solidFill>
                  <a:srgbClr val="0000FF"/>
                </a:solidFill>
                <a:latin typeface="Luxi Sans" charset="0"/>
                <a:ea typeface="HG Mincho Light J" pitchFamily="2"/>
                <a:cs typeface="HG Mincho Light J" pitchFamily="2"/>
              </a:rPr>
              <a:t>Max Planck (1858-1947)</a:t>
            </a:r>
          </a:p>
        </p:txBody>
      </p:sp>
      <p:sp>
        <p:nvSpPr>
          <p:cNvPr id="10" name="Oval 9"/>
          <p:cNvSpPr/>
          <p:nvPr/>
        </p:nvSpPr>
        <p:spPr bwMode="auto">
          <a:xfrm>
            <a:off x="3600152" y="5862841"/>
            <a:ext cx="216024" cy="360040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1" name="Oval 10"/>
          <p:cNvSpPr>
            <a:spLocks noChangeAspect="1"/>
          </p:cNvSpPr>
          <p:nvPr/>
        </p:nvSpPr>
        <p:spPr bwMode="auto">
          <a:xfrm>
            <a:off x="3420144" y="6330788"/>
            <a:ext cx="180008" cy="189000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50800" dir="5400000" sx="1000" sy="1000" algn="ctr" rotWithShape="0">
              <a:srgbClr val="000000">
                <a:alpha val="43137"/>
              </a:srgb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55F3462E-E151-3FA3-0B9F-70306F1669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3595" y="3779837"/>
            <a:ext cx="4487121" cy="2996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16086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Der Photoeffekt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638" y="1189038"/>
            <a:ext cx="5847395" cy="5942012"/>
          </a:xfrm>
        </p:spPr>
        <p:txBody>
          <a:bodyPr/>
          <a:lstStyle/>
          <a:p>
            <a:r>
              <a:rPr lang="de-DE" dirty="0"/>
              <a:t>Der photoelektrische Effekt (1900)</a:t>
            </a:r>
          </a:p>
          <a:p>
            <a:pPr lvl="1"/>
            <a:r>
              <a:rPr lang="de-DE" dirty="0"/>
              <a:t>Kathodenstrahlen (= Elektronen) werden durch  Einstrahlung von Licht auf Metalloberflächen erzeugt</a:t>
            </a:r>
          </a:p>
          <a:p>
            <a:pPr lvl="1"/>
            <a:r>
              <a:rPr lang="de-DE" dirty="0">
                <a:solidFill>
                  <a:srgbClr val="0000FF"/>
                </a:solidFill>
              </a:rPr>
              <a:t>Klassische Erwartung:</a:t>
            </a:r>
            <a:r>
              <a:rPr lang="de-DE" dirty="0"/>
              <a:t> Da die Energie des Lichts proportional zum Quadrat der Amplitude ist, sollte die Energie der Elektronen der Intensität  des Lichts proportional sein.</a:t>
            </a:r>
          </a:p>
          <a:p>
            <a:r>
              <a:rPr lang="de-DE" dirty="0"/>
              <a:t>ABER</a:t>
            </a:r>
          </a:p>
          <a:p>
            <a:pPr lvl="1"/>
            <a:r>
              <a:rPr lang="de-DE" dirty="0"/>
              <a:t>“</a:t>
            </a:r>
            <a:r>
              <a:rPr lang="de-DE" dirty="0">
                <a:solidFill>
                  <a:srgbClr val="FF0000"/>
                </a:solidFill>
              </a:rPr>
              <a:t>Die Energie der Elektronen zeigt nicht die geringste Abhängigkeit von der Lichtintensität</a:t>
            </a:r>
            <a:r>
              <a:rPr lang="de-DE" dirty="0"/>
              <a:t>”</a:t>
            </a:r>
          </a:p>
          <a:p>
            <a:pPr lvl="1"/>
            <a:r>
              <a:rPr lang="de-DE" dirty="0"/>
              <a:t>Stattdessen: Die Energie der Elektronen ist proportional der Frequenz des Lichts </a:t>
            </a:r>
            <a:br>
              <a:rPr lang="de-DE" dirty="0"/>
            </a:br>
            <a:r>
              <a:rPr lang="de-DE" dirty="0"/>
              <a:t>(Steigung = </a:t>
            </a:r>
            <a:r>
              <a:rPr lang="de-DE" sz="2400" i="1" dirty="0">
                <a:solidFill>
                  <a:srgbClr val="FF0000"/>
                </a:solidFill>
                <a:latin typeface="Cambria Math" charset="0"/>
                <a:ea typeface="Cambria Math" charset="0"/>
                <a:cs typeface="Cambria Math" charset="0"/>
              </a:rPr>
              <a:t>h</a:t>
            </a:r>
            <a:r>
              <a:rPr lang="de-DE" dirty="0"/>
              <a:t> )</a:t>
            </a:r>
          </a:p>
          <a:p>
            <a:pPr lvl="1"/>
            <a:endParaRPr lang="de-DE" dirty="0"/>
          </a:p>
          <a:p>
            <a:pPr lvl="1"/>
            <a:endParaRPr lang="en-GB" dirty="0"/>
          </a:p>
        </p:txBody>
      </p:sp>
      <p:pic>
        <p:nvPicPr>
          <p:cNvPr id="4" name="lenard.gif"/>
          <p:cNvPicPr/>
          <p:nvPr/>
        </p:nvPicPr>
        <p:blipFill>
          <a:blip r:embed="rId3"/>
          <a:stretch>
            <a:fillRect/>
          </a:stretch>
        </p:blipFill>
        <p:spPr>
          <a:xfrm>
            <a:off x="7040758" y="971525"/>
            <a:ext cx="2032002" cy="2873831"/>
          </a:xfrm>
          <a:prstGeom prst="rect">
            <a:avLst/>
          </a:prstGeom>
          <a:ln w="88900" cap="flat">
            <a:noFill/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7235935" y="3711116"/>
            <a:ext cx="1641648" cy="466504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prstDash val="solid"/>
          </a:ln>
        </p:spPr>
        <p:txBody>
          <a:bodyPr vert="horz" wrap="square" lIns="9000" tIns="9000" rIns="9000" bIns="9000" anchorCtr="0" compatLnSpc="0">
            <a:spAutoFit/>
          </a:bodyPr>
          <a:lstStyle/>
          <a:p>
            <a:pPr lvl="0" algn="ctr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600" b="1" i="0" u="none" strike="noStrike" baseline="0" dirty="0">
                <a:ln>
                  <a:noFill/>
                </a:ln>
                <a:solidFill>
                  <a:srgbClr val="0000FF"/>
                </a:solidFill>
                <a:latin typeface="Luxi Sans" charset="0"/>
                <a:ea typeface="HG Mincho Light J" pitchFamily="2"/>
                <a:cs typeface="HG Mincho Light J" pitchFamily="2"/>
              </a:rPr>
              <a:t> </a:t>
            </a:r>
            <a:r>
              <a:rPr lang="en-US" sz="1600" b="1" dirty="0">
                <a:solidFill>
                  <a:srgbClr val="0000FF"/>
                </a:solidFill>
                <a:latin typeface="Luxi Sans" charset="0"/>
                <a:ea typeface="HG Mincho Light J" pitchFamily="2"/>
                <a:cs typeface="HG Mincho Light J" pitchFamily="2"/>
              </a:rPr>
              <a:t>Philipp Lenard (1862-1947)</a:t>
            </a:r>
            <a:endParaRPr lang="en-US" sz="1600" b="1" i="0" u="none" strike="noStrike" baseline="0" dirty="0">
              <a:ln>
                <a:noFill/>
              </a:ln>
              <a:solidFill>
                <a:srgbClr val="0000FF"/>
              </a:solidFill>
              <a:latin typeface="Luxi Sans" charset="0"/>
              <a:ea typeface="HG Mincho Light J" pitchFamily="2"/>
              <a:cs typeface="HG Mincho Light J" pitchFamily="2"/>
            </a:endParaRPr>
          </a:p>
        </p:txBody>
      </p:sp>
      <p:pic>
        <p:nvPicPr>
          <p:cNvPr id="6" name="svg&gt;.pdf"/>
          <p:cNvPicPr/>
          <p:nvPr/>
        </p:nvPicPr>
        <p:blipFill>
          <a:blip r:embed="rId4"/>
          <a:stretch>
            <a:fillRect/>
          </a:stretch>
        </p:blipFill>
        <p:spPr>
          <a:xfrm>
            <a:off x="6317210" y="4364974"/>
            <a:ext cx="3367350" cy="2522889"/>
          </a:xfrm>
          <a:prstGeom prst="rect">
            <a:avLst/>
          </a:prstGeom>
          <a:ln w="88900" cap="flat">
            <a:noFill/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74323565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Welle und Teilchen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639" y="1189038"/>
            <a:ext cx="6565874" cy="5942012"/>
          </a:xfrm>
          <a:ln>
            <a:noFill/>
          </a:ln>
        </p:spPr>
        <p:txBody>
          <a:bodyPr/>
          <a:lstStyle/>
          <a:p>
            <a:r>
              <a:rPr lang="de-DE" dirty="0"/>
              <a:t>Einstein erklärt den Photoeffekt 1905</a:t>
            </a:r>
          </a:p>
          <a:p>
            <a:pPr lvl="1"/>
            <a:r>
              <a:rPr lang="de-DE" dirty="0">
                <a:solidFill>
                  <a:srgbClr val="FF0000"/>
                </a:solidFill>
              </a:rPr>
              <a:t>Licht wird quantenweise emittiert und absorbiert</a:t>
            </a:r>
          </a:p>
          <a:p>
            <a:pPr lvl="1"/>
            <a:r>
              <a:rPr lang="de-DE" dirty="0"/>
              <a:t>“Ein Lichtquant gibt alle seine Energie an ein einzelnes Elektron ab” </a:t>
            </a:r>
          </a:p>
          <a:p>
            <a:pPr lvl="2"/>
            <a:r>
              <a:rPr lang="de-DE" dirty="0"/>
              <a:t>experimentell gezeigt durch Compton 1917</a:t>
            </a:r>
          </a:p>
          <a:p>
            <a:r>
              <a:rPr lang="de-DE" dirty="0"/>
              <a:t>Licht kann </a:t>
            </a:r>
            <a:r>
              <a:rPr lang="de-DE" dirty="0">
                <a:solidFill>
                  <a:srgbClr val="0000FF"/>
                </a:solidFill>
              </a:rPr>
              <a:t>sowohl Welle als auch Teilchen</a:t>
            </a:r>
            <a:r>
              <a:rPr lang="de-DE" dirty="0"/>
              <a:t> sein mit Impuls p</a:t>
            </a:r>
          </a:p>
          <a:p>
            <a:pPr marL="719138" lvl="2" indent="0">
              <a:buNone/>
            </a:pPr>
            <a:r>
              <a:rPr lang="de-DE" dirty="0"/>
              <a:t>		ABER AUCH UMGEKEHRT...</a:t>
            </a:r>
          </a:p>
          <a:p>
            <a:pPr marL="1006475" lvl="3" indent="0"/>
            <a:endParaRPr lang="de-DE" dirty="0"/>
          </a:p>
          <a:p>
            <a:r>
              <a:rPr lang="de-DE" dirty="0"/>
              <a:t>Louis de Broglie postuliert 1924 dass </a:t>
            </a:r>
            <a:r>
              <a:rPr lang="de-DE" dirty="0">
                <a:solidFill>
                  <a:srgbClr val="0000FF"/>
                </a:solidFill>
              </a:rPr>
              <a:t>Teilchen sich wie Wellen </a:t>
            </a:r>
            <a:r>
              <a:rPr lang="de-DE" dirty="0"/>
              <a:t>verhalten können mit Wellenlänge 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λ</a:t>
            </a:r>
            <a:endParaRPr lang="de-DE" dirty="0"/>
          </a:p>
          <a:p>
            <a:pPr lvl="2"/>
            <a:r>
              <a:rPr lang="de-DE" dirty="0"/>
              <a:t>experimentell gezeigt  durch Elektronenbeugung</a:t>
            </a:r>
            <a:br>
              <a:rPr lang="de-DE" dirty="0"/>
            </a:br>
            <a:r>
              <a:rPr lang="de-DE" dirty="0"/>
              <a:t>von durch Davisson &amp; Germer 1927</a:t>
            </a:r>
          </a:p>
          <a:p>
            <a:endParaRPr lang="en-GB" dirty="0"/>
          </a:p>
        </p:txBody>
      </p:sp>
      <p:pic>
        <p:nvPicPr>
          <p:cNvPr id="5" name="Broglie_Bi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59323" y="1371411"/>
            <a:ext cx="1803524" cy="2499106"/>
          </a:xfrm>
          <a:prstGeom prst="rect">
            <a:avLst/>
          </a:prstGeom>
          <a:ln w="88900" cap="flat">
            <a:noFill/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7626022" y="3666915"/>
            <a:ext cx="1836825" cy="466504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prstDash val="solid"/>
          </a:ln>
        </p:spPr>
        <p:txBody>
          <a:bodyPr vert="horz" wrap="square" lIns="9000" tIns="9000" rIns="9000" bIns="9000" anchorCtr="0" compatLnSpc="0">
            <a:spAutoFit/>
          </a:bodyPr>
          <a:lstStyle/>
          <a:p>
            <a:pPr lvl="0" algn="ctr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600" b="1" i="0" u="none" strike="noStrike" baseline="0" dirty="0">
                <a:ln>
                  <a:noFill/>
                </a:ln>
                <a:solidFill>
                  <a:srgbClr val="0000FF"/>
                </a:solidFill>
                <a:latin typeface="Luxi Sans" charset="0"/>
                <a:ea typeface="HG Mincho Light J" pitchFamily="2"/>
                <a:cs typeface="HG Mincho Light J" pitchFamily="2"/>
              </a:rPr>
              <a:t> </a:t>
            </a:r>
            <a:r>
              <a:rPr lang="en-US" sz="1600" b="1" dirty="0">
                <a:solidFill>
                  <a:srgbClr val="0000FF"/>
                </a:solidFill>
                <a:latin typeface="Luxi Sans" charset="0"/>
                <a:ea typeface="HG Mincho Light J" pitchFamily="2"/>
                <a:cs typeface="HG Mincho Light J" pitchFamily="2"/>
              </a:rPr>
              <a:t>Louis de Broglie (1892-1987)</a:t>
            </a:r>
            <a:endParaRPr lang="en-US" sz="1600" b="1" i="0" u="none" strike="noStrike" baseline="0" dirty="0">
              <a:ln>
                <a:noFill/>
              </a:ln>
              <a:solidFill>
                <a:srgbClr val="0000FF"/>
              </a:solidFill>
              <a:latin typeface="Luxi Sans" charset="0"/>
              <a:ea typeface="HG Mincho Light J" pitchFamily="2"/>
              <a:cs typeface="HG Mincho Light J" pitchFamily="2"/>
            </a:endParaRPr>
          </a:p>
        </p:txBody>
      </p:sp>
      <p:pic>
        <p:nvPicPr>
          <p:cNvPr id="8" name="droppedImage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40513" y="4577179"/>
            <a:ext cx="3055430" cy="2300665"/>
          </a:xfrm>
          <a:prstGeom prst="rect">
            <a:avLst/>
          </a:prstGeom>
          <a:ln w="88900" cap="flat">
            <a:noFill/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1780" y="5888729"/>
            <a:ext cx="874285" cy="77142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895"/>
          <a:stretch/>
        </p:blipFill>
        <p:spPr>
          <a:xfrm>
            <a:off x="5400353" y="3851845"/>
            <a:ext cx="900000" cy="702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19683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Alles</a:t>
            </a:r>
            <a:r>
              <a:rPr lang="en-US" dirty="0"/>
              <a:t> </a:t>
            </a:r>
            <a:r>
              <a:rPr lang="en-US" dirty="0" err="1"/>
              <a:t>wird</a:t>
            </a:r>
            <a:r>
              <a:rPr lang="en-US" dirty="0"/>
              <a:t> </a:t>
            </a:r>
            <a:r>
              <a:rPr lang="en-US" dirty="0" err="1"/>
              <a:t>Welle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638" y="1189038"/>
            <a:ext cx="7645994" cy="5942012"/>
          </a:xfrm>
        </p:spPr>
        <p:txBody>
          <a:bodyPr/>
          <a:lstStyle/>
          <a:p>
            <a:r>
              <a:rPr lang="en-US" dirty="0" err="1"/>
              <a:t>Beschreibe</a:t>
            </a:r>
            <a:r>
              <a:rPr lang="en-US" dirty="0"/>
              <a:t> das </a:t>
            </a:r>
            <a:r>
              <a:rPr lang="en-US" dirty="0" err="1"/>
              <a:t>Verhalten</a:t>
            </a:r>
            <a:r>
              <a:rPr lang="en-US" dirty="0"/>
              <a:t> von </a:t>
            </a:r>
            <a:r>
              <a:rPr lang="en-US" dirty="0" err="1"/>
              <a:t>Teilchen</a:t>
            </a:r>
            <a:r>
              <a:rPr lang="en-US" dirty="0"/>
              <a:t> </a:t>
            </a:r>
            <a:r>
              <a:rPr lang="en-US" dirty="0" err="1"/>
              <a:t>durch</a:t>
            </a:r>
            <a:r>
              <a:rPr lang="en-US" dirty="0"/>
              <a:t> </a:t>
            </a:r>
            <a:r>
              <a:rPr lang="en-US" dirty="0" err="1"/>
              <a:t>ihre</a:t>
            </a:r>
            <a:r>
              <a:rPr lang="en-US" dirty="0"/>
              <a:t> </a:t>
            </a:r>
            <a:r>
              <a:rPr lang="en-US" dirty="0" err="1">
                <a:solidFill>
                  <a:srgbClr val="FF0000"/>
                </a:solidFill>
              </a:rPr>
              <a:t>Wellenfunktion</a:t>
            </a:r>
            <a:endParaRPr lang="en-US" dirty="0">
              <a:solidFill>
                <a:srgbClr val="FF0000"/>
              </a:solidFill>
            </a:endParaRPr>
          </a:p>
          <a:p>
            <a:pPr lvl="1"/>
            <a:r>
              <a:rPr lang="en-US" dirty="0" err="1"/>
              <a:t>Wellenfunktionen</a:t>
            </a:r>
            <a:r>
              <a:rPr lang="en-US" dirty="0"/>
              <a:t> k</a:t>
            </a:r>
            <a:r>
              <a:rPr lang="de-DE" dirty="0" err="1"/>
              <a:t>önnen</a:t>
            </a:r>
            <a:r>
              <a:rPr lang="de-DE" dirty="0"/>
              <a:t> auch interferieren</a:t>
            </a:r>
          </a:p>
          <a:p>
            <a:pPr lvl="2"/>
            <a:r>
              <a:rPr lang="de-DE" dirty="0"/>
              <a:t>mathematische Beschreibung durch </a:t>
            </a:r>
            <a:r>
              <a:rPr lang="de-DE" dirty="0">
                <a:solidFill>
                  <a:srgbClr val="0000FF"/>
                </a:solidFill>
              </a:rPr>
              <a:t>komplexe Funktion mit Phase</a:t>
            </a:r>
          </a:p>
          <a:p>
            <a:pPr marL="935037" lvl="3" indent="0">
              <a:buNone/>
            </a:pPr>
            <a:endParaRPr lang="de-DE" dirty="0"/>
          </a:p>
          <a:p>
            <a:r>
              <a:rPr lang="de-DE" dirty="0">
                <a:solidFill>
                  <a:srgbClr val="0000FF"/>
                </a:solidFill>
              </a:rPr>
              <a:t>Klassische Energie eines Teilchens </a:t>
            </a:r>
            <a:r>
              <a:rPr lang="de-DE" dirty="0"/>
              <a:t>mit Impuls p in einem Potential V</a:t>
            </a:r>
          </a:p>
          <a:p>
            <a:pPr marL="719138" lvl="2" indent="0">
              <a:buNone/>
            </a:pPr>
            <a:endParaRPr lang="de-DE" dirty="0"/>
          </a:p>
          <a:p>
            <a:pPr marL="719138" lvl="2" indent="0">
              <a:buNone/>
            </a:pPr>
            <a:endParaRPr lang="de-DE" dirty="0"/>
          </a:p>
          <a:p>
            <a:r>
              <a:rPr lang="de-DE" dirty="0">
                <a:solidFill>
                  <a:srgbClr val="0000FF"/>
                </a:solidFill>
              </a:rPr>
              <a:t>Beschreibung durch die Quantenmechanik</a:t>
            </a:r>
          </a:p>
          <a:p>
            <a:pPr lvl="1"/>
            <a:r>
              <a:rPr lang="de-DE" dirty="0"/>
              <a:t>ersetze die klassischen Größen durch Operatoren</a:t>
            </a:r>
          </a:p>
          <a:p>
            <a:pPr lvl="1"/>
            <a:endParaRPr lang="de-DE" dirty="0"/>
          </a:p>
          <a:p>
            <a:pPr lvl="1"/>
            <a:endParaRPr lang="de-DE" dirty="0"/>
          </a:p>
          <a:p>
            <a:pPr lvl="1"/>
            <a:r>
              <a:rPr lang="de-DE" dirty="0"/>
              <a:t>Ergebnis: </a:t>
            </a:r>
            <a:r>
              <a:rPr lang="de-DE" dirty="0" err="1">
                <a:solidFill>
                  <a:srgbClr val="FF0000"/>
                </a:solidFill>
              </a:rPr>
              <a:t>Schrödingergleichung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1785" y="5537353"/>
            <a:ext cx="2400300" cy="90678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3928" y="3852000"/>
            <a:ext cx="2588895" cy="73723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1712" y="6265817"/>
            <a:ext cx="3429000" cy="75438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632" y="2484000"/>
            <a:ext cx="1314450" cy="30003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4648" y="3491805"/>
            <a:ext cx="1670743" cy="236290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920632" y="5673123"/>
            <a:ext cx="1992449" cy="466504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prstDash val="solid"/>
          </a:ln>
        </p:spPr>
        <p:txBody>
          <a:bodyPr vert="horz" wrap="square" lIns="9000" tIns="9000" rIns="9000" bIns="9000" anchorCtr="0" compatLnSpc="0">
            <a:spAutoFit/>
          </a:bodyPr>
          <a:lstStyle/>
          <a:p>
            <a:pPr lvl="0" algn="ctr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600" b="1" dirty="0">
                <a:solidFill>
                  <a:srgbClr val="0000FF"/>
                </a:solidFill>
                <a:latin typeface="Luxi Sans" charset="0"/>
                <a:ea typeface="HG Mincho Light J" pitchFamily="2"/>
                <a:cs typeface="HG Mincho Light J" pitchFamily="2"/>
              </a:rPr>
              <a:t>Erwin Schrödinger (1887-1961)</a:t>
            </a:r>
            <a:endParaRPr lang="en-US" sz="1600" b="1" i="0" u="none" strike="noStrike" baseline="0" dirty="0">
              <a:ln>
                <a:noFill/>
              </a:ln>
              <a:solidFill>
                <a:srgbClr val="0000FF"/>
              </a:solidFill>
              <a:latin typeface="Luxi Sans" charset="0"/>
              <a:ea typeface="HG Mincho Light J" pitchFamily="2"/>
              <a:cs typeface="HG Mincho Light J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4993241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Ein </a:t>
            </a:r>
            <a:r>
              <a:rPr lang="en-US" dirty="0" err="1"/>
              <a:t>Blick</a:t>
            </a:r>
            <a:r>
              <a:rPr lang="en-US" dirty="0"/>
              <a:t> </a:t>
            </a:r>
            <a:r>
              <a:rPr lang="en-US" dirty="0" err="1"/>
              <a:t>zurück</a:t>
            </a:r>
            <a:r>
              <a:rPr lang="en-US" dirty="0"/>
              <a:t> in die </a:t>
            </a:r>
            <a:r>
              <a:rPr lang="en-US" dirty="0" err="1"/>
              <a:t>Geschichte</a:t>
            </a:r>
            <a:r>
              <a:rPr lang="en-US" dirty="0"/>
              <a:t> der </a:t>
            </a:r>
            <a:r>
              <a:rPr lang="en-US" dirty="0" err="1"/>
              <a:t>Teilchenphysik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/>
              <a:t>Relativität</a:t>
            </a:r>
            <a:r>
              <a:rPr lang="en-US" dirty="0"/>
              <a:t>, </a:t>
            </a:r>
            <a:r>
              <a:rPr lang="en-US" dirty="0" err="1"/>
              <a:t>Quanten</a:t>
            </a:r>
            <a:r>
              <a:rPr lang="en-US" dirty="0"/>
              <a:t>, </a:t>
            </a:r>
            <a:r>
              <a:rPr lang="en-US" dirty="0" err="1"/>
              <a:t>Wellen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71685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Alles nur Wahrscheinlich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74638" y="1189038"/>
                <a:ext cx="6493866" cy="5942012"/>
              </a:xfrm>
            </p:spPr>
            <p:txBody>
              <a:bodyPr/>
              <a:lstStyle/>
              <a:p>
                <a:r>
                  <a:rPr lang="de-DE" dirty="0"/>
                  <a:t>Interpretation durch Max Born 1928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de-DE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𝛹</m:t>
                    </m:r>
                    <m:r>
                      <a:rPr lang="de-DE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de-DE" dirty="0">
                    <a:solidFill>
                      <a:srgbClr val="FF0000"/>
                    </a:solidFill>
                  </a:rPr>
                  <a:t>= Wahrscheinlichkeitsamplitude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|</m:t>
                    </m:r>
                    <m:r>
                      <a:rPr lang="de-DE" b="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𝛹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|</m:t>
                    </m:r>
                    <m:r>
                      <a:rPr lang="en-US" b="0" i="1" baseline="3000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  <m:r>
                      <a:rPr lang="de-DE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de-DE" dirty="0">
                    <a:solidFill>
                      <a:srgbClr val="FF0000"/>
                    </a:solidFill>
                  </a:rPr>
                  <a:t>= Wahrscheinlichkeit</a:t>
                </a:r>
              </a:p>
              <a:p>
                <a:r>
                  <a:rPr lang="de-DE" dirty="0"/>
                  <a:t>Elektronen bilden stehende Wellen im Atom </a:t>
                </a:r>
                <a:r>
                  <a:rPr lang="de-DE" dirty="0">
                    <a:sym typeface="Wingdings" panose="05000000000000000000" pitchFamily="2" charset="2"/>
                  </a:rPr>
                  <a:t> Orbitale </a:t>
                </a:r>
                <a:r>
                  <a:rPr lang="de-DE" sz="1600" dirty="0">
                    <a:sym typeface="Wingdings" panose="05000000000000000000" pitchFamily="2" charset="2"/>
                  </a:rPr>
                  <a:t>(Aufenthaltswahrscheinlichkeiten)</a:t>
                </a:r>
                <a:endParaRPr lang="de-DE" sz="1600" dirty="0"/>
              </a:p>
              <a:p>
                <a:pPr lvl="1"/>
                <a:r>
                  <a:rPr lang="de-DE" dirty="0"/>
                  <a:t>Chemische Bindungen entsprechen der Struktur der Orbitale (Linus Pauling 1928)</a:t>
                </a:r>
              </a:p>
              <a:p>
                <a:pPr lvl="2"/>
                <a:r>
                  <a:rPr lang="de-DE" dirty="0"/>
                  <a:t>und erklären die makroskopische Struktur der Materie</a:t>
                </a:r>
              </a:p>
              <a:p>
                <a:pPr lvl="1"/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74638" y="1189038"/>
                <a:ext cx="6493866" cy="5942012"/>
              </a:xfrm>
              <a:blipFill rotWithShape="0">
                <a:blip r:embed="rId3"/>
                <a:stretch>
                  <a:fillRect t="-1846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droppedImage.pdf"/>
          <p:cNvPicPr/>
          <p:nvPr/>
        </p:nvPicPr>
        <p:blipFill>
          <a:blip r:embed="rId4"/>
          <a:stretch>
            <a:fillRect/>
          </a:stretch>
        </p:blipFill>
        <p:spPr>
          <a:xfrm>
            <a:off x="1390474" y="4787949"/>
            <a:ext cx="2425702" cy="2301064"/>
          </a:xfrm>
          <a:prstGeom prst="rect">
            <a:avLst/>
          </a:prstGeom>
          <a:ln w="88900" cap="flat">
            <a:noFill/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9" name="Group 8"/>
          <p:cNvGrpSpPr/>
          <p:nvPr/>
        </p:nvGrpSpPr>
        <p:grpSpPr>
          <a:xfrm>
            <a:off x="4614439" y="4787949"/>
            <a:ext cx="3378201" cy="2288989"/>
            <a:chOff x="4503340" y="4875224"/>
            <a:chExt cx="3378201" cy="2288989"/>
          </a:xfrm>
        </p:grpSpPr>
        <p:pic>
          <p:nvPicPr>
            <p:cNvPr id="6" name="droppedImage.pdf"/>
            <p:cNvPicPr/>
            <p:nvPr/>
          </p:nvPicPr>
          <p:blipFill>
            <a:blip r:embed="rId5"/>
            <a:stretch>
              <a:fillRect/>
            </a:stretch>
          </p:blipFill>
          <p:spPr>
            <a:xfrm>
              <a:off x="4503340" y="4875224"/>
              <a:ext cx="3378201" cy="2288989"/>
            </a:xfrm>
            <a:prstGeom prst="rect">
              <a:avLst/>
            </a:prstGeom>
            <a:ln w="88900">
              <a:miter lim="4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7" name="TextBox 6"/>
            <p:cNvSpPr txBox="1"/>
            <p:nvPr/>
          </p:nvSpPr>
          <p:spPr>
            <a:xfrm>
              <a:off x="6148715" y="6743922"/>
              <a:ext cx="1657826" cy="4062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Eiskristalle</a:t>
              </a:r>
              <a:endParaRPr lang="en-GB" dirty="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842001" y="1189038"/>
            <a:ext cx="3094855" cy="3094855"/>
            <a:chOff x="6687492" y="1189038"/>
            <a:chExt cx="3094855" cy="3094855"/>
          </a:xfrm>
        </p:grpSpPr>
        <p:pic>
          <p:nvPicPr>
            <p:cNvPr id="4" name="HAtomOrbitals.png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687492" y="1189038"/>
              <a:ext cx="3094855" cy="3094855"/>
            </a:xfrm>
            <a:prstGeom prst="rect">
              <a:avLst/>
            </a:prstGeom>
            <a:ln w="88900">
              <a:miter lim="4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8" name="TextBox 7"/>
            <p:cNvSpPr txBox="1"/>
            <p:nvPr/>
          </p:nvSpPr>
          <p:spPr>
            <a:xfrm>
              <a:off x="8064648" y="1645380"/>
              <a:ext cx="1263487" cy="4062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Orbitale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147373093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Die Unschärferelation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638" y="1189038"/>
            <a:ext cx="6420165" cy="5942012"/>
          </a:xfrm>
        </p:spPr>
        <p:txBody>
          <a:bodyPr/>
          <a:lstStyle/>
          <a:p>
            <a:r>
              <a:rPr lang="de-DE" dirty="0"/>
              <a:t>Heisenberg 1927:</a:t>
            </a:r>
          </a:p>
          <a:p>
            <a:pPr lvl="1"/>
            <a:r>
              <a:rPr lang="de-DE" dirty="0"/>
              <a:t>Wenn Teilchen auch Welleneigenschaften haben, dann können </a:t>
            </a:r>
            <a:r>
              <a:rPr lang="de-DE" dirty="0">
                <a:solidFill>
                  <a:srgbClr val="FF0000"/>
                </a:solidFill>
              </a:rPr>
              <a:t>Ort und Impuls nicht gleichzeitig präzise messbar </a:t>
            </a:r>
            <a:r>
              <a:rPr lang="de-DE" dirty="0"/>
              <a:t>sein</a:t>
            </a:r>
          </a:p>
          <a:p>
            <a:pPr lvl="2"/>
            <a:r>
              <a:rPr lang="de-DE" dirty="0">
                <a:solidFill>
                  <a:srgbClr val="0000FF"/>
                </a:solidFill>
              </a:rPr>
              <a:t>Orts-Impuls Unschärfe</a:t>
            </a:r>
          </a:p>
          <a:p>
            <a:endParaRPr lang="de-DE" dirty="0"/>
          </a:p>
          <a:p>
            <a:r>
              <a:rPr lang="de-DE" dirty="0"/>
              <a:t>Nicht nur Ort + Impuls sind unscharf</a:t>
            </a:r>
          </a:p>
          <a:p>
            <a:pPr lvl="1"/>
            <a:r>
              <a:rPr lang="de-DE" dirty="0"/>
              <a:t>Ein ‘reiner’ Ton der Frequenz </a:t>
            </a:r>
            <a:r>
              <a:rPr lang="de-DE" i="1" dirty="0"/>
              <a:t>f</a:t>
            </a:r>
            <a:r>
              <a:rPr lang="de-DE" dirty="0"/>
              <a:t> bekommt eine ‘Unschärfe’ </a:t>
            </a:r>
            <a:r>
              <a:rPr lang="de-DE" i="1" dirty="0" err="1"/>
              <a:t>Δf</a:t>
            </a:r>
            <a:r>
              <a:rPr lang="de-DE" dirty="0"/>
              <a:t>, wenn er nur über das Zeitintervall </a:t>
            </a:r>
            <a:r>
              <a:rPr lang="de-DE" i="1" dirty="0" err="1"/>
              <a:t>Δt</a:t>
            </a:r>
            <a:r>
              <a:rPr lang="de-DE" i="1" dirty="0"/>
              <a:t> </a:t>
            </a:r>
            <a:r>
              <a:rPr lang="de-DE" dirty="0"/>
              <a:t>erklingt (Fourier-Transformation)</a:t>
            </a:r>
          </a:p>
          <a:p>
            <a:pPr lvl="2"/>
            <a:r>
              <a:rPr lang="de-DE" dirty="0"/>
              <a:t>(Kreis-)frequenz-Zeit Unschärfe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r>
              <a:rPr lang="de-DE" dirty="0"/>
              <a:t>oder mit</a:t>
            </a:r>
          </a:p>
          <a:p>
            <a:pPr lvl="3">
              <a:buFont typeface="Arial" panose="020B0604020202020204" pitchFamily="34" charset="0"/>
              <a:buChar char="•"/>
            </a:pPr>
            <a:endParaRPr lang="de-DE" dirty="0"/>
          </a:p>
          <a:p>
            <a:pPr lvl="2"/>
            <a:r>
              <a:rPr lang="de-DE" dirty="0">
                <a:solidFill>
                  <a:srgbClr val="0000FF"/>
                </a:solidFill>
              </a:rPr>
              <a:t>Energie-Zeit Unschärfe</a:t>
            </a:r>
          </a:p>
        </p:txBody>
      </p:sp>
      <p:pic>
        <p:nvPicPr>
          <p:cNvPr id="4" name="548px-Werner_Heisenberg.jpg"/>
          <p:cNvPicPr/>
          <p:nvPr/>
        </p:nvPicPr>
        <p:blipFill>
          <a:blip r:embed="rId3"/>
          <a:stretch>
            <a:fillRect/>
          </a:stretch>
        </p:blipFill>
        <p:spPr>
          <a:xfrm>
            <a:off x="7488584" y="958850"/>
            <a:ext cx="1701800" cy="1860181"/>
          </a:xfrm>
          <a:prstGeom prst="rect">
            <a:avLst/>
          </a:prstGeom>
          <a:ln w="88900" cap="flat">
            <a:noFill/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7292079" y="2819031"/>
            <a:ext cx="2094810" cy="466504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prstDash val="solid"/>
          </a:ln>
        </p:spPr>
        <p:txBody>
          <a:bodyPr vert="horz" wrap="square" lIns="9000" tIns="9000" rIns="9000" bIns="9000" anchorCtr="0" compatLnSpc="0">
            <a:spAutoFit/>
          </a:bodyPr>
          <a:lstStyle/>
          <a:p>
            <a:pPr marL="0" marR="0" lvl="0" indent="0" algn="ctr" defTabSz="447675" rtl="0" eaLnBrk="1" fontAlgn="base" latinLnBrk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Luxi Sans" charset="0"/>
                <a:ea typeface="HG Mincho Light J" pitchFamily="2"/>
                <a:cs typeface="HG Mincho Light J" pitchFamily="2"/>
              </a:rPr>
              <a:t> Werner Heisenberg (1901-1976)</a:t>
            </a:r>
          </a:p>
        </p:txBody>
      </p:sp>
      <p:pic>
        <p:nvPicPr>
          <p:cNvPr id="12" name="wave-packet.jpg"/>
          <p:cNvPicPr/>
          <p:nvPr/>
        </p:nvPicPr>
        <p:blipFill>
          <a:blip r:embed="rId4"/>
          <a:stretch>
            <a:fillRect/>
          </a:stretch>
        </p:blipFill>
        <p:spPr>
          <a:xfrm>
            <a:off x="6891308" y="4150622"/>
            <a:ext cx="3053434" cy="2173196"/>
          </a:xfrm>
          <a:prstGeom prst="rect">
            <a:avLst/>
          </a:prstGeom>
          <a:ln w="88900" cap="flat">
            <a:noFill/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59"/>
          <a:stretch/>
        </p:blipFill>
        <p:spPr>
          <a:xfrm>
            <a:off x="4570543" y="4949188"/>
            <a:ext cx="1837921" cy="70285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08" y="5884068"/>
            <a:ext cx="1143000" cy="20002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31"/>
          <a:stretch/>
        </p:blipFill>
        <p:spPr>
          <a:xfrm>
            <a:off x="3816176" y="6170265"/>
            <a:ext cx="1915849" cy="70294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2662"/>
          <a:stretch/>
        </p:blipFill>
        <p:spPr>
          <a:xfrm>
            <a:off x="3816176" y="2682857"/>
            <a:ext cx="20052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745518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51D2A6-E751-BE83-9C8A-610806FE03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Was </a:t>
            </a:r>
            <a:r>
              <a:rPr lang="en-US" dirty="0" err="1"/>
              <a:t>bedeutet</a:t>
            </a:r>
            <a:r>
              <a:rPr lang="en-US" dirty="0"/>
              <a:t> das </a:t>
            </a:r>
            <a:r>
              <a:rPr lang="en-US" dirty="0" err="1"/>
              <a:t>fuer</a:t>
            </a:r>
            <a:r>
              <a:rPr lang="en-US" dirty="0"/>
              <a:t> </a:t>
            </a:r>
            <a:r>
              <a:rPr lang="en-US" dirty="0" err="1"/>
              <a:t>Messungen</a:t>
            </a:r>
            <a:r>
              <a:rPr lang="en-US" dirty="0"/>
              <a:t>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C87DF6C-D72E-84BE-269A-A5805F9FEF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769" y="2020710"/>
            <a:ext cx="9731990" cy="4927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299350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Antiteilchen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Das Positron, </a:t>
            </a:r>
            <a:r>
              <a:rPr lang="en-US" dirty="0" err="1"/>
              <a:t>Antimaterie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969041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Quanten- &amp; Relativitätstheorie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74638" y="1189038"/>
                <a:ext cx="7639902" cy="5942012"/>
              </a:xfrm>
              <a:effectLst>
                <a:outerShdw blurRad="152400" dist="317500" dir="5400000" sx="90000" sy="-19000" rotWithShape="0">
                  <a:prstClr val="black">
                    <a:alpha val="15000"/>
                  </a:prstClr>
                </a:outerShdw>
              </a:effectLst>
            </p:spPr>
            <p:txBody>
              <a:bodyPr/>
              <a:lstStyle/>
              <a:p>
                <a:r>
                  <a:rPr lang="de-DE" dirty="0"/>
                  <a:t>Für die relativistische Energie-Impuls Beziehung eines freien Teilchens gibt es </a:t>
                </a:r>
                <a:r>
                  <a:rPr lang="de-DE" dirty="0">
                    <a:solidFill>
                      <a:srgbClr val="0000FF"/>
                    </a:solidFill>
                  </a:rPr>
                  <a:t>mehr als eine Lösung</a:t>
                </a:r>
                <a:r>
                  <a:rPr lang="de-DE" dirty="0"/>
                  <a:t>: </a:t>
                </a:r>
                <a:r>
                  <a:rPr lang="en-US" b="0" i="1" dirty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-m, </a:t>
                </a:r>
                <a:r>
                  <a:rPr lang="en-US" sz="2000" b="0" i="1" dirty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+</a:t>
                </a:r>
                <a:r>
                  <a:rPr lang="en-US" b="0" i="1" dirty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m, -p, </a:t>
                </a:r>
                <a:r>
                  <a:rPr lang="en-US" sz="2000" b="0" i="1" dirty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+</a:t>
                </a:r>
                <a:r>
                  <a:rPr lang="en-US" b="0" i="1" dirty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p</a:t>
                </a:r>
              </a:p>
              <a:p>
                <a:endParaRPr lang="en-US" b="0" i="1" dirty="0">
                  <a:solidFill>
                    <a:schemeClr val="tx1"/>
                  </a:solidFill>
                  <a:ea typeface="Cambria Math" panose="02040503050406030204" pitchFamily="18" charset="0"/>
                </a:endParaRPr>
              </a:p>
              <a:p>
                <a:r>
                  <a:rPr lang="de-DE" dirty="0"/>
                  <a:t>Dirac kombinierte 1928 die </a:t>
                </a:r>
                <a:r>
                  <a:rPr lang="de-DE" dirty="0">
                    <a:solidFill>
                      <a:srgbClr val="FF0000"/>
                    </a:solidFill>
                  </a:rPr>
                  <a:t>nicht-relativistische Wellengleichung mit der Relativitätstheorie</a:t>
                </a:r>
              </a:p>
              <a:p>
                <a:pPr lvl="1"/>
                <a:r>
                  <a:rPr lang="en-US" dirty="0" err="1">
                    <a:solidFill>
                      <a:srgbClr val="0000FF"/>
                    </a:solidFill>
                    <a:sym typeface="Wingdings" panose="05000000000000000000" pitchFamily="2" charset="2"/>
                  </a:rPr>
                  <a:t>Diracgleichung</a:t>
                </a:r>
                <a:r>
                  <a:rPr lang="en-US" dirty="0">
                    <a:solidFill>
                      <a:srgbClr val="0000FF"/>
                    </a:solidFill>
                    <a:sym typeface="Wingdings" panose="05000000000000000000" pitchFamily="2" charset="2"/>
                  </a:rPr>
                  <a:t> </a:t>
                </a:r>
                <a:r>
                  <a:rPr lang="en-US" dirty="0" err="1">
                    <a:sym typeface="Wingdings" panose="05000000000000000000" pitchFamily="2" charset="2"/>
                  </a:rPr>
                  <a:t>zur</a:t>
                </a:r>
                <a:r>
                  <a:rPr lang="en-US" dirty="0">
                    <a:sym typeface="Wingdings" panose="05000000000000000000" pitchFamily="2" charset="2"/>
                  </a:rPr>
                  <a:t> </a:t>
                </a:r>
                <a:r>
                  <a:rPr lang="en-US" dirty="0" err="1">
                    <a:sym typeface="Wingdings" panose="05000000000000000000" pitchFamily="2" charset="2"/>
                  </a:rPr>
                  <a:t>Beschreibung</a:t>
                </a:r>
                <a:r>
                  <a:rPr lang="en-US" dirty="0">
                    <a:sym typeface="Wingdings" panose="05000000000000000000" pitchFamily="2" charset="2"/>
                  </a:rPr>
                  <a:t> </a:t>
                </a:r>
                <a:r>
                  <a:rPr lang="en-US" dirty="0" err="1">
                    <a:sym typeface="Wingdings" panose="05000000000000000000" pitchFamily="2" charset="2"/>
                  </a:rPr>
                  <a:t>eines</a:t>
                </a:r>
                <a:r>
                  <a:rPr lang="en-US" dirty="0">
                    <a:sym typeface="Wingdings" panose="05000000000000000000" pitchFamily="2" charset="2"/>
                  </a:rPr>
                  <a:t> </a:t>
                </a:r>
                <a:r>
                  <a:rPr lang="en-US" dirty="0" err="1">
                    <a:sym typeface="Wingdings" panose="05000000000000000000" pitchFamily="2" charset="2"/>
                  </a:rPr>
                  <a:t>Elektrons</a:t>
                </a:r>
                <a:r>
                  <a:rPr lang="en-US" dirty="0">
                    <a:sym typeface="Wingdings" panose="05000000000000000000" pitchFamily="2" charset="2"/>
                  </a:rPr>
                  <a:t> </a:t>
                </a:r>
                <a:r>
                  <a:rPr lang="en-US" dirty="0" err="1">
                    <a:sym typeface="Wingdings" panose="05000000000000000000" pitchFamily="2" charset="2"/>
                  </a:rPr>
                  <a:t>mit</a:t>
                </a:r>
                <a:r>
                  <a:rPr lang="en-US" dirty="0">
                    <a:sym typeface="Wingdings" panose="05000000000000000000" pitchFamily="2" charset="2"/>
                  </a:rPr>
                  <a:t>  4(!) </a:t>
                </a:r>
                <a:r>
                  <a:rPr lang="en-US" dirty="0" err="1">
                    <a:sym typeface="Wingdings" panose="05000000000000000000" pitchFamily="2" charset="2"/>
                  </a:rPr>
                  <a:t>Komponenten</a:t>
                </a:r>
                <a:r>
                  <a:rPr lang="en-US" dirty="0">
                    <a:sym typeface="Wingdings" panose="05000000000000000000" pitchFamily="2" charset="2"/>
                  </a:rPr>
                  <a:t> f</a:t>
                </a:r>
                <a:r>
                  <a:rPr lang="de-DE" dirty="0" err="1">
                    <a:sym typeface="Wingdings" panose="05000000000000000000" pitchFamily="2" charset="2"/>
                  </a:rPr>
                  <a:t>ür</a:t>
                </a:r>
                <a:r>
                  <a:rPr lang="de-DE" dirty="0">
                    <a:sym typeface="Wingdings" panose="05000000000000000000" pitchFamily="2" charset="2"/>
                  </a:rPr>
                  <a:t> </a:t>
                </a:r>
                <a14:m>
                  <m:oMath xmlns:m="http://schemas.openxmlformats.org/officeDocument/2006/math">
                    <m:r>
                      <a:rPr lang="de-DE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𝛹</m:t>
                    </m:r>
                  </m:oMath>
                </a14:m>
                <a:endParaRPr lang="de-DE" b="0" dirty="0">
                  <a:ea typeface="Cambria Math" panose="02040503050406030204" pitchFamily="18" charset="0"/>
                </a:endParaRPr>
              </a:p>
              <a:p>
                <a:pPr lvl="1"/>
                <a:endParaRPr lang="en-US" dirty="0">
                  <a:sym typeface="Wingdings" panose="05000000000000000000" pitchFamily="2" charset="2"/>
                </a:endParaRPr>
              </a:p>
              <a:p>
                <a:pPr lvl="1"/>
                <a:endParaRPr lang="en-US" dirty="0">
                  <a:sym typeface="Wingdings" panose="05000000000000000000" pitchFamily="2" charset="2"/>
                </a:endParaRPr>
              </a:p>
              <a:p>
                <a:pPr lvl="1"/>
                <a:endParaRPr lang="en-US" dirty="0">
                  <a:sym typeface="Wingdings" panose="05000000000000000000" pitchFamily="2" charset="2"/>
                </a:endParaRPr>
              </a:p>
              <a:p>
                <a:pPr lvl="1"/>
                <a:r>
                  <a:rPr lang="de-DE" dirty="0"/>
                  <a:t>Theoretische Vorhersage von </a:t>
                </a:r>
                <a:r>
                  <a:rPr lang="de-DE" dirty="0">
                    <a:solidFill>
                      <a:srgbClr val="FF0000"/>
                    </a:solidFill>
                    <a:effectLst>
                      <a:outerShdw blurRad="50800" dist="38100" dir="2700000" algn="tl" rotWithShape="0">
                        <a:prstClr val="black">
                          <a:alpha val="40000"/>
                        </a:prstClr>
                      </a:outerShdw>
                      <a:reflection blurRad="6350" stA="60000" endA="900" endPos="60000" dist="60007" dir="5400000" sy="-100000" algn="bl" rotWithShape="0"/>
                    </a:effectLst>
                  </a:rPr>
                  <a:t>ANTITEILCHEN</a:t>
                </a:r>
                <a:endParaRPr lang="de-DE" dirty="0">
                  <a:ln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ln>
                  <a:solidFill>
                    <a:srgbClr val="FF0000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  <a:reflection blurRad="6350" stA="60000" endA="900" endPos="60000" dist="60007" dir="5400000" sy="-100000" algn="bl" rotWithShape="0"/>
                  </a:effectLst>
                </a:endParaRPr>
              </a:p>
              <a:p>
                <a:pPr lvl="1"/>
                <a:r>
                  <a:rPr lang="de-DE" dirty="0">
                    <a:sym typeface="Wingdings" panose="05000000000000000000" pitchFamily="2" charset="2"/>
                  </a:rPr>
                  <a:t>Erklärung des Spin ½</a:t>
                </a:r>
              </a:p>
              <a:p>
                <a:pPr lvl="2"/>
                <a:r>
                  <a:rPr lang="de-DE" dirty="0">
                    <a:sym typeface="Wingdings" panose="05000000000000000000" pitchFamily="2" charset="2"/>
                  </a:rPr>
                  <a:t>Spin = quantenmechanische Eigenschaft interpretiert als Eigendrehimpuls</a:t>
                </a:r>
                <a:endParaRPr lang="en-US" dirty="0">
                  <a:sym typeface="Wingdings" panose="05000000000000000000" pitchFamily="2" charset="2"/>
                </a:endParaRPr>
              </a:p>
              <a:p>
                <a:pPr marL="500063" lvl="1" indent="0">
                  <a:buNone/>
                </a:pPr>
                <a:endParaRPr lang="de-DE" dirty="0"/>
              </a:p>
              <a:p>
                <a:pPr lvl="1"/>
                <a:endParaRPr lang="en-US" b="0" i="1" dirty="0">
                  <a:solidFill>
                    <a:schemeClr val="tx1"/>
                  </a:solidFill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74638" y="1189038"/>
                <a:ext cx="7639902" cy="5942012"/>
              </a:xfrm>
              <a:blipFill>
                <a:blip r:embed="rId3"/>
                <a:stretch>
                  <a:fillRect t="-1513" r="-2156"/>
                </a:stretch>
              </a:blipFill>
              <a:effectLst>
                <a:outerShdw blurRad="152400" dist="317500" dir="5400000" sx="90000" sy="-19000" rotWithShape="0">
                  <a:prstClr val="black">
                    <a:alpha val="15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936" y="2384313"/>
            <a:ext cx="2448272" cy="480357"/>
          </a:xfrm>
          <a:prstGeom prst="rect">
            <a:avLst/>
          </a:prstGeom>
        </p:spPr>
      </p:pic>
      <p:pic>
        <p:nvPicPr>
          <p:cNvPr id="5" name="dirac.pdf"/>
          <p:cNvPicPr/>
          <p:nvPr/>
        </p:nvPicPr>
        <p:blipFill>
          <a:blip r:embed="rId5"/>
          <a:stretch>
            <a:fillRect/>
          </a:stretch>
        </p:blipFill>
        <p:spPr>
          <a:xfrm>
            <a:off x="8025167" y="2051645"/>
            <a:ext cx="1590268" cy="2222500"/>
          </a:xfrm>
          <a:prstGeom prst="rect">
            <a:avLst/>
          </a:prstGeom>
          <a:ln w="88900" cap="flat">
            <a:noFill/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8184116" y="4160044"/>
            <a:ext cx="1320692" cy="466504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prstDash val="solid"/>
          </a:ln>
        </p:spPr>
        <p:txBody>
          <a:bodyPr vert="horz" wrap="square" lIns="9000" tIns="9000" rIns="9000" bIns="9000" anchorCtr="0" compatLnSpc="0">
            <a:spAutoFit/>
          </a:bodyPr>
          <a:lstStyle/>
          <a:p>
            <a:pPr lvl="0" algn="ctr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600" b="1" dirty="0">
                <a:solidFill>
                  <a:srgbClr val="0000FF"/>
                </a:solidFill>
                <a:latin typeface="Luxi Sans" charset="0"/>
                <a:ea typeface="HG Mincho Light J" pitchFamily="2"/>
                <a:cs typeface="HG Mincho Light J" pitchFamily="2"/>
              </a:rPr>
              <a:t>Paul Dirac (1902-1984)</a:t>
            </a:r>
            <a:endParaRPr lang="en-US" sz="1600" b="1" i="0" u="none" strike="noStrike" baseline="0" dirty="0">
              <a:ln>
                <a:noFill/>
              </a:ln>
              <a:solidFill>
                <a:srgbClr val="0000FF"/>
              </a:solidFill>
              <a:latin typeface="Luxi Sans" charset="0"/>
              <a:ea typeface="HG Mincho Light J" pitchFamily="2"/>
              <a:cs typeface="HG Mincho Light J" pitchFamily="2"/>
            </a:endParaRPr>
          </a:p>
        </p:txBody>
      </p:sp>
      <p:pic>
        <p:nvPicPr>
          <p:cNvPr id="7" name="droppedImage.pd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23888" y="4715941"/>
            <a:ext cx="2592288" cy="821530"/>
          </a:xfrm>
          <a:prstGeom prst="rect">
            <a:avLst/>
          </a:prstGeom>
          <a:ln w="88900"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18" name="Group 17"/>
          <p:cNvGrpSpPr/>
          <p:nvPr/>
        </p:nvGrpSpPr>
        <p:grpSpPr>
          <a:xfrm>
            <a:off x="4104208" y="4456825"/>
            <a:ext cx="4248472" cy="1411244"/>
            <a:chOff x="5112320" y="4679846"/>
            <a:chExt cx="4248472" cy="141124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9" name="Shape 847"/>
            <p:cNvSpPr/>
            <p:nvPr/>
          </p:nvSpPr>
          <p:spPr>
            <a:xfrm>
              <a:off x="5112320" y="5079292"/>
              <a:ext cx="939800" cy="5842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>
                <a:defRPr sz="3600" i="1">
                  <a:latin typeface="Times"/>
                  <a:ea typeface="Times"/>
                  <a:cs typeface="Times"/>
                  <a:sym typeface="Times"/>
                </a:defRPr>
              </a:lvl1pPr>
            </a:lstStyle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 i="0"/>
              </a:pPr>
              <a:r>
                <a:rPr kumimoji="0" sz="3200" b="1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mbria Math" panose="02040503050406030204" pitchFamily="18" charset="0"/>
                  <a:ea typeface="Cambria Math" panose="02040503050406030204" pitchFamily="18" charset="0"/>
                  <a:sym typeface="Times"/>
                </a:rPr>
                <a:t>Ψ</a:t>
              </a:r>
              <a:r>
                <a:rPr kumimoji="0" sz="32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mbria Math" panose="02040503050406030204" pitchFamily="18" charset="0"/>
                  <a:ea typeface="Cambria Math" panose="02040503050406030204" pitchFamily="18" charset="0"/>
                  <a:sym typeface="Times"/>
                </a:rPr>
                <a:t> = </a:t>
              </a:r>
            </a:p>
          </p:txBody>
        </p:sp>
        <p:sp>
          <p:nvSpPr>
            <p:cNvPr id="10" name="Shape 848"/>
            <p:cNvSpPr/>
            <p:nvPr/>
          </p:nvSpPr>
          <p:spPr>
            <a:xfrm>
              <a:off x="5639254" y="4679846"/>
              <a:ext cx="3304611" cy="5471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>
                <a:defRPr sz="18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8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Verdana"/>
                  <a:ea typeface="Verdana"/>
                  <a:cs typeface="Verdana"/>
                  <a:sym typeface="Verdana"/>
                </a:rPr>
                <a:t>Elektron</a:t>
              </a:r>
              <a:r>
                <a:rPr kumimoji="0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Verdana"/>
                  <a:ea typeface="Verdana"/>
                  <a:cs typeface="Verdana"/>
                  <a:sym typeface="Verdana"/>
                </a:rPr>
                <a:t> - Spin up</a:t>
              </a:r>
            </a:p>
          </p:txBody>
        </p:sp>
        <p:sp>
          <p:nvSpPr>
            <p:cNvPr id="11" name="Shape 849"/>
            <p:cNvSpPr/>
            <p:nvPr/>
          </p:nvSpPr>
          <p:spPr>
            <a:xfrm>
              <a:off x="5561544" y="4967878"/>
              <a:ext cx="3799248" cy="5471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>
                <a:defRPr sz="18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8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Verdana"/>
                  <a:ea typeface="Verdana"/>
                  <a:cs typeface="Verdana"/>
                  <a:sym typeface="Verdana"/>
                </a:rPr>
                <a:t>Elektron</a:t>
              </a:r>
              <a:r>
                <a:rPr kumimoji="0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Verdana"/>
                  <a:ea typeface="Verdana"/>
                  <a:cs typeface="Verdana"/>
                  <a:sym typeface="Verdana"/>
                </a:rPr>
                <a:t> - Spin down</a:t>
              </a:r>
            </a:p>
          </p:txBody>
        </p:sp>
        <p:sp>
          <p:nvSpPr>
            <p:cNvPr id="12" name="Shape 850"/>
            <p:cNvSpPr/>
            <p:nvPr/>
          </p:nvSpPr>
          <p:spPr>
            <a:xfrm>
              <a:off x="5658908" y="5255910"/>
              <a:ext cx="3265301" cy="5471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>
                <a:defRPr sz="18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Verdana"/>
                  <a:ea typeface="Verdana"/>
                  <a:cs typeface="Verdana"/>
                  <a:sym typeface="Verdana"/>
                </a:rPr>
                <a:t>Positron</a:t>
              </a:r>
              <a:r>
                <a:rPr kumimoji="0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Verdana"/>
                  <a:ea typeface="Verdana"/>
                  <a:cs typeface="Verdana"/>
                  <a:sym typeface="Verdana"/>
                </a:rPr>
                <a:t> - Spin up</a:t>
              </a:r>
            </a:p>
          </p:txBody>
        </p:sp>
        <p:sp>
          <p:nvSpPr>
            <p:cNvPr id="13" name="Shape 851"/>
            <p:cNvSpPr/>
            <p:nvPr/>
          </p:nvSpPr>
          <p:spPr>
            <a:xfrm>
              <a:off x="5620072" y="5543942"/>
              <a:ext cx="3684230" cy="5471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>
                <a:defRPr sz="18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Verdana"/>
                  <a:ea typeface="Verdana"/>
                  <a:cs typeface="Verdana"/>
                  <a:sym typeface="Verdana"/>
                </a:rPr>
                <a:t>Positron</a:t>
              </a:r>
              <a:r>
                <a:rPr kumimoji="0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Verdana"/>
                  <a:ea typeface="Verdana"/>
                  <a:cs typeface="Verdana"/>
                  <a:sym typeface="Verdana"/>
                </a:rPr>
                <a:t> - Spin down</a:t>
              </a:r>
            </a:p>
          </p:txBody>
        </p:sp>
        <p:sp>
          <p:nvSpPr>
            <p:cNvPr id="16" name="Left Bracket 15"/>
            <p:cNvSpPr/>
            <p:nvPr/>
          </p:nvSpPr>
          <p:spPr bwMode="auto">
            <a:xfrm>
              <a:off x="6120432" y="4715882"/>
              <a:ext cx="176867" cy="1375208"/>
            </a:xfrm>
            <a:prstGeom prst="leftBracket">
              <a:avLst/>
            </a:prstGeom>
            <a:noFill/>
            <a:ln w="349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7675" rtl="0" eaLnBrk="1" fontAlgn="base" latinLnBrk="0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17" name="Left Bracket 16"/>
            <p:cNvSpPr/>
            <p:nvPr/>
          </p:nvSpPr>
          <p:spPr bwMode="auto">
            <a:xfrm rot="10800000">
              <a:off x="8607861" y="4715882"/>
              <a:ext cx="176867" cy="1375208"/>
            </a:xfrm>
            <a:prstGeom prst="leftBracket">
              <a:avLst/>
            </a:prstGeom>
            <a:noFill/>
            <a:ln w="349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7675" rtl="0" eaLnBrk="1" fontAlgn="base" latinLnBrk="0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6816003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Entdeckung</a:t>
            </a:r>
            <a:r>
              <a:rPr lang="en-US" dirty="0"/>
              <a:t> des Positrons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Dirac </a:t>
            </a:r>
            <a:r>
              <a:rPr lang="en-US" dirty="0" err="1"/>
              <a:t>hatte</a:t>
            </a:r>
            <a:r>
              <a:rPr lang="en-US" dirty="0"/>
              <a:t> </a:t>
            </a:r>
            <a:r>
              <a:rPr lang="en-US" dirty="0" err="1"/>
              <a:t>recht</a:t>
            </a:r>
            <a:r>
              <a:rPr lang="en-US" dirty="0"/>
              <a:t>!</a:t>
            </a:r>
          </a:p>
          <a:p>
            <a:pPr lvl="0"/>
            <a:r>
              <a:rPr lang="en-US" dirty="0" err="1">
                <a:solidFill>
                  <a:srgbClr val="0000FF"/>
                </a:solidFill>
                <a:latin typeface="" pitchFamily="16"/>
              </a:rPr>
              <a:t>Positronnachweis</a:t>
            </a:r>
            <a:r>
              <a:rPr lang="en-US" dirty="0">
                <a:solidFill>
                  <a:srgbClr val="0000FF"/>
                </a:solidFill>
                <a:latin typeface="" pitchFamily="16"/>
              </a:rPr>
              <a:t> </a:t>
            </a:r>
            <a:r>
              <a:rPr lang="en-US" dirty="0" err="1">
                <a:solidFill>
                  <a:schemeClr val="accent2">
                    <a:lumMod val="75000"/>
                  </a:schemeClr>
                </a:solidFill>
                <a:latin typeface="" pitchFamily="16"/>
              </a:rPr>
              <a:t>durch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" pitchFamily="16"/>
              </a:rPr>
              <a:t> </a:t>
            </a:r>
            <a:r>
              <a:rPr lang="en-US" dirty="0" err="1">
                <a:solidFill>
                  <a:schemeClr val="accent2">
                    <a:lumMod val="75000"/>
                  </a:schemeClr>
                </a:solidFill>
                <a:latin typeface="" pitchFamily="16"/>
              </a:rPr>
              <a:t>Nebelkammer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" pitchFamily="16"/>
              </a:rPr>
              <a:t>						</a:t>
            </a:r>
          </a:p>
          <a:p>
            <a:pPr lvl="1"/>
            <a:r>
              <a:rPr lang="en-US" dirty="0" err="1">
                <a:latin typeface="" pitchFamily="16"/>
              </a:rPr>
              <a:t>gefunden</a:t>
            </a:r>
            <a:r>
              <a:rPr lang="en-US" dirty="0">
                <a:latin typeface="" pitchFamily="16"/>
              </a:rPr>
              <a:t> von Carl D. Anderson 1932</a:t>
            </a:r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 rot="10800000" flipH="1">
            <a:off x="1664280" y="3074477"/>
            <a:ext cx="3200400" cy="32004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5581440" y="4493598"/>
            <a:ext cx="1859759" cy="270424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prstDash val="solid"/>
          </a:ln>
        </p:spPr>
        <p:txBody>
          <a:bodyPr vert="horz" lIns="9000" tIns="9000" rIns="9000" bIns="900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800" b="1" i="0" u="none" strike="noStrike" baseline="0" dirty="0">
                <a:ln>
                  <a:noFill/>
                </a:ln>
                <a:solidFill>
                  <a:srgbClr val="0000FF"/>
                </a:solidFill>
                <a:latin typeface="Luxi Sans" charset="0"/>
                <a:ea typeface="HG Mincho Light J" pitchFamily="2"/>
                <a:cs typeface="HG Mincho Light J" pitchFamily="2"/>
              </a:rPr>
              <a:t> 6 mm </a:t>
            </a:r>
            <a:r>
              <a:rPr lang="en-US" sz="1800" b="1" dirty="0" err="1">
                <a:solidFill>
                  <a:srgbClr val="0000FF"/>
                </a:solidFill>
                <a:latin typeface="Luxi Sans" charset="0"/>
                <a:ea typeface="HG Mincho Light J" pitchFamily="2"/>
                <a:cs typeface="HG Mincho Light J" pitchFamily="2"/>
              </a:rPr>
              <a:t>Bleiplatte</a:t>
            </a:r>
            <a:endParaRPr lang="en-US" sz="1800" b="1" i="0" u="none" strike="noStrike" baseline="0" dirty="0">
              <a:ln>
                <a:noFill/>
              </a:ln>
              <a:solidFill>
                <a:srgbClr val="0000FF"/>
              </a:solidFill>
              <a:latin typeface="Luxi Sans" charset="0"/>
              <a:ea typeface="HG Mincho Light J" pitchFamily="2"/>
              <a:cs typeface="HG Mincho Light J" pitchFamily="2"/>
            </a:endParaRPr>
          </a:p>
        </p:txBody>
      </p:sp>
      <p:sp>
        <p:nvSpPr>
          <p:cNvPr id="6" name="Straight Connector 5"/>
          <p:cNvSpPr/>
          <p:nvPr/>
        </p:nvSpPr>
        <p:spPr>
          <a:xfrm flipH="1">
            <a:off x="4821480" y="4673598"/>
            <a:ext cx="664199" cy="0"/>
          </a:xfrm>
          <a:prstGeom prst="line">
            <a:avLst/>
          </a:prstGeom>
          <a:noFill/>
          <a:ln w="36720">
            <a:solidFill>
              <a:srgbClr val="0000FF"/>
            </a:solidFill>
            <a:prstDash val="solid"/>
            <a:tailEnd type="arrow"/>
          </a:ln>
        </p:spPr>
        <p:txBody>
          <a:bodyPr vert="horz" lIns="18360" tIns="18360" rIns="18360" bIns="1836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7" name="Straight Connector 6"/>
          <p:cNvSpPr/>
          <p:nvPr/>
        </p:nvSpPr>
        <p:spPr>
          <a:xfrm flipH="1">
            <a:off x="2755439" y="5736317"/>
            <a:ext cx="259921" cy="329041"/>
          </a:xfrm>
          <a:prstGeom prst="line">
            <a:avLst/>
          </a:prstGeom>
          <a:noFill/>
          <a:ln w="36720">
            <a:solidFill>
              <a:srgbClr val="0000FF"/>
            </a:solidFill>
            <a:prstDash val="solid"/>
            <a:tailEnd type="arrow"/>
          </a:ln>
        </p:spPr>
        <p:txBody>
          <a:bodyPr vert="horz" lIns="18360" tIns="18360" rIns="18360" bIns="1836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8" name="Straight Connector 7"/>
          <p:cNvSpPr/>
          <p:nvPr/>
        </p:nvSpPr>
        <p:spPr>
          <a:xfrm>
            <a:off x="2800800" y="3405678"/>
            <a:ext cx="247680" cy="442799"/>
          </a:xfrm>
          <a:prstGeom prst="line">
            <a:avLst/>
          </a:prstGeom>
          <a:noFill/>
          <a:ln w="36720">
            <a:solidFill>
              <a:srgbClr val="0000FF"/>
            </a:solidFill>
            <a:prstDash val="solid"/>
            <a:tailEnd type="arrow"/>
          </a:ln>
        </p:spPr>
        <p:txBody>
          <a:bodyPr vert="horz" lIns="18360" tIns="18360" rIns="18360" bIns="1836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13440" y="3017957"/>
            <a:ext cx="4066832" cy="245930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prstDash val="solid"/>
          </a:ln>
        </p:spPr>
        <p:txBody>
          <a:bodyPr vert="horz" wrap="square" lIns="9000" tIns="9000" rIns="9000" bIns="900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600" b="1" i="0" u="none" strike="noStrike" baseline="0" dirty="0">
                <a:ln>
                  <a:noFill/>
                </a:ln>
                <a:solidFill>
                  <a:srgbClr val="0000FF"/>
                </a:solidFill>
                <a:latin typeface="Luxi Sans" charset="0"/>
                <a:ea typeface="HG Mincho Light J" pitchFamily="2"/>
                <a:cs typeface="HG Mincho Light J" pitchFamily="2"/>
              </a:rPr>
              <a:t> </a:t>
            </a:r>
            <a:r>
              <a:rPr lang="en-US" sz="1600" b="1" dirty="0">
                <a:solidFill>
                  <a:srgbClr val="0000FF"/>
                </a:solidFill>
                <a:latin typeface="Luxi Sans" charset="0"/>
                <a:ea typeface="HG Mincho Light J" pitchFamily="2"/>
                <a:cs typeface="HG Mincho Light J" pitchFamily="2"/>
              </a:rPr>
              <a:t>von </a:t>
            </a:r>
            <a:r>
              <a:rPr lang="en-US" sz="1600" b="1" dirty="0" err="1">
                <a:solidFill>
                  <a:srgbClr val="0000FF"/>
                </a:solidFill>
                <a:latin typeface="Luxi Sans" charset="0"/>
                <a:ea typeface="HG Mincho Light J" pitchFamily="2"/>
                <a:cs typeface="HG Mincho Light J" pitchFamily="2"/>
              </a:rPr>
              <a:t>oben</a:t>
            </a:r>
            <a:r>
              <a:rPr lang="en-US" sz="1600" b="1" dirty="0">
                <a:solidFill>
                  <a:srgbClr val="0000FF"/>
                </a:solidFill>
                <a:latin typeface="Luxi Sans" charset="0"/>
                <a:ea typeface="HG Mincho Light J" pitchFamily="2"/>
                <a:cs typeface="HG Mincho Light J" pitchFamily="2"/>
              </a:rPr>
              <a:t> </a:t>
            </a:r>
            <a:r>
              <a:rPr lang="en-US" sz="1600" b="1" dirty="0" err="1">
                <a:solidFill>
                  <a:srgbClr val="0000FF"/>
                </a:solidFill>
                <a:latin typeface="Luxi Sans" charset="0"/>
                <a:ea typeface="HG Mincho Light J" pitchFamily="2"/>
                <a:cs typeface="HG Mincho Light J" pitchFamily="2"/>
              </a:rPr>
              <a:t>einlaufendes</a:t>
            </a:r>
            <a:r>
              <a:rPr lang="en-US" sz="1600" b="1" i="0" u="none" strike="noStrike" baseline="0" dirty="0">
                <a:ln>
                  <a:noFill/>
                </a:ln>
                <a:solidFill>
                  <a:srgbClr val="0000FF"/>
                </a:solidFill>
                <a:latin typeface="Luxi Sans" charset="0"/>
                <a:ea typeface="HG Mincho Light J" pitchFamily="2"/>
                <a:cs typeface="HG Mincho Light J" pitchFamily="2"/>
              </a:rPr>
              <a:t> Positron, 63 MeV</a:t>
            </a:r>
          </a:p>
        </p:txBody>
      </p:sp>
      <p:sp>
        <p:nvSpPr>
          <p:cNvPr id="10" name="Freeform 9"/>
          <p:cNvSpPr/>
          <p:nvPr/>
        </p:nvSpPr>
        <p:spPr>
          <a:xfrm>
            <a:off x="4834440" y="5162477"/>
            <a:ext cx="263160" cy="263160"/>
          </a:xfrm>
          <a:custGeom>
            <a:avLst/>
            <a:gdLst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il" t="it" r="ir" b="ib"/>
            <a:pathLst>
              <a:path>
                <a:moveTo>
                  <a:pt x="l" y="vc"/>
                </a:moveTo>
                <a:arcTo wR="wd2" hR="hd2" stAng="cd2" swAng="cd4"/>
                <a:arcTo wR="wd2" hR="hd2" stAng="3cd4" swAng="cd4"/>
                <a:arcTo wR="wd2" hR="hd2" stAng="0" swAng="cd4"/>
                <a:arcTo wR="wd2" hR="hd2" stAng="cd4" swAng="cd4"/>
                <a:close/>
              </a:path>
            </a:pathLst>
          </a:custGeom>
          <a:solidFill>
            <a:srgbClr val="FFFF99"/>
          </a:solidFill>
          <a:ln w="36720">
            <a:solidFill>
              <a:srgbClr val="0000FF"/>
            </a:solidFill>
            <a:prstDash val="solid"/>
          </a:ln>
        </p:spPr>
        <p:txBody>
          <a:bodyPr vert="horz" lIns="18360" tIns="18360" rIns="18360" bIns="1836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29440" y="5141597"/>
            <a:ext cx="1943120" cy="274400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prstDash val="solid"/>
          </a:ln>
        </p:spPr>
        <p:txBody>
          <a:bodyPr vert="horz" wrap="square" lIns="9000" tIns="9000" rIns="9000" bIns="900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800" b="1" i="0" u="none" strike="noStrike" baseline="0" dirty="0">
                <a:ln>
                  <a:noFill/>
                </a:ln>
                <a:solidFill>
                  <a:srgbClr val="0000FF"/>
                </a:solidFill>
                <a:latin typeface="Luxi Sans" charset="0"/>
                <a:ea typeface="HG Mincho Light J" pitchFamily="2"/>
                <a:cs typeface="HG Mincho Light J" pitchFamily="2"/>
              </a:rPr>
              <a:t> 1.5 T </a:t>
            </a:r>
            <a:r>
              <a:rPr lang="en-US" sz="1800" b="1" dirty="0" err="1">
                <a:solidFill>
                  <a:srgbClr val="0000FF"/>
                </a:solidFill>
                <a:latin typeface="Luxi Sans" charset="0"/>
                <a:ea typeface="HG Mincho Light J" pitchFamily="2"/>
                <a:cs typeface="HG Mincho Light J" pitchFamily="2"/>
              </a:rPr>
              <a:t>Magnetfeld</a:t>
            </a:r>
            <a:endParaRPr lang="en-US" sz="1800" b="1" i="0" u="none" strike="noStrike" baseline="0" dirty="0">
              <a:ln>
                <a:noFill/>
              </a:ln>
              <a:solidFill>
                <a:srgbClr val="0000FF"/>
              </a:solidFill>
              <a:latin typeface="Luxi Sans" charset="0"/>
              <a:ea typeface="HG Mincho Light J" pitchFamily="2"/>
              <a:cs typeface="HG Mincho Light J" pitchFamily="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81823" y="6339589"/>
            <a:ext cx="4899617" cy="466504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prstDash val="solid"/>
          </a:ln>
        </p:spPr>
        <p:txBody>
          <a:bodyPr vert="horz" wrap="square" lIns="9000" tIns="9000" rIns="9000" bIns="900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600" b="1" i="0" u="none" strike="noStrike" baseline="0" dirty="0">
                <a:ln>
                  <a:noFill/>
                </a:ln>
                <a:solidFill>
                  <a:srgbClr val="0000FF"/>
                </a:solidFill>
                <a:latin typeface="Luxi Sans" charset="0"/>
                <a:ea typeface="HG Mincho Light J" pitchFamily="2"/>
                <a:cs typeface="HG Mincho Light J" pitchFamily="2"/>
              </a:rPr>
              <a:t> Positron </a:t>
            </a:r>
            <a:r>
              <a:rPr lang="en-US" sz="1600" b="1" dirty="0" err="1">
                <a:solidFill>
                  <a:srgbClr val="0000FF"/>
                </a:solidFill>
                <a:latin typeface="Luxi Sans" charset="0"/>
                <a:ea typeface="HG Mincho Light J" pitchFamily="2"/>
                <a:cs typeface="HG Mincho Light J" pitchFamily="2"/>
              </a:rPr>
              <a:t>verliert</a:t>
            </a:r>
            <a:r>
              <a:rPr lang="en-US" sz="1600" b="1" i="0" u="none" strike="noStrike" baseline="0" dirty="0">
                <a:ln>
                  <a:noFill/>
                </a:ln>
                <a:solidFill>
                  <a:srgbClr val="0000FF"/>
                </a:solidFill>
                <a:latin typeface="Luxi Sans" charset="0"/>
                <a:ea typeface="HG Mincho Light J" pitchFamily="2"/>
                <a:cs typeface="HG Mincho Light J" pitchFamily="2"/>
              </a:rPr>
              <a:t> 23 MeV </a:t>
            </a:r>
            <a:r>
              <a:rPr lang="en-US" sz="1600" b="1" dirty="0" err="1">
                <a:solidFill>
                  <a:srgbClr val="0000FF"/>
                </a:solidFill>
                <a:latin typeface="Luxi Sans" charset="0"/>
                <a:ea typeface="HG Mincho Light J" pitchFamily="2"/>
                <a:cs typeface="HG Mincho Light J" pitchFamily="2"/>
              </a:rPr>
              <a:t>Energie</a:t>
            </a:r>
            <a:r>
              <a:rPr lang="en-US" sz="1600" b="1" dirty="0">
                <a:solidFill>
                  <a:srgbClr val="0000FF"/>
                </a:solidFill>
                <a:latin typeface="Luxi Sans" charset="0"/>
                <a:ea typeface="HG Mincho Light J" pitchFamily="2"/>
                <a:cs typeface="HG Mincho Light J" pitchFamily="2"/>
              </a:rPr>
              <a:t> </a:t>
            </a:r>
            <a:r>
              <a:rPr lang="en-US" sz="1600" b="1" dirty="0" err="1">
                <a:solidFill>
                  <a:srgbClr val="0000FF"/>
                </a:solidFill>
                <a:latin typeface="Luxi Sans" charset="0"/>
                <a:ea typeface="HG Mincho Light J" pitchFamily="2"/>
                <a:cs typeface="HG Mincho Light J" pitchFamily="2"/>
              </a:rPr>
              <a:t>im</a:t>
            </a:r>
            <a:r>
              <a:rPr lang="en-US" sz="1600" b="1" dirty="0">
                <a:solidFill>
                  <a:srgbClr val="0000FF"/>
                </a:solidFill>
                <a:latin typeface="Luxi Sans" charset="0"/>
                <a:ea typeface="HG Mincho Light J" pitchFamily="2"/>
                <a:cs typeface="HG Mincho Light J" pitchFamily="2"/>
              </a:rPr>
              <a:t> </a:t>
            </a:r>
            <a:r>
              <a:rPr lang="en-US" sz="1600" b="1" dirty="0" err="1">
                <a:solidFill>
                  <a:srgbClr val="0000FF"/>
                </a:solidFill>
                <a:latin typeface="Luxi Sans" charset="0"/>
                <a:ea typeface="HG Mincho Light J" pitchFamily="2"/>
                <a:cs typeface="HG Mincho Light J" pitchFamily="2"/>
              </a:rPr>
              <a:t>Blei</a:t>
            </a:r>
            <a:r>
              <a:rPr lang="en-US" sz="1600" b="1" dirty="0">
                <a:solidFill>
                  <a:srgbClr val="0000FF"/>
                </a:solidFill>
                <a:latin typeface="Luxi Sans" charset="0"/>
                <a:ea typeface="HG Mincho Light J" pitchFamily="2"/>
                <a:cs typeface="HG Mincho Light J" pitchFamily="2"/>
              </a:rPr>
              <a:t>  </a:t>
            </a:r>
            <a:r>
              <a:rPr lang="en-US" sz="1600" b="1" dirty="0">
                <a:solidFill>
                  <a:srgbClr val="0000FF"/>
                </a:solidFill>
                <a:latin typeface="Luxi Sans" charset="0"/>
                <a:ea typeface="HG Mincho Light J" pitchFamily="2"/>
                <a:cs typeface="HG Mincho Light J" pitchFamily="2"/>
                <a:sym typeface="Wingdings" panose="05000000000000000000" pitchFamily="2" charset="2"/>
              </a:rPr>
              <a:t></a:t>
            </a:r>
            <a:endParaRPr lang="en-US" sz="1600" b="1" dirty="0">
              <a:solidFill>
                <a:srgbClr val="0000FF"/>
              </a:solidFill>
              <a:latin typeface="Luxi Sans" charset="0"/>
              <a:ea typeface="HG Mincho Light J" pitchFamily="2"/>
              <a:cs typeface="HG Mincho Light J" pitchFamily="2"/>
            </a:endParaRPr>
          </a:p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600" b="1" dirty="0">
                <a:solidFill>
                  <a:srgbClr val="0000FF"/>
                </a:solidFill>
                <a:latin typeface="Luxi Sans" charset="0"/>
                <a:ea typeface="HG Mincho Light J" pitchFamily="2"/>
                <a:cs typeface="HG Mincho Light J" pitchFamily="2"/>
              </a:rPr>
              <a:t> </a:t>
            </a:r>
            <a:r>
              <a:rPr lang="en-US" sz="1600" b="1" dirty="0" err="1">
                <a:solidFill>
                  <a:srgbClr val="0000FF"/>
                </a:solidFill>
                <a:latin typeface="Luxi Sans" charset="0"/>
                <a:ea typeface="HG Mincho Light J" pitchFamily="2"/>
                <a:cs typeface="HG Mincho Light J" pitchFamily="2"/>
              </a:rPr>
              <a:t>kleinerer</a:t>
            </a:r>
            <a:r>
              <a:rPr lang="en-US" sz="1600" b="1" dirty="0">
                <a:solidFill>
                  <a:srgbClr val="0000FF"/>
                </a:solidFill>
                <a:latin typeface="Luxi Sans" charset="0"/>
                <a:ea typeface="HG Mincho Light J" pitchFamily="2"/>
                <a:cs typeface="HG Mincho Light J" pitchFamily="2"/>
              </a:rPr>
              <a:t> R</a:t>
            </a:r>
            <a:r>
              <a:rPr lang="en-US" sz="1600" b="1" i="0" u="none" strike="noStrike" baseline="0" dirty="0">
                <a:ln>
                  <a:noFill/>
                </a:ln>
                <a:solidFill>
                  <a:srgbClr val="0000FF"/>
                </a:solidFill>
                <a:latin typeface="Luxi Sans" charset="0"/>
                <a:ea typeface="HG Mincho Light J" pitchFamily="2"/>
                <a:cs typeface="HG Mincho Light J" pitchFamily="2"/>
              </a:rPr>
              <a:t>adius,</a:t>
            </a:r>
            <a:r>
              <a:rPr lang="en-US" sz="1600" b="1" i="0" u="none" strike="noStrike" dirty="0">
                <a:ln>
                  <a:noFill/>
                </a:ln>
                <a:solidFill>
                  <a:srgbClr val="0000FF"/>
                </a:solidFill>
                <a:latin typeface="Luxi Sans" charset="0"/>
                <a:ea typeface="HG Mincho Light J" pitchFamily="2"/>
                <a:cs typeface="HG Mincho Light J" pitchFamily="2"/>
              </a:rPr>
              <a:t> </a:t>
            </a:r>
            <a:r>
              <a:rPr lang="en-US" sz="1600" b="1" dirty="0">
                <a:solidFill>
                  <a:srgbClr val="0000FF"/>
                </a:solidFill>
                <a:latin typeface="Luxi Sans" charset="0"/>
                <a:ea typeface="HG Mincho Light J" pitchFamily="2"/>
                <a:cs typeface="HG Mincho Light J" pitchFamily="2"/>
              </a:rPr>
              <a:t>dies </a:t>
            </a:r>
            <a:r>
              <a:rPr lang="en-US" sz="1600" b="1" dirty="0" err="1">
                <a:solidFill>
                  <a:srgbClr val="0000FF"/>
                </a:solidFill>
                <a:latin typeface="Luxi Sans" charset="0"/>
                <a:ea typeface="HG Mincho Light J" pitchFamily="2"/>
                <a:cs typeface="HG Mincho Light J" pitchFamily="2"/>
              </a:rPr>
              <a:t>definiert</a:t>
            </a:r>
            <a:r>
              <a:rPr lang="en-US" sz="1600" b="1" dirty="0">
                <a:solidFill>
                  <a:srgbClr val="0000FF"/>
                </a:solidFill>
                <a:latin typeface="Luxi Sans" charset="0"/>
                <a:ea typeface="HG Mincho Light J" pitchFamily="2"/>
                <a:cs typeface="HG Mincho Light J" pitchFamily="2"/>
              </a:rPr>
              <a:t> die </a:t>
            </a:r>
            <a:r>
              <a:rPr lang="en-US" sz="1600" b="1" dirty="0" err="1">
                <a:solidFill>
                  <a:srgbClr val="0000FF"/>
                </a:solidFill>
                <a:latin typeface="Luxi Sans" charset="0"/>
                <a:ea typeface="HG Mincho Light J" pitchFamily="2"/>
                <a:cs typeface="HG Mincho Light J" pitchFamily="2"/>
              </a:rPr>
              <a:t>Flugrichtung</a:t>
            </a:r>
            <a:r>
              <a:rPr lang="en-US" sz="1600" b="1" i="0" u="none" strike="noStrike" baseline="0" dirty="0">
                <a:ln>
                  <a:noFill/>
                </a:ln>
                <a:solidFill>
                  <a:srgbClr val="0000FF"/>
                </a:solidFill>
                <a:latin typeface="Luxi Sans" charset="0"/>
                <a:ea typeface="HG Mincho Light J" pitchFamily="2"/>
                <a:cs typeface="HG Mincho Light J" pitchFamily="2"/>
              </a:rPr>
              <a:t>!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7944479" y="3955758"/>
            <a:ext cx="1654919" cy="2743199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4" name="TextBox 13"/>
          <p:cNvSpPr txBox="1"/>
          <p:nvPr/>
        </p:nvSpPr>
        <p:spPr>
          <a:xfrm>
            <a:off x="7899119" y="3688998"/>
            <a:ext cx="1786680" cy="242340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prstDash val="solid"/>
          </a:ln>
        </p:spPr>
        <p:txBody>
          <a:bodyPr vert="horz" lIns="9000" tIns="9000" rIns="9000" bIns="900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600" b="1" i="0" u="none" strike="noStrike" baseline="0" dirty="0">
                <a:ln>
                  <a:noFill/>
                </a:ln>
                <a:solidFill>
                  <a:srgbClr val="0000FF"/>
                </a:solidFill>
                <a:latin typeface="Luxi Sans" charset="0"/>
                <a:ea typeface="HG Mincho Light J" pitchFamily="2"/>
                <a:cs typeface="HG Mincho Light J" pitchFamily="2"/>
              </a:rPr>
              <a:t> Carl D. Anderson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103720" y="2699717"/>
            <a:ext cx="4768559" cy="1432084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2000" b="1">
                <a:solidFill>
                  <a:srgbClr val="000080"/>
                </a:solidFill>
              </a:defRPr>
            </a:pPr>
            <a:r>
              <a:rPr lang="en-US" sz="2000" b="1" i="0" u="none" strike="noStrike" baseline="0" dirty="0">
                <a:ln>
                  <a:noFill/>
                </a:ln>
                <a:solidFill>
                  <a:srgbClr val="000080"/>
                </a:solidFill>
                <a:latin typeface="Luxi Sans" charset="0"/>
                <a:ea typeface="HG Mincho Light J" pitchFamily="2"/>
                <a:cs typeface="HG Mincho Light J" pitchFamily="2"/>
              </a:rPr>
              <a:t>Anderson </a:t>
            </a:r>
            <a:r>
              <a:rPr lang="en-US" sz="2000" b="1" dirty="0" err="1">
                <a:solidFill>
                  <a:srgbClr val="000080"/>
                </a:solidFill>
                <a:latin typeface="Luxi Sans" charset="0"/>
                <a:ea typeface="HG Mincho Light J" pitchFamily="2"/>
                <a:cs typeface="HG Mincho Light J" pitchFamily="2"/>
              </a:rPr>
              <a:t>fand</a:t>
            </a:r>
            <a:r>
              <a:rPr lang="en-US" sz="2000" b="1" dirty="0">
                <a:solidFill>
                  <a:srgbClr val="000080"/>
                </a:solidFill>
                <a:latin typeface="Luxi Sans" charset="0"/>
                <a:ea typeface="HG Mincho Light J" pitchFamily="2"/>
                <a:cs typeface="HG Mincho Light J" pitchFamily="2"/>
              </a:rPr>
              <a:t> 1936 </a:t>
            </a:r>
            <a:r>
              <a:rPr lang="en-US" sz="2000" b="1" dirty="0" err="1">
                <a:solidFill>
                  <a:srgbClr val="000080"/>
                </a:solidFill>
                <a:latin typeface="Luxi Sans" charset="0"/>
                <a:ea typeface="HG Mincho Light J" pitchFamily="2"/>
                <a:cs typeface="HG Mincho Light J" pitchFamily="2"/>
              </a:rPr>
              <a:t>auch</a:t>
            </a:r>
            <a:r>
              <a:rPr lang="en-US" sz="2000" b="1" dirty="0">
                <a:solidFill>
                  <a:srgbClr val="000080"/>
                </a:solidFill>
                <a:latin typeface="Luxi Sans" charset="0"/>
                <a:ea typeface="HG Mincho Light J" pitchFamily="2"/>
                <a:cs typeface="HG Mincho Light J" pitchFamily="2"/>
              </a:rPr>
              <a:t> das</a:t>
            </a:r>
            <a:r>
              <a:rPr lang="en-US" sz="2000" b="1" i="0" u="none" strike="noStrike" baseline="0" dirty="0">
                <a:ln>
                  <a:noFill/>
                </a:ln>
                <a:solidFill>
                  <a:srgbClr val="000080"/>
                </a:solidFill>
                <a:latin typeface="Luxi Sans" charset="0"/>
                <a:ea typeface="HG Mincho Light J" pitchFamily="2"/>
                <a:cs typeface="HG Mincho Light J" pitchFamily="2"/>
              </a:rPr>
              <a:t> </a:t>
            </a:r>
            <a:r>
              <a:rPr lang="en-US" sz="2000" b="1" dirty="0" err="1">
                <a:solidFill>
                  <a:srgbClr val="FF0000"/>
                </a:solidFill>
                <a:latin typeface="Luxi Sans" charset="0"/>
                <a:ea typeface="HG Mincho Light J" pitchFamily="2"/>
                <a:cs typeface="HG Mincho Light J" pitchFamily="2"/>
              </a:rPr>
              <a:t>M</a:t>
            </a:r>
            <a:r>
              <a:rPr lang="en-US" sz="2000" b="1" i="0" u="none" strike="noStrike" baseline="0" dirty="0" err="1">
                <a:ln>
                  <a:noFill/>
                </a:ln>
                <a:solidFill>
                  <a:srgbClr val="FF0000"/>
                </a:solidFill>
                <a:latin typeface="Luxi Sans" charset="0"/>
                <a:ea typeface="HG Mincho Light J" pitchFamily="2"/>
                <a:cs typeface="HG Mincho Light J" pitchFamily="2"/>
              </a:rPr>
              <a:t>yon</a:t>
            </a:r>
            <a:r>
              <a:rPr lang="en-US" sz="2000" b="1" i="0" u="none" strike="noStrike" baseline="0" dirty="0">
                <a:ln>
                  <a:noFill/>
                </a:ln>
                <a:solidFill>
                  <a:srgbClr val="000080"/>
                </a:solidFill>
                <a:latin typeface="Luxi Sans" charset="0"/>
                <a:ea typeface="HG Mincho Light J" pitchFamily="2"/>
                <a:cs typeface="HG Mincho Light J" pitchFamily="2"/>
              </a:rPr>
              <a:t>,</a:t>
            </a:r>
          </a:p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2000" b="1">
                <a:solidFill>
                  <a:srgbClr val="000080"/>
                </a:solidFill>
              </a:defRPr>
            </a:pPr>
            <a:r>
              <a:rPr lang="en-US" sz="2000" b="1" dirty="0" err="1">
                <a:solidFill>
                  <a:srgbClr val="000080"/>
                </a:solidFill>
                <a:latin typeface="Luxi Sans" charset="0"/>
                <a:ea typeface="HG Mincho Light J" pitchFamily="2"/>
                <a:cs typeface="HG Mincho Light J" pitchFamily="2"/>
              </a:rPr>
              <a:t>erstes</a:t>
            </a:r>
            <a:r>
              <a:rPr lang="en-US" sz="2000" b="1" dirty="0">
                <a:solidFill>
                  <a:srgbClr val="000080"/>
                </a:solidFill>
                <a:latin typeface="Luxi Sans" charset="0"/>
                <a:ea typeface="HG Mincho Light J" pitchFamily="2"/>
                <a:cs typeface="HG Mincho Light J" pitchFamily="2"/>
              </a:rPr>
              <a:t> </a:t>
            </a:r>
            <a:r>
              <a:rPr lang="en-US" sz="2000" b="1" dirty="0" err="1">
                <a:solidFill>
                  <a:srgbClr val="000080"/>
                </a:solidFill>
                <a:latin typeface="Luxi Sans" charset="0"/>
                <a:ea typeface="HG Mincho Light J" pitchFamily="2"/>
                <a:cs typeface="HG Mincho Light J" pitchFamily="2"/>
              </a:rPr>
              <a:t>Teilchen</a:t>
            </a:r>
            <a:r>
              <a:rPr lang="en-US" sz="2000" b="1" dirty="0">
                <a:solidFill>
                  <a:srgbClr val="000080"/>
                </a:solidFill>
                <a:latin typeface="Luxi Sans" charset="0"/>
                <a:ea typeface="HG Mincho Light J" pitchFamily="2"/>
                <a:cs typeface="HG Mincho Light J" pitchFamily="2"/>
              </a:rPr>
              <a:t> der </a:t>
            </a:r>
            <a:r>
              <a:rPr lang="en-US" sz="2000" b="1" i="0" u="none" strike="noStrike" baseline="0" dirty="0">
                <a:ln>
                  <a:noFill/>
                </a:ln>
                <a:solidFill>
                  <a:srgbClr val="000080"/>
                </a:solidFill>
                <a:latin typeface="Luxi Sans" charset="0"/>
                <a:ea typeface="HG Mincho Light J" pitchFamily="2"/>
                <a:cs typeface="HG Mincho Light J" pitchFamily="2"/>
              </a:rPr>
              <a:t>2. </a:t>
            </a:r>
            <a:r>
              <a:rPr lang="en-US" sz="2000" b="1" dirty="0">
                <a:solidFill>
                  <a:srgbClr val="000080"/>
                </a:solidFill>
                <a:latin typeface="Luxi Sans" charset="0"/>
                <a:ea typeface="HG Mincho Light J" pitchFamily="2"/>
                <a:cs typeface="HG Mincho Light J" pitchFamily="2"/>
              </a:rPr>
              <a:t>G</a:t>
            </a:r>
            <a:r>
              <a:rPr lang="en-US" sz="2000" b="1" i="0" u="none" strike="noStrike" baseline="0" dirty="0">
                <a:ln>
                  <a:noFill/>
                </a:ln>
                <a:solidFill>
                  <a:srgbClr val="000080"/>
                </a:solidFill>
                <a:latin typeface="Luxi Sans" charset="0"/>
                <a:ea typeface="HG Mincho Light J" pitchFamily="2"/>
                <a:cs typeface="HG Mincho Light J" pitchFamily="2"/>
              </a:rPr>
              <a:t>eneration</a:t>
            </a:r>
          </a:p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2000" b="1">
                <a:solidFill>
                  <a:srgbClr val="000080"/>
                </a:solidFill>
              </a:defRPr>
            </a:pPr>
            <a:r>
              <a:rPr lang="en-US" sz="2000" b="1" dirty="0" err="1">
                <a:solidFill>
                  <a:srgbClr val="000080"/>
                </a:solidFill>
                <a:latin typeface="Luxi Sans" charset="0"/>
                <a:ea typeface="HG Mincho Light J" pitchFamily="2"/>
                <a:cs typeface="HG Mincho Light J" pitchFamily="2"/>
              </a:rPr>
              <a:t>im</a:t>
            </a:r>
            <a:r>
              <a:rPr lang="en-US" sz="2000" b="1" i="0" u="none" strike="noStrike" baseline="0" dirty="0">
                <a:ln>
                  <a:noFill/>
                </a:ln>
                <a:solidFill>
                  <a:srgbClr val="000080"/>
                </a:solidFill>
                <a:latin typeface="Luxi Sans" charset="0"/>
                <a:ea typeface="HG Mincho Light J" pitchFamily="2"/>
                <a:cs typeface="HG Mincho Light J" pitchFamily="2"/>
              </a:rPr>
              <a:t> </a:t>
            </a:r>
            <a:r>
              <a:rPr lang="en-US" sz="2000" b="1" i="0" u="none" strike="noStrike" baseline="0" dirty="0" err="1">
                <a:ln>
                  <a:noFill/>
                </a:ln>
                <a:solidFill>
                  <a:srgbClr val="000080"/>
                </a:solidFill>
                <a:latin typeface="Luxi Sans" charset="0"/>
                <a:ea typeface="HG Mincho Light J" pitchFamily="2"/>
                <a:cs typeface="HG Mincho Light J" pitchFamily="2"/>
              </a:rPr>
              <a:t>Standardmodell</a:t>
            </a:r>
            <a:endParaRPr lang="en-US" sz="2000" b="1" i="0" u="none" strike="noStrike" baseline="0" dirty="0">
              <a:ln>
                <a:noFill/>
              </a:ln>
              <a:solidFill>
                <a:srgbClr val="000080"/>
              </a:solidFill>
              <a:latin typeface="Luxi Sans" charset="0"/>
              <a:ea typeface="HG Mincho Light J" pitchFamily="2"/>
              <a:cs typeface="HG Mincho Light J" pitchFamily="2"/>
            </a:endParaRPr>
          </a:p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2000" b="1">
                <a:solidFill>
                  <a:srgbClr val="000080"/>
                </a:solidFill>
              </a:defRPr>
            </a:pPr>
            <a:endParaRPr lang="en-US" sz="1000" b="1" i="0" u="none" strike="noStrike" baseline="0" dirty="0">
              <a:ln>
                <a:noFill/>
              </a:ln>
              <a:solidFill>
                <a:srgbClr val="000080"/>
              </a:solidFill>
              <a:latin typeface="Luxi Sans" charset="0"/>
              <a:ea typeface="HG Mincho Light J" pitchFamily="2"/>
              <a:cs typeface="HG Mincho Light J" pitchFamily="2"/>
            </a:endParaRPr>
          </a:p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2000" b="1">
                <a:solidFill>
                  <a:srgbClr val="000080"/>
                </a:solidFill>
              </a:defRPr>
            </a:pPr>
            <a:r>
              <a:rPr lang="en-US" sz="1600" b="1" i="0" u="none" strike="noStrike" baseline="0" dirty="0" err="1">
                <a:ln>
                  <a:noFill/>
                </a:ln>
                <a:solidFill>
                  <a:srgbClr val="000080"/>
                </a:solidFill>
                <a:latin typeface="Luxi Sans" charset="0"/>
                <a:ea typeface="HG Mincho Light J" pitchFamily="2"/>
                <a:cs typeface="HG Mincho Light J" pitchFamily="2"/>
              </a:rPr>
              <a:t>Isidor</a:t>
            </a:r>
            <a:r>
              <a:rPr lang="en-US" sz="1600" b="1" i="0" u="none" strike="noStrike" baseline="0" dirty="0">
                <a:ln>
                  <a:noFill/>
                </a:ln>
                <a:solidFill>
                  <a:srgbClr val="000080"/>
                </a:solidFill>
                <a:latin typeface="Luxi Sans" charset="0"/>
                <a:ea typeface="HG Mincho Light J" pitchFamily="2"/>
                <a:cs typeface="HG Mincho Light J" pitchFamily="2"/>
              </a:rPr>
              <a:t> Rabi </a:t>
            </a:r>
            <a:r>
              <a:rPr lang="en-US" sz="1600" b="1" dirty="0" err="1">
                <a:solidFill>
                  <a:srgbClr val="000080"/>
                </a:solidFill>
                <a:latin typeface="Luxi Sans" charset="0"/>
                <a:ea typeface="HG Mincho Light J" pitchFamily="2"/>
                <a:cs typeface="HG Mincho Light J" pitchFamily="2"/>
              </a:rPr>
              <a:t>meinte</a:t>
            </a:r>
            <a:r>
              <a:rPr lang="en-US" sz="1600" b="1" i="0" u="none" strike="noStrike" baseline="0" dirty="0">
                <a:ln>
                  <a:noFill/>
                </a:ln>
                <a:solidFill>
                  <a:srgbClr val="000080"/>
                </a:solidFill>
                <a:latin typeface="Luxi Sans" charset="0"/>
                <a:ea typeface="HG Mincho Light J" pitchFamily="2"/>
                <a:cs typeface="HG Mincho Light J" pitchFamily="2"/>
              </a:rPr>
              <a:t>:</a:t>
            </a:r>
          </a:p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2000" b="1">
                <a:solidFill>
                  <a:srgbClr val="000080"/>
                </a:solidFill>
              </a:defRPr>
            </a:pPr>
            <a:r>
              <a:rPr lang="en-US" sz="1600" b="1" i="0" u="none" strike="noStrike" baseline="0" dirty="0">
                <a:ln>
                  <a:noFill/>
                </a:ln>
                <a:solidFill>
                  <a:srgbClr val="000080"/>
                </a:solidFill>
                <a:latin typeface="Luxi Sans" charset="0"/>
                <a:ea typeface="HG Mincho Light J" pitchFamily="2"/>
                <a:cs typeface="HG Mincho Light J" pitchFamily="2"/>
              </a:rPr>
              <a:t>“Who ordered that?”</a:t>
            </a:r>
          </a:p>
        </p:txBody>
      </p:sp>
      <p:sp>
        <p:nvSpPr>
          <p:cNvPr id="16" name="Oval 15"/>
          <p:cNvSpPr/>
          <p:nvPr/>
        </p:nvSpPr>
        <p:spPr bwMode="auto">
          <a:xfrm>
            <a:off x="4943159" y="5271198"/>
            <a:ext cx="45719" cy="45719"/>
          </a:xfrm>
          <a:prstGeom prst="ellipse">
            <a:avLst/>
          </a:prstGeom>
          <a:solidFill>
            <a:srgbClr val="0000FF"/>
          </a:solidFill>
          <a:ln w="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337539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/>
              <a:t>Antimaterie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Erzeugung von Antiteilchen zusammen mit normalen Materieteilchen aus </a:t>
            </a:r>
            <a:r>
              <a:rPr lang="de-DE" dirty="0">
                <a:solidFill>
                  <a:srgbClr val="0000FF"/>
                </a:solidFill>
              </a:rPr>
              <a:t>Umwandlung von Energie in Masse</a:t>
            </a:r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r>
              <a:rPr lang="de-DE" dirty="0">
                <a:solidFill>
                  <a:srgbClr val="0000FF"/>
                </a:solidFill>
              </a:rPr>
              <a:t>Antiteilchen sind Alltag</a:t>
            </a:r>
          </a:p>
          <a:p>
            <a:pPr lvl="1"/>
            <a:r>
              <a:rPr lang="de-DE" dirty="0"/>
              <a:t>Beispiel: Positronen </a:t>
            </a:r>
            <a:r>
              <a:rPr lang="de-DE" dirty="0" err="1"/>
              <a:t>Emissions</a:t>
            </a:r>
            <a:r>
              <a:rPr lang="de-DE" dirty="0"/>
              <a:t> Tomographie (PET)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2819" y="1990030"/>
            <a:ext cx="1574800" cy="10033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2156" y="2040830"/>
            <a:ext cx="2984500" cy="9779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17"/>
          <p:cNvSpPr txBox="1">
            <a:spLocks noChangeArrowheads="1"/>
          </p:cNvSpPr>
          <p:nvPr/>
        </p:nvSpPr>
        <p:spPr bwMode="auto">
          <a:xfrm>
            <a:off x="1634256" y="3060005"/>
            <a:ext cx="1296988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0" tIns="34014" rIns="0" bIns="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5pPr>
            <a:lvl6pPr marL="25146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6pPr>
            <a:lvl7pPr marL="29718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7pPr>
            <a:lvl8pPr marL="34290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8pPr>
            <a:lvl9pPr marL="38862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9pPr>
          </a:lstStyle>
          <a:p>
            <a:pPr defTabSz="449170" hangingPunct="0">
              <a:lnSpc>
                <a:spcPct val="85000"/>
              </a:lnSpc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US" b="1" dirty="0">
                <a:solidFill>
                  <a:srgbClr val="000090"/>
                </a:solidFill>
                <a:latin typeface="Luxi Sans" charset="0"/>
              </a:rPr>
              <a:t>E </a:t>
            </a:r>
            <a:r>
              <a:rPr lang="en-US" b="1" dirty="0">
                <a:solidFill>
                  <a:srgbClr val="000090"/>
                </a:solidFill>
                <a:latin typeface="Luxi Sans" charset="0"/>
                <a:sym typeface="Wingdings" panose="05000000000000000000" pitchFamily="2" charset="2"/>
              </a:rPr>
              <a:t> </a:t>
            </a:r>
            <a:r>
              <a:rPr lang="en-US" b="1" dirty="0">
                <a:solidFill>
                  <a:srgbClr val="000090"/>
                </a:solidFill>
                <a:latin typeface="Luxi Sans" charset="0"/>
              </a:rPr>
              <a:t>mc</a:t>
            </a:r>
            <a:r>
              <a:rPr lang="en-US" b="1" baseline="30000" dirty="0">
                <a:solidFill>
                  <a:srgbClr val="000090"/>
                </a:solidFill>
                <a:latin typeface="Luxi Sans" charset="0"/>
              </a:rPr>
              <a:t>2</a:t>
            </a:r>
          </a:p>
        </p:txBody>
      </p:sp>
      <p:sp>
        <p:nvSpPr>
          <p:cNvPr id="8" name="Text Box 17"/>
          <p:cNvSpPr txBox="1">
            <a:spLocks noChangeArrowheads="1"/>
          </p:cNvSpPr>
          <p:nvPr/>
        </p:nvSpPr>
        <p:spPr bwMode="auto">
          <a:xfrm>
            <a:off x="5955431" y="3060005"/>
            <a:ext cx="1295400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0" tIns="34014" rIns="0" bIns="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5pPr>
            <a:lvl6pPr marL="25146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6pPr>
            <a:lvl7pPr marL="29718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7pPr>
            <a:lvl8pPr marL="34290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8pPr>
            <a:lvl9pPr marL="38862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9pPr>
          </a:lstStyle>
          <a:p>
            <a:pPr defTabSz="449170" hangingPunct="0">
              <a:lnSpc>
                <a:spcPct val="85000"/>
              </a:lnSpc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US" b="1" dirty="0">
                <a:solidFill>
                  <a:srgbClr val="000090"/>
                </a:solidFill>
                <a:latin typeface="Luxi Sans" charset="0"/>
              </a:rPr>
              <a:t>mc</a:t>
            </a:r>
            <a:r>
              <a:rPr lang="en-US" b="1" baseline="30000" dirty="0">
                <a:solidFill>
                  <a:srgbClr val="000090"/>
                </a:solidFill>
                <a:latin typeface="Luxi Sans" charset="0"/>
              </a:rPr>
              <a:t>2 </a:t>
            </a:r>
            <a:r>
              <a:rPr lang="en-US" b="1" dirty="0">
                <a:solidFill>
                  <a:srgbClr val="000090"/>
                </a:solidFill>
                <a:latin typeface="Luxi Sans" charset="0"/>
                <a:sym typeface="Wingdings" panose="05000000000000000000" pitchFamily="2" charset="2"/>
              </a:rPr>
              <a:t> E</a:t>
            </a:r>
            <a:endParaRPr lang="en-US" b="1" baseline="30000" dirty="0">
              <a:solidFill>
                <a:srgbClr val="000090"/>
              </a:solidFill>
              <a:latin typeface="Luxi Sans" charset="0"/>
            </a:endParaRPr>
          </a:p>
        </p:txBody>
      </p:sp>
      <p:pic>
        <p:nvPicPr>
          <p:cNvPr id="9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824" y="4643933"/>
            <a:ext cx="3024336" cy="246849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1263" y="3924300"/>
            <a:ext cx="2087562" cy="206375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 Box 17"/>
          <p:cNvSpPr txBox="1">
            <a:spLocks noChangeArrowheads="1"/>
          </p:cNvSpPr>
          <p:nvPr/>
        </p:nvSpPr>
        <p:spPr bwMode="auto">
          <a:xfrm>
            <a:off x="3960192" y="4499917"/>
            <a:ext cx="6048672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0" tIns="34014" rIns="0" bIns="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>
              <a:lnSpc>
                <a:spcPct val="8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en-US" sz="1600" b="1" dirty="0" err="1">
                <a:solidFill>
                  <a:srgbClr val="0000FF"/>
                </a:solidFill>
                <a:latin typeface="Luxi Sans" charset="0"/>
              </a:rPr>
              <a:t>Verwendung</a:t>
            </a:r>
            <a:r>
              <a:rPr lang="en-US" altLang="en-US" sz="1600" b="1" dirty="0">
                <a:solidFill>
                  <a:srgbClr val="0000FF"/>
                </a:solidFill>
                <a:latin typeface="Luxi Sans" charset="0"/>
              </a:rPr>
              <a:t> von </a:t>
            </a:r>
            <a:r>
              <a:rPr lang="en-US" altLang="en-US" sz="1600" b="1" dirty="0" err="1">
                <a:solidFill>
                  <a:srgbClr val="FF0000"/>
                </a:solidFill>
                <a:latin typeface="Luxi Sans" charset="0"/>
              </a:rPr>
              <a:t>radioaktiv</a:t>
            </a:r>
            <a:endParaRPr lang="en-US" altLang="en-US" sz="1600" b="1" dirty="0">
              <a:solidFill>
                <a:srgbClr val="FF0000"/>
              </a:solidFill>
              <a:latin typeface="Luxi Sans" charset="0"/>
            </a:endParaRPr>
          </a:p>
          <a:p>
            <a:pPr eaLnBrk="1">
              <a:lnSpc>
                <a:spcPct val="8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en-US" sz="1600" b="1" dirty="0" err="1">
                <a:solidFill>
                  <a:srgbClr val="FF0000"/>
                </a:solidFill>
                <a:latin typeface="Luxi Sans" charset="0"/>
              </a:rPr>
              <a:t>markiertem</a:t>
            </a:r>
            <a:r>
              <a:rPr lang="en-US" altLang="en-US" sz="1600" b="1" dirty="0">
                <a:solidFill>
                  <a:srgbClr val="FF0000"/>
                </a:solidFill>
                <a:latin typeface="Luxi Sans" charset="0"/>
              </a:rPr>
              <a:t> </a:t>
            </a:r>
            <a:r>
              <a:rPr lang="en-US" altLang="en-US" sz="1600" b="1" dirty="0" err="1">
                <a:solidFill>
                  <a:srgbClr val="FF0000"/>
                </a:solidFill>
                <a:latin typeface="Luxi Sans" charset="0"/>
              </a:rPr>
              <a:t>Zucker</a:t>
            </a:r>
            <a:endParaRPr lang="en-US" altLang="en-US" sz="1600" b="1" dirty="0">
              <a:solidFill>
                <a:srgbClr val="FF0000"/>
              </a:solidFill>
              <a:latin typeface="Luxi Sans" charset="0"/>
            </a:endParaRPr>
          </a:p>
          <a:p>
            <a:pPr eaLnBrk="1">
              <a:lnSpc>
                <a:spcPct val="8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altLang="en-US" sz="1600" b="1" dirty="0">
              <a:solidFill>
                <a:srgbClr val="0000FF"/>
              </a:solidFill>
              <a:latin typeface="Luxi Sans" charset="0"/>
            </a:endParaRPr>
          </a:p>
          <a:p>
            <a:pPr eaLnBrk="1">
              <a:lnSpc>
                <a:spcPct val="8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en-US" sz="1600" b="1" dirty="0" err="1">
                <a:solidFill>
                  <a:srgbClr val="0000FF"/>
                </a:solidFill>
                <a:latin typeface="Luxi Sans" charset="0"/>
              </a:rPr>
              <a:t>Zucker</a:t>
            </a:r>
            <a:r>
              <a:rPr lang="en-US" altLang="en-US" sz="1600" b="1" dirty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altLang="en-US" sz="1600" b="1" dirty="0" err="1">
                <a:solidFill>
                  <a:srgbClr val="0000FF"/>
                </a:solidFill>
                <a:latin typeface="Luxi Sans" charset="0"/>
              </a:rPr>
              <a:t>ist</a:t>
            </a:r>
            <a:r>
              <a:rPr lang="en-US" altLang="en-US" sz="1600" b="1" dirty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altLang="en-US" sz="1600" b="1" dirty="0" err="1">
                <a:solidFill>
                  <a:srgbClr val="0000FF"/>
                </a:solidFill>
                <a:latin typeface="Luxi Sans" charset="0"/>
              </a:rPr>
              <a:t>bevorzugt</a:t>
            </a:r>
            <a:r>
              <a:rPr lang="en-US" altLang="en-US" sz="1600" b="1" dirty="0">
                <a:solidFill>
                  <a:srgbClr val="0000FF"/>
                </a:solidFill>
                <a:latin typeface="Luxi Sans" charset="0"/>
              </a:rPr>
              <a:t> an </a:t>
            </a:r>
            <a:r>
              <a:rPr lang="en-US" altLang="en-US" sz="1600" b="1" dirty="0" err="1">
                <a:solidFill>
                  <a:srgbClr val="0000FF"/>
                </a:solidFill>
                <a:latin typeface="Luxi Sans" charset="0"/>
              </a:rPr>
              <a:t>Stellen</a:t>
            </a:r>
            <a:endParaRPr lang="en-US" altLang="en-US" sz="1600" b="1" dirty="0">
              <a:solidFill>
                <a:srgbClr val="0000FF"/>
              </a:solidFill>
              <a:latin typeface="Luxi Sans" charset="0"/>
            </a:endParaRPr>
          </a:p>
          <a:p>
            <a:pPr eaLnBrk="1">
              <a:lnSpc>
                <a:spcPct val="8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en-US" sz="1600" b="1" dirty="0" err="1">
                <a:solidFill>
                  <a:srgbClr val="0000FF"/>
                </a:solidFill>
                <a:latin typeface="Luxi Sans" charset="0"/>
              </a:rPr>
              <a:t>hohen</a:t>
            </a:r>
            <a:r>
              <a:rPr lang="en-US" altLang="en-US" sz="1600" b="1" dirty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altLang="en-US" sz="1600" b="1" dirty="0" err="1">
                <a:solidFill>
                  <a:srgbClr val="0000FF"/>
                </a:solidFill>
                <a:latin typeface="Luxi Sans" charset="0"/>
              </a:rPr>
              <a:t>Energiebedarfs</a:t>
            </a:r>
            <a:r>
              <a:rPr lang="en-US" altLang="en-US" sz="1600" b="1" dirty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altLang="en-US" sz="1600" b="1" dirty="0" err="1">
                <a:solidFill>
                  <a:srgbClr val="0000FF"/>
                </a:solidFill>
                <a:latin typeface="Luxi Sans" charset="0"/>
              </a:rPr>
              <a:t>vorhanden</a:t>
            </a:r>
            <a:endParaRPr lang="en-US" altLang="en-US" sz="1600" b="1" dirty="0">
              <a:solidFill>
                <a:srgbClr val="0000FF"/>
              </a:solidFill>
              <a:latin typeface="Luxi Sans" charset="0"/>
            </a:endParaRPr>
          </a:p>
          <a:p>
            <a:pPr eaLnBrk="1">
              <a:lnSpc>
                <a:spcPct val="8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altLang="en-US" sz="1600" b="1" dirty="0">
              <a:solidFill>
                <a:srgbClr val="0000FF"/>
              </a:solidFill>
              <a:latin typeface="Luxi Sans" charset="0"/>
            </a:endParaRPr>
          </a:p>
          <a:p>
            <a:pPr eaLnBrk="1">
              <a:lnSpc>
                <a:spcPct val="8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en-US" sz="1600" b="1" dirty="0">
                <a:solidFill>
                  <a:srgbClr val="FF0000"/>
                </a:solidFill>
                <a:latin typeface="Luxi Sans" charset="0"/>
              </a:rPr>
              <a:t>F</a:t>
            </a:r>
            <a:r>
              <a:rPr lang="en-US" altLang="en-US" sz="1600" b="1" baseline="-25000" dirty="0">
                <a:solidFill>
                  <a:srgbClr val="FF0000"/>
                </a:solidFill>
                <a:latin typeface="Luxi Sans" charset="0"/>
              </a:rPr>
              <a:t>18</a:t>
            </a:r>
            <a:r>
              <a:rPr lang="en-US" altLang="en-US" sz="1600" b="1" dirty="0">
                <a:solidFill>
                  <a:srgbClr val="FF0000"/>
                </a:solidFill>
                <a:latin typeface="Luxi Sans" charset="0"/>
              </a:rPr>
              <a:t> </a:t>
            </a:r>
            <a:r>
              <a:rPr lang="en-US" altLang="en-US" sz="1600" b="1" dirty="0" err="1">
                <a:solidFill>
                  <a:srgbClr val="FF0000"/>
                </a:solidFill>
                <a:latin typeface="Luxi Sans" charset="0"/>
              </a:rPr>
              <a:t>zerfällt</a:t>
            </a:r>
            <a:r>
              <a:rPr lang="en-US" altLang="en-US" sz="1600" b="1" dirty="0">
                <a:solidFill>
                  <a:srgbClr val="FF0000"/>
                </a:solidFill>
                <a:latin typeface="Luxi Sans" charset="0"/>
              </a:rPr>
              <a:t> </a:t>
            </a:r>
            <a:r>
              <a:rPr lang="en-US" altLang="en-US" sz="1600" b="1" dirty="0" err="1">
                <a:solidFill>
                  <a:srgbClr val="FF0000"/>
                </a:solidFill>
                <a:latin typeface="Luxi Sans" charset="0"/>
              </a:rPr>
              <a:t>unter</a:t>
            </a:r>
            <a:r>
              <a:rPr lang="en-US" altLang="en-US" sz="1600" b="1" dirty="0">
                <a:solidFill>
                  <a:srgbClr val="FF0000"/>
                </a:solidFill>
                <a:latin typeface="Luxi Sans" charset="0"/>
              </a:rPr>
              <a:t> </a:t>
            </a:r>
            <a:r>
              <a:rPr lang="en-US" altLang="en-US" sz="1600" b="1" dirty="0" err="1">
                <a:solidFill>
                  <a:srgbClr val="FF0000"/>
                </a:solidFill>
                <a:latin typeface="Luxi Sans" charset="0"/>
              </a:rPr>
              <a:t>Aussendung</a:t>
            </a:r>
            <a:endParaRPr lang="en-US" altLang="en-US" sz="1600" b="1" dirty="0">
              <a:solidFill>
                <a:srgbClr val="FF0000"/>
              </a:solidFill>
              <a:latin typeface="Luxi Sans" charset="0"/>
            </a:endParaRPr>
          </a:p>
          <a:p>
            <a:pPr eaLnBrk="1">
              <a:lnSpc>
                <a:spcPct val="8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en-US" sz="1600" b="1" dirty="0" err="1">
                <a:solidFill>
                  <a:srgbClr val="FF0000"/>
                </a:solidFill>
                <a:latin typeface="Luxi Sans" charset="0"/>
              </a:rPr>
              <a:t>eines</a:t>
            </a:r>
            <a:r>
              <a:rPr lang="en-US" altLang="en-US" sz="1600" b="1" dirty="0">
                <a:solidFill>
                  <a:srgbClr val="FF0000"/>
                </a:solidFill>
                <a:latin typeface="Luxi Sans" charset="0"/>
              </a:rPr>
              <a:t> Positrons (</a:t>
            </a:r>
            <a:r>
              <a:rPr lang="en-US" altLang="en-US" sz="1600" b="1" dirty="0" err="1">
                <a:solidFill>
                  <a:srgbClr val="FF0000"/>
                </a:solidFill>
                <a:latin typeface="Luxi Sans" charset="0"/>
              </a:rPr>
              <a:t>Antimaterie</a:t>
            </a:r>
            <a:r>
              <a:rPr lang="en-US" altLang="en-US" sz="1600" b="1" dirty="0">
                <a:solidFill>
                  <a:srgbClr val="FF0000"/>
                </a:solidFill>
                <a:latin typeface="Luxi Sans" charset="0"/>
              </a:rPr>
              <a:t>)</a:t>
            </a:r>
          </a:p>
          <a:p>
            <a:pPr eaLnBrk="1">
              <a:lnSpc>
                <a:spcPct val="8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altLang="en-US" sz="1600" b="1" dirty="0">
              <a:solidFill>
                <a:srgbClr val="0000FF"/>
              </a:solidFill>
              <a:latin typeface="Luxi Sans" charset="0"/>
            </a:endParaRPr>
          </a:p>
          <a:p>
            <a:pPr eaLnBrk="1">
              <a:lnSpc>
                <a:spcPct val="8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en-US" sz="1600" b="1" dirty="0">
                <a:solidFill>
                  <a:srgbClr val="FF0000"/>
                </a:solidFill>
                <a:latin typeface="Luxi Sans" charset="0"/>
              </a:rPr>
              <a:t>Annihilation</a:t>
            </a:r>
            <a:r>
              <a:rPr lang="en-US" altLang="en-US" sz="1600" b="1" dirty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altLang="en-US" sz="1600" b="1" dirty="0" err="1">
                <a:solidFill>
                  <a:srgbClr val="0000FF"/>
                </a:solidFill>
                <a:latin typeface="Luxi Sans" charset="0"/>
              </a:rPr>
              <a:t>mit</a:t>
            </a:r>
            <a:r>
              <a:rPr lang="en-US" altLang="en-US" sz="1600" b="1" dirty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altLang="en-US" sz="1600" b="1" dirty="0" err="1">
                <a:solidFill>
                  <a:srgbClr val="0000FF"/>
                </a:solidFill>
                <a:latin typeface="Luxi Sans" charset="0"/>
              </a:rPr>
              <a:t>Elektron</a:t>
            </a:r>
            <a:r>
              <a:rPr lang="en-US" altLang="en-US" sz="1600" b="1" dirty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altLang="en-US" sz="1600" b="1" dirty="0" err="1">
                <a:solidFill>
                  <a:srgbClr val="0000FF"/>
                </a:solidFill>
                <a:latin typeface="Luxi Sans" charset="0"/>
              </a:rPr>
              <a:t>unter</a:t>
            </a:r>
            <a:r>
              <a:rPr lang="en-US" altLang="en-US" sz="1600" b="1" dirty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altLang="en-US" sz="1600" b="1" dirty="0" err="1">
                <a:solidFill>
                  <a:srgbClr val="0000FF"/>
                </a:solidFill>
                <a:latin typeface="Luxi Sans" charset="0"/>
              </a:rPr>
              <a:t>Aussendung</a:t>
            </a:r>
            <a:r>
              <a:rPr lang="en-US" altLang="en-US" sz="1600" b="1" dirty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altLang="en-US" sz="1600" b="1" dirty="0" err="1">
                <a:solidFill>
                  <a:srgbClr val="0000FF"/>
                </a:solidFill>
                <a:latin typeface="Luxi Sans" charset="0"/>
              </a:rPr>
              <a:t>zweier</a:t>
            </a:r>
            <a:r>
              <a:rPr lang="en-US" altLang="en-US" sz="1600" b="1" dirty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altLang="en-US" sz="1600" b="1" dirty="0" err="1">
                <a:solidFill>
                  <a:srgbClr val="0000FF"/>
                </a:solidFill>
                <a:latin typeface="Luxi Sans" charset="0"/>
              </a:rPr>
              <a:t>Photonen</a:t>
            </a:r>
            <a:endParaRPr lang="en-US" altLang="en-US" sz="1600" b="1" dirty="0">
              <a:solidFill>
                <a:srgbClr val="0000FF"/>
              </a:solidFill>
              <a:latin typeface="Luxi Sans" charset="0"/>
            </a:endParaRPr>
          </a:p>
          <a:p>
            <a:pPr eaLnBrk="1">
              <a:lnSpc>
                <a:spcPct val="8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altLang="en-US" sz="1600" b="1" dirty="0">
              <a:solidFill>
                <a:srgbClr val="0000FF"/>
              </a:solidFill>
              <a:latin typeface="Luxi Sans" charset="0"/>
            </a:endParaRPr>
          </a:p>
          <a:p>
            <a:pPr eaLnBrk="1">
              <a:lnSpc>
                <a:spcPct val="8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en-US" sz="1600" b="1" dirty="0" err="1">
                <a:solidFill>
                  <a:srgbClr val="0000FF"/>
                </a:solidFill>
                <a:latin typeface="Luxi Sans" charset="0"/>
              </a:rPr>
              <a:t>Nachweis</a:t>
            </a:r>
            <a:r>
              <a:rPr lang="en-US" altLang="en-US" sz="1600" b="1" dirty="0">
                <a:solidFill>
                  <a:srgbClr val="0000FF"/>
                </a:solidFill>
                <a:latin typeface="Luxi Sans" charset="0"/>
              </a:rPr>
              <a:t> der </a:t>
            </a:r>
            <a:r>
              <a:rPr lang="en-US" altLang="en-US" sz="1600" b="1" dirty="0" err="1">
                <a:solidFill>
                  <a:srgbClr val="0000FF"/>
                </a:solidFill>
                <a:latin typeface="Luxi Sans" charset="0"/>
              </a:rPr>
              <a:t>Photonen</a:t>
            </a:r>
            <a:r>
              <a:rPr lang="en-US" altLang="en-US" sz="1600" b="1" dirty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altLang="en-US" sz="1600" b="1" dirty="0" err="1">
                <a:solidFill>
                  <a:srgbClr val="0000FF"/>
                </a:solidFill>
                <a:latin typeface="Luxi Sans" charset="0"/>
              </a:rPr>
              <a:t>durch</a:t>
            </a:r>
            <a:r>
              <a:rPr lang="en-US" altLang="en-US" sz="1600" b="1" dirty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altLang="en-US" sz="1600" b="1" dirty="0" err="1">
                <a:solidFill>
                  <a:srgbClr val="0000FF"/>
                </a:solidFill>
                <a:latin typeface="Luxi Sans" charset="0"/>
              </a:rPr>
              <a:t>Detektor</a:t>
            </a:r>
            <a:r>
              <a:rPr lang="en-US" altLang="en-US" sz="1600" b="1" dirty="0">
                <a:solidFill>
                  <a:srgbClr val="0000FF"/>
                </a:solidFill>
                <a:latin typeface="Luxi Sans" charset="0"/>
              </a:rPr>
              <a:t>, </a:t>
            </a:r>
            <a:r>
              <a:rPr lang="en-US" altLang="en-US" sz="1600" b="1" dirty="0" err="1">
                <a:solidFill>
                  <a:srgbClr val="0000FF"/>
                </a:solidFill>
                <a:latin typeface="Luxi Sans" charset="0"/>
              </a:rPr>
              <a:t>damit</a:t>
            </a:r>
            <a:endParaRPr lang="en-US" altLang="en-US" sz="1600" b="1" dirty="0">
              <a:solidFill>
                <a:srgbClr val="0000FF"/>
              </a:solidFill>
              <a:latin typeface="Luxi Sans" charset="0"/>
            </a:endParaRPr>
          </a:p>
          <a:p>
            <a:pPr eaLnBrk="1">
              <a:lnSpc>
                <a:spcPct val="8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en-US" sz="1600" b="1" dirty="0" err="1">
                <a:solidFill>
                  <a:srgbClr val="FF0000"/>
                </a:solidFill>
                <a:latin typeface="Luxi Sans" charset="0"/>
              </a:rPr>
              <a:t>Rekonstruktion</a:t>
            </a:r>
            <a:r>
              <a:rPr lang="en-US" altLang="en-US" sz="1600" b="1" dirty="0">
                <a:solidFill>
                  <a:srgbClr val="FF0000"/>
                </a:solidFill>
                <a:latin typeface="Luxi Sans" charset="0"/>
              </a:rPr>
              <a:t> der </a:t>
            </a:r>
            <a:r>
              <a:rPr lang="en-US" altLang="en-US" sz="1600" b="1" dirty="0" err="1">
                <a:solidFill>
                  <a:srgbClr val="FF0000"/>
                </a:solidFill>
                <a:latin typeface="Luxi Sans" charset="0"/>
              </a:rPr>
              <a:t>Orte</a:t>
            </a:r>
            <a:r>
              <a:rPr lang="en-US" altLang="en-US" sz="1600" b="1" dirty="0">
                <a:solidFill>
                  <a:srgbClr val="FF0000"/>
                </a:solidFill>
                <a:latin typeface="Luxi Sans" charset="0"/>
              </a:rPr>
              <a:t> </a:t>
            </a:r>
            <a:r>
              <a:rPr lang="en-US" altLang="en-US" sz="1600" b="1" dirty="0" err="1">
                <a:solidFill>
                  <a:srgbClr val="FF0000"/>
                </a:solidFill>
                <a:latin typeface="Luxi Sans" charset="0"/>
              </a:rPr>
              <a:t>hohen</a:t>
            </a:r>
            <a:r>
              <a:rPr lang="en-US" altLang="en-US" sz="1600" b="1" dirty="0">
                <a:solidFill>
                  <a:srgbClr val="FF0000"/>
                </a:solidFill>
                <a:latin typeface="Luxi Sans" charset="0"/>
              </a:rPr>
              <a:t> </a:t>
            </a:r>
            <a:r>
              <a:rPr lang="en-US" altLang="en-US" sz="1600" b="1" dirty="0" err="1">
                <a:solidFill>
                  <a:srgbClr val="FF0000"/>
                </a:solidFill>
                <a:latin typeface="Luxi Sans" charset="0"/>
              </a:rPr>
              <a:t>Energiebedarfs</a:t>
            </a:r>
            <a:r>
              <a:rPr lang="en-US" altLang="en-US" sz="1600" b="1" dirty="0">
                <a:solidFill>
                  <a:srgbClr val="FF0000"/>
                </a:solidFill>
                <a:latin typeface="Luxi Sans" charset="0"/>
              </a:rPr>
              <a:t> </a:t>
            </a:r>
            <a:r>
              <a:rPr lang="en-US" altLang="en-US" sz="1600" b="1" dirty="0" err="1">
                <a:solidFill>
                  <a:srgbClr val="0000FF"/>
                </a:solidFill>
                <a:latin typeface="Luxi Sans" charset="0"/>
              </a:rPr>
              <a:t>im</a:t>
            </a:r>
            <a:r>
              <a:rPr lang="en-US" altLang="en-US" sz="1600" b="1" dirty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altLang="en-US" sz="1600" b="1" dirty="0" err="1">
                <a:solidFill>
                  <a:srgbClr val="0000FF"/>
                </a:solidFill>
                <a:latin typeface="Luxi Sans" charset="0"/>
              </a:rPr>
              <a:t>Körper</a:t>
            </a:r>
            <a:endParaRPr lang="en-US" altLang="en-US" sz="1600" b="1" dirty="0">
              <a:solidFill>
                <a:srgbClr val="0000FF"/>
              </a:solidFill>
              <a:latin typeface="Luxi Sans" charset="0"/>
            </a:endParaRPr>
          </a:p>
          <a:p>
            <a:pPr eaLnBrk="1">
              <a:lnSpc>
                <a:spcPct val="8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altLang="en-US" sz="1600" b="1" dirty="0">
              <a:solidFill>
                <a:srgbClr val="008000"/>
              </a:solidFill>
              <a:latin typeface="Luxi Sans" charset="0"/>
            </a:endParaRPr>
          </a:p>
          <a:p>
            <a:pPr eaLnBrk="1">
              <a:lnSpc>
                <a:spcPct val="8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altLang="en-US" sz="1600" b="1" dirty="0">
              <a:solidFill>
                <a:srgbClr val="008000"/>
              </a:solidFill>
              <a:latin typeface="Luxi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624105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Arrow: Right 18">
            <a:extLst>
              <a:ext uri="{FF2B5EF4-FFF2-40B4-BE49-F238E27FC236}">
                <a16:creationId xmlns:a16="http://schemas.microsoft.com/office/drawing/2014/main" id="{73190446-392A-2282-73CE-51F0E4F82BDB}"/>
              </a:ext>
            </a:extLst>
          </p:cNvPr>
          <p:cNvSpPr/>
          <p:nvPr/>
        </p:nvSpPr>
        <p:spPr bwMode="auto">
          <a:xfrm rot="10800000">
            <a:off x="7592776" y="3563813"/>
            <a:ext cx="2344080" cy="1152128"/>
          </a:xfrm>
          <a:prstGeom prst="rightArrow">
            <a:avLst/>
          </a:prstGeom>
          <a:solidFill>
            <a:schemeClr val="accent3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C91E35F4-77D9-C2B5-00E9-413693CB8405}"/>
              </a:ext>
            </a:extLst>
          </p:cNvPr>
          <p:cNvSpPr/>
          <p:nvPr/>
        </p:nvSpPr>
        <p:spPr bwMode="auto">
          <a:xfrm>
            <a:off x="143768" y="3563813"/>
            <a:ext cx="2344080" cy="1152128"/>
          </a:xfrm>
          <a:prstGeom prst="rightArrow">
            <a:avLst/>
          </a:prstGeom>
          <a:solidFill>
            <a:schemeClr val="accent3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93D2904-B56A-3BE8-857F-8DC5B470D7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Verbindung</a:t>
            </a:r>
            <a:r>
              <a:rPr lang="en-US" dirty="0"/>
              <a:t> </a:t>
            </a:r>
            <a:r>
              <a:rPr lang="en-US" dirty="0" err="1"/>
              <a:t>zum</a:t>
            </a:r>
            <a:r>
              <a:rPr lang="en-US" dirty="0"/>
              <a:t> </a:t>
            </a:r>
            <a:r>
              <a:rPr lang="en-US" dirty="0" err="1"/>
              <a:t>Teilchenbeschleuniger</a:t>
            </a:r>
            <a:endParaRPr lang="en-US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C9BD16CF-E0D8-D736-5979-12850076E836}"/>
              </a:ext>
            </a:extLst>
          </p:cNvPr>
          <p:cNvSpPr/>
          <p:nvPr/>
        </p:nvSpPr>
        <p:spPr bwMode="auto">
          <a:xfrm>
            <a:off x="719832" y="3635821"/>
            <a:ext cx="936104" cy="912812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sz="36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e</a:t>
            </a:r>
            <a:r>
              <a:rPr kumimoji="0" lang="en-US" sz="3600" b="0" i="0" u="none" strike="noStrike" cap="none" normalizeH="0" baseline="3000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+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91E25CBB-77D6-8139-46B2-C1528678A76E}"/>
              </a:ext>
            </a:extLst>
          </p:cNvPr>
          <p:cNvSpPr/>
          <p:nvPr/>
        </p:nvSpPr>
        <p:spPr bwMode="auto">
          <a:xfrm>
            <a:off x="8424688" y="3635821"/>
            <a:ext cx="936104" cy="912812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kumimoji="0" lang="en-US" sz="36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e</a:t>
            </a:r>
            <a:r>
              <a:rPr kumimoji="0" lang="en-US" sz="3600" b="0" i="0" u="none" strike="noStrike" cap="none" normalizeH="0" baseline="3000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-</a:t>
            </a:r>
          </a:p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EE8EBB4-3799-00A2-728F-4F47FABEF887}"/>
              </a:ext>
            </a:extLst>
          </p:cNvPr>
          <p:cNvSpPr/>
          <p:nvPr/>
        </p:nvSpPr>
        <p:spPr bwMode="auto">
          <a:xfrm>
            <a:off x="6552480" y="1187549"/>
            <a:ext cx="936104" cy="912812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kumimoji="0" lang="el-GR" sz="2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π</a:t>
            </a:r>
            <a:r>
              <a:rPr kumimoji="0" lang="en-US" sz="2800" b="0" i="0" u="none" strike="noStrike" cap="none" normalizeH="0" baseline="3000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+</a:t>
            </a:r>
          </a:p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highlight>
                <a:srgbClr val="FF0000"/>
              </a:highlight>
              <a:latin typeface="Arial" charset="0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7E11D1F9-26F6-9ABE-BEC3-F4AC0E32A2C9}"/>
              </a:ext>
            </a:extLst>
          </p:cNvPr>
          <p:cNvSpPr/>
          <p:nvPr/>
        </p:nvSpPr>
        <p:spPr bwMode="auto">
          <a:xfrm>
            <a:off x="2520032" y="6084093"/>
            <a:ext cx="936104" cy="912812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kumimoji="0" lang="el-GR" sz="2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π </a:t>
            </a:r>
            <a:r>
              <a:rPr kumimoji="0" lang="en-US" sz="2800" b="0" i="0" u="none" strike="noStrike" cap="none" normalizeH="0" baseline="3000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-</a:t>
            </a:r>
          </a:p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highlight>
                <a:srgbClr val="FF0000"/>
              </a:highlight>
              <a:latin typeface="Arial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4B3D61F-B8F9-08B3-A17C-D0ABD323D011}"/>
              </a:ext>
            </a:extLst>
          </p:cNvPr>
          <p:cNvSpPr txBox="1"/>
          <p:nvPr/>
        </p:nvSpPr>
        <p:spPr>
          <a:xfrm>
            <a:off x="4392240" y="4715941"/>
            <a:ext cx="5544616" cy="26037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tx1"/>
                </a:solidFill>
              </a:rPr>
              <a:t>Teilchen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können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vernichtet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werden</a:t>
            </a:r>
            <a:r>
              <a:rPr lang="en-US" dirty="0">
                <a:solidFill>
                  <a:schemeClr val="tx1"/>
                </a:solidFill>
              </a:rPr>
              <a:t> und </a:t>
            </a:r>
            <a:r>
              <a:rPr lang="en-US" dirty="0" err="1">
                <a:solidFill>
                  <a:schemeClr val="tx1"/>
                </a:solidFill>
              </a:rPr>
              <a:t>Energie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kann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neue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Teilchen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erzeugen</a:t>
            </a:r>
            <a:endParaRPr lang="en-US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tx1"/>
                </a:solidFill>
              </a:rPr>
              <a:t>Verteilung</a:t>
            </a:r>
            <a:r>
              <a:rPr lang="en-US" dirty="0">
                <a:solidFill>
                  <a:schemeClr val="tx1"/>
                </a:solidFill>
              </a:rPr>
              <a:t> der </a:t>
            </a:r>
            <a:r>
              <a:rPr lang="en-US" dirty="0" err="1">
                <a:solidFill>
                  <a:schemeClr val="tx1"/>
                </a:solidFill>
              </a:rPr>
              <a:t>gemessenen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Teilchen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liefert</a:t>
            </a:r>
            <a:r>
              <a:rPr lang="en-US" dirty="0">
                <a:solidFill>
                  <a:schemeClr val="tx1"/>
                </a:solidFill>
              </a:rPr>
              <a:t> information </a:t>
            </a:r>
            <a:r>
              <a:rPr lang="en-US" dirty="0" err="1">
                <a:solidFill>
                  <a:schemeClr val="tx1"/>
                </a:solidFill>
              </a:rPr>
              <a:t>über</a:t>
            </a:r>
            <a:r>
              <a:rPr lang="en-US" dirty="0">
                <a:solidFill>
                  <a:schemeClr val="tx1"/>
                </a:solidFill>
              </a:rPr>
              <a:t>: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“Form und </a:t>
            </a:r>
            <a:r>
              <a:rPr lang="en-US" dirty="0" err="1">
                <a:solidFill>
                  <a:schemeClr val="tx1"/>
                </a:solidFill>
              </a:rPr>
              <a:t>Größe</a:t>
            </a:r>
            <a:r>
              <a:rPr lang="en-US" dirty="0">
                <a:solidFill>
                  <a:schemeClr val="tx1"/>
                </a:solidFill>
              </a:rPr>
              <a:t>” der </a:t>
            </a:r>
            <a:r>
              <a:rPr lang="en-US" dirty="0" err="1">
                <a:solidFill>
                  <a:schemeClr val="tx1"/>
                </a:solidFill>
              </a:rPr>
              <a:t>Teilchen</a:t>
            </a:r>
            <a:endParaRPr lang="en-US" dirty="0">
              <a:solidFill>
                <a:schemeClr val="tx1"/>
              </a:solidFill>
            </a:endParaRP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tx1"/>
                </a:solidFill>
              </a:rPr>
              <a:t>Eigenschaften</a:t>
            </a:r>
            <a:r>
              <a:rPr lang="en-US" dirty="0">
                <a:solidFill>
                  <a:schemeClr val="tx1"/>
                </a:solidFill>
              </a:rPr>
              <a:t> der </a:t>
            </a:r>
            <a:r>
              <a:rPr lang="en-US" dirty="0" err="1">
                <a:solidFill>
                  <a:schemeClr val="tx1"/>
                </a:solidFill>
              </a:rPr>
              <a:t>wirkenden</a:t>
            </a:r>
            <a:r>
              <a:rPr lang="en-US" dirty="0">
                <a:solidFill>
                  <a:schemeClr val="tx1"/>
                </a:solidFill>
              </a:rPr>
              <a:t> Kraft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F069BB5-F511-98EF-6420-056BC6080FA9}"/>
              </a:ext>
            </a:extLst>
          </p:cNvPr>
          <p:cNvCxnSpPr>
            <a:stCxn id="4" idx="6"/>
            <a:endCxn id="5" idx="2"/>
          </p:cNvCxnSpPr>
          <p:nvPr/>
        </p:nvCxnSpPr>
        <p:spPr bwMode="auto">
          <a:xfrm>
            <a:off x="1655936" y="4092227"/>
            <a:ext cx="6768752" cy="0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20F8805-3D31-CC9E-B22A-3DC4BED115C8}"/>
              </a:ext>
            </a:extLst>
          </p:cNvPr>
          <p:cNvCxnSpPr>
            <a:stCxn id="7" idx="7"/>
            <a:endCxn id="6" idx="3"/>
          </p:cNvCxnSpPr>
          <p:nvPr/>
        </p:nvCxnSpPr>
        <p:spPr bwMode="auto">
          <a:xfrm flipV="1">
            <a:off x="3319047" y="1966683"/>
            <a:ext cx="3370522" cy="4251088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chemeClr val="tx1"/>
            </a:solidFill>
            <a:prstDash val="solid"/>
            <a:round/>
            <a:headEnd type="triangle" w="lg" len="lg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15" name="Picture 14" descr="A yellow and red explosion&#10;&#10;Description automatically generated with low confidence">
            <a:extLst>
              <a:ext uri="{FF2B5EF4-FFF2-40B4-BE49-F238E27FC236}">
                <a16:creationId xmlns:a16="http://schemas.microsoft.com/office/drawing/2014/main" id="{42A96CAA-FAE7-FFB1-BF01-CCEB7C1AD6A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4291727" y="3275781"/>
            <a:ext cx="1540673" cy="1459908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A87A6103-E6FC-0CD3-6FB2-CF5E4E229F5C}"/>
              </a:ext>
            </a:extLst>
          </p:cNvPr>
          <p:cNvSpPr txBox="1"/>
          <p:nvPr/>
        </p:nvSpPr>
        <p:spPr>
          <a:xfrm>
            <a:off x="143768" y="6790714"/>
            <a:ext cx="1540673" cy="4455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hlinkClick r:id="rId3" tooltip="https://www.pngall.com/boom-png/download/48197"/>
              </a:rPr>
              <a:t>This Photo</a:t>
            </a:r>
            <a:r>
              <a:rPr lang="en-US" sz="900" dirty="0"/>
              <a:t> by Unknown </a:t>
            </a:r>
            <a:r>
              <a:rPr lang="en-US" sz="900" dirty="0" err="1"/>
              <a:t>Athor</a:t>
            </a:r>
            <a:r>
              <a:rPr lang="en-US" sz="900" dirty="0"/>
              <a:t> is licensed under </a:t>
            </a:r>
            <a:r>
              <a:rPr lang="en-US" sz="900" dirty="0">
                <a:hlinkClick r:id="rId4" tooltip="https://creativecommons.org/licenses/by-nc/3.0/"/>
              </a:rPr>
              <a:t>CC BY-NC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68625691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Wechselwirkungen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/>
              <a:t>Elektro-magnetische</a:t>
            </a:r>
            <a:r>
              <a:rPr lang="en-US" dirty="0"/>
              <a:t> </a:t>
            </a:r>
            <a:r>
              <a:rPr lang="en-US" dirty="0" err="1"/>
              <a:t>Wechselwirkung</a:t>
            </a:r>
            <a:r>
              <a:rPr lang="en-US" dirty="0"/>
              <a:t>,</a:t>
            </a:r>
          </a:p>
          <a:p>
            <a:r>
              <a:rPr lang="en-US" dirty="0"/>
              <a:t>Starke </a:t>
            </a:r>
            <a:r>
              <a:rPr lang="en-US" dirty="0" err="1"/>
              <a:t>Wechselwirkung</a:t>
            </a:r>
            <a:r>
              <a:rPr lang="en-US" dirty="0"/>
              <a:t>, </a:t>
            </a:r>
            <a:r>
              <a:rPr lang="en-US" dirty="0" err="1"/>
              <a:t>Vakuumfluktuationen</a:t>
            </a:r>
            <a:r>
              <a:rPr lang="en-US" dirty="0"/>
              <a:t>,</a:t>
            </a:r>
          </a:p>
          <a:p>
            <a:r>
              <a:rPr lang="en-US" dirty="0"/>
              <a:t>Quarks und </a:t>
            </a:r>
            <a:r>
              <a:rPr lang="en-US" dirty="0" err="1"/>
              <a:t>Gluonen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800271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Starke Kr</a:t>
            </a:r>
            <a:r>
              <a:rPr lang="de-DE" dirty="0" err="1"/>
              <a:t>äfte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Was hält Protonen und Neutronen im Kern zusammen?</a:t>
            </a:r>
          </a:p>
          <a:p>
            <a:pPr lvl="1"/>
            <a:r>
              <a:rPr lang="de-DE" dirty="0">
                <a:solidFill>
                  <a:srgbClr val="0000FF"/>
                </a:solidFill>
              </a:rPr>
              <a:t>Kraft muss stärker sein als die (abstoßende) elektro-magnetische Kraft</a:t>
            </a:r>
          </a:p>
          <a:p>
            <a:pPr lvl="2"/>
            <a:r>
              <a:rPr lang="de-DE" dirty="0"/>
              <a:t>Neue </a:t>
            </a:r>
            <a:r>
              <a:rPr lang="de-DE" dirty="0">
                <a:solidFill>
                  <a:srgbClr val="FF0000"/>
                </a:solidFill>
              </a:rPr>
              <a:t>“Starke“ Kraft </a:t>
            </a:r>
            <a:r>
              <a:rPr lang="de-DE" dirty="0"/>
              <a:t>als neue Wechselwirkung</a:t>
            </a:r>
          </a:p>
          <a:p>
            <a:pPr lvl="1"/>
            <a:r>
              <a:rPr lang="de-DE" dirty="0"/>
              <a:t>Kurze Reichweite (~ 1-2 </a:t>
            </a:r>
            <a:r>
              <a:rPr lang="de-DE" dirty="0" err="1"/>
              <a:t>fm</a:t>
            </a:r>
            <a:r>
              <a:rPr lang="de-DE" dirty="0"/>
              <a:t>), um die Größe des Atomkerns zu erklären</a:t>
            </a:r>
          </a:p>
          <a:p>
            <a:r>
              <a:rPr lang="de-DE" dirty="0"/>
              <a:t>Idee von Yukawa 1935</a:t>
            </a:r>
          </a:p>
          <a:p>
            <a:r>
              <a:rPr lang="de-DE" dirty="0"/>
              <a:t>Ein Teilchen mit einer </a:t>
            </a:r>
            <a:r>
              <a:rPr lang="de-DE" dirty="0">
                <a:solidFill>
                  <a:srgbClr val="FF0000"/>
                </a:solidFill>
              </a:rPr>
              <a:t>‘</a:t>
            </a:r>
            <a:r>
              <a:rPr lang="de-DE" dirty="0" err="1">
                <a:solidFill>
                  <a:srgbClr val="FF0000"/>
                </a:solidFill>
              </a:rPr>
              <a:t>mittelgrossen</a:t>
            </a:r>
            <a:r>
              <a:rPr lang="de-DE" dirty="0">
                <a:solidFill>
                  <a:srgbClr val="FF0000"/>
                </a:solidFill>
              </a:rPr>
              <a:t>’ Masse</a:t>
            </a:r>
            <a:br>
              <a:rPr lang="de-DE" dirty="0">
                <a:solidFill>
                  <a:srgbClr val="FF0000"/>
                </a:solidFill>
              </a:rPr>
            </a:br>
            <a:r>
              <a:rPr lang="de-DE" dirty="0">
                <a:solidFill>
                  <a:srgbClr val="FF0000"/>
                </a:solidFill>
              </a:rPr>
              <a:t>(Meson)</a:t>
            </a:r>
            <a:r>
              <a:rPr lang="de-DE" dirty="0"/>
              <a:t> vermittelt diese ‘starke’ Kraft (das ‘</a:t>
            </a:r>
            <a:r>
              <a:rPr lang="de-DE" dirty="0">
                <a:solidFill>
                  <a:srgbClr val="FF0000"/>
                </a:solidFill>
              </a:rPr>
              <a:t>Pion</a:t>
            </a:r>
            <a:r>
              <a:rPr lang="de-DE" dirty="0"/>
              <a:t>’)</a:t>
            </a:r>
          </a:p>
          <a:p>
            <a:endParaRPr lang="de-DE" dirty="0"/>
          </a:p>
          <a:p>
            <a:endParaRPr lang="de-DE" dirty="0"/>
          </a:p>
          <a:p>
            <a:pPr lvl="1"/>
            <a:endParaRPr lang="en-GB" dirty="0"/>
          </a:p>
        </p:txBody>
      </p:sp>
      <p:pic>
        <p:nvPicPr>
          <p:cNvPr id="4" name="0_Yukawa Hideki.gif"/>
          <p:cNvPicPr/>
          <p:nvPr/>
        </p:nvPicPr>
        <p:blipFill>
          <a:blip r:embed="rId3"/>
          <a:stretch>
            <a:fillRect/>
          </a:stretch>
        </p:blipFill>
        <p:spPr>
          <a:xfrm>
            <a:off x="7972530" y="3203773"/>
            <a:ext cx="1618408" cy="2286001"/>
          </a:xfrm>
          <a:prstGeom prst="rect">
            <a:avLst/>
          </a:prstGeom>
          <a:ln w="12700"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7992640" y="5348409"/>
            <a:ext cx="1656184" cy="466504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prstDash val="solid"/>
          </a:ln>
        </p:spPr>
        <p:txBody>
          <a:bodyPr vert="horz" wrap="square" lIns="9000" tIns="9000" rIns="9000" bIns="9000" anchorCtr="0" compatLnSpc="0">
            <a:spAutoFit/>
          </a:bodyPr>
          <a:lstStyle/>
          <a:p>
            <a:pPr lvl="0" algn="ctr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600" b="1" dirty="0">
                <a:solidFill>
                  <a:srgbClr val="0000FF"/>
                </a:solidFill>
                <a:latin typeface="Luxi Sans" charset="0"/>
                <a:ea typeface="HG Mincho Light J" pitchFamily="2"/>
                <a:cs typeface="HG Mincho Light J" pitchFamily="2"/>
              </a:rPr>
              <a:t>Hideki Yukawa (1907-1981)</a:t>
            </a:r>
            <a:endParaRPr lang="en-US" sz="1600" b="1" i="0" u="none" strike="noStrike" baseline="0" dirty="0">
              <a:ln>
                <a:noFill/>
              </a:ln>
              <a:solidFill>
                <a:srgbClr val="0000FF"/>
              </a:solidFill>
              <a:latin typeface="Luxi Sans" charset="0"/>
              <a:ea typeface="HG Mincho Light J" pitchFamily="2"/>
              <a:cs typeface="HG Mincho Light J" pitchFamily="2"/>
            </a:endParaRPr>
          </a:p>
        </p:txBody>
      </p:sp>
      <p:pic>
        <p:nvPicPr>
          <p:cNvPr id="6" name="pion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61803" y="4331147"/>
            <a:ext cx="3733205" cy="2799903"/>
          </a:xfrm>
          <a:prstGeom prst="rect">
            <a:avLst/>
          </a:prstGeom>
          <a:ln w="12700" cap="flat">
            <a:noFill/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Oval 6"/>
          <p:cNvSpPr/>
          <p:nvPr/>
        </p:nvSpPr>
        <p:spPr bwMode="auto">
          <a:xfrm>
            <a:off x="5040312" y="4211885"/>
            <a:ext cx="2016224" cy="504056"/>
          </a:xfrm>
          <a:prstGeom prst="ellipse">
            <a:avLst/>
          </a:prstGeom>
          <a:noFill/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BA812754-CC30-D95C-8268-9ACAECBED3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8066" y="293328"/>
            <a:ext cx="1656184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FE3845E2-FDC7-1C9E-027F-6066FC5898CE}"/>
              </a:ext>
            </a:extLst>
          </p:cNvPr>
          <p:cNvCxnSpPr/>
          <p:nvPr/>
        </p:nvCxnSpPr>
        <p:spPr bwMode="auto">
          <a:xfrm flipV="1">
            <a:off x="7848624" y="1189038"/>
            <a:ext cx="933110" cy="142527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8509965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en-US" dirty="0"/>
              <a:t>Stand der Dinge </a:t>
            </a:r>
            <a:r>
              <a:rPr lang="en-US" dirty="0" err="1"/>
              <a:t>Ende</a:t>
            </a:r>
            <a:r>
              <a:rPr lang="en-US" dirty="0"/>
              <a:t> 19. </a:t>
            </a:r>
            <a:r>
              <a:rPr lang="en-US" dirty="0" err="1"/>
              <a:t>Jahrhundert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638" y="1189038"/>
            <a:ext cx="6709890" cy="5942012"/>
          </a:xfrm>
        </p:spPr>
        <p:txBody>
          <a:bodyPr/>
          <a:lstStyle/>
          <a:p>
            <a:r>
              <a:rPr lang="en-US" dirty="0"/>
              <a:t>Die </a:t>
            </a:r>
            <a:r>
              <a:rPr lang="en-US" dirty="0" err="1"/>
              <a:t>gesamte</a:t>
            </a:r>
            <a:r>
              <a:rPr lang="en-US" dirty="0"/>
              <a:t> </a:t>
            </a:r>
            <a:r>
              <a:rPr lang="en-US" dirty="0" err="1"/>
              <a:t>Physik</a:t>
            </a:r>
            <a:r>
              <a:rPr lang="en-US" dirty="0"/>
              <a:t> </a:t>
            </a:r>
            <a:r>
              <a:rPr lang="en-US" dirty="0" err="1"/>
              <a:t>schien</a:t>
            </a:r>
            <a:r>
              <a:rPr lang="en-US" dirty="0"/>
              <a:t> </a:t>
            </a:r>
            <a:r>
              <a:rPr lang="en-US" dirty="0" err="1"/>
              <a:t>erforscht</a:t>
            </a:r>
            <a:endParaRPr lang="en-US" dirty="0"/>
          </a:p>
          <a:p>
            <a:r>
              <a:rPr lang="en-US" dirty="0"/>
              <a:t>“</a:t>
            </a:r>
            <a:r>
              <a:rPr lang="en-US" dirty="0" err="1"/>
              <a:t>Vollst</a:t>
            </a:r>
            <a:r>
              <a:rPr lang="de-DE" dirty="0" err="1"/>
              <a:t>ändig</a:t>
            </a:r>
            <a:r>
              <a:rPr lang="de-DE" dirty="0"/>
              <a:t>“ beschrieben durch</a:t>
            </a:r>
          </a:p>
          <a:p>
            <a:pPr lvl="1"/>
            <a:r>
              <a:rPr lang="de-DE" dirty="0"/>
              <a:t>(</a:t>
            </a:r>
            <a:r>
              <a:rPr lang="de-DE" dirty="0" err="1"/>
              <a:t>Newtonsche</a:t>
            </a:r>
            <a:r>
              <a:rPr lang="de-DE" dirty="0"/>
              <a:t>) Mechanik</a:t>
            </a:r>
          </a:p>
          <a:p>
            <a:pPr lvl="1"/>
            <a:r>
              <a:rPr lang="de-DE" dirty="0"/>
              <a:t>Thermodynamik</a:t>
            </a:r>
          </a:p>
          <a:p>
            <a:pPr lvl="1"/>
            <a:r>
              <a:rPr lang="de-DE" dirty="0" err="1"/>
              <a:t>Maxwellsche</a:t>
            </a:r>
            <a:r>
              <a:rPr lang="de-DE" dirty="0"/>
              <a:t> Theorie des Elektro-Magnetismus</a:t>
            </a:r>
          </a:p>
          <a:p>
            <a:pPr lvl="1"/>
            <a:endParaRPr lang="de-DE" dirty="0"/>
          </a:p>
          <a:p>
            <a:r>
              <a:rPr lang="de-DE" dirty="0"/>
              <a:t>“Kleinere“ noch unverstandene Probleme</a:t>
            </a:r>
          </a:p>
          <a:p>
            <a:pPr lvl="1"/>
            <a:r>
              <a:rPr lang="de-DE" dirty="0">
                <a:solidFill>
                  <a:srgbClr val="FF0000"/>
                </a:solidFill>
              </a:rPr>
              <a:t>Atomistik der Materie?</a:t>
            </a:r>
          </a:p>
          <a:p>
            <a:pPr lvl="3"/>
            <a:r>
              <a:rPr lang="de-DE" dirty="0">
                <a:solidFill>
                  <a:srgbClr val="FF0000"/>
                </a:solidFill>
              </a:rPr>
              <a:t>Atomstruktur, Atomkerne + deren Bestandteile</a:t>
            </a:r>
          </a:p>
          <a:p>
            <a:pPr lvl="1"/>
            <a:r>
              <a:rPr lang="de-DE" dirty="0"/>
              <a:t>Michelson-Morley Experiment?</a:t>
            </a:r>
          </a:p>
          <a:p>
            <a:pPr lvl="3"/>
            <a:r>
              <a:rPr lang="de-DE" dirty="0"/>
              <a:t>Konstanz der Lichtgeschwindigkeit in allen Bezugssystemen, Relativitätstheorie</a:t>
            </a:r>
          </a:p>
          <a:p>
            <a:pPr lvl="1"/>
            <a:r>
              <a:rPr lang="de-DE" dirty="0"/>
              <a:t>Spektrum der Hohlraumstrahlung?</a:t>
            </a:r>
          </a:p>
          <a:p>
            <a:pPr lvl="3"/>
            <a:r>
              <a:rPr lang="de-DE" dirty="0"/>
              <a:t>Quantenphysik, Wahrscheinlichkeiten, das Ende der klassischen (exakten) Physik</a:t>
            </a:r>
          </a:p>
          <a:p>
            <a:endParaRPr lang="en-GB" dirty="0"/>
          </a:p>
        </p:txBody>
      </p:sp>
      <p:pic>
        <p:nvPicPr>
          <p:cNvPr id="4" name="Lord_Kelvin.png"/>
          <p:cNvPicPr/>
          <p:nvPr/>
        </p:nvPicPr>
        <p:blipFill rotWithShape="1">
          <a:blip r:embed="rId3"/>
          <a:srcRect l="13043" t="5909" r="11247"/>
          <a:stretch/>
        </p:blipFill>
        <p:spPr>
          <a:xfrm>
            <a:off x="7488584" y="958850"/>
            <a:ext cx="2016224" cy="2676699"/>
          </a:xfrm>
          <a:prstGeom prst="rect">
            <a:avLst/>
          </a:prstGeom>
          <a:ln w="88900"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7062576" y="3476201"/>
            <a:ext cx="2802272" cy="466504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prstDash val="solid"/>
          </a:ln>
        </p:spPr>
        <p:txBody>
          <a:bodyPr vert="horz" wrap="square" lIns="9000" tIns="9000" rIns="9000" bIns="9000" anchorCtr="0" compatLnSpc="0">
            <a:spAutoFit/>
          </a:bodyPr>
          <a:lstStyle/>
          <a:p>
            <a:pPr marL="0" marR="0" lvl="0" indent="0" algn="ctr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600" b="1" i="0" u="none" strike="noStrike" baseline="0" dirty="0">
                <a:ln>
                  <a:noFill/>
                </a:ln>
                <a:solidFill>
                  <a:srgbClr val="0000FF"/>
                </a:solidFill>
                <a:latin typeface="Luxi Sans" charset="0"/>
                <a:ea typeface="HG Mincho Light J" pitchFamily="2"/>
                <a:cs typeface="HG Mincho Light J" pitchFamily="2"/>
              </a:rPr>
              <a:t> </a:t>
            </a:r>
            <a:r>
              <a:rPr lang="en-US" sz="1600" b="1" dirty="0">
                <a:solidFill>
                  <a:srgbClr val="0000FF"/>
                </a:solidFill>
                <a:latin typeface="Luxi Sans" charset="0"/>
                <a:ea typeface="HG Mincho Light J" pitchFamily="2"/>
                <a:cs typeface="HG Mincho Light J" pitchFamily="2"/>
              </a:rPr>
              <a:t>William Thomson</a:t>
            </a:r>
          </a:p>
          <a:p>
            <a:pPr marL="0" marR="0" lvl="0" indent="0" algn="ctr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600" b="1" dirty="0">
                <a:solidFill>
                  <a:srgbClr val="0000FF"/>
                </a:solidFill>
                <a:latin typeface="Luxi Sans" charset="0"/>
                <a:ea typeface="HG Mincho Light J" pitchFamily="2"/>
                <a:cs typeface="HG Mincho Light J" pitchFamily="2"/>
              </a:rPr>
              <a:t>(Lord Kelvin, 1824 – 1907)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912520" y="4066172"/>
            <a:ext cx="3081293" cy="2772554"/>
          </a:xfrm>
          <a:prstGeom prst="rect">
            <a:avLst/>
          </a:prstGeom>
          <a:noFill/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lvl="0">
              <a:lnSpc>
                <a:spcPts val="4100"/>
              </a:lnSpc>
              <a:spcBef>
                <a:spcPts val="100"/>
              </a:spcBef>
              <a:defRPr sz="1800"/>
            </a:pPr>
            <a:r>
              <a:rPr lang="de-DE" sz="1600" i="1" dirty="0">
                <a:solidFill>
                  <a:srgbClr val="0000FF"/>
                </a:solidFill>
              </a:rPr>
              <a:t>Da es nun nichts mehr Neues</a:t>
            </a:r>
          </a:p>
          <a:p>
            <a:pPr lvl="0">
              <a:lnSpc>
                <a:spcPts val="4100"/>
              </a:lnSpc>
              <a:spcBef>
                <a:spcPts val="100"/>
              </a:spcBef>
              <a:defRPr sz="1800"/>
            </a:pPr>
            <a:r>
              <a:rPr lang="de-DE" sz="1600" i="1" dirty="0">
                <a:solidFill>
                  <a:srgbClr val="0000FF"/>
                </a:solidFill>
              </a:rPr>
              <a:t>in der Physik zu entdecken gibt,</a:t>
            </a:r>
          </a:p>
          <a:p>
            <a:pPr lvl="0">
              <a:lnSpc>
                <a:spcPts val="4100"/>
              </a:lnSpc>
              <a:spcBef>
                <a:spcPts val="100"/>
              </a:spcBef>
              <a:defRPr sz="1800"/>
            </a:pPr>
            <a:r>
              <a:rPr lang="de-DE" sz="1600" i="1" dirty="0">
                <a:solidFill>
                  <a:srgbClr val="0000FF"/>
                </a:solidFill>
              </a:rPr>
              <a:t>verbleibt uns nur die Aufgabe,</a:t>
            </a:r>
          </a:p>
          <a:p>
            <a:pPr lvl="0">
              <a:lnSpc>
                <a:spcPts val="4100"/>
              </a:lnSpc>
              <a:spcBef>
                <a:spcPts val="100"/>
              </a:spcBef>
              <a:defRPr sz="1800"/>
            </a:pPr>
            <a:r>
              <a:rPr lang="de-DE" sz="1600" i="1" dirty="0">
                <a:solidFill>
                  <a:srgbClr val="0000FF"/>
                </a:solidFill>
              </a:rPr>
              <a:t>alles noch präziser zu messen</a:t>
            </a:r>
          </a:p>
          <a:p>
            <a:pPr lvl="0" algn="r">
              <a:lnSpc>
                <a:spcPts val="4100"/>
              </a:lnSpc>
              <a:spcBef>
                <a:spcPts val="100"/>
              </a:spcBef>
              <a:defRPr sz="1800"/>
            </a:pPr>
            <a:r>
              <a:rPr lang="de-DE" sz="1600" i="1" dirty="0">
                <a:solidFill>
                  <a:srgbClr val="0000FF"/>
                </a:solidFill>
              </a:rPr>
              <a:t>Lord Kelvin, 1900</a:t>
            </a:r>
            <a:endParaRPr lang="de-DE" sz="16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766775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57200" y="45720"/>
            <a:ext cx="9144000" cy="914760"/>
          </a:xfrm>
        </p:spPr>
        <p:txBody>
          <a:bodyPr/>
          <a:lstStyle>
            <a:defPPr lvl="0">
              <a:buClr>
                <a:srgbClr val="000000"/>
              </a:buClr>
              <a:buSzPct val="45000"/>
              <a:buFont typeface="StarSymbol" pitchFamily="2"/>
              <a:buNone/>
            </a:defPPr>
            <a:lvl1pPr lvl="0">
              <a:buClr>
                <a:srgbClr val="000000"/>
              </a:buClr>
              <a:buSzPct val="45000"/>
              <a:buFont typeface="StarSymbol" pitchFamily="2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lvl="0" indent="0">
              <a:buNone/>
            </a:pPr>
            <a:r>
              <a:rPr lang="en-US" dirty="0" err="1"/>
              <a:t>Erste</a:t>
            </a:r>
            <a:r>
              <a:rPr lang="en-US" dirty="0"/>
              <a:t> </a:t>
            </a:r>
            <a:r>
              <a:rPr lang="en-US" dirty="0" err="1"/>
              <a:t>Mesonen</a:t>
            </a:r>
            <a:endParaRPr lang="en-US" dirty="0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274320" y="1188719"/>
            <a:ext cx="9601200" cy="5943960"/>
          </a:xfrm>
        </p:spPr>
        <p:txBody>
          <a:bodyPr/>
          <a:lstStyle>
            <a:def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None/>
              <a:tabLst>
                <a:tab pos="398160" algn="l"/>
                <a:tab pos="847439" algn="l"/>
                <a:tab pos="1296720" algn="l"/>
                <a:tab pos="1745999" algn="l"/>
                <a:tab pos="2195280" algn="l"/>
                <a:tab pos="2644560" algn="l"/>
                <a:tab pos="3093840" algn="l"/>
                <a:tab pos="3543120" algn="l"/>
                <a:tab pos="3992400" algn="l"/>
                <a:tab pos="4441680" algn="l"/>
                <a:tab pos="4890960" algn="l"/>
                <a:tab pos="5340240" algn="l"/>
                <a:tab pos="5789519" algn="l"/>
                <a:tab pos="6238800" algn="l"/>
                <a:tab pos="6688080" algn="l"/>
                <a:tab pos="7137360" algn="l"/>
                <a:tab pos="7586640" algn="l"/>
                <a:tab pos="8035920" algn="l"/>
                <a:tab pos="8484840" algn="l"/>
                <a:tab pos="893412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defPPr>
            <a:lvl1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Blip>
                <a:blip r:embed="rId3"/>
              </a:buBlip>
              <a:tabLst>
                <a:tab pos="398160" algn="l"/>
                <a:tab pos="847439" algn="l"/>
                <a:tab pos="1296720" algn="l"/>
                <a:tab pos="1745999" algn="l"/>
                <a:tab pos="2195280" algn="l"/>
                <a:tab pos="2644560" algn="l"/>
                <a:tab pos="3093840" algn="l"/>
                <a:tab pos="3543120" algn="l"/>
                <a:tab pos="3992400" algn="l"/>
                <a:tab pos="4441680" algn="l"/>
                <a:tab pos="4890960" algn="l"/>
                <a:tab pos="5340240" algn="l"/>
                <a:tab pos="5789519" algn="l"/>
                <a:tab pos="6238800" algn="l"/>
                <a:tab pos="6688080" algn="l"/>
                <a:tab pos="7137360" algn="l"/>
                <a:tab pos="7586640" algn="l"/>
                <a:tab pos="8035920" algn="l"/>
                <a:tab pos="8484840" algn="l"/>
                <a:tab pos="893412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1pPr>
            <a:lvl2pPr marL="787320" marR="0" lvl="1" indent="-285840" algn="l" hangingPunct="0">
              <a:spcBef>
                <a:spcPts val="0"/>
              </a:spcBef>
              <a:spcAft>
                <a:spcPts val="1100"/>
              </a:spcAft>
              <a:buSzPts val="1469"/>
              <a:buBlip>
                <a:blip r:embed="rId4"/>
              </a:buBlip>
              <a:tabLst>
                <a:tab pos="110880" algn="l"/>
                <a:tab pos="560160" algn="l"/>
                <a:tab pos="1009439" algn="l"/>
                <a:tab pos="1458719" algn="l"/>
                <a:tab pos="1908000" algn="l"/>
                <a:tab pos="2357280" algn="l"/>
                <a:tab pos="2806560" algn="l"/>
                <a:tab pos="3255839" algn="l"/>
                <a:tab pos="3705120" algn="l"/>
                <a:tab pos="4154399" algn="l"/>
                <a:tab pos="4603679" algn="l"/>
                <a:tab pos="5052960" algn="l"/>
                <a:tab pos="5502240" algn="l"/>
                <a:tab pos="5951520" algn="l"/>
                <a:tab pos="6400799" algn="l"/>
                <a:tab pos="6849720" algn="l"/>
                <a:tab pos="7298999" algn="l"/>
                <a:tab pos="7748280" algn="l"/>
                <a:tab pos="8197560" algn="l"/>
                <a:tab pos="864684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2pPr>
            <a:lvl3pPr marL="1076040" marR="0" lvl="2" indent="-428400" algn="l" hangingPunct="0">
              <a:lnSpc>
                <a:spcPct val="91000"/>
              </a:lnSpc>
              <a:spcBef>
                <a:spcPts val="0"/>
              </a:spcBef>
              <a:spcAft>
                <a:spcPts val="825"/>
              </a:spcAft>
              <a:buSzPts val="539"/>
              <a:buBlip>
                <a:blip r:embed="rId5"/>
              </a:buBlip>
              <a:tabLst>
                <a:tab pos="271440" algn="l"/>
                <a:tab pos="720719" algn="l"/>
                <a:tab pos="1169640" algn="l"/>
                <a:tab pos="1618920" algn="l"/>
                <a:tab pos="2068200" algn="l"/>
                <a:tab pos="2517480" algn="l"/>
                <a:tab pos="2966759" algn="l"/>
                <a:tab pos="3416040" algn="l"/>
                <a:tab pos="3865319" algn="l"/>
                <a:tab pos="4314600" algn="l"/>
                <a:tab pos="4763880" algn="l"/>
                <a:tab pos="5213160" algn="l"/>
                <a:tab pos="5662440" algn="l"/>
                <a:tab pos="6111720" algn="l"/>
                <a:tab pos="6560999" algn="l"/>
                <a:tab pos="7010280" algn="l"/>
                <a:tab pos="7459560" algn="l"/>
                <a:tab pos="7908839" algn="l"/>
                <a:tab pos="8358120" algn="l"/>
                <a:tab pos="8807399" algn="l"/>
              </a:tabLst>
              <a:defRPr lang="en-US" sz="16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3pPr>
            <a:lvl4pPr marL="1363320" marR="0" lvl="3" indent="-428400" algn="l" hangingPunct="0">
              <a:lnSpc>
                <a:spcPct val="91000"/>
              </a:lnSpc>
              <a:spcBef>
                <a:spcPts val="0"/>
              </a:spcBef>
              <a:spcAft>
                <a:spcPts val="536"/>
              </a:spcAft>
              <a:buSzPts val="331"/>
              <a:buBlip>
                <a:blip r:embed="rId6"/>
              </a:buBlip>
              <a:tabLst>
                <a:tab pos="-434519" algn="l"/>
                <a:tab pos="-50040" algn="l"/>
                <a:tab pos="882359" algn="l"/>
                <a:tab pos="1331640" algn="l"/>
                <a:tab pos="1780920" algn="l"/>
                <a:tab pos="2230200" algn="l"/>
                <a:tab pos="2679480" algn="l"/>
                <a:tab pos="3128759" algn="l"/>
                <a:tab pos="3578040" algn="l"/>
                <a:tab pos="4027320" algn="l"/>
                <a:tab pos="4476600" algn="l"/>
                <a:tab pos="4925880" algn="l"/>
                <a:tab pos="5375160" algn="l"/>
                <a:tab pos="5824440" algn="l"/>
                <a:tab pos="6273720" algn="l"/>
                <a:tab pos="6723000" algn="l"/>
                <a:tab pos="7172279" algn="l"/>
                <a:tab pos="7621560" algn="l"/>
                <a:tab pos="8070840" algn="l"/>
                <a:tab pos="8519760" algn="l"/>
                <a:tab pos="8969040" algn="l"/>
              </a:tabLst>
              <a:defRPr lang="en-US" sz="14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4pPr>
            <a:lvl5pPr marL="1652399" marR="0" lvl="4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578879" algn="l"/>
                <a:tab pos="1028159" algn="l"/>
                <a:tab pos="1477438" algn="l"/>
                <a:tab pos="1926718" algn="l"/>
                <a:tab pos="2375999" algn="l"/>
                <a:tab pos="2825279" algn="l"/>
                <a:tab pos="3274199" algn="l"/>
                <a:tab pos="3723478" algn="l"/>
                <a:tab pos="4172759" algn="l"/>
                <a:tab pos="4622039" algn="l"/>
                <a:tab pos="5071319" algn="l"/>
                <a:tab pos="5520598" algn="l"/>
                <a:tab pos="5969879" algn="l"/>
                <a:tab pos="6419159" algn="l"/>
                <a:tab pos="6868439" algn="l"/>
                <a:tab pos="7317719" algn="l"/>
                <a:tab pos="7766998" algn="l"/>
                <a:tab pos="8216279" algn="l"/>
                <a:tab pos="8665559" algn="l"/>
                <a:tab pos="9114839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5pPr>
            <a:lvl6pPr marL="1652399" marR="0" lvl="5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6pPr>
            <a:lvl7pPr marL="1652399" marR="0" lvl="6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7pPr>
            <a:lvl8pPr marL="1652399" marR="0" lvl="7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8pPr>
            <a:lvl9pPr marL="1944000" marR="0" lvl="8" indent="-2160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Clr>
                <a:srgbClr val="000000"/>
              </a:buClr>
              <a:buSzPct val="45000"/>
              <a:buFont typeface="StarSymbol"/>
              <a:buChar char="●"/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9pPr>
          </a:lstStyle>
          <a:p>
            <a:pPr lvl="0"/>
            <a:r>
              <a:rPr lang="en-US" dirty="0" err="1">
                <a:latin typeface="" pitchFamily="16"/>
              </a:rPr>
              <a:t>Entdeckung</a:t>
            </a:r>
            <a:r>
              <a:rPr lang="en-US" dirty="0">
                <a:latin typeface="" pitchFamily="16"/>
              </a:rPr>
              <a:t> des </a:t>
            </a:r>
            <a:r>
              <a:rPr lang="en-US" dirty="0">
                <a:solidFill>
                  <a:srgbClr val="FF0000"/>
                </a:solidFill>
                <a:latin typeface="" pitchFamily="16"/>
              </a:rPr>
              <a:t>Pion</a:t>
            </a:r>
            <a:r>
              <a:rPr lang="en-US" dirty="0">
                <a:latin typeface="" pitchFamily="16"/>
              </a:rPr>
              <a:t> in </a:t>
            </a:r>
            <a:r>
              <a:rPr lang="en-US" dirty="0" err="1">
                <a:latin typeface="" pitchFamily="16"/>
              </a:rPr>
              <a:t>Kosmischer</a:t>
            </a:r>
            <a:r>
              <a:rPr lang="en-US" dirty="0">
                <a:latin typeface="" pitchFamily="16"/>
              </a:rPr>
              <a:t> </a:t>
            </a:r>
            <a:r>
              <a:rPr lang="en-US" dirty="0" err="1">
                <a:latin typeface="" pitchFamily="16"/>
              </a:rPr>
              <a:t>Strahlung</a:t>
            </a:r>
            <a:r>
              <a:rPr lang="en-US" dirty="0">
                <a:latin typeface="" pitchFamily="16"/>
              </a:rPr>
              <a:t>					</a:t>
            </a:r>
            <a:r>
              <a:rPr lang="en-US" dirty="0" err="1">
                <a:latin typeface="" pitchFamily="16"/>
              </a:rPr>
              <a:t>durch</a:t>
            </a:r>
            <a:r>
              <a:rPr lang="en-US" dirty="0">
                <a:latin typeface="" pitchFamily="16"/>
              </a:rPr>
              <a:t> Cecil Powell 1947 (</a:t>
            </a:r>
            <a:r>
              <a:rPr lang="en-US" dirty="0" err="1">
                <a:latin typeface="" pitchFamily="16"/>
              </a:rPr>
              <a:t>Nobelpreis</a:t>
            </a:r>
            <a:r>
              <a:rPr lang="en-US" dirty="0">
                <a:latin typeface="" pitchFamily="16"/>
              </a:rPr>
              <a:t> 1950)	</a:t>
            </a:r>
          </a:p>
          <a:p>
            <a:pPr lvl="0"/>
            <a:r>
              <a:rPr lang="en-US" dirty="0" err="1">
                <a:latin typeface="" pitchFamily="16"/>
              </a:rPr>
              <a:t>Entdeckung</a:t>
            </a:r>
            <a:r>
              <a:rPr lang="en-US" dirty="0">
                <a:latin typeface="" pitchFamily="16"/>
              </a:rPr>
              <a:t> des </a:t>
            </a:r>
            <a:r>
              <a:rPr lang="en-US" dirty="0" err="1">
                <a:solidFill>
                  <a:srgbClr val="FF0000"/>
                </a:solidFill>
                <a:latin typeface="" pitchFamily="16"/>
              </a:rPr>
              <a:t>Kaon</a:t>
            </a:r>
            <a:r>
              <a:rPr lang="en-US" dirty="0">
                <a:latin typeface="" pitchFamily="16"/>
              </a:rPr>
              <a:t> 1949 (G. Rochester)</a:t>
            </a:r>
          </a:p>
        </p:txBody>
      </p:sp>
      <p:pic>
        <p:nvPicPr>
          <p:cNvPr id="4" name="Picture 6"/>
          <p:cNvPicPr>
            <a:picLocks noChangeAspect="1"/>
          </p:cNvPicPr>
          <p:nvPr/>
        </p:nvPicPr>
        <p:blipFill>
          <a:blip r:embed="rId7">
            <a:lum/>
            <a:alphaModFix/>
          </a:blip>
          <a:srcRect/>
          <a:stretch>
            <a:fillRect/>
          </a:stretch>
        </p:blipFill>
        <p:spPr>
          <a:xfrm>
            <a:off x="6519600" y="3574800"/>
            <a:ext cx="3135240" cy="3429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7"/>
          <p:cNvSpPr/>
          <p:nvPr/>
        </p:nvSpPr>
        <p:spPr>
          <a:xfrm>
            <a:off x="8579520" y="5644800"/>
            <a:ext cx="951199" cy="436146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561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b="1" dirty="0" err="1">
                <a:solidFill>
                  <a:srgbClr val="FF0000"/>
                </a:solidFill>
                <a:latin typeface="Luxi Sans" charset="0"/>
                <a:ea typeface="HG Mincho Light J" pitchFamily="2"/>
                <a:cs typeface="HG Mincho Light J" pitchFamily="2"/>
              </a:rPr>
              <a:t>K</a:t>
            </a:r>
            <a:r>
              <a:rPr lang="en-US" sz="2400" b="1" i="0" u="none" strike="noStrike" baseline="0" dirty="0" err="1">
                <a:ln>
                  <a:noFill/>
                </a:ln>
                <a:solidFill>
                  <a:srgbClr val="FF0000"/>
                </a:solidFill>
                <a:latin typeface="Luxi Sans" charset="0"/>
                <a:ea typeface="HG Mincho Light J" pitchFamily="2"/>
                <a:cs typeface="HG Mincho Light J" pitchFamily="2"/>
              </a:rPr>
              <a:t>aon</a:t>
            </a:r>
            <a:endParaRPr lang="en-US" sz="2400" b="1" i="0" u="none" strike="noStrike" baseline="0" dirty="0">
              <a:ln>
                <a:noFill/>
              </a:ln>
              <a:solidFill>
                <a:srgbClr val="FF0000"/>
              </a:solidFill>
              <a:latin typeface="Luxi Sans" charset="0"/>
              <a:ea typeface="HG Mincho Light J" pitchFamily="2"/>
              <a:cs typeface="HG Mincho Light J" pitchFamily="2"/>
            </a:endParaRPr>
          </a:p>
        </p:txBody>
      </p:sp>
      <p:sp>
        <p:nvSpPr>
          <p:cNvPr id="6" name="TextBox 8"/>
          <p:cNvSpPr/>
          <p:nvPr/>
        </p:nvSpPr>
        <p:spPr>
          <a:xfrm>
            <a:off x="7169760" y="3663720"/>
            <a:ext cx="848557" cy="436146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561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b="1" dirty="0">
                <a:solidFill>
                  <a:srgbClr val="0000FF"/>
                </a:solidFill>
                <a:latin typeface="Luxi Sans" charset="0"/>
                <a:ea typeface="HG Mincho Light J" pitchFamily="2"/>
                <a:cs typeface="HG Mincho Light J" pitchFamily="2"/>
              </a:rPr>
              <a:t>P</a:t>
            </a:r>
            <a:r>
              <a:rPr lang="en-US" sz="2400" b="1" i="0" u="none" strike="noStrike" baseline="0" dirty="0">
                <a:ln>
                  <a:noFill/>
                </a:ln>
                <a:solidFill>
                  <a:srgbClr val="0000FF"/>
                </a:solidFill>
                <a:latin typeface="Luxi Sans" charset="0"/>
                <a:ea typeface="HG Mincho Light J" pitchFamily="2"/>
                <a:cs typeface="HG Mincho Light J" pitchFamily="2"/>
              </a:rPr>
              <a:t>ion</a:t>
            </a:r>
          </a:p>
        </p:txBody>
      </p:sp>
      <p:sp>
        <p:nvSpPr>
          <p:cNvPr id="7" name="TextBox 10"/>
          <p:cNvSpPr/>
          <p:nvPr/>
        </p:nvSpPr>
        <p:spPr>
          <a:xfrm>
            <a:off x="6356880" y="6053400"/>
            <a:ext cx="848557" cy="436146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561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b="1" dirty="0">
                <a:solidFill>
                  <a:srgbClr val="0000FF"/>
                </a:solidFill>
                <a:latin typeface="Luxi Sans" charset="0"/>
                <a:ea typeface="HG Mincho Light J" pitchFamily="2"/>
                <a:cs typeface="HG Mincho Light J" pitchFamily="2"/>
              </a:rPr>
              <a:t>P</a:t>
            </a:r>
            <a:r>
              <a:rPr lang="en-US" sz="2400" b="1" i="0" u="none" strike="noStrike" baseline="0" dirty="0">
                <a:ln>
                  <a:noFill/>
                </a:ln>
                <a:solidFill>
                  <a:srgbClr val="0000FF"/>
                </a:solidFill>
                <a:latin typeface="Luxi Sans" charset="0"/>
                <a:ea typeface="HG Mincho Light J" pitchFamily="2"/>
                <a:cs typeface="HG Mincho Light J" pitchFamily="2"/>
              </a:rPr>
              <a:t>ion</a:t>
            </a:r>
          </a:p>
        </p:txBody>
      </p:sp>
      <p:sp>
        <p:nvSpPr>
          <p:cNvPr id="8" name="TextBox 11"/>
          <p:cNvSpPr/>
          <p:nvPr/>
        </p:nvSpPr>
        <p:spPr>
          <a:xfrm>
            <a:off x="8084160" y="6546600"/>
            <a:ext cx="848557" cy="436146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561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b="1" dirty="0">
                <a:solidFill>
                  <a:srgbClr val="0000FF"/>
                </a:solidFill>
                <a:latin typeface="Luxi Sans" charset="0"/>
                <a:ea typeface="HG Mincho Light J" pitchFamily="2"/>
                <a:cs typeface="HG Mincho Light J" pitchFamily="2"/>
              </a:rPr>
              <a:t>P</a:t>
            </a:r>
            <a:r>
              <a:rPr lang="en-US" sz="2400" b="1" i="0" u="none" strike="noStrike" baseline="0" dirty="0">
                <a:ln>
                  <a:noFill/>
                </a:ln>
                <a:solidFill>
                  <a:srgbClr val="0000FF"/>
                </a:solidFill>
                <a:latin typeface="Luxi Sans" charset="0"/>
                <a:ea typeface="HG Mincho Light J" pitchFamily="2"/>
                <a:cs typeface="HG Mincho Light J" pitchFamily="2"/>
              </a:rPr>
              <a:t>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8">
            <a:lum/>
            <a:alphaModFix/>
          </a:blip>
          <a:srcRect/>
          <a:stretch>
            <a:fillRect/>
          </a:stretch>
        </p:blipFill>
        <p:spPr>
          <a:xfrm>
            <a:off x="7806313" y="1240445"/>
            <a:ext cx="1554479" cy="18288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/>
          <p:cNvSpPr txBox="1"/>
          <p:nvPr/>
        </p:nvSpPr>
        <p:spPr>
          <a:xfrm>
            <a:off x="7935193" y="971525"/>
            <a:ext cx="1314360" cy="242340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prstDash val="solid"/>
          </a:ln>
        </p:spPr>
        <p:txBody>
          <a:bodyPr vert="horz" lIns="9000" tIns="9000" rIns="9000" bIns="900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600" b="1" i="0" u="none" strike="noStrike" baseline="0" dirty="0">
                <a:ln>
                  <a:noFill/>
                </a:ln>
                <a:solidFill>
                  <a:srgbClr val="0000FF"/>
                </a:solidFill>
                <a:latin typeface="Luxi Sans" charset="0"/>
                <a:ea typeface="HG Mincho Light J" pitchFamily="2"/>
                <a:cs typeface="HG Mincho Light J" pitchFamily="2"/>
              </a:rPr>
              <a:t> Cecil Powell</a:t>
            </a:r>
          </a:p>
        </p:txBody>
      </p:sp>
      <p:sp>
        <p:nvSpPr>
          <p:cNvPr id="11" name="Freeform 10"/>
          <p:cNvSpPr/>
          <p:nvPr/>
        </p:nvSpPr>
        <p:spPr>
          <a:xfrm>
            <a:off x="753840" y="5564880"/>
            <a:ext cx="1371599" cy="244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12" name="Freeform 11"/>
          <p:cNvSpPr/>
          <p:nvPr/>
        </p:nvSpPr>
        <p:spPr>
          <a:xfrm>
            <a:off x="372960" y="4498200"/>
            <a:ext cx="184320" cy="3049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9">
            <a:lum/>
            <a:alphaModFix/>
          </a:blip>
          <a:srcRect/>
          <a:stretch>
            <a:fillRect/>
          </a:stretch>
        </p:blipFill>
        <p:spPr>
          <a:xfrm>
            <a:off x="539640" y="3249000"/>
            <a:ext cx="4869000" cy="3584520"/>
          </a:xfrm>
          <a:prstGeom prst="rect">
            <a:avLst/>
          </a:prstGeom>
          <a:noFill/>
          <a:ln w="19080">
            <a:solidFill>
              <a:srgbClr val="000000"/>
            </a:solidFill>
            <a:prstDash val="solid"/>
            <a:miter/>
          </a:ln>
        </p:spPr>
      </p:pic>
      <p:sp>
        <p:nvSpPr>
          <p:cNvPr id="14" name="Freeform 13"/>
          <p:cNvSpPr/>
          <p:nvPr/>
        </p:nvSpPr>
        <p:spPr>
          <a:xfrm>
            <a:off x="828719" y="4041719"/>
            <a:ext cx="183960" cy="2743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15" name="Freeform 14"/>
          <p:cNvSpPr/>
          <p:nvPr/>
        </p:nvSpPr>
        <p:spPr>
          <a:xfrm>
            <a:off x="568800" y="4244400"/>
            <a:ext cx="848557" cy="463846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b="1" dirty="0">
                <a:solidFill>
                  <a:srgbClr val="FF0000"/>
                </a:solidFill>
                <a:latin typeface="Luxi Sans" charset="0"/>
                <a:ea typeface="HG Mincho Light J" pitchFamily="2"/>
                <a:cs typeface="HG Mincho Light J" pitchFamily="2"/>
              </a:rPr>
              <a:t>P</a:t>
            </a:r>
            <a:r>
              <a:rPr lang="en-US" sz="2400" b="1" i="0" u="none" strike="noStrike" baseline="0" dirty="0">
                <a:ln>
                  <a:noFill/>
                </a:ln>
                <a:solidFill>
                  <a:srgbClr val="FF0000"/>
                </a:solidFill>
                <a:latin typeface="Luxi Sans" charset="0"/>
                <a:ea typeface="HG Mincho Light J" pitchFamily="2"/>
                <a:cs typeface="HG Mincho Light J" pitchFamily="2"/>
              </a:rPr>
              <a:t>ion</a:t>
            </a:r>
          </a:p>
        </p:txBody>
      </p:sp>
      <p:sp>
        <p:nvSpPr>
          <p:cNvPr id="16" name="Freeform 15"/>
          <p:cNvSpPr/>
          <p:nvPr/>
        </p:nvSpPr>
        <p:spPr>
          <a:xfrm>
            <a:off x="2093760" y="3704399"/>
            <a:ext cx="985313" cy="463846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b="1" dirty="0" err="1">
                <a:solidFill>
                  <a:srgbClr val="0000FF"/>
                </a:solidFill>
                <a:latin typeface="Luxi Sans" charset="0"/>
                <a:ea typeface="HG Mincho Light J" pitchFamily="2"/>
                <a:cs typeface="HG Mincho Light J" pitchFamily="2"/>
              </a:rPr>
              <a:t>My</a:t>
            </a:r>
            <a:r>
              <a:rPr lang="en-US" sz="2400" b="1" i="0" u="none" strike="noStrike" baseline="0" dirty="0" err="1">
                <a:ln>
                  <a:noFill/>
                </a:ln>
                <a:solidFill>
                  <a:srgbClr val="0000FF"/>
                </a:solidFill>
                <a:latin typeface="Luxi Sans" charset="0"/>
                <a:ea typeface="HG Mincho Light J" pitchFamily="2"/>
                <a:cs typeface="HG Mincho Light J" pitchFamily="2"/>
              </a:rPr>
              <a:t>on</a:t>
            </a:r>
            <a:endParaRPr lang="en-US" sz="2400" b="1" i="0" u="none" strike="noStrike" baseline="0" dirty="0">
              <a:ln>
                <a:noFill/>
              </a:ln>
              <a:solidFill>
                <a:srgbClr val="0000FF"/>
              </a:solidFill>
              <a:latin typeface="Luxi Sans" charset="0"/>
              <a:ea typeface="HG Mincho Light J" pitchFamily="2"/>
              <a:cs typeface="HG Mincho Light J" pitchFamily="2"/>
            </a:endParaRPr>
          </a:p>
        </p:txBody>
      </p:sp>
      <p:sp>
        <p:nvSpPr>
          <p:cNvPr id="17" name="Freeform 16"/>
          <p:cNvSpPr/>
          <p:nvPr/>
        </p:nvSpPr>
        <p:spPr>
          <a:xfrm>
            <a:off x="4405319" y="2493360"/>
            <a:ext cx="1413165" cy="463846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b="1" dirty="0" err="1">
                <a:solidFill>
                  <a:srgbClr val="008000"/>
                </a:solidFill>
                <a:latin typeface="Luxi Sans" charset="0"/>
                <a:ea typeface="HG Mincho Light J" pitchFamily="2"/>
                <a:cs typeface="HG Mincho Light J" pitchFamily="2"/>
              </a:rPr>
              <a:t>E</a:t>
            </a:r>
            <a:r>
              <a:rPr lang="en-US" sz="2400" b="1" i="0" u="none" strike="noStrike" baseline="0" dirty="0" err="1">
                <a:ln>
                  <a:noFill/>
                </a:ln>
                <a:solidFill>
                  <a:srgbClr val="008000"/>
                </a:solidFill>
                <a:latin typeface="Luxi Sans" charset="0"/>
                <a:ea typeface="HG Mincho Light J" pitchFamily="2"/>
                <a:cs typeface="HG Mincho Light J" pitchFamily="2"/>
              </a:rPr>
              <a:t>lektron</a:t>
            </a:r>
            <a:endParaRPr lang="en-US" sz="2400" b="1" i="0" u="none" strike="noStrike" baseline="0" dirty="0">
              <a:ln>
                <a:noFill/>
              </a:ln>
              <a:solidFill>
                <a:srgbClr val="008000"/>
              </a:solidFill>
              <a:latin typeface="Luxi Sans" charset="0"/>
              <a:ea typeface="HG Mincho Light J" pitchFamily="2"/>
              <a:cs typeface="HG Mincho Light J" pitchFamily="2"/>
            </a:endParaRPr>
          </a:p>
        </p:txBody>
      </p:sp>
      <p:sp>
        <p:nvSpPr>
          <p:cNvPr id="18" name="Straight Connector 17"/>
          <p:cNvSpPr/>
          <p:nvPr/>
        </p:nvSpPr>
        <p:spPr>
          <a:xfrm flipV="1">
            <a:off x="996704" y="3752640"/>
            <a:ext cx="11160" cy="498960"/>
          </a:xfrm>
          <a:prstGeom prst="line">
            <a:avLst/>
          </a:prstGeom>
          <a:noFill/>
          <a:ln w="19080">
            <a:solidFill>
              <a:srgbClr val="FF0000"/>
            </a:solidFill>
            <a:prstDash val="solid"/>
            <a:miter/>
            <a:tailEnd type="arrow"/>
          </a:ln>
        </p:spPr>
        <p:txBody>
          <a:bodyPr vert="horz" wrap="square" lIns="90000" tIns="46800" rIns="90000" bIns="4680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19" name="Straight Connector 18"/>
          <p:cNvSpPr/>
          <p:nvPr/>
        </p:nvSpPr>
        <p:spPr>
          <a:xfrm>
            <a:off x="2987640" y="3825000"/>
            <a:ext cx="504719" cy="0"/>
          </a:xfrm>
          <a:prstGeom prst="line">
            <a:avLst/>
          </a:prstGeom>
          <a:noFill/>
          <a:ln w="18360">
            <a:solidFill>
              <a:srgbClr val="0000FF"/>
            </a:solidFill>
            <a:prstDash val="solid"/>
            <a:miter/>
            <a:tailEnd type="arrow"/>
          </a:ln>
        </p:spPr>
        <p:txBody>
          <a:bodyPr vert="horz" wrap="square" lIns="89640" tIns="46440" rIns="89640" bIns="4644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20" name="Straight Connector 19"/>
          <p:cNvSpPr/>
          <p:nvPr/>
        </p:nvSpPr>
        <p:spPr>
          <a:xfrm flipV="1">
            <a:off x="5010480" y="2887559"/>
            <a:ext cx="5400" cy="540721"/>
          </a:xfrm>
          <a:prstGeom prst="line">
            <a:avLst/>
          </a:prstGeom>
          <a:noFill/>
          <a:ln w="19080">
            <a:solidFill>
              <a:srgbClr val="008000"/>
            </a:solidFill>
            <a:prstDash val="solid"/>
            <a:miter/>
            <a:tailEnd type="arrow"/>
          </a:ln>
        </p:spPr>
        <p:txBody>
          <a:bodyPr vert="horz" wrap="square" lIns="90000" tIns="46800" rIns="90000" bIns="4680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21" name="Straight Connector 20"/>
          <p:cNvSpPr/>
          <p:nvPr/>
        </p:nvSpPr>
        <p:spPr>
          <a:xfrm flipH="1" flipV="1">
            <a:off x="8122319" y="5559120"/>
            <a:ext cx="519481" cy="294479"/>
          </a:xfrm>
          <a:prstGeom prst="line">
            <a:avLst/>
          </a:prstGeom>
          <a:noFill/>
          <a:ln w="18360">
            <a:solidFill>
              <a:srgbClr val="FF0000"/>
            </a:solidFill>
            <a:prstDash val="solid"/>
            <a:tailEnd type="arrow"/>
          </a:ln>
        </p:spPr>
        <p:txBody>
          <a:bodyPr vert="horz" lIns="9000" tIns="9000" rIns="9000" bIns="900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22" name="Straight Connector 21"/>
          <p:cNvSpPr/>
          <p:nvPr/>
        </p:nvSpPr>
        <p:spPr>
          <a:xfrm flipH="1" flipV="1">
            <a:off x="7461360" y="4098960"/>
            <a:ext cx="190440" cy="502200"/>
          </a:xfrm>
          <a:prstGeom prst="line">
            <a:avLst/>
          </a:prstGeom>
          <a:noFill/>
          <a:ln w="18360">
            <a:solidFill>
              <a:srgbClr val="0000FF"/>
            </a:solidFill>
            <a:prstDash val="solid"/>
            <a:tailEnd type="arrow"/>
          </a:ln>
        </p:spPr>
        <p:txBody>
          <a:bodyPr vert="horz" lIns="9000" tIns="9000" rIns="9000" bIns="900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23" name="Straight Connector 22"/>
          <p:cNvSpPr/>
          <p:nvPr/>
        </p:nvSpPr>
        <p:spPr>
          <a:xfrm flipH="1">
            <a:off x="7135200" y="5853599"/>
            <a:ext cx="450000" cy="294481"/>
          </a:xfrm>
          <a:prstGeom prst="line">
            <a:avLst/>
          </a:prstGeom>
          <a:noFill/>
          <a:ln w="18360">
            <a:solidFill>
              <a:srgbClr val="0000FF"/>
            </a:solidFill>
            <a:prstDash val="solid"/>
            <a:tailEnd type="arrow"/>
          </a:ln>
        </p:spPr>
        <p:txBody>
          <a:bodyPr vert="horz" lIns="9000" tIns="9000" rIns="9000" bIns="900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24" name="Straight Connector 23"/>
          <p:cNvSpPr/>
          <p:nvPr/>
        </p:nvSpPr>
        <p:spPr>
          <a:xfrm>
            <a:off x="8035560" y="6130800"/>
            <a:ext cx="450360" cy="415440"/>
          </a:xfrm>
          <a:prstGeom prst="line">
            <a:avLst/>
          </a:prstGeom>
          <a:noFill/>
          <a:ln w="18360">
            <a:solidFill>
              <a:srgbClr val="0000FF"/>
            </a:solidFill>
            <a:prstDash val="solid"/>
            <a:tailEnd type="arrow"/>
          </a:ln>
        </p:spPr>
        <p:txBody>
          <a:bodyPr vert="horz" lIns="9000" tIns="9000" rIns="9000" bIns="900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3520" y="2935800"/>
            <a:ext cx="2652536" cy="25622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800" b="1" dirty="0">
                <a:solidFill>
                  <a:srgbClr val="FF0000"/>
                </a:solidFill>
                <a:latin typeface="Luxi Sans" charset="0"/>
                <a:ea typeface="HG Mincho Light J" pitchFamily="2"/>
                <a:cs typeface="HG Mincho Light J" pitchFamily="2"/>
              </a:rPr>
              <a:t>P</a:t>
            </a:r>
            <a:r>
              <a:rPr lang="en-US" sz="1800" b="1" i="0" u="none" strike="noStrike" baseline="0" dirty="0">
                <a:ln>
                  <a:noFill/>
                </a:ln>
                <a:solidFill>
                  <a:srgbClr val="FF0000"/>
                </a:solidFill>
                <a:latin typeface="Luxi Sans" charset="0"/>
                <a:ea typeface="HG Mincho Light J" pitchFamily="2"/>
                <a:cs typeface="HG Mincho Light J" pitchFamily="2"/>
              </a:rPr>
              <a:t>ion </a:t>
            </a:r>
            <a:r>
              <a:rPr lang="en-US" sz="1800" b="1" i="0" u="none" strike="noStrike" baseline="0" dirty="0" err="1">
                <a:ln>
                  <a:noFill/>
                </a:ln>
                <a:solidFill>
                  <a:srgbClr val="FF0000"/>
                </a:solidFill>
                <a:latin typeface="Luxi Sans" charset="0"/>
                <a:ea typeface="HG Mincho Light J" pitchFamily="2"/>
                <a:cs typeface="HG Mincho Light J" pitchFamily="2"/>
              </a:rPr>
              <a:t>stoppt</a:t>
            </a:r>
            <a:r>
              <a:rPr lang="en-US" sz="1800" b="1" i="0" u="none" strike="noStrike" baseline="0" dirty="0">
                <a:ln>
                  <a:noFill/>
                </a:ln>
                <a:solidFill>
                  <a:srgbClr val="FF0000"/>
                </a:solidFill>
                <a:latin typeface="Luxi Sans" charset="0"/>
                <a:ea typeface="HG Mincho Light J" pitchFamily="2"/>
                <a:cs typeface="HG Mincho Light J" pitchFamily="2"/>
              </a:rPr>
              <a:t> und </a:t>
            </a:r>
            <a:r>
              <a:rPr lang="en-US" sz="1800" b="1" i="0" u="none" strike="noStrike" baseline="0" dirty="0" err="1">
                <a:ln>
                  <a:noFill/>
                </a:ln>
                <a:solidFill>
                  <a:srgbClr val="FF0000"/>
                </a:solidFill>
                <a:latin typeface="Luxi Sans" charset="0"/>
                <a:ea typeface="HG Mincho Light J" pitchFamily="2"/>
                <a:cs typeface="HG Mincho Light J" pitchFamily="2"/>
              </a:rPr>
              <a:t>zerfällt</a:t>
            </a:r>
            <a:endParaRPr lang="en-US" sz="1800" b="1" i="0" u="none" strike="noStrike" baseline="0" dirty="0">
              <a:ln>
                <a:noFill/>
              </a:ln>
              <a:solidFill>
                <a:srgbClr val="FF0000"/>
              </a:solidFill>
              <a:latin typeface="Luxi Sans" charset="0"/>
              <a:ea typeface="HG Mincho Light J" pitchFamily="2"/>
              <a:cs typeface="HG Mincho Light J" pitchFamily="2"/>
            </a:endParaRPr>
          </a:p>
        </p:txBody>
      </p:sp>
      <p:sp>
        <p:nvSpPr>
          <p:cNvPr id="26" name="Freeform 25"/>
          <p:cNvSpPr/>
          <p:nvPr/>
        </p:nvSpPr>
        <p:spPr>
          <a:xfrm>
            <a:off x="558360" y="3310919"/>
            <a:ext cx="410760" cy="394200"/>
          </a:xfrm>
          <a:custGeom>
            <a:avLst/>
            <a:gdLst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il" t="it" r="ir" b="ib"/>
            <a:pathLst>
              <a:path>
                <a:moveTo>
                  <a:pt x="l" y="vc"/>
                </a:moveTo>
                <a:arcTo wR="wd2" hR="hd2" stAng="cd2" swAng="cd4"/>
                <a:arcTo wR="wd2" hR="hd2" stAng="3cd4" swAng="cd4"/>
                <a:arcTo wR="wd2" hR="hd2" stAng="0" swAng="cd4"/>
                <a:arcTo wR="wd2" hR="hd2" stAng="cd4" swAng="cd4"/>
                <a:close/>
              </a:path>
            </a:pathLst>
          </a:custGeom>
          <a:noFill/>
          <a:ln w="36720">
            <a:solidFill>
              <a:srgbClr val="FF0000"/>
            </a:solidFill>
            <a:prstDash val="solid"/>
          </a:ln>
        </p:spPr>
        <p:txBody>
          <a:bodyPr vert="horz" lIns="18000" tIns="18000" rIns="18000" bIns="1800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259880" y="3907800"/>
            <a:ext cx="1500512" cy="50829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800" b="1" dirty="0" err="1">
                <a:solidFill>
                  <a:srgbClr val="0000FF"/>
                </a:solidFill>
                <a:latin typeface="Luxi Sans" charset="0"/>
                <a:ea typeface="HG Mincho Light J" pitchFamily="2"/>
                <a:cs typeface="HG Mincho Light J" pitchFamily="2"/>
              </a:rPr>
              <a:t>My</a:t>
            </a:r>
            <a:r>
              <a:rPr lang="en-US" sz="1800" b="1" i="0" u="none" strike="noStrike" baseline="0" dirty="0" err="1">
                <a:ln>
                  <a:noFill/>
                </a:ln>
                <a:solidFill>
                  <a:srgbClr val="0000FF"/>
                </a:solidFill>
                <a:latin typeface="Luxi Sans" charset="0"/>
                <a:ea typeface="HG Mincho Light J" pitchFamily="2"/>
                <a:cs typeface="HG Mincho Light J" pitchFamily="2"/>
              </a:rPr>
              <a:t>on</a:t>
            </a:r>
            <a:r>
              <a:rPr lang="en-US" sz="1800" b="1" i="0" u="none" strike="noStrike" baseline="0" dirty="0">
                <a:ln>
                  <a:noFill/>
                </a:ln>
                <a:solidFill>
                  <a:srgbClr val="0000FF"/>
                </a:solidFill>
                <a:latin typeface="Luxi Sans" charset="0"/>
                <a:ea typeface="HG Mincho Light J" pitchFamily="2"/>
                <a:cs typeface="HG Mincho Light J" pitchFamily="2"/>
              </a:rPr>
              <a:t> </a:t>
            </a:r>
            <a:r>
              <a:rPr lang="en-US" sz="1800" b="1" i="0" u="none" strike="noStrike" baseline="0" dirty="0" err="1">
                <a:ln>
                  <a:noFill/>
                </a:ln>
                <a:solidFill>
                  <a:srgbClr val="0000FF"/>
                </a:solidFill>
                <a:latin typeface="Luxi Sans" charset="0"/>
                <a:ea typeface="HG Mincho Light J" pitchFamily="2"/>
                <a:cs typeface="HG Mincho Light J" pitchFamily="2"/>
              </a:rPr>
              <a:t>stoppt</a:t>
            </a:r>
            <a:endParaRPr lang="en-US" sz="1800" b="1" i="0" u="none" strike="noStrike" baseline="0" dirty="0">
              <a:ln>
                <a:noFill/>
              </a:ln>
              <a:solidFill>
                <a:srgbClr val="0000FF"/>
              </a:solidFill>
              <a:latin typeface="Luxi Sans" charset="0"/>
              <a:ea typeface="HG Mincho Light J" pitchFamily="2"/>
              <a:cs typeface="HG Mincho Light J" pitchFamily="2"/>
            </a:endParaRPr>
          </a:p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800" b="1" dirty="0">
                <a:solidFill>
                  <a:srgbClr val="0000FF"/>
                </a:solidFill>
                <a:latin typeface="Luxi Sans" charset="0"/>
                <a:ea typeface="HG Mincho Light J" pitchFamily="2"/>
                <a:cs typeface="HG Mincho Light J" pitchFamily="2"/>
              </a:rPr>
              <a:t>und</a:t>
            </a:r>
            <a:r>
              <a:rPr lang="en-US" sz="1800" b="1" i="0" u="none" strike="noStrike" baseline="0" dirty="0">
                <a:ln>
                  <a:noFill/>
                </a:ln>
                <a:solidFill>
                  <a:srgbClr val="0000FF"/>
                </a:solidFill>
                <a:latin typeface="Luxi Sans" charset="0"/>
                <a:ea typeface="HG Mincho Light J" pitchFamily="2"/>
                <a:cs typeface="HG Mincho Light J" pitchFamily="2"/>
              </a:rPr>
              <a:t> </a:t>
            </a:r>
            <a:r>
              <a:rPr lang="en-US" sz="1800" b="1" i="0" u="none" strike="noStrike" baseline="0" dirty="0" err="1">
                <a:ln>
                  <a:noFill/>
                </a:ln>
                <a:solidFill>
                  <a:srgbClr val="0000FF"/>
                </a:solidFill>
                <a:latin typeface="Luxi Sans" charset="0"/>
                <a:ea typeface="HG Mincho Light J" pitchFamily="2"/>
                <a:cs typeface="HG Mincho Light J" pitchFamily="2"/>
              </a:rPr>
              <a:t>zerf</a:t>
            </a:r>
            <a:r>
              <a:rPr lang="en-US" sz="1800" b="1" dirty="0" err="1">
                <a:solidFill>
                  <a:srgbClr val="0000FF"/>
                </a:solidFill>
                <a:latin typeface="Luxi Sans" charset="0"/>
                <a:ea typeface="HG Mincho Light J" pitchFamily="2"/>
                <a:cs typeface="HG Mincho Light J" pitchFamily="2"/>
              </a:rPr>
              <a:t>ällt</a:t>
            </a:r>
            <a:endParaRPr lang="en-US" sz="1800" b="1" i="0" u="none" strike="noStrike" baseline="0" dirty="0">
              <a:ln>
                <a:noFill/>
              </a:ln>
              <a:solidFill>
                <a:srgbClr val="0000FF"/>
              </a:solidFill>
              <a:latin typeface="Luxi Sans" charset="0"/>
              <a:ea typeface="HG Mincho Light J" pitchFamily="2"/>
              <a:cs typeface="HG Mincho Light J" pitchFamily="2"/>
            </a:endParaRPr>
          </a:p>
        </p:txBody>
      </p:sp>
      <p:sp>
        <p:nvSpPr>
          <p:cNvPr id="28" name="Freeform 27"/>
          <p:cNvSpPr/>
          <p:nvPr/>
        </p:nvSpPr>
        <p:spPr>
          <a:xfrm>
            <a:off x="4626720" y="3491279"/>
            <a:ext cx="410760" cy="394200"/>
          </a:xfrm>
          <a:custGeom>
            <a:avLst/>
            <a:gdLst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il" t="it" r="ir" b="ib"/>
            <a:pathLst>
              <a:path>
                <a:moveTo>
                  <a:pt x="l" y="vc"/>
                </a:moveTo>
                <a:arcTo wR="wd2" hR="hd2" stAng="cd2" swAng="cd4"/>
                <a:arcTo wR="wd2" hR="hd2" stAng="3cd4" swAng="cd4"/>
                <a:arcTo wR="wd2" hR="hd2" stAng="0" swAng="cd4"/>
                <a:arcTo wR="wd2" hR="hd2" stAng="cd4" swAng="cd4"/>
                <a:close/>
              </a:path>
            </a:pathLst>
          </a:custGeom>
          <a:noFill/>
          <a:ln w="36720">
            <a:solidFill>
              <a:srgbClr val="0000FF"/>
            </a:solidFill>
            <a:prstDash val="solid"/>
          </a:ln>
        </p:spPr>
        <p:txBody>
          <a:bodyPr vert="horz" lIns="18000" tIns="18000" rIns="18000" bIns="1800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295896" y="5858330"/>
            <a:ext cx="2592288" cy="51379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200" b="1" dirty="0" err="1">
                <a:solidFill>
                  <a:srgbClr val="FF0000"/>
                </a:solidFill>
                <a:latin typeface="Luxi Sans" charset="0"/>
                <a:ea typeface="HG Mincho Light J" pitchFamily="2"/>
                <a:cs typeface="HG Mincho Light J" pitchFamily="2"/>
              </a:rPr>
              <a:t>Spuren</a:t>
            </a:r>
            <a:r>
              <a:rPr lang="en-US" sz="1200" b="1" dirty="0">
                <a:solidFill>
                  <a:srgbClr val="FF0000"/>
                </a:solidFill>
                <a:latin typeface="Luxi Sans" charset="0"/>
                <a:ea typeface="HG Mincho Light J" pitchFamily="2"/>
                <a:cs typeface="HG Mincho Light J" pitchFamily="2"/>
              </a:rPr>
              <a:t> </a:t>
            </a:r>
            <a:r>
              <a:rPr lang="en-US" sz="1200" b="1" dirty="0" err="1">
                <a:solidFill>
                  <a:srgbClr val="FF0000"/>
                </a:solidFill>
                <a:latin typeface="Luxi Sans" charset="0"/>
                <a:ea typeface="HG Mincho Light J" pitchFamily="2"/>
                <a:cs typeface="HG Mincho Light J" pitchFamily="2"/>
              </a:rPr>
              <a:t>weiterer</a:t>
            </a:r>
            <a:r>
              <a:rPr lang="en-US" sz="1200" b="1" i="0" u="none" strike="noStrike" baseline="0" dirty="0">
                <a:ln>
                  <a:noFill/>
                </a:ln>
                <a:solidFill>
                  <a:srgbClr val="FF0000"/>
                </a:solidFill>
                <a:latin typeface="Luxi Sans" charset="0"/>
                <a:ea typeface="HG Mincho Light J" pitchFamily="2"/>
                <a:cs typeface="HG Mincho Light J" pitchFamily="2"/>
              </a:rPr>
              <a:t> </a:t>
            </a:r>
            <a:r>
              <a:rPr lang="en-US" sz="1200" b="1" dirty="0">
                <a:solidFill>
                  <a:srgbClr val="FF0000"/>
                </a:solidFill>
                <a:latin typeface="Luxi Sans" charset="0"/>
                <a:ea typeface="HG Mincho Light J" pitchFamily="2"/>
                <a:cs typeface="HG Mincho Light J" pitchFamily="2"/>
              </a:rPr>
              <a:t>P</a:t>
            </a:r>
            <a:r>
              <a:rPr lang="en-US" sz="1200" b="1" i="0" u="none" strike="noStrike" baseline="0" dirty="0">
                <a:ln>
                  <a:noFill/>
                </a:ln>
                <a:solidFill>
                  <a:srgbClr val="FF0000"/>
                </a:solidFill>
                <a:latin typeface="Luxi Sans" charset="0"/>
                <a:ea typeface="HG Mincho Light J" pitchFamily="2"/>
                <a:cs typeface="HG Mincho Light J" pitchFamily="2"/>
              </a:rPr>
              <a:t>ion/</a:t>
            </a:r>
            <a:r>
              <a:rPr lang="en-US" sz="1200" b="1" i="0" u="none" strike="noStrike" baseline="0" dirty="0" err="1">
                <a:ln>
                  <a:noFill/>
                </a:ln>
                <a:solidFill>
                  <a:srgbClr val="FF0000"/>
                </a:solidFill>
                <a:latin typeface="Luxi Sans" charset="0"/>
                <a:ea typeface="HG Mincho Light J" pitchFamily="2"/>
                <a:cs typeface="HG Mincho Light J" pitchFamily="2"/>
              </a:rPr>
              <a:t>Myon</a:t>
            </a:r>
            <a:r>
              <a:rPr lang="en-US" sz="1200" b="1" i="0" u="none" strike="noStrike" baseline="0" dirty="0">
                <a:ln>
                  <a:noFill/>
                </a:ln>
                <a:solidFill>
                  <a:srgbClr val="FF0000"/>
                </a:solidFill>
                <a:latin typeface="Luxi Sans" charset="0"/>
                <a:ea typeface="HG Mincho Light J" pitchFamily="2"/>
                <a:cs typeface="HG Mincho Light J" pitchFamily="2"/>
              </a:rPr>
              <a:t> </a:t>
            </a:r>
            <a:r>
              <a:rPr lang="en-US" sz="1200" b="1" i="0" u="none" strike="noStrike" baseline="0" dirty="0" err="1">
                <a:ln>
                  <a:noFill/>
                </a:ln>
                <a:solidFill>
                  <a:srgbClr val="FF0000"/>
                </a:solidFill>
                <a:latin typeface="Luxi Sans" charset="0"/>
                <a:ea typeface="HG Mincho Light J" pitchFamily="2"/>
                <a:cs typeface="HG Mincho Light J" pitchFamily="2"/>
              </a:rPr>
              <a:t>Zerfälle</a:t>
            </a:r>
            <a:r>
              <a:rPr lang="en-US" sz="1200" b="1" i="0" u="none" strike="noStrike" baseline="0" dirty="0">
                <a:ln>
                  <a:noFill/>
                </a:ln>
                <a:solidFill>
                  <a:srgbClr val="FF0000"/>
                </a:solidFill>
                <a:latin typeface="Luxi Sans" charset="0"/>
                <a:ea typeface="HG Mincho Light J" pitchFamily="2"/>
                <a:cs typeface="HG Mincho Light J" pitchFamily="2"/>
              </a:rPr>
              <a:t>,</a:t>
            </a:r>
          </a:p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200" b="1" dirty="0" err="1">
                <a:solidFill>
                  <a:srgbClr val="FF0000"/>
                </a:solidFill>
                <a:latin typeface="Luxi Sans" charset="0"/>
                <a:ea typeface="HG Mincho Light J" pitchFamily="2"/>
                <a:cs typeface="HG Mincho Light J" pitchFamily="2"/>
              </a:rPr>
              <a:t>My</a:t>
            </a:r>
            <a:r>
              <a:rPr lang="en-US" sz="1200" b="1" i="0" u="none" strike="noStrike" baseline="0" dirty="0" err="1">
                <a:ln>
                  <a:noFill/>
                </a:ln>
                <a:solidFill>
                  <a:srgbClr val="FF0000"/>
                </a:solidFill>
                <a:latin typeface="Luxi Sans" charset="0"/>
                <a:ea typeface="HG Mincho Light J" pitchFamily="2"/>
                <a:cs typeface="HG Mincho Light J" pitchFamily="2"/>
              </a:rPr>
              <a:t>onen</a:t>
            </a:r>
            <a:r>
              <a:rPr lang="en-US" sz="1200" b="1" dirty="0">
                <a:solidFill>
                  <a:srgbClr val="FF0000"/>
                </a:solidFill>
                <a:latin typeface="Luxi Sans" charset="0"/>
                <a:ea typeface="HG Mincho Light J" pitchFamily="2"/>
                <a:cs typeface="HG Mincho Light J" pitchFamily="2"/>
              </a:rPr>
              <a:t> </a:t>
            </a:r>
            <a:r>
              <a:rPr lang="en-US" sz="1200" b="1" dirty="0" err="1">
                <a:solidFill>
                  <a:srgbClr val="FF0000"/>
                </a:solidFill>
                <a:latin typeface="Luxi Sans" charset="0"/>
                <a:ea typeface="HG Mincho Light J" pitchFamily="2"/>
                <a:cs typeface="HG Mincho Light J" pitchFamily="2"/>
              </a:rPr>
              <a:t>haben</a:t>
            </a:r>
            <a:r>
              <a:rPr lang="en-US" sz="1200" b="1" dirty="0">
                <a:solidFill>
                  <a:srgbClr val="FF0000"/>
                </a:solidFill>
                <a:latin typeface="Luxi Sans" charset="0"/>
                <a:ea typeface="HG Mincho Light J" pitchFamily="2"/>
                <a:cs typeface="HG Mincho Light J" pitchFamily="2"/>
              </a:rPr>
              <a:t> </a:t>
            </a:r>
            <a:r>
              <a:rPr lang="en-US" sz="1200" b="1" dirty="0" err="1">
                <a:solidFill>
                  <a:srgbClr val="FF0000"/>
                </a:solidFill>
                <a:latin typeface="Luxi Sans" charset="0"/>
                <a:ea typeface="HG Mincho Light J" pitchFamily="2"/>
                <a:cs typeface="HG Mincho Light J" pitchFamily="2"/>
              </a:rPr>
              <a:t>jeweils</a:t>
            </a:r>
            <a:r>
              <a:rPr lang="en-US" sz="1200" b="1" dirty="0">
                <a:solidFill>
                  <a:srgbClr val="FF0000"/>
                </a:solidFill>
                <a:latin typeface="Luxi Sans" charset="0"/>
                <a:ea typeface="HG Mincho Light J" pitchFamily="2"/>
                <a:cs typeface="HG Mincho Light J" pitchFamily="2"/>
              </a:rPr>
              <a:t> </a:t>
            </a:r>
            <a:r>
              <a:rPr lang="en-US" sz="1200" b="1" dirty="0" err="1">
                <a:solidFill>
                  <a:srgbClr val="FF0000"/>
                </a:solidFill>
                <a:latin typeface="Luxi Sans" charset="0"/>
                <a:ea typeface="HG Mincho Light J" pitchFamily="2"/>
                <a:cs typeface="HG Mincho Light J" pitchFamily="2"/>
              </a:rPr>
              <a:t>gleiche</a:t>
            </a:r>
            <a:endParaRPr lang="en-US" sz="1200" b="1" dirty="0">
              <a:solidFill>
                <a:srgbClr val="FF0000"/>
              </a:solidFill>
              <a:latin typeface="Luxi Sans" charset="0"/>
              <a:ea typeface="HG Mincho Light J" pitchFamily="2"/>
              <a:cs typeface="HG Mincho Light J" pitchFamily="2"/>
            </a:endParaRPr>
          </a:p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200" b="1" dirty="0" err="1">
                <a:solidFill>
                  <a:srgbClr val="FF0000"/>
                </a:solidFill>
                <a:latin typeface="Luxi Sans" charset="0"/>
                <a:ea typeface="HG Mincho Light J" pitchFamily="2"/>
                <a:cs typeface="HG Mincho Light J" pitchFamily="2"/>
              </a:rPr>
              <a:t>Spurlänge</a:t>
            </a:r>
            <a:r>
              <a:rPr lang="en-US" sz="1200" b="1" i="0" u="none" strike="noStrike" baseline="0" dirty="0">
                <a:ln>
                  <a:noFill/>
                </a:ln>
                <a:solidFill>
                  <a:srgbClr val="FF0000"/>
                </a:solidFill>
                <a:latin typeface="Luxi Sans" charset="0"/>
                <a:ea typeface="HG Mincho Light J" pitchFamily="2"/>
                <a:cs typeface="HG Mincho Light J" pitchFamily="2"/>
              </a:rPr>
              <a:t> (</a:t>
            </a:r>
            <a:r>
              <a:rPr lang="en-US" sz="1200" b="1" dirty="0">
                <a:solidFill>
                  <a:srgbClr val="FF0000"/>
                </a:solidFill>
                <a:latin typeface="Luxi Sans" charset="0"/>
                <a:ea typeface="HG Mincho Light J" pitchFamily="2"/>
                <a:cs typeface="HG Mincho Light J" pitchFamily="2"/>
              </a:rPr>
              <a:t>= </a:t>
            </a:r>
            <a:r>
              <a:rPr lang="en-US" sz="1200" b="1" dirty="0" err="1">
                <a:solidFill>
                  <a:srgbClr val="FF0000"/>
                </a:solidFill>
                <a:latin typeface="Luxi Sans" charset="0"/>
                <a:ea typeface="HG Mincho Light J" pitchFamily="2"/>
                <a:cs typeface="HG Mincho Light J" pitchFamily="2"/>
              </a:rPr>
              <a:t>gleiche</a:t>
            </a:r>
            <a:r>
              <a:rPr lang="en-US" sz="1200" b="1" dirty="0">
                <a:solidFill>
                  <a:srgbClr val="FF0000"/>
                </a:solidFill>
                <a:latin typeface="Luxi Sans" charset="0"/>
                <a:ea typeface="HG Mincho Light J" pitchFamily="2"/>
                <a:cs typeface="HG Mincho Light J" pitchFamily="2"/>
              </a:rPr>
              <a:t> </a:t>
            </a:r>
            <a:r>
              <a:rPr lang="en-US" sz="1200" b="1" dirty="0" err="1">
                <a:solidFill>
                  <a:srgbClr val="FF0000"/>
                </a:solidFill>
                <a:latin typeface="Luxi Sans" charset="0"/>
                <a:ea typeface="HG Mincho Light J" pitchFamily="2"/>
                <a:cs typeface="HG Mincho Light J" pitchFamily="2"/>
              </a:rPr>
              <a:t>E</a:t>
            </a:r>
            <a:r>
              <a:rPr lang="en-US" sz="1200" b="1" i="0" u="none" strike="noStrike" baseline="0" dirty="0" err="1">
                <a:ln>
                  <a:noFill/>
                </a:ln>
                <a:solidFill>
                  <a:srgbClr val="FF0000"/>
                </a:solidFill>
                <a:latin typeface="Luxi Sans" charset="0"/>
                <a:ea typeface="HG Mincho Light J" pitchFamily="2"/>
                <a:cs typeface="HG Mincho Light J" pitchFamily="2"/>
              </a:rPr>
              <a:t>nergie</a:t>
            </a:r>
            <a:r>
              <a:rPr lang="en-US" sz="1200" b="1" i="0" u="none" strike="noStrike" baseline="0" dirty="0">
                <a:ln>
                  <a:noFill/>
                </a:ln>
                <a:solidFill>
                  <a:srgbClr val="FF0000"/>
                </a:solidFill>
                <a:latin typeface="Luxi Sans" charset="0"/>
                <a:ea typeface="HG Mincho Light J" pitchFamily="2"/>
                <a:cs typeface="HG Mincho Light J" pitchFamily="2"/>
              </a:rPr>
              <a:t>)</a:t>
            </a:r>
          </a:p>
        </p:txBody>
      </p:sp>
      <p:sp>
        <p:nvSpPr>
          <p:cNvPr id="30" name="Straight Connector 29"/>
          <p:cNvSpPr/>
          <p:nvPr/>
        </p:nvSpPr>
        <p:spPr>
          <a:xfrm>
            <a:off x="2102040" y="4844880"/>
            <a:ext cx="344880" cy="0"/>
          </a:xfrm>
          <a:prstGeom prst="line">
            <a:avLst/>
          </a:prstGeom>
          <a:noFill/>
          <a:ln w="18360">
            <a:solidFill>
              <a:srgbClr val="000080"/>
            </a:solidFill>
            <a:prstDash val="solid"/>
            <a:headEnd type="arrow"/>
            <a:tailEnd type="arrow"/>
          </a:ln>
        </p:spPr>
        <p:txBody>
          <a:bodyPr vert="horz" lIns="9000" tIns="9000" rIns="9000" bIns="900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960560" y="4923720"/>
            <a:ext cx="594360" cy="392287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Luxi Sans" charset="0"/>
                <a:ea typeface="HG Mincho Light J" pitchFamily="2"/>
                <a:cs typeface="HG Mincho Light J" pitchFamily="2"/>
              </a:rPr>
              <a:t>100 </a:t>
            </a:r>
            <a:r>
              <a:rPr lang="en-US" sz="1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Luxi Sans" charset="0"/>
                <a:ea typeface="Luxi Sans" charset="0"/>
                <a:cs typeface="Luxi Sans" charset="0"/>
              </a:rPr>
              <a:t>µm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4875509" y="6874584"/>
            <a:ext cx="2037011" cy="361637"/>
          </a:xfrm>
          <a:prstGeom prst="rect">
            <a:avLst/>
          </a:prstGeom>
          <a:solidFill>
            <a:srgbClr val="FFFF99"/>
          </a:solidFill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err="1">
                <a:solidFill>
                  <a:srgbClr val="0000FF"/>
                </a:solidFill>
              </a:rPr>
              <a:t>Photoemulsion</a:t>
            </a:r>
            <a:endParaRPr lang="en-US" sz="20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293357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Elektro-magnetische</a:t>
            </a:r>
            <a:r>
              <a:rPr lang="en-US" dirty="0"/>
              <a:t> und Starke WW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4638" y="1189038"/>
            <a:ext cx="4875212" cy="5942012"/>
          </a:xfrm>
        </p:spPr>
        <p:txBody>
          <a:bodyPr/>
          <a:lstStyle/>
          <a:p>
            <a:r>
              <a:rPr lang="en-US" dirty="0" err="1"/>
              <a:t>Elektro-magnetische</a:t>
            </a:r>
            <a:r>
              <a:rPr lang="en-US" dirty="0"/>
              <a:t> WW</a:t>
            </a:r>
          </a:p>
          <a:p>
            <a:pPr lvl="1"/>
            <a:r>
              <a:rPr lang="en-US" dirty="0" err="1">
                <a:solidFill>
                  <a:srgbClr val="FF0000"/>
                </a:solidFill>
              </a:rPr>
              <a:t>Photonen</a:t>
            </a:r>
            <a:r>
              <a:rPr lang="en-US" dirty="0"/>
              <a:t> </a:t>
            </a:r>
            <a:r>
              <a:rPr lang="en-US" dirty="0" err="1"/>
              <a:t>sind</a:t>
            </a:r>
            <a:r>
              <a:rPr lang="en-US" dirty="0"/>
              <a:t> </a:t>
            </a:r>
            <a:r>
              <a:rPr lang="en-US" dirty="0" err="1"/>
              <a:t>Austauschteilchen</a:t>
            </a:r>
            <a:endParaRPr lang="en-US" dirty="0"/>
          </a:p>
          <a:p>
            <a:pPr lvl="2"/>
            <a:r>
              <a:rPr lang="en-US" dirty="0" err="1"/>
              <a:t>masselos</a:t>
            </a:r>
            <a:endParaRPr lang="en-US" dirty="0"/>
          </a:p>
          <a:p>
            <a:pPr lvl="2"/>
            <a:r>
              <a:rPr lang="en-US" dirty="0" err="1"/>
              <a:t>unendliche</a:t>
            </a:r>
            <a:r>
              <a:rPr lang="en-US" dirty="0"/>
              <a:t> </a:t>
            </a:r>
            <a:r>
              <a:rPr lang="en-US" dirty="0" err="1"/>
              <a:t>Reichweite</a:t>
            </a:r>
            <a:r>
              <a:rPr lang="en-US" dirty="0"/>
              <a:t> </a:t>
            </a:r>
            <a:r>
              <a:rPr lang="en-US" dirty="0">
                <a:latin typeface="+mn-lt"/>
              </a:rPr>
              <a:t>(</a:t>
            </a:r>
            <a:r>
              <a:rPr lang="el-GR" sz="1800" dirty="0">
                <a:latin typeface="+mn-lt"/>
                <a:cs typeface="Times New Roman" panose="02020603050405020304" pitchFamily="18" charset="0"/>
              </a:rPr>
              <a:t>ΔΕ</a:t>
            </a:r>
            <a:r>
              <a:rPr lang="en-CH" dirty="0">
                <a:latin typeface="+mn-lt"/>
                <a:cs typeface="Times New Roman" panose="02020603050405020304" pitchFamily="18" charset="0"/>
              </a:rPr>
              <a:t> klein </a:t>
            </a:r>
            <a:r>
              <a:rPr lang="en-CH" dirty="0">
                <a:latin typeface="+mn-lt"/>
                <a:cs typeface="Times New Roman" panose="02020603050405020304" pitchFamily="18" charset="0"/>
                <a:sym typeface="Wingdings" pitchFamily="2" charset="2"/>
              </a:rPr>
              <a:t> </a:t>
            </a:r>
            <a:r>
              <a:rPr lang="el-GR" sz="1800" dirty="0">
                <a:latin typeface="+mn-lt"/>
                <a:cs typeface="Times New Roman" panose="02020603050405020304" pitchFamily="18" charset="0"/>
              </a:rPr>
              <a:t>Δ</a:t>
            </a:r>
            <a:r>
              <a:rPr lang="en-CH" sz="1800" dirty="0">
                <a:latin typeface="+mn-lt"/>
                <a:cs typeface="Times New Roman" panose="02020603050405020304" pitchFamily="18" charset="0"/>
              </a:rPr>
              <a:t>t</a:t>
            </a:r>
            <a:r>
              <a:rPr lang="en-CH" dirty="0">
                <a:latin typeface="+mn-lt"/>
                <a:cs typeface="Times New Roman" panose="02020603050405020304" pitchFamily="18" charset="0"/>
              </a:rPr>
              <a:t> groß)</a:t>
            </a:r>
            <a:endParaRPr lang="en-US" dirty="0">
              <a:latin typeface="+mn-lt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5328344" y="1189038"/>
            <a:ext cx="4545906" cy="5942012"/>
          </a:xfrm>
        </p:spPr>
        <p:txBody>
          <a:bodyPr/>
          <a:lstStyle/>
          <a:p>
            <a:r>
              <a:rPr lang="en-US" dirty="0"/>
              <a:t>Starke WW </a:t>
            </a:r>
            <a:r>
              <a:rPr lang="en-US" sz="2000" dirty="0"/>
              <a:t>(</a:t>
            </a:r>
            <a:r>
              <a:rPr lang="en-US" sz="2000" dirty="0" err="1"/>
              <a:t>Bild</a:t>
            </a:r>
            <a:r>
              <a:rPr lang="en-US" sz="2000" dirty="0"/>
              <a:t> </a:t>
            </a:r>
            <a:r>
              <a:rPr lang="en-US" sz="2000" dirty="0" err="1"/>
              <a:t>bei</a:t>
            </a:r>
            <a:r>
              <a:rPr lang="en-US" sz="2000" dirty="0"/>
              <a:t> </a:t>
            </a:r>
            <a:r>
              <a:rPr lang="en-US" sz="2000" dirty="0" err="1"/>
              <a:t>niedrigen</a:t>
            </a:r>
            <a:r>
              <a:rPr lang="en-US" sz="2000" dirty="0"/>
              <a:t> </a:t>
            </a:r>
            <a:r>
              <a:rPr lang="en-US" sz="2000" dirty="0" err="1"/>
              <a:t>Energien</a:t>
            </a:r>
            <a:r>
              <a:rPr lang="en-US" sz="2000" dirty="0"/>
              <a:t> &lt; 1 </a:t>
            </a:r>
            <a:r>
              <a:rPr lang="en-US" sz="2000" dirty="0" err="1"/>
              <a:t>GeV</a:t>
            </a:r>
            <a:r>
              <a:rPr lang="en-US" sz="2000" dirty="0"/>
              <a:t>)</a:t>
            </a:r>
          </a:p>
          <a:p>
            <a:pPr lvl="1"/>
            <a:r>
              <a:rPr lang="en-US" dirty="0" err="1">
                <a:solidFill>
                  <a:srgbClr val="0000FF"/>
                </a:solidFill>
              </a:rPr>
              <a:t>Pionen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err="1"/>
              <a:t>sind</a:t>
            </a:r>
            <a:r>
              <a:rPr lang="en-US" dirty="0"/>
              <a:t> </a:t>
            </a:r>
            <a:r>
              <a:rPr lang="en-US" dirty="0" err="1"/>
              <a:t>Austauschteilchen</a:t>
            </a:r>
            <a:endParaRPr lang="en-US" dirty="0"/>
          </a:p>
          <a:p>
            <a:pPr lvl="2"/>
            <a:r>
              <a:rPr lang="en-US" dirty="0" err="1"/>
              <a:t>massiv</a:t>
            </a:r>
            <a:r>
              <a:rPr lang="en-US" dirty="0"/>
              <a:t>, ~ 140 MeV/c</a:t>
            </a:r>
            <a:r>
              <a:rPr lang="en-US" baseline="30000" dirty="0"/>
              <a:t>2</a:t>
            </a:r>
          </a:p>
          <a:p>
            <a:pPr lvl="2"/>
            <a:r>
              <a:rPr lang="en-US" dirty="0" err="1"/>
              <a:t>endliche</a:t>
            </a:r>
            <a:r>
              <a:rPr lang="en-US" dirty="0"/>
              <a:t> </a:t>
            </a:r>
            <a:r>
              <a:rPr lang="en-US" dirty="0" err="1"/>
              <a:t>Reichweite</a:t>
            </a:r>
            <a:r>
              <a:rPr lang="en-US" dirty="0"/>
              <a:t> (~ </a:t>
            </a:r>
            <a:r>
              <a:rPr lang="en-US" dirty="0" err="1"/>
              <a:t>Grö</a:t>
            </a:r>
            <a:r>
              <a:rPr lang="de-DE" dirty="0" err="1"/>
              <a:t>ße</a:t>
            </a:r>
            <a:r>
              <a:rPr lang="de-DE" dirty="0"/>
              <a:t> des Atomkerns, ~1.4 </a:t>
            </a:r>
            <a:r>
              <a:rPr lang="de-DE" dirty="0" err="1"/>
              <a:t>fm</a:t>
            </a:r>
            <a:r>
              <a:rPr lang="de-DE" dirty="0"/>
              <a:t>)</a:t>
            </a:r>
            <a:endParaRPr lang="en-US" dirty="0"/>
          </a:p>
        </p:txBody>
      </p:sp>
      <p:pic>
        <p:nvPicPr>
          <p:cNvPr id="4" name="ElectricCharge_Photon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8118" y="2915741"/>
            <a:ext cx="2611954" cy="3207514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pic>
        <p:nvPicPr>
          <p:cNvPr id="5" name="NucleonCharge_Pion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28504" y="3419797"/>
            <a:ext cx="2880360" cy="2560320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678259D0-361D-9851-4584-3FC0C8F29552}"/>
              </a:ext>
            </a:extLst>
          </p:cNvPr>
          <p:cNvGrpSpPr/>
          <p:nvPr/>
        </p:nvGrpSpPr>
        <p:grpSpPr>
          <a:xfrm>
            <a:off x="2952080" y="5003973"/>
            <a:ext cx="3998427" cy="2160240"/>
            <a:chOff x="3623471" y="1748037"/>
            <a:chExt cx="5810307" cy="309175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8" name="Picture 5">
              <a:extLst>
                <a:ext uri="{FF2B5EF4-FFF2-40B4-BE49-F238E27FC236}">
                  <a16:creationId xmlns:a16="http://schemas.microsoft.com/office/drawing/2014/main" id="{BA15F18A-C7C4-60C8-4F72-006B7BFAAC2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23471" y="2466429"/>
              <a:ext cx="5665313" cy="16014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9" name="Text Box 6">
              <a:extLst>
                <a:ext uri="{FF2B5EF4-FFF2-40B4-BE49-F238E27FC236}">
                  <a16:creationId xmlns:a16="http://schemas.microsoft.com/office/drawing/2014/main" id="{26D8E27D-61A3-0540-8625-F9695824A20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345063" y="1748037"/>
              <a:ext cx="2186632" cy="327867"/>
            </a:xfrm>
            <a:prstGeom prst="rect">
              <a:avLst/>
            </a:prstGeom>
            <a:solidFill>
              <a:srgbClr val="FFFF99"/>
            </a:solidFill>
            <a:ln w="183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8998" tIns="18067" rIns="8998" bIns="8998"/>
            <a:lstStyle>
              <a:lvl1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msmincho" charset="0"/>
                </a:defRPr>
              </a:lvl1pPr>
              <a:lvl2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msmincho" charset="0"/>
                </a:defRPr>
              </a:lvl2pPr>
              <a:lvl3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msmincho" charset="0"/>
                </a:defRPr>
              </a:lvl3pPr>
              <a:lvl4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msmincho" charset="0"/>
                </a:defRPr>
              </a:lvl4pPr>
              <a:lvl5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msmincho" charset="0"/>
                </a:defRPr>
              </a:lvl5pPr>
              <a:lvl6pPr marL="2514600" indent="-228600" eaLnBrk="0" fontAlgn="base" hangingPunct="0">
                <a:lnSpc>
                  <a:spcPct val="9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msmincho" charset="0"/>
                </a:defRPr>
              </a:lvl6pPr>
              <a:lvl7pPr marL="2971800" indent="-228600" eaLnBrk="0" fontAlgn="base" hangingPunct="0">
                <a:lnSpc>
                  <a:spcPct val="9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msmincho" charset="0"/>
                </a:defRPr>
              </a:lvl7pPr>
              <a:lvl8pPr marL="3429000" indent="-228600" eaLnBrk="0" fontAlgn="base" hangingPunct="0">
                <a:lnSpc>
                  <a:spcPct val="9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msmincho" charset="0"/>
                </a:defRPr>
              </a:lvl8pPr>
              <a:lvl9pPr marL="3886200" indent="-228600" eaLnBrk="0" fontAlgn="base" hangingPunct="0">
                <a:lnSpc>
                  <a:spcPct val="9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msmincho" charset="0"/>
                </a:defRPr>
              </a:lvl9pPr>
            </a:lstStyle>
            <a:p>
              <a:pPr marL="0" marR="0" lvl="0" indent="0" algn="l" defTabSz="449170" rtl="0" eaLnBrk="1" fontAlgn="base" latinLnBrk="0" hangingPunct="0">
                <a:lnSpc>
                  <a:spcPct val="9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Luxi Sans" charset="0"/>
                  <a:ea typeface="ＭＳ Ｐゴシック" charset="0"/>
                </a:rPr>
                <a:t> </a:t>
              </a:r>
              <a:r>
                <a:rPr kumimoji="0" lang="en-US" sz="14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Luxi Sans" charset="0"/>
                  <a:ea typeface="ＭＳ Ｐゴシック" charset="0"/>
                </a:rPr>
                <a:t>Austauschteilchen</a:t>
              </a: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Luxi Sans" charset="0"/>
                  <a:ea typeface="ＭＳ Ｐゴシック" charset="0"/>
                </a:rPr>
                <a:t> </a:t>
              </a:r>
            </a:p>
          </p:txBody>
        </p:sp>
        <p:sp>
          <p:nvSpPr>
            <p:cNvPr id="10" name="Text Box 7">
              <a:extLst>
                <a:ext uri="{FF2B5EF4-FFF2-40B4-BE49-F238E27FC236}">
                  <a16:creationId xmlns:a16="http://schemas.microsoft.com/office/drawing/2014/main" id="{CB197531-415E-1D13-7841-5635F2550AD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57313" y="4552396"/>
              <a:ext cx="1859150" cy="287393"/>
            </a:xfrm>
            <a:prstGeom prst="rect">
              <a:avLst/>
            </a:prstGeom>
            <a:solidFill>
              <a:srgbClr val="FFFF99"/>
            </a:solidFill>
            <a:ln w="183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8998" tIns="18067" rIns="8998" bIns="8998"/>
            <a:lstStyle>
              <a:lvl1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msmincho" charset="0"/>
                </a:defRPr>
              </a:lvl1pPr>
              <a:lvl2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msmincho" charset="0"/>
                </a:defRPr>
              </a:lvl2pPr>
              <a:lvl3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msmincho" charset="0"/>
                </a:defRPr>
              </a:lvl3pPr>
              <a:lvl4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msmincho" charset="0"/>
                </a:defRPr>
              </a:lvl4pPr>
              <a:lvl5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msmincho" charset="0"/>
                </a:defRPr>
              </a:lvl5pPr>
              <a:lvl6pPr marL="2514600" indent="-228600" eaLnBrk="0" fontAlgn="base" hangingPunct="0">
                <a:lnSpc>
                  <a:spcPct val="9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msmincho" charset="0"/>
                </a:defRPr>
              </a:lvl6pPr>
              <a:lvl7pPr marL="2971800" indent="-228600" eaLnBrk="0" fontAlgn="base" hangingPunct="0">
                <a:lnSpc>
                  <a:spcPct val="9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msmincho" charset="0"/>
                </a:defRPr>
              </a:lvl7pPr>
              <a:lvl8pPr marL="3429000" indent="-228600" eaLnBrk="0" fontAlgn="base" hangingPunct="0">
                <a:lnSpc>
                  <a:spcPct val="9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msmincho" charset="0"/>
                </a:defRPr>
              </a:lvl8pPr>
              <a:lvl9pPr marL="3886200" indent="-228600" eaLnBrk="0" fontAlgn="base" hangingPunct="0">
                <a:lnSpc>
                  <a:spcPct val="9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msmincho" charset="0"/>
                </a:defRPr>
              </a:lvl9pPr>
            </a:lstStyle>
            <a:p>
              <a:pPr marL="0" marR="0" lvl="0" indent="0" algn="l" defTabSz="449170" rtl="0" eaLnBrk="1" fontAlgn="base" latinLnBrk="0" hangingPunct="0">
                <a:lnSpc>
                  <a:spcPct val="9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FF"/>
                  </a:solidFill>
                  <a:effectLst/>
                  <a:uLnTx/>
                  <a:uFillTx/>
                  <a:latin typeface="Luxi Sans" charset="0"/>
                  <a:ea typeface="ＭＳ Ｐゴシック" charset="0"/>
                </a:rPr>
                <a:t> </a:t>
              </a:r>
              <a:r>
                <a:rPr kumimoji="0" lang="en-US" sz="14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FF00FF"/>
                  </a:solidFill>
                  <a:effectLst/>
                  <a:uLnTx/>
                  <a:uFillTx/>
                  <a:latin typeface="Luxi Sans" charset="0"/>
                  <a:ea typeface="ＭＳ Ｐゴシック" charset="0"/>
                </a:rPr>
                <a:t>Materieteilchen</a:t>
              </a: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FF"/>
                  </a:solidFill>
                  <a:effectLst/>
                  <a:uLnTx/>
                  <a:uFillTx/>
                  <a:latin typeface="Luxi Sans" charset="0"/>
                  <a:ea typeface="ＭＳ Ｐゴシック" charset="0"/>
                </a:rPr>
                <a:t> </a:t>
              </a:r>
            </a:p>
          </p:txBody>
        </p:sp>
        <p:sp>
          <p:nvSpPr>
            <p:cNvPr id="11" name="Text Box 8">
              <a:extLst>
                <a:ext uri="{FF2B5EF4-FFF2-40B4-BE49-F238E27FC236}">
                  <a16:creationId xmlns:a16="http://schemas.microsoft.com/office/drawing/2014/main" id="{7AE249B5-1DF6-5E60-7655-7010885C4CF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633578" y="4572519"/>
              <a:ext cx="1800200" cy="267270"/>
            </a:xfrm>
            <a:prstGeom prst="rect">
              <a:avLst/>
            </a:prstGeom>
            <a:solidFill>
              <a:srgbClr val="FFFF99"/>
            </a:solidFill>
            <a:ln w="183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8998" tIns="18067" rIns="8998" bIns="8998"/>
            <a:lstStyle>
              <a:lvl1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msmincho" charset="0"/>
                </a:defRPr>
              </a:lvl1pPr>
              <a:lvl2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msmincho" charset="0"/>
                </a:defRPr>
              </a:lvl2pPr>
              <a:lvl3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msmincho" charset="0"/>
                </a:defRPr>
              </a:lvl3pPr>
              <a:lvl4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msmincho" charset="0"/>
                </a:defRPr>
              </a:lvl4pPr>
              <a:lvl5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msmincho" charset="0"/>
                </a:defRPr>
              </a:lvl5pPr>
              <a:lvl6pPr marL="2514600" indent="-228600" eaLnBrk="0" fontAlgn="base" hangingPunct="0">
                <a:lnSpc>
                  <a:spcPct val="9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msmincho" charset="0"/>
                </a:defRPr>
              </a:lvl6pPr>
              <a:lvl7pPr marL="2971800" indent="-228600" eaLnBrk="0" fontAlgn="base" hangingPunct="0">
                <a:lnSpc>
                  <a:spcPct val="9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msmincho" charset="0"/>
                </a:defRPr>
              </a:lvl7pPr>
              <a:lvl8pPr marL="3429000" indent="-228600" eaLnBrk="0" fontAlgn="base" hangingPunct="0">
                <a:lnSpc>
                  <a:spcPct val="9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msmincho" charset="0"/>
                </a:defRPr>
              </a:lvl8pPr>
              <a:lvl9pPr marL="3886200" indent="-228600" eaLnBrk="0" fontAlgn="base" hangingPunct="0">
                <a:lnSpc>
                  <a:spcPct val="9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msmincho" charset="0"/>
                </a:defRPr>
              </a:lvl9pPr>
            </a:lstStyle>
            <a:p>
              <a:pPr marL="0" marR="0" lvl="0" indent="0" algn="l" defTabSz="449170" rtl="0" eaLnBrk="1" fontAlgn="base" latinLnBrk="0" hangingPunct="0">
                <a:lnSpc>
                  <a:spcPct val="9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FF"/>
                  </a:solidFill>
                  <a:effectLst/>
                  <a:uLnTx/>
                  <a:uFillTx/>
                  <a:latin typeface="Luxi Sans" charset="0"/>
                  <a:ea typeface="ＭＳ Ｐゴシック" charset="0"/>
                </a:rPr>
                <a:t> </a:t>
              </a:r>
              <a:r>
                <a:rPr kumimoji="0" lang="en-US" sz="14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FF00FF"/>
                  </a:solidFill>
                  <a:effectLst/>
                  <a:uLnTx/>
                  <a:uFillTx/>
                  <a:latin typeface="Luxi Sans" charset="0"/>
                  <a:ea typeface="ＭＳ Ｐゴシック" charset="0"/>
                </a:rPr>
                <a:t>Materieteilchen</a:t>
              </a: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FF"/>
                  </a:solidFill>
                  <a:effectLst/>
                  <a:uLnTx/>
                  <a:uFillTx/>
                  <a:latin typeface="Luxi Sans" charset="0"/>
                  <a:ea typeface="ＭＳ Ｐゴシック" charset="0"/>
                </a:rPr>
                <a:t> </a:t>
              </a:r>
            </a:p>
          </p:txBody>
        </p:sp>
        <p:sp>
          <p:nvSpPr>
            <p:cNvPr id="12" name="Line 9">
              <a:extLst>
                <a:ext uri="{FF2B5EF4-FFF2-40B4-BE49-F238E27FC236}">
                  <a16:creationId xmlns:a16="http://schemas.microsoft.com/office/drawing/2014/main" id="{4A1B6E6B-65DE-F425-F430-3828BA79B1B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833576" y="4191718"/>
              <a:ext cx="231775" cy="304800"/>
            </a:xfrm>
            <a:prstGeom prst="line">
              <a:avLst/>
            </a:prstGeom>
            <a:noFill/>
            <a:ln w="36720">
              <a:solidFill>
                <a:srgbClr val="FF0000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91420" tIns="45711" rIns="91420" bIns="45711"/>
            <a:lstStyle/>
            <a:p>
              <a:pPr marL="0" marR="0" lvl="0" indent="0" algn="l" defTabSz="449170" rtl="0" eaLnBrk="1" fontAlgn="base" latinLnBrk="0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13" name="Line 10">
              <a:extLst>
                <a:ext uri="{FF2B5EF4-FFF2-40B4-BE49-F238E27FC236}">
                  <a16:creationId xmlns:a16="http://schemas.microsoft.com/office/drawing/2014/main" id="{AAE38029-D0F8-E344-552C-588B559D7F2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708190" y="4186658"/>
              <a:ext cx="228600" cy="304800"/>
            </a:xfrm>
            <a:prstGeom prst="line">
              <a:avLst/>
            </a:prstGeom>
            <a:noFill/>
            <a:ln w="36720">
              <a:solidFill>
                <a:srgbClr val="FF0000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91420" tIns="45711" rIns="91420" bIns="45711"/>
            <a:lstStyle/>
            <a:p>
              <a:pPr marL="0" marR="0" lvl="0" indent="0" algn="l" defTabSz="449170" rtl="0" eaLnBrk="1" fontAlgn="base" latinLnBrk="0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sp>
          <p:nvSpPr>
            <p:cNvPr id="14" name="Line 11">
              <a:extLst>
                <a:ext uri="{FF2B5EF4-FFF2-40B4-BE49-F238E27FC236}">
                  <a16:creationId xmlns:a16="http://schemas.microsoft.com/office/drawing/2014/main" id="{0B125F2A-1735-1ACA-8BB0-8D449E8AC93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116463" y="2117179"/>
              <a:ext cx="228600" cy="307975"/>
            </a:xfrm>
            <a:prstGeom prst="line">
              <a:avLst/>
            </a:prstGeom>
            <a:noFill/>
            <a:ln w="36720">
              <a:solidFill>
                <a:srgbClr val="FF0000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91420" tIns="45711" rIns="91420" bIns="45711"/>
            <a:lstStyle/>
            <a:p>
              <a:pPr marL="0" marR="0" lvl="0" indent="0" algn="l" defTabSz="449170" rtl="0" eaLnBrk="1" fontAlgn="base" latinLnBrk="0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602363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Quanten-Elektrodynamik</a:t>
            </a:r>
            <a:r>
              <a:rPr lang="en-US" dirty="0"/>
              <a:t> QED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Quantenfeldtheorie</a:t>
            </a:r>
            <a:r>
              <a:rPr lang="en-US" dirty="0"/>
              <a:t> QFT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Felder </a:t>
            </a:r>
            <a:r>
              <a:rPr lang="en-US" dirty="0" err="1">
                <a:solidFill>
                  <a:srgbClr val="FF0000"/>
                </a:solidFill>
              </a:rPr>
              <a:t>werden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quantisiert</a:t>
            </a:r>
            <a:r>
              <a:rPr lang="en-US" dirty="0"/>
              <a:t>, </a:t>
            </a:r>
            <a:r>
              <a:rPr lang="en-US" dirty="0" err="1"/>
              <a:t>Kraftaustausch</a:t>
            </a:r>
            <a:r>
              <a:rPr lang="en-US" dirty="0"/>
              <a:t> </a:t>
            </a:r>
            <a:r>
              <a:rPr lang="en-US" dirty="0" err="1"/>
              <a:t>über</a:t>
            </a:r>
            <a:r>
              <a:rPr lang="en-US" dirty="0"/>
              <a:t> </a:t>
            </a:r>
            <a:r>
              <a:rPr lang="en-US" dirty="0" err="1"/>
              <a:t>Teilchen</a:t>
            </a:r>
            <a:endParaRPr lang="en-US" dirty="0"/>
          </a:p>
          <a:p>
            <a:r>
              <a:rPr lang="en-US" dirty="0"/>
              <a:t>QED = </a:t>
            </a:r>
            <a:r>
              <a:rPr lang="en-US" dirty="0" err="1"/>
              <a:t>Quantenfeldtheorie</a:t>
            </a:r>
            <a:r>
              <a:rPr lang="en-US" dirty="0"/>
              <a:t> der </a:t>
            </a:r>
            <a:r>
              <a:rPr lang="en-US" dirty="0" err="1"/>
              <a:t>elektro-magnetischen</a:t>
            </a:r>
            <a:r>
              <a:rPr lang="en-US" dirty="0"/>
              <a:t> WW</a:t>
            </a:r>
          </a:p>
          <a:p>
            <a:pPr lvl="1"/>
            <a:r>
              <a:rPr lang="en-US" dirty="0"/>
              <a:t>Richard Feynman, Julius Schwinger, </a:t>
            </a:r>
            <a:r>
              <a:rPr lang="en-US" dirty="0" err="1"/>
              <a:t>Shin’ichirō</a:t>
            </a:r>
            <a:r>
              <a:rPr lang="en-US" dirty="0"/>
              <a:t> </a:t>
            </a:r>
            <a:r>
              <a:rPr lang="en-US" dirty="0" err="1"/>
              <a:t>Tomonaga</a:t>
            </a:r>
            <a:r>
              <a:rPr lang="en-US" dirty="0"/>
              <a:t> 1934-1948</a:t>
            </a:r>
          </a:p>
          <a:p>
            <a:pPr lvl="1"/>
            <a:r>
              <a:rPr lang="en-US" dirty="0" err="1"/>
              <a:t>Beschreibung</a:t>
            </a:r>
            <a:r>
              <a:rPr lang="en-US" dirty="0"/>
              <a:t> </a:t>
            </a:r>
            <a:r>
              <a:rPr lang="en-US" dirty="0" err="1"/>
              <a:t>durch</a:t>
            </a:r>
            <a:r>
              <a:rPr lang="en-US" dirty="0"/>
              <a:t> “</a:t>
            </a:r>
            <a:r>
              <a:rPr lang="en-US" dirty="0">
                <a:solidFill>
                  <a:srgbClr val="FF0000"/>
                </a:solidFill>
              </a:rPr>
              <a:t>Feynman-</a:t>
            </a:r>
            <a:r>
              <a:rPr lang="en-US" dirty="0" err="1">
                <a:solidFill>
                  <a:srgbClr val="FF0000"/>
                </a:solidFill>
              </a:rPr>
              <a:t>Diagramme</a:t>
            </a:r>
            <a:r>
              <a:rPr lang="en-US" dirty="0"/>
              <a:t>” = </a:t>
            </a:r>
            <a:r>
              <a:rPr lang="en-US" dirty="0" err="1">
                <a:solidFill>
                  <a:srgbClr val="0000FF"/>
                </a:solidFill>
              </a:rPr>
              <a:t>präzise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err="1">
                <a:solidFill>
                  <a:srgbClr val="0000FF"/>
                </a:solidFill>
              </a:rPr>
              <a:t>Berechnungsvorschriften</a:t>
            </a:r>
            <a:r>
              <a:rPr lang="en-US" dirty="0"/>
              <a:t> </a:t>
            </a:r>
            <a:r>
              <a:rPr lang="en-US" dirty="0" err="1"/>
              <a:t>für</a:t>
            </a:r>
            <a:r>
              <a:rPr lang="en-US" dirty="0"/>
              <a:t> </a:t>
            </a:r>
            <a:r>
              <a:rPr lang="en-US" dirty="0" err="1"/>
              <a:t>jede</a:t>
            </a:r>
            <a:r>
              <a:rPr lang="en-US" dirty="0"/>
              <a:t> </a:t>
            </a:r>
            <a:r>
              <a:rPr lang="en-US" dirty="0" err="1"/>
              <a:t>Linie</a:t>
            </a:r>
            <a:r>
              <a:rPr lang="en-US" dirty="0"/>
              <a:t>, Vertex </a:t>
            </a:r>
            <a:r>
              <a:rPr lang="en-US" dirty="0" err="1"/>
              <a:t>usw</a:t>
            </a:r>
            <a:r>
              <a:rPr lang="en-US" dirty="0"/>
              <a:t>.</a:t>
            </a:r>
          </a:p>
          <a:p>
            <a:pPr lvl="2"/>
            <a:r>
              <a:rPr lang="en-US" dirty="0" err="1"/>
              <a:t>sehr</a:t>
            </a:r>
            <a:r>
              <a:rPr lang="en-US" dirty="0"/>
              <a:t> </a:t>
            </a:r>
            <a:r>
              <a:rPr lang="en-US" dirty="0" err="1"/>
              <a:t>anschaulich</a:t>
            </a:r>
            <a:r>
              <a:rPr lang="en-US" dirty="0"/>
              <a:t> </a:t>
            </a:r>
            <a:r>
              <a:rPr lang="en-US" dirty="0" err="1"/>
              <a:t>gemacht</a:t>
            </a:r>
            <a:r>
              <a:rPr lang="en-US" dirty="0"/>
              <a:t> </a:t>
            </a:r>
            <a:r>
              <a:rPr lang="en-US" dirty="0" err="1"/>
              <a:t>durch</a:t>
            </a:r>
            <a:r>
              <a:rPr lang="en-US" dirty="0"/>
              <a:t> </a:t>
            </a:r>
            <a:r>
              <a:rPr lang="en-US" dirty="0" err="1"/>
              <a:t>einfache</a:t>
            </a:r>
            <a:r>
              <a:rPr lang="en-US" dirty="0"/>
              <a:t> </a:t>
            </a:r>
            <a:r>
              <a:rPr lang="en-US" dirty="0" err="1"/>
              <a:t>graphische</a:t>
            </a:r>
            <a:r>
              <a:rPr lang="en-US" dirty="0"/>
              <a:t> </a:t>
            </a:r>
            <a:r>
              <a:rPr lang="en-US" dirty="0" err="1"/>
              <a:t>Darstellung</a:t>
            </a:r>
            <a:endParaRPr lang="en-US" dirty="0"/>
          </a:p>
          <a:p>
            <a:pPr lvl="1"/>
            <a:endParaRPr lang="en-US" dirty="0"/>
          </a:p>
        </p:txBody>
      </p:sp>
      <p:pic>
        <p:nvPicPr>
          <p:cNvPr id="4" name="Feynman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1960" y="4355901"/>
            <a:ext cx="3830860" cy="2509568"/>
          </a:xfrm>
          <a:prstGeom prst="rect">
            <a:avLst/>
          </a:prstGeom>
          <a:ln w="88900"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6112010" y="5868069"/>
            <a:ext cx="3240360" cy="522673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prstDash val="solid"/>
          </a:ln>
        </p:spPr>
        <p:txBody>
          <a:bodyPr vert="horz" wrap="square" lIns="9000" tIns="9000" rIns="9000" bIns="9000" anchorCtr="0" compatLnSpc="0">
            <a:spAutoFit/>
          </a:bodyPr>
          <a:lstStyle/>
          <a:p>
            <a:pPr marL="0" marR="0" lvl="0" indent="0" algn="ctr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800" b="1" i="0" u="none" strike="noStrike" baseline="0" dirty="0">
                <a:ln>
                  <a:noFill/>
                </a:ln>
                <a:solidFill>
                  <a:srgbClr val="0000FF"/>
                </a:solidFill>
                <a:latin typeface="Luxi Sans" charset="0"/>
                <a:ea typeface="HG Mincho Light J" pitchFamily="2"/>
                <a:cs typeface="HG Mincho Light J" pitchFamily="2"/>
              </a:rPr>
              <a:t> </a:t>
            </a:r>
            <a:r>
              <a:rPr lang="en-US" sz="1800" b="1" dirty="0" err="1">
                <a:solidFill>
                  <a:srgbClr val="0000FF"/>
                </a:solidFill>
                <a:latin typeface="Luxi Sans" charset="0"/>
                <a:ea typeface="HG Mincho Light J" pitchFamily="2"/>
                <a:cs typeface="HG Mincho Light J" pitchFamily="2"/>
              </a:rPr>
              <a:t>Beispiel</a:t>
            </a:r>
            <a:r>
              <a:rPr lang="en-US" sz="1800" b="1" dirty="0">
                <a:solidFill>
                  <a:srgbClr val="0000FF"/>
                </a:solidFill>
                <a:latin typeface="Luxi Sans" charset="0"/>
                <a:ea typeface="HG Mincho Light J" pitchFamily="2"/>
                <a:cs typeface="HG Mincho Light J" pitchFamily="2"/>
              </a:rPr>
              <a:t>: </a:t>
            </a:r>
            <a:r>
              <a:rPr lang="en-US" sz="1800" b="1" dirty="0" err="1">
                <a:solidFill>
                  <a:srgbClr val="0000FF"/>
                </a:solidFill>
                <a:latin typeface="Luxi Sans" charset="0"/>
                <a:ea typeface="HG Mincho Light J" pitchFamily="2"/>
                <a:cs typeface="HG Mincho Light J" pitchFamily="2"/>
              </a:rPr>
              <a:t>elastische</a:t>
            </a:r>
            <a:r>
              <a:rPr lang="en-US" sz="1800" b="1" dirty="0">
                <a:solidFill>
                  <a:srgbClr val="0000FF"/>
                </a:solidFill>
                <a:latin typeface="Luxi Sans" charset="0"/>
                <a:ea typeface="HG Mincho Light J" pitchFamily="2"/>
                <a:cs typeface="HG Mincho Light J" pitchFamily="2"/>
              </a:rPr>
              <a:t> </a:t>
            </a:r>
            <a:r>
              <a:rPr lang="en-US" sz="1800" b="1" dirty="0" err="1">
                <a:solidFill>
                  <a:srgbClr val="0000FF"/>
                </a:solidFill>
                <a:latin typeface="Luxi Sans" charset="0"/>
                <a:ea typeface="HG Mincho Light J" pitchFamily="2"/>
                <a:cs typeface="HG Mincho Light J" pitchFamily="2"/>
              </a:rPr>
              <a:t>Streuung</a:t>
            </a:r>
            <a:r>
              <a:rPr lang="en-US" sz="1800" b="1" dirty="0">
                <a:solidFill>
                  <a:srgbClr val="0000FF"/>
                </a:solidFill>
                <a:latin typeface="Luxi Sans" charset="0"/>
                <a:ea typeface="HG Mincho Light J" pitchFamily="2"/>
                <a:cs typeface="HG Mincho Light J" pitchFamily="2"/>
              </a:rPr>
              <a:t> </a:t>
            </a:r>
            <a:r>
              <a:rPr lang="en-US" sz="1800" b="1" dirty="0" err="1">
                <a:solidFill>
                  <a:srgbClr val="0000FF"/>
                </a:solidFill>
                <a:latin typeface="Luxi Sans" charset="0"/>
                <a:ea typeface="HG Mincho Light J" pitchFamily="2"/>
                <a:cs typeface="HG Mincho Light J" pitchFamily="2"/>
              </a:rPr>
              <a:t>zweier</a:t>
            </a:r>
            <a:r>
              <a:rPr lang="en-US" sz="1800" b="1" dirty="0">
                <a:solidFill>
                  <a:srgbClr val="0000FF"/>
                </a:solidFill>
                <a:latin typeface="Luxi Sans" charset="0"/>
                <a:ea typeface="HG Mincho Light J" pitchFamily="2"/>
                <a:cs typeface="HG Mincho Light J" pitchFamily="2"/>
              </a:rPr>
              <a:t> </a:t>
            </a:r>
            <a:r>
              <a:rPr lang="en-US" sz="1800" b="1" dirty="0" err="1">
                <a:solidFill>
                  <a:srgbClr val="0000FF"/>
                </a:solidFill>
                <a:latin typeface="Luxi Sans" charset="0"/>
                <a:ea typeface="HG Mincho Light J" pitchFamily="2"/>
                <a:cs typeface="HG Mincho Light J" pitchFamily="2"/>
              </a:rPr>
              <a:t>Elektronen</a:t>
            </a:r>
            <a:endParaRPr lang="en-US" sz="1800" b="1" i="0" u="none" strike="noStrike" baseline="0" dirty="0">
              <a:ln>
                <a:noFill/>
              </a:ln>
              <a:solidFill>
                <a:srgbClr val="0000FF"/>
              </a:solidFill>
              <a:latin typeface="Luxi Sans" charset="0"/>
              <a:ea typeface="HG Mincho Light J" pitchFamily="2"/>
              <a:cs typeface="HG Mincho Light J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19988932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Arrow: Right 18">
            <a:extLst>
              <a:ext uri="{FF2B5EF4-FFF2-40B4-BE49-F238E27FC236}">
                <a16:creationId xmlns:a16="http://schemas.microsoft.com/office/drawing/2014/main" id="{73190446-392A-2282-73CE-51F0E4F82BDB}"/>
              </a:ext>
            </a:extLst>
          </p:cNvPr>
          <p:cNvSpPr/>
          <p:nvPr/>
        </p:nvSpPr>
        <p:spPr bwMode="auto">
          <a:xfrm rot="10800000">
            <a:off x="7592776" y="3563813"/>
            <a:ext cx="2344080" cy="1152128"/>
          </a:xfrm>
          <a:prstGeom prst="rightArrow">
            <a:avLst/>
          </a:prstGeom>
          <a:solidFill>
            <a:schemeClr val="accent3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C91E35F4-77D9-C2B5-00E9-413693CB8405}"/>
              </a:ext>
            </a:extLst>
          </p:cNvPr>
          <p:cNvSpPr/>
          <p:nvPr/>
        </p:nvSpPr>
        <p:spPr bwMode="auto">
          <a:xfrm>
            <a:off x="143768" y="3563813"/>
            <a:ext cx="2344080" cy="1152128"/>
          </a:xfrm>
          <a:prstGeom prst="rightArrow">
            <a:avLst/>
          </a:prstGeom>
          <a:solidFill>
            <a:schemeClr val="accent3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93D2904-B56A-3BE8-857F-8DC5B470D7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Erinnerung</a:t>
            </a:r>
            <a:endParaRPr lang="en-US" dirty="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B50C783F-DB4B-D774-C9F8-8A7B85B02D79}"/>
              </a:ext>
            </a:extLst>
          </p:cNvPr>
          <p:cNvSpPr/>
          <p:nvPr/>
        </p:nvSpPr>
        <p:spPr bwMode="auto">
          <a:xfrm>
            <a:off x="1687286" y="2100943"/>
            <a:ext cx="5072743" cy="2024743"/>
          </a:xfrm>
          <a:custGeom>
            <a:avLst/>
            <a:gdLst>
              <a:gd name="connsiteX0" fmla="*/ 0 w 5072743"/>
              <a:gd name="connsiteY0" fmla="*/ 2024743 h 2024743"/>
              <a:gd name="connsiteX1" fmla="*/ 3276600 w 5072743"/>
              <a:gd name="connsiteY1" fmla="*/ 1567543 h 2024743"/>
              <a:gd name="connsiteX2" fmla="*/ 5072743 w 5072743"/>
              <a:gd name="connsiteY2" fmla="*/ 0 h 2024743"/>
              <a:gd name="connsiteX0" fmla="*/ 0 w 5072743"/>
              <a:gd name="connsiteY0" fmla="*/ 2024743 h 2024743"/>
              <a:gd name="connsiteX1" fmla="*/ 3494315 w 5072743"/>
              <a:gd name="connsiteY1" fmla="*/ 1774371 h 2024743"/>
              <a:gd name="connsiteX2" fmla="*/ 5072743 w 5072743"/>
              <a:gd name="connsiteY2" fmla="*/ 0 h 20247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072743" h="2024743">
                <a:moveTo>
                  <a:pt x="0" y="2024743"/>
                </a:moveTo>
                <a:cubicBezTo>
                  <a:pt x="1215571" y="1964871"/>
                  <a:pt x="2648858" y="2111828"/>
                  <a:pt x="3494315" y="1774371"/>
                </a:cubicBezTo>
                <a:cubicBezTo>
                  <a:pt x="4339772" y="1436914"/>
                  <a:pt x="4771572" y="268514"/>
                  <a:pt x="5072743" y="0"/>
                </a:cubicBezTo>
              </a:path>
            </a:pathLst>
          </a:cu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1012AC75-1B66-44D9-D383-9DFB4CEBF886}"/>
              </a:ext>
            </a:extLst>
          </p:cNvPr>
          <p:cNvSpPr/>
          <p:nvPr/>
        </p:nvSpPr>
        <p:spPr bwMode="auto">
          <a:xfrm rot="10800000">
            <a:off x="3279937" y="4131358"/>
            <a:ext cx="5072743" cy="2024743"/>
          </a:xfrm>
          <a:custGeom>
            <a:avLst/>
            <a:gdLst>
              <a:gd name="connsiteX0" fmla="*/ 0 w 5072743"/>
              <a:gd name="connsiteY0" fmla="*/ 2024743 h 2024743"/>
              <a:gd name="connsiteX1" fmla="*/ 3276600 w 5072743"/>
              <a:gd name="connsiteY1" fmla="*/ 1567543 h 2024743"/>
              <a:gd name="connsiteX2" fmla="*/ 5072743 w 5072743"/>
              <a:gd name="connsiteY2" fmla="*/ 0 h 2024743"/>
              <a:gd name="connsiteX0" fmla="*/ 0 w 5072743"/>
              <a:gd name="connsiteY0" fmla="*/ 2024743 h 2024743"/>
              <a:gd name="connsiteX1" fmla="*/ 3494315 w 5072743"/>
              <a:gd name="connsiteY1" fmla="*/ 1774371 h 2024743"/>
              <a:gd name="connsiteX2" fmla="*/ 5072743 w 5072743"/>
              <a:gd name="connsiteY2" fmla="*/ 0 h 20247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072743" h="2024743">
                <a:moveTo>
                  <a:pt x="0" y="2024743"/>
                </a:moveTo>
                <a:cubicBezTo>
                  <a:pt x="1215571" y="1964871"/>
                  <a:pt x="2648858" y="2111828"/>
                  <a:pt x="3494315" y="1774371"/>
                </a:cubicBezTo>
                <a:cubicBezTo>
                  <a:pt x="4339772" y="1436914"/>
                  <a:pt x="4771572" y="268514"/>
                  <a:pt x="5072743" y="0"/>
                </a:cubicBezTo>
              </a:path>
            </a:pathLst>
          </a:cu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pic>
        <p:nvPicPr>
          <p:cNvPr id="3" name="Feynman3.jpg">
            <a:extLst>
              <a:ext uri="{FF2B5EF4-FFF2-40B4-BE49-F238E27FC236}">
                <a16:creationId xmlns:a16="http://schemas.microsoft.com/office/drawing/2014/main" id="{9FEB2D72-F265-79D1-F292-2087591629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5876" y="4798661"/>
            <a:ext cx="3830860" cy="2509568"/>
          </a:xfrm>
          <a:prstGeom prst="rect">
            <a:avLst/>
          </a:prstGeom>
          <a:ln w="88900"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0E6A3FED-263C-7A0D-5250-C5C454DBC7F3}"/>
              </a:ext>
            </a:extLst>
          </p:cNvPr>
          <p:cNvSpPr/>
          <p:nvPr/>
        </p:nvSpPr>
        <p:spPr bwMode="auto">
          <a:xfrm>
            <a:off x="719832" y="3635821"/>
            <a:ext cx="936104" cy="912812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sz="36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e</a:t>
            </a:r>
            <a:r>
              <a:rPr kumimoji="0" lang="en-US" sz="3600" b="0" i="0" u="none" strike="noStrike" cap="none" normalizeH="0" baseline="3000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-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80A282E3-8F63-A3C0-CD74-60EA52911629}"/>
              </a:ext>
            </a:extLst>
          </p:cNvPr>
          <p:cNvSpPr/>
          <p:nvPr/>
        </p:nvSpPr>
        <p:spPr bwMode="auto">
          <a:xfrm>
            <a:off x="8424688" y="3635821"/>
            <a:ext cx="936104" cy="912812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kumimoji="0" lang="en-US" sz="36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e</a:t>
            </a:r>
            <a:r>
              <a:rPr kumimoji="0" lang="en-US" sz="3600" b="0" i="0" u="none" strike="noStrike" cap="none" normalizeH="0" baseline="3000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-</a:t>
            </a:r>
          </a:p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431AD61E-781B-39E4-9468-BA5A1697A12C}"/>
              </a:ext>
            </a:extLst>
          </p:cNvPr>
          <p:cNvSpPr/>
          <p:nvPr/>
        </p:nvSpPr>
        <p:spPr bwMode="auto">
          <a:xfrm>
            <a:off x="2520032" y="6084093"/>
            <a:ext cx="936104" cy="912812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kumimoji="0" lang="en-US" sz="36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e</a:t>
            </a:r>
            <a:r>
              <a:rPr kumimoji="0" lang="en-US" sz="3600" b="0" i="0" u="none" strike="noStrike" cap="none" normalizeH="0" baseline="3000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-</a:t>
            </a:r>
          </a:p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C86A1742-5C9D-E13C-EEE3-0D8A379740AB}"/>
              </a:ext>
            </a:extLst>
          </p:cNvPr>
          <p:cNvSpPr/>
          <p:nvPr/>
        </p:nvSpPr>
        <p:spPr bwMode="auto">
          <a:xfrm>
            <a:off x="6480472" y="1210841"/>
            <a:ext cx="936104" cy="912812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sz="36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e</a:t>
            </a:r>
            <a:r>
              <a:rPr kumimoji="0" lang="en-US" sz="3600" b="0" i="0" u="none" strike="noStrike" cap="none" normalizeH="0" baseline="3000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-</a:t>
            </a:r>
          </a:p>
        </p:txBody>
      </p:sp>
    </p:spTree>
    <p:extLst>
      <p:ext uri="{BB962C8B-B14F-4D97-AF65-F5344CB8AC3E}">
        <p14:creationId xmlns:p14="http://schemas.microsoft.com/office/powerpoint/2010/main" val="69568533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Die </a:t>
            </a:r>
            <a:r>
              <a:rPr lang="en-US" dirty="0" err="1"/>
              <a:t>Teilchenwelt</a:t>
            </a:r>
            <a:r>
              <a:rPr lang="en-US" dirty="0"/>
              <a:t> 1948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Einige</a:t>
            </a:r>
            <a:r>
              <a:rPr lang="en-US" dirty="0"/>
              <a:t> </a:t>
            </a:r>
            <a:r>
              <a:rPr lang="en-US" dirty="0" err="1"/>
              <a:t>wenige</a:t>
            </a:r>
            <a:r>
              <a:rPr lang="en-US" dirty="0"/>
              <a:t> “</a:t>
            </a:r>
            <a:r>
              <a:rPr lang="en-US" dirty="0" err="1"/>
              <a:t>Elementarteilchen</a:t>
            </a:r>
            <a:r>
              <a:rPr lang="en-US" dirty="0"/>
              <a:t>”</a:t>
            </a:r>
          </a:p>
          <a:p>
            <a:pPr lvl="1"/>
            <a:r>
              <a:rPr lang="en-US" dirty="0" err="1"/>
              <a:t>Bestandteile</a:t>
            </a:r>
            <a:r>
              <a:rPr lang="en-US" dirty="0"/>
              <a:t> des Atoms</a:t>
            </a:r>
          </a:p>
          <a:p>
            <a:pPr lvl="2"/>
            <a:r>
              <a:rPr lang="en-US" dirty="0" err="1">
                <a:solidFill>
                  <a:srgbClr val="0000FF"/>
                </a:solidFill>
              </a:rPr>
              <a:t>Elektron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/>
              <a:t>= </a:t>
            </a:r>
            <a:r>
              <a:rPr lang="en-US" dirty="0" err="1"/>
              <a:t>Hülle</a:t>
            </a:r>
            <a:endParaRPr lang="en-US" dirty="0"/>
          </a:p>
          <a:p>
            <a:pPr lvl="2"/>
            <a:r>
              <a:rPr lang="en-US" dirty="0">
                <a:solidFill>
                  <a:srgbClr val="FF0000"/>
                </a:solidFill>
              </a:rPr>
              <a:t>Proton</a:t>
            </a:r>
            <a:r>
              <a:rPr lang="en-US" dirty="0"/>
              <a:t>, </a:t>
            </a:r>
            <a:r>
              <a:rPr lang="en-US" dirty="0">
                <a:solidFill>
                  <a:srgbClr val="FF0000"/>
                </a:solidFill>
              </a:rPr>
              <a:t>Neutron</a:t>
            </a:r>
            <a:r>
              <a:rPr lang="en-US" dirty="0"/>
              <a:t> = Kern </a:t>
            </a:r>
            <a:r>
              <a:rPr lang="en-US" dirty="0" err="1"/>
              <a:t>mit</a:t>
            </a:r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</a:rPr>
              <a:t>Pion</a:t>
            </a:r>
            <a:r>
              <a:rPr lang="en-US" dirty="0"/>
              <a:t> </a:t>
            </a:r>
            <a:r>
              <a:rPr lang="en-US" dirty="0" err="1"/>
              <a:t>als</a:t>
            </a:r>
            <a:r>
              <a:rPr lang="en-US" dirty="0"/>
              <a:t> </a:t>
            </a:r>
            <a:r>
              <a:rPr lang="en-US" dirty="0" err="1"/>
              <a:t>Austauschteilchen</a:t>
            </a:r>
            <a:endParaRPr lang="en-US" dirty="0"/>
          </a:p>
          <a:p>
            <a:pPr lvl="1"/>
            <a:r>
              <a:rPr lang="en-US" dirty="0">
                <a:solidFill>
                  <a:srgbClr val="0000FF"/>
                </a:solidFill>
              </a:rPr>
              <a:t>Neutrino</a:t>
            </a:r>
            <a:r>
              <a:rPr lang="en-US" dirty="0"/>
              <a:t> (</a:t>
            </a:r>
            <a:r>
              <a:rPr lang="en-US" dirty="0" err="1"/>
              <a:t>hypothetisch</a:t>
            </a:r>
            <a:r>
              <a:rPr lang="en-US" dirty="0"/>
              <a:t>) </a:t>
            </a:r>
            <a:r>
              <a:rPr lang="en-US" dirty="0" err="1"/>
              <a:t>zur</a:t>
            </a:r>
            <a:r>
              <a:rPr lang="en-US" dirty="0"/>
              <a:t> </a:t>
            </a:r>
            <a:r>
              <a:rPr lang="en-US" dirty="0" err="1"/>
              <a:t>Erklärung</a:t>
            </a:r>
            <a:r>
              <a:rPr lang="en-US" dirty="0"/>
              <a:t> des </a:t>
            </a:r>
            <a:r>
              <a:rPr lang="en-US" dirty="0" err="1"/>
              <a:t>Betazerfalls</a:t>
            </a:r>
            <a:r>
              <a:rPr lang="en-US" dirty="0"/>
              <a:t> der </a:t>
            </a:r>
            <a:r>
              <a:rPr lang="en-US" dirty="0" err="1"/>
              <a:t>Neutronen</a:t>
            </a:r>
            <a:endParaRPr lang="en-US" dirty="0"/>
          </a:p>
          <a:p>
            <a:pPr lvl="1"/>
            <a:r>
              <a:rPr lang="en-US" dirty="0" err="1">
                <a:solidFill>
                  <a:schemeClr val="accent1">
                    <a:lumMod val="50000"/>
                  </a:schemeClr>
                </a:solidFill>
              </a:rPr>
              <a:t>Myon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dirty="0"/>
              <a:t>in der </a:t>
            </a:r>
            <a:r>
              <a:rPr lang="en-US" dirty="0" err="1"/>
              <a:t>Höhenstrahlung</a:t>
            </a:r>
            <a:r>
              <a:rPr lang="en-US" dirty="0"/>
              <a:t> </a:t>
            </a:r>
            <a:r>
              <a:rPr lang="en-US" dirty="0" err="1"/>
              <a:t>gefunden</a:t>
            </a:r>
            <a:r>
              <a:rPr lang="en-US" dirty="0"/>
              <a:t>, </a:t>
            </a:r>
            <a:r>
              <a:rPr lang="en-US" dirty="0" err="1"/>
              <a:t>aber</a:t>
            </a:r>
            <a:r>
              <a:rPr lang="en-US" dirty="0"/>
              <a:t> </a:t>
            </a:r>
            <a:r>
              <a:rPr lang="en-US" dirty="0" err="1"/>
              <a:t>unklare</a:t>
            </a:r>
            <a:r>
              <a:rPr lang="en-US" dirty="0"/>
              <a:t> “</a:t>
            </a:r>
            <a:r>
              <a:rPr lang="en-US" dirty="0" err="1"/>
              <a:t>Funktion</a:t>
            </a:r>
            <a:r>
              <a:rPr lang="en-US" dirty="0"/>
              <a:t>”</a:t>
            </a:r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226942" y="3779837"/>
            <a:ext cx="5843813" cy="3195835"/>
            <a:chOff x="2033978" y="2452580"/>
            <a:chExt cx="6897189" cy="3771900"/>
          </a:xfrm>
        </p:grpSpPr>
        <p:pic>
          <p:nvPicPr>
            <p:cNvPr id="4" name="StandardModel_1948.jpg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2033978" y="2452580"/>
              <a:ext cx="6897189" cy="3771900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6" name="Shape 220"/>
            <p:cNvSpPr/>
            <p:nvPr/>
          </p:nvSpPr>
          <p:spPr>
            <a:xfrm>
              <a:off x="4351838" y="4057993"/>
              <a:ext cx="2102021" cy="31588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38100" tIns="38100" rIns="38100" bIns="38100" anchor="ctr">
              <a:spAutoFit/>
            </a:bodyPr>
            <a:lstStyle>
              <a:lvl1pPr algn="ctr">
                <a:defRPr sz="10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/>
              </a:pPr>
              <a:r>
                <a:rPr kumimoji="0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Verdana"/>
                  <a:ea typeface="Verdana"/>
                  <a:cs typeface="Verdana"/>
                  <a:sym typeface="Verdana"/>
                </a:rPr>
                <a:t>(1948: Hypothetisch)</a:t>
              </a:r>
            </a:p>
          </p:txBody>
        </p:sp>
      </p:grpSp>
      <p:sp>
        <p:nvSpPr>
          <p:cNvPr id="8" name="Shape 220">
            <a:extLst>
              <a:ext uri="{FF2B5EF4-FFF2-40B4-BE49-F238E27FC236}">
                <a16:creationId xmlns:a16="http://schemas.microsoft.com/office/drawing/2014/main" id="{96B1501A-6439-ABF6-82B6-F40136E5569E}"/>
              </a:ext>
            </a:extLst>
          </p:cNvPr>
          <p:cNvSpPr/>
          <p:nvPr/>
        </p:nvSpPr>
        <p:spPr>
          <a:xfrm>
            <a:off x="1804905" y="5149946"/>
            <a:ext cx="609142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0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/>
            </a:pPr>
            <a:r>
              <a:rPr kumimoji="0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Verdana"/>
                <a:ea typeface="Verdana"/>
                <a:cs typeface="Verdana"/>
                <a:sym typeface="Verdana"/>
              </a:rPr>
              <a:t>(1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Verdana"/>
                <a:ea typeface="Verdana"/>
                <a:cs typeface="Verdana"/>
                <a:sym typeface="Verdana"/>
              </a:rPr>
              <a:t>897</a:t>
            </a:r>
            <a:r>
              <a:rPr kumimoji="0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Verdana"/>
                <a:ea typeface="Verdana"/>
                <a:cs typeface="Verdana"/>
                <a:sym typeface="Verdana"/>
              </a:rPr>
              <a:t>)</a:t>
            </a:r>
          </a:p>
        </p:txBody>
      </p:sp>
      <p:sp>
        <p:nvSpPr>
          <p:cNvPr id="9" name="Shape 220">
            <a:extLst>
              <a:ext uri="{FF2B5EF4-FFF2-40B4-BE49-F238E27FC236}">
                <a16:creationId xmlns:a16="http://schemas.microsoft.com/office/drawing/2014/main" id="{D598A500-EA8E-02FC-E1D4-869CDA8558F6}"/>
              </a:ext>
            </a:extLst>
          </p:cNvPr>
          <p:cNvSpPr/>
          <p:nvPr/>
        </p:nvSpPr>
        <p:spPr>
          <a:xfrm>
            <a:off x="4041786" y="6839962"/>
            <a:ext cx="609141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0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/>
            </a:pPr>
            <a:r>
              <a:rPr kumimoji="0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Verdana"/>
                <a:ea typeface="Verdana"/>
                <a:cs typeface="Verdana"/>
                <a:sym typeface="Verdana"/>
              </a:rPr>
              <a:t>(1</a:t>
            </a:r>
            <a:r>
              <a:rPr lang="en-US" sz="1200" kern="0" dirty="0">
                <a:solidFill>
                  <a:sysClr val="windowText" lastClr="000000"/>
                </a:solidFill>
              </a:rPr>
              <a:t>919)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0" name="Shape 220">
            <a:extLst>
              <a:ext uri="{FF2B5EF4-FFF2-40B4-BE49-F238E27FC236}">
                <a16:creationId xmlns:a16="http://schemas.microsoft.com/office/drawing/2014/main" id="{465B9C18-171E-2320-9FBE-B33717156D8E}"/>
              </a:ext>
            </a:extLst>
          </p:cNvPr>
          <p:cNvSpPr/>
          <p:nvPr/>
        </p:nvSpPr>
        <p:spPr>
          <a:xfrm>
            <a:off x="5798423" y="5116144"/>
            <a:ext cx="609142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0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/>
            </a:pPr>
            <a:r>
              <a:rPr kumimoji="0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Verdana"/>
                <a:ea typeface="Verdana"/>
                <a:cs typeface="Verdana"/>
                <a:sym typeface="Verdana"/>
              </a:rPr>
              <a:t>(1</a:t>
            </a:r>
            <a:r>
              <a:rPr lang="en-US" sz="1200" kern="0" dirty="0">
                <a:solidFill>
                  <a:sysClr val="windowText" lastClr="000000"/>
                </a:solidFill>
              </a:rPr>
              <a:t>93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Verdana"/>
                <a:ea typeface="Verdana"/>
                <a:cs typeface="Verdana"/>
                <a:sym typeface="Verdana"/>
              </a:rPr>
              <a:t>7</a:t>
            </a:r>
            <a:r>
              <a:rPr kumimoji="0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Verdana"/>
                <a:ea typeface="Verdana"/>
                <a:cs typeface="Verdana"/>
                <a:sym typeface="Verdana"/>
              </a:rPr>
              <a:t>)</a:t>
            </a:r>
          </a:p>
        </p:txBody>
      </p:sp>
      <p:sp>
        <p:nvSpPr>
          <p:cNvPr id="11" name="Shape 220">
            <a:extLst>
              <a:ext uri="{FF2B5EF4-FFF2-40B4-BE49-F238E27FC236}">
                <a16:creationId xmlns:a16="http://schemas.microsoft.com/office/drawing/2014/main" id="{B1182DF3-BAB8-FDC7-1E6E-5EADF960D224}"/>
              </a:ext>
            </a:extLst>
          </p:cNvPr>
          <p:cNvSpPr/>
          <p:nvPr/>
        </p:nvSpPr>
        <p:spPr>
          <a:xfrm>
            <a:off x="5862126" y="6822774"/>
            <a:ext cx="609141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0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/>
            </a:pPr>
            <a:r>
              <a:rPr kumimoji="0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Verdana"/>
                <a:ea typeface="Verdana"/>
                <a:cs typeface="Verdana"/>
                <a:sym typeface="Verdana"/>
              </a:rPr>
              <a:t>(1</a:t>
            </a:r>
            <a:r>
              <a:rPr lang="en-US" sz="1200" kern="0" dirty="0">
                <a:solidFill>
                  <a:sysClr val="windowText" lastClr="000000"/>
                </a:solidFill>
              </a:rPr>
              <a:t>94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Verdana"/>
                <a:ea typeface="Verdana"/>
                <a:cs typeface="Verdana"/>
                <a:sym typeface="Verdana"/>
              </a:rPr>
              <a:t>7</a:t>
            </a:r>
            <a:r>
              <a:rPr kumimoji="0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Verdana"/>
                <a:ea typeface="Verdana"/>
                <a:cs typeface="Verdana"/>
                <a:sym typeface="Verdana"/>
              </a:rPr>
              <a:t>)</a:t>
            </a:r>
          </a:p>
        </p:txBody>
      </p:sp>
      <p:sp>
        <p:nvSpPr>
          <p:cNvPr id="12" name="Shape 220">
            <a:extLst>
              <a:ext uri="{FF2B5EF4-FFF2-40B4-BE49-F238E27FC236}">
                <a16:creationId xmlns:a16="http://schemas.microsoft.com/office/drawing/2014/main" id="{7C39459C-2461-60FE-EFEC-DACEC7EF3638}"/>
              </a:ext>
            </a:extLst>
          </p:cNvPr>
          <p:cNvSpPr/>
          <p:nvPr/>
        </p:nvSpPr>
        <p:spPr>
          <a:xfrm>
            <a:off x="2015405" y="6816324"/>
            <a:ext cx="609142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0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/>
            </a:pPr>
            <a:r>
              <a:rPr kumimoji="0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Verdana"/>
                <a:ea typeface="Verdana"/>
                <a:cs typeface="Verdana"/>
                <a:sym typeface="Verdana"/>
              </a:rPr>
              <a:t>(1</a:t>
            </a:r>
            <a:r>
              <a:rPr lang="en-US" sz="1200" kern="0" dirty="0">
                <a:solidFill>
                  <a:sysClr val="windowText" lastClr="000000"/>
                </a:solidFill>
              </a:rPr>
              <a:t>931</a:t>
            </a:r>
            <a:r>
              <a:rPr kumimoji="0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Verdana"/>
                <a:ea typeface="Verdana"/>
                <a:cs typeface="Verdana"/>
                <a:sym typeface="Verdana"/>
              </a:rPr>
              <a:t>)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302EAFB-660D-D98F-7864-7A1D61D42147}"/>
              </a:ext>
            </a:extLst>
          </p:cNvPr>
          <p:cNvSpPr/>
          <p:nvPr/>
        </p:nvSpPr>
        <p:spPr bwMode="auto">
          <a:xfrm>
            <a:off x="1045895" y="5508029"/>
            <a:ext cx="6336704" cy="1656184"/>
          </a:xfrm>
          <a:prstGeom prst="rect">
            <a:avLst/>
          </a:prstGeom>
          <a:noFill/>
          <a:ln w="47625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D5C963A-8211-325C-09D7-8037F3747262}"/>
              </a:ext>
            </a:extLst>
          </p:cNvPr>
          <p:cNvSpPr/>
          <p:nvPr/>
        </p:nvSpPr>
        <p:spPr>
          <a:xfrm>
            <a:off x="7500895" y="5868069"/>
            <a:ext cx="1943214" cy="8248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err="1">
                <a:solidFill>
                  <a:srgbClr val="FF0000"/>
                </a:solidFill>
                <a:sym typeface="Wingdings"/>
              </a:rPr>
              <a:t>später</a:t>
            </a:r>
            <a:r>
              <a:rPr lang="en-US" sz="1400" dirty="0">
                <a:solidFill>
                  <a:srgbClr val="FF0000"/>
                </a:solidFill>
                <a:sym typeface="Wingdings"/>
              </a:rPr>
              <a:t> </a:t>
            </a:r>
            <a:r>
              <a:rPr lang="en-US" sz="1400" dirty="0" err="1">
                <a:solidFill>
                  <a:srgbClr val="FF0000"/>
                </a:solidFill>
                <a:sym typeface="Wingdings"/>
              </a:rPr>
              <a:t>als</a:t>
            </a:r>
            <a:r>
              <a:rPr lang="en-US" sz="1400" dirty="0">
                <a:solidFill>
                  <a:srgbClr val="FF0000"/>
                </a:solidFill>
                <a:sym typeface="Wingdings"/>
              </a:rPr>
              <a:t> </a:t>
            </a:r>
            <a:r>
              <a:rPr lang="en-US" sz="1400" dirty="0" err="1">
                <a:solidFill>
                  <a:srgbClr val="FF0000"/>
                </a:solidFill>
                <a:sym typeface="Wingdings"/>
              </a:rPr>
              <a:t>zusammen-gesetzte</a:t>
            </a:r>
            <a:r>
              <a:rPr lang="en-US" sz="1400" dirty="0">
                <a:solidFill>
                  <a:srgbClr val="FF0000"/>
                </a:solidFill>
                <a:sym typeface="Wingdings"/>
              </a:rPr>
              <a:t> </a:t>
            </a:r>
            <a:r>
              <a:rPr lang="en-US" sz="1400" dirty="0" err="1">
                <a:solidFill>
                  <a:srgbClr val="FF0000"/>
                </a:solidFill>
                <a:sym typeface="Wingdings"/>
              </a:rPr>
              <a:t>Teilchen</a:t>
            </a:r>
            <a:r>
              <a:rPr lang="en-US" sz="1400" dirty="0">
                <a:solidFill>
                  <a:srgbClr val="FF0000"/>
                </a:solidFill>
                <a:sym typeface="Wingdings"/>
              </a:rPr>
              <a:t> </a:t>
            </a:r>
            <a:r>
              <a:rPr lang="en-US" sz="1400" dirty="0" err="1">
                <a:solidFill>
                  <a:srgbClr val="FF0000"/>
                </a:solidFill>
                <a:sym typeface="Wingdings"/>
              </a:rPr>
              <a:t>erkannt</a:t>
            </a:r>
            <a:r>
              <a:rPr lang="en-US" sz="1400" dirty="0">
                <a:solidFill>
                  <a:srgbClr val="FF0000"/>
                </a:solidFill>
                <a:sym typeface="Wingdings"/>
              </a:rPr>
              <a:t> = </a:t>
            </a:r>
            <a:r>
              <a:rPr lang="en-US" sz="1400" dirty="0" err="1">
                <a:solidFill>
                  <a:srgbClr val="FF0000"/>
                </a:solidFill>
                <a:sym typeface="Wingdings"/>
              </a:rPr>
              <a:t>keine</a:t>
            </a:r>
            <a:r>
              <a:rPr lang="en-US" sz="1400" dirty="0">
                <a:solidFill>
                  <a:srgbClr val="FF0000"/>
                </a:solidFill>
                <a:sym typeface="Wingdings"/>
              </a:rPr>
              <a:t> “</a:t>
            </a:r>
            <a:r>
              <a:rPr lang="en-US" sz="1400" dirty="0" err="1">
                <a:solidFill>
                  <a:srgbClr val="FF0000"/>
                </a:solidFill>
                <a:sym typeface="Wingdings"/>
              </a:rPr>
              <a:t>Elementar</a:t>
            </a:r>
            <a:r>
              <a:rPr lang="en-US" sz="1400" dirty="0">
                <a:solidFill>
                  <a:srgbClr val="FF0000"/>
                </a:solidFill>
                <a:sym typeface="Wingdings"/>
              </a:rPr>
              <a:t>”-</a:t>
            </a:r>
            <a:r>
              <a:rPr lang="en-US" sz="1400" dirty="0" err="1">
                <a:solidFill>
                  <a:srgbClr val="FF0000"/>
                </a:solidFill>
                <a:sym typeface="Wingdings"/>
              </a:rPr>
              <a:t>Teilchen</a:t>
            </a:r>
            <a:r>
              <a:rPr lang="en-US" sz="1400" dirty="0">
                <a:solidFill>
                  <a:srgbClr val="FF0000"/>
                </a:solidFill>
              </a:rPr>
              <a:t>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86341677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Teilchenphysik</a:t>
            </a:r>
            <a:r>
              <a:rPr lang="en-US" dirty="0"/>
              <a:t> in den 1950…60ern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Viele</a:t>
            </a:r>
            <a:r>
              <a:rPr lang="en-US" dirty="0"/>
              <a:t> </a:t>
            </a:r>
            <a:r>
              <a:rPr lang="en-US" dirty="0" err="1"/>
              <a:t>neue</a:t>
            </a:r>
            <a:r>
              <a:rPr lang="en-US" dirty="0"/>
              <a:t> </a:t>
            </a:r>
            <a:r>
              <a:rPr lang="en-US" dirty="0" err="1"/>
              <a:t>Teilchen</a:t>
            </a:r>
            <a:r>
              <a:rPr lang="en-US" dirty="0"/>
              <a:t> </a:t>
            </a:r>
            <a:r>
              <a:rPr lang="en-US" dirty="0" err="1"/>
              <a:t>wurden</a:t>
            </a:r>
            <a:r>
              <a:rPr lang="en-US" dirty="0"/>
              <a:t> </a:t>
            </a:r>
            <a:r>
              <a:rPr lang="en-US" dirty="0" err="1"/>
              <a:t>entdeckt</a:t>
            </a:r>
            <a:r>
              <a:rPr lang="en-US" dirty="0"/>
              <a:t> (“</a:t>
            </a:r>
            <a:r>
              <a:rPr lang="en-US" dirty="0" err="1">
                <a:solidFill>
                  <a:srgbClr val="FF0000"/>
                </a:solidFill>
              </a:rPr>
              <a:t>Teilchenzoo</a:t>
            </a:r>
            <a:r>
              <a:rPr lang="en-US" dirty="0"/>
              <a:t>”)</a:t>
            </a:r>
          </a:p>
          <a:p>
            <a:pPr lvl="1"/>
            <a:r>
              <a:rPr lang="en-US" dirty="0"/>
              <a:t>m</a:t>
            </a:r>
            <a:r>
              <a:rPr lang="de-DE" dirty="0" err="1"/>
              <a:t>öglich</a:t>
            </a:r>
            <a:r>
              <a:rPr lang="de-DE" dirty="0"/>
              <a:t> gemacht durch immer stärkere Beschleuniger</a:t>
            </a:r>
            <a:endParaRPr lang="en-US" dirty="0"/>
          </a:p>
          <a:p>
            <a:pPr lvl="3"/>
            <a:r>
              <a:rPr lang="en-US" dirty="0"/>
              <a:t>1959: CERN Proton Synchrotron (</a:t>
            </a:r>
            <a:r>
              <a:rPr lang="en-US" dirty="0" err="1"/>
              <a:t>noch</a:t>
            </a:r>
            <a:r>
              <a:rPr lang="en-US" dirty="0"/>
              <a:t> </a:t>
            </a:r>
            <a:r>
              <a:rPr lang="en-US" dirty="0" err="1"/>
              <a:t>heute</a:t>
            </a:r>
            <a:r>
              <a:rPr lang="en-US" dirty="0"/>
              <a:t> in </a:t>
            </a:r>
            <a:r>
              <a:rPr lang="en-US" dirty="0" err="1"/>
              <a:t>Betrieb</a:t>
            </a:r>
            <a:r>
              <a:rPr lang="en-US" dirty="0"/>
              <a:t>)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 err="1"/>
              <a:t>Fundamentale</a:t>
            </a:r>
            <a:r>
              <a:rPr lang="en-US" dirty="0"/>
              <a:t> </a:t>
            </a:r>
            <a:r>
              <a:rPr lang="en-US" dirty="0" err="1"/>
              <a:t>Fragen</a:t>
            </a:r>
            <a:endParaRPr lang="en-US" dirty="0"/>
          </a:p>
          <a:p>
            <a:pPr lvl="1"/>
            <a:r>
              <a:rPr lang="en-US" dirty="0">
                <a:solidFill>
                  <a:srgbClr val="0000FF"/>
                </a:solidFill>
              </a:rPr>
              <a:t>Was </a:t>
            </a:r>
            <a:r>
              <a:rPr lang="en-US" dirty="0" err="1">
                <a:solidFill>
                  <a:srgbClr val="0000FF"/>
                </a:solidFill>
              </a:rPr>
              <a:t>sind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err="1">
                <a:solidFill>
                  <a:srgbClr val="0000FF"/>
                </a:solidFill>
              </a:rPr>
              <a:t>grundlegenden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err="1">
                <a:solidFill>
                  <a:srgbClr val="0000FF"/>
                </a:solidFill>
              </a:rPr>
              <a:t>Bausteine</a:t>
            </a:r>
            <a:r>
              <a:rPr lang="en-US" dirty="0">
                <a:solidFill>
                  <a:srgbClr val="0000FF"/>
                </a:solidFill>
              </a:rPr>
              <a:t> der </a:t>
            </a:r>
            <a:r>
              <a:rPr lang="en-US" dirty="0" err="1">
                <a:solidFill>
                  <a:srgbClr val="0000FF"/>
                </a:solidFill>
              </a:rPr>
              <a:t>Materie</a:t>
            </a:r>
            <a:r>
              <a:rPr lang="en-US" dirty="0">
                <a:solidFill>
                  <a:srgbClr val="0000FF"/>
                </a:solidFill>
              </a:rPr>
              <a:t>? </a:t>
            </a:r>
            <a:r>
              <a:rPr lang="en-US" dirty="0">
                <a:sym typeface="Wingdings"/>
              </a:rPr>
              <a:t> </a:t>
            </a:r>
            <a:r>
              <a:rPr lang="en-US" dirty="0" err="1">
                <a:solidFill>
                  <a:srgbClr val="FF0000"/>
                </a:solidFill>
                <a:sym typeface="Wingdings"/>
              </a:rPr>
              <a:t>Quarktheorie</a:t>
            </a:r>
            <a:r>
              <a:rPr lang="en-US" dirty="0">
                <a:solidFill>
                  <a:srgbClr val="FF0000"/>
                </a:solidFill>
                <a:sym typeface="Wingdings"/>
              </a:rPr>
              <a:t> </a:t>
            </a:r>
            <a:r>
              <a:rPr lang="en-US" dirty="0">
                <a:sym typeface="Wingdings"/>
              </a:rPr>
              <a:t>(1964)</a:t>
            </a:r>
          </a:p>
          <a:p>
            <a:pPr lvl="1"/>
            <a:r>
              <a:rPr lang="en-US" dirty="0" err="1">
                <a:solidFill>
                  <a:srgbClr val="0000FF"/>
                </a:solidFill>
                <a:sym typeface="Wingdings"/>
              </a:rPr>
              <a:t>Welche</a:t>
            </a:r>
            <a:r>
              <a:rPr lang="en-US" dirty="0">
                <a:solidFill>
                  <a:srgbClr val="0000FF"/>
                </a:solidFill>
                <a:sym typeface="Wingdings"/>
              </a:rPr>
              <a:t> Kr</a:t>
            </a:r>
            <a:r>
              <a:rPr lang="de-DE" dirty="0" err="1">
                <a:solidFill>
                  <a:srgbClr val="0000FF"/>
                </a:solidFill>
                <a:sym typeface="Wingdings"/>
              </a:rPr>
              <a:t>äfte</a:t>
            </a:r>
            <a:r>
              <a:rPr lang="de-DE" dirty="0">
                <a:solidFill>
                  <a:srgbClr val="0000FF"/>
                </a:solidFill>
                <a:sym typeface="Wingdings"/>
              </a:rPr>
              <a:t> wirken zwischen den Materieteilchen</a:t>
            </a:r>
            <a:r>
              <a:rPr lang="en-US" dirty="0">
                <a:solidFill>
                  <a:srgbClr val="0000FF"/>
                </a:solidFill>
                <a:sym typeface="Wingdings"/>
              </a:rPr>
              <a:t>?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 err="1">
                <a:solidFill>
                  <a:srgbClr val="FF0000"/>
                </a:solidFill>
                <a:sym typeface="Wingdings" panose="05000000000000000000" pitchFamily="2" charset="2"/>
              </a:rPr>
              <a:t>Standardmodell</a:t>
            </a:r>
            <a:endParaRPr lang="en-US" dirty="0">
              <a:solidFill>
                <a:srgbClr val="FF0000"/>
              </a:solidFill>
            </a:endParaRPr>
          </a:p>
          <a:p>
            <a:pPr lvl="1"/>
            <a:r>
              <a:rPr lang="en-US" dirty="0" err="1">
                <a:solidFill>
                  <a:srgbClr val="0000FF"/>
                </a:solidFill>
              </a:rPr>
              <a:t>Wie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err="1">
                <a:solidFill>
                  <a:srgbClr val="0000FF"/>
                </a:solidFill>
              </a:rPr>
              <a:t>erhalten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err="1">
                <a:solidFill>
                  <a:srgbClr val="0000FF"/>
                </a:solidFill>
              </a:rPr>
              <a:t>Teilchen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err="1">
                <a:solidFill>
                  <a:srgbClr val="0000FF"/>
                </a:solidFill>
              </a:rPr>
              <a:t>ihre</a:t>
            </a:r>
            <a:r>
              <a:rPr lang="en-US" dirty="0">
                <a:solidFill>
                  <a:srgbClr val="0000FF"/>
                </a:solidFill>
              </a:rPr>
              <a:t> (</a:t>
            </a:r>
            <a:r>
              <a:rPr lang="en-US" dirty="0" err="1">
                <a:solidFill>
                  <a:srgbClr val="0000FF"/>
                </a:solidFill>
              </a:rPr>
              <a:t>verschiedene</a:t>
            </a:r>
            <a:r>
              <a:rPr lang="en-US" dirty="0">
                <a:solidFill>
                  <a:srgbClr val="0000FF"/>
                </a:solidFill>
              </a:rPr>
              <a:t>) Masse?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Higgs</a:t>
            </a:r>
            <a:r>
              <a:rPr lang="en-US" dirty="0">
                <a:sym typeface="Wingdings" panose="05000000000000000000" pitchFamily="2" charset="2"/>
              </a:rPr>
              <a:t> (1964/2012)</a:t>
            </a:r>
            <a:endParaRPr lang="en-US" dirty="0"/>
          </a:p>
        </p:txBody>
      </p:sp>
      <p:pic>
        <p:nvPicPr>
          <p:cNvPr id="4" name="Picture 3" descr="0060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3928" y="2478584"/>
            <a:ext cx="4824536" cy="2988100"/>
          </a:xfrm>
          <a:prstGeom prst="rect">
            <a:avLst/>
          </a:prstGeom>
        </p:spPr>
      </p:pic>
      <p:pic>
        <p:nvPicPr>
          <p:cNvPr id="5" name="Picture 4" descr="mzl.pkfqolmt.480x480-75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561" y="2110153"/>
            <a:ext cx="2664295" cy="3829923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 bwMode="auto">
          <a:xfrm>
            <a:off x="2880072" y="2771725"/>
            <a:ext cx="360040" cy="576064"/>
          </a:xfrm>
          <a:prstGeom prst="ellipse">
            <a:avLst/>
          </a:pr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5904408" y="2771725"/>
            <a:ext cx="360040" cy="576064"/>
          </a:xfrm>
          <a:prstGeom prst="ellipse">
            <a:avLst/>
          </a:pr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3184872" y="3635821"/>
            <a:ext cx="360040" cy="576064"/>
          </a:xfrm>
          <a:prstGeom prst="ellipse">
            <a:avLst/>
          </a:pr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509591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Entdeckung</a:t>
            </a:r>
            <a:r>
              <a:rPr lang="en-US" dirty="0"/>
              <a:t> der Quarks 1968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Streuung</a:t>
            </a:r>
            <a:r>
              <a:rPr lang="en-US" dirty="0"/>
              <a:t> von </a:t>
            </a:r>
            <a:r>
              <a:rPr lang="en-US" dirty="0" err="1"/>
              <a:t>Elektronen</a:t>
            </a:r>
            <a:r>
              <a:rPr lang="en-US" dirty="0"/>
              <a:t> an </a:t>
            </a:r>
            <a:r>
              <a:rPr lang="en-US" dirty="0" err="1"/>
              <a:t>Protonen</a:t>
            </a:r>
            <a:endParaRPr lang="en-US" dirty="0"/>
          </a:p>
          <a:p>
            <a:pPr lvl="1"/>
            <a:r>
              <a:rPr lang="en-US" dirty="0" err="1">
                <a:solidFill>
                  <a:srgbClr val="0000FF"/>
                </a:solidFill>
              </a:rPr>
              <a:t>Impuls</a:t>
            </a:r>
            <a:r>
              <a:rPr lang="en-US" dirty="0">
                <a:solidFill>
                  <a:srgbClr val="0000FF"/>
                </a:solidFill>
              </a:rPr>
              <a:t> der </a:t>
            </a:r>
            <a:r>
              <a:rPr lang="en-US" dirty="0" err="1">
                <a:solidFill>
                  <a:srgbClr val="0000FF"/>
                </a:solidFill>
              </a:rPr>
              <a:t>Elektronen</a:t>
            </a:r>
            <a:r>
              <a:rPr lang="en-US" dirty="0">
                <a:solidFill>
                  <a:srgbClr val="0000FF"/>
                </a:solidFill>
              </a:rPr>
              <a:t> muss gross </a:t>
            </a:r>
            <a:r>
              <a:rPr lang="en-US" dirty="0" err="1">
                <a:solidFill>
                  <a:srgbClr val="0000FF"/>
                </a:solidFill>
              </a:rPr>
              <a:t>sein</a:t>
            </a:r>
            <a:r>
              <a:rPr lang="en-US" dirty="0"/>
              <a:t>, um </a:t>
            </a:r>
            <a:r>
              <a:rPr lang="en-US" dirty="0" err="1"/>
              <a:t>kleine</a:t>
            </a:r>
            <a:r>
              <a:rPr lang="en-US" dirty="0"/>
              <a:t> </a:t>
            </a:r>
            <a:r>
              <a:rPr lang="en-US" dirty="0" err="1"/>
              <a:t>Strukturen</a:t>
            </a:r>
            <a:r>
              <a:rPr lang="en-US" dirty="0"/>
              <a:t> </a:t>
            </a:r>
            <a:r>
              <a:rPr lang="en-US" dirty="0" err="1"/>
              <a:t>zu</a:t>
            </a:r>
            <a:r>
              <a:rPr lang="en-US" dirty="0"/>
              <a:t> </a:t>
            </a:r>
            <a:r>
              <a:rPr lang="en-US" dirty="0" err="1"/>
              <a:t>sehen</a:t>
            </a:r>
            <a:endParaRPr lang="en-US" dirty="0"/>
          </a:p>
          <a:p>
            <a:pPr lvl="2"/>
            <a:r>
              <a:rPr lang="en-US" dirty="0" err="1"/>
              <a:t>hoher</a:t>
            </a:r>
            <a:r>
              <a:rPr lang="en-US" dirty="0"/>
              <a:t> </a:t>
            </a:r>
            <a:r>
              <a:rPr lang="en-US" dirty="0" err="1"/>
              <a:t>Impuls</a:t>
            </a:r>
            <a:r>
              <a:rPr lang="en-US" dirty="0"/>
              <a:t> </a:t>
            </a:r>
            <a:r>
              <a:rPr lang="en-US" dirty="0">
                <a:sym typeface="Wingdings"/>
              </a:rPr>
              <a:t> </a:t>
            </a:r>
            <a:r>
              <a:rPr lang="en-US" dirty="0" err="1"/>
              <a:t>Materiewellenlänge</a:t>
            </a:r>
            <a:r>
              <a:rPr lang="en-US" dirty="0"/>
              <a:t> (de Broglie) </a:t>
            </a:r>
            <a:r>
              <a:rPr lang="en-US" dirty="0" err="1"/>
              <a:t>klein</a:t>
            </a:r>
            <a:r>
              <a:rPr lang="en-US" dirty="0"/>
              <a:t>!</a:t>
            </a:r>
            <a:endParaRPr lang="en-GB" dirty="0"/>
          </a:p>
        </p:txBody>
      </p:sp>
      <p:sp>
        <p:nvSpPr>
          <p:cNvPr id="12" name="object 2"/>
          <p:cNvSpPr>
            <a:spLocks noChangeAspect="1"/>
          </p:cNvSpPr>
          <p:nvPr/>
        </p:nvSpPr>
        <p:spPr>
          <a:xfrm>
            <a:off x="5019274" y="2267669"/>
            <a:ext cx="4917582" cy="499618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object 3"/>
          <p:cNvSpPr>
            <a:spLocks noChangeAspect="1"/>
          </p:cNvSpPr>
          <p:nvPr/>
        </p:nvSpPr>
        <p:spPr>
          <a:xfrm>
            <a:off x="5613052" y="2657598"/>
            <a:ext cx="1011436" cy="54617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object 10"/>
          <p:cNvSpPr txBox="1"/>
          <p:nvPr/>
        </p:nvSpPr>
        <p:spPr>
          <a:xfrm>
            <a:off x="4079817" y="3923853"/>
            <a:ext cx="4392488" cy="95410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de-DE" sz="2000" spc="-20" dirty="0">
                <a:solidFill>
                  <a:srgbClr val="B61A2B"/>
                </a:solidFill>
                <a:latin typeface="Luxi Sans" charset="0"/>
                <a:cs typeface="Comic Sans MS"/>
              </a:rPr>
              <a:t>Gemessen:</a:t>
            </a:r>
          </a:p>
          <a:p>
            <a:pPr marL="12700"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sz="2000" spc="-20" dirty="0">
                <a:solidFill>
                  <a:srgbClr val="B61A2B"/>
                </a:solidFill>
                <a:latin typeface="Luxi Sans" charset="0"/>
                <a:cs typeface="Comic Sans MS"/>
              </a:rPr>
              <a:t>Inelastisc</a:t>
            </a:r>
            <a:r>
              <a:rPr sz="2000" spc="-15" dirty="0">
                <a:solidFill>
                  <a:srgbClr val="B61A2B"/>
                </a:solidFill>
                <a:latin typeface="Luxi Sans" charset="0"/>
                <a:cs typeface="Comic Sans MS"/>
              </a:rPr>
              <a:t>h</a:t>
            </a:r>
            <a:r>
              <a:rPr lang="en-US" sz="2000" spc="-15" dirty="0">
                <a:solidFill>
                  <a:srgbClr val="B61A2B"/>
                </a:solidFill>
                <a:latin typeface="Luxi Sans" charset="0"/>
                <a:cs typeface="Comic Sans MS"/>
              </a:rPr>
              <a:t>e</a:t>
            </a:r>
            <a:r>
              <a:rPr sz="2000" spc="15" dirty="0">
                <a:solidFill>
                  <a:srgbClr val="B61A2B"/>
                </a:solidFill>
                <a:latin typeface="Luxi Sans" charset="0"/>
                <a:cs typeface="Comic Sans MS"/>
              </a:rPr>
              <a:t> </a:t>
            </a:r>
            <a:r>
              <a:rPr sz="2000" dirty="0">
                <a:solidFill>
                  <a:srgbClr val="B61A2B"/>
                </a:solidFill>
                <a:latin typeface="Luxi Sans" charset="0"/>
                <a:cs typeface="Comic Sans MS"/>
              </a:rPr>
              <a:t>ep-Streuun</a:t>
            </a:r>
            <a:r>
              <a:rPr lang="en-US" sz="2000" dirty="0">
                <a:solidFill>
                  <a:srgbClr val="B61A2B"/>
                </a:solidFill>
                <a:latin typeface="Luxi Sans" charset="0"/>
                <a:cs typeface="Comic Sans MS"/>
              </a:rPr>
              <a:t>g</a:t>
            </a:r>
          </a:p>
          <a:p>
            <a:pPr marL="12700"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2200" spc="-10" dirty="0">
                <a:solidFill>
                  <a:srgbClr val="B61A2B"/>
                </a:solidFill>
                <a:latin typeface="Luxi Sans" charset="0"/>
                <a:cs typeface="Comic Sans MS"/>
              </a:rPr>
              <a:t>  </a:t>
            </a:r>
            <a:r>
              <a:rPr sz="1600" spc="-10" dirty="0" err="1">
                <a:solidFill>
                  <a:srgbClr val="B61A2B"/>
                </a:solidFill>
                <a:latin typeface="Luxi Sans" charset="0"/>
                <a:cs typeface="Comic Sans MS"/>
              </a:rPr>
              <a:t>elastische</a:t>
            </a:r>
            <a:r>
              <a:rPr sz="1600" spc="-5" dirty="0">
                <a:solidFill>
                  <a:srgbClr val="B61A2B"/>
                </a:solidFill>
                <a:latin typeface="Luxi Sans" charset="0"/>
                <a:cs typeface="Comic Sans MS"/>
              </a:rPr>
              <a:t> Streuun</a:t>
            </a:r>
            <a:r>
              <a:rPr sz="1600" dirty="0">
                <a:solidFill>
                  <a:srgbClr val="B61A2B"/>
                </a:solidFill>
                <a:latin typeface="Luxi Sans" charset="0"/>
                <a:cs typeface="Comic Sans MS"/>
              </a:rPr>
              <a:t>g</a:t>
            </a:r>
            <a:r>
              <a:rPr sz="1600" spc="5" dirty="0">
                <a:solidFill>
                  <a:srgbClr val="B61A2B"/>
                </a:solidFill>
                <a:latin typeface="Luxi Sans" charset="0"/>
                <a:cs typeface="Comic Sans MS"/>
              </a:rPr>
              <a:t> </a:t>
            </a:r>
            <a:r>
              <a:rPr sz="1600" dirty="0">
                <a:solidFill>
                  <a:srgbClr val="B61A2B"/>
                </a:solidFill>
                <a:latin typeface="Luxi Sans" charset="0"/>
                <a:cs typeface="Comic Sans MS"/>
              </a:rPr>
              <a:t>an </a:t>
            </a:r>
            <a:r>
              <a:rPr sz="1600" dirty="0" err="1">
                <a:solidFill>
                  <a:srgbClr val="B61A2B"/>
                </a:solidFill>
                <a:latin typeface="Luxi Sans" charset="0"/>
                <a:cs typeface="Comic Sans MS"/>
              </a:rPr>
              <a:t>punktförmigen</a:t>
            </a:r>
            <a:r>
              <a:rPr sz="1600" spc="-15" dirty="0">
                <a:solidFill>
                  <a:srgbClr val="B61A2B"/>
                </a:solidFill>
                <a:latin typeface="Luxi Sans" charset="0"/>
                <a:cs typeface="Comic Sans MS"/>
              </a:rPr>
              <a:t> </a:t>
            </a:r>
            <a:r>
              <a:rPr lang="en-US" sz="1600" dirty="0">
                <a:solidFill>
                  <a:srgbClr val="B61A2B"/>
                </a:solidFill>
                <a:latin typeface="Luxi Sans" charset="0"/>
                <a:cs typeface="Comic Sans MS"/>
              </a:rPr>
              <a:t>Quarks</a:t>
            </a:r>
            <a:endParaRPr sz="1600" dirty="0">
              <a:solidFill>
                <a:prstClr val="black"/>
              </a:solidFill>
              <a:latin typeface="Luxi Sans" charset="0"/>
              <a:cs typeface="Comic Sans MS"/>
            </a:endParaRPr>
          </a:p>
        </p:txBody>
      </p:sp>
      <p:sp>
        <p:nvSpPr>
          <p:cNvPr id="15" name="object 6"/>
          <p:cNvSpPr txBox="1"/>
          <p:nvPr/>
        </p:nvSpPr>
        <p:spPr>
          <a:xfrm>
            <a:off x="4108321" y="5717256"/>
            <a:ext cx="3956327" cy="9848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2000" spc="-15" dirty="0" err="1">
                <a:solidFill>
                  <a:srgbClr val="0A31FF"/>
                </a:solidFill>
                <a:latin typeface="Luxi Sans" charset="0"/>
                <a:cs typeface="Comic Sans MS"/>
              </a:rPr>
              <a:t>Erwartung</a:t>
            </a:r>
            <a:r>
              <a:rPr lang="en-US" sz="2000" spc="-15" dirty="0">
                <a:solidFill>
                  <a:srgbClr val="0A31FF"/>
                </a:solidFill>
                <a:latin typeface="Luxi Sans" charset="0"/>
                <a:cs typeface="Comic Sans MS"/>
              </a:rPr>
              <a:t> </a:t>
            </a:r>
            <a:r>
              <a:rPr lang="en-US" sz="2000" spc="-15" dirty="0" err="1">
                <a:solidFill>
                  <a:srgbClr val="0A31FF"/>
                </a:solidFill>
                <a:latin typeface="Luxi Sans" charset="0"/>
                <a:cs typeface="Comic Sans MS"/>
              </a:rPr>
              <a:t>für</a:t>
            </a:r>
            <a:r>
              <a:rPr lang="en-US" sz="2000" spc="-15" dirty="0">
                <a:solidFill>
                  <a:srgbClr val="0A31FF"/>
                </a:solidFill>
                <a:latin typeface="Luxi Sans" charset="0"/>
                <a:cs typeface="Comic Sans MS"/>
              </a:rPr>
              <a:t> </a:t>
            </a:r>
            <a:r>
              <a:rPr lang="en-US" sz="2000" spc="-15" dirty="0" err="1">
                <a:solidFill>
                  <a:srgbClr val="0A31FF"/>
                </a:solidFill>
                <a:latin typeface="Luxi Sans" charset="0"/>
                <a:cs typeface="Comic Sans MS"/>
              </a:rPr>
              <a:t>homogenes</a:t>
            </a:r>
            <a:r>
              <a:rPr lang="en-US" sz="2000" spc="-15" dirty="0">
                <a:solidFill>
                  <a:srgbClr val="0A31FF"/>
                </a:solidFill>
                <a:latin typeface="Luxi Sans" charset="0"/>
                <a:cs typeface="Comic Sans MS"/>
              </a:rPr>
              <a:t> Proton (</a:t>
            </a:r>
            <a:r>
              <a:rPr lang="en-US" sz="2000" spc="-15" dirty="0" err="1">
                <a:solidFill>
                  <a:srgbClr val="0A31FF"/>
                </a:solidFill>
                <a:latin typeface="Luxi Sans" charset="0"/>
                <a:cs typeface="Comic Sans MS"/>
              </a:rPr>
              <a:t>e</a:t>
            </a:r>
            <a:r>
              <a:rPr sz="2000" spc="-15" dirty="0" err="1">
                <a:solidFill>
                  <a:srgbClr val="0A31FF"/>
                </a:solidFill>
                <a:latin typeface="Luxi Sans" charset="0"/>
                <a:cs typeface="Comic Sans MS"/>
              </a:rPr>
              <a:t>lastische</a:t>
            </a:r>
            <a:r>
              <a:rPr sz="2000" spc="-20" dirty="0">
                <a:solidFill>
                  <a:srgbClr val="0A31FF"/>
                </a:solidFill>
                <a:latin typeface="Luxi Sans" charset="0"/>
                <a:cs typeface="Comic Sans MS"/>
              </a:rPr>
              <a:t> </a:t>
            </a:r>
            <a:r>
              <a:rPr sz="2000" spc="-5" dirty="0" err="1">
                <a:solidFill>
                  <a:srgbClr val="0A31FF"/>
                </a:solidFill>
                <a:latin typeface="Luxi Sans" charset="0"/>
                <a:cs typeface="Comic Sans MS"/>
              </a:rPr>
              <a:t>Streuun</a:t>
            </a:r>
            <a:r>
              <a:rPr lang="de-DE" sz="2000" dirty="0" err="1">
                <a:solidFill>
                  <a:srgbClr val="0A31FF"/>
                </a:solidFill>
                <a:latin typeface="Luxi Sans" charset="0"/>
                <a:cs typeface="Comic Sans MS"/>
              </a:rPr>
              <a:t>g</a:t>
            </a:r>
            <a:r>
              <a:rPr lang="de-DE" sz="2000" dirty="0">
                <a:solidFill>
                  <a:srgbClr val="0A31FF"/>
                </a:solidFill>
                <a:latin typeface="Luxi Sans" charset="0"/>
                <a:cs typeface="Comic Sans MS"/>
              </a:rPr>
              <a:t>)</a:t>
            </a:r>
            <a:endParaRPr lang="de-DE" sz="2000" dirty="0">
              <a:solidFill>
                <a:prstClr val="black"/>
              </a:solidFill>
              <a:latin typeface="Luxi Sans" charset="0"/>
              <a:cs typeface="Comic Sans MS"/>
            </a:endParaRPr>
          </a:p>
          <a:p>
            <a:pPr marL="12700"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de-DE" spc="-10" dirty="0">
                <a:solidFill>
                  <a:prstClr val="black"/>
                </a:solidFill>
                <a:latin typeface="Luxi Sans" charset="0"/>
                <a:cs typeface="Comic Sans MS"/>
              </a:rPr>
              <a:t>   </a:t>
            </a:r>
            <a:r>
              <a:rPr sz="1600" spc="-10" dirty="0">
                <a:solidFill>
                  <a:srgbClr val="0A31FF"/>
                </a:solidFill>
                <a:latin typeface="Luxi Sans" charset="0"/>
                <a:cs typeface="Comic Sans MS"/>
              </a:rPr>
              <a:t>exp.</a:t>
            </a:r>
            <a:r>
              <a:rPr sz="1600" spc="-5" dirty="0">
                <a:solidFill>
                  <a:srgbClr val="0A31FF"/>
                </a:solidFill>
                <a:latin typeface="Luxi Sans" charset="0"/>
                <a:cs typeface="Comic Sans MS"/>
              </a:rPr>
              <a:t> </a:t>
            </a:r>
            <a:r>
              <a:rPr sz="1600" dirty="0">
                <a:solidFill>
                  <a:srgbClr val="0A31FF"/>
                </a:solidFill>
                <a:latin typeface="Luxi Sans" charset="0"/>
                <a:cs typeface="Comic Sans MS"/>
              </a:rPr>
              <a:t>abfallende</a:t>
            </a:r>
            <a:r>
              <a:rPr sz="1600" spc="-10" dirty="0">
                <a:solidFill>
                  <a:srgbClr val="0A31FF"/>
                </a:solidFill>
                <a:latin typeface="Luxi Sans" charset="0"/>
                <a:cs typeface="Comic Sans MS"/>
              </a:rPr>
              <a:t> </a:t>
            </a:r>
            <a:r>
              <a:rPr sz="1600" dirty="0">
                <a:solidFill>
                  <a:srgbClr val="0A31FF"/>
                </a:solidFill>
                <a:latin typeface="Luxi Sans" charset="0"/>
                <a:cs typeface="Comic Sans MS"/>
              </a:rPr>
              <a:t>Ladungsverteilung </a:t>
            </a:r>
            <a:r>
              <a:rPr sz="1600" spc="-10" dirty="0">
                <a:solidFill>
                  <a:srgbClr val="0A31FF"/>
                </a:solidFill>
                <a:latin typeface="Luxi Sans" charset="0"/>
                <a:cs typeface="Comic Sans MS"/>
              </a:rPr>
              <a:t>~</a:t>
            </a:r>
            <a:r>
              <a:rPr sz="1600" dirty="0">
                <a:solidFill>
                  <a:srgbClr val="0A31FF"/>
                </a:solidFill>
                <a:latin typeface="Luxi Sans" charset="0"/>
                <a:cs typeface="Comic Sans MS"/>
              </a:rPr>
              <a:t> </a:t>
            </a:r>
            <a:r>
              <a:rPr sz="1600" spc="-15" dirty="0">
                <a:solidFill>
                  <a:srgbClr val="0A31FF"/>
                </a:solidFill>
                <a:latin typeface="Luxi Sans" charset="0"/>
                <a:cs typeface="Comic Sans MS"/>
              </a:rPr>
              <a:t>1/q</a:t>
            </a:r>
            <a:r>
              <a:rPr sz="1600" spc="7" baseline="29100" dirty="0">
                <a:solidFill>
                  <a:srgbClr val="0A31FF"/>
                </a:solidFill>
                <a:latin typeface="Luxi Sans" charset="0"/>
                <a:cs typeface="Comic Sans MS"/>
              </a:rPr>
              <a:t>4</a:t>
            </a:r>
            <a:endParaRPr sz="1600" baseline="29100" dirty="0">
              <a:solidFill>
                <a:prstClr val="black"/>
              </a:solidFill>
              <a:latin typeface="Luxi Sans" charset="0"/>
              <a:cs typeface="Comic Sans MS"/>
            </a:endParaRPr>
          </a:p>
        </p:txBody>
      </p:sp>
      <p:cxnSp>
        <p:nvCxnSpPr>
          <p:cNvPr id="17" name="Straight Arrow Connector 16"/>
          <p:cNvCxnSpPr/>
          <p:nvPr/>
        </p:nvCxnSpPr>
        <p:spPr bwMode="auto">
          <a:xfrm flipV="1">
            <a:off x="7228413" y="5075981"/>
            <a:ext cx="504056" cy="641275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" name="Straight Arrow Connector 17"/>
          <p:cNvCxnSpPr/>
          <p:nvPr/>
        </p:nvCxnSpPr>
        <p:spPr bwMode="auto">
          <a:xfrm flipV="1">
            <a:off x="6912520" y="3851845"/>
            <a:ext cx="1152128" cy="576064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16" name="Picture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2669" y="2488908"/>
            <a:ext cx="728571" cy="642857"/>
          </a:xfrm>
          <a:prstGeom prst="rect">
            <a:avLst/>
          </a:prstGeom>
        </p:spPr>
      </p:pic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679450" y="5198337"/>
            <a:ext cx="3280179" cy="1640089"/>
            <a:chOff x="482599" y="1943100"/>
            <a:chExt cx="3810001" cy="1905000"/>
          </a:xfrm>
        </p:grpSpPr>
        <p:pic>
          <p:nvPicPr>
            <p:cNvPr id="29" name="ep.png"/>
            <p:cNvPicPr/>
            <p:nvPr/>
          </p:nvPicPr>
          <p:blipFill>
            <a:blip r:embed="rId6"/>
            <a:stretch>
              <a:fillRect/>
            </a:stretch>
          </p:blipFill>
          <p:spPr>
            <a:xfrm>
              <a:off x="482599" y="1943100"/>
              <a:ext cx="3810001" cy="19050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1" name="Shape 403"/>
            <p:cNvSpPr/>
            <p:nvPr/>
          </p:nvSpPr>
          <p:spPr>
            <a:xfrm>
              <a:off x="577081" y="3149600"/>
              <a:ext cx="1012788" cy="355600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8100" tIns="38100" rIns="38100" bIns="38100" anchor="ctr">
              <a:spAutoFit/>
            </a:bodyPr>
            <a:lstStyle>
              <a:lvl1pPr algn="ctr">
                <a:defRPr sz="18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Verdana"/>
                  <a:ea typeface="Verdana"/>
                  <a:cs typeface="Verdana"/>
                  <a:sym typeface="Verdana"/>
                </a:rPr>
                <a:t>0.2 GeV</a:t>
              </a:r>
            </a:p>
          </p:txBody>
        </p:sp>
      </p:grp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660773" y="3255610"/>
            <a:ext cx="3298856" cy="1649428"/>
            <a:chOff x="520700" y="5600700"/>
            <a:chExt cx="3810000" cy="1905000"/>
          </a:xfrm>
        </p:grpSpPr>
        <p:pic>
          <p:nvPicPr>
            <p:cNvPr id="33" name="e-parton.png"/>
            <p:cNvPicPr/>
            <p:nvPr/>
          </p:nvPicPr>
          <p:blipFill>
            <a:blip r:embed="rId7"/>
            <a:stretch>
              <a:fillRect/>
            </a:stretch>
          </p:blipFill>
          <p:spPr>
            <a:xfrm>
              <a:off x="520700" y="5600700"/>
              <a:ext cx="3810000" cy="1905000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36" name="Shape 402"/>
            <p:cNvSpPr/>
            <p:nvPr/>
          </p:nvSpPr>
          <p:spPr>
            <a:xfrm>
              <a:off x="3260259" y="7048500"/>
              <a:ext cx="929631" cy="355600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8100" tIns="38100" rIns="38100" bIns="38100" anchor="ctr">
              <a:spAutoFit/>
            </a:bodyPr>
            <a:lstStyle>
              <a:lvl1pPr algn="ctr">
                <a:defRPr sz="18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Verdana"/>
                  <a:ea typeface="Verdana"/>
                  <a:cs typeface="Verdana"/>
                  <a:sym typeface="Verdana"/>
                </a:rPr>
                <a:t>20 GeV</a:t>
              </a:r>
            </a:p>
          </p:txBody>
        </p:sp>
        <p:sp>
          <p:nvSpPr>
            <p:cNvPr id="37" name="Shape 404"/>
            <p:cNvSpPr/>
            <p:nvPr/>
          </p:nvSpPr>
          <p:spPr>
            <a:xfrm>
              <a:off x="640196" y="7048500"/>
              <a:ext cx="1064358" cy="35560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8100" tIns="38100" rIns="38100" bIns="38100" anchor="ctr">
              <a:spAutoFit/>
            </a:bodyPr>
            <a:lstStyle/>
            <a:p>
              <a:pPr algn="ctr" defTabSz="45720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1800"/>
              </a:pPr>
              <a:r>
                <a:rPr sz="1800" kern="0">
                  <a:solidFill>
                    <a:sysClr val="windowText" lastClr="000000"/>
                  </a:solidFill>
                  <a:latin typeface="Verdana"/>
                  <a:ea typeface="Verdana"/>
                  <a:cs typeface="Verdana"/>
                  <a:sym typeface="Verdana"/>
                </a:rPr>
                <a:t>10</a:t>
              </a:r>
              <a:r>
                <a:rPr sz="1800" kern="0" baseline="31999">
                  <a:solidFill>
                    <a:sysClr val="windowText" lastClr="000000"/>
                  </a:solidFill>
                  <a:latin typeface="Verdana"/>
                  <a:ea typeface="Verdana"/>
                  <a:cs typeface="Verdana"/>
                  <a:sym typeface="Verdana"/>
                </a:rPr>
                <a:t>-15</a:t>
              </a:r>
              <a:r>
                <a:rPr sz="1800" kern="0">
                  <a:solidFill>
                    <a:sysClr val="windowText" lastClr="000000"/>
                  </a:solidFill>
                  <a:latin typeface="Verdana"/>
                  <a:ea typeface="Verdana"/>
                  <a:cs typeface="Verdana"/>
                  <a:sym typeface="Verdana"/>
                </a:rPr>
                <a:t> cm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908257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Quanten</a:t>
            </a:r>
            <a:r>
              <a:rPr lang="en-US" dirty="0" err="1">
                <a:solidFill>
                  <a:srgbClr val="FF0000"/>
                </a:solidFill>
              </a:rPr>
              <a:t>c</a:t>
            </a:r>
            <a:r>
              <a:rPr lang="en-US" dirty="0" err="1">
                <a:solidFill>
                  <a:srgbClr val="00B050"/>
                </a:solidFill>
              </a:rPr>
              <a:t>h</a:t>
            </a:r>
            <a:r>
              <a:rPr lang="en-US" dirty="0" err="1">
                <a:solidFill>
                  <a:srgbClr val="0000FF"/>
                </a:solidFill>
              </a:rPr>
              <a:t>r</a:t>
            </a:r>
            <a:r>
              <a:rPr lang="en-US" dirty="0" err="1">
                <a:solidFill>
                  <a:srgbClr val="FF0000"/>
                </a:solidFill>
              </a:rPr>
              <a:t>o</a:t>
            </a:r>
            <a:r>
              <a:rPr lang="en-US" dirty="0" err="1">
                <a:solidFill>
                  <a:srgbClr val="00B050"/>
                </a:solidFill>
              </a:rPr>
              <a:t>m</a:t>
            </a:r>
            <a:r>
              <a:rPr lang="en-US" dirty="0" err="1">
                <a:solidFill>
                  <a:srgbClr val="0000FF"/>
                </a:solidFill>
              </a:rPr>
              <a:t>o</a:t>
            </a:r>
            <a:r>
              <a:rPr lang="en-US" dirty="0" err="1"/>
              <a:t>dynamik</a:t>
            </a:r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</a:rPr>
              <a:t>Q</a:t>
            </a:r>
            <a:r>
              <a:rPr lang="en-US" dirty="0">
                <a:solidFill>
                  <a:srgbClr val="00B050"/>
                </a:solidFill>
              </a:rPr>
              <a:t>C</a:t>
            </a:r>
            <a:r>
              <a:rPr lang="en-US" dirty="0">
                <a:solidFill>
                  <a:srgbClr val="0000FF"/>
                </a:solidFill>
              </a:rPr>
              <a:t>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Ein</a:t>
            </a:r>
            <a:r>
              <a:rPr lang="en-US" dirty="0"/>
              <a:t> </a:t>
            </a:r>
            <a:r>
              <a:rPr lang="en-US" dirty="0" err="1">
                <a:solidFill>
                  <a:srgbClr val="FF0000"/>
                </a:solidFill>
              </a:rPr>
              <a:t>Klassifizierungsschema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/>
              <a:t>mit</a:t>
            </a:r>
            <a:r>
              <a:rPr lang="en-US" dirty="0"/>
              <a:t> “Quarks” </a:t>
            </a:r>
            <a:r>
              <a:rPr lang="en-US" dirty="0" err="1"/>
              <a:t>als</a:t>
            </a:r>
            <a:r>
              <a:rPr lang="en-US" dirty="0"/>
              <a:t> </a:t>
            </a:r>
            <a:r>
              <a:rPr lang="en-US" dirty="0" err="1"/>
              <a:t>Bestandteilen</a:t>
            </a:r>
            <a:endParaRPr lang="en-US" dirty="0"/>
          </a:p>
          <a:p>
            <a:pPr lvl="2"/>
            <a:r>
              <a:rPr lang="en-US" dirty="0"/>
              <a:t>Murray Gell-Mann und George Zweig 1963</a:t>
            </a:r>
          </a:p>
          <a:p>
            <a:pPr lvl="1"/>
            <a:r>
              <a:rPr lang="en-US" dirty="0" err="1"/>
              <a:t>Es</a:t>
            </a:r>
            <a:r>
              <a:rPr lang="en-US" dirty="0"/>
              <a:t> </a:t>
            </a:r>
            <a:r>
              <a:rPr lang="en-US" dirty="0" err="1"/>
              <a:t>gibt</a:t>
            </a:r>
            <a:r>
              <a:rPr lang="en-US" dirty="0"/>
              <a:t> </a:t>
            </a:r>
            <a:r>
              <a:rPr lang="en-US" dirty="0">
                <a:solidFill>
                  <a:srgbClr val="0000FF"/>
                </a:solidFill>
              </a:rPr>
              <a:t>3 </a:t>
            </a:r>
            <a:r>
              <a:rPr lang="en-US" dirty="0" err="1">
                <a:solidFill>
                  <a:srgbClr val="0000FF"/>
                </a:solidFill>
              </a:rPr>
              <a:t>Arten</a:t>
            </a:r>
            <a:r>
              <a:rPr lang="en-US" dirty="0">
                <a:solidFill>
                  <a:srgbClr val="0000FF"/>
                </a:solidFill>
              </a:rPr>
              <a:t> von Quarks</a:t>
            </a:r>
            <a:r>
              <a:rPr lang="en-US" dirty="0"/>
              <a:t> (1963): up, down, strange</a:t>
            </a:r>
          </a:p>
          <a:p>
            <a:pPr lvl="1"/>
            <a:r>
              <a:rPr lang="en-US" dirty="0" err="1"/>
              <a:t>Elektrische</a:t>
            </a:r>
            <a:r>
              <a:rPr lang="en-US" dirty="0"/>
              <a:t> </a:t>
            </a:r>
            <a:r>
              <a:rPr lang="en-US" dirty="0" err="1"/>
              <a:t>Ladung</a:t>
            </a:r>
            <a:r>
              <a:rPr lang="en-US" dirty="0"/>
              <a:t>: +2/3, -1/3, -1/3</a:t>
            </a:r>
          </a:p>
          <a:p>
            <a:pPr lvl="1"/>
            <a:r>
              <a:rPr lang="en-US" dirty="0" err="1"/>
              <a:t>Träger</a:t>
            </a:r>
            <a:r>
              <a:rPr lang="en-US" dirty="0"/>
              <a:t> der “</a:t>
            </a:r>
            <a:r>
              <a:rPr lang="en-US" dirty="0" err="1">
                <a:solidFill>
                  <a:srgbClr val="FF0000"/>
                </a:solidFill>
              </a:rPr>
              <a:t>F</a:t>
            </a:r>
            <a:r>
              <a:rPr lang="en-US" dirty="0" err="1">
                <a:solidFill>
                  <a:srgbClr val="00B050"/>
                </a:solidFill>
              </a:rPr>
              <a:t>a</a:t>
            </a:r>
            <a:r>
              <a:rPr lang="en-US" dirty="0" err="1">
                <a:solidFill>
                  <a:srgbClr val="0000FF"/>
                </a:solidFill>
              </a:rPr>
              <a:t>r</a:t>
            </a:r>
            <a:r>
              <a:rPr lang="en-US" dirty="0" err="1">
                <a:solidFill>
                  <a:srgbClr val="FF0000"/>
                </a:solidFill>
              </a:rPr>
              <a:t>b</a:t>
            </a:r>
            <a:r>
              <a:rPr lang="en-US" dirty="0" err="1">
                <a:solidFill>
                  <a:srgbClr val="00B050"/>
                </a:solidFill>
              </a:rPr>
              <a:t>l</a:t>
            </a:r>
            <a:r>
              <a:rPr lang="en-US" dirty="0" err="1">
                <a:solidFill>
                  <a:srgbClr val="0000FF"/>
                </a:solidFill>
              </a:rPr>
              <a:t>a</a:t>
            </a:r>
            <a:r>
              <a:rPr lang="en-US" dirty="0" err="1">
                <a:solidFill>
                  <a:srgbClr val="FF0000"/>
                </a:solidFill>
              </a:rPr>
              <a:t>d</a:t>
            </a:r>
            <a:r>
              <a:rPr lang="en-US" dirty="0" err="1">
                <a:solidFill>
                  <a:srgbClr val="00B050"/>
                </a:solidFill>
              </a:rPr>
              <a:t>u</a:t>
            </a:r>
            <a:r>
              <a:rPr lang="en-US" dirty="0" err="1">
                <a:solidFill>
                  <a:srgbClr val="0000FF"/>
                </a:solidFill>
              </a:rPr>
              <a:t>n</a:t>
            </a:r>
            <a:r>
              <a:rPr lang="en-US" dirty="0" err="1">
                <a:solidFill>
                  <a:srgbClr val="FF0000"/>
                </a:solidFill>
              </a:rPr>
              <a:t>g</a:t>
            </a:r>
            <a:r>
              <a:rPr lang="en-US" dirty="0"/>
              <a:t>” der </a:t>
            </a:r>
            <a:r>
              <a:rPr lang="en-US" dirty="0" err="1"/>
              <a:t>starken</a:t>
            </a:r>
            <a:r>
              <a:rPr lang="en-US" dirty="0"/>
              <a:t> </a:t>
            </a:r>
            <a:r>
              <a:rPr lang="en-US" dirty="0" err="1"/>
              <a:t>Wechselwirkung</a:t>
            </a:r>
            <a:endParaRPr lang="en-US" dirty="0"/>
          </a:p>
          <a:p>
            <a:pPr lvl="2"/>
            <a:r>
              <a:rPr lang="en-US" dirty="0"/>
              <a:t>3 </a:t>
            </a:r>
            <a:r>
              <a:rPr lang="en-US" dirty="0" err="1">
                <a:solidFill>
                  <a:srgbClr val="FF0000"/>
                </a:solidFill>
              </a:rPr>
              <a:t>F</a:t>
            </a:r>
            <a:r>
              <a:rPr lang="en-US" dirty="0" err="1">
                <a:solidFill>
                  <a:srgbClr val="00B050"/>
                </a:solidFill>
              </a:rPr>
              <a:t>a</a:t>
            </a:r>
            <a:r>
              <a:rPr lang="en-US" dirty="0" err="1">
                <a:solidFill>
                  <a:srgbClr val="0000FF"/>
                </a:solidFill>
              </a:rPr>
              <a:t>r</a:t>
            </a:r>
            <a:r>
              <a:rPr lang="en-US" dirty="0" err="1">
                <a:solidFill>
                  <a:srgbClr val="FF0000"/>
                </a:solidFill>
              </a:rPr>
              <a:t>b</a:t>
            </a:r>
            <a:r>
              <a:rPr lang="en-US" dirty="0" err="1">
                <a:solidFill>
                  <a:srgbClr val="00B050"/>
                </a:solidFill>
              </a:rPr>
              <a:t>l</a:t>
            </a:r>
            <a:r>
              <a:rPr lang="en-US" dirty="0" err="1">
                <a:solidFill>
                  <a:srgbClr val="0000FF"/>
                </a:solidFill>
              </a:rPr>
              <a:t>a</a:t>
            </a:r>
            <a:r>
              <a:rPr lang="en-US" dirty="0" err="1">
                <a:solidFill>
                  <a:srgbClr val="FF0000"/>
                </a:solidFill>
              </a:rPr>
              <a:t>d</a:t>
            </a:r>
            <a:r>
              <a:rPr lang="en-US" dirty="0" err="1">
                <a:solidFill>
                  <a:srgbClr val="00B050"/>
                </a:solidFill>
              </a:rPr>
              <a:t>u</a:t>
            </a:r>
            <a:r>
              <a:rPr lang="en-US" dirty="0" err="1">
                <a:solidFill>
                  <a:srgbClr val="0000FF"/>
                </a:solidFill>
              </a:rPr>
              <a:t>n</a:t>
            </a:r>
            <a:r>
              <a:rPr lang="en-US" dirty="0" err="1">
                <a:solidFill>
                  <a:srgbClr val="FF0000"/>
                </a:solidFill>
              </a:rPr>
              <a:t>g</a:t>
            </a:r>
            <a:r>
              <a:rPr lang="en-US" dirty="0" err="1">
                <a:solidFill>
                  <a:schemeClr val="tx1"/>
                </a:solidFill>
              </a:rPr>
              <a:t>en</a:t>
            </a:r>
            <a:r>
              <a:rPr lang="en-US" dirty="0">
                <a:solidFill>
                  <a:schemeClr val="tx1"/>
                </a:solidFill>
              </a:rPr>
              <a:t>: </a:t>
            </a:r>
            <a:r>
              <a:rPr lang="en-US" dirty="0">
                <a:solidFill>
                  <a:srgbClr val="FF0000"/>
                </a:solidFill>
              </a:rPr>
              <a:t>rot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rgbClr val="00B050"/>
                </a:solidFill>
              </a:rPr>
              <a:t>grün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rgbClr val="0000FF"/>
                </a:solidFill>
              </a:rPr>
              <a:t>blau</a:t>
            </a:r>
            <a:endParaRPr lang="en-US" dirty="0">
              <a:solidFill>
                <a:srgbClr val="0000FF"/>
              </a:solidFill>
            </a:endParaRPr>
          </a:p>
          <a:p>
            <a:pPr lvl="1"/>
            <a:r>
              <a:rPr lang="en-US" dirty="0" err="1"/>
              <a:t>Nur</a:t>
            </a:r>
            <a:r>
              <a:rPr lang="en-US" dirty="0"/>
              <a:t> </a:t>
            </a:r>
            <a:r>
              <a:rPr lang="en-US" dirty="0" err="1"/>
              <a:t>bestimmte</a:t>
            </a:r>
            <a:r>
              <a:rPr lang="en-US" dirty="0"/>
              <a:t> “</a:t>
            </a:r>
            <a:r>
              <a:rPr lang="en-US" dirty="0" err="1">
                <a:solidFill>
                  <a:srgbClr val="0000FF"/>
                </a:solidFill>
              </a:rPr>
              <a:t>farbneutrale</a:t>
            </a:r>
            <a:r>
              <a:rPr lang="en-US" dirty="0"/>
              <a:t>” (</a:t>
            </a:r>
            <a:r>
              <a:rPr lang="en-US" dirty="0" err="1"/>
              <a:t>weiße</a:t>
            </a:r>
            <a:r>
              <a:rPr lang="en-US" dirty="0"/>
              <a:t>)  </a:t>
            </a:r>
            <a:r>
              <a:rPr lang="en-US" dirty="0" err="1"/>
              <a:t>Kombinationen</a:t>
            </a:r>
            <a:r>
              <a:rPr lang="en-US" dirty="0"/>
              <a:t> </a:t>
            </a:r>
            <a:r>
              <a:rPr lang="en-US" dirty="0" err="1"/>
              <a:t>sind</a:t>
            </a:r>
            <a:r>
              <a:rPr lang="en-US" dirty="0"/>
              <a:t> </a:t>
            </a:r>
            <a:r>
              <a:rPr lang="en-US" dirty="0" err="1"/>
              <a:t>möglich</a:t>
            </a:r>
            <a:endParaRPr lang="en-US" dirty="0"/>
          </a:p>
          <a:p>
            <a:pPr lvl="2"/>
            <a:r>
              <a:rPr lang="en-US" dirty="0"/>
              <a:t>Meson = Quark + Antiquark</a:t>
            </a:r>
          </a:p>
          <a:p>
            <a:pPr lvl="2"/>
            <a:r>
              <a:rPr lang="en-US" dirty="0"/>
              <a:t>Baryon </a:t>
            </a:r>
            <a:r>
              <a:rPr lang="de-DE" dirty="0"/>
              <a:t>(Proton, Neutron, etc.) = 3 Quarks oder 3 Antiquarks</a:t>
            </a:r>
            <a:endParaRPr lang="en-US" dirty="0"/>
          </a:p>
        </p:txBody>
      </p:sp>
      <p:grpSp>
        <p:nvGrpSpPr>
          <p:cNvPr id="16" name="Group 15"/>
          <p:cNvGrpSpPr/>
          <p:nvPr/>
        </p:nvGrpSpPr>
        <p:grpSpPr>
          <a:xfrm>
            <a:off x="7677129" y="2105098"/>
            <a:ext cx="2043703" cy="892806"/>
            <a:chOff x="7481299" y="1460499"/>
            <a:chExt cx="2043703" cy="892806"/>
          </a:xfrm>
        </p:grpSpPr>
        <p:sp>
          <p:nvSpPr>
            <p:cNvPr id="10" name="Shape 316"/>
            <p:cNvSpPr/>
            <p:nvPr/>
          </p:nvSpPr>
          <p:spPr>
            <a:xfrm>
              <a:off x="7505701" y="1460499"/>
              <a:ext cx="571501" cy="5715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0433FF"/>
            </a:solidFill>
            <a:ln w="25400" cap="flat">
              <a:noFill/>
              <a:miter lim="400000"/>
            </a:ln>
            <a:effectLst>
              <a:outerShdw blurRad="63500" dist="76200" dir="2700000" rotWithShape="0">
                <a:srgbClr val="212121">
                  <a:alpha val="86000"/>
                </a:srgbClr>
              </a:outerShdw>
            </a:effectLst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algn="ctr">
                <a:defRPr sz="1800" b="1">
                  <a:solidFill>
                    <a:srgbClr val="FFFB00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b="0">
                  <a:solidFill>
                    <a:srgbClr val="000000"/>
                  </a:solidFill>
                </a:defRPr>
              </a:pPr>
              <a:r>
                <a: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/>
                  <a:ea typeface="Verdana"/>
                  <a:cs typeface="Verdana"/>
                  <a:sym typeface="Verdana"/>
                </a:rPr>
                <a:t>u</a:t>
              </a:r>
            </a:p>
          </p:txBody>
        </p:sp>
        <p:sp>
          <p:nvSpPr>
            <p:cNvPr id="11" name="Shape 317"/>
            <p:cNvSpPr/>
            <p:nvPr/>
          </p:nvSpPr>
          <p:spPr>
            <a:xfrm>
              <a:off x="8229601" y="1460499"/>
              <a:ext cx="571501" cy="5715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0433FF"/>
            </a:solidFill>
            <a:ln w="25400" cap="flat">
              <a:noFill/>
              <a:miter lim="400000"/>
            </a:ln>
            <a:effectLst>
              <a:outerShdw blurRad="63500" dist="76200" dir="2700000" rotWithShape="0">
                <a:srgbClr val="212121">
                  <a:alpha val="86000"/>
                </a:srgbClr>
              </a:outerShdw>
            </a:effectLst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algn="ctr">
                <a:defRPr sz="1800" b="1">
                  <a:solidFill>
                    <a:srgbClr val="FFFB00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b="0">
                  <a:solidFill>
                    <a:srgbClr val="000000"/>
                  </a:solidFill>
                </a:defRPr>
              </a:pPr>
              <a:r>
                <a: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/>
                  <a:ea typeface="Verdana"/>
                  <a:cs typeface="Verdana"/>
                  <a:sym typeface="Verdana"/>
                </a:rPr>
                <a:t>d</a:t>
              </a:r>
            </a:p>
          </p:txBody>
        </p:sp>
        <p:sp>
          <p:nvSpPr>
            <p:cNvPr id="12" name="Shape 318"/>
            <p:cNvSpPr/>
            <p:nvPr/>
          </p:nvSpPr>
          <p:spPr>
            <a:xfrm>
              <a:off x="8953501" y="1460499"/>
              <a:ext cx="571501" cy="5715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0433FF"/>
            </a:solidFill>
            <a:ln w="25400" cap="flat">
              <a:noFill/>
              <a:miter lim="400000"/>
            </a:ln>
            <a:effectLst>
              <a:outerShdw blurRad="63500" dist="76200" dir="2700000" rotWithShape="0">
                <a:srgbClr val="212121">
                  <a:alpha val="86000"/>
                </a:srgbClr>
              </a:outerShdw>
            </a:effectLst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algn="ctr">
                <a:defRPr sz="1800" b="1">
                  <a:solidFill>
                    <a:srgbClr val="FFFB00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b="0">
                  <a:solidFill>
                    <a:srgbClr val="000000"/>
                  </a:solidFill>
                </a:defRPr>
              </a:pPr>
              <a:r>
                <a: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/>
                  <a:ea typeface="Verdana"/>
                  <a:cs typeface="Verdana"/>
                  <a:sym typeface="Verdana"/>
                </a:rPr>
                <a:t>s</a:t>
              </a:r>
            </a:p>
          </p:txBody>
        </p:sp>
        <p:sp>
          <p:nvSpPr>
            <p:cNvPr id="13" name="Shape 319"/>
            <p:cNvSpPr/>
            <p:nvPr/>
          </p:nvSpPr>
          <p:spPr>
            <a:xfrm>
              <a:off x="8233252" y="2091695"/>
              <a:ext cx="559449" cy="26161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1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/>
              </a:pPr>
              <a:r>
                <a:rPr kumimoji="0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Verdana"/>
                  <a:ea typeface="Verdana"/>
                  <a:cs typeface="Verdana"/>
                  <a:sym typeface="Verdana"/>
                </a:rPr>
                <a:t>-1/3 e</a:t>
              </a:r>
            </a:p>
          </p:txBody>
        </p:sp>
        <p:sp>
          <p:nvSpPr>
            <p:cNvPr id="14" name="Shape 320"/>
            <p:cNvSpPr/>
            <p:nvPr/>
          </p:nvSpPr>
          <p:spPr>
            <a:xfrm>
              <a:off x="7481299" y="2091695"/>
              <a:ext cx="615553" cy="26161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1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/>
              </a:pPr>
              <a:r>
                <a:rPr kumimoji="0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Verdana"/>
                  <a:ea typeface="Verdana"/>
                  <a:cs typeface="Verdana"/>
                  <a:sym typeface="Verdana"/>
                </a:rPr>
                <a:t>+2/3 e</a:t>
              </a:r>
            </a:p>
          </p:txBody>
        </p:sp>
        <p:sp>
          <p:nvSpPr>
            <p:cNvPr id="15" name="Shape 321"/>
            <p:cNvSpPr/>
            <p:nvPr/>
          </p:nvSpPr>
          <p:spPr>
            <a:xfrm>
              <a:off x="8957152" y="2091695"/>
              <a:ext cx="559449" cy="26161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1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/>
              </a:pPr>
              <a:r>
                <a:rPr kumimoji="0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Verdana"/>
                  <a:ea typeface="Verdana"/>
                  <a:cs typeface="Verdana"/>
                  <a:sym typeface="Verdana"/>
                </a:rPr>
                <a:t>-1/3 e</a:t>
              </a:r>
            </a:p>
          </p:txBody>
        </p:sp>
      </p:grpSp>
      <p:pic>
        <p:nvPicPr>
          <p:cNvPr id="17" name="droppedImage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1920" y="4947426"/>
            <a:ext cx="5184576" cy="2113458"/>
          </a:xfrm>
          <a:prstGeom prst="rect">
            <a:avLst/>
          </a:prstGeom>
          <a:ln w="12700">
            <a:miter lim="400000"/>
          </a:ln>
        </p:spPr>
      </p:pic>
      <p:pic>
        <p:nvPicPr>
          <p:cNvPr id="18" name="MESON-PICTUR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81135" y="4137640"/>
            <a:ext cx="1635642" cy="2940479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85050020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Gluonen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err="1">
                <a:solidFill>
                  <a:srgbClr val="0000FF"/>
                </a:solidFill>
              </a:rPr>
              <a:t>Niederenergievorstellung</a:t>
            </a:r>
            <a:r>
              <a:rPr lang="en-US" dirty="0"/>
              <a:t>: </a:t>
            </a:r>
            <a:r>
              <a:rPr lang="en-US" dirty="0" err="1"/>
              <a:t>Pionen</a:t>
            </a:r>
            <a:r>
              <a:rPr lang="en-US" dirty="0"/>
              <a:t> </a:t>
            </a:r>
            <a:r>
              <a:rPr lang="en-US" dirty="0" err="1"/>
              <a:t>als</a:t>
            </a:r>
            <a:r>
              <a:rPr lang="en-US" dirty="0"/>
              <a:t> </a:t>
            </a:r>
            <a:r>
              <a:rPr lang="en-US" dirty="0" err="1"/>
              <a:t>Austauschteilchen</a:t>
            </a:r>
            <a:r>
              <a:rPr lang="en-US" dirty="0"/>
              <a:t> </a:t>
            </a:r>
            <a:r>
              <a:rPr lang="en-US" dirty="0" err="1"/>
              <a:t>vermitteln</a:t>
            </a:r>
            <a:r>
              <a:rPr lang="en-US" dirty="0"/>
              <a:t> </a:t>
            </a:r>
            <a:r>
              <a:rPr lang="en-US" dirty="0" err="1"/>
              <a:t>Kräfte</a:t>
            </a:r>
            <a:r>
              <a:rPr lang="en-US" dirty="0"/>
              <a:t> </a:t>
            </a:r>
            <a:r>
              <a:rPr lang="en-US" dirty="0" err="1"/>
              <a:t>zwischen</a:t>
            </a:r>
            <a:r>
              <a:rPr lang="en-US" dirty="0"/>
              <a:t> </a:t>
            </a:r>
            <a:r>
              <a:rPr lang="en-US" dirty="0" err="1"/>
              <a:t>Protonen</a:t>
            </a:r>
            <a:r>
              <a:rPr lang="en-US" dirty="0"/>
              <a:t> und </a:t>
            </a:r>
            <a:r>
              <a:rPr lang="en-US" dirty="0" err="1"/>
              <a:t>Neutronen</a:t>
            </a:r>
            <a:r>
              <a:rPr lang="en-US" dirty="0"/>
              <a:t> </a:t>
            </a:r>
            <a:r>
              <a:rPr lang="en-US" dirty="0" err="1"/>
              <a:t>im</a:t>
            </a:r>
            <a:r>
              <a:rPr lang="en-US" dirty="0"/>
              <a:t> Kern</a:t>
            </a:r>
          </a:p>
          <a:p>
            <a:r>
              <a:rPr lang="en-US" dirty="0" err="1"/>
              <a:t>Mikroskopisch</a:t>
            </a:r>
            <a:r>
              <a:rPr lang="en-US" dirty="0"/>
              <a:t> </a:t>
            </a:r>
            <a:r>
              <a:rPr lang="en-US" dirty="0" err="1"/>
              <a:t>im</a:t>
            </a:r>
            <a:r>
              <a:rPr lang="en-US" dirty="0"/>
              <a:t> </a:t>
            </a:r>
            <a:r>
              <a:rPr lang="en-US" dirty="0" err="1"/>
              <a:t>Rahmen</a:t>
            </a:r>
            <a:r>
              <a:rPr lang="en-US" dirty="0"/>
              <a:t> der </a:t>
            </a:r>
            <a:r>
              <a:rPr lang="en-US" dirty="0" err="1"/>
              <a:t>Quanten</a:t>
            </a:r>
            <a:r>
              <a:rPr lang="en-US" dirty="0" err="1">
                <a:solidFill>
                  <a:srgbClr val="FF0000"/>
                </a:solidFill>
              </a:rPr>
              <a:t>c</a:t>
            </a:r>
            <a:r>
              <a:rPr lang="en-US" dirty="0" err="1">
                <a:solidFill>
                  <a:srgbClr val="00B050"/>
                </a:solidFill>
              </a:rPr>
              <a:t>h</a:t>
            </a:r>
            <a:r>
              <a:rPr lang="en-US" dirty="0" err="1">
                <a:solidFill>
                  <a:srgbClr val="0000FF"/>
                </a:solidFill>
              </a:rPr>
              <a:t>r</a:t>
            </a:r>
            <a:r>
              <a:rPr lang="en-US" dirty="0" err="1">
                <a:solidFill>
                  <a:srgbClr val="FF0000"/>
                </a:solidFill>
              </a:rPr>
              <a:t>o</a:t>
            </a:r>
            <a:r>
              <a:rPr lang="en-US" dirty="0" err="1">
                <a:solidFill>
                  <a:srgbClr val="00B050"/>
                </a:solidFill>
              </a:rPr>
              <a:t>m</a:t>
            </a:r>
            <a:r>
              <a:rPr lang="en-US" dirty="0" err="1">
                <a:solidFill>
                  <a:srgbClr val="0000FF"/>
                </a:solidFill>
              </a:rPr>
              <a:t>o</a:t>
            </a:r>
            <a:r>
              <a:rPr lang="en-US" dirty="0" err="1"/>
              <a:t>dynamik</a:t>
            </a:r>
            <a:endParaRPr lang="en-US" dirty="0"/>
          </a:p>
          <a:p>
            <a:pPr lvl="1"/>
            <a:r>
              <a:rPr lang="en-US" dirty="0" err="1">
                <a:solidFill>
                  <a:srgbClr val="FF0000"/>
                </a:solidFill>
              </a:rPr>
              <a:t>Gluonen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sind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Austauschteilchen</a:t>
            </a:r>
            <a:r>
              <a:rPr lang="en-US" dirty="0">
                <a:solidFill>
                  <a:srgbClr val="FF0000"/>
                </a:solidFill>
              </a:rPr>
              <a:t> der </a:t>
            </a:r>
            <a:r>
              <a:rPr lang="en-US" dirty="0" err="1">
                <a:solidFill>
                  <a:srgbClr val="FF0000"/>
                </a:solidFill>
              </a:rPr>
              <a:t>starken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Wechselwirkung</a:t>
            </a:r>
            <a:endParaRPr lang="en-US" dirty="0">
              <a:solidFill>
                <a:srgbClr val="FF0000"/>
              </a:solidFill>
            </a:endParaRPr>
          </a:p>
          <a:p>
            <a:pPr lvl="1"/>
            <a:r>
              <a:rPr lang="en-US" dirty="0" err="1"/>
              <a:t>verändern</a:t>
            </a:r>
            <a:r>
              <a:rPr lang="en-US" dirty="0"/>
              <a:t> die </a:t>
            </a:r>
            <a:r>
              <a:rPr lang="en-US" dirty="0" err="1">
                <a:solidFill>
                  <a:srgbClr val="FF0000"/>
                </a:solidFill>
              </a:rPr>
              <a:t>F</a:t>
            </a:r>
            <a:r>
              <a:rPr lang="en-US" dirty="0" err="1">
                <a:solidFill>
                  <a:srgbClr val="00B050"/>
                </a:solidFill>
              </a:rPr>
              <a:t>a</a:t>
            </a:r>
            <a:r>
              <a:rPr lang="en-US" dirty="0" err="1">
                <a:solidFill>
                  <a:srgbClr val="0000FF"/>
                </a:solidFill>
              </a:rPr>
              <a:t>r</a:t>
            </a:r>
            <a:r>
              <a:rPr lang="en-US" dirty="0" err="1">
                <a:solidFill>
                  <a:srgbClr val="FF0000"/>
                </a:solidFill>
              </a:rPr>
              <a:t>b</a:t>
            </a:r>
            <a:r>
              <a:rPr lang="en-US" dirty="0" err="1">
                <a:solidFill>
                  <a:srgbClr val="00B050"/>
                </a:solidFill>
              </a:rPr>
              <a:t>l</a:t>
            </a:r>
            <a:r>
              <a:rPr lang="en-US" dirty="0" err="1">
                <a:solidFill>
                  <a:srgbClr val="0000FF"/>
                </a:solidFill>
              </a:rPr>
              <a:t>a</a:t>
            </a:r>
            <a:r>
              <a:rPr lang="en-US" dirty="0" err="1">
                <a:solidFill>
                  <a:srgbClr val="FF0000"/>
                </a:solidFill>
              </a:rPr>
              <a:t>d</a:t>
            </a:r>
            <a:r>
              <a:rPr lang="en-US" dirty="0" err="1">
                <a:solidFill>
                  <a:srgbClr val="00B050"/>
                </a:solidFill>
              </a:rPr>
              <a:t>u</a:t>
            </a:r>
            <a:r>
              <a:rPr lang="en-US" dirty="0" err="1">
                <a:solidFill>
                  <a:srgbClr val="0000FF"/>
                </a:solidFill>
              </a:rPr>
              <a:t>n</a:t>
            </a:r>
            <a:r>
              <a:rPr lang="en-US" dirty="0" err="1">
                <a:solidFill>
                  <a:srgbClr val="FF0000"/>
                </a:solidFill>
              </a:rPr>
              <a:t>g</a:t>
            </a:r>
            <a:r>
              <a:rPr lang="en-US" dirty="0"/>
              <a:t> der Quarks und </a:t>
            </a:r>
            <a:r>
              <a:rPr lang="en-US" dirty="0" err="1"/>
              <a:t>sind</a:t>
            </a:r>
            <a:r>
              <a:rPr lang="en-US" dirty="0"/>
              <a:t> </a:t>
            </a:r>
            <a:r>
              <a:rPr lang="en-US" dirty="0" err="1"/>
              <a:t>selbst</a:t>
            </a:r>
            <a:r>
              <a:rPr lang="en-US" dirty="0"/>
              <a:t> </a:t>
            </a:r>
            <a:r>
              <a:rPr lang="en-US" dirty="0" err="1"/>
              <a:t>Träger</a:t>
            </a:r>
            <a:r>
              <a:rPr lang="en-US" dirty="0"/>
              <a:t> von </a:t>
            </a:r>
            <a:r>
              <a:rPr lang="en-US" dirty="0" err="1">
                <a:solidFill>
                  <a:srgbClr val="FF0000"/>
                </a:solidFill>
              </a:rPr>
              <a:t>F</a:t>
            </a:r>
            <a:r>
              <a:rPr lang="en-US" dirty="0" err="1">
                <a:solidFill>
                  <a:srgbClr val="00B050"/>
                </a:solidFill>
              </a:rPr>
              <a:t>a</a:t>
            </a:r>
            <a:r>
              <a:rPr lang="en-US" dirty="0" err="1">
                <a:solidFill>
                  <a:srgbClr val="0000FF"/>
                </a:solidFill>
              </a:rPr>
              <a:t>r</a:t>
            </a:r>
            <a:r>
              <a:rPr lang="en-US" dirty="0" err="1">
                <a:solidFill>
                  <a:srgbClr val="FF0000"/>
                </a:solidFill>
              </a:rPr>
              <a:t>b</a:t>
            </a:r>
            <a:r>
              <a:rPr lang="en-US" dirty="0" err="1">
                <a:solidFill>
                  <a:srgbClr val="00B050"/>
                </a:solidFill>
              </a:rPr>
              <a:t>l</a:t>
            </a:r>
            <a:r>
              <a:rPr lang="en-US" dirty="0" err="1">
                <a:solidFill>
                  <a:srgbClr val="0000FF"/>
                </a:solidFill>
              </a:rPr>
              <a:t>a</a:t>
            </a:r>
            <a:r>
              <a:rPr lang="en-US" dirty="0" err="1">
                <a:solidFill>
                  <a:srgbClr val="FF0000"/>
                </a:solidFill>
              </a:rPr>
              <a:t>d</a:t>
            </a:r>
            <a:r>
              <a:rPr lang="en-US" dirty="0" err="1">
                <a:solidFill>
                  <a:srgbClr val="00B050"/>
                </a:solidFill>
              </a:rPr>
              <a:t>u</a:t>
            </a:r>
            <a:r>
              <a:rPr lang="en-US" dirty="0" err="1">
                <a:solidFill>
                  <a:srgbClr val="0000FF"/>
                </a:solidFill>
              </a:rPr>
              <a:t>n</a:t>
            </a:r>
            <a:r>
              <a:rPr lang="en-US" dirty="0" err="1">
                <a:solidFill>
                  <a:srgbClr val="FF0000"/>
                </a:solidFill>
              </a:rPr>
              <a:t>g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dirty="0" err="1"/>
              <a:t>insgesamt</a:t>
            </a:r>
            <a:r>
              <a:rPr lang="en-US" dirty="0"/>
              <a:t> 8 </a:t>
            </a:r>
            <a:r>
              <a:rPr lang="en-US" dirty="0" err="1"/>
              <a:t>Gluonen</a:t>
            </a:r>
            <a:r>
              <a:rPr lang="en-US" dirty="0"/>
              <a:t> </a:t>
            </a:r>
            <a:r>
              <a:rPr lang="en-US" dirty="0" err="1"/>
              <a:t>mit</a:t>
            </a:r>
            <a:r>
              <a:rPr lang="en-US" dirty="0"/>
              <a:t> </a:t>
            </a:r>
            <a:r>
              <a:rPr lang="en-US" dirty="0" err="1">
                <a:solidFill>
                  <a:srgbClr val="FF0000"/>
                </a:solidFill>
              </a:rPr>
              <a:t>F</a:t>
            </a:r>
            <a:r>
              <a:rPr lang="en-US" dirty="0" err="1">
                <a:solidFill>
                  <a:srgbClr val="00B050"/>
                </a:solidFill>
              </a:rPr>
              <a:t>a</a:t>
            </a:r>
            <a:r>
              <a:rPr lang="en-US" dirty="0" err="1">
                <a:solidFill>
                  <a:srgbClr val="0000FF"/>
                </a:solidFill>
              </a:rPr>
              <a:t>r</a:t>
            </a:r>
            <a:r>
              <a:rPr lang="en-US" dirty="0" err="1">
                <a:solidFill>
                  <a:srgbClr val="FF0000"/>
                </a:solidFill>
              </a:rPr>
              <a:t>b</a:t>
            </a:r>
            <a:r>
              <a:rPr lang="en-US" dirty="0" err="1">
                <a:solidFill>
                  <a:srgbClr val="00B050"/>
                </a:solidFill>
              </a:rPr>
              <a:t>l</a:t>
            </a:r>
            <a:r>
              <a:rPr lang="en-US" dirty="0" err="1">
                <a:solidFill>
                  <a:srgbClr val="0000FF"/>
                </a:solidFill>
              </a:rPr>
              <a:t>a</a:t>
            </a:r>
            <a:r>
              <a:rPr lang="en-US" dirty="0" err="1">
                <a:solidFill>
                  <a:srgbClr val="FF0000"/>
                </a:solidFill>
              </a:rPr>
              <a:t>d</a:t>
            </a:r>
            <a:r>
              <a:rPr lang="en-US" dirty="0" err="1">
                <a:solidFill>
                  <a:srgbClr val="00B050"/>
                </a:solidFill>
              </a:rPr>
              <a:t>u</a:t>
            </a:r>
            <a:r>
              <a:rPr lang="en-US" dirty="0" err="1">
                <a:solidFill>
                  <a:srgbClr val="0000FF"/>
                </a:solidFill>
              </a:rPr>
              <a:t>n</a:t>
            </a:r>
            <a:r>
              <a:rPr lang="en-US" dirty="0" err="1">
                <a:solidFill>
                  <a:srgbClr val="FF0000"/>
                </a:solidFill>
              </a:rPr>
              <a:t>g</a:t>
            </a:r>
            <a:endParaRPr lang="en-US" dirty="0"/>
          </a:p>
        </p:txBody>
      </p:sp>
      <p:pic>
        <p:nvPicPr>
          <p:cNvPr id="4" name="pasted-imag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9872" y="4211885"/>
            <a:ext cx="6336704" cy="1104796"/>
          </a:xfrm>
          <a:prstGeom prst="rect">
            <a:avLst/>
          </a:prstGeom>
          <a:ln w="12700"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Gluon_Octet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197090" flipH="1">
            <a:off x="3129816" y="4802710"/>
            <a:ext cx="1573167" cy="3034839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66293522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object 6"/>
          <p:cNvSpPr/>
          <p:nvPr/>
        </p:nvSpPr>
        <p:spPr>
          <a:xfrm>
            <a:off x="4968304" y="2675348"/>
            <a:ext cx="5071684" cy="484890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Nachweis</a:t>
            </a:r>
            <a:r>
              <a:rPr lang="en-US" dirty="0"/>
              <a:t> des Gluons 1979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PETRA </a:t>
            </a:r>
            <a:r>
              <a:rPr lang="en-US" dirty="0" err="1"/>
              <a:t>e</a:t>
            </a:r>
            <a:r>
              <a:rPr lang="en-US" baseline="30000" dirty="0" err="1"/>
              <a:t>+</a:t>
            </a:r>
            <a:r>
              <a:rPr lang="en-US" dirty="0" err="1"/>
              <a:t>e</a:t>
            </a:r>
            <a:r>
              <a:rPr lang="en-US" baseline="30000" dirty="0"/>
              <a:t>-</a:t>
            </a:r>
            <a:r>
              <a:rPr lang="en-US" dirty="0"/>
              <a:t> collider am DESY/Hamburg</a:t>
            </a:r>
          </a:p>
          <a:p>
            <a:pPr lvl="1"/>
            <a:r>
              <a:rPr lang="en-US" dirty="0" err="1"/>
              <a:t>Erzeugung</a:t>
            </a:r>
            <a:r>
              <a:rPr lang="en-US" dirty="0"/>
              <a:t> von Quark – Antiquark </a:t>
            </a:r>
            <a:r>
              <a:rPr lang="en-US" dirty="0" err="1"/>
              <a:t>Paaren</a:t>
            </a:r>
            <a:r>
              <a:rPr lang="en-US" dirty="0"/>
              <a:t> (2 Jets)</a:t>
            </a:r>
          </a:p>
          <a:p>
            <a:r>
              <a:rPr lang="en-US" dirty="0" err="1"/>
              <a:t>Abstrahlung</a:t>
            </a:r>
            <a:r>
              <a:rPr lang="en-US" dirty="0"/>
              <a:t> </a:t>
            </a:r>
            <a:r>
              <a:rPr lang="en-US" dirty="0" err="1"/>
              <a:t>eines</a:t>
            </a:r>
            <a:r>
              <a:rPr lang="en-US" dirty="0"/>
              <a:t> Gluons </a:t>
            </a:r>
            <a:r>
              <a:rPr lang="en-US" dirty="0" err="1"/>
              <a:t>erzeugt</a:t>
            </a:r>
            <a:r>
              <a:rPr lang="en-US" dirty="0"/>
              <a:t> 3. Jet</a:t>
            </a:r>
          </a:p>
        </p:txBody>
      </p:sp>
      <p:sp>
        <p:nvSpPr>
          <p:cNvPr id="17" name="object 2"/>
          <p:cNvSpPr txBox="1"/>
          <p:nvPr/>
        </p:nvSpPr>
        <p:spPr>
          <a:xfrm>
            <a:off x="952915" y="5780485"/>
            <a:ext cx="2324735" cy="88742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700" u="heavy" spc="65" dirty="0">
                <a:solidFill>
                  <a:srgbClr val="000000"/>
                </a:solidFill>
                <a:latin typeface="Luxi Sans" charset="0"/>
                <a:cs typeface="Tahoma"/>
              </a:rPr>
              <a:t>#</a:t>
            </a:r>
            <a:r>
              <a:rPr lang="en-US" sz="2700" u="heavy" spc="65" dirty="0">
                <a:solidFill>
                  <a:srgbClr val="000000"/>
                </a:solidFill>
                <a:latin typeface="Luxi Sans" charset="0"/>
                <a:cs typeface="Tahoma"/>
              </a:rPr>
              <a:t> </a:t>
            </a:r>
            <a:r>
              <a:rPr sz="2700" u="heavy" spc="65" dirty="0">
                <a:solidFill>
                  <a:srgbClr val="000000"/>
                </a:solidFill>
                <a:latin typeface="Luxi Sans" charset="0"/>
                <a:cs typeface="Tahoma"/>
              </a:rPr>
              <a:t>3</a:t>
            </a:r>
            <a:r>
              <a:rPr sz="2700" u="heavy" spc="-80" dirty="0">
                <a:solidFill>
                  <a:srgbClr val="000000"/>
                </a:solidFill>
                <a:latin typeface="Luxi Sans" charset="0"/>
                <a:cs typeface="Times New Roman"/>
              </a:rPr>
              <a:t> </a:t>
            </a:r>
            <a:r>
              <a:rPr sz="2700" u="heavy" spc="-90" dirty="0">
                <a:solidFill>
                  <a:srgbClr val="000000"/>
                </a:solidFill>
                <a:latin typeface="Luxi Sans" charset="0"/>
                <a:cs typeface="Meiryo"/>
              </a:rPr>
              <a:t>−</a:t>
            </a:r>
            <a:r>
              <a:rPr sz="2700" u="heavy" spc="-80" dirty="0">
                <a:solidFill>
                  <a:srgbClr val="000000"/>
                </a:solidFill>
                <a:latin typeface="Luxi Sans" charset="0"/>
                <a:cs typeface="Times New Roman"/>
              </a:rPr>
              <a:t> </a:t>
            </a:r>
            <a:r>
              <a:rPr sz="2700" u="heavy" spc="50" dirty="0">
                <a:solidFill>
                  <a:srgbClr val="000000"/>
                </a:solidFill>
                <a:latin typeface="Luxi Sans" charset="0"/>
                <a:cs typeface="Tahoma"/>
              </a:rPr>
              <a:t>j</a:t>
            </a:r>
            <a:r>
              <a:rPr sz="2700" u="heavy" spc="-229" dirty="0">
                <a:solidFill>
                  <a:srgbClr val="000000"/>
                </a:solidFill>
                <a:latin typeface="Luxi Sans" charset="0"/>
                <a:cs typeface="Tahoma"/>
              </a:rPr>
              <a:t>e</a:t>
            </a:r>
            <a:r>
              <a:rPr sz="2700" u="heavy" spc="140" dirty="0">
                <a:solidFill>
                  <a:srgbClr val="000000"/>
                </a:solidFill>
                <a:latin typeface="Luxi Sans" charset="0"/>
                <a:cs typeface="Tahoma"/>
              </a:rPr>
              <a:t>t</a:t>
            </a:r>
            <a:r>
              <a:rPr sz="2700" u="heavy" spc="95" dirty="0">
                <a:solidFill>
                  <a:srgbClr val="000000"/>
                </a:solidFill>
                <a:latin typeface="Luxi Sans" charset="0"/>
                <a:cs typeface="Times New Roman"/>
              </a:rPr>
              <a:t> </a:t>
            </a:r>
            <a:r>
              <a:rPr sz="2700" u="heavy" spc="-229" dirty="0">
                <a:solidFill>
                  <a:srgbClr val="000000"/>
                </a:solidFill>
                <a:latin typeface="Luxi Sans" charset="0"/>
                <a:cs typeface="Tahoma"/>
              </a:rPr>
              <a:t>e</a:t>
            </a:r>
            <a:r>
              <a:rPr sz="2700" u="heavy" spc="25" dirty="0">
                <a:solidFill>
                  <a:srgbClr val="000000"/>
                </a:solidFill>
                <a:latin typeface="Luxi Sans" charset="0"/>
                <a:cs typeface="Tahoma"/>
              </a:rPr>
              <a:t>v</a:t>
            </a:r>
            <a:r>
              <a:rPr sz="2700" u="heavy" spc="-229" dirty="0">
                <a:solidFill>
                  <a:srgbClr val="000000"/>
                </a:solidFill>
                <a:latin typeface="Luxi Sans" charset="0"/>
                <a:cs typeface="Tahoma"/>
              </a:rPr>
              <a:t>e</a:t>
            </a:r>
            <a:r>
              <a:rPr sz="2700" u="heavy" spc="-80" dirty="0">
                <a:solidFill>
                  <a:srgbClr val="000000"/>
                </a:solidFill>
                <a:latin typeface="Luxi Sans" charset="0"/>
                <a:cs typeface="Tahoma"/>
              </a:rPr>
              <a:t>n</a:t>
            </a:r>
            <a:r>
              <a:rPr sz="2700" u="heavy" spc="135" dirty="0">
                <a:solidFill>
                  <a:srgbClr val="000000"/>
                </a:solidFill>
                <a:latin typeface="Luxi Sans" charset="0"/>
                <a:cs typeface="Tahoma"/>
              </a:rPr>
              <a:t>t</a:t>
            </a:r>
            <a:r>
              <a:rPr sz="2700" u="heavy" spc="-145" dirty="0">
                <a:solidFill>
                  <a:srgbClr val="000000"/>
                </a:solidFill>
                <a:latin typeface="Luxi Sans" charset="0"/>
                <a:cs typeface="Tahoma"/>
              </a:rPr>
              <a:t>s</a:t>
            </a:r>
            <a:endParaRPr sz="2700" dirty="0">
              <a:solidFill>
                <a:srgbClr val="000000"/>
              </a:solidFill>
              <a:latin typeface="Luxi Sans" charset="0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440"/>
              </a:spcBef>
            </a:pPr>
            <a:r>
              <a:rPr sz="2700" spc="65" dirty="0">
                <a:solidFill>
                  <a:srgbClr val="000000"/>
                </a:solidFill>
                <a:latin typeface="Luxi Sans" charset="0"/>
                <a:cs typeface="Tahoma"/>
              </a:rPr>
              <a:t>#</a:t>
            </a:r>
            <a:r>
              <a:rPr lang="en-US" sz="2700" spc="65" dirty="0">
                <a:solidFill>
                  <a:srgbClr val="000000"/>
                </a:solidFill>
                <a:latin typeface="Luxi Sans" charset="0"/>
                <a:cs typeface="Tahoma"/>
              </a:rPr>
              <a:t> </a:t>
            </a:r>
            <a:r>
              <a:rPr sz="2700" spc="65" dirty="0">
                <a:solidFill>
                  <a:srgbClr val="000000"/>
                </a:solidFill>
                <a:latin typeface="Luxi Sans" charset="0"/>
                <a:cs typeface="Tahoma"/>
              </a:rPr>
              <a:t>2</a:t>
            </a:r>
            <a:r>
              <a:rPr sz="2700" spc="-250" dirty="0">
                <a:solidFill>
                  <a:srgbClr val="000000"/>
                </a:solidFill>
                <a:latin typeface="Luxi Sans" charset="0"/>
                <a:cs typeface="Tahoma"/>
              </a:rPr>
              <a:t> </a:t>
            </a:r>
            <a:r>
              <a:rPr sz="2700" spc="-90" dirty="0">
                <a:solidFill>
                  <a:srgbClr val="000000"/>
                </a:solidFill>
                <a:latin typeface="Luxi Sans" charset="0"/>
                <a:cs typeface="Meiryo"/>
              </a:rPr>
              <a:t>−</a:t>
            </a:r>
            <a:r>
              <a:rPr sz="2700" spc="-320" dirty="0">
                <a:solidFill>
                  <a:srgbClr val="000000"/>
                </a:solidFill>
                <a:latin typeface="Luxi Sans" charset="0"/>
                <a:cs typeface="Meiryo"/>
              </a:rPr>
              <a:t> </a:t>
            </a:r>
            <a:r>
              <a:rPr sz="2700" spc="50" dirty="0">
                <a:solidFill>
                  <a:srgbClr val="000000"/>
                </a:solidFill>
                <a:latin typeface="Luxi Sans" charset="0"/>
                <a:cs typeface="Tahoma"/>
              </a:rPr>
              <a:t>j</a:t>
            </a:r>
            <a:r>
              <a:rPr sz="2700" spc="-229" dirty="0">
                <a:solidFill>
                  <a:srgbClr val="000000"/>
                </a:solidFill>
                <a:latin typeface="Luxi Sans" charset="0"/>
                <a:cs typeface="Tahoma"/>
              </a:rPr>
              <a:t>e</a:t>
            </a:r>
            <a:r>
              <a:rPr sz="2700" spc="140" dirty="0">
                <a:solidFill>
                  <a:srgbClr val="000000"/>
                </a:solidFill>
                <a:latin typeface="Luxi Sans" charset="0"/>
                <a:cs typeface="Tahoma"/>
              </a:rPr>
              <a:t>t</a:t>
            </a:r>
            <a:r>
              <a:rPr sz="2700" spc="-75" dirty="0">
                <a:solidFill>
                  <a:srgbClr val="000000"/>
                </a:solidFill>
                <a:latin typeface="Luxi Sans" charset="0"/>
                <a:cs typeface="Tahoma"/>
              </a:rPr>
              <a:t> </a:t>
            </a:r>
            <a:r>
              <a:rPr sz="2700" spc="-229" dirty="0">
                <a:solidFill>
                  <a:srgbClr val="000000"/>
                </a:solidFill>
                <a:latin typeface="Luxi Sans" charset="0"/>
                <a:cs typeface="Tahoma"/>
              </a:rPr>
              <a:t>e</a:t>
            </a:r>
            <a:r>
              <a:rPr sz="2700" spc="25" dirty="0">
                <a:solidFill>
                  <a:srgbClr val="000000"/>
                </a:solidFill>
                <a:latin typeface="Luxi Sans" charset="0"/>
                <a:cs typeface="Tahoma"/>
              </a:rPr>
              <a:t>v</a:t>
            </a:r>
            <a:r>
              <a:rPr sz="2700" spc="-229" dirty="0">
                <a:solidFill>
                  <a:srgbClr val="000000"/>
                </a:solidFill>
                <a:latin typeface="Luxi Sans" charset="0"/>
                <a:cs typeface="Tahoma"/>
              </a:rPr>
              <a:t>e</a:t>
            </a:r>
            <a:r>
              <a:rPr sz="2700" spc="-80" dirty="0">
                <a:solidFill>
                  <a:srgbClr val="000000"/>
                </a:solidFill>
                <a:latin typeface="Luxi Sans" charset="0"/>
                <a:cs typeface="Tahoma"/>
              </a:rPr>
              <a:t>n</a:t>
            </a:r>
            <a:r>
              <a:rPr sz="2700" spc="135" dirty="0">
                <a:solidFill>
                  <a:srgbClr val="000000"/>
                </a:solidFill>
                <a:latin typeface="Luxi Sans" charset="0"/>
                <a:cs typeface="Tahoma"/>
              </a:rPr>
              <a:t>t</a:t>
            </a:r>
            <a:r>
              <a:rPr sz="2700" spc="-145" dirty="0">
                <a:solidFill>
                  <a:srgbClr val="000000"/>
                </a:solidFill>
                <a:latin typeface="Luxi Sans" charset="0"/>
                <a:cs typeface="Tahoma"/>
              </a:rPr>
              <a:t>s</a:t>
            </a:r>
            <a:endParaRPr sz="2700" dirty="0">
              <a:solidFill>
                <a:srgbClr val="000000"/>
              </a:solidFill>
              <a:latin typeface="Luxi Sans" charset="0"/>
              <a:cs typeface="Tahoma"/>
            </a:endParaRPr>
          </a:p>
        </p:txBody>
      </p:sp>
      <p:sp>
        <p:nvSpPr>
          <p:cNvPr id="18" name="object 3"/>
          <p:cNvSpPr txBox="1"/>
          <p:nvPr/>
        </p:nvSpPr>
        <p:spPr>
          <a:xfrm>
            <a:off x="3477922" y="6015650"/>
            <a:ext cx="1281430" cy="4154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471805" algn="l"/>
              </a:tabLst>
            </a:pPr>
            <a:r>
              <a:rPr sz="2700" spc="-90" dirty="0">
                <a:solidFill>
                  <a:srgbClr val="000000"/>
                </a:solidFill>
                <a:latin typeface="Luxi Sans" charset="0"/>
                <a:cs typeface="Meiryo"/>
              </a:rPr>
              <a:t>∼	</a:t>
            </a:r>
            <a:r>
              <a:rPr sz="2700" spc="175" dirty="0">
                <a:solidFill>
                  <a:srgbClr val="000000"/>
                </a:solidFill>
                <a:latin typeface="Luxi Sans" charset="0"/>
                <a:cs typeface="Arial"/>
              </a:rPr>
              <a:t>α</a:t>
            </a:r>
            <a:r>
              <a:rPr sz="2850" spc="202" baseline="-11695" dirty="0">
                <a:solidFill>
                  <a:srgbClr val="000000"/>
                </a:solidFill>
                <a:latin typeface="Luxi Sans" charset="0"/>
                <a:cs typeface="Bookman Old Style"/>
              </a:rPr>
              <a:t>s</a:t>
            </a:r>
            <a:r>
              <a:rPr sz="2700" dirty="0">
                <a:solidFill>
                  <a:srgbClr val="000000"/>
                </a:solidFill>
                <a:latin typeface="Luxi Sans" charset="0"/>
                <a:cs typeface="Tahoma"/>
              </a:rPr>
              <a:t>(</a:t>
            </a:r>
            <a:r>
              <a:rPr sz="2700" spc="-55" dirty="0">
                <a:solidFill>
                  <a:srgbClr val="000000"/>
                </a:solidFill>
                <a:latin typeface="Luxi Sans" charset="0"/>
                <a:cs typeface="Luxi Sans" charset="0"/>
              </a:rPr>
              <a:t>s</a:t>
            </a:r>
            <a:r>
              <a:rPr sz="2700" spc="10" dirty="0">
                <a:solidFill>
                  <a:srgbClr val="000000"/>
                </a:solidFill>
                <a:latin typeface="Luxi Sans" charset="0"/>
                <a:cs typeface="Tahoma"/>
              </a:rPr>
              <a:t>)</a:t>
            </a:r>
            <a:endParaRPr sz="2700" dirty="0">
              <a:solidFill>
                <a:srgbClr val="000000"/>
              </a:solidFill>
              <a:latin typeface="Luxi Sans" charset="0"/>
              <a:cs typeface="Tahoma"/>
            </a:endParaRPr>
          </a:p>
        </p:txBody>
      </p:sp>
      <p:sp>
        <p:nvSpPr>
          <p:cNvPr id="19" name="object 7"/>
          <p:cNvSpPr txBox="1"/>
          <p:nvPr/>
        </p:nvSpPr>
        <p:spPr>
          <a:xfrm>
            <a:off x="8280672" y="2867218"/>
            <a:ext cx="1728192" cy="51638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ts val="2000"/>
              </a:lnSpc>
            </a:pPr>
            <a:r>
              <a:rPr sz="1800" spc="-15" dirty="0">
                <a:solidFill>
                  <a:srgbClr val="000000"/>
                </a:solidFill>
                <a:latin typeface="Luxi Sans" charset="0"/>
                <a:cs typeface="Comic Sans MS"/>
              </a:rPr>
              <a:t>3-</a:t>
            </a:r>
            <a:r>
              <a:rPr sz="1800" spc="-5" dirty="0">
                <a:solidFill>
                  <a:srgbClr val="000000"/>
                </a:solidFill>
                <a:latin typeface="Luxi Sans" charset="0"/>
                <a:cs typeface="Comic Sans MS"/>
              </a:rPr>
              <a:t>je</a:t>
            </a:r>
            <a:r>
              <a:rPr sz="1800" dirty="0">
                <a:solidFill>
                  <a:srgbClr val="000000"/>
                </a:solidFill>
                <a:latin typeface="Luxi Sans" charset="0"/>
                <a:cs typeface="Comic Sans MS"/>
              </a:rPr>
              <a:t>t event</a:t>
            </a:r>
            <a:endParaRPr lang="en-US" sz="1800" dirty="0">
              <a:solidFill>
                <a:srgbClr val="000000"/>
              </a:solidFill>
              <a:latin typeface="Luxi Sans" charset="0"/>
              <a:cs typeface="Comic Sans MS"/>
            </a:endParaRPr>
          </a:p>
          <a:p>
            <a:pPr marL="12700" marR="5080">
              <a:lnSpc>
                <a:spcPts val="2000"/>
              </a:lnSpc>
            </a:pPr>
            <a:r>
              <a:rPr sz="1800" spc="-5" dirty="0">
                <a:solidFill>
                  <a:srgbClr val="000000"/>
                </a:solidFill>
                <a:latin typeface="Luxi Sans" charset="0"/>
                <a:cs typeface="Comic Sans MS"/>
              </a:rPr>
              <a:t>[</a:t>
            </a:r>
            <a:r>
              <a:rPr lang="en-US" sz="1800" spc="-5" dirty="0">
                <a:solidFill>
                  <a:srgbClr val="000000"/>
                </a:solidFill>
                <a:latin typeface="Luxi Sans" charset="0"/>
                <a:cs typeface="Comic Sans MS"/>
              </a:rPr>
              <a:t>JADE Detektor</a:t>
            </a:r>
            <a:r>
              <a:rPr sz="1800" spc="-5" dirty="0">
                <a:solidFill>
                  <a:srgbClr val="000000"/>
                </a:solidFill>
                <a:latin typeface="Luxi Sans" charset="0"/>
                <a:cs typeface="Comic Sans MS"/>
              </a:rPr>
              <a:t>]</a:t>
            </a:r>
            <a:endParaRPr sz="1800" dirty="0">
              <a:solidFill>
                <a:srgbClr val="000000"/>
              </a:solidFill>
              <a:latin typeface="Luxi Sans" charset="0"/>
              <a:cs typeface="Comic Sans MS"/>
            </a:endParaRPr>
          </a:p>
        </p:txBody>
      </p:sp>
      <p:sp>
        <p:nvSpPr>
          <p:cNvPr id="20" name="object 8"/>
          <p:cNvSpPr/>
          <p:nvPr/>
        </p:nvSpPr>
        <p:spPr>
          <a:xfrm>
            <a:off x="822925" y="2971800"/>
            <a:ext cx="4397375" cy="2374900"/>
          </a:xfrm>
          <a:custGeom>
            <a:avLst/>
            <a:gdLst/>
            <a:ahLst/>
            <a:cxnLst/>
            <a:rect l="l" t="t" r="r" b="b"/>
            <a:pathLst>
              <a:path w="4397375" h="2374900">
                <a:moveTo>
                  <a:pt x="0" y="2374900"/>
                </a:moveTo>
                <a:lnTo>
                  <a:pt x="4396774" y="2374900"/>
                </a:lnTo>
                <a:lnTo>
                  <a:pt x="4396774" y="0"/>
                </a:lnTo>
                <a:lnTo>
                  <a:pt x="0" y="0"/>
                </a:lnTo>
                <a:lnTo>
                  <a:pt x="0" y="23749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1" name="object 9"/>
          <p:cNvSpPr/>
          <p:nvPr/>
        </p:nvSpPr>
        <p:spPr>
          <a:xfrm>
            <a:off x="1437189" y="3091593"/>
            <a:ext cx="3636404" cy="213018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2" name="object 10"/>
          <p:cNvSpPr txBox="1"/>
          <p:nvPr/>
        </p:nvSpPr>
        <p:spPr>
          <a:xfrm>
            <a:off x="1079872" y="3131765"/>
            <a:ext cx="470425" cy="3693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600" spc="-22" baseline="-20833" dirty="0">
                <a:solidFill>
                  <a:srgbClr val="000000"/>
                </a:solidFill>
                <a:latin typeface="Luxi Sans" charset="0"/>
                <a:cs typeface="Comic Sans MS"/>
              </a:rPr>
              <a:t>e</a:t>
            </a:r>
            <a:r>
              <a:rPr sz="1600" spc="-15" dirty="0">
                <a:solidFill>
                  <a:srgbClr val="000000"/>
                </a:solidFill>
                <a:latin typeface="Luxi Sans" charset="0"/>
                <a:cs typeface="Comic Sans MS"/>
              </a:rPr>
              <a:t>+</a:t>
            </a:r>
            <a:endParaRPr sz="1600" dirty="0">
              <a:solidFill>
                <a:srgbClr val="000000"/>
              </a:solidFill>
              <a:latin typeface="Luxi Sans" charset="0"/>
              <a:cs typeface="Comic Sans MS"/>
            </a:endParaRPr>
          </a:p>
        </p:txBody>
      </p:sp>
      <p:sp>
        <p:nvSpPr>
          <p:cNvPr id="23" name="object 11"/>
          <p:cNvSpPr txBox="1"/>
          <p:nvPr/>
        </p:nvSpPr>
        <p:spPr>
          <a:xfrm>
            <a:off x="1079872" y="4629535"/>
            <a:ext cx="360039" cy="37443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600" spc="-22" baseline="-20833" dirty="0">
                <a:solidFill>
                  <a:srgbClr val="000000"/>
                </a:solidFill>
                <a:latin typeface="Luxi Sans" charset="0"/>
                <a:cs typeface="Comic Sans MS"/>
              </a:rPr>
              <a:t>e</a:t>
            </a:r>
            <a:r>
              <a:rPr sz="1600" spc="-10" dirty="0">
                <a:solidFill>
                  <a:srgbClr val="000000"/>
                </a:solidFill>
                <a:latin typeface="Luxi Sans" charset="0"/>
                <a:cs typeface="Comic Sans MS"/>
              </a:rPr>
              <a:t>-</a:t>
            </a:r>
            <a:endParaRPr sz="1600" dirty="0">
              <a:solidFill>
                <a:srgbClr val="000000"/>
              </a:solidFill>
              <a:latin typeface="Luxi Sans" charset="0"/>
              <a:cs typeface="Comic Sans MS"/>
            </a:endParaRPr>
          </a:p>
        </p:txBody>
      </p:sp>
      <p:sp>
        <p:nvSpPr>
          <p:cNvPr id="24" name="object 12"/>
          <p:cNvSpPr txBox="1"/>
          <p:nvPr/>
        </p:nvSpPr>
        <p:spPr>
          <a:xfrm>
            <a:off x="4617784" y="5075981"/>
            <a:ext cx="350520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spc="-5" dirty="0">
                <a:solidFill>
                  <a:srgbClr val="000000"/>
                </a:solidFill>
                <a:latin typeface="Luxi Sans" charset="0"/>
                <a:cs typeface="Comic Sans MS"/>
              </a:rPr>
              <a:t>jet</a:t>
            </a:r>
            <a:endParaRPr sz="1800" dirty="0">
              <a:solidFill>
                <a:srgbClr val="000000"/>
              </a:solidFill>
              <a:latin typeface="Luxi Sans" charset="0"/>
              <a:cs typeface="Comic Sans MS"/>
            </a:endParaRPr>
          </a:p>
        </p:txBody>
      </p:sp>
      <p:sp>
        <p:nvSpPr>
          <p:cNvPr id="25" name="object 13"/>
          <p:cNvSpPr txBox="1"/>
          <p:nvPr/>
        </p:nvSpPr>
        <p:spPr>
          <a:xfrm>
            <a:off x="5193848" y="3646854"/>
            <a:ext cx="350520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spc="-5" dirty="0">
                <a:solidFill>
                  <a:srgbClr val="000000"/>
                </a:solidFill>
                <a:latin typeface="Luxi Sans" charset="0"/>
                <a:cs typeface="Comic Sans MS"/>
              </a:rPr>
              <a:t>jet</a:t>
            </a:r>
            <a:endParaRPr sz="1800" dirty="0">
              <a:solidFill>
                <a:srgbClr val="000000"/>
              </a:solidFill>
              <a:latin typeface="Luxi Sans" charset="0"/>
              <a:cs typeface="Comic Sans MS"/>
            </a:endParaRPr>
          </a:p>
        </p:txBody>
      </p:sp>
      <p:sp>
        <p:nvSpPr>
          <p:cNvPr id="26" name="object 14"/>
          <p:cNvSpPr txBox="1"/>
          <p:nvPr/>
        </p:nvSpPr>
        <p:spPr>
          <a:xfrm>
            <a:off x="4608264" y="2771725"/>
            <a:ext cx="350520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spc="-5" dirty="0">
                <a:solidFill>
                  <a:srgbClr val="000000"/>
                </a:solidFill>
                <a:latin typeface="Luxi Sans" charset="0"/>
                <a:cs typeface="Comic Sans MS"/>
              </a:rPr>
              <a:t>jet</a:t>
            </a:r>
            <a:endParaRPr sz="1800" dirty="0">
              <a:solidFill>
                <a:srgbClr val="000000"/>
              </a:solidFill>
              <a:latin typeface="Luxi Sans" charset="0"/>
              <a:cs typeface="Comic Sans MS"/>
            </a:endParaRPr>
          </a:p>
        </p:txBody>
      </p:sp>
      <p:sp>
        <p:nvSpPr>
          <p:cNvPr id="27" name="object 15"/>
          <p:cNvSpPr txBox="1"/>
          <p:nvPr/>
        </p:nvSpPr>
        <p:spPr>
          <a:xfrm>
            <a:off x="3323356" y="3276858"/>
            <a:ext cx="348804" cy="3693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spc="-15" dirty="0">
                <a:solidFill>
                  <a:schemeClr val="tx1"/>
                </a:solidFill>
                <a:latin typeface="Luxi Sans" charset="0"/>
                <a:cs typeface="Comic Sans MS"/>
              </a:rPr>
              <a:t>α</a:t>
            </a:r>
            <a:r>
              <a:rPr sz="2400" spc="-15" baseline="-8680" dirty="0">
                <a:solidFill>
                  <a:schemeClr val="tx1"/>
                </a:solidFill>
                <a:latin typeface="Luxi Sans" charset="0"/>
                <a:cs typeface="Comic Sans MS"/>
              </a:rPr>
              <a:t>s</a:t>
            </a:r>
            <a:endParaRPr sz="2400" baseline="-8680" dirty="0">
              <a:solidFill>
                <a:schemeClr val="tx1"/>
              </a:solidFill>
              <a:latin typeface="Luxi Sans" charset="0"/>
              <a:cs typeface="Comic Sans MS"/>
            </a:endParaRPr>
          </a:p>
        </p:txBody>
      </p:sp>
      <p:sp>
        <p:nvSpPr>
          <p:cNvPr id="28" name="object 16"/>
          <p:cNvSpPr txBox="1"/>
          <p:nvPr/>
        </p:nvSpPr>
        <p:spPr>
          <a:xfrm>
            <a:off x="2705100" y="4288432"/>
            <a:ext cx="318988" cy="3693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dirty="0">
                <a:solidFill>
                  <a:srgbClr val="000000"/>
                </a:solidFill>
                <a:latin typeface="Symbol"/>
                <a:cs typeface="Symbol"/>
              </a:rPr>
              <a:t></a:t>
            </a:r>
          </a:p>
        </p:txBody>
      </p:sp>
      <p:sp>
        <p:nvSpPr>
          <p:cNvPr id="4" name="Oval 3"/>
          <p:cNvSpPr>
            <a:spLocks noChangeAspect="1"/>
          </p:cNvSpPr>
          <p:nvPr/>
        </p:nvSpPr>
        <p:spPr bwMode="auto">
          <a:xfrm>
            <a:off x="3672176" y="3707829"/>
            <a:ext cx="180000" cy="180000"/>
          </a:xfrm>
          <a:prstGeom prst="ellipse">
            <a:avLst/>
          </a:prstGeom>
          <a:solidFill>
            <a:srgbClr val="0000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96467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Der </a:t>
            </a:r>
            <a:r>
              <a:rPr lang="en-US" dirty="0" err="1"/>
              <a:t>Beginn</a:t>
            </a:r>
            <a:r>
              <a:rPr lang="en-US" dirty="0"/>
              <a:t> der </a:t>
            </a:r>
            <a:r>
              <a:rPr lang="en-US" dirty="0" err="1"/>
              <a:t>Teilchenphysik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638" y="1189038"/>
            <a:ext cx="5845794" cy="5942012"/>
          </a:xfrm>
        </p:spPr>
        <p:txBody>
          <a:bodyPr/>
          <a:lstStyle/>
          <a:p>
            <a:r>
              <a:rPr lang="en-US" dirty="0" err="1"/>
              <a:t>Entdeckung</a:t>
            </a:r>
            <a:r>
              <a:rPr lang="en-US" dirty="0"/>
              <a:t> des </a:t>
            </a:r>
            <a:r>
              <a:rPr lang="en-US" dirty="0" err="1">
                <a:solidFill>
                  <a:srgbClr val="FF0000"/>
                </a:solidFill>
              </a:rPr>
              <a:t>Elektrons</a:t>
            </a:r>
            <a:r>
              <a:rPr lang="en-US" dirty="0"/>
              <a:t> 1897</a:t>
            </a:r>
            <a:endParaRPr lang="de-DE" dirty="0"/>
          </a:p>
          <a:p>
            <a:r>
              <a:rPr lang="de-DE" dirty="0">
                <a:solidFill>
                  <a:srgbClr val="FF0000"/>
                </a:solidFill>
              </a:rPr>
              <a:t>Kathodenstrahlen</a:t>
            </a:r>
            <a:r>
              <a:rPr lang="de-DE" dirty="0"/>
              <a:t>* sind Teilchen mit spezifischem Ladungs-Massen-Verhältnis </a:t>
            </a:r>
            <a:r>
              <a:rPr lang="de-DE" dirty="0" err="1"/>
              <a:t>e</a:t>
            </a:r>
            <a:r>
              <a:rPr lang="de-DE" dirty="0"/>
              <a:t>/m</a:t>
            </a:r>
          </a:p>
          <a:p>
            <a:pPr lvl="1"/>
            <a:r>
              <a:rPr lang="de-DE" dirty="0"/>
              <a:t>*später “</a:t>
            </a:r>
            <a:r>
              <a:rPr lang="de-DE" dirty="0">
                <a:solidFill>
                  <a:srgbClr val="FF0000"/>
                </a:solidFill>
              </a:rPr>
              <a:t>Elektronen</a:t>
            </a:r>
            <a:r>
              <a:rPr lang="de-DE" dirty="0"/>
              <a:t>“ genannt</a:t>
            </a:r>
          </a:p>
          <a:p>
            <a:pPr marL="142875" indent="0">
              <a:buNone/>
            </a:pPr>
            <a:endParaRPr lang="en-US" dirty="0"/>
          </a:p>
        </p:txBody>
      </p:sp>
      <p:grpSp>
        <p:nvGrpSpPr>
          <p:cNvPr id="4" name="Group 12"/>
          <p:cNvGrpSpPr>
            <a:grpSpLocks noChangeAspect="1"/>
          </p:cNvGrpSpPr>
          <p:nvPr/>
        </p:nvGrpSpPr>
        <p:grpSpPr bwMode="auto">
          <a:xfrm>
            <a:off x="143768" y="3583015"/>
            <a:ext cx="5472608" cy="2337748"/>
            <a:chOff x="0" y="0"/>
            <a:chExt cx="4084" cy="174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7" name="Group 8"/>
            <p:cNvGrpSpPr>
              <a:grpSpLocks/>
            </p:cNvGrpSpPr>
            <p:nvPr/>
          </p:nvGrpSpPr>
          <p:grpSpPr bwMode="auto">
            <a:xfrm>
              <a:off x="0" y="36"/>
              <a:ext cx="4084" cy="1709"/>
              <a:chOff x="0" y="0"/>
              <a:chExt cx="4084" cy="1708"/>
            </a:xfrm>
          </p:grpSpPr>
          <p:pic>
            <p:nvPicPr>
              <p:cNvPr id="9" name="Picture 4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4084" cy="17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2700" cap="flat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0" name="Oval 5"/>
              <p:cNvSpPr>
                <a:spLocks/>
              </p:cNvSpPr>
              <p:nvPr/>
            </p:nvSpPr>
            <p:spPr bwMode="auto">
              <a:xfrm>
                <a:off x="3267" y="907"/>
                <a:ext cx="155" cy="146"/>
              </a:xfrm>
              <a:prstGeom prst="ellipse">
                <a:avLst/>
              </a:prstGeom>
              <a:solidFill>
                <a:srgbClr val="FF0000">
                  <a:alpha val="56602"/>
                </a:srgbClr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25400" cap="flat">
                    <a:solidFill>
                      <a:srgbClr val="FFFFFF">
                        <a:alpha val="91353"/>
                      </a:srgbClr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38100" tIns="38100" rIns="38100" bIns="38100" anchor="ctr"/>
              <a:lstStyle/>
              <a:p>
                <a:pPr algn="ctr" defTabSz="914400"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en-US" sz="60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Verdana" charset="0"/>
                    <a:ea typeface="ＭＳ Ｐゴシック" charset="0"/>
                    <a:cs typeface="Verdana" charset="0"/>
                    <a:sym typeface="Verdana" charset="0"/>
                  </a:rPr>
                  <a:t>e</a:t>
                </a:r>
                <a:r>
                  <a:rPr lang="en-US" sz="600" baseline="3200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Verdana" charset="0"/>
                    <a:ea typeface="ＭＳ Ｐゴシック" charset="0"/>
                    <a:cs typeface="Verdana" charset="0"/>
                    <a:sym typeface="Verdana" charset="0"/>
                  </a:rPr>
                  <a:t>-</a:t>
                </a:r>
              </a:p>
            </p:txBody>
          </p:sp>
          <p:sp>
            <p:nvSpPr>
              <p:cNvPr id="11" name="Line 6"/>
              <p:cNvSpPr>
                <a:spLocks noChangeShapeType="1"/>
              </p:cNvSpPr>
              <p:nvPr/>
            </p:nvSpPr>
            <p:spPr bwMode="auto">
              <a:xfrm rot="10800000">
                <a:off x="3458" y="998"/>
                <a:ext cx="527" cy="100"/>
              </a:xfrm>
              <a:prstGeom prst="line">
                <a:avLst/>
              </a:prstGeom>
              <a:noFill/>
              <a:ln w="25400" cap="flat">
                <a:solidFill>
                  <a:srgbClr val="FF0080"/>
                </a:solidFill>
                <a:prstDash val="solid"/>
                <a:miter lim="800000"/>
                <a:headEnd type="stealth" w="med" len="med"/>
                <a:tailEnd type="none" w="med" len="med"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pPr algn="ctr" defTabSz="914400"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endParaRPr lang="en-US" sz="1800">
                  <a:solidFill>
                    <a:srgbClr val="000000"/>
                  </a:solidFill>
                  <a:latin typeface="Verdana" charset="0"/>
                  <a:sym typeface="Verdana" charset="0"/>
                </a:endParaRPr>
              </a:p>
            </p:txBody>
          </p:sp>
          <p:sp>
            <p:nvSpPr>
              <p:cNvPr id="12" name="Freeform 7"/>
              <p:cNvSpPr>
                <a:spLocks/>
              </p:cNvSpPr>
              <p:nvPr/>
            </p:nvSpPr>
            <p:spPr bwMode="auto">
              <a:xfrm>
                <a:off x="698" y="880"/>
                <a:ext cx="2515" cy="82"/>
              </a:xfrm>
              <a:custGeom>
                <a:avLst/>
                <a:gdLst>
                  <a:gd name="T0" fmla="*/ 0 w 21600"/>
                  <a:gd name="T1" fmla="*/ 6480 h 21600"/>
                  <a:gd name="T2" fmla="*/ 13759 w 21600"/>
                  <a:gd name="T3" fmla="*/ 0 h 21600"/>
                  <a:gd name="T4" fmla="*/ 15527 w 21600"/>
                  <a:gd name="T5" fmla="*/ 2160 h 21600"/>
                  <a:gd name="T6" fmla="*/ 17219 w 21600"/>
                  <a:gd name="T7" fmla="*/ 6480 h 21600"/>
                  <a:gd name="T8" fmla="*/ 21600 w 21600"/>
                  <a:gd name="T9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600" h="21600">
                    <a:moveTo>
                      <a:pt x="0" y="6480"/>
                    </a:moveTo>
                    <a:lnTo>
                      <a:pt x="13759" y="0"/>
                    </a:lnTo>
                    <a:lnTo>
                      <a:pt x="15527" y="2160"/>
                    </a:lnTo>
                    <a:lnTo>
                      <a:pt x="17219" y="6480"/>
                    </a:lnTo>
                    <a:lnTo>
                      <a:pt x="21600" y="21600"/>
                    </a:lnTo>
                  </a:path>
                </a:pathLst>
              </a:custGeom>
              <a:noFill/>
              <a:ln w="25400" cap="flat">
                <a:solidFill>
                  <a:srgbClr val="FF0080"/>
                </a:solidFill>
                <a:prstDash val="sysDot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pPr algn="ctr" defTabSz="914400"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endParaRPr lang="en-US" sz="1800">
                  <a:solidFill>
                    <a:srgbClr val="000000"/>
                  </a:solidFill>
                  <a:latin typeface="Verdana" charset="0"/>
                  <a:sym typeface="Verdana" charset="0"/>
                </a:endParaRPr>
              </a:p>
            </p:txBody>
          </p:sp>
        </p:grpSp>
        <p:sp>
          <p:nvSpPr>
            <p:cNvPr id="6" name="Rectangle 11"/>
            <p:cNvSpPr>
              <a:spLocks/>
            </p:cNvSpPr>
            <p:nvPr/>
          </p:nvSpPr>
          <p:spPr bwMode="auto">
            <a:xfrm>
              <a:off x="940" y="0"/>
              <a:ext cx="3037" cy="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defTabSz="914400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200" dirty="0" err="1">
                  <a:solidFill>
                    <a:srgbClr val="000000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Elektroden</a:t>
              </a:r>
              <a:r>
                <a:rPr lang="en-US" sz="1200" dirty="0">
                  <a:solidFill>
                    <a:srgbClr val="000000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 D+E: </a:t>
              </a:r>
              <a:r>
                <a:rPr lang="en-US" sz="1200" dirty="0" err="1">
                  <a:solidFill>
                    <a:srgbClr val="000000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Elektrisches</a:t>
              </a:r>
              <a:r>
                <a:rPr lang="en-US" sz="1200" dirty="0">
                  <a:solidFill>
                    <a:srgbClr val="000000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 Feld</a:t>
              </a:r>
            </a:p>
            <a:p>
              <a:pPr algn="ctr" defTabSz="914400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200" dirty="0" err="1">
                  <a:solidFill>
                    <a:srgbClr val="000000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Spulen</a:t>
              </a:r>
              <a:r>
                <a:rPr lang="en-US" sz="1200" dirty="0">
                  <a:solidFill>
                    <a:srgbClr val="000000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 (</a:t>
              </a:r>
              <a:r>
                <a:rPr lang="en-US" sz="1200" dirty="0" err="1">
                  <a:solidFill>
                    <a:srgbClr val="000000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senkrecht</a:t>
              </a:r>
              <a:r>
                <a:rPr lang="en-US" sz="1200" dirty="0">
                  <a:solidFill>
                    <a:srgbClr val="000000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 </a:t>
              </a:r>
              <a:r>
                <a:rPr lang="en-US" sz="1200" dirty="0" err="1">
                  <a:solidFill>
                    <a:srgbClr val="000000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dazu</a:t>
              </a:r>
              <a:r>
                <a:rPr lang="en-US" sz="1200" dirty="0">
                  <a:solidFill>
                    <a:srgbClr val="000000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, </a:t>
              </a:r>
              <a:r>
                <a:rPr lang="en-US" sz="1200" dirty="0" err="1">
                  <a:solidFill>
                    <a:srgbClr val="000000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nicht</a:t>
              </a:r>
              <a:r>
                <a:rPr lang="en-US" sz="1200" dirty="0">
                  <a:solidFill>
                    <a:srgbClr val="000000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 </a:t>
              </a:r>
              <a:r>
                <a:rPr lang="en-US" sz="1200" dirty="0" err="1">
                  <a:solidFill>
                    <a:srgbClr val="000000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sichtbar</a:t>
              </a:r>
              <a:r>
                <a:rPr lang="en-US" sz="1200" dirty="0">
                  <a:solidFill>
                    <a:srgbClr val="000000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): </a:t>
              </a:r>
              <a:r>
                <a:rPr lang="en-US" sz="1200" dirty="0" err="1">
                  <a:solidFill>
                    <a:srgbClr val="000000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Magnetfeld</a:t>
              </a:r>
              <a:endParaRPr lang="en-US" sz="1200" dirty="0">
                <a:solidFill>
                  <a:srgbClr val="000000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endParaRPr>
            </a:p>
          </p:txBody>
        </p:sp>
      </p:grpSp>
      <p:pic>
        <p:nvPicPr>
          <p:cNvPr id="15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8504" y="1146784"/>
            <a:ext cx="1828802" cy="209867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6366704" y="3359189"/>
            <a:ext cx="2802272" cy="466504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prstDash val="solid"/>
          </a:ln>
        </p:spPr>
        <p:txBody>
          <a:bodyPr vert="horz" wrap="square" lIns="9000" tIns="9000" rIns="9000" bIns="9000" anchorCtr="0" compatLnSpc="0">
            <a:spAutoFit/>
          </a:bodyPr>
          <a:lstStyle/>
          <a:p>
            <a:pPr marL="0" marR="0" lvl="0" indent="0" algn="ctr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600" b="1" i="0" u="none" strike="noStrike" baseline="0" dirty="0">
                <a:ln>
                  <a:noFill/>
                </a:ln>
                <a:solidFill>
                  <a:srgbClr val="0000FF"/>
                </a:solidFill>
                <a:latin typeface="Luxi Sans" charset="0"/>
                <a:ea typeface="HG Mincho Light J" pitchFamily="2"/>
                <a:cs typeface="HG Mincho Light J" pitchFamily="2"/>
              </a:rPr>
              <a:t> </a:t>
            </a:r>
            <a:r>
              <a:rPr lang="en-US" sz="1600" b="1" dirty="0">
                <a:solidFill>
                  <a:srgbClr val="0000FF"/>
                </a:solidFill>
                <a:latin typeface="Luxi Sans" charset="0"/>
                <a:ea typeface="HG Mincho Light J" pitchFamily="2"/>
                <a:cs typeface="HG Mincho Light J" pitchFamily="2"/>
              </a:rPr>
              <a:t>J. J. Thomson (1856 – 1940)</a:t>
            </a:r>
          </a:p>
          <a:p>
            <a:pPr marL="0" marR="0" lvl="0" indent="0" algn="ctr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600" b="1" i="0" u="none" strike="noStrike" baseline="0" dirty="0" err="1">
                <a:ln>
                  <a:noFill/>
                </a:ln>
                <a:solidFill>
                  <a:srgbClr val="0000FF"/>
                </a:solidFill>
                <a:latin typeface="Luxi Sans" charset="0"/>
                <a:ea typeface="HG Mincho Light J" pitchFamily="2"/>
                <a:cs typeface="HG Mincho Light J" pitchFamily="2"/>
              </a:rPr>
              <a:t>Nobelpreis</a:t>
            </a:r>
            <a:r>
              <a:rPr lang="en-US" sz="1600" b="1" i="0" u="none" strike="noStrike" dirty="0">
                <a:ln>
                  <a:noFill/>
                </a:ln>
                <a:solidFill>
                  <a:srgbClr val="0000FF"/>
                </a:solidFill>
                <a:latin typeface="Luxi Sans" charset="0"/>
                <a:ea typeface="HG Mincho Light J" pitchFamily="2"/>
                <a:cs typeface="HG Mincho Light J" pitchFamily="2"/>
              </a:rPr>
              <a:t> 1906</a:t>
            </a:r>
            <a:endParaRPr lang="en-US" sz="1600" b="1" i="0" u="none" strike="noStrike" baseline="0" dirty="0">
              <a:ln>
                <a:noFill/>
              </a:ln>
              <a:solidFill>
                <a:srgbClr val="0000FF"/>
              </a:solidFill>
              <a:latin typeface="Luxi Sans" charset="0"/>
              <a:ea typeface="HG Mincho Light J" pitchFamily="2"/>
              <a:cs typeface="HG Mincho Light J" pitchFamily="2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2836" y="4491931"/>
            <a:ext cx="3810008" cy="253594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4" name="TextBox 13"/>
          <p:cNvSpPr txBox="1"/>
          <p:nvPr/>
        </p:nvSpPr>
        <p:spPr>
          <a:xfrm>
            <a:off x="5184328" y="6921873"/>
            <a:ext cx="3024336" cy="242340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prstDash val="solid"/>
          </a:ln>
        </p:spPr>
        <p:txBody>
          <a:bodyPr vert="horz" wrap="square" lIns="9000" tIns="9000" rIns="9000" bIns="9000" anchorCtr="0" compatLnSpc="0">
            <a:spAutoFit/>
          </a:bodyPr>
          <a:lstStyle/>
          <a:p>
            <a:pPr marL="0" marR="0" lvl="0" indent="0" algn="ctr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600" b="1" i="0" u="none" strike="noStrike" baseline="0" dirty="0">
                <a:ln>
                  <a:noFill/>
                </a:ln>
                <a:solidFill>
                  <a:srgbClr val="0000FF"/>
                </a:solidFill>
                <a:latin typeface="Luxi Sans" charset="0"/>
                <a:ea typeface="HG Mincho Light J" pitchFamily="2"/>
                <a:cs typeface="HG Mincho Light J" pitchFamily="2"/>
              </a:rPr>
              <a:t> </a:t>
            </a:r>
            <a:r>
              <a:rPr lang="en-US" sz="1600" b="1" dirty="0">
                <a:solidFill>
                  <a:srgbClr val="0000FF"/>
                </a:solidFill>
                <a:latin typeface="Luxi Sans" charset="0"/>
                <a:ea typeface="HG Mincho Light J" pitchFamily="2"/>
                <a:cs typeface="HG Mincho Light J" pitchFamily="2"/>
              </a:rPr>
              <a:t>Original </a:t>
            </a:r>
            <a:r>
              <a:rPr lang="en-US" sz="1600" b="1" dirty="0" err="1">
                <a:solidFill>
                  <a:srgbClr val="0000FF"/>
                </a:solidFill>
                <a:latin typeface="Luxi Sans" charset="0"/>
                <a:ea typeface="HG Mincho Light J" pitchFamily="2"/>
                <a:cs typeface="HG Mincho Light J" pitchFamily="2"/>
              </a:rPr>
              <a:t>Kathodenstrahlröhre</a:t>
            </a:r>
            <a:endParaRPr lang="en-US" sz="1600" b="1" dirty="0">
              <a:solidFill>
                <a:srgbClr val="0000FF"/>
              </a:solidFill>
              <a:latin typeface="Luxi Sans" charset="0"/>
              <a:ea typeface="HG Mincho Light J" pitchFamily="2"/>
              <a:cs typeface="HG Mincho Light J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79185420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Struktur des Protons</a:t>
            </a:r>
            <a:endParaRPr lang="en-GB" dirty="0"/>
          </a:p>
        </p:txBody>
      </p:sp>
      <p:sp>
        <p:nvSpPr>
          <p:cNvPr id="55" name="Content Placeholder 5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Protonen sind (noch) komplizierter</a:t>
            </a:r>
          </a:p>
          <a:p>
            <a:pPr lvl="1"/>
            <a:r>
              <a:rPr lang="de-DE" dirty="0"/>
              <a:t>3 </a:t>
            </a:r>
            <a:r>
              <a:rPr lang="de-DE" dirty="0">
                <a:solidFill>
                  <a:srgbClr val="FF0000"/>
                </a:solidFill>
              </a:rPr>
              <a:t>Valenzquarks</a:t>
            </a:r>
            <a:r>
              <a:rPr lang="de-DE" dirty="0"/>
              <a:t> (</a:t>
            </a:r>
            <a:r>
              <a:rPr lang="de-DE" dirty="0" err="1"/>
              <a:t>uud</a:t>
            </a:r>
            <a:r>
              <a:rPr lang="de-DE" dirty="0"/>
              <a:t>) mit unterschiedlicher Farbladung</a:t>
            </a:r>
          </a:p>
          <a:p>
            <a:pPr lvl="1"/>
            <a:r>
              <a:rPr lang="de-DE" dirty="0"/>
              <a:t>(Viele) </a:t>
            </a:r>
            <a:r>
              <a:rPr lang="de-DE" dirty="0" err="1">
                <a:solidFill>
                  <a:srgbClr val="FF0000"/>
                </a:solidFill>
              </a:rPr>
              <a:t>Gluonen</a:t>
            </a:r>
            <a:r>
              <a:rPr lang="de-DE" dirty="0"/>
              <a:t> als Austauschteilchen der starken Wechselwirkung</a:t>
            </a:r>
          </a:p>
          <a:p>
            <a:pPr lvl="1"/>
            <a:r>
              <a:rPr lang="de-DE" dirty="0"/>
              <a:t>(Viele) </a:t>
            </a:r>
            <a:r>
              <a:rPr lang="de-DE" dirty="0">
                <a:solidFill>
                  <a:srgbClr val="FF0000"/>
                </a:solidFill>
              </a:rPr>
              <a:t>‘‘Seequarks“ </a:t>
            </a:r>
            <a:r>
              <a:rPr lang="de-DE" dirty="0"/>
              <a:t>= kurzzeitig entstehende Quark – Antiquark Paare</a:t>
            </a:r>
          </a:p>
        </p:txBody>
      </p:sp>
      <p:sp>
        <p:nvSpPr>
          <p:cNvPr id="4" name="object 2"/>
          <p:cNvSpPr>
            <a:spLocks noChangeAspect="1"/>
          </p:cNvSpPr>
          <p:nvPr/>
        </p:nvSpPr>
        <p:spPr>
          <a:xfrm>
            <a:off x="2273286" y="4382171"/>
            <a:ext cx="2623010" cy="260416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9" name="object 7"/>
          <p:cNvSpPr txBox="1">
            <a:spLocks noChangeAspect="1"/>
          </p:cNvSpPr>
          <p:nvPr/>
        </p:nvSpPr>
        <p:spPr>
          <a:xfrm>
            <a:off x="503808" y="4166147"/>
            <a:ext cx="1656184" cy="320601"/>
          </a:xfrm>
          <a:prstGeom prst="rect">
            <a:avLst/>
          </a:prstGeom>
          <a:solidFill>
            <a:srgbClr val="FFFF00"/>
          </a:solidFill>
          <a:ln w="28575">
            <a:solidFill>
              <a:srgbClr val="00206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102870" marR="6350" indent="-90805" algn="ctr">
              <a:lnSpc>
                <a:spcPts val="2470"/>
              </a:lnSpc>
            </a:pPr>
            <a:r>
              <a:rPr lang="en-US" sz="2000" b="1" dirty="0">
                <a:solidFill>
                  <a:srgbClr val="000000"/>
                </a:solidFill>
                <a:latin typeface="Luxi Sans" charset="0"/>
                <a:cs typeface="Calibri"/>
              </a:rPr>
              <a:t> </a:t>
            </a:r>
            <a:r>
              <a:rPr sz="2000" b="1" dirty="0" err="1">
                <a:solidFill>
                  <a:srgbClr val="000000"/>
                </a:solidFill>
                <a:latin typeface="Luxi Sans" charset="0"/>
                <a:cs typeface="Calibri"/>
              </a:rPr>
              <a:t>V</a:t>
            </a:r>
            <a:r>
              <a:rPr sz="2000" b="1" spc="-5" dirty="0" err="1">
                <a:solidFill>
                  <a:srgbClr val="000000"/>
                </a:solidFill>
                <a:latin typeface="Luxi Sans" charset="0"/>
                <a:cs typeface="Calibri"/>
              </a:rPr>
              <a:t>alen</a:t>
            </a:r>
            <a:r>
              <a:rPr sz="2000" b="1" spc="70" dirty="0" err="1">
                <a:solidFill>
                  <a:srgbClr val="000000"/>
                </a:solidFill>
                <a:latin typeface="Luxi Sans" charset="0"/>
                <a:cs typeface="Calibri"/>
              </a:rPr>
              <a:t>z</a:t>
            </a:r>
            <a:r>
              <a:rPr sz="2000" b="1" dirty="0" err="1">
                <a:solidFill>
                  <a:srgbClr val="000000"/>
                </a:solidFill>
                <a:latin typeface="Luxi Sans" charset="0"/>
                <a:cs typeface="Calibri"/>
              </a:rPr>
              <a:t>quark</a:t>
            </a:r>
            <a:endParaRPr sz="2000" dirty="0">
              <a:solidFill>
                <a:srgbClr val="000000"/>
              </a:solidFill>
              <a:latin typeface="Luxi Sans" charset="0"/>
              <a:cs typeface="Calibri"/>
            </a:endParaRPr>
          </a:p>
        </p:txBody>
      </p:sp>
      <p:sp>
        <p:nvSpPr>
          <p:cNvPr id="56" name="object 7"/>
          <p:cNvSpPr txBox="1">
            <a:spLocks noChangeAspect="1"/>
          </p:cNvSpPr>
          <p:nvPr/>
        </p:nvSpPr>
        <p:spPr>
          <a:xfrm>
            <a:off x="683828" y="4814219"/>
            <a:ext cx="900100" cy="320601"/>
          </a:xfrm>
          <a:prstGeom prst="rect">
            <a:avLst/>
          </a:prstGeom>
          <a:solidFill>
            <a:srgbClr val="FFFF00"/>
          </a:solidFill>
          <a:ln w="28575">
            <a:solidFill>
              <a:srgbClr val="00206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102870" marR="6350" indent="-90805" algn="ctr">
              <a:lnSpc>
                <a:spcPts val="2470"/>
              </a:lnSpc>
            </a:pPr>
            <a:r>
              <a:rPr lang="en-US" sz="2000" b="1" dirty="0">
                <a:solidFill>
                  <a:srgbClr val="000000"/>
                </a:solidFill>
                <a:latin typeface="Luxi Sans" charset="0"/>
                <a:cs typeface="Calibri"/>
              </a:rPr>
              <a:t> Gluon</a:t>
            </a:r>
            <a:endParaRPr sz="2000" dirty="0">
              <a:solidFill>
                <a:srgbClr val="000000"/>
              </a:solidFill>
              <a:latin typeface="Luxi Sans" charset="0"/>
              <a:cs typeface="Calibri"/>
            </a:endParaRPr>
          </a:p>
        </p:txBody>
      </p:sp>
      <p:sp>
        <p:nvSpPr>
          <p:cNvPr id="57" name="object 7"/>
          <p:cNvSpPr txBox="1">
            <a:spLocks noChangeAspect="1"/>
          </p:cNvSpPr>
          <p:nvPr/>
        </p:nvSpPr>
        <p:spPr>
          <a:xfrm>
            <a:off x="287784" y="6293818"/>
            <a:ext cx="1656184" cy="320601"/>
          </a:xfrm>
          <a:prstGeom prst="rect">
            <a:avLst/>
          </a:prstGeom>
          <a:solidFill>
            <a:srgbClr val="FFFF00"/>
          </a:solidFill>
          <a:ln w="28575">
            <a:solidFill>
              <a:srgbClr val="00206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102870" marR="6350" indent="-90805" algn="ctr">
              <a:lnSpc>
                <a:spcPts val="2470"/>
              </a:lnSpc>
            </a:pPr>
            <a:r>
              <a:rPr lang="en-US" sz="2000" b="1" dirty="0">
                <a:solidFill>
                  <a:srgbClr val="000000"/>
                </a:solidFill>
                <a:latin typeface="Luxi Sans" charset="0"/>
                <a:cs typeface="Calibri"/>
              </a:rPr>
              <a:t>“</a:t>
            </a:r>
            <a:r>
              <a:rPr lang="en-US" sz="2000" b="1" dirty="0" err="1">
                <a:solidFill>
                  <a:srgbClr val="000000"/>
                </a:solidFill>
                <a:latin typeface="Luxi Sans" charset="0"/>
                <a:cs typeface="Calibri"/>
              </a:rPr>
              <a:t>See</a:t>
            </a:r>
            <a:r>
              <a:rPr sz="2000" b="1" dirty="0" err="1">
                <a:solidFill>
                  <a:srgbClr val="000000"/>
                </a:solidFill>
                <a:latin typeface="Luxi Sans" charset="0"/>
                <a:cs typeface="Calibri"/>
              </a:rPr>
              <a:t>quark</a:t>
            </a:r>
            <a:r>
              <a:rPr lang="en-US" sz="2000" b="1" dirty="0" err="1">
                <a:solidFill>
                  <a:srgbClr val="000000"/>
                </a:solidFill>
                <a:latin typeface="Luxi Sans" charset="0"/>
                <a:cs typeface="Calibri"/>
              </a:rPr>
              <a:t>s</a:t>
            </a:r>
            <a:r>
              <a:rPr lang="en-US" sz="2000" b="1" dirty="0">
                <a:solidFill>
                  <a:srgbClr val="000000"/>
                </a:solidFill>
                <a:latin typeface="Luxi Sans" charset="0"/>
                <a:cs typeface="Calibri"/>
              </a:rPr>
              <a:t>”</a:t>
            </a:r>
            <a:endParaRPr sz="2000" dirty="0">
              <a:solidFill>
                <a:srgbClr val="000000"/>
              </a:solidFill>
              <a:latin typeface="Luxi Sans" charset="0"/>
              <a:cs typeface="Calibri"/>
            </a:endParaRPr>
          </a:p>
        </p:txBody>
      </p:sp>
      <p:cxnSp>
        <p:nvCxnSpPr>
          <p:cNvPr id="59" name="Straight Arrow Connector 58"/>
          <p:cNvCxnSpPr/>
          <p:nvPr/>
        </p:nvCxnSpPr>
        <p:spPr bwMode="auto">
          <a:xfrm>
            <a:off x="2232000" y="4451975"/>
            <a:ext cx="750802" cy="218228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0" name="Straight Arrow Connector 59"/>
          <p:cNvCxnSpPr/>
          <p:nvPr/>
        </p:nvCxnSpPr>
        <p:spPr bwMode="auto">
          <a:xfrm flipV="1">
            <a:off x="1673090" y="4974519"/>
            <a:ext cx="934311" cy="51187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1" name="Straight Arrow Connector 60"/>
          <p:cNvCxnSpPr/>
          <p:nvPr/>
        </p:nvCxnSpPr>
        <p:spPr bwMode="auto">
          <a:xfrm flipV="1">
            <a:off x="2087984" y="5822331"/>
            <a:ext cx="671817" cy="645868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400478788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Vervollständigung</a:t>
            </a:r>
            <a:r>
              <a:rPr lang="en-US" dirty="0"/>
              <a:t> des</a:t>
            </a:r>
            <a:br>
              <a:rPr lang="en-US" dirty="0"/>
            </a:br>
            <a:r>
              <a:rPr lang="en-US" dirty="0"/>
              <a:t>Standard </a:t>
            </a:r>
            <a:r>
              <a:rPr lang="en-US" dirty="0" err="1"/>
              <a:t>Modells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Neutrinos,</a:t>
            </a:r>
          </a:p>
          <a:p>
            <a:r>
              <a:rPr lang="en-US" dirty="0" err="1"/>
              <a:t>Schwache</a:t>
            </a:r>
            <a:r>
              <a:rPr lang="en-US" dirty="0"/>
              <a:t> + </a:t>
            </a:r>
            <a:r>
              <a:rPr lang="en-US" dirty="0" err="1"/>
              <a:t>Elektro-schwache</a:t>
            </a:r>
            <a:r>
              <a:rPr lang="en-US" dirty="0"/>
              <a:t> </a:t>
            </a:r>
            <a:r>
              <a:rPr lang="en-US" dirty="0" err="1"/>
              <a:t>Wechselwirkung</a:t>
            </a:r>
            <a:r>
              <a:rPr lang="en-US" dirty="0"/>
              <a:t>,</a:t>
            </a:r>
          </a:p>
          <a:p>
            <a:r>
              <a:rPr lang="en-US" dirty="0"/>
              <a:t>die Z</a:t>
            </a:r>
            <a:r>
              <a:rPr lang="en-US" baseline="30000" dirty="0"/>
              <a:t>0</a:t>
            </a:r>
            <a:r>
              <a:rPr lang="en-US" dirty="0"/>
              <a:t> </a:t>
            </a:r>
            <a:r>
              <a:rPr lang="en-US" dirty="0" err="1"/>
              <a:t>Resonanz</a:t>
            </a:r>
            <a:r>
              <a:rPr lang="en-US" dirty="0"/>
              <a:t>, das </a:t>
            </a:r>
            <a:r>
              <a:rPr lang="en-US" dirty="0" err="1"/>
              <a:t>Standardmodell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390905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Schwache</a:t>
            </a:r>
            <a:r>
              <a:rPr lang="en-US" dirty="0"/>
              <a:t> </a:t>
            </a:r>
            <a:r>
              <a:rPr lang="en-US" dirty="0" err="1"/>
              <a:t>Wechselwirkung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74638" y="1189038"/>
                <a:ext cx="5485754" cy="5942012"/>
              </a:xfrm>
            </p:spPr>
            <p:txBody>
              <a:bodyPr/>
              <a:lstStyle/>
              <a:p>
                <a:r>
                  <a:rPr lang="en-US" dirty="0"/>
                  <a:t>Beta-</a:t>
                </a:r>
                <a:r>
                  <a:rPr lang="en-US" dirty="0" err="1"/>
                  <a:t>Zerfall</a:t>
                </a:r>
                <a:r>
                  <a:rPr lang="en-US" dirty="0"/>
                  <a:t> von </a:t>
                </a:r>
                <a:r>
                  <a:rPr lang="en-US" dirty="0" err="1"/>
                  <a:t>Atomkernen</a:t>
                </a:r>
                <a:endParaRPr lang="en-US" dirty="0"/>
              </a:p>
              <a:p>
                <a:pPr lvl="2"/>
                <a:r>
                  <a:rPr lang="en-US" dirty="0"/>
                  <a:t>Z </a:t>
                </a:r>
                <a:r>
                  <a:rPr lang="en-US" dirty="0">
                    <a:sym typeface="Wingdings"/>
                  </a:rPr>
                  <a:t> (Z+1) + e + ???</a:t>
                </a:r>
                <a:endParaRPr lang="en-US" dirty="0"/>
              </a:p>
              <a:p>
                <a:pPr lvl="1"/>
                <a:r>
                  <a:rPr lang="en-US" dirty="0" err="1"/>
                  <a:t>warum</a:t>
                </a:r>
                <a:r>
                  <a:rPr lang="en-US" dirty="0"/>
                  <a:t> </a:t>
                </a:r>
                <a:r>
                  <a:rPr lang="en-US" dirty="0" err="1"/>
                  <a:t>werden</a:t>
                </a:r>
                <a:r>
                  <a:rPr lang="en-US" dirty="0"/>
                  <a:t> </a:t>
                </a:r>
                <a:r>
                  <a:rPr lang="en-US" dirty="0" err="1">
                    <a:solidFill>
                      <a:srgbClr val="0000FF"/>
                    </a:solidFill>
                  </a:rPr>
                  <a:t>Elektronen</a:t>
                </a:r>
                <a:r>
                  <a:rPr lang="en-US" dirty="0">
                    <a:solidFill>
                      <a:srgbClr val="0000FF"/>
                    </a:solidFill>
                  </a:rPr>
                  <a:t> </a:t>
                </a:r>
                <a:r>
                  <a:rPr lang="en-US" dirty="0" err="1">
                    <a:solidFill>
                      <a:srgbClr val="0000FF"/>
                    </a:solidFill>
                  </a:rPr>
                  <a:t>mit</a:t>
                </a:r>
                <a:r>
                  <a:rPr lang="en-US" dirty="0">
                    <a:solidFill>
                      <a:srgbClr val="0000FF"/>
                    </a:solidFill>
                  </a:rPr>
                  <a:t> </a:t>
                </a:r>
                <a:r>
                  <a:rPr lang="en-US" dirty="0" err="1">
                    <a:solidFill>
                      <a:srgbClr val="0000FF"/>
                    </a:solidFill>
                  </a:rPr>
                  <a:t>einem</a:t>
                </a:r>
                <a:r>
                  <a:rPr lang="en-US" dirty="0">
                    <a:solidFill>
                      <a:srgbClr val="0000FF"/>
                    </a:solidFill>
                  </a:rPr>
                  <a:t> </a:t>
                </a:r>
                <a:r>
                  <a:rPr lang="en-US" dirty="0" err="1">
                    <a:solidFill>
                      <a:srgbClr val="0000FF"/>
                    </a:solidFill>
                  </a:rPr>
                  <a:t>kontinuierlichen</a:t>
                </a:r>
                <a:r>
                  <a:rPr lang="en-US" dirty="0">
                    <a:solidFill>
                      <a:srgbClr val="0000FF"/>
                    </a:solidFill>
                  </a:rPr>
                  <a:t> </a:t>
                </a:r>
                <a:r>
                  <a:rPr lang="en-US" dirty="0" err="1">
                    <a:solidFill>
                      <a:srgbClr val="0000FF"/>
                    </a:solidFill>
                  </a:rPr>
                  <a:t>Energiespektum</a:t>
                </a:r>
                <a:r>
                  <a:rPr lang="en-US" dirty="0">
                    <a:solidFill>
                      <a:srgbClr val="0000FF"/>
                    </a:solidFill>
                  </a:rPr>
                  <a:t> </a:t>
                </a:r>
                <a:r>
                  <a:rPr lang="en-US" dirty="0" err="1"/>
                  <a:t>emittiert</a:t>
                </a:r>
                <a:r>
                  <a:rPr lang="en-US" dirty="0"/>
                  <a:t>?</a:t>
                </a:r>
              </a:p>
              <a:p>
                <a:pPr lvl="1"/>
                <a:r>
                  <a:rPr lang="en-US" dirty="0" err="1"/>
                  <a:t>Verletzung</a:t>
                </a:r>
                <a:r>
                  <a:rPr lang="en-US" dirty="0"/>
                  <a:t> der </a:t>
                </a:r>
                <a:r>
                  <a:rPr lang="en-US" dirty="0" err="1"/>
                  <a:t>Energieerhaltung</a:t>
                </a:r>
                <a:r>
                  <a:rPr lang="en-US" dirty="0"/>
                  <a:t>??</a:t>
                </a:r>
              </a:p>
              <a:p>
                <a:pPr lvl="2"/>
                <a:r>
                  <a:rPr lang="en-US" dirty="0" err="1"/>
                  <a:t>würde</a:t>
                </a:r>
                <a:r>
                  <a:rPr lang="en-US" dirty="0"/>
                  <a:t> </a:t>
                </a:r>
                <a:r>
                  <a:rPr lang="en-US" dirty="0" err="1"/>
                  <a:t>eine</a:t>
                </a:r>
                <a:r>
                  <a:rPr lang="en-US" dirty="0"/>
                  <a:t> </a:t>
                </a:r>
                <a:r>
                  <a:rPr lang="en-US" dirty="0">
                    <a:solidFill>
                      <a:srgbClr val="FF0000"/>
                    </a:solidFill>
                  </a:rPr>
                  <a:t>Revolution</a:t>
                </a:r>
                <a:r>
                  <a:rPr lang="en-US" dirty="0"/>
                  <a:t> der </a:t>
                </a:r>
                <a:r>
                  <a:rPr lang="en-US" dirty="0" err="1"/>
                  <a:t>Physik</a:t>
                </a:r>
                <a:r>
                  <a:rPr lang="en-US" dirty="0"/>
                  <a:t> </a:t>
                </a:r>
                <a:r>
                  <a:rPr lang="en-US" dirty="0" err="1"/>
                  <a:t>bedeuten</a:t>
                </a:r>
                <a:r>
                  <a:rPr lang="en-US" dirty="0"/>
                  <a:t>!</a:t>
                </a:r>
              </a:p>
              <a:p>
                <a:pPr lvl="3"/>
                <a:endParaRPr lang="en-US" dirty="0"/>
              </a:p>
              <a:p>
                <a:r>
                  <a:rPr lang="en-US" dirty="0"/>
                  <a:t>Wolfgang Pauli </a:t>
                </a:r>
                <a:r>
                  <a:rPr lang="en-US" dirty="0" err="1"/>
                  <a:t>postuliert</a:t>
                </a:r>
                <a:r>
                  <a:rPr lang="en-US" dirty="0"/>
                  <a:t> 1930</a:t>
                </a:r>
              </a:p>
              <a:p>
                <a:pPr lvl="1"/>
                <a:r>
                  <a:rPr lang="en-US" dirty="0"/>
                  <a:t>“an </a:t>
                </a:r>
                <a:r>
                  <a:rPr lang="en-US" i="1" dirty="0"/>
                  <a:t>extremely light neutral particle* </a:t>
                </a:r>
                <a:r>
                  <a:rPr lang="en-US" dirty="0"/>
                  <a:t>is emitted in beta decay”</a:t>
                </a:r>
              </a:p>
              <a:p>
                <a:pPr lvl="1"/>
                <a:r>
                  <a:rPr lang="en-US" dirty="0" err="1"/>
                  <a:t>zunächst</a:t>
                </a:r>
                <a:r>
                  <a:rPr lang="en-US" dirty="0"/>
                  <a:t> </a:t>
                </a:r>
                <a:r>
                  <a:rPr lang="en-US" dirty="0">
                    <a:solidFill>
                      <a:srgbClr val="0000FF"/>
                    </a:solidFill>
                  </a:rPr>
                  <a:t>Neutron</a:t>
                </a:r>
                <a:r>
                  <a:rPr lang="en-US" dirty="0"/>
                  <a:t> </a:t>
                </a:r>
                <a:r>
                  <a:rPr lang="en-US" dirty="0" err="1"/>
                  <a:t>genannt</a:t>
                </a:r>
                <a:r>
                  <a:rPr lang="en-US" dirty="0"/>
                  <a:t>, </a:t>
                </a:r>
                <a:r>
                  <a:rPr lang="en-US" dirty="0" err="1"/>
                  <a:t>dann</a:t>
                </a:r>
                <a:r>
                  <a:rPr lang="en-US" dirty="0"/>
                  <a:t> </a:t>
                </a:r>
                <a:r>
                  <a:rPr lang="en-US" dirty="0">
                    <a:solidFill>
                      <a:srgbClr val="FF0000"/>
                    </a:solidFill>
                  </a:rPr>
                  <a:t>Neutrino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FF0000"/>
                        </a:solidFill>
                        <a:latin typeface="Cambria Math" charset="0"/>
                        <a:ea typeface="Cambria Math" charset="0"/>
                        <a:cs typeface="Cambria Math" charset="0"/>
                        <a:sym typeface="Wingdings"/>
                      </a:rPr>
                      <m:t>𝝊</m:t>
                    </m:r>
                    <m:r>
                      <a:rPr lang="en-US" b="1" i="0" smtClean="0">
                        <a:solidFill>
                          <a:srgbClr val="FF0000"/>
                        </a:solidFill>
                        <a:latin typeface="Cambria Math" charset="0"/>
                        <a:ea typeface="Cambria Math" charset="0"/>
                        <a:cs typeface="Cambria Math" charset="0"/>
                        <a:sym typeface="Wingdings"/>
                      </a:rPr>
                      <m:t>  </m:t>
                    </m:r>
                  </m:oMath>
                </a14:m>
                <a:r>
                  <a:rPr lang="de-DE" sz="1400" dirty="0"/>
                  <a:t>(= kleines Neutron, Enrico </a:t>
                </a:r>
                <a:r>
                  <a:rPr lang="en-US" sz="1400" dirty="0"/>
                  <a:t>Fermi 1931)</a:t>
                </a:r>
                <a:endParaRPr lang="en-US" dirty="0"/>
              </a:p>
              <a:p>
                <a:pPr marL="500063" lvl="1" indent="0">
                  <a:buNone/>
                </a:pPr>
                <a:r>
                  <a:rPr lang="en-US" dirty="0"/>
                  <a:t> 		Z </a:t>
                </a:r>
                <a:r>
                  <a:rPr lang="en-US" dirty="0">
                    <a:sym typeface="Wingdings"/>
                  </a:rPr>
                  <a:t> (Z+1) + e + </a:t>
                </a:r>
                <a14:m>
                  <m:oMath xmlns:m="http://schemas.openxmlformats.org/officeDocument/2006/math">
                    <m:r>
                      <a:rPr lang="en-US" sz="2800" i="1" smtClean="0">
                        <a:solidFill>
                          <a:srgbClr val="FF0000"/>
                        </a:solidFill>
                        <a:latin typeface="Cambria Math" charset="0"/>
                        <a:ea typeface="Cambria Math" charset="0"/>
                        <a:cs typeface="Cambria Math" charset="0"/>
                        <a:sym typeface="Wingdings"/>
                      </a:rPr>
                      <m:t>𝝊</m:t>
                    </m:r>
                  </m:oMath>
                </a14:m>
                <a:endParaRPr lang="en-US" sz="28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74638" y="1189038"/>
                <a:ext cx="5485754" cy="5942012"/>
              </a:xfrm>
              <a:blipFill>
                <a:blip r:embed="rId3"/>
                <a:stretch>
                  <a:fillRect t="-1919" r="-13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NeutronDecaySpectrum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16376" y="1189038"/>
            <a:ext cx="4245401" cy="2175768"/>
          </a:xfrm>
          <a:prstGeom prst="rect">
            <a:avLst/>
          </a:prstGeom>
          <a:ln w="12700" cap="flat">
            <a:noFill/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2480" y="3779837"/>
            <a:ext cx="1872208" cy="264783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6624488" y="6364761"/>
            <a:ext cx="1701464" cy="466504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prstDash val="solid"/>
          </a:ln>
        </p:spPr>
        <p:txBody>
          <a:bodyPr vert="horz" wrap="square" lIns="9000" tIns="9000" rIns="9000" bIns="9000" anchorCtr="0" compatLnSpc="0">
            <a:spAutoFit/>
          </a:bodyPr>
          <a:lstStyle/>
          <a:p>
            <a:pPr marL="0" marR="0" lvl="0" indent="0" algn="ctr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600" b="1" i="0" u="none" strike="noStrike" baseline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600" b="1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Wolfgang Pauli</a:t>
            </a:r>
            <a:r>
              <a:rPr lang="en-US" sz="1600" b="1" i="0" u="none" strike="noStrike" baseline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(1900-1958)</a:t>
            </a:r>
            <a:endParaRPr lang="en-US" sz="1600" b="1" i="0" u="none" strike="noStrike" baseline="0" dirty="0">
              <a:ln>
                <a:noFill/>
              </a:ln>
              <a:solidFill>
                <a:srgbClr val="0000FF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61874911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3EADC51-D347-4AEC-0BA5-11A33C04D91C}"/>
              </a:ext>
            </a:extLst>
          </p:cNvPr>
          <p:cNvSpPr/>
          <p:nvPr/>
        </p:nvSpPr>
        <p:spPr bwMode="auto">
          <a:xfrm>
            <a:off x="4608264" y="7066800"/>
            <a:ext cx="1296144" cy="396659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Neutrinos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Extrem</a:t>
            </a:r>
            <a:r>
              <a:rPr lang="en-US" dirty="0"/>
              <a:t> </a:t>
            </a:r>
            <a:r>
              <a:rPr lang="en-US" dirty="0" err="1"/>
              <a:t>geringe</a:t>
            </a:r>
            <a:r>
              <a:rPr lang="en-US" dirty="0"/>
              <a:t> </a:t>
            </a:r>
            <a:r>
              <a:rPr lang="en-US" dirty="0" err="1"/>
              <a:t>Wahrscheinlichkeit</a:t>
            </a:r>
            <a:r>
              <a:rPr lang="en-US" dirty="0"/>
              <a:t> </a:t>
            </a:r>
            <a:r>
              <a:rPr lang="en-US" dirty="0" err="1"/>
              <a:t>mit</a:t>
            </a:r>
            <a:r>
              <a:rPr lang="en-US" dirty="0"/>
              <a:t> </a:t>
            </a:r>
            <a:r>
              <a:rPr lang="en-US" dirty="0" err="1"/>
              <a:t>Materie</a:t>
            </a:r>
            <a:r>
              <a:rPr lang="en-US" dirty="0"/>
              <a:t> </a:t>
            </a:r>
            <a:r>
              <a:rPr lang="en-US" dirty="0" err="1"/>
              <a:t>zu</a:t>
            </a:r>
            <a:r>
              <a:rPr lang="en-US" dirty="0"/>
              <a:t> </a:t>
            </a:r>
            <a:r>
              <a:rPr lang="en-US" dirty="0" err="1"/>
              <a:t>reagieren</a:t>
            </a:r>
            <a:endParaRPr lang="en-US" dirty="0"/>
          </a:p>
          <a:p>
            <a:pPr lvl="1"/>
            <a:r>
              <a:rPr lang="en-US" dirty="0"/>
              <a:t>2 MeV Neutrino </a:t>
            </a:r>
            <a:r>
              <a:rPr lang="en-US" dirty="0" err="1"/>
              <a:t>kann</a:t>
            </a:r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</a:rPr>
              <a:t>1600 </a:t>
            </a:r>
            <a:r>
              <a:rPr lang="en-US" dirty="0" err="1">
                <a:solidFill>
                  <a:srgbClr val="FF0000"/>
                </a:solidFill>
              </a:rPr>
              <a:t>Lichtjahre</a:t>
            </a:r>
            <a:r>
              <a:rPr lang="en-US" dirty="0">
                <a:solidFill>
                  <a:srgbClr val="FF0000"/>
                </a:solidFill>
              </a:rPr>
              <a:t> Wasser </a:t>
            </a:r>
            <a:r>
              <a:rPr lang="en-US" dirty="0" err="1"/>
              <a:t>durchdringen</a:t>
            </a:r>
            <a:endParaRPr lang="en-US" dirty="0"/>
          </a:p>
          <a:p>
            <a:pPr lvl="2"/>
            <a:r>
              <a:rPr lang="en-US" dirty="0"/>
              <a:t>Pauli: “I have done a terrible thing. I have postulated a particle that cannot be detected”</a:t>
            </a:r>
          </a:p>
          <a:p>
            <a:r>
              <a:rPr lang="en-US" dirty="0" err="1"/>
              <a:t>Wurde</a:t>
            </a:r>
            <a:r>
              <a:rPr lang="en-US" dirty="0"/>
              <a:t> </a:t>
            </a:r>
            <a:r>
              <a:rPr lang="en-US" dirty="0" err="1"/>
              <a:t>trotz</a:t>
            </a:r>
            <a:r>
              <a:rPr lang="en-US" dirty="0"/>
              <a:t> </a:t>
            </a:r>
            <a:r>
              <a:rPr lang="en-US" dirty="0" err="1"/>
              <a:t>allem</a:t>
            </a:r>
            <a:r>
              <a:rPr lang="en-US" dirty="0"/>
              <a:t> 1956 </a:t>
            </a:r>
            <a:r>
              <a:rPr lang="en-US" dirty="0" err="1"/>
              <a:t>entdeckt</a:t>
            </a:r>
            <a:r>
              <a:rPr lang="en-US" dirty="0"/>
              <a:t> </a:t>
            </a:r>
            <a:r>
              <a:rPr lang="en-US" dirty="0" err="1"/>
              <a:t>durch</a:t>
            </a:r>
            <a:r>
              <a:rPr lang="en-US" dirty="0"/>
              <a:t> Clyde L. Cowan und Frederick </a:t>
            </a:r>
            <a:r>
              <a:rPr lang="en-US" dirty="0" err="1"/>
              <a:t>Reines</a:t>
            </a:r>
            <a:r>
              <a:rPr lang="en-US" dirty="0"/>
              <a:t> (</a:t>
            </a:r>
            <a:r>
              <a:rPr lang="en-US" dirty="0" err="1"/>
              <a:t>Nobelpreis</a:t>
            </a:r>
            <a:r>
              <a:rPr lang="en-US" dirty="0"/>
              <a:t> 1995)</a:t>
            </a:r>
          </a:p>
          <a:p>
            <a:pPr lvl="1"/>
            <a:r>
              <a:rPr lang="en-US" dirty="0" err="1"/>
              <a:t>Nötig</a:t>
            </a:r>
            <a:r>
              <a:rPr lang="en-US" dirty="0"/>
              <a:t>: </a:t>
            </a:r>
            <a:r>
              <a:rPr lang="en-US" dirty="0">
                <a:solidFill>
                  <a:srgbClr val="0000FF"/>
                </a:solidFill>
              </a:rPr>
              <a:t>Sehr </a:t>
            </a:r>
            <a:r>
              <a:rPr lang="en-US" dirty="0" err="1">
                <a:solidFill>
                  <a:srgbClr val="0000FF"/>
                </a:solidFill>
              </a:rPr>
              <a:t>hoher</a:t>
            </a:r>
            <a:r>
              <a:rPr lang="en-US" dirty="0">
                <a:solidFill>
                  <a:srgbClr val="0000FF"/>
                </a:solidFill>
              </a:rPr>
              <a:t> Neutrino </a:t>
            </a:r>
            <a:r>
              <a:rPr lang="en-US" dirty="0" err="1">
                <a:solidFill>
                  <a:srgbClr val="0000FF"/>
                </a:solidFill>
              </a:rPr>
              <a:t>Fluss</a:t>
            </a:r>
            <a:r>
              <a:rPr lang="en-US" dirty="0">
                <a:solidFill>
                  <a:srgbClr val="0000FF"/>
                </a:solidFill>
              </a:rPr>
              <a:t> + </a:t>
            </a:r>
            <a:r>
              <a:rPr lang="en-US" dirty="0" err="1">
                <a:solidFill>
                  <a:srgbClr val="0000FF"/>
                </a:solidFill>
              </a:rPr>
              <a:t>große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err="1">
                <a:solidFill>
                  <a:srgbClr val="0000FF"/>
                </a:solidFill>
              </a:rPr>
              <a:t>Detektormasse</a:t>
            </a:r>
            <a:r>
              <a:rPr lang="en-US" dirty="0">
                <a:solidFill>
                  <a:srgbClr val="0000FF"/>
                </a:solidFill>
              </a:rPr>
              <a:t> + Zeit</a:t>
            </a:r>
          </a:p>
          <a:p>
            <a:r>
              <a:rPr lang="en-US" dirty="0" err="1"/>
              <a:t>Allererste</a:t>
            </a:r>
            <a:r>
              <a:rPr lang="en-US" dirty="0"/>
              <a:t> Idee: </a:t>
            </a:r>
            <a:r>
              <a:rPr lang="en-US" dirty="0" err="1"/>
              <a:t>Setze</a:t>
            </a:r>
            <a:r>
              <a:rPr lang="en-US" dirty="0"/>
              <a:t> </a:t>
            </a:r>
            <a:r>
              <a:rPr lang="en-US" dirty="0" err="1"/>
              <a:t>Detektor</a:t>
            </a:r>
            <a:r>
              <a:rPr lang="en-US" dirty="0"/>
              <a:t> </a:t>
            </a:r>
            <a:r>
              <a:rPr lang="en-US" dirty="0" err="1"/>
              <a:t>nahe</a:t>
            </a:r>
            <a:r>
              <a:rPr lang="en-US" dirty="0"/>
              <a:t> </a:t>
            </a:r>
            <a:r>
              <a:rPr lang="en-US" dirty="0" err="1"/>
              <a:t>einer</a:t>
            </a:r>
            <a:r>
              <a:rPr lang="en-US" dirty="0"/>
              <a:t> </a:t>
            </a:r>
            <a:r>
              <a:rPr lang="en-US" dirty="0" err="1"/>
              <a:t>Nuklearexplosion</a:t>
            </a:r>
            <a:endParaRPr lang="en-US" dirty="0"/>
          </a:p>
          <a:p>
            <a:pPr lvl="1"/>
            <a:r>
              <a:rPr lang="en-US" dirty="0"/>
              <a:t>“</a:t>
            </a:r>
            <a:r>
              <a:rPr lang="en-US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Poltergeist</a:t>
            </a:r>
            <a:r>
              <a:rPr lang="en-US" dirty="0"/>
              <a:t>” </a:t>
            </a:r>
            <a:r>
              <a:rPr lang="en-US" dirty="0" err="1"/>
              <a:t>Projekt</a:t>
            </a:r>
            <a:endParaRPr lang="en-US" dirty="0"/>
          </a:p>
        </p:txBody>
      </p:sp>
      <p:pic>
        <p:nvPicPr>
          <p:cNvPr id="4" name="Picture 3" descr="bomb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5856" y="4787949"/>
            <a:ext cx="2818360" cy="244827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4" descr="scin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8406" y="5697062"/>
            <a:ext cx="4360995" cy="1549775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3960192" y="4437537"/>
            <a:ext cx="6120433" cy="1358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498475" marR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4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2400" b="1">
                <a:solidFill>
                  <a:srgbClr val="000080"/>
                </a:solidFill>
                <a:latin typeface="Luxi Sans" charset="0"/>
                <a:ea typeface="+mn-ea"/>
                <a:cs typeface="+mn-cs"/>
              </a:defRPr>
            </a:lvl1pPr>
            <a:lvl2pPr marL="785813" marR="0" indent="-28575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71000"/>
              <a:buFont typeface="Times New Roman" pitchFamily="16" charset="0"/>
              <a:buBlip>
                <a:blip r:embed="rId5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2000" b="1">
                <a:solidFill>
                  <a:srgbClr val="000000"/>
                </a:solidFill>
                <a:latin typeface="Luxi Sans" charset="0"/>
                <a:ea typeface="+mn-ea"/>
                <a:cs typeface="+mn-cs"/>
              </a:defRPr>
            </a:lvl2pPr>
            <a:lvl3pPr marL="1074738" marR="0" indent="-427038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825"/>
              </a:spcAft>
              <a:buClr>
                <a:srgbClr val="000000"/>
              </a:buClr>
              <a:buSzPct val="33000"/>
              <a:buFont typeface="Times New Roman" pitchFamily="16" charset="0"/>
              <a:buBlip>
                <a:blip r:embed="rId6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1600" b="1">
                <a:solidFill>
                  <a:srgbClr val="000000"/>
                </a:solidFill>
                <a:latin typeface="Luxi Sans" charset="0"/>
                <a:ea typeface="+mn-ea"/>
                <a:cs typeface="+mn-cs"/>
              </a:defRPr>
            </a:lvl3pPr>
            <a:lvl4pPr marL="1362075" marR="0" indent="-427038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538"/>
              </a:spcAft>
              <a:buClr>
                <a:srgbClr val="000000"/>
              </a:buClr>
              <a:buSzTx/>
              <a:buFont typeface="Times New Roman" pitchFamily="16" charset="0"/>
              <a:buBlip>
                <a:blip r:embed="rId7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1400" b="1">
                <a:solidFill>
                  <a:srgbClr val="000000"/>
                </a:solidFill>
                <a:latin typeface="Luxi Sans" charset="0"/>
                <a:ea typeface="+mn-ea"/>
                <a:cs typeface="+mn-cs"/>
              </a:defRPr>
            </a:lvl4pPr>
            <a:lvl5pPr marL="2057400" indent="-228600" algn="l" defTabSz="447675" rtl="0" fontAlgn="base" hangingPunct="0">
              <a:lnSpc>
                <a:spcPct val="85000"/>
              </a:lnSpc>
              <a:spcBef>
                <a:spcPct val="0"/>
              </a:spcBef>
              <a:spcAft>
                <a:spcPts val="250"/>
              </a:spcAft>
              <a:buClr>
                <a:srgbClr val="000000"/>
              </a:buClr>
              <a:buSzPct val="100000"/>
              <a:buFont typeface="Times New Roman" pitchFamily="16" charset="0"/>
              <a:defRPr sz="2000" b="1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447675" rtl="0" fontAlgn="base" hangingPunct="0">
              <a:lnSpc>
                <a:spcPct val="85000"/>
              </a:lnSpc>
              <a:spcBef>
                <a:spcPct val="0"/>
              </a:spcBef>
              <a:spcAft>
                <a:spcPts val="250"/>
              </a:spcAft>
              <a:buClr>
                <a:srgbClr val="000000"/>
              </a:buClr>
              <a:buSzPct val="100000"/>
              <a:buFont typeface="Times New Roman" pitchFamily="16" charset="0"/>
              <a:defRPr sz="2000" b="1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6pPr>
            <a:lvl7pPr marL="2971800" indent="-228600" algn="l" defTabSz="447675" rtl="0" fontAlgn="base" hangingPunct="0">
              <a:lnSpc>
                <a:spcPct val="85000"/>
              </a:lnSpc>
              <a:spcBef>
                <a:spcPct val="0"/>
              </a:spcBef>
              <a:spcAft>
                <a:spcPts val="250"/>
              </a:spcAft>
              <a:buClr>
                <a:srgbClr val="000000"/>
              </a:buClr>
              <a:buSzPct val="100000"/>
              <a:buFont typeface="Times New Roman" pitchFamily="16" charset="0"/>
              <a:defRPr sz="2000" b="1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7pPr>
            <a:lvl8pPr marL="3429000" indent="-228600" algn="l" defTabSz="447675" rtl="0" fontAlgn="base" hangingPunct="0">
              <a:lnSpc>
                <a:spcPct val="85000"/>
              </a:lnSpc>
              <a:spcBef>
                <a:spcPct val="0"/>
              </a:spcBef>
              <a:spcAft>
                <a:spcPts val="250"/>
              </a:spcAft>
              <a:buClr>
                <a:srgbClr val="000000"/>
              </a:buClr>
              <a:buSzPct val="100000"/>
              <a:buFont typeface="Times New Roman" pitchFamily="16" charset="0"/>
              <a:defRPr sz="2000" b="1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8pPr>
            <a:lvl9pPr marL="3886200" indent="-228600" algn="l" defTabSz="447675" rtl="0" fontAlgn="base" hangingPunct="0">
              <a:lnSpc>
                <a:spcPct val="85000"/>
              </a:lnSpc>
              <a:spcBef>
                <a:spcPct val="0"/>
              </a:spcBef>
              <a:spcAft>
                <a:spcPts val="250"/>
              </a:spcAft>
              <a:buClr>
                <a:srgbClr val="000000"/>
              </a:buClr>
              <a:buSzPct val="100000"/>
              <a:buFont typeface="Times New Roman" pitchFamily="16" charset="0"/>
              <a:defRPr sz="2000" b="1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US" kern="0" dirty="0" err="1"/>
              <a:t>Letztlich</a:t>
            </a:r>
            <a:r>
              <a:rPr lang="en-US" kern="0" dirty="0"/>
              <a:t> </a:t>
            </a:r>
            <a:r>
              <a:rPr lang="en-US" kern="0" dirty="0" err="1"/>
              <a:t>entdeckt</a:t>
            </a:r>
            <a:r>
              <a:rPr lang="en-US" kern="0" dirty="0"/>
              <a:t> </a:t>
            </a:r>
            <a:r>
              <a:rPr lang="en-US" kern="0" dirty="0" err="1"/>
              <a:t>durch</a:t>
            </a:r>
            <a:r>
              <a:rPr lang="en-US" kern="0" dirty="0"/>
              <a:t> </a:t>
            </a:r>
            <a:r>
              <a:rPr lang="en-US" kern="0" dirty="0" err="1"/>
              <a:t>Detektor</a:t>
            </a:r>
            <a:r>
              <a:rPr lang="en-US" kern="0" dirty="0"/>
              <a:t> am Savannah River </a:t>
            </a:r>
            <a:r>
              <a:rPr lang="en-US" kern="0" dirty="0" err="1"/>
              <a:t>Kernreaktor</a:t>
            </a:r>
            <a:endParaRPr lang="en-US" kern="0" dirty="0"/>
          </a:p>
          <a:p>
            <a:pPr lvl="1"/>
            <a:r>
              <a:rPr lang="en-US" kern="0" dirty="0">
                <a:solidFill>
                  <a:srgbClr val="FF0000"/>
                </a:solidFill>
              </a:rPr>
              <a:t>”</a:t>
            </a:r>
            <a:r>
              <a:rPr lang="en-US" kern="0" dirty="0" err="1">
                <a:solidFill>
                  <a:srgbClr val="FF0000"/>
                </a:solidFill>
              </a:rPr>
              <a:t>Goldenes</a:t>
            </a:r>
            <a:r>
              <a:rPr lang="en-US" kern="0" dirty="0">
                <a:solidFill>
                  <a:srgbClr val="FF0000"/>
                </a:solidFill>
              </a:rPr>
              <a:t> Signal”</a:t>
            </a:r>
          </a:p>
          <a:p>
            <a:endParaRPr lang="en-US" kern="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8544" y="5287585"/>
            <a:ext cx="1928242" cy="321374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5AF2820-F0E5-D0C3-3A52-D7ECD4C8CB55}"/>
              </a:ext>
            </a:extLst>
          </p:cNvPr>
          <p:cNvSpPr/>
          <p:nvPr/>
        </p:nvSpPr>
        <p:spPr>
          <a:xfrm>
            <a:off x="4680272" y="7098302"/>
            <a:ext cx="1140056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err="1">
                <a:solidFill>
                  <a:srgbClr val="FF0000"/>
                </a:solidFill>
                <a:sym typeface="Wingdings"/>
              </a:rPr>
              <a:t>Reaktor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72451805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Neutrino </a:t>
            </a:r>
            <a:r>
              <a:rPr lang="en-US" dirty="0" err="1"/>
              <a:t>Arten</a:t>
            </a:r>
            <a:r>
              <a:rPr lang="en-US" dirty="0"/>
              <a:t> (“</a:t>
            </a:r>
            <a:r>
              <a:rPr lang="en-US" dirty="0" err="1"/>
              <a:t>flavours</a:t>
            </a:r>
            <a:r>
              <a:rPr lang="en-US" dirty="0"/>
              <a:t>”)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638" y="1189038"/>
            <a:ext cx="5269730" cy="5942012"/>
          </a:xfrm>
        </p:spPr>
        <p:txBody>
          <a:bodyPr/>
          <a:lstStyle/>
          <a:p>
            <a:r>
              <a:rPr lang="en-US" dirty="0"/>
              <a:t>Es </a:t>
            </a:r>
            <a:r>
              <a:rPr lang="en-US" dirty="0" err="1"/>
              <a:t>gibt</a:t>
            </a:r>
            <a:r>
              <a:rPr lang="en-US" dirty="0"/>
              <a:t> </a:t>
            </a:r>
            <a:r>
              <a:rPr lang="en-US" dirty="0" err="1"/>
              <a:t>mehr</a:t>
            </a:r>
            <a:r>
              <a:rPr lang="en-US" dirty="0"/>
              <a:t> </a:t>
            </a:r>
            <a:r>
              <a:rPr lang="en-US" dirty="0" err="1"/>
              <a:t>als</a:t>
            </a:r>
            <a:r>
              <a:rPr lang="en-US" dirty="0"/>
              <a:t> </a:t>
            </a:r>
            <a:r>
              <a:rPr lang="en-US" dirty="0" err="1"/>
              <a:t>eine</a:t>
            </a:r>
            <a:r>
              <a:rPr lang="en-US" dirty="0"/>
              <a:t> Neutrino Art</a:t>
            </a:r>
          </a:p>
          <a:p>
            <a:pPr lvl="1"/>
            <a:r>
              <a:rPr lang="de-DE" dirty="0"/>
              <a:t>Leon Lederman, Melvin Schwartz und Jack Steinberger (Nobelpreis 1988) entdeckten </a:t>
            </a:r>
            <a:r>
              <a:rPr lang="de-DE" dirty="0">
                <a:solidFill>
                  <a:srgbClr val="FF0000"/>
                </a:solidFill>
              </a:rPr>
              <a:t>eine zweite Neutrino Art</a:t>
            </a:r>
            <a:r>
              <a:rPr lang="de-DE" dirty="0"/>
              <a:t> 1962</a:t>
            </a:r>
          </a:p>
          <a:p>
            <a:pPr lvl="1"/>
            <a:r>
              <a:rPr lang="de-DE" dirty="0"/>
              <a:t>Nutzten AGS Beschleuniger in Brookhaven (USA) um </a:t>
            </a:r>
            <a:r>
              <a:rPr lang="de-DE" dirty="0">
                <a:solidFill>
                  <a:srgbClr val="FF0000"/>
                </a:solidFill>
              </a:rPr>
              <a:t>Myon Neutrinos zu erzeugen</a:t>
            </a:r>
            <a:endParaRPr lang="en-US" dirty="0">
              <a:solidFill>
                <a:schemeClr val="tx1"/>
              </a:solidFill>
            </a:endParaRPr>
          </a:p>
          <a:p>
            <a:pPr lvl="1"/>
            <a:r>
              <a:rPr lang="de-DE" dirty="0">
                <a:solidFill>
                  <a:srgbClr val="FF0000"/>
                </a:solidFill>
              </a:rPr>
              <a:t>Myon Neutrinos</a:t>
            </a:r>
            <a:r>
              <a:rPr lang="de-DE" dirty="0">
                <a:solidFill>
                  <a:schemeClr val="tx1"/>
                </a:solidFill>
              </a:rPr>
              <a:t> reagieren mit Detektor und erzeugen </a:t>
            </a:r>
            <a:r>
              <a:rPr lang="de-DE" dirty="0">
                <a:solidFill>
                  <a:srgbClr val="FF0000"/>
                </a:solidFill>
              </a:rPr>
              <a:t>Myonen</a:t>
            </a:r>
          </a:p>
          <a:p>
            <a:pPr lvl="2"/>
            <a:r>
              <a:rPr lang="de-DE" dirty="0">
                <a:solidFill>
                  <a:srgbClr val="FF0000"/>
                </a:solidFill>
              </a:rPr>
              <a:t>29 Ereignisse mit Myonen</a:t>
            </a:r>
            <a:r>
              <a:rPr lang="de-DE" dirty="0">
                <a:solidFill>
                  <a:schemeClr val="tx1"/>
                </a:solidFill>
              </a:rPr>
              <a:t> beobachtet,</a:t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rgbClr val="0000FF"/>
                </a:solidFill>
              </a:rPr>
              <a:t>0 Ereignisse mit </a:t>
            </a:r>
            <a:r>
              <a:rPr lang="de-DE" dirty="0" err="1">
                <a:solidFill>
                  <a:srgbClr val="0000FF"/>
                </a:solidFill>
              </a:rPr>
              <a:t>Elektonen</a:t>
            </a:r>
            <a:endParaRPr lang="de-DE" dirty="0">
              <a:solidFill>
                <a:srgbClr val="0000FF"/>
              </a:solidFill>
            </a:endParaRPr>
          </a:p>
          <a:p>
            <a:pPr lvl="2"/>
            <a:r>
              <a:rPr lang="de-DE" dirty="0">
                <a:solidFill>
                  <a:srgbClr val="0000FF"/>
                </a:solidFill>
              </a:rPr>
              <a:t>Elektron </a:t>
            </a:r>
            <a:r>
              <a:rPr lang="de-DE" dirty="0">
                <a:solidFill>
                  <a:srgbClr val="0000FF"/>
                </a:solidFill>
                <a:latin typeface="+mn-lt"/>
              </a:rPr>
              <a:t>Neutrinos</a:t>
            </a:r>
            <a:r>
              <a:rPr lang="de-DE" dirty="0">
                <a:solidFill>
                  <a:schemeClr val="tx1"/>
                </a:solidFill>
                <a:latin typeface="+mn-lt"/>
              </a:rPr>
              <a:t> ≠ </a:t>
            </a:r>
            <a:r>
              <a:rPr lang="de-DE" dirty="0">
                <a:solidFill>
                  <a:srgbClr val="FF0000"/>
                </a:solidFill>
                <a:latin typeface="+mn-lt"/>
              </a:rPr>
              <a:t>Myon N</a:t>
            </a:r>
            <a:r>
              <a:rPr lang="de-DE" dirty="0">
                <a:solidFill>
                  <a:srgbClr val="FF0000"/>
                </a:solidFill>
              </a:rPr>
              <a:t>eutrinos</a:t>
            </a:r>
            <a:endParaRPr lang="en-US" dirty="0">
              <a:solidFill>
                <a:srgbClr val="FF0000"/>
              </a:solidFill>
            </a:endParaRPr>
          </a:p>
          <a:p>
            <a:pPr lvl="2"/>
            <a:endParaRPr lang="de-DE" dirty="0">
              <a:solidFill>
                <a:srgbClr val="0000FF"/>
              </a:solidFill>
            </a:endParaRPr>
          </a:p>
        </p:txBody>
      </p:sp>
      <p:pic>
        <p:nvPicPr>
          <p:cNvPr id="4" name="Picture 3" descr="lederman_postcar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9484" y="1302965"/>
            <a:ext cx="1293091" cy="18288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4" descr="schwartz_postcard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83484" y="1224902"/>
            <a:ext cx="1346969" cy="1905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 descr="steinberger_postcard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12720" y="1375191"/>
            <a:ext cx="1240705" cy="175471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 descr="neutri_2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56346" y="4115619"/>
            <a:ext cx="4797079" cy="254453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5640622" y="3176212"/>
            <a:ext cx="1329531" cy="4062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tx1"/>
                </a:solidFill>
                <a:latin typeface="+mn-lt"/>
              </a:rPr>
              <a:t>Leon Lederman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latin typeface="+mn-lt"/>
              </a:rPr>
              <a:t>(1922-2018)</a:t>
            </a:r>
          </a:p>
        </p:txBody>
      </p:sp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32000" y="6243411"/>
            <a:ext cx="1944216" cy="70477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143212" y="3176212"/>
            <a:ext cx="1382110" cy="4062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tx1"/>
                </a:solidFill>
                <a:latin typeface="+mn-lt"/>
              </a:rPr>
              <a:t>Melvin Schwartz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latin typeface="+mn-lt"/>
              </a:rPr>
              <a:t>(1932-2006)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621980" y="3176212"/>
            <a:ext cx="1414041" cy="4062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tx1"/>
                </a:solidFill>
                <a:latin typeface="+mn-lt"/>
              </a:rPr>
              <a:t>Jack Steinberger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latin typeface="+mn-lt"/>
              </a:rPr>
              <a:t>(1921-2020)</a:t>
            </a:r>
          </a:p>
        </p:txBody>
      </p:sp>
    </p:spTree>
    <p:extLst>
      <p:ext uri="{BB962C8B-B14F-4D97-AF65-F5344CB8AC3E}">
        <p14:creationId xmlns:p14="http://schemas.microsoft.com/office/powerpoint/2010/main" val="362704765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Fermi </a:t>
            </a:r>
            <a:r>
              <a:rPr lang="en-US" dirty="0" err="1"/>
              <a:t>Theorie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638" y="1189038"/>
            <a:ext cx="7718002" cy="5942012"/>
          </a:xfrm>
        </p:spPr>
        <p:txBody>
          <a:bodyPr/>
          <a:lstStyle/>
          <a:p>
            <a:pPr lvl="0"/>
            <a:r>
              <a:rPr lang="en-US" dirty="0"/>
              <a:t>“</a:t>
            </a:r>
            <a:r>
              <a:rPr lang="en-US" dirty="0" err="1"/>
              <a:t>Phänomenologische</a:t>
            </a:r>
            <a:r>
              <a:rPr lang="en-US" dirty="0"/>
              <a:t>” </a:t>
            </a:r>
            <a:r>
              <a:rPr lang="en-US" dirty="0" err="1"/>
              <a:t>Beschreibung</a:t>
            </a:r>
            <a:r>
              <a:rPr lang="en-US" dirty="0"/>
              <a:t> der </a:t>
            </a:r>
            <a:r>
              <a:rPr lang="en-US" dirty="0" err="1"/>
              <a:t>schwachen</a:t>
            </a:r>
            <a:r>
              <a:rPr lang="en-US" dirty="0"/>
              <a:t> WW </a:t>
            </a:r>
            <a:r>
              <a:rPr lang="en-US" dirty="0" err="1"/>
              <a:t>durch</a:t>
            </a:r>
            <a:r>
              <a:rPr lang="en-US" dirty="0"/>
              <a:t> Enrico Fermi 1934</a:t>
            </a:r>
          </a:p>
          <a:p>
            <a:pPr lvl="1"/>
            <a:r>
              <a:rPr lang="en-US" dirty="0" err="1">
                <a:solidFill>
                  <a:srgbClr val="FF0000"/>
                </a:solidFill>
              </a:rPr>
              <a:t>Wechselwirkung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findet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punktuell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statt</a:t>
            </a:r>
            <a:endParaRPr lang="en-US" dirty="0">
              <a:solidFill>
                <a:srgbClr val="FF0000"/>
              </a:solidFill>
            </a:endParaRPr>
          </a:p>
          <a:p>
            <a:pPr lvl="1"/>
            <a:r>
              <a:rPr lang="en-US" dirty="0" err="1"/>
              <a:t>Stärke</a:t>
            </a:r>
            <a:r>
              <a:rPr lang="en-US" dirty="0"/>
              <a:t> G</a:t>
            </a:r>
            <a:r>
              <a:rPr lang="en-US" baseline="-25000" dirty="0"/>
              <a:t>F</a:t>
            </a:r>
            <a:r>
              <a:rPr lang="en-US" dirty="0"/>
              <a:t> ~ 10</a:t>
            </a:r>
            <a:r>
              <a:rPr lang="en-US" baseline="30000" dirty="0"/>
              <a:t>-5</a:t>
            </a:r>
            <a:r>
              <a:rPr lang="en-US" dirty="0"/>
              <a:t> </a:t>
            </a:r>
            <a:r>
              <a:rPr lang="en-US" dirty="0" err="1"/>
              <a:t>relativ</a:t>
            </a:r>
            <a:r>
              <a:rPr lang="en-US" dirty="0"/>
              <a:t> </a:t>
            </a:r>
            <a:r>
              <a:rPr lang="en-US" dirty="0" err="1"/>
              <a:t>zur</a:t>
            </a:r>
            <a:r>
              <a:rPr lang="en-US" dirty="0"/>
              <a:t> </a:t>
            </a:r>
            <a:r>
              <a:rPr lang="en-US" dirty="0" err="1"/>
              <a:t>elektro-magnetischen</a:t>
            </a:r>
            <a:r>
              <a:rPr lang="en-US" dirty="0"/>
              <a:t> WW</a:t>
            </a:r>
          </a:p>
          <a:p>
            <a:pPr lvl="2"/>
            <a:r>
              <a:rPr lang="en-US" dirty="0" err="1"/>
              <a:t>Analogie</a:t>
            </a:r>
            <a:r>
              <a:rPr lang="en-US" dirty="0"/>
              <a:t> </a:t>
            </a:r>
            <a:r>
              <a:rPr lang="en-US" dirty="0" err="1"/>
              <a:t>zu</a:t>
            </a:r>
            <a:r>
              <a:rPr lang="en-US" dirty="0"/>
              <a:t> </a:t>
            </a:r>
            <a:r>
              <a:rPr lang="en-US" dirty="0" err="1"/>
              <a:t>zwei</a:t>
            </a:r>
            <a:r>
              <a:rPr lang="en-US" dirty="0"/>
              <a:t> </a:t>
            </a:r>
            <a:r>
              <a:rPr lang="en-US" dirty="0" err="1"/>
              <a:t>Teilchen”strömen</a:t>
            </a:r>
            <a:r>
              <a:rPr lang="en-US" dirty="0"/>
              <a:t>” (Proton-Neutron / </a:t>
            </a:r>
            <a:r>
              <a:rPr lang="en-US" dirty="0" err="1"/>
              <a:t>Elektron</a:t>
            </a:r>
            <a:r>
              <a:rPr lang="en-US" dirty="0"/>
              <a:t>-Neutrino)</a:t>
            </a:r>
          </a:p>
          <a:p>
            <a:pPr lvl="3"/>
            <a:endParaRPr lang="en-US" dirty="0"/>
          </a:p>
          <a:p>
            <a:pPr lvl="0"/>
            <a:r>
              <a:rPr lang="en-US" dirty="0"/>
              <a:t>“Problem” in den 1950er </a:t>
            </a:r>
            <a:r>
              <a:rPr lang="en-US" dirty="0" err="1"/>
              <a:t>Jahren</a:t>
            </a:r>
            <a:r>
              <a:rPr lang="en-US" dirty="0"/>
              <a:t> </a:t>
            </a:r>
            <a:r>
              <a:rPr lang="en-US" dirty="0" err="1"/>
              <a:t>bei</a:t>
            </a:r>
            <a:r>
              <a:rPr lang="en-US" dirty="0"/>
              <a:t> </a:t>
            </a:r>
            <a:r>
              <a:rPr lang="en-US" dirty="0" err="1"/>
              <a:t>höheren</a:t>
            </a:r>
            <a:r>
              <a:rPr lang="en-US" dirty="0"/>
              <a:t> E</a:t>
            </a:r>
          </a:p>
          <a:p>
            <a:pPr lvl="1"/>
            <a:r>
              <a:rPr lang="en-US" dirty="0" err="1">
                <a:solidFill>
                  <a:srgbClr val="0000FF"/>
                </a:solidFill>
              </a:rPr>
              <a:t>Wahrscheinlichkeit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err="1">
                <a:solidFill>
                  <a:srgbClr val="0000FF"/>
                </a:solidFill>
              </a:rPr>
              <a:t>oberhalb</a:t>
            </a:r>
            <a:r>
              <a:rPr lang="en-US" dirty="0">
                <a:solidFill>
                  <a:srgbClr val="0000FF"/>
                </a:solidFill>
              </a:rPr>
              <a:t> 300 </a:t>
            </a:r>
            <a:r>
              <a:rPr lang="en-US" dirty="0" err="1">
                <a:solidFill>
                  <a:srgbClr val="0000FF"/>
                </a:solidFill>
              </a:rPr>
              <a:t>GeV</a:t>
            </a:r>
            <a:r>
              <a:rPr lang="en-US" dirty="0">
                <a:solidFill>
                  <a:srgbClr val="0000FF"/>
                </a:solidFill>
              </a:rPr>
              <a:t> &gt; 100% </a:t>
            </a:r>
            <a:r>
              <a:rPr lang="en-US" dirty="0"/>
              <a:t>(!)</a:t>
            </a:r>
          </a:p>
          <a:p>
            <a:pPr lvl="1"/>
            <a:r>
              <a:rPr lang="en-US" dirty="0" err="1"/>
              <a:t>Idee</a:t>
            </a:r>
            <a:r>
              <a:rPr lang="en-US" dirty="0"/>
              <a:t> von Sheldon Glashow 1958: </a:t>
            </a:r>
            <a:r>
              <a:rPr lang="en-US" dirty="0" err="1">
                <a:solidFill>
                  <a:srgbClr val="FF0000"/>
                </a:solidFill>
              </a:rPr>
              <a:t>schwache</a:t>
            </a:r>
            <a:r>
              <a:rPr lang="en-US" dirty="0">
                <a:solidFill>
                  <a:srgbClr val="FF0000"/>
                </a:solidFill>
              </a:rPr>
              <a:t> WW </a:t>
            </a:r>
            <a:r>
              <a:rPr lang="en-US" dirty="0" err="1">
                <a:solidFill>
                  <a:srgbClr val="FF0000"/>
                </a:solidFill>
              </a:rPr>
              <a:t>wird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durch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schweres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Austauschteilchen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übertragen</a:t>
            </a:r>
            <a:endParaRPr lang="en-US" dirty="0">
              <a:solidFill>
                <a:srgbClr val="FF0000"/>
              </a:solidFill>
            </a:endParaRPr>
          </a:p>
          <a:p>
            <a:endParaRPr lang="en-US" dirty="0"/>
          </a:p>
        </p:txBody>
      </p:sp>
      <p:grpSp>
        <p:nvGrpSpPr>
          <p:cNvPr id="14" name="Group 512"/>
          <p:cNvGrpSpPr>
            <a:grpSpLocks noChangeAspect="1"/>
          </p:cNvGrpSpPr>
          <p:nvPr/>
        </p:nvGrpSpPr>
        <p:grpSpPr>
          <a:xfrm>
            <a:off x="7992640" y="2859121"/>
            <a:ext cx="1739727" cy="1063675"/>
            <a:chOff x="0" y="0"/>
            <a:chExt cx="4029744" cy="24638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5" name="Shape 503"/>
            <p:cNvSpPr/>
            <p:nvPr/>
          </p:nvSpPr>
          <p:spPr>
            <a:xfrm flipH="1">
              <a:off x="2017805" y="355600"/>
              <a:ext cx="1612901" cy="939801"/>
            </a:xfrm>
            <a:prstGeom prst="line">
              <a:avLst/>
            </a:prstGeom>
            <a:noFill/>
            <a:ln w="25400" cap="flat">
              <a:solidFill>
                <a:srgbClr val="3A5253"/>
              </a:solidFill>
              <a:prstDash val="solid"/>
              <a:miter lim="400000"/>
              <a:headEnd type="triangle" w="med" len="med"/>
              <a:tailEnd w="lg" len="lg"/>
            </a:ln>
            <a:effectLst>
              <a:outerShdw blurRad="25400" dist="25400" dir="2700000" rotWithShape="0">
                <a:srgbClr val="FFFFFF">
                  <a:alpha val="50000"/>
                </a:srgbClr>
              </a:outerShdw>
            </a:effectLst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"/>
                <a:ea typeface="Helvetica"/>
                <a:cs typeface="Helvetica"/>
                <a:sym typeface="Helvetica"/>
              </a:endParaRPr>
            </a:p>
          </p:txBody>
        </p:sp>
        <p:sp>
          <p:nvSpPr>
            <p:cNvPr id="16" name="Shape 504"/>
            <p:cNvSpPr/>
            <p:nvPr/>
          </p:nvSpPr>
          <p:spPr>
            <a:xfrm flipH="1" flipV="1">
              <a:off x="2030505" y="1320800"/>
              <a:ext cx="1765301" cy="965200"/>
            </a:xfrm>
            <a:prstGeom prst="line">
              <a:avLst/>
            </a:prstGeom>
            <a:noFill/>
            <a:ln w="25400" cap="flat">
              <a:solidFill>
                <a:srgbClr val="3A5253"/>
              </a:solidFill>
              <a:prstDash val="solid"/>
              <a:miter lim="400000"/>
              <a:headEnd type="triangle" w="med" len="med"/>
            </a:ln>
            <a:effectLst>
              <a:outerShdw blurRad="25400" dist="25400" dir="2700000" rotWithShape="0">
                <a:srgbClr val="FFFFFF">
                  <a:alpha val="50000"/>
                </a:srgbClr>
              </a:outerShdw>
            </a:effectLst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"/>
                <a:ea typeface="Helvetica"/>
                <a:cs typeface="Helvetica"/>
                <a:sym typeface="Helvetica"/>
              </a:endParaRPr>
            </a:p>
          </p:txBody>
        </p:sp>
        <p:sp>
          <p:nvSpPr>
            <p:cNvPr id="17" name="Shape 505"/>
            <p:cNvSpPr/>
            <p:nvPr/>
          </p:nvSpPr>
          <p:spPr>
            <a:xfrm>
              <a:off x="354105" y="368300"/>
              <a:ext cx="1638301" cy="927101"/>
            </a:xfrm>
            <a:prstGeom prst="line">
              <a:avLst/>
            </a:prstGeom>
            <a:noFill/>
            <a:ln w="25400" cap="flat">
              <a:solidFill>
                <a:srgbClr val="3A5253"/>
              </a:solidFill>
              <a:prstDash val="solid"/>
              <a:miter lim="400000"/>
            </a:ln>
            <a:effectLst>
              <a:outerShdw blurRad="25400" dist="25400" dir="2700000" rotWithShape="0">
                <a:srgbClr val="FFFFFF">
                  <a:alpha val="50000"/>
                </a:srgbClr>
              </a:outerShdw>
            </a:effectLst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"/>
                <a:ea typeface="Helvetica"/>
                <a:cs typeface="Helvetica"/>
                <a:sym typeface="Helvetica"/>
              </a:endParaRPr>
            </a:p>
          </p:txBody>
        </p:sp>
        <p:sp>
          <p:nvSpPr>
            <p:cNvPr id="18" name="Shape 506"/>
            <p:cNvSpPr/>
            <p:nvPr/>
          </p:nvSpPr>
          <p:spPr>
            <a:xfrm flipV="1">
              <a:off x="417605" y="1320800"/>
              <a:ext cx="1562101" cy="850900"/>
            </a:xfrm>
            <a:prstGeom prst="line">
              <a:avLst/>
            </a:prstGeom>
            <a:noFill/>
            <a:ln w="25400" cap="flat">
              <a:solidFill>
                <a:srgbClr val="3A5253"/>
              </a:solidFill>
              <a:prstDash val="solid"/>
              <a:miter lim="400000"/>
            </a:ln>
            <a:effectLst>
              <a:outerShdw blurRad="25400" dist="25400" dir="2700000" rotWithShape="0">
                <a:srgbClr val="FFFFFF">
                  <a:alpha val="50000"/>
                </a:srgbClr>
              </a:outerShdw>
            </a:effectLst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"/>
                <a:ea typeface="Helvetica"/>
                <a:cs typeface="Helvetica"/>
                <a:sym typeface="Helvetica"/>
              </a:endParaRPr>
            </a:p>
          </p:txBody>
        </p:sp>
        <p:sp>
          <p:nvSpPr>
            <p:cNvPr id="19" name="Shape 507"/>
            <p:cNvSpPr/>
            <p:nvPr/>
          </p:nvSpPr>
          <p:spPr>
            <a:xfrm>
              <a:off x="1916205" y="1206499"/>
              <a:ext cx="190501" cy="1905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16796"/>
                  </a:moveTo>
                  <a:cubicBezTo>
                    <a:pt x="20639" y="12954"/>
                    <a:pt x="20639" y="6724"/>
                    <a:pt x="16796" y="2882"/>
                  </a:cubicBezTo>
                  <a:cubicBezTo>
                    <a:pt x="12954" y="-961"/>
                    <a:pt x="6724" y="-961"/>
                    <a:pt x="2882" y="2882"/>
                  </a:cubicBezTo>
                  <a:cubicBezTo>
                    <a:pt x="-961" y="6724"/>
                    <a:pt x="-961" y="12954"/>
                    <a:pt x="2882" y="16796"/>
                  </a:cubicBezTo>
                  <a:cubicBezTo>
                    <a:pt x="6724" y="20639"/>
                    <a:pt x="12954" y="20639"/>
                    <a:pt x="16796" y="16796"/>
                  </a:cubicBezTo>
                </a:path>
              </a:pathLst>
            </a:custGeom>
            <a:solidFill>
              <a:srgbClr val="941100"/>
            </a:solidFill>
            <a:ln w="254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600">
                  <a:solidFill>
                    <a:srgbClr val="FFFFFF"/>
                  </a:solidFill>
                  <a:latin typeface="Futura Condensed"/>
                  <a:ea typeface="Futura Condensed"/>
                  <a:cs typeface="Futura Condensed"/>
                  <a:sym typeface="Futura Condensed"/>
                </a:defRPr>
              </a:pPr>
              <a:endParaRPr kumimoji="0" sz="36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utura Condensed"/>
                <a:ea typeface="Futura Condensed"/>
                <a:cs typeface="Futura Condensed"/>
                <a:sym typeface="Futura Condensed"/>
              </a:endParaRPr>
            </a:p>
          </p:txBody>
        </p:sp>
        <p:sp>
          <p:nvSpPr>
            <p:cNvPr id="20" name="Shape 508"/>
            <p:cNvSpPr/>
            <p:nvPr/>
          </p:nvSpPr>
          <p:spPr>
            <a:xfrm>
              <a:off x="3798416" y="0"/>
              <a:ext cx="231329" cy="355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8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Verdana"/>
                  <a:ea typeface="Verdana"/>
                  <a:cs typeface="Verdana"/>
                  <a:sym typeface="Verdana"/>
                </a:rPr>
                <a:t>p</a:t>
              </a:r>
            </a:p>
          </p:txBody>
        </p:sp>
        <p:sp>
          <p:nvSpPr>
            <p:cNvPr id="21" name="Shape 509"/>
            <p:cNvSpPr/>
            <p:nvPr/>
          </p:nvSpPr>
          <p:spPr>
            <a:xfrm>
              <a:off x="0" y="0"/>
              <a:ext cx="233561" cy="355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8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Verdana"/>
                  <a:ea typeface="Verdana"/>
                  <a:cs typeface="Verdana"/>
                  <a:sym typeface="Verdana"/>
                </a:rPr>
                <a:t>n</a:t>
              </a:r>
            </a:p>
          </p:txBody>
        </p:sp>
        <p:sp>
          <p:nvSpPr>
            <p:cNvPr id="22" name="Shape 510"/>
            <p:cNvSpPr/>
            <p:nvPr/>
          </p:nvSpPr>
          <p:spPr>
            <a:xfrm>
              <a:off x="130423" y="1981324"/>
              <a:ext cx="226715" cy="40615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2400">
                  <a:latin typeface="Times New Roman"/>
                  <a:ea typeface="Times New Roman"/>
                  <a:cs typeface="Times New Roman"/>
                  <a:sym typeface="Times New Roman"/>
                </a:defRPr>
              </a:lvl1pPr>
            </a:lstStyle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/>
              </a:pPr>
              <a:r>
                <a: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/>
                  <a:ea typeface="Times New Roman"/>
                  <a:cs typeface="Times New Roman"/>
                  <a:sym typeface="Times New Roman"/>
                </a:rPr>
                <a:t>ν</a:t>
              </a:r>
            </a:p>
          </p:txBody>
        </p:sp>
        <p:sp>
          <p:nvSpPr>
            <p:cNvPr id="23" name="Shape 511"/>
            <p:cNvSpPr/>
            <p:nvPr/>
          </p:nvSpPr>
          <p:spPr>
            <a:xfrm>
              <a:off x="3801541" y="2108200"/>
              <a:ext cx="225079" cy="355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8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Verdana"/>
                  <a:ea typeface="Verdana"/>
                  <a:cs typeface="Verdana"/>
                  <a:sym typeface="Verdana"/>
                </a:rPr>
                <a:t>e</a:t>
              </a:r>
            </a:p>
          </p:txBody>
        </p:sp>
      </p:grpSp>
      <p:pic>
        <p:nvPicPr>
          <p:cNvPr id="24" name="fermi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64648" y="251445"/>
            <a:ext cx="1405915" cy="2194203"/>
          </a:xfrm>
          <a:prstGeom prst="rect">
            <a:avLst/>
          </a:prstGeom>
          <a:ln w="12700"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5" name="TextBox 24"/>
          <p:cNvSpPr txBox="1"/>
          <p:nvPr/>
        </p:nvSpPr>
        <p:spPr>
          <a:xfrm>
            <a:off x="8069872" y="2207571"/>
            <a:ext cx="1415687" cy="466504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prstDash val="solid"/>
          </a:ln>
        </p:spPr>
        <p:txBody>
          <a:bodyPr vert="horz" wrap="square" lIns="9000" tIns="9000" rIns="9000" bIns="9000" anchorCtr="0" compatLnSpc="0">
            <a:spAutoFit/>
          </a:bodyPr>
          <a:lstStyle/>
          <a:p>
            <a:pPr marL="0" marR="0" lvl="0" indent="0" algn="ctr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600" b="1" i="0" u="none" strike="noStrike" baseline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600" b="1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Enrico Fermi</a:t>
            </a:r>
            <a:r>
              <a:rPr lang="en-US" sz="1600" b="1" i="0" u="none" strike="noStrike" baseline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(1901-1954)</a:t>
            </a:r>
            <a:endParaRPr lang="en-US" sz="1600" b="1" i="0" u="none" strike="noStrike" baseline="0" dirty="0">
              <a:ln>
                <a:noFill/>
              </a:ln>
              <a:solidFill>
                <a:srgbClr val="0000FF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</p:txBody>
      </p:sp>
      <p:grpSp>
        <p:nvGrpSpPr>
          <p:cNvPr id="54" name="Group 512"/>
          <p:cNvGrpSpPr>
            <a:grpSpLocks noChangeAspect="1"/>
          </p:cNvGrpSpPr>
          <p:nvPr/>
        </p:nvGrpSpPr>
        <p:grpSpPr>
          <a:xfrm>
            <a:off x="1167103" y="5741833"/>
            <a:ext cx="1739727" cy="1063675"/>
            <a:chOff x="0" y="0"/>
            <a:chExt cx="4029744" cy="24638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5" name="Shape 503"/>
            <p:cNvSpPr/>
            <p:nvPr/>
          </p:nvSpPr>
          <p:spPr>
            <a:xfrm flipH="1">
              <a:off x="2017805" y="355600"/>
              <a:ext cx="1612901" cy="939801"/>
            </a:xfrm>
            <a:prstGeom prst="line">
              <a:avLst/>
            </a:prstGeom>
            <a:noFill/>
            <a:ln w="25400" cap="flat">
              <a:solidFill>
                <a:srgbClr val="3A5253"/>
              </a:solidFill>
              <a:prstDash val="solid"/>
              <a:miter lim="400000"/>
              <a:headEnd type="triangle" w="med" len="med"/>
              <a:tailEnd w="lg" len="lg"/>
            </a:ln>
            <a:effectLst>
              <a:outerShdw blurRad="25400" dist="25400" dir="2700000" rotWithShape="0">
                <a:srgbClr val="FFFFFF">
                  <a:alpha val="50000"/>
                </a:srgbClr>
              </a:outerShdw>
            </a:effectLst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"/>
                <a:ea typeface="Helvetica"/>
                <a:cs typeface="Helvetica"/>
                <a:sym typeface="Helvetica"/>
              </a:endParaRPr>
            </a:p>
          </p:txBody>
        </p:sp>
        <p:sp>
          <p:nvSpPr>
            <p:cNvPr id="56" name="Shape 504"/>
            <p:cNvSpPr/>
            <p:nvPr/>
          </p:nvSpPr>
          <p:spPr>
            <a:xfrm flipH="1" flipV="1">
              <a:off x="2030505" y="1320800"/>
              <a:ext cx="1765301" cy="965200"/>
            </a:xfrm>
            <a:prstGeom prst="line">
              <a:avLst/>
            </a:prstGeom>
            <a:noFill/>
            <a:ln w="25400" cap="flat">
              <a:solidFill>
                <a:srgbClr val="3A5253"/>
              </a:solidFill>
              <a:prstDash val="solid"/>
              <a:miter lim="400000"/>
              <a:headEnd type="triangle" w="med" len="med"/>
            </a:ln>
            <a:effectLst>
              <a:outerShdw blurRad="25400" dist="25400" dir="2700000" rotWithShape="0">
                <a:srgbClr val="FFFFFF">
                  <a:alpha val="50000"/>
                </a:srgbClr>
              </a:outerShdw>
            </a:effectLst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"/>
                <a:ea typeface="Helvetica"/>
                <a:cs typeface="Helvetica"/>
                <a:sym typeface="Helvetica"/>
              </a:endParaRPr>
            </a:p>
          </p:txBody>
        </p:sp>
        <p:sp>
          <p:nvSpPr>
            <p:cNvPr id="57" name="Shape 505"/>
            <p:cNvSpPr/>
            <p:nvPr/>
          </p:nvSpPr>
          <p:spPr>
            <a:xfrm>
              <a:off x="354105" y="368300"/>
              <a:ext cx="1638301" cy="927101"/>
            </a:xfrm>
            <a:prstGeom prst="line">
              <a:avLst/>
            </a:prstGeom>
            <a:noFill/>
            <a:ln w="25400" cap="flat">
              <a:solidFill>
                <a:srgbClr val="3A5253"/>
              </a:solidFill>
              <a:prstDash val="solid"/>
              <a:miter lim="400000"/>
            </a:ln>
            <a:effectLst>
              <a:outerShdw blurRad="25400" dist="25400" dir="2700000" rotWithShape="0">
                <a:srgbClr val="FFFFFF">
                  <a:alpha val="50000"/>
                </a:srgbClr>
              </a:outerShdw>
            </a:effectLst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"/>
                <a:ea typeface="Helvetica"/>
                <a:cs typeface="Helvetica"/>
                <a:sym typeface="Helvetica"/>
              </a:endParaRPr>
            </a:p>
          </p:txBody>
        </p:sp>
        <p:sp>
          <p:nvSpPr>
            <p:cNvPr id="58" name="Shape 506"/>
            <p:cNvSpPr/>
            <p:nvPr/>
          </p:nvSpPr>
          <p:spPr>
            <a:xfrm flipV="1">
              <a:off x="417605" y="1320800"/>
              <a:ext cx="1562101" cy="850900"/>
            </a:xfrm>
            <a:prstGeom prst="line">
              <a:avLst/>
            </a:prstGeom>
            <a:noFill/>
            <a:ln w="25400" cap="flat">
              <a:solidFill>
                <a:srgbClr val="3A5253"/>
              </a:solidFill>
              <a:prstDash val="solid"/>
              <a:miter lim="400000"/>
            </a:ln>
            <a:effectLst>
              <a:outerShdw blurRad="25400" dist="25400" dir="2700000" rotWithShape="0">
                <a:srgbClr val="FFFFFF">
                  <a:alpha val="50000"/>
                </a:srgbClr>
              </a:outerShdw>
            </a:effectLst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"/>
                <a:ea typeface="Helvetica"/>
                <a:cs typeface="Helvetica"/>
                <a:sym typeface="Helvetica"/>
              </a:endParaRPr>
            </a:p>
          </p:txBody>
        </p:sp>
        <p:sp>
          <p:nvSpPr>
            <p:cNvPr id="59" name="Shape 507"/>
            <p:cNvSpPr/>
            <p:nvPr/>
          </p:nvSpPr>
          <p:spPr>
            <a:xfrm>
              <a:off x="1916205" y="1206499"/>
              <a:ext cx="190501" cy="1905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16796"/>
                  </a:moveTo>
                  <a:cubicBezTo>
                    <a:pt x="20639" y="12954"/>
                    <a:pt x="20639" y="6724"/>
                    <a:pt x="16796" y="2882"/>
                  </a:cubicBezTo>
                  <a:cubicBezTo>
                    <a:pt x="12954" y="-961"/>
                    <a:pt x="6724" y="-961"/>
                    <a:pt x="2882" y="2882"/>
                  </a:cubicBezTo>
                  <a:cubicBezTo>
                    <a:pt x="-961" y="6724"/>
                    <a:pt x="-961" y="12954"/>
                    <a:pt x="2882" y="16796"/>
                  </a:cubicBezTo>
                  <a:cubicBezTo>
                    <a:pt x="6724" y="20639"/>
                    <a:pt x="12954" y="20639"/>
                    <a:pt x="16796" y="16796"/>
                  </a:cubicBezTo>
                </a:path>
              </a:pathLst>
            </a:custGeom>
            <a:solidFill>
              <a:srgbClr val="941100"/>
            </a:solidFill>
            <a:ln w="254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600">
                  <a:solidFill>
                    <a:srgbClr val="FFFFFF"/>
                  </a:solidFill>
                  <a:latin typeface="Futura Condensed"/>
                  <a:ea typeface="Futura Condensed"/>
                  <a:cs typeface="Futura Condensed"/>
                  <a:sym typeface="Futura Condensed"/>
                </a:defRPr>
              </a:pPr>
              <a:endParaRPr kumimoji="0" sz="36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utura Condensed"/>
                <a:ea typeface="Futura Condensed"/>
                <a:cs typeface="Futura Condensed"/>
                <a:sym typeface="Futura Condensed"/>
              </a:endParaRPr>
            </a:p>
          </p:txBody>
        </p:sp>
        <p:sp>
          <p:nvSpPr>
            <p:cNvPr id="60" name="Shape 508"/>
            <p:cNvSpPr/>
            <p:nvPr/>
          </p:nvSpPr>
          <p:spPr>
            <a:xfrm>
              <a:off x="3798416" y="0"/>
              <a:ext cx="231329" cy="355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8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Verdana"/>
                  <a:ea typeface="Verdana"/>
                  <a:cs typeface="Verdana"/>
                  <a:sym typeface="Verdana"/>
                </a:rPr>
                <a:t>p</a:t>
              </a:r>
            </a:p>
          </p:txBody>
        </p:sp>
        <p:sp>
          <p:nvSpPr>
            <p:cNvPr id="61" name="Shape 509"/>
            <p:cNvSpPr/>
            <p:nvPr/>
          </p:nvSpPr>
          <p:spPr>
            <a:xfrm>
              <a:off x="0" y="0"/>
              <a:ext cx="233561" cy="355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8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Verdana"/>
                  <a:ea typeface="Verdana"/>
                  <a:cs typeface="Verdana"/>
                  <a:sym typeface="Verdana"/>
                </a:rPr>
                <a:t>n</a:t>
              </a:r>
            </a:p>
          </p:txBody>
        </p:sp>
        <p:sp>
          <p:nvSpPr>
            <p:cNvPr id="62" name="Shape 510"/>
            <p:cNvSpPr/>
            <p:nvPr/>
          </p:nvSpPr>
          <p:spPr>
            <a:xfrm>
              <a:off x="130423" y="1981324"/>
              <a:ext cx="226715" cy="40615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2400">
                  <a:latin typeface="Times New Roman"/>
                  <a:ea typeface="Times New Roman"/>
                  <a:cs typeface="Times New Roman"/>
                  <a:sym typeface="Times New Roman"/>
                </a:defRPr>
              </a:lvl1pPr>
            </a:lstStyle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/>
              </a:pPr>
              <a:r>
                <a: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/>
                  <a:ea typeface="Times New Roman"/>
                  <a:cs typeface="Times New Roman"/>
                  <a:sym typeface="Times New Roman"/>
                </a:rPr>
                <a:t>ν</a:t>
              </a:r>
            </a:p>
          </p:txBody>
        </p:sp>
        <p:sp>
          <p:nvSpPr>
            <p:cNvPr id="63" name="Shape 511"/>
            <p:cNvSpPr/>
            <p:nvPr/>
          </p:nvSpPr>
          <p:spPr>
            <a:xfrm>
              <a:off x="3801541" y="2108200"/>
              <a:ext cx="225079" cy="355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8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Verdana"/>
                  <a:ea typeface="Verdana"/>
                  <a:cs typeface="Verdana"/>
                  <a:sym typeface="Verdana"/>
                </a:rPr>
                <a:t>e</a:t>
              </a:r>
            </a:p>
          </p:txBody>
        </p:sp>
      </p:grpSp>
      <p:grpSp>
        <p:nvGrpSpPr>
          <p:cNvPr id="90" name="Group 541"/>
          <p:cNvGrpSpPr>
            <a:grpSpLocks noChangeAspect="1"/>
          </p:cNvGrpSpPr>
          <p:nvPr/>
        </p:nvGrpSpPr>
        <p:grpSpPr>
          <a:xfrm>
            <a:off x="4268847" y="5435928"/>
            <a:ext cx="1915333" cy="1740045"/>
            <a:chOff x="0" y="0"/>
            <a:chExt cx="3261381" cy="296290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91" name="Shape 529"/>
            <p:cNvSpPr/>
            <p:nvPr/>
          </p:nvSpPr>
          <p:spPr>
            <a:xfrm>
              <a:off x="1264199" y="2701295"/>
              <a:ext cx="727763" cy="26161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/>
              </a:pPr>
              <a:r>
                <a:rPr kumimoji="0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Verdana"/>
                  <a:ea typeface="Verdana"/>
                  <a:cs typeface="Verdana"/>
                  <a:sym typeface="Verdana"/>
                </a:rPr>
                <a:t>Glashow</a:t>
              </a:r>
            </a:p>
          </p:txBody>
        </p:sp>
        <p:grpSp>
          <p:nvGrpSpPr>
            <p:cNvPr id="92" name="Group 540"/>
            <p:cNvGrpSpPr/>
            <p:nvPr/>
          </p:nvGrpSpPr>
          <p:grpSpPr>
            <a:xfrm>
              <a:off x="0" y="0"/>
              <a:ext cx="3261381" cy="2768602"/>
              <a:chOff x="0" y="0"/>
              <a:chExt cx="3261380" cy="2768601"/>
            </a:xfrm>
          </p:grpSpPr>
          <p:sp>
            <p:nvSpPr>
              <p:cNvPr id="93" name="Shape 530"/>
              <p:cNvSpPr/>
              <p:nvPr/>
            </p:nvSpPr>
            <p:spPr>
              <a:xfrm flipH="1">
                <a:off x="1627966" y="322605"/>
                <a:ext cx="1301292" cy="852599"/>
              </a:xfrm>
              <a:prstGeom prst="line">
                <a:avLst/>
              </a:prstGeom>
              <a:noFill/>
              <a:ln w="25400" cap="flat">
                <a:solidFill>
                  <a:srgbClr val="3A5253"/>
                </a:solidFill>
                <a:prstDash val="solid"/>
                <a:miter lim="400000"/>
                <a:headEnd type="triangle" w="med" len="med"/>
              </a:ln>
              <a:effectLst>
                <a:outerShdw blurRad="25400" dist="25400" dir="2700000" rotWithShape="0">
                  <a:srgbClr val="FFFFFF">
                    <a:alpha val="50000"/>
                  </a:srgbClr>
                </a:outerShdw>
              </a:effectLst>
            </p:spPr>
            <p:txBody>
              <a:bodyPr wrap="square" lIns="0" tIns="0" rIns="0" bIns="0" numCol="1" anchor="t">
                <a:no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Helvetica"/>
                  <a:ea typeface="Helvetica"/>
                  <a:cs typeface="Helvetica"/>
                  <a:sym typeface="Helvetica"/>
                </a:endParaRPr>
              </a:p>
            </p:txBody>
          </p:sp>
          <p:sp>
            <p:nvSpPr>
              <p:cNvPr id="94" name="Shape 531"/>
              <p:cNvSpPr/>
              <p:nvPr/>
            </p:nvSpPr>
            <p:spPr>
              <a:xfrm flipH="1" flipV="1">
                <a:off x="1612812" y="1706252"/>
                <a:ext cx="1424244" cy="875648"/>
              </a:xfrm>
              <a:prstGeom prst="line">
                <a:avLst/>
              </a:prstGeom>
              <a:noFill/>
              <a:ln w="25400" cap="flat">
                <a:solidFill>
                  <a:srgbClr val="3A5253"/>
                </a:solidFill>
                <a:prstDash val="solid"/>
                <a:miter lim="400000"/>
                <a:headEnd type="triangle" w="med" len="med"/>
              </a:ln>
              <a:effectLst>
                <a:outerShdw blurRad="25400" dist="25400" dir="2700000" rotWithShape="0">
                  <a:srgbClr val="FFFFFF">
                    <a:alpha val="50000"/>
                  </a:srgbClr>
                </a:outerShdw>
              </a:effectLst>
            </p:spPr>
            <p:txBody>
              <a:bodyPr wrap="square" lIns="0" tIns="0" rIns="0" bIns="0" numCol="1" anchor="t">
                <a:no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Helvetica"/>
                  <a:ea typeface="Helvetica"/>
                  <a:cs typeface="Helvetica"/>
                  <a:sym typeface="Helvetica"/>
                </a:endParaRPr>
              </a:p>
            </p:txBody>
          </p:sp>
          <p:sp>
            <p:nvSpPr>
              <p:cNvPr id="95" name="Shape 532"/>
              <p:cNvSpPr/>
              <p:nvPr/>
            </p:nvSpPr>
            <p:spPr>
              <a:xfrm>
                <a:off x="285692" y="334127"/>
                <a:ext cx="1321787" cy="841076"/>
              </a:xfrm>
              <a:prstGeom prst="line">
                <a:avLst/>
              </a:prstGeom>
              <a:noFill/>
              <a:ln w="25400" cap="flat">
                <a:solidFill>
                  <a:srgbClr val="3A5253"/>
                </a:solidFill>
                <a:prstDash val="solid"/>
                <a:miter lim="400000"/>
              </a:ln>
              <a:effectLst>
                <a:outerShdw blurRad="25400" dist="25400" dir="2700000" rotWithShape="0">
                  <a:srgbClr val="FFFFFF">
                    <a:alpha val="50000"/>
                  </a:srgbClr>
                </a:outerShdw>
              </a:effectLst>
            </p:spPr>
            <p:txBody>
              <a:bodyPr wrap="square" lIns="0" tIns="0" rIns="0" bIns="0" numCol="1" anchor="t">
                <a:no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Helvetica"/>
                  <a:ea typeface="Helvetica"/>
                  <a:cs typeface="Helvetica"/>
                  <a:sym typeface="Helvetica"/>
                </a:endParaRPr>
              </a:p>
            </p:txBody>
          </p:sp>
          <p:sp>
            <p:nvSpPr>
              <p:cNvPr id="96" name="Shape 533"/>
              <p:cNvSpPr/>
              <p:nvPr/>
            </p:nvSpPr>
            <p:spPr>
              <a:xfrm flipV="1">
                <a:off x="349624" y="1714500"/>
                <a:ext cx="1249082" cy="789104"/>
              </a:xfrm>
              <a:prstGeom prst="line">
                <a:avLst/>
              </a:prstGeom>
              <a:noFill/>
              <a:ln w="25400" cap="flat">
                <a:solidFill>
                  <a:srgbClr val="3A5253"/>
                </a:solidFill>
                <a:prstDash val="solid"/>
                <a:miter lim="400000"/>
              </a:ln>
              <a:effectLst>
                <a:outerShdw blurRad="25400" dist="25400" dir="2700000" rotWithShape="0">
                  <a:srgbClr val="FFFFFF">
                    <a:alpha val="50000"/>
                  </a:srgbClr>
                </a:outerShdw>
              </a:effectLst>
            </p:spPr>
            <p:txBody>
              <a:bodyPr wrap="square" lIns="0" tIns="0" rIns="0" bIns="0" numCol="1" anchor="t">
                <a:no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Helvetica"/>
                  <a:ea typeface="Helvetica"/>
                  <a:cs typeface="Helvetica"/>
                  <a:sym typeface="Helvetica"/>
                </a:endParaRPr>
              </a:p>
            </p:txBody>
          </p:sp>
          <p:sp>
            <p:nvSpPr>
              <p:cNvPr id="97" name="Shape 534"/>
              <p:cNvSpPr/>
              <p:nvPr/>
            </p:nvSpPr>
            <p:spPr>
              <a:xfrm>
                <a:off x="3064563" y="0"/>
                <a:ext cx="186637" cy="32260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38100" tIns="38100" rIns="38100" bIns="38100" numCol="1" anchor="ctr">
                <a:noAutofit/>
              </a:bodyPr>
              <a:lstStyle>
                <a:lvl1pPr algn="ctr">
                  <a:defRPr sz="1800">
                    <a:latin typeface="Verdana"/>
                    <a:ea typeface="Verdana"/>
                    <a:cs typeface="Verdana"/>
                    <a:sym typeface="Verdana"/>
                  </a:defRPr>
                </a:lvl1pPr>
              </a:lstStyle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Verdana"/>
                    <a:ea typeface="Verdana"/>
                    <a:cs typeface="Verdana"/>
                    <a:sym typeface="Verdana"/>
                  </a:rPr>
                  <a:t>p</a:t>
                </a:r>
              </a:p>
            </p:txBody>
          </p:sp>
          <p:sp>
            <p:nvSpPr>
              <p:cNvPr id="98" name="Shape 535"/>
              <p:cNvSpPr/>
              <p:nvPr/>
            </p:nvSpPr>
            <p:spPr>
              <a:xfrm>
                <a:off x="0" y="0"/>
                <a:ext cx="188438" cy="32260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38100" tIns="38100" rIns="38100" bIns="38100" numCol="1" anchor="ctr">
                <a:noAutofit/>
              </a:bodyPr>
              <a:lstStyle>
                <a:lvl1pPr algn="ctr">
                  <a:defRPr sz="1800">
                    <a:latin typeface="Verdana"/>
                    <a:ea typeface="Verdana"/>
                    <a:cs typeface="Verdana"/>
                    <a:sym typeface="Verdana"/>
                  </a:defRPr>
                </a:lvl1pPr>
              </a:lstStyle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Verdana"/>
                    <a:ea typeface="Verdana"/>
                    <a:cs typeface="Verdana"/>
                    <a:sym typeface="Verdana"/>
                  </a:rPr>
                  <a:t>n</a:t>
                </a:r>
              </a:p>
            </p:txBody>
          </p:sp>
          <p:sp>
            <p:nvSpPr>
              <p:cNvPr id="99" name="Shape 536"/>
              <p:cNvSpPr/>
              <p:nvPr/>
            </p:nvSpPr>
            <p:spPr>
              <a:xfrm>
                <a:off x="117925" y="2330777"/>
                <a:ext cx="182915" cy="36869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38100" tIns="38100" rIns="38100" bIns="38100" numCol="1" anchor="ctr">
                <a:noAutofit/>
              </a:bodyPr>
              <a:lstStyle>
                <a:lvl1pPr algn="ctr">
                  <a:defRPr sz="2400">
                    <a:latin typeface="Times New Roman"/>
                    <a:ea typeface="Times New Roman"/>
                    <a:cs typeface="Times New Roman"/>
                    <a:sym typeface="Times New Roman"/>
                  </a:defRPr>
                </a:lvl1pPr>
              </a:lstStyle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800"/>
                </a:pPr>
                <a:r>
                  <a:rPr kumimoji="0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Times New Roman"/>
                    <a:ea typeface="Times New Roman"/>
                    <a:cs typeface="Times New Roman"/>
                    <a:sym typeface="Times New Roman"/>
                  </a:rPr>
                  <a:t>ν</a:t>
                </a:r>
              </a:p>
            </p:txBody>
          </p:sp>
          <p:sp>
            <p:nvSpPr>
              <p:cNvPr id="100" name="Shape 537"/>
              <p:cNvSpPr/>
              <p:nvPr/>
            </p:nvSpPr>
            <p:spPr>
              <a:xfrm>
                <a:off x="3079786" y="2445994"/>
                <a:ext cx="181594" cy="32260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38100" tIns="38100" rIns="38100" bIns="38100" numCol="1" anchor="ctr">
                <a:noAutofit/>
              </a:bodyPr>
              <a:lstStyle>
                <a:lvl1pPr algn="ctr">
                  <a:defRPr sz="1800">
                    <a:latin typeface="Verdana"/>
                    <a:ea typeface="Verdana"/>
                    <a:cs typeface="Verdana"/>
                    <a:sym typeface="Verdana"/>
                  </a:defRPr>
                </a:lvl1pPr>
              </a:lstStyle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Verdana"/>
                    <a:ea typeface="Verdana"/>
                    <a:cs typeface="Verdana"/>
                    <a:sym typeface="Verdana"/>
                  </a:rPr>
                  <a:t>e</a:t>
                </a:r>
              </a:p>
            </p:txBody>
          </p:sp>
          <p:sp>
            <p:nvSpPr>
              <p:cNvPr id="101" name="Shape 538"/>
              <p:cNvSpPr/>
              <p:nvPr/>
            </p:nvSpPr>
            <p:spPr>
              <a:xfrm>
                <a:off x="1624105" y="1149742"/>
                <a:ext cx="25401" cy="577458"/>
              </a:xfrm>
              <a:prstGeom prst="line">
                <a:avLst/>
              </a:prstGeom>
              <a:noFill/>
              <a:ln w="38100" cap="flat">
                <a:solidFill>
                  <a:srgbClr val="941751"/>
                </a:solidFill>
                <a:prstDash val="sysDot"/>
                <a:miter lim="400000"/>
              </a:ln>
              <a:effectLst>
                <a:outerShdw blurRad="25400" dist="25400" dir="2700000" rotWithShape="0">
                  <a:srgbClr val="FFFFFF">
                    <a:alpha val="50000"/>
                  </a:srgbClr>
                </a:outerShdw>
              </a:effectLst>
            </p:spPr>
            <p:txBody>
              <a:bodyPr wrap="square" lIns="0" tIns="0" rIns="0" bIns="0" numCol="1" anchor="t">
                <a:no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Helvetica"/>
                  <a:ea typeface="Helvetica"/>
                  <a:cs typeface="Helvetica"/>
                  <a:sym typeface="Helvetica"/>
                </a:endParaRPr>
              </a:p>
            </p:txBody>
          </p:sp>
          <p:sp>
            <p:nvSpPr>
              <p:cNvPr id="102" name="Shape 539"/>
              <p:cNvSpPr/>
              <p:nvPr/>
            </p:nvSpPr>
            <p:spPr>
              <a:xfrm>
                <a:off x="1734979" y="1186165"/>
                <a:ext cx="559559" cy="49787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ctr">
                <a:sp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800"/>
                </a:pPr>
                <a:r>
                  <a:rPr kumimoji="0" sz="14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941751"/>
                    </a:solidFill>
                    <a:effectLst/>
                    <a:uLnTx/>
                    <a:uFillTx/>
                    <a:latin typeface="Verdana"/>
                    <a:ea typeface="Verdana"/>
                    <a:cs typeface="Verdana"/>
                    <a:sym typeface="Verdana"/>
                  </a:rPr>
                  <a:t>W</a:t>
                </a:r>
                <a:r>
                  <a:rPr kumimoji="0" sz="1100" b="1" i="0" u="none" strike="noStrike" kern="0" cap="none" spc="0" normalizeH="0" baseline="31999" noProof="0" dirty="0">
                    <a:ln>
                      <a:noFill/>
                    </a:ln>
                    <a:solidFill>
                      <a:srgbClr val="941751"/>
                    </a:solidFill>
                    <a:effectLst/>
                    <a:uLnTx/>
                    <a:uFillTx/>
                    <a:latin typeface="Verdana"/>
                    <a:ea typeface="Verdana"/>
                    <a:cs typeface="Verdana"/>
                    <a:sym typeface="Verdana"/>
                  </a:rPr>
                  <a:t>-</a:t>
                </a:r>
                <a:endParaRPr kumimoji="0" sz="1800" b="1" i="0" u="none" strike="noStrike" kern="0" cap="none" spc="0" normalizeH="0" baseline="31999" noProof="0" dirty="0">
                  <a:ln>
                    <a:noFill/>
                  </a:ln>
                  <a:solidFill>
                    <a:srgbClr val="941751"/>
                  </a:solidFill>
                  <a:effectLst/>
                  <a:uLnTx/>
                  <a:uFillTx/>
                  <a:latin typeface="Verdana"/>
                  <a:ea typeface="Verdana"/>
                  <a:cs typeface="Verdana"/>
                  <a:sym typeface="Verdana"/>
                </a:endParaRPr>
              </a:p>
            </p:txBody>
          </p:sp>
        </p:grpSp>
      </p:grpSp>
      <p:sp>
        <p:nvSpPr>
          <p:cNvPr id="103" name="Shape 529"/>
          <p:cNvSpPr/>
          <p:nvPr/>
        </p:nvSpPr>
        <p:spPr>
          <a:xfrm>
            <a:off x="1829179" y="6975946"/>
            <a:ext cx="512961" cy="261610"/>
          </a:xfrm>
          <a:prstGeom prst="rect">
            <a:avLst/>
          </a:prstGeom>
          <a:noFill/>
          <a:ln w="12700" cap="flat">
            <a:noFill/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8100" tIns="38100" rIns="38100" bIns="38100" numCol="1" anchor="ctr">
            <a:spAutoFit/>
          </a:bodyPr>
          <a:lstStyle>
            <a:lvl1pPr algn="ctr">
              <a:defRPr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Verdana"/>
                <a:ea typeface="Verdana"/>
                <a:cs typeface="Verdana"/>
                <a:sym typeface="Verdana"/>
              </a:rPr>
              <a:t>Fermi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04" name="Right Arrow 103"/>
          <p:cNvSpPr/>
          <p:nvPr/>
        </p:nvSpPr>
        <p:spPr bwMode="auto">
          <a:xfrm>
            <a:off x="3420433" y="6175457"/>
            <a:ext cx="570006" cy="220247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pic>
        <p:nvPicPr>
          <p:cNvPr id="106" name="droppedImage.pdf"/>
          <p:cNvPicPr/>
          <p:nvPr/>
        </p:nvPicPr>
        <p:blipFill>
          <a:blip r:embed="rId4"/>
          <a:stretch>
            <a:fillRect/>
          </a:stretch>
        </p:blipFill>
        <p:spPr>
          <a:xfrm>
            <a:off x="7920632" y="5364013"/>
            <a:ext cx="2006600" cy="1729527"/>
          </a:xfrm>
          <a:prstGeom prst="rect">
            <a:avLst/>
          </a:prstGeom>
          <a:ln w="12700"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7" name="Shape 529"/>
          <p:cNvSpPr/>
          <p:nvPr/>
        </p:nvSpPr>
        <p:spPr>
          <a:xfrm>
            <a:off x="6336456" y="5781770"/>
            <a:ext cx="1533355" cy="81560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8100" tIns="38100" rIns="38100" bIns="38100" numCol="1" anchor="ctr">
            <a:spAutoFit/>
          </a:bodyPr>
          <a:lstStyle>
            <a:lvl1pPr algn="ctr">
              <a:defRPr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/>
            </a:pPr>
            <a:r>
              <a:rPr lang="en-US" sz="1200" kern="0" dirty="0">
                <a:solidFill>
                  <a:sysClr val="windowText" lastClr="000000"/>
                </a:solidFill>
              </a:rPr>
              <a:t>analog </a:t>
            </a:r>
            <a:r>
              <a:rPr lang="en-US" sz="1200" kern="0" dirty="0" err="1">
                <a:solidFill>
                  <a:sysClr val="windowText" lastClr="000000"/>
                </a:solidFill>
              </a:rPr>
              <a:t>zum</a:t>
            </a:r>
            <a:r>
              <a:rPr lang="en-US" sz="1200" kern="0" dirty="0">
                <a:solidFill>
                  <a:sysClr val="windowText" lastClr="000000"/>
                </a:solidFill>
              </a:rPr>
              <a:t> </a:t>
            </a:r>
            <a:r>
              <a:rPr lang="en-US" sz="1200" kern="0" dirty="0" err="1">
                <a:solidFill>
                  <a:sysClr val="windowText" lastClr="000000"/>
                </a:solidFill>
              </a:rPr>
              <a:t>Photonaustausch</a:t>
            </a:r>
            <a:endParaRPr lang="en-US" sz="1200" kern="0" dirty="0">
              <a:solidFill>
                <a:sysClr val="windowText" lastClr="000000"/>
              </a:solidFill>
            </a:endParaRP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Verdana"/>
                <a:ea typeface="Verdana"/>
                <a:cs typeface="Verdana"/>
                <a:sym typeface="Verdana"/>
              </a:rPr>
              <a:t>der</a:t>
            </a:r>
            <a:r>
              <a:rPr kumimoji="0" lang="en-US" sz="1200" b="0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kumimoji="0" lang="en-US" sz="1200" b="0" i="0" u="none" strike="noStrike" kern="0" cap="none" spc="0" normalizeH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Verdana"/>
                <a:ea typeface="Verdana"/>
                <a:cs typeface="Verdana"/>
                <a:sym typeface="Verdana"/>
              </a:rPr>
              <a:t>elektro-magnetischen</a:t>
            </a:r>
            <a:r>
              <a:rPr kumimoji="0" lang="en-US" sz="1200" b="0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Verdana"/>
                <a:ea typeface="Verdana"/>
                <a:cs typeface="Verdana"/>
                <a:sym typeface="Verdana"/>
              </a:rPr>
              <a:t> WW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"/>
              <a:ea typeface="Verdana"/>
              <a:cs typeface="Verdana"/>
              <a:sym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84107667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Elektro-schwache</a:t>
            </a:r>
            <a:r>
              <a:rPr lang="en-US" dirty="0"/>
              <a:t> </a:t>
            </a:r>
            <a:r>
              <a:rPr lang="en-US" dirty="0" err="1"/>
              <a:t>Wechselwirkung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Elektro-magnetische und </a:t>
                </a:r>
                <a:r>
                  <a:rPr lang="en-US" dirty="0" err="1"/>
                  <a:t>schwache</a:t>
                </a:r>
                <a:r>
                  <a:rPr lang="en-US" dirty="0"/>
                  <a:t> </a:t>
                </a:r>
                <a:r>
                  <a:rPr lang="en-US" dirty="0" err="1"/>
                  <a:t>Wechselwirkung</a:t>
                </a:r>
                <a:r>
                  <a:rPr lang="en-US" dirty="0"/>
                  <a:t> </a:t>
                </a:r>
                <a:r>
                  <a:rPr lang="en-US" dirty="0" err="1"/>
                  <a:t>zeigen</a:t>
                </a:r>
                <a:r>
                  <a:rPr lang="en-US" dirty="0"/>
                  <a:t> </a:t>
                </a:r>
                <a:r>
                  <a:rPr lang="en-US" dirty="0" err="1"/>
                  <a:t>viele</a:t>
                </a:r>
                <a:r>
                  <a:rPr lang="en-US" dirty="0"/>
                  <a:t> </a:t>
                </a:r>
                <a:r>
                  <a:rPr lang="en-US" dirty="0" err="1"/>
                  <a:t>Ähnlichkeiten</a:t>
                </a:r>
                <a:endParaRPr lang="en-US" dirty="0"/>
              </a:p>
              <a:p>
                <a:pPr lvl="1"/>
                <a:r>
                  <a:rPr lang="en-US" dirty="0" err="1">
                    <a:solidFill>
                      <a:srgbClr val="0000FF"/>
                    </a:solidFill>
                  </a:rPr>
                  <a:t>Vereinigung</a:t>
                </a:r>
                <a:r>
                  <a:rPr lang="en-US" dirty="0">
                    <a:solidFill>
                      <a:srgbClr val="0000FF"/>
                    </a:solidFill>
                  </a:rPr>
                  <a:t> der </a:t>
                </a:r>
                <a:r>
                  <a:rPr lang="en-US" dirty="0" err="1">
                    <a:solidFill>
                      <a:srgbClr val="0000FF"/>
                    </a:solidFill>
                  </a:rPr>
                  <a:t>elektro-magnetischen</a:t>
                </a:r>
                <a:r>
                  <a:rPr lang="en-US" dirty="0">
                    <a:solidFill>
                      <a:srgbClr val="0000FF"/>
                    </a:solidFill>
                  </a:rPr>
                  <a:t> und der </a:t>
                </a:r>
                <a:r>
                  <a:rPr lang="en-US" dirty="0" err="1">
                    <a:solidFill>
                      <a:srgbClr val="0000FF"/>
                    </a:solidFill>
                  </a:rPr>
                  <a:t>schwachen</a:t>
                </a:r>
                <a:r>
                  <a:rPr lang="en-US" dirty="0">
                    <a:solidFill>
                      <a:srgbClr val="0000FF"/>
                    </a:solidFill>
                  </a:rPr>
                  <a:t> </a:t>
                </a:r>
                <a:r>
                  <a:rPr lang="en-US" dirty="0" err="1">
                    <a:solidFill>
                      <a:srgbClr val="0000FF"/>
                    </a:solidFill>
                  </a:rPr>
                  <a:t>Wechselwirkung</a:t>
                </a:r>
                <a:r>
                  <a:rPr lang="en-US" dirty="0"/>
                  <a:t> </a:t>
                </a:r>
                <a:r>
                  <a:rPr lang="en-US" dirty="0" err="1"/>
                  <a:t>durch</a:t>
                </a:r>
                <a:r>
                  <a:rPr lang="en-US" dirty="0"/>
                  <a:t> Glashow, Salam, Weinberg 1968</a:t>
                </a:r>
              </a:p>
              <a:p>
                <a:pPr lvl="2"/>
                <a:r>
                  <a:rPr lang="en-US" dirty="0" err="1"/>
                  <a:t>Elektro-magnetische</a:t>
                </a:r>
                <a:r>
                  <a:rPr lang="en-US" dirty="0"/>
                  <a:t> und </a:t>
                </a:r>
                <a:r>
                  <a:rPr lang="en-US" dirty="0" err="1"/>
                  <a:t>schwache</a:t>
                </a:r>
                <a:r>
                  <a:rPr lang="en-US" dirty="0"/>
                  <a:t> WW </a:t>
                </a:r>
                <a:r>
                  <a:rPr lang="en-US" dirty="0" err="1"/>
                  <a:t>sind</a:t>
                </a:r>
                <a:r>
                  <a:rPr lang="en-US" dirty="0"/>
                  <a:t> </a:t>
                </a:r>
                <a:r>
                  <a:rPr lang="en-US" dirty="0" err="1"/>
                  <a:t>zwei</a:t>
                </a:r>
                <a:r>
                  <a:rPr lang="en-US" dirty="0"/>
                  <a:t> </a:t>
                </a:r>
                <a:r>
                  <a:rPr lang="en-US" dirty="0" err="1"/>
                  <a:t>Aspekte</a:t>
                </a:r>
                <a:r>
                  <a:rPr lang="en-US" dirty="0"/>
                  <a:t> der </a:t>
                </a:r>
                <a:r>
                  <a:rPr lang="en-US" dirty="0" err="1"/>
                  <a:t>gleichen</a:t>
                </a:r>
                <a:r>
                  <a:rPr lang="en-US" dirty="0"/>
                  <a:t> “</a:t>
                </a:r>
                <a:r>
                  <a:rPr lang="en-US" dirty="0" err="1">
                    <a:solidFill>
                      <a:srgbClr val="FF0000"/>
                    </a:solidFill>
                  </a:rPr>
                  <a:t>elektro-schwachen</a:t>
                </a:r>
                <a:r>
                  <a:rPr lang="en-US" dirty="0"/>
                  <a:t>” </a:t>
                </a:r>
                <a:r>
                  <a:rPr lang="en-US" dirty="0" err="1"/>
                  <a:t>Wechselwirkung</a:t>
                </a:r>
                <a:endParaRPr lang="en-US" dirty="0"/>
              </a:p>
              <a:p>
                <a:pPr lvl="2"/>
                <a:r>
                  <a:rPr lang="en-US" dirty="0" err="1"/>
                  <a:t>Sowohl</a:t>
                </a:r>
                <a:r>
                  <a:rPr lang="en-US" dirty="0"/>
                  <a:t> Quarks </a:t>
                </a:r>
                <a:r>
                  <a:rPr lang="en-US" dirty="0" err="1"/>
                  <a:t>als</a:t>
                </a:r>
                <a:r>
                  <a:rPr lang="en-US" dirty="0"/>
                  <a:t> </a:t>
                </a:r>
                <a:r>
                  <a:rPr lang="en-US" dirty="0" err="1"/>
                  <a:t>auch</a:t>
                </a:r>
                <a:r>
                  <a:rPr lang="en-US" dirty="0"/>
                  <a:t> </a:t>
                </a:r>
                <a:r>
                  <a:rPr lang="en-US" dirty="0" err="1"/>
                  <a:t>Leptonen</a:t>
                </a:r>
                <a:r>
                  <a:rPr lang="en-US" dirty="0"/>
                  <a:t> </a:t>
                </a:r>
                <a:r>
                  <a:rPr lang="en-US" dirty="0" err="1"/>
                  <a:t>besitzen</a:t>
                </a:r>
                <a:r>
                  <a:rPr lang="en-US" dirty="0"/>
                  <a:t> </a:t>
                </a:r>
                <a:r>
                  <a:rPr lang="en-US" dirty="0" err="1"/>
                  <a:t>eine</a:t>
                </a:r>
                <a:r>
                  <a:rPr lang="en-US" dirty="0"/>
                  <a:t> </a:t>
                </a:r>
                <a:r>
                  <a:rPr lang="en-US" dirty="0">
                    <a:solidFill>
                      <a:srgbClr val="0000FF"/>
                    </a:solidFill>
                  </a:rPr>
                  <a:t>“</a:t>
                </a:r>
                <a:r>
                  <a:rPr lang="en-US" dirty="0" err="1">
                    <a:solidFill>
                      <a:srgbClr val="0000FF"/>
                    </a:solidFill>
                  </a:rPr>
                  <a:t>schwache</a:t>
                </a:r>
                <a:r>
                  <a:rPr lang="en-US" dirty="0">
                    <a:solidFill>
                      <a:srgbClr val="0000FF"/>
                    </a:solidFill>
                  </a:rPr>
                  <a:t>” </a:t>
                </a:r>
                <a:r>
                  <a:rPr lang="en-US" dirty="0" err="1">
                    <a:solidFill>
                      <a:srgbClr val="0000FF"/>
                    </a:solidFill>
                  </a:rPr>
                  <a:t>Ladung</a:t>
                </a:r>
                <a:endParaRPr lang="en-US" dirty="0">
                  <a:solidFill>
                    <a:srgbClr val="0000FF"/>
                  </a:solidFill>
                </a:endParaRPr>
              </a:p>
              <a:p>
                <a:pPr lvl="2"/>
                <a:endParaRPr lang="en-US" dirty="0">
                  <a:solidFill>
                    <a:srgbClr val="0000FF"/>
                  </a:solidFill>
                </a:endParaRPr>
              </a:p>
              <a:p>
                <a:pPr lvl="2"/>
                <a:endParaRPr lang="en-US" dirty="0">
                  <a:solidFill>
                    <a:srgbClr val="0000FF"/>
                  </a:solidFill>
                </a:endParaRPr>
              </a:p>
              <a:p>
                <a:pPr lvl="2"/>
                <a:endParaRPr lang="en-US" dirty="0">
                  <a:solidFill>
                    <a:srgbClr val="0000FF"/>
                  </a:solidFill>
                </a:endParaRPr>
              </a:p>
              <a:p>
                <a:pPr lvl="2"/>
                <a:endParaRPr lang="en-US" dirty="0">
                  <a:solidFill>
                    <a:srgbClr val="0000FF"/>
                  </a:solidFill>
                </a:endParaRPr>
              </a:p>
              <a:p>
                <a:pPr lvl="2"/>
                <a:endParaRPr lang="en-US" dirty="0">
                  <a:solidFill>
                    <a:srgbClr val="0000FF"/>
                  </a:solidFill>
                </a:endParaRPr>
              </a:p>
              <a:p>
                <a:pPr lvl="2"/>
                <a:endParaRPr lang="en-US" dirty="0">
                  <a:solidFill>
                    <a:srgbClr val="0000FF"/>
                  </a:solidFill>
                </a:endParaRPr>
              </a:p>
              <a:p>
                <a:pPr lvl="2"/>
                <a:endParaRPr lang="en-US" dirty="0">
                  <a:solidFill>
                    <a:srgbClr val="0000FF"/>
                  </a:solidFill>
                </a:endParaRPr>
              </a:p>
              <a:p>
                <a:pPr lvl="2"/>
                <a:r>
                  <a:rPr lang="en-US" dirty="0">
                    <a:solidFill>
                      <a:srgbClr val="0000FF"/>
                    </a:solidFill>
                  </a:rPr>
                  <a:t>2 </a:t>
                </a:r>
                <a:r>
                  <a:rPr lang="en-US" dirty="0" err="1">
                    <a:solidFill>
                      <a:srgbClr val="0000FF"/>
                    </a:solidFill>
                  </a:rPr>
                  <a:t>geladene</a:t>
                </a:r>
                <a:r>
                  <a:rPr lang="en-US" dirty="0">
                    <a:solidFill>
                      <a:srgbClr val="0000FF"/>
                    </a:solidFill>
                  </a:rPr>
                  <a:t> </a:t>
                </a:r>
                <a:r>
                  <a:rPr lang="en-US" dirty="0" err="1">
                    <a:solidFill>
                      <a:srgbClr val="0000FF"/>
                    </a:solidFill>
                  </a:rPr>
                  <a:t>schwere</a:t>
                </a:r>
                <a:r>
                  <a:rPr lang="en-US" dirty="0">
                    <a:solidFill>
                      <a:srgbClr val="0000FF"/>
                    </a:solidFill>
                  </a:rPr>
                  <a:t> </a:t>
                </a:r>
                <a:r>
                  <a:rPr lang="en-US" dirty="0" err="1">
                    <a:solidFill>
                      <a:srgbClr val="0000FF"/>
                    </a:solidFill>
                  </a:rPr>
                  <a:t>Austauschteichen</a:t>
                </a:r>
                <a:r>
                  <a:rPr lang="en-US" dirty="0">
                    <a:solidFill>
                      <a:srgbClr val="0000FF"/>
                    </a:solidFill>
                  </a:rPr>
                  <a:t>: W</a:t>
                </a:r>
                <a:r>
                  <a:rPr lang="en-US" baseline="30000" dirty="0">
                    <a:solidFill>
                      <a:srgbClr val="0000FF"/>
                    </a:solidFill>
                  </a:rPr>
                  <a:t>+</a:t>
                </a:r>
                <a:r>
                  <a:rPr lang="en-US" dirty="0">
                    <a:solidFill>
                      <a:srgbClr val="0000FF"/>
                    </a:solidFill>
                  </a:rPr>
                  <a:t>, W-</a:t>
                </a:r>
              </a:p>
              <a:p>
                <a:pPr lvl="2"/>
                <a:r>
                  <a:rPr lang="en-US" dirty="0">
                    <a:solidFill>
                      <a:srgbClr val="0000FF"/>
                    </a:solidFill>
                  </a:rPr>
                  <a:t>2 </a:t>
                </a:r>
                <a:r>
                  <a:rPr lang="en-US" dirty="0" err="1">
                    <a:solidFill>
                      <a:srgbClr val="0000FF"/>
                    </a:solidFill>
                  </a:rPr>
                  <a:t>neutrale</a:t>
                </a:r>
                <a:r>
                  <a:rPr lang="en-US" dirty="0">
                    <a:solidFill>
                      <a:srgbClr val="0000FF"/>
                    </a:solidFill>
                  </a:rPr>
                  <a:t> </a:t>
                </a:r>
                <a:r>
                  <a:rPr lang="en-US" dirty="0" err="1">
                    <a:solidFill>
                      <a:srgbClr val="0000FF"/>
                    </a:solidFill>
                  </a:rPr>
                  <a:t>Austauschteilchen</a:t>
                </a:r>
                <a:r>
                  <a:rPr lang="en-US" dirty="0">
                    <a:solidFill>
                      <a:srgbClr val="0000FF"/>
                    </a:solidFill>
                  </a:rPr>
                  <a:t>: </a:t>
                </a:r>
                <a14:m>
                  <m:oMath xmlns:m="http://schemas.openxmlformats.org/officeDocument/2006/math">
                    <m:r>
                      <a:rPr lang="en-US" sz="1800" i="1" smtClean="0">
                        <a:solidFill>
                          <a:srgbClr val="0000FF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𝜸</m:t>
                    </m:r>
                  </m:oMath>
                </a14:m>
                <a:r>
                  <a:rPr lang="en-US" dirty="0">
                    <a:solidFill>
                      <a:srgbClr val="0000FF"/>
                    </a:solidFill>
                  </a:rPr>
                  <a:t> (</a:t>
                </a:r>
                <a:r>
                  <a:rPr lang="en-US" dirty="0" err="1">
                    <a:solidFill>
                      <a:srgbClr val="0000FF"/>
                    </a:solidFill>
                  </a:rPr>
                  <a:t>masselos</a:t>
                </a:r>
                <a:r>
                  <a:rPr lang="en-US" dirty="0">
                    <a:solidFill>
                      <a:srgbClr val="0000FF"/>
                    </a:solidFill>
                  </a:rPr>
                  <a:t>), Z</a:t>
                </a:r>
                <a:r>
                  <a:rPr lang="en-US" baseline="30000" dirty="0">
                    <a:solidFill>
                      <a:srgbClr val="0000FF"/>
                    </a:solidFill>
                  </a:rPr>
                  <a:t>0</a:t>
                </a:r>
                <a:r>
                  <a:rPr lang="en-US" dirty="0">
                    <a:solidFill>
                      <a:srgbClr val="0000FF"/>
                    </a:solidFill>
                  </a:rPr>
                  <a:t> (</a:t>
                </a:r>
                <a:r>
                  <a:rPr lang="en-US" dirty="0" err="1">
                    <a:solidFill>
                      <a:srgbClr val="0000FF"/>
                    </a:solidFill>
                  </a:rPr>
                  <a:t>schwer</a:t>
                </a:r>
                <a:r>
                  <a:rPr lang="en-US" dirty="0">
                    <a:solidFill>
                      <a:srgbClr val="0000FF"/>
                    </a:solidFill>
                  </a:rPr>
                  <a:t>)</a:t>
                </a:r>
              </a:p>
              <a:p>
                <a:pPr lvl="3"/>
                <a:r>
                  <a:rPr lang="en-US" dirty="0">
                    <a:solidFill>
                      <a:schemeClr val="tx1"/>
                    </a:solidFill>
                  </a:rPr>
                  <a:t>W und Z </a:t>
                </a:r>
                <a:r>
                  <a:rPr lang="en-US" dirty="0" err="1">
                    <a:solidFill>
                      <a:schemeClr val="tx1"/>
                    </a:solidFill>
                  </a:rPr>
                  <a:t>erhalten</a:t>
                </a:r>
                <a:r>
                  <a:rPr lang="en-US" dirty="0">
                    <a:solidFill>
                      <a:schemeClr val="tx1"/>
                    </a:solidFill>
                  </a:rPr>
                  <a:t> </a:t>
                </a:r>
                <a:r>
                  <a:rPr lang="en-US" dirty="0" err="1">
                    <a:solidFill>
                      <a:schemeClr val="tx1"/>
                    </a:solidFill>
                  </a:rPr>
                  <a:t>ihre</a:t>
                </a:r>
                <a:r>
                  <a:rPr lang="en-US" dirty="0">
                    <a:solidFill>
                      <a:schemeClr val="tx1"/>
                    </a:solidFill>
                  </a:rPr>
                  <a:t> Masse </a:t>
                </a:r>
                <a:r>
                  <a:rPr lang="en-US" dirty="0" err="1">
                    <a:solidFill>
                      <a:schemeClr val="tx1"/>
                    </a:solidFill>
                  </a:rPr>
                  <a:t>durch</a:t>
                </a:r>
                <a:r>
                  <a:rPr lang="en-US" dirty="0">
                    <a:solidFill>
                      <a:schemeClr val="tx1"/>
                    </a:solidFill>
                  </a:rPr>
                  <a:t> </a:t>
                </a:r>
                <a:r>
                  <a:rPr lang="en-US" dirty="0" err="1">
                    <a:solidFill>
                      <a:schemeClr val="tx1"/>
                    </a:solidFill>
                  </a:rPr>
                  <a:t>permanente</a:t>
                </a:r>
                <a:r>
                  <a:rPr lang="en-US" dirty="0">
                    <a:solidFill>
                      <a:schemeClr val="tx1"/>
                    </a:solidFill>
                  </a:rPr>
                  <a:t> </a:t>
                </a:r>
                <a:r>
                  <a:rPr lang="en-US" dirty="0" err="1">
                    <a:solidFill>
                      <a:schemeClr val="tx1"/>
                    </a:solidFill>
                  </a:rPr>
                  <a:t>Wechselwirkung</a:t>
                </a:r>
                <a:r>
                  <a:rPr lang="en-US" dirty="0">
                    <a:solidFill>
                      <a:schemeClr val="tx1"/>
                    </a:solidFill>
                  </a:rPr>
                  <a:t> </a:t>
                </a:r>
                <a:r>
                  <a:rPr lang="en-US" dirty="0" err="1">
                    <a:solidFill>
                      <a:schemeClr val="tx1"/>
                    </a:solidFill>
                  </a:rPr>
                  <a:t>mit</a:t>
                </a:r>
                <a:r>
                  <a:rPr lang="en-US" dirty="0">
                    <a:solidFill>
                      <a:schemeClr val="tx1"/>
                    </a:solidFill>
                  </a:rPr>
                  <a:t> Higgs-Feld</a:t>
                </a:r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0"/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t="-19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Group 540"/>
          <p:cNvGrpSpPr/>
          <p:nvPr/>
        </p:nvGrpSpPr>
        <p:grpSpPr>
          <a:xfrm>
            <a:off x="1899365" y="3954102"/>
            <a:ext cx="2822711" cy="1625935"/>
            <a:chOff x="0" y="0"/>
            <a:chExt cx="4806441" cy="276860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8" name="Shape 530"/>
            <p:cNvSpPr/>
            <p:nvPr/>
          </p:nvSpPr>
          <p:spPr>
            <a:xfrm flipH="1">
              <a:off x="1627966" y="322605"/>
              <a:ext cx="1301292" cy="852599"/>
            </a:xfrm>
            <a:prstGeom prst="line">
              <a:avLst/>
            </a:prstGeom>
            <a:noFill/>
            <a:ln w="25400" cap="flat">
              <a:solidFill>
                <a:srgbClr val="3A5253"/>
              </a:solidFill>
              <a:prstDash val="solid"/>
              <a:miter lim="400000"/>
              <a:headEnd type="triangle" w="med" len="med"/>
            </a:ln>
            <a:effectLst>
              <a:outerShdw blurRad="25400" dist="25400" dir="2700000" rotWithShape="0">
                <a:srgbClr val="FFFFFF">
                  <a:alpha val="50000"/>
                </a:srgbClr>
              </a:outerShdw>
            </a:effectLst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"/>
                <a:ea typeface="Helvetica"/>
                <a:cs typeface="Helvetica"/>
                <a:sym typeface="Helvetica"/>
              </a:endParaRPr>
            </a:p>
          </p:txBody>
        </p:sp>
        <p:sp>
          <p:nvSpPr>
            <p:cNvPr id="9" name="Shape 531"/>
            <p:cNvSpPr/>
            <p:nvPr/>
          </p:nvSpPr>
          <p:spPr>
            <a:xfrm flipH="1" flipV="1">
              <a:off x="1612812" y="1706252"/>
              <a:ext cx="1424244" cy="875648"/>
            </a:xfrm>
            <a:prstGeom prst="line">
              <a:avLst/>
            </a:prstGeom>
            <a:noFill/>
            <a:ln w="25400" cap="flat">
              <a:solidFill>
                <a:srgbClr val="3A5253"/>
              </a:solidFill>
              <a:prstDash val="solid"/>
              <a:miter lim="400000"/>
              <a:headEnd type="triangle" w="med" len="med"/>
            </a:ln>
            <a:effectLst>
              <a:outerShdw blurRad="25400" dist="25400" dir="2700000" rotWithShape="0">
                <a:srgbClr val="FFFFFF">
                  <a:alpha val="50000"/>
                </a:srgbClr>
              </a:outerShdw>
            </a:effectLst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"/>
                <a:ea typeface="Helvetica"/>
                <a:cs typeface="Helvetica"/>
                <a:sym typeface="Helvetica"/>
              </a:endParaRPr>
            </a:p>
          </p:txBody>
        </p:sp>
        <p:sp>
          <p:nvSpPr>
            <p:cNvPr id="10" name="Shape 532"/>
            <p:cNvSpPr/>
            <p:nvPr/>
          </p:nvSpPr>
          <p:spPr>
            <a:xfrm>
              <a:off x="285692" y="334127"/>
              <a:ext cx="1321787" cy="841076"/>
            </a:xfrm>
            <a:prstGeom prst="line">
              <a:avLst/>
            </a:prstGeom>
            <a:noFill/>
            <a:ln w="25400" cap="flat">
              <a:solidFill>
                <a:srgbClr val="3A5253"/>
              </a:solidFill>
              <a:prstDash val="solid"/>
              <a:miter lim="400000"/>
            </a:ln>
            <a:effectLst>
              <a:outerShdw blurRad="25400" dist="25400" dir="2700000" rotWithShape="0">
                <a:srgbClr val="FFFFFF">
                  <a:alpha val="50000"/>
                </a:srgbClr>
              </a:outerShdw>
            </a:effectLst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"/>
                <a:ea typeface="Helvetica"/>
                <a:cs typeface="Helvetica"/>
                <a:sym typeface="Helvetica"/>
              </a:endParaRPr>
            </a:p>
          </p:txBody>
        </p:sp>
        <p:sp>
          <p:nvSpPr>
            <p:cNvPr id="11" name="Shape 533"/>
            <p:cNvSpPr/>
            <p:nvPr/>
          </p:nvSpPr>
          <p:spPr>
            <a:xfrm flipV="1">
              <a:off x="349624" y="1714500"/>
              <a:ext cx="1249082" cy="789104"/>
            </a:xfrm>
            <a:prstGeom prst="line">
              <a:avLst/>
            </a:prstGeom>
            <a:noFill/>
            <a:ln w="25400" cap="flat">
              <a:solidFill>
                <a:srgbClr val="3A5253"/>
              </a:solidFill>
              <a:prstDash val="solid"/>
              <a:miter lim="400000"/>
            </a:ln>
            <a:effectLst>
              <a:outerShdw blurRad="25400" dist="25400" dir="2700000" rotWithShape="0">
                <a:srgbClr val="FFFFFF">
                  <a:alpha val="50000"/>
                </a:srgbClr>
              </a:outerShdw>
            </a:effectLst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"/>
                <a:ea typeface="Helvetica"/>
                <a:cs typeface="Helvetica"/>
                <a:sym typeface="Helvetica"/>
              </a:endParaRPr>
            </a:p>
          </p:txBody>
        </p:sp>
        <p:sp>
          <p:nvSpPr>
            <p:cNvPr id="12" name="Shape 534"/>
            <p:cNvSpPr/>
            <p:nvPr/>
          </p:nvSpPr>
          <p:spPr>
            <a:xfrm>
              <a:off x="3064563" y="0"/>
              <a:ext cx="186637" cy="32260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>
                <a:defRPr sz="18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Verdana"/>
                  <a:ea typeface="Verdana"/>
                  <a:cs typeface="Verdana"/>
                  <a:sym typeface="Verdana"/>
                </a:rPr>
                <a:t>p</a:t>
              </a:r>
            </a:p>
          </p:txBody>
        </p:sp>
        <p:sp>
          <p:nvSpPr>
            <p:cNvPr id="13" name="Shape 535"/>
            <p:cNvSpPr/>
            <p:nvPr/>
          </p:nvSpPr>
          <p:spPr>
            <a:xfrm>
              <a:off x="0" y="0"/>
              <a:ext cx="188438" cy="32260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>
                <a:defRPr sz="18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Verdana"/>
                  <a:ea typeface="Verdana"/>
                  <a:cs typeface="Verdana"/>
                  <a:sym typeface="Verdana"/>
                </a:rPr>
                <a:t>n</a:t>
              </a:r>
            </a:p>
          </p:txBody>
        </p:sp>
        <p:sp>
          <p:nvSpPr>
            <p:cNvPr id="14" name="Shape 536"/>
            <p:cNvSpPr/>
            <p:nvPr/>
          </p:nvSpPr>
          <p:spPr>
            <a:xfrm>
              <a:off x="117925" y="2330777"/>
              <a:ext cx="182915" cy="36869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>
                <a:defRPr sz="2400">
                  <a:latin typeface="Times New Roman"/>
                  <a:ea typeface="Times New Roman"/>
                  <a:cs typeface="Times New Roman"/>
                  <a:sym typeface="Times New Roman"/>
                </a:defRPr>
              </a:lvl1pPr>
            </a:lstStyle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/>
              </a:pPr>
              <a:r>
                <a: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/>
                  <a:ea typeface="Times New Roman"/>
                  <a:cs typeface="Times New Roman"/>
                  <a:sym typeface="Times New Roman"/>
                </a:rPr>
                <a:t>ν</a:t>
              </a:r>
            </a:p>
          </p:txBody>
        </p:sp>
        <p:sp>
          <p:nvSpPr>
            <p:cNvPr id="15" name="Shape 537"/>
            <p:cNvSpPr/>
            <p:nvPr/>
          </p:nvSpPr>
          <p:spPr>
            <a:xfrm>
              <a:off x="3079786" y="2445994"/>
              <a:ext cx="181594" cy="32260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>
                <a:defRPr sz="18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Verdana"/>
                  <a:ea typeface="Verdana"/>
                  <a:cs typeface="Verdana"/>
                  <a:sym typeface="Verdana"/>
                </a:rPr>
                <a:t>e</a:t>
              </a:r>
            </a:p>
          </p:txBody>
        </p:sp>
        <p:sp>
          <p:nvSpPr>
            <p:cNvPr id="16" name="Shape 538"/>
            <p:cNvSpPr/>
            <p:nvPr/>
          </p:nvSpPr>
          <p:spPr>
            <a:xfrm>
              <a:off x="1624105" y="1149742"/>
              <a:ext cx="25401" cy="577458"/>
            </a:xfrm>
            <a:prstGeom prst="line">
              <a:avLst/>
            </a:prstGeom>
            <a:noFill/>
            <a:ln w="38100" cap="flat">
              <a:solidFill>
                <a:srgbClr val="941751"/>
              </a:solidFill>
              <a:prstDash val="sysDot"/>
              <a:miter lim="400000"/>
            </a:ln>
            <a:effectLst>
              <a:outerShdw blurRad="25400" dist="25400" dir="2700000" rotWithShape="0">
                <a:srgbClr val="FFFFFF">
                  <a:alpha val="50000"/>
                </a:srgbClr>
              </a:outerShdw>
            </a:effectLst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"/>
                <a:ea typeface="Helvetica"/>
                <a:cs typeface="Helvetica"/>
                <a:sym typeface="Helvetica"/>
              </a:endParaRPr>
            </a:p>
          </p:txBody>
        </p:sp>
        <p:sp>
          <p:nvSpPr>
            <p:cNvPr id="17" name="Shape 539"/>
            <p:cNvSpPr/>
            <p:nvPr/>
          </p:nvSpPr>
          <p:spPr>
            <a:xfrm>
              <a:off x="1716588" y="1186165"/>
              <a:ext cx="3089853" cy="49787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/>
              </a:pPr>
              <a:r>
                <a:rPr kumimoji="0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941751"/>
                  </a:solidFill>
                  <a:effectLst/>
                  <a:uLnTx/>
                  <a:uFillTx/>
                  <a:latin typeface="Verdana"/>
                  <a:ea typeface="Verdana"/>
                  <a:cs typeface="Verdana"/>
                  <a:sym typeface="Verdana"/>
                </a:rPr>
                <a:t>W</a:t>
              </a:r>
              <a:r>
                <a:rPr lang="de-DE" sz="1100" b="1" kern="0" baseline="31999" dirty="0">
                  <a:solidFill>
                    <a:srgbClr val="941751"/>
                  </a:solidFill>
                  <a:latin typeface="Verdana"/>
                  <a:ea typeface="Verdana"/>
                  <a:cs typeface="Verdana"/>
                  <a:sym typeface="Verdana"/>
                </a:rPr>
                <a:t> </a:t>
              </a:r>
              <a:r>
                <a:rPr lang="de-DE" sz="1100" b="1" kern="0" dirty="0">
                  <a:solidFill>
                    <a:srgbClr val="941751"/>
                  </a:solidFill>
                  <a:latin typeface="Verdana"/>
                  <a:ea typeface="Verdana"/>
                  <a:cs typeface="Verdana"/>
                  <a:sym typeface="Verdana"/>
                </a:rPr>
                <a:t> elektrisch geladen</a:t>
              </a:r>
              <a:endParaRPr kumimoji="0" sz="1800" b="1" i="0" u="none" strike="noStrike" kern="0" cap="none" spc="0" normalizeH="0" baseline="31999" noProof="0" dirty="0">
                <a:ln>
                  <a:noFill/>
                </a:ln>
                <a:solidFill>
                  <a:srgbClr val="941751"/>
                </a:solidFill>
                <a:effectLst/>
                <a:uLnTx/>
                <a:uFillTx/>
                <a:latin typeface="Verdana"/>
                <a:ea typeface="Verdana"/>
                <a:cs typeface="Verdana"/>
                <a:sym typeface="Verdana"/>
              </a:endParaRPr>
            </a:p>
          </p:txBody>
        </p:sp>
      </p:grpSp>
      <p:grpSp>
        <p:nvGrpSpPr>
          <p:cNvPr id="18" name="Group 540"/>
          <p:cNvGrpSpPr/>
          <p:nvPr/>
        </p:nvGrpSpPr>
        <p:grpSpPr>
          <a:xfrm>
            <a:off x="5279968" y="3954102"/>
            <a:ext cx="2712672" cy="1625935"/>
            <a:chOff x="0" y="0"/>
            <a:chExt cx="4619071" cy="276860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9" name="Shape 530"/>
            <p:cNvSpPr/>
            <p:nvPr/>
          </p:nvSpPr>
          <p:spPr>
            <a:xfrm flipH="1">
              <a:off x="1627966" y="322605"/>
              <a:ext cx="1301292" cy="852599"/>
            </a:xfrm>
            <a:prstGeom prst="line">
              <a:avLst/>
            </a:prstGeom>
            <a:noFill/>
            <a:ln w="25400" cap="flat">
              <a:solidFill>
                <a:srgbClr val="3A5253"/>
              </a:solidFill>
              <a:prstDash val="solid"/>
              <a:miter lim="400000"/>
              <a:headEnd type="triangle" w="med" len="med"/>
            </a:ln>
            <a:effectLst>
              <a:outerShdw blurRad="25400" dist="25400" dir="2700000" rotWithShape="0">
                <a:srgbClr val="FFFFFF">
                  <a:alpha val="50000"/>
                </a:srgbClr>
              </a:outerShdw>
            </a:effectLst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"/>
                <a:ea typeface="Helvetica"/>
                <a:cs typeface="Helvetica"/>
                <a:sym typeface="Helvetica"/>
              </a:endParaRPr>
            </a:p>
          </p:txBody>
        </p:sp>
        <p:sp>
          <p:nvSpPr>
            <p:cNvPr id="20" name="Shape 531"/>
            <p:cNvSpPr/>
            <p:nvPr/>
          </p:nvSpPr>
          <p:spPr>
            <a:xfrm flipH="1" flipV="1">
              <a:off x="1612812" y="1706252"/>
              <a:ext cx="1424244" cy="875648"/>
            </a:xfrm>
            <a:prstGeom prst="line">
              <a:avLst/>
            </a:prstGeom>
            <a:noFill/>
            <a:ln w="25400" cap="flat">
              <a:solidFill>
                <a:srgbClr val="3A5253"/>
              </a:solidFill>
              <a:prstDash val="solid"/>
              <a:miter lim="400000"/>
              <a:headEnd type="triangle" w="med" len="med"/>
            </a:ln>
            <a:effectLst>
              <a:outerShdw blurRad="25400" dist="25400" dir="2700000" rotWithShape="0">
                <a:srgbClr val="FFFFFF">
                  <a:alpha val="50000"/>
                </a:srgbClr>
              </a:outerShdw>
            </a:effectLst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"/>
                <a:ea typeface="Helvetica"/>
                <a:cs typeface="Helvetica"/>
                <a:sym typeface="Helvetica"/>
              </a:endParaRPr>
            </a:p>
          </p:txBody>
        </p:sp>
        <p:sp>
          <p:nvSpPr>
            <p:cNvPr id="21" name="Shape 532"/>
            <p:cNvSpPr/>
            <p:nvPr/>
          </p:nvSpPr>
          <p:spPr>
            <a:xfrm>
              <a:off x="285692" y="334127"/>
              <a:ext cx="1321787" cy="841076"/>
            </a:xfrm>
            <a:prstGeom prst="line">
              <a:avLst/>
            </a:prstGeom>
            <a:noFill/>
            <a:ln w="25400" cap="flat">
              <a:solidFill>
                <a:srgbClr val="3A5253"/>
              </a:solidFill>
              <a:prstDash val="solid"/>
              <a:miter lim="400000"/>
            </a:ln>
            <a:effectLst>
              <a:outerShdw blurRad="25400" dist="25400" dir="2700000" rotWithShape="0">
                <a:srgbClr val="FFFFFF">
                  <a:alpha val="50000"/>
                </a:srgbClr>
              </a:outerShdw>
            </a:effectLst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"/>
                <a:ea typeface="Helvetica"/>
                <a:cs typeface="Helvetica"/>
                <a:sym typeface="Helvetica"/>
              </a:endParaRPr>
            </a:p>
          </p:txBody>
        </p:sp>
        <p:sp>
          <p:nvSpPr>
            <p:cNvPr id="22" name="Shape 533"/>
            <p:cNvSpPr/>
            <p:nvPr/>
          </p:nvSpPr>
          <p:spPr>
            <a:xfrm flipV="1">
              <a:off x="349624" y="1714500"/>
              <a:ext cx="1249082" cy="789104"/>
            </a:xfrm>
            <a:prstGeom prst="line">
              <a:avLst/>
            </a:prstGeom>
            <a:noFill/>
            <a:ln w="25400" cap="flat">
              <a:solidFill>
                <a:srgbClr val="3A5253"/>
              </a:solidFill>
              <a:prstDash val="solid"/>
              <a:miter lim="400000"/>
            </a:ln>
            <a:effectLst>
              <a:outerShdw blurRad="25400" dist="25400" dir="2700000" rotWithShape="0">
                <a:srgbClr val="FFFFFF">
                  <a:alpha val="50000"/>
                </a:srgbClr>
              </a:outerShdw>
            </a:effectLst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"/>
                <a:ea typeface="Helvetica"/>
                <a:cs typeface="Helvetica"/>
                <a:sym typeface="Helvetica"/>
              </a:endParaRPr>
            </a:p>
          </p:txBody>
        </p:sp>
        <p:sp>
          <p:nvSpPr>
            <p:cNvPr id="23" name="Shape 534"/>
            <p:cNvSpPr/>
            <p:nvPr/>
          </p:nvSpPr>
          <p:spPr>
            <a:xfrm>
              <a:off x="3064563" y="0"/>
              <a:ext cx="186637" cy="32260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>
                <a:defRPr sz="18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 defTabSz="45720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</a:pPr>
              <a:r>
                <a:rPr lang="el-GR" kern="0" dirty="0">
                  <a:solidFill>
                    <a:sysClr val="windowText" lastClr="000000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ν</a:t>
              </a: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24" name="Shape 535"/>
            <p:cNvSpPr/>
            <p:nvPr/>
          </p:nvSpPr>
          <p:spPr>
            <a:xfrm>
              <a:off x="0" y="0"/>
              <a:ext cx="188438" cy="32260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>
                <a:defRPr sz="18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 defTabSz="45720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</a:pPr>
              <a:r>
                <a:rPr lang="el-GR" kern="0" dirty="0">
                  <a:solidFill>
                    <a:sysClr val="windowText" lastClr="000000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ν</a:t>
              </a: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25" name="Shape 536"/>
            <p:cNvSpPr/>
            <p:nvPr/>
          </p:nvSpPr>
          <p:spPr>
            <a:xfrm>
              <a:off x="117925" y="2330777"/>
              <a:ext cx="182915" cy="36869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>
                <a:defRPr sz="2400">
                  <a:latin typeface="Times New Roman"/>
                  <a:ea typeface="Times New Roman"/>
                  <a:cs typeface="Times New Roman"/>
                  <a:sym typeface="Times New Roman"/>
                </a:defRPr>
              </a:lvl1pPr>
            </a:lstStyle>
            <a:p>
              <a:pPr lvl="0" defTabSz="45720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 sz="1800"/>
              </a:pPr>
              <a:r>
                <a:rPr lang="en-US" sz="1800" kern="0" dirty="0">
                  <a:solidFill>
                    <a:sysClr val="windowText" lastClr="000000"/>
                  </a:solidFill>
                  <a:latin typeface="Verdana"/>
                  <a:ea typeface="Verdana"/>
                  <a:cs typeface="Verdana"/>
                  <a:sym typeface="Verdana"/>
                </a:rPr>
                <a:t>e</a:t>
              </a: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6" name="Shape 537"/>
            <p:cNvSpPr/>
            <p:nvPr/>
          </p:nvSpPr>
          <p:spPr>
            <a:xfrm>
              <a:off x="3079786" y="2445994"/>
              <a:ext cx="181594" cy="32260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>
                <a:defRPr sz="18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Verdana"/>
                  <a:ea typeface="Verdana"/>
                  <a:cs typeface="Verdana"/>
                  <a:sym typeface="Verdana"/>
                </a:rPr>
                <a:t>e</a:t>
              </a:r>
            </a:p>
          </p:txBody>
        </p:sp>
        <p:sp>
          <p:nvSpPr>
            <p:cNvPr id="27" name="Shape 538"/>
            <p:cNvSpPr/>
            <p:nvPr/>
          </p:nvSpPr>
          <p:spPr>
            <a:xfrm>
              <a:off x="1624105" y="1149742"/>
              <a:ext cx="25401" cy="577458"/>
            </a:xfrm>
            <a:prstGeom prst="line">
              <a:avLst/>
            </a:prstGeom>
            <a:noFill/>
            <a:ln w="38100" cap="flat">
              <a:solidFill>
                <a:srgbClr val="941751"/>
              </a:solidFill>
              <a:prstDash val="sysDot"/>
              <a:miter lim="400000"/>
            </a:ln>
            <a:effectLst>
              <a:outerShdw blurRad="25400" dist="25400" dir="2700000" rotWithShape="0">
                <a:srgbClr val="FFFFFF">
                  <a:alpha val="50000"/>
                </a:srgbClr>
              </a:outerShdw>
            </a:effectLst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"/>
                <a:ea typeface="Helvetica"/>
                <a:cs typeface="Helvetica"/>
                <a:sym typeface="Helvetica"/>
              </a:endParaRPr>
            </a:p>
          </p:txBody>
        </p:sp>
        <p:sp>
          <p:nvSpPr>
            <p:cNvPr id="28" name="Shape 539"/>
            <p:cNvSpPr/>
            <p:nvPr/>
          </p:nvSpPr>
          <p:spPr>
            <a:xfrm>
              <a:off x="1723013" y="1183294"/>
              <a:ext cx="2896058" cy="78611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/>
              </a:pPr>
              <a:r>
                <a:rPr lang="de-DE" sz="1400" b="1" kern="0" noProof="0" dirty="0">
                  <a:solidFill>
                    <a:srgbClr val="941751"/>
                  </a:solidFill>
                  <a:latin typeface="Verdana"/>
                  <a:ea typeface="Verdana"/>
                  <a:cs typeface="Verdana"/>
                  <a:sym typeface="Verdana"/>
                </a:rPr>
                <a:t>Z</a:t>
              </a:r>
              <a:r>
                <a:rPr lang="de-DE" sz="1400" b="1" kern="0" baseline="30000" noProof="0" dirty="0">
                  <a:solidFill>
                    <a:srgbClr val="941751"/>
                  </a:solidFill>
                  <a:latin typeface="Verdana"/>
                  <a:ea typeface="Verdana"/>
                  <a:cs typeface="Verdana"/>
                  <a:sym typeface="Verdana"/>
                </a:rPr>
                <a:t>0</a:t>
              </a:r>
              <a:r>
                <a:rPr lang="de-DE" sz="1400" b="1" kern="0" noProof="0" dirty="0">
                  <a:solidFill>
                    <a:srgbClr val="941751"/>
                  </a:solidFill>
                  <a:latin typeface="Verdana"/>
                  <a:ea typeface="Verdana"/>
                  <a:cs typeface="Verdana"/>
                  <a:sym typeface="Verdana"/>
                </a:rPr>
                <a:t> </a:t>
              </a:r>
              <a:r>
                <a:rPr lang="de-DE" sz="1100" b="1" kern="0" noProof="0" dirty="0">
                  <a:solidFill>
                    <a:srgbClr val="941751"/>
                  </a:solidFill>
                  <a:latin typeface="Verdana"/>
                  <a:ea typeface="Verdana"/>
                  <a:cs typeface="Verdana"/>
                  <a:sym typeface="Verdana"/>
                </a:rPr>
                <a:t>ungeladen,</a:t>
              </a:r>
            </a:p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/>
              </a:pPr>
              <a:r>
                <a:rPr lang="de-DE" sz="1100" b="1" kern="0" noProof="0" dirty="0">
                  <a:solidFill>
                    <a:srgbClr val="941751"/>
                  </a:solidFill>
                  <a:latin typeface="Verdana"/>
                  <a:ea typeface="Verdana"/>
                  <a:cs typeface="Verdana"/>
                  <a:sym typeface="Verdana"/>
                </a:rPr>
                <a:t>    “neutraler“ Strom</a:t>
              </a:r>
              <a:endParaRPr kumimoji="0" sz="1100" b="1" i="0" u="none" strike="noStrike" kern="0" cap="none" spc="0" normalizeH="0" baseline="31999" noProof="0" dirty="0">
                <a:ln>
                  <a:noFill/>
                </a:ln>
                <a:solidFill>
                  <a:srgbClr val="941751"/>
                </a:solidFill>
                <a:effectLst/>
                <a:uLnTx/>
                <a:uFillTx/>
                <a:latin typeface="Verdana"/>
                <a:ea typeface="Verdana"/>
                <a:cs typeface="Verdana"/>
                <a:sym typeface="Verdan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4030708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object 3"/>
          <p:cNvSpPr>
            <a:spLocks noChangeAspect="1"/>
          </p:cNvSpPr>
          <p:nvPr/>
        </p:nvSpPr>
        <p:spPr>
          <a:xfrm>
            <a:off x="5764373" y="2987749"/>
            <a:ext cx="4172483" cy="4225408"/>
          </a:xfrm>
          <a:prstGeom prst="rect">
            <a:avLst/>
          </a:prstGeom>
          <a:blipFill>
            <a:blip r:embed="rId3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contrast="7500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</a:t>
            </a:r>
            <a:r>
              <a:rPr lang="en-US" dirty="0" err="1"/>
              <a:t>Neutrale</a:t>
            </a:r>
            <a:r>
              <a:rPr lang="en-US" dirty="0"/>
              <a:t> </a:t>
            </a:r>
            <a:r>
              <a:rPr lang="en-US" dirty="0" err="1"/>
              <a:t>Ströme</a:t>
            </a:r>
            <a:r>
              <a:rPr lang="en-US" dirty="0"/>
              <a:t>”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Indirekter</a:t>
            </a:r>
            <a:r>
              <a:rPr lang="en-US" dirty="0"/>
              <a:t> </a:t>
            </a:r>
            <a:r>
              <a:rPr lang="en-US" dirty="0" err="1"/>
              <a:t>Hinweis</a:t>
            </a:r>
            <a:r>
              <a:rPr lang="en-US" dirty="0"/>
              <a:t> auf </a:t>
            </a:r>
            <a:r>
              <a:rPr lang="en-US" dirty="0" err="1"/>
              <a:t>Existenz</a:t>
            </a:r>
            <a:r>
              <a:rPr lang="en-US" dirty="0"/>
              <a:t> des Z</a:t>
            </a:r>
            <a:r>
              <a:rPr lang="en-US" baseline="30000" dirty="0"/>
              <a:t>0</a:t>
            </a:r>
            <a:r>
              <a:rPr lang="en-US" dirty="0"/>
              <a:t> am CERN 1973 </a:t>
            </a:r>
          </a:p>
          <a:p>
            <a:pPr lvl="1"/>
            <a:r>
              <a:rPr lang="en-US" dirty="0" err="1"/>
              <a:t>elastischer</a:t>
            </a:r>
            <a:r>
              <a:rPr lang="en-US" dirty="0"/>
              <a:t> </a:t>
            </a:r>
            <a:r>
              <a:rPr lang="en-US" dirty="0" err="1"/>
              <a:t>Stoß</a:t>
            </a:r>
            <a:r>
              <a:rPr lang="en-US" dirty="0"/>
              <a:t> </a:t>
            </a:r>
            <a:r>
              <a:rPr lang="en-US" dirty="0" err="1"/>
              <a:t>eines</a:t>
            </a:r>
            <a:r>
              <a:rPr lang="en-US" dirty="0"/>
              <a:t> Neutrinos </a:t>
            </a:r>
            <a:r>
              <a:rPr lang="en-US" dirty="0" err="1"/>
              <a:t>mit</a:t>
            </a:r>
            <a:r>
              <a:rPr lang="en-US" dirty="0"/>
              <a:t> </a:t>
            </a:r>
            <a:r>
              <a:rPr lang="en-US" dirty="0" err="1"/>
              <a:t>einem</a:t>
            </a:r>
            <a:r>
              <a:rPr lang="en-US" dirty="0"/>
              <a:t> </a:t>
            </a:r>
            <a:r>
              <a:rPr lang="en-US" dirty="0" err="1"/>
              <a:t>Elektron</a:t>
            </a:r>
            <a:r>
              <a:rPr lang="en-US" dirty="0"/>
              <a:t> der </a:t>
            </a:r>
            <a:r>
              <a:rPr lang="en-US" dirty="0" err="1"/>
              <a:t>Atomhülle</a:t>
            </a:r>
            <a:r>
              <a:rPr lang="en-US" dirty="0"/>
              <a:t> </a:t>
            </a:r>
          </a:p>
          <a:p>
            <a:pPr lvl="2"/>
            <a:r>
              <a:rPr lang="en-US" dirty="0" err="1">
                <a:solidFill>
                  <a:srgbClr val="FF0000"/>
                </a:solidFill>
              </a:rPr>
              <a:t>schwache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Wechselwirkung</a:t>
            </a:r>
            <a:r>
              <a:rPr lang="en-US" dirty="0">
                <a:solidFill>
                  <a:srgbClr val="FF0000"/>
                </a:solidFill>
              </a:rPr>
              <a:t>, </a:t>
            </a:r>
            <a:r>
              <a:rPr lang="en-US" dirty="0" err="1">
                <a:solidFill>
                  <a:srgbClr val="FF0000"/>
                </a:solidFill>
              </a:rPr>
              <a:t>Austausch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eines</a:t>
            </a:r>
            <a:r>
              <a:rPr lang="en-US" dirty="0">
                <a:solidFill>
                  <a:srgbClr val="FF0000"/>
                </a:solidFill>
              </a:rPr>
              <a:t> Z</a:t>
            </a:r>
            <a:r>
              <a:rPr lang="en-US" baseline="30000" dirty="0">
                <a:solidFill>
                  <a:srgbClr val="FF0000"/>
                </a:solidFill>
              </a:rPr>
              <a:t>0</a:t>
            </a:r>
            <a:r>
              <a:rPr lang="en-US" dirty="0">
                <a:solidFill>
                  <a:srgbClr val="FF0000"/>
                </a:solidFill>
              </a:rPr>
              <a:t> (“</a:t>
            </a:r>
            <a:r>
              <a:rPr lang="en-US" dirty="0" err="1">
                <a:solidFill>
                  <a:srgbClr val="FF0000"/>
                </a:solidFill>
              </a:rPr>
              <a:t>schwaches</a:t>
            </a:r>
            <a:r>
              <a:rPr lang="en-US" dirty="0">
                <a:solidFill>
                  <a:srgbClr val="FF0000"/>
                </a:solidFill>
              </a:rPr>
              <a:t> Licht”) </a:t>
            </a:r>
            <a:endParaRPr lang="en-US" dirty="0"/>
          </a:p>
          <a:p>
            <a:pPr lvl="2"/>
            <a:r>
              <a:rPr lang="en-US" dirty="0" err="1"/>
              <a:t>keine</a:t>
            </a:r>
            <a:r>
              <a:rPr lang="en-US" dirty="0"/>
              <a:t> el.-</a:t>
            </a:r>
            <a:r>
              <a:rPr lang="en-US" dirty="0" err="1"/>
              <a:t>magn</a:t>
            </a:r>
            <a:r>
              <a:rPr lang="en-US" dirty="0"/>
              <a:t>. </a:t>
            </a:r>
            <a:r>
              <a:rPr lang="en-US" dirty="0" err="1"/>
              <a:t>Wechselwirkung</a:t>
            </a:r>
            <a:r>
              <a:rPr lang="en-US" dirty="0"/>
              <a:t> (</a:t>
            </a:r>
            <a:r>
              <a:rPr lang="en-US" dirty="0" err="1"/>
              <a:t>kein</a:t>
            </a:r>
            <a:r>
              <a:rPr lang="en-US" dirty="0"/>
              <a:t> </a:t>
            </a:r>
            <a:r>
              <a:rPr lang="en-US" dirty="0" err="1"/>
              <a:t>Austausch</a:t>
            </a:r>
            <a:r>
              <a:rPr lang="en-US" dirty="0"/>
              <a:t> von </a:t>
            </a:r>
            <a:r>
              <a:rPr lang="en-US" dirty="0" err="1"/>
              <a:t>Photonen</a:t>
            </a:r>
            <a:r>
              <a:rPr lang="en-US" dirty="0"/>
              <a:t>) </a:t>
            </a:r>
          </a:p>
          <a:p>
            <a:pPr marL="142875" indent="0">
              <a:buNone/>
            </a:pPr>
            <a:endParaRPr lang="en-US" dirty="0"/>
          </a:p>
        </p:txBody>
      </p:sp>
      <p:sp>
        <p:nvSpPr>
          <p:cNvPr id="16" name="Straight Connector 15"/>
          <p:cNvSpPr/>
          <p:nvPr/>
        </p:nvSpPr>
        <p:spPr>
          <a:xfrm flipV="1">
            <a:off x="5266376" y="5219996"/>
            <a:ext cx="1479484" cy="8665"/>
          </a:xfrm>
          <a:prstGeom prst="line">
            <a:avLst/>
          </a:prstGeom>
          <a:noFill/>
          <a:ln w="36720">
            <a:solidFill>
              <a:srgbClr val="FF0000"/>
            </a:solidFill>
            <a:prstDash val="sysDash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18360" tIns="18360" rIns="18360" bIns="1836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17" name="Straight Connector 16"/>
          <p:cNvSpPr/>
          <p:nvPr/>
        </p:nvSpPr>
        <p:spPr>
          <a:xfrm flipH="1">
            <a:off x="7272560" y="4606573"/>
            <a:ext cx="214920" cy="389160"/>
          </a:xfrm>
          <a:prstGeom prst="line">
            <a:avLst/>
          </a:prstGeom>
          <a:noFill/>
          <a:ln w="36720">
            <a:solidFill>
              <a:srgbClr val="FFFF00"/>
            </a:solidFill>
            <a:prstDash val="solid"/>
            <a:tailEnd type="arrow"/>
          </a:ln>
        </p:spPr>
        <p:txBody>
          <a:bodyPr vert="horz" lIns="18360" tIns="18360" rIns="18360" bIns="1836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252600" y="4261693"/>
            <a:ext cx="1820160" cy="246572"/>
          </a:xfrm>
          <a:prstGeom prst="rect">
            <a:avLst/>
          </a:prstGeom>
          <a:solidFill>
            <a:srgbClr val="FFFF00"/>
          </a:solidFill>
          <a:ln w="18360">
            <a:solidFill>
              <a:srgbClr val="000080"/>
            </a:solidFill>
            <a:prstDash val="solid"/>
          </a:ln>
        </p:spPr>
        <p:txBody>
          <a:bodyPr vert="horz" lIns="9000" tIns="9000" rIns="9000" bIns="900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600" b="1" i="0" u="none" strike="noStrike" baseline="0" dirty="0">
                <a:ln>
                  <a:noFill/>
                </a:ln>
                <a:solidFill>
                  <a:srgbClr val="0000FF"/>
                </a:solidFill>
                <a:latin typeface="Luxi Sans" charset="0"/>
                <a:ea typeface="HG Mincho Light J" pitchFamily="2"/>
                <a:cs typeface="HG Mincho Light J" pitchFamily="2"/>
              </a:rPr>
              <a:t> 400 MeV </a:t>
            </a:r>
            <a:r>
              <a:rPr lang="en-US" sz="1600" b="1" dirty="0" err="1">
                <a:solidFill>
                  <a:srgbClr val="0000FF"/>
                </a:solidFill>
                <a:latin typeface="Luxi Sans" charset="0"/>
                <a:ea typeface="HG Mincho Light J" pitchFamily="2"/>
                <a:cs typeface="HG Mincho Light J" pitchFamily="2"/>
              </a:rPr>
              <a:t>E</a:t>
            </a:r>
            <a:r>
              <a:rPr lang="en-US" sz="1600" b="1" i="0" u="none" strike="noStrike" baseline="0" dirty="0" err="1">
                <a:ln>
                  <a:noFill/>
                </a:ln>
                <a:solidFill>
                  <a:srgbClr val="0000FF"/>
                </a:solidFill>
                <a:latin typeface="Luxi Sans" charset="0"/>
                <a:ea typeface="HG Mincho Light J" pitchFamily="2"/>
                <a:cs typeface="HG Mincho Light J" pitchFamily="2"/>
              </a:rPr>
              <a:t>lektron</a:t>
            </a:r>
            <a:endParaRPr lang="en-US" sz="1600" b="1" i="0" u="none" strike="noStrike" baseline="0" dirty="0">
              <a:ln>
                <a:noFill/>
              </a:ln>
              <a:solidFill>
                <a:srgbClr val="0000FF"/>
              </a:solidFill>
              <a:latin typeface="Luxi Sans" charset="0"/>
              <a:ea typeface="HG Mincho Light J" pitchFamily="2"/>
              <a:cs typeface="HG Mincho Light J" pitchFamily="2"/>
            </a:endParaRPr>
          </a:p>
        </p:txBody>
      </p:sp>
      <p:sp>
        <p:nvSpPr>
          <p:cNvPr id="27" name="Freeform 26"/>
          <p:cNvSpPr/>
          <p:nvPr/>
        </p:nvSpPr>
        <p:spPr>
          <a:xfrm>
            <a:off x="6838041" y="5018421"/>
            <a:ext cx="434519" cy="417600"/>
          </a:xfrm>
          <a:custGeom>
            <a:avLst/>
            <a:gdLst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il" t="it" r="ir" b="ib"/>
            <a:pathLst>
              <a:path>
                <a:moveTo>
                  <a:pt x="l" y="vc"/>
                </a:moveTo>
                <a:arcTo wR="wd2" hR="hd2" stAng="cd2" swAng="cd4"/>
                <a:arcTo wR="wd2" hR="hd2" stAng="3cd4" swAng="cd4"/>
                <a:arcTo wR="wd2" hR="hd2" stAng="0" swAng="cd4"/>
                <a:arcTo wR="wd2" hR="hd2" stAng="cd4" swAng="cd4"/>
                <a:close/>
              </a:path>
            </a:pathLst>
          </a:custGeom>
          <a:noFill/>
          <a:ln w="54720">
            <a:solidFill>
              <a:srgbClr val="FFFF00"/>
            </a:solidFill>
            <a:prstDash val="solid"/>
            <a:tailEnd type="arrow"/>
          </a:ln>
        </p:spPr>
        <p:txBody>
          <a:bodyPr vert="horz" lIns="27000" tIns="27000" rIns="27000" bIns="2700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grpSp>
        <p:nvGrpSpPr>
          <p:cNvPr id="28" name="Group 27"/>
          <p:cNvGrpSpPr>
            <a:grpSpLocks noChangeAspect="1"/>
          </p:cNvGrpSpPr>
          <p:nvPr/>
        </p:nvGrpSpPr>
        <p:grpSpPr>
          <a:xfrm>
            <a:off x="925200" y="4590731"/>
            <a:ext cx="3288048" cy="2489904"/>
            <a:chOff x="925200" y="4281120"/>
            <a:chExt cx="3651617" cy="2765219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9" name="TextBox 28"/>
            <p:cNvSpPr txBox="1"/>
            <p:nvPr/>
          </p:nvSpPr>
          <p:spPr>
            <a:xfrm rot="5400000">
              <a:off x="4321080" y="6790601"/>
              <a:ext cx="387000" cy="124475"/>
            </a:xfrm>
            <a:prstGeom prst="rect">
              <a:avLst/>
            </a:prstGeom>
            <a:noFill/>
            <a:ln>
              <a:noFill/>
            </a:ln>
          </p:spPr>
          <p:txBody>
            <a:bodyPr vert="horz" lIns="0" tIns="0" rIns="0" bIns="0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800" b="0" i="0" u="none" strike="noStrike" baseline="0" dirty="0">
                  <a:ln>
                    <a:noFill/>
                  </a:ln>
                  <a:solidFill>
                    <a:srgbClr val="000000"/>
                  </a:solidFill>
                  <a:latin typeface="Luxi Sans" charset="0"/>
                  <a:ea typeface="HG Mincho Light J" pitchFamily="2"/>
                  <a:cs typeface="HG Mincho Light J" pitchFamily="2"/>
                </a:rPr>
                <a:t>CERN</a:t>
              </a:r>
            </a:p>
          </p:txBody>
        </p:sp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5">
              <a:lum/>
              <a:alphaModFix/>
            </a:blip>
            <a:srcRect/>
            <a:stretch>
              <a:fillRect/>
            </a:stretch>
          </p:blipFill>
          <p:spPr>
            <a:xfrm>
              <a:off x="925200" y="4281120"/>
              <a:ext cx="3493080" cy="274319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1" name="TextBox 30"/>
          <p:cNvSpPr txBox="1"/>
          <p:nvPr/>
        </p:nvSpPr>
        <p:spPr>
          <a:xfrm>
            <a:off x="986400" y="6733799"/>
            <a:ext cx="2771676" cy="246572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prstDash val="solid"/>
          </a:ln>
        </p:spPr>
        <p:txBody>
          <a:bodyPr vert="horz" wrap="square" lIns="9000" tIns="9000" rIns="9000" bIns="900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600" b="1" i="0" u="none" strike="noStrike" baseline="0" dirty="0">
                <a:ln>
                  <a:noFill/>
                </a:ln>
                <a:solidFill>
                  <a:srgbClr val="0000FF"/>
                </a:solidFill>
                <a:latin typeface="Luxi Sans" charset="0"/>
                <a:ea typeface="HG Mincho Light J" pitchFamily="2"/>
                <a:cs typeface="HG Mincho Light J" pitchFamily="2"/>
              </a:rPr>
              <a:t> </a:t>
            </a:r>
            <a:r>
              <a:rPr lang="en-US" sz="1600" b="1" i="0" u="none" strike="noStrike" baseline="0" dirty="0" err="1">
                <a:ln>
                  <a:noFill/>
                </a:ln>
                <a:solidFill>
                  <a:srgbClr val="0000FF"/>
                </a:solidFill>
                <a:latin typeface="Luxi Sans" charset="0"/>
                <a:ea typeface="HG Mincho Light J" pitchFamily="2"/>
                <a:cs typeface="HG Mincho Light J" pitchFamily="2"/>
              </a:rPr>
              <a:t>Gargamelle</a:t>
            </a:r>
            <a:r>
              <a:rPr lang="en-US" sz="1600" b="1" dirty="0">
                <a:solidFill>
                  <a:srgbClr val="0000FF"/>
                </a:solidFill>
                <a:latin typeface="Luxi Sans" charset="0"/>
                <a:ea typeface="HG Mincho Light J" pitchFamily="2"/>
                <a:cs typeface="HG Mincho Light J" pitchFamily="2"/>
              </a:rPr>
              <a:t> </a:t>
            </a:r>
            <a:r>
              <a:rPr lang="en-US" sz="1600" b="1" dirty="0" err="1">
                <a:solidFill>
                  <a:srgbClr val="0000FF"/>
                </a:solidFill>
                <a:latin typeface="Luxi Sans" charset="0"/>
                <a:ea typeface="HG Mincho Light J" pitchFamily="2"/>
                <a:cs typeface="HG Mincho Light J" pitchFamily="2"/>
              </a:rPr>
              <a:t>Blasenkammer</a:t>
            </a:r>
            <a:endParaRPr lang="en-US" sz="1600" b="1" i="0" u="none" strike="noStrike" baseline="0" dirty="0">
              <a:ln>
                <a:noFill/>
              </a:ln>
              <a:solidFill>
                <a:srgbClr val="0000FF"/>
              </a:solidFill>
              <a:latin typeface="Luxi Sans" charset="0"/>
              <a:ea typeface="HG Mincho Light J" pitchFamily="2"/>
              <a:cs typeface="HG Mincho Light J" pitchFamily="2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4810380" y="4984942"/>
            <a:ext cx="445956" cy="425296"/>
            <a:chOff x="4810380" y="4984942"/>
            <a:chExt cx="445956" cy="425296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13" name="Group 12"/>
            <p:cNvGrpSpPr/>
            <p:nvPr/>
          </p:nvGrpSpPr>
          <p:grpSpPr>
            <a:xfrm>
              <a:off x="4896296" y="4984942"/>
              <a:ext cx="298440" cy="389402"/>
              <a:chOff x="4774320" y="5645160"/>
              <a:chExt cx="298440" cy="389402"/>
            </a:xfrm>
          </p:grpSpPr>
          <p:sp>
            <p:nvSpPr>
              <p:cNvPr id="14" name="TextBox 13"/>
              <p:cNvSpPr txBox="1"/>
              <p:nvPr/>
            </p:nvSpPr>
            <p:spPr>
              <a:xfrm>
                <a:off x="4774320" y="5645160"/>
                <a:ext cx="298440" cy="38940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lIns="0" tIns="0" rIns="0" bIns="0" anchorCtr="0" compatLnSpc="0">
                <a:spAutoFit/>
              </a:bodyPr>
              <a:lstStyle/>
              <a:p>
                <a:pPr marL="0" marR="0" lvl="0" indent="0" algn="l" rtl="0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endParaRPr lang="en-US" sz="2400" b="0" i="0" u="none" strike="noStrike" baseline="-25000" dirty="0">
                  <a:ln>
                    <a:noFill/>
                  </a:ln>
                  <a:solidFill>
                    <a:srgbClr val="FF0000"/>
                  </a:solidFill>
                  <a:latin typeface="Standard Symbols L" pitchFamily="34"/>
                  <a:ea typeface="Standard Symbols L" pitchFamily="2"/>
                  <a:cs typeface="Standard Symbols L" pitchFamily="2"/>
                </a:endParaRPr>
              </a:p>
            </p:txBody>
          </p:sp>
          <p:sp>
            <p:nvSpPr>
              <p:cNvPr id="15" name="Straight Connector 14"/>
              <p:cNvSpPr/>
              <p:nvPr/>
            </p:nvSpPr>
            <p:spPr>
              <a:xfrm>
                <a:off x="4784759" y="5747760"/>
                <a:ext cx="122761" cy="0"/>
              </a:xfrm>
              <a:prstGeom prst="line">
                <a:avLst/>
              </a:prstGeom>
              <a:noFill/>
              <a:ln w="18360">
                <a:solidFill>
                  <a:srgbClr val="FF0000"/>
                </a:solidFill>
                <a:prstDash val="solid"/>
              </a:ln>
            </p:spPr>
            <p:txBody>
              <a:bodyPr vert="horz" lIns="9000" tIns="9000" rIns="9000" bIns="9000" anchor="ctr" anchorCtr="1" compatLnSpc="0"/>
              <a:lstStyle/>
              <a:p>
                <a:pPr marL="0" marR="0" lvl="0" indent="0" algn="l" rtl="0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endParaRPr lang="en-US" sz="24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HG Mincho Light J" pitchFamily="2"/>
                  <a:cs typeface="HG Mincho Light J" pitchFamily="2"/>
                </a:endParaRPr>
              </a:p>
            </p:txBody>
          </p:sp>
        </p:grpSp>
        <p:sp>
          <p:nvSpPr>
            <p:cNvPr id="4" name="TextBox 3"/>
            <p:cNvSpPr txBox="1"/>
            <p:nvPr/>
          </p:nvSpPr>
          <p:spPr>
            <a:xfrm>
              <a:off x="4810380" y="5003973"/>
              <a:ext cx="445956" cy="4062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dirty="0" err="1">
                  <a:solidFill>
                    <a:srgbClr val="FF0000"/>
                  </a:solidFill>
                  <a:latin typeface="Cambria Math"/>
                  <a:ea typeface="Cambria Math"/>
                </a:rPr>
                <a:t>ν</a:t>
              </a:r>
              <a:r>
                <a:rPr lang="el-GR" baseline="-25000" dirty="0" err="1">
                  <a:solidFill>
                    <a:srgbClr val="FF0000"/>
                  </a:solidFill>
                  <a:latin typeface="Cambria Math"/>
                  <a:ea typeface="Cambria Math"/>
                </a:rPr>
                <a:t>μ</a:t>
              </a:r>
              <a:endParaRPr lang="en-GB" baseline="-250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9A880C8-F1A2-3BC2-0F20-F310523D3733}"/>
              </a:ext>
            </a:extLst>
          </p:cNvPr>
          <p:cNvGrpSpPr>
            <a:grpSpLocks noChangeAspect="1"/>
          </p:cNvGrpSpPr>
          <p:nvPr/>
        </p:nvGrpSpPr>
        <p:grpSpPr>
          <a:xfrm>
            <a:off x="503808" y="2771725"/>
            <a:ext cx="2260064" cy="1564022"/>
            <a:chOff x="503808" y="2771725"/>
            <a:chExt cx="2260064" cy="1564022"/>
          </a:xfrm>
        </p:grpSpPr>
        <p:sp>
          <p:nvSpPr>
            <p:cNvPr id="5" name="Straight Connector 4"/>
            <p:cNvSpPr/>
            <p:nvPr/>
          </p:nvSpPr>
          <p:spPr>
            <a:xfrm>
              <a:off x="858276" y="2965580"/>
              <a:ext cx="737280" cy="358560"/>
            </a:xfrm>
            <a:prstGeom prst="line">
              <a:avLst/>
            </a:prstGeom>
            <a:noFill/>
            <a:ln w="36720">
              <a:solidFill>
                <a:srgbClr val="0000FF"/>
              </a:solidFill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lIns="18360" tIns="18360" rIns="18360" bIns="1836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6" name="Straight Connector 5"/>
            <p:cNvSpPr/>
            <p:nvPr/>
          </p:nvSpPr>
          <p:spPr>
            <a:xfrm flipV="1">
              <a:off x="1578276" y="2965580"/>
              <a:ext cx="737280" cy="358560"/>
            </a:xfrm>
            <a:prstGeom prst="line">
              <a:avLst/>
            </a:prstGeom>
            <a:noFill/>
            <a:ln w="36720">
              <a:solidFill>
                <a:srgbClr val="0000FF"/>
              </a:solidFill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lIns="18360" tIns="18360" rIns="18360" bIns="1836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7" name="Straight Connector 6"/>
            <p:cNvSpPr/>
            <p:nvPr/>
          </p:nvSpPr>
          <p:spPr>
            <a:xfrm flipV="1">
              <a:off x="858276" y="3901580"/>
              <a:ext cx="737280" cy="358560"/>
            </a:xfrm>
            <a:prstGeom prst="line">
              <a:avLst/>
            </a:prstGeom>
            <a:noFill/>
            <a:ln w="36720">
              <a:solidFill>
                <a:srgbClr val="0000FF"/>
              </a:solidFill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lIns="18360" tIns="18360" rIns="18360" bIns="1836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8" name="Straight Connector 7"/>
            <p:cNvSpPr/>
            <p:nvPr/>
          </p:nvSpPr>
          <p:spPr>
            <a:xfrm>
              <a:off x="1578276" y="3901580"/>
              <a:ext cx="737280" cy="358560"/>
            </a:xfrm>
            <a:prstGeom prst="line">
              <a:avLst/>
            </a:prstGeom>
            <a:noFill/>
            <a:ln w="36720">
              <a:solidFill>
                <a:srgbClr val="0000FF"/>
              </a:solidFill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lIns="18360" tIns="18360" rIns="18360" bIns="1836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9" name="Straight Connector 8"/>
            <p:cNvSpPr/>
            <p:nvPr/>
          </p:nvSpPr>
          <p:spPr>
            <a:xfrm>
              <a:off x="1585476" y="3324140"/>
              <a:ext cx="0" cy="594001"/>
            </a:xfrm>
            <a:prstGeom prst="line">
              <a:avLst/>
            </a:prstGeom>
            <a:noFill/>
            <a:ln w="36720">
              <a:solidFill>
                <a:srgbClr val="008000"/>
              </a:solidFill>
              <a:prstDash val="sysDash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lIns="18360" tIns="18360" rIns="18360" bIns="1836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385036" y="3999501"/>
              <a:ext cx="246240" cy="336246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lIns="0" tIns="0" rIns="0" bIns="0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2400" b="0" i="0" u="none" strike="noStrike" baseline="0" dirty="0">
                  <a:ln>
                    <a:noFill/>
                  </a:ln>
                  <a:solidFill>
                    <a:srgbClr val="FF0000"/>
                  </a:solidFill>
                  <a:latin typeface="Luxi Sans" charset="0"/>
                  <a:ea typeface="HG Mincho Light J" pitchFamily="2"/>
                  <a:cs typeface="HG Mincho Light J" pitchFamily="2"/>
                </a:rPr>
                <a:t>e</a:t>
              </a:r>
              <a:r>
                <a:rPr lang="en-US" sz="2400" b="0" i="0" u="none" strike="noStrike" baseline="30000" dirty="0">
                  <a:ln>
                    <a:noFill/>
                  </a:ln>
                  <a:solidFill>
                    <a:srgbClr val="FF0000"/>
                  </a:solidFill>
                  <a:latin typeface="Luxi Sans" charset="0"/>
                  <a:ea typeface="HG Mincho Light J" pitchFamily="2"/>
                  <a:cs typeface="HG Mincho Light J" pitchFamily="2"/>
                </a:rPr>
                <a:t>-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85036" y="3999501"/>
              <a:ext cx="246240" cy="336246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lIns="0" tIns="0" rIns="0" bIns="0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2400" b="0" i="0" u="none" strike="noStrike" baseline="0" dirty="0">
                  <a:ln>
                    <a:noFill/>
                  </a:ln>
                  <a:solidFill>
                    <a:srgbClr val="FF0000"/>
                  </a:solidFill>
                  <a:latin typeface="Luxi Sans" charset="0"/>
                  <a:ea typeface="HG Mincho Light J" pitchFamily="2"/>
                  <a:cs typeface="HG Mincho Light J" pitchFamily="2"/>
                </a:rPr>
                <a:t>e</a:t>
              </a:r>
              <a:r>
                <a:rPr lang="en-US" sz="2400" b="0" i="0" u="none" strike="noStrike" baseline="30000" dirty="0">
                  <a:ln>
                    <a:noFill/>
                  </a:ln>
                  <a:solidFill>
                    <a:srgbClr val="FF0000"/>
                  </a:solidFill>
                  <a:latin typeface="Luxi Sans" charset="0"/>
                  <a:ea typeface="HG Mincho Light J" pitchFamily="2"/>
                  <a:cs typeface="HG Mincho Light J" pitchFamily="2"/>
                </a:rPr>
                <a:t>-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671156" y="3424941"/>
              <a:ext cx="358728" cy="336246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0" tIns="0" rIns="0" bIns="0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2400" b="0" i="0" u="none" strike="noStrike" baseline="0" dirty="0">
                  <a:ln>
                    <a:noFill/>
                  </a:ln>
                  <a:solidFill>
                    <a:srgbClr val="008000"/>
                  </a:solidFill>
                  <a:latin typeface="Luxi Sans" charset="0"/>
                  <a:ea typeface="HG Mincho Light J" pitchFamily="2"/>
                  <a:cs typeface="HG Mincho Light J" pitchFamily="2"/>
                </a:rPr>
                <a:t>Z</a:t>
              </a:r>
              <a:r>
                <a:rPr lang="en-US" sz="2400" b="0" i="0" u="none" strike="noStrike" baseline="30000" dirty="0">
                  <a:ln>
                    <a:noFill/>
                  </a:ln>
                  <a:solidFill>
                    <a:srgbClr val="008000"/>
                  </a:solidFill>
                  <a:latin typeface="Luxi Sans" charset="0"/>
                  <a:ea typeface="HG Mincho Light J" pitchFamily="2"/>
                  <a:cs typeface="HG Mincho Light J" pitchFamily="2"/>
                </a:rPr>
                <a:t>0</a:t>
              </a:r>
            </a:p>
          </p:txBody>
        </p:sp>
        <p:grpSp>
          <p:nvGrpSpPr>
            <p:cNvPr id="33" name="Group 32"/>
            <p:cNvGrpSpPr/>
            <p:nvPr/>
          </p:nvGrpSpPr>
          <p:grpSpPr>
            <a:xfrm>
              <a:off x="503808" y="2778477"/>
              <a:ext cx="445956" cy="425296"/>
              <a:chOff x="4810380" y="4984942"/>
              <a:chExt cx="445956" cy="425296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34" name="Group 33"/>
              <p:cNvGrpSpPr/>
              <p:nvPr/>
            </p:nvGrpSpPr>
            <p:grpSpPr>
              <a:xfrm>
                <a:off x="4896296" y="4984942"/>
                <a:ext cx="298440" cy="389402"/>
                <a:chOff x="4774320" y="5645160"/>
                <a:chExt cx="298440" cy="389402"/>
              </a:xfrm>
            </p:grpSpPr>
            <p:sp>
              <p:nvSpPr>
                <p:cNvPr id="36" name="TextBox 35"/>
                <p:cNvSpPr txBox="1"/>
                <p:nvPr/>
              </p:nvSpPr>
              <p:spPr>
                <a:xfrm>
                  <a:off x="4774320" y="5645160"/>
                  <a:ext cx="298440" cy="38940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lIns="0" tIns="0" rIns="0" bIns="0" anchorCtr="0" compatLnSpc="0">
                  <a:spAutoFit/>
                </a:bodyPr>
                <a:lstStyle/>
                <a:p>
                  <a:pPr marL="0" marR="0" lvl="0" indent="0" algn="l" rtl="0" hangingPunct="0">
                    <a:lnSpc>
                      <a:spcPct val="91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>
                      <a:tab pos="0" algn="l"/>
                      <a:tab pos="448919" algn="l"/>
                      <a:tab pos="898199" algn="l"/>
                      <a:tab pos="1347480" algn="l"/>
                      <a:tab pos="1796760" algn="l"/>
                      <a:tab pos="2246040" algn="l"/>
                      <a:tab pos="2695320" algn="l"/>
                      <a:tab pos="3144600" algn="l"/>
                      <a:tab pos="3593880" algn="l"/>
                      <a:tab pos="4043159" algn="l"/>
                      <a:tab pos="4492440" algn="l"/>
                      <a:tab pos="4941719" algn="l"/>
                      <a:tab pos="5391000" algn="l"/>
                      <a:tab pos="5840280" algn="l"/>
                      <a:tab pos="6289560" algn="l"/>
                      <a:tab pos="6738840" algn="l"/>
                      <a:tab pos="7188120" algn="l"/>
                      <a:tab pos="7637400" algn="l"/>
                      <a:tab pos="8086679" algn="l"/>
                      <a:tab pos="8535960" algn="l"/>
                      <a:tab pos="8985240" algn="l"/>
                    </a:tabLst>
                  </a:pPr>
                  <a:endParaRPr lang="en-US" sz="2400" b="0" i="0" u="none" strike="noStrike" baseline="-25000" dirty="0">
                    <a:ln>
                      <a:noFill/>
                    </a:ln>
                    <a:solidFill>
                      <a:srgbClr val="FF0000"/>
                    </a:solidFill>
                    <a:latin typeface="Standard Symbols L" pitchFamily="34"/>
                    <a:ea typeface="Standard Symbols L" pitchFamily="2"/>
                    <a:cs typeface="Standard Symbols L" pitchFamily="2"/>
                  </a:endParaRPr>
                </a:p>
              </p:txBody>
            </p:sp>
            <p:sp>
              <p:nvSpPr>
                <p:cNvPr id="37" name="Straight Connector 36"/>
                <p:cNvSpPr/>
                <p:nvPr/>
              </p:nvSpPr>
              <p:spPr>
                <a:xfrm>
                  <a:off x="4784759" y="5747760"/>
                  <a:ext cx="122761" cy="0"/>
                </a:xfrm>
                <a:prstGeom prst="line">
                  <a:avLst/>
                </a:prstGeom>
                <a:noFill/>
                <a:ln w="18360">
                  <a:solidFill>
                    <a:srgbClr val="FF0000"/>
                  </a:solidFill>
                  <a:prstDash val="solid"/>
                </a:ln>
              </p:spPr>
              <p:txBody>
                <a:bodyPr vert="horz" lIns="9000" tIns="9000" rIns="9000" bIns="9000" anchor="ctr" anchorCtr="1" compatLnSpc="0"/>
                <a:lstStyle/>
                <a:p>
                  <a:pPr marL="0" marR="0" lvl="0" indent="0" algn="l" rtl="0" hangingPunct="0">
                    <a:lnSpc>
                      <a:spcPct val="91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>
                      <a:tab pos="0" algn="l"/>
                      <a:tab pos="448919" algn="l"/>
                      <a:tab pos="898199" algn="l"/>
                      <a:tab pos="1347480" algn="l"/>
                      <a:tab pos="1796760" algn="l"/>
                      <a:tab pos="2246040" algn="l"/>
                      <a:tab pos="2695320" algn="l"/>
                      <a:tab pos="3144600" algn="l"/>
                      <a:tab pos="3593880" algn="l"/>
                      <a:tab pos="4043159" algn="l"/>
                      <a:tab pos="4492440" algn="l"/>
                      <a:tab pos="4941719" algn="l"/>
                      <a:tab pos="5391000" algn="l"/>
                      <a:tab pos="5840280" algn="l"/>
                      <a:tab pos="6289560" algn="l"/>
                      <a:tab pos="6738840" algn="l"/>
                      <a:tab pos="7188120" algn="l"/>
                      <a:tab pos="7637400" algn="l"/>
                      <a:tab pos="8086679" algn="l"/>
                      <a:tab pos="8535960" algn="l"/>
                      <a:tab pos="8985240" algn="l"/>
                    </a:tabLst>
                  </a:pPr>
                  <a:endParaRPr lang="en-US" sz="2400" b="0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endParaRPr>
                </a:p>
              </p:txBody>
            </p:sp>
          </p:grpSp>
          <p:sp>
            <p:nvSpPr>
              <p:cNvPr id="35" name="TextBox 34"/>
              <p:cNvSpPr txBox="1"/>
              <p:nvPr/>
            </p:nvSpPr>
            <p:spPr>
              <a:xfrm>
                <a:off x="4810380" y="5003973"/>
                <a:ext cx="445956" cy="4062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dirty="0" err="1">
                    <a:solidFill>
                      <a:srgbClr val="FF0000"/>
                    </a:solidFill>
                    <a:latin typeface="Cambria Math"/>
                    <a:ea typeface="Cambria Math"/>
                  </a:rPr>
                  <a:t>ν</a:t>
                </a:r>
                <a:r>
                  <a:rPr lang="el-GR" baseline="-25000" dirty="0" err="1">
                    <a:solidFill>
                      <a:srgbClr val="FF0000"/>
                    </a:solidFill>
                    <a:latin typeface="Cambria Math"/>
                    <a:ea typeface="Cambria Math"/>
                  </a:rPr>
                  <a:t>μ</a:t>
                </a:r>
                <a:endParaRPr lang="en-GB" baseline="-25000" dirty="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38" name="Group 37"/>
            <p:cNvGrpSpPr/>
            <p:nvPr/>
          </p:nvGrpSpPr>
          <p:grpSpPr>
            <a:xfrm>
              <a:off x="2317916" y="2771725"/>
              <a:ext cx="445956" cy="425296"/>
              <a:chOff x="4810380" y="4984942"/>
              <a:chExt cx="445956" cy="425296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39" name="Group 38"/>
              <p:cNvGrpSpPr/>
              <p:nvPr/>
            </p:nvGrpSpPr>
            <p:grpSpPr>
              <a:xfrm>
                <a:off x="4896296" y="4984942"/>
                <a:ext cx="298440" cy="389402"/>
                <a:chOff x="4774320" y="5645160"/>
                <a:chExt cx="298440" cy="389402"/>
              </a:xfrm>
            </p:grpSpPr>
            <p:sp>
              <p:nvSpPr>
                <p:cNvPr id="41" name="TextBox 40"/>
                <p:cNvSpPr txBox="1"/>
                <p:nvPr/>
              </p:nvSpPr>
              <p:spPr>
                <a:xfrm>
                  <a:off x="4774320" y="5645160"/>
                  <a:ext cx="298440" cy="38940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lIns="0" tIns="0" rIns="0" bIns="0" anchorCtr="0" compatLnSpc="0">
                  <a:spAutoFit/>
                </a:bodyPr>
                <a:lstStyle/>
                <a:p>
                  <a:pPr marL="0" marR="0" lvl="0" indent="0" algn="l" rtl="0" hangingPunct="0">
                    <a:lnSpc>
                      <a:spcPct val="91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>
                      <a:tab pos="0" algn="l"/>
                      <a:tab pos="448919" algn="l"/>
                      <a:tab pos="898199" algn="l"/>
                      <a:tab pos="1347480" algn="l"/>
                      <a:tab pos="1796760" algn="l"/>
                      <a:tab pos="2246040" algn="l"/>
                      <a:tab pos="2695320" algn="l"/>
                      <a:tab pos="3144600" algn="l"/>
                      <a:tab pos="3593880" algn="l"/>
                      <a:tab pos="4043159" algn="l"/>
                      <a:tab pos="4492440" algn="l"/>
                      <a:tab pos="4941719" algn="l"/>
                      <a:tab pos="5391000" algn="l"/>
                      <a:tab pos="5840280" algn="l"/>
                      <a:tab pos="6289560" algn="l"/>
                      <a:tab pos="6738840" algn="l"/>
                      <a:tab pos="7188120" algn="l"/>
                      <a:tab pos="7637400" algn="l"/>
                      <a:tab pos="8086679" algn="l"/>
                      <a:tab pos="8535960" algn="l"/>
                      <a:tab pos="8985240" algn="l"/>
                    </a:tabLst>
                  </a:pPr>
                  <a:endParaRPr lang="en-US" sz="2400" b="0" i="0" u="none" strike="noStrike" baseline="-25000" dirty="0">
                    <a:ln>
                      <a:noFill/>
                    </a:ln>
                    <a:solidFill>
                      <a:srgbClr val="FF0000"/>
                    </a:solidFill>
                    <a:latin typeface="Standard Symbols L" pitchFamily="34"/>
                    <a:ea typeface="Standard Symbols L" pitchFamily="2"/>
                    <a:cs typeface="Standard Symbols L" pitchFamily="2"/>
                  </a:endParaRPr>
                </a:p>
              </p:txBody>
            </p:sp>
            <p:sp>
              <p:nvSpPr>
                <p:cNvPr id="42" name="Straight Connector 41"/>
                <p:cNvSpPr/>
                <p:nvPr/>
              </p:nvSpPr>
              <p:spPr>
                <a:xfrm>
                  <a:off x="4784759" y="5747760"/>
                  <a:ext cx="122761" cy="0"/>
                </a:xfrm>
                <a:prstGeom prst="line">
                  <a:avLst/>
                </a:prstGeom>
                <a:noFill/>
                <a:ln w="18360">
                  <a:solidFill>
                    <a:srgbClr val="FF0000"/>
                  </a:solidFill>
                  <a:prstDash val="solid"/>
                </a:ln>
              </p:spPr>
              <p:txBody>
                <a:bodyPr vert="horz" lIns="9000" tIns="9000" rIns="9000" bIns="9000" anchor="ctr" anchorCtr="1" compatLnSpc="0"/>
                <a:lstStyle/>
                <a:p>
                  <a:pPr marL="0" marR="0" lvl="0" indent="0" algn="l" rtl="0" hangingPunct="0">
                    <a:lnSpc>
                      <a:spcPct val="91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>
                      <a:tab pos="0" algn="l"/>
                      <a:tab pos="448919" algn="l"/>
                      <a:tab pos="898199" algn="l"/>
                      <a:tab pos="1347480" algn="l"/>
                      <a:tab pos="1796760" algn="l"/>
                      <a:tab pos="2246040" algn="l"/>
                      <a:tab pos="2695320" algn="l"/>
                      <a:tab pos="3144600" algn="l"/>
                      <a:tab pos="3593880" algn="l"/>
                      <a:tab pos="4043159" algn="l"/>
                      <a:tab pos="4492440" algn="l"/>
                      <a:tab pos="4941719" algn="l"/>
                      <a:tab pos="5391000" algn="l"/>
                      <a:tab pos="5840280" algn="l"/>
                      <a:tab pos="6289560" algn="l"/>
                      <a:tab pos="6738840" algn="l"/>
                      <a:tab pos="7188120" algn="l"/>
                      <a:tab pos="7637400" algn="l"/>
                      <a:tab pos="8086679" algn="l"/>
                      <a:tab pos="8535960" algn="l"/>
                      <a:tab pos="8985240" algn="l"/>
                    </a:tabLst>
                  </a:pPr>
                  <a:endParaRPr lang="en-US" sz="2400" b="0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endParaRPr>
                </a:p>
              </p:txBody>
            </p:sp>
          </p:grpSp>
          <p:sp>
            <p:nvSpPr>
              <p:cNvPr id="40" name="TextBox 39"/>
              <p:cNvSpPr txBox="1"/>
              <p:nvPr/>
            </p:nvSpPr>
            <p:spPr>
              <a:xfrm>
                <a:off x="4810380" y="5003973"/>
                <a:ext cx="445956" cy="4062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dirty="0" err="1">
                    <a:solidFill>
                      <a:srgbClr val="FF0000"/>
                    </a:solidFill>
                    <a:latin typeface="Cambria Math"/>
                    <a:ea typeface="Cambria Math"/>
                  </a:rPr>
                  <a:t>ν</a:t>
                </a:r>
                <a:r>
                  <a:rPr lang="el-GR" baseline="-25000" dirty="0" err="1">
                    <a:solidFill>
                      <a:srgbClr val="FF0000"/>
                    </a:solidFill>
                    <a:latin typeface="Cambria Math"/>
                    <a:ea typeface="Cambria Math"/>
                  </a:rPr>
                  <a:t>μ</a:t>
                </a:r>
                <a:endParaRPr lang="en-GB" baseline="-25000" dirty="0">
                  <a:solidFill>
                    <a:srgbClr val="FF0000"/>
                  </a:solidFill>
                </a:endParaRPr>
              </a:p>
            </p:txBody>
          </p:sp>
        </p:grp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2D12DB95-ECED-CA9E-0D0F-C19575B2235F}"/>
              </a:ext>
            </a:extLst>
          </p:cNvPr>
          <p:cNvGrpSpPr>
            <a:grpSpLocks noChangeAspect="1"/>
          </p:cNvGrpSpPr>
          <p:nvPr/>
        </p:nvGrpSpPr>
        <p:grpSpPr>
          <a:xfrm>
            <a:off x="3284304" y="2771725"/>
            <a:ext cx="2260064" cy="1564022"/>
            <a:chOff x="3284304" y="2771725"/>
            <a:chExt cx="2260064" cy="1564022"/>
          </a:xfrm>
        </p:grpSpPr>
        <p:sp>
          <p:nvSpPr>
            <p:cNvPr id="43" name="Straight Connector 42">
              <a:extLst>
                <a:ext uri="{FF2B5EF4-FFF2-40B4-BE49-F238E27FC236}">
                  <a16:creationId xmlns:a16="http://schemas.microsoft.com/office/drawing/2014/main" id="{4302C31D-502A-B9A3-9CE3-203F866B1DE1}"/>
                </a:ext>
              </a:extLst>
            </p:cNvPr>
            <p:cNvSpPr/>
            <p:nvPr/>
          </p:nvSpPr>
          <p:spPr>
            <a:xfrm>
              <a:off x="3638772" y="2965580"/>
              <a:ext cx="737280" cy="358560"/>
            </a:xfrm>
            <a:prstGeom prst="line">
              <a:avLst/>
            </a:prstGeom>
            <a:noFill/>
            <a:ln w="36720">
              <a:solidFill>
                <a:srgbClr val="0000FF"/>
              </a:solidFill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lIns="18360" tIns="18360" rIns="18360" bIns="1836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44" name="Straight Connector 43">
              <a:extLst>
                <a:ext uri="{FF2B5EF4-FFF2-40B4-BE49-F238E27FC236}">
                  <a16:creationId xmlns:a16="http://schemas.microsoft.com/office/drawing/2014/main" id="{38268E25-8EAD-D11B-033B-AD90312F77FA}"/>
                </a:ext>
              </a:extLst>
            </p:cNvPr>
            <p:cNvSpPr/>
            <p:nvPr/>
          </p:nvSpPr>
          <p:spPr>
            <a:xfrm flipV="1">
              <a:off x="4358772" y="2965580"/>
              <a:ext cx="737280" cy="358560"/>
            </a:xfrm>
            <a:prstGeom prst="line">
              <a:avLst/>
            </a:prstGeom>
            <a:noFill/>
            <a:ln w="36720">
              <a:solidFill>
                <a:srgbClr val="0000FF"/>
              </a:solidFill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lIns="18360" tIns="18360" rIns="18360" bIns="1836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45" name="Straight Connector 44">
              <a:extLst>
                <a:ext uri="{FF2B5EF4-FFF2-40B4-BE49-F238E27FC236}">
                  <a16:creationId xmlns:a16="http://schemas.microsoft.com/office/drawing/2014/main" id="{2F6F0F4C-7284-CD76-A069-8763AD87B2E4}"/>
                </a:ext>
              </a:extLst>
            </p:cNvPr>
            <p:cNvSpPr/>
            <p:nvPr/>
          </p:nvSpPr>
          <p:spPr>
            <a:xfrm flipV="1">
              <a:off x="3638772" y="3901580"/>
              <a:ext cx="737280" cy="358560"/>
            </a:xfrm>
            <a:prstGeom prst="line">
              <a:avLst/>
            </a:prstGeom>
            <a:noFill/>
            <a:ln w="36720">
              <a:solidFill>
                <a:srgbClr val="0000FF"/>
              </a:solidFill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lIns="18360" tIns="18360" rIns="18360" bIns="1836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46" name="Straight Connector 45">
              <a:extLst>
                <a:ext uri="{FF2B5EF4-FFF2-40B4-BE49-F238E27FC236}">
                  <a16:creationId xmlns:a16="http://schemas.microsoft.com/office/drawing/2014/main" id="{3109CC32-D685-148A-9F49-09CE7F291CCD}"/>
                </a:ext>
              </a:extLst>
            </p:cNvPr>
            <p:cNvSpPr/>
            <p:nvPr/>
          </p:nvSpPr>
          <p:spPr>
            <a:xfrm>
              <a:off x="4358772" y="3901580"/>
              <a:ext cx="737280" cy="358560"/>
            </a:xfrm>
            <a:prstGeom prst="line">
              <a:avLst/>
            </a:prstGeom>
            <a:noFill/>
            <a:ln w="36720">
              <a:solidFill>
                <a:srgbClr val="0000FF"/>
              </a:solidFill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lIns="18360" tIns="18360" rIns="18360" bIns="1836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47" name="Straight Connector 46">
              <a:extLst>
                <a:ext uri="{FF2B5EF4-FFF2-40B4-BE49-F238E27FC236}">
                  <a16:creationId xmlns:a16="http://schemas.microsoft.com/office/drawing/2014/main" id="{07914C4E-D933-8873-BB38-28EFF4AED7A4}"/>
                </a:ext>
              </a:extLst>
            </p:cNvPr>
            <p:cNvSpPr/>
            <p:nvPr/>
          </p:nvSpPr>
          <p:spPr>
            <a:xfrm>
              <a:off x="4365972" y="3324140"/>
              <a:ext cx="0" cy="594001"/>
            </a:xfrm>
            <a:prstGeom prst="line">
              <a:avLst/>
            </a:prstGeom>
            <a:noFill/>
            <a:ln w="36720">
              <a:solidFill>
                <a:srgbClr val="008000"/>
              </a:solidFill>
              <a:prstDash val="sysDash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lIns="18360" tIns="18360" rIns="18360" bIns="1836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940FD8AB-E29C-9B0E-0405-60BF421DEAA8}"/>
                </a:ext>
              </a:extLst>
            </p:cNvPr>
            <p:cNvSpPr txBox="1"/>
            <p:nvPr/>
          </p:nvSpPr>
          <p:spPr>
            <a:xfrm>
              <a:off x="5165532" y="3999501"/>
              <a:ext cx="246240" cy="336246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lIns="0" tIns="0" rIns="0" bIns="0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2400" b="0" i="0" u="none" strike="noStrike" baseline="0" dirty="0">
                  <a:ln>
                    <a:noFill/>
                  </a:ln>
                  <a:solidFill>
                    <a:srgbClr val="FF0000"/>
                  </a:solidFill>
                  <a:latin typeface="Luxi Sans" charset="0"/>
                  <a:ea typeface="HG Mincho Light J" pitchFamily="2"/>
                  <a:cs typeface="HG Mincho Light J" pitchFamily="2"/>
                </a:rPr>
                <a:t>e</a:t>
              </a:r>
              <a:r>
                <a:rPr lang="en-US" sz="2400" b="0" i="0" u="none" strike="noStrike" baseline="30000" dirty="0">
                  <a:ln>
                    <a:noFill/>
                  </a:ln>
                  <a:solidFill>
                    <a:srgbClr val="FF0000"/>
                  </a:solidFill>
                  <a:latin typeface="Luxi Sans" charset="0"/>
                  <a:ea typeface="HG Mincho Light J" pitchFamily="2"/>
                  <a:cs typeface="HG Mincho Light J" pitchFamily="2"/>
                </a:rPr>
                <a:t>-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78BCD55C-44E6-F056-A8A7-B5DAFE2C3746}"/>
                </a:ext>
              </a:extLst>
            </p:cNvPr>
            <p:cNvSpPr txBox="1"/>
            <p:nvPr/>
          </p:nvSpPr>
          <p:spPr>
            <a:xfrm>
              <a:off x="3365532" y="3999501"/>
              <a:ext cx="246240" cy="336246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lIns="0" tIns="0" rIns="0" bIns="0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2400" b="0" i="0" u="none" strike="noStrike" baseline="0" dirty="0">
                  <a:ln>
                    <a:noFill/>
                  </a:ln>
                  <a:solidFill>
                    <a:srgbClr val="FF0000"/>
                  </a:solidFill>
                  <a:latin typeface="Luxi Sans" charset="0"/>
                  <a:ea typeface="HG Mincho Light J" pitchFamily="2"/>
                  <a:cs typeface="HG Mincho Light J" pitchFamily="2"/>
                </a:rPr>
                <a:t>e</a:t>
              </a:r>
              <a:r>
                <a:rPr lang="en-US" sz="2400" b="0" i="0" u="none" strike="noStrike" baseline="30000" dirty="0">
                  <a:ln>
                    <a:noFill/>
                  </a:ln>
                  <a:solidFill>
                    <a:srgbClr val="FF0000"/>
                  </a:solidFill>
                  <a:latin typeface="Luxi Sans" charset="0"/>
                  <a:ea typeface="HG Mincho Light J" pitchFamily="2"/>
                  <a:cs typeface="HG Mincho Light J" pitchFamily="2"/>
                </a:rPr>
                <a:t>-</a:t>
              </a:r>
            </a:p>
          </p:txBody>
        </p: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648FECFB-EEA5-E54E-432D-66172ADD02EE}"/>
                </a:ext>
              </a:extLst>
            </p:cNvPr>
            <p:cNvGrpSpPr/>
            <p:nvPr/>
          </p:nvGrpSpPr>
          <p:grpSpPr>
            <a:xfrm>
              <a:off x="3284304" y="2778477"/>
              <a:ext cx="445956" cy="425296"/>
              <a:chOff x="4810380" y="4984942"/>
              <a:chExt cx="445956" cy="425296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52" name="Group 51">
                <a:extLst>
                  <a:ext uri="{FF2B5EF4-FFF2-40B4-BE49-F238E27FC236}">
                    <a16:creationId xmlns:a16="http://schemas.microsoft.com/office/drawing/2014/main" id="{C0D34794-EB6A-2005-93B3-C03AD884CB7F}"/>
                  </a:ext>
                </a:extLst>
              </p:cNvPr>
              <p:cNvGrpSpPr/>
              <p:nvPr/>
            </p:nvGrpSpPr>
            <p:grpSpPr>
              <a:xfrm>
                <a:off x="4896296" y="4984942"/>
                <a:ext cx="298440" cy="389402"/>
                <a:chOff x="4774320" y="5645160"/>
                <a:chExt cx="298440" cy="389402"/>
              </a:xfrm>
            </p:grpSpPr>
            <p:sp>
              <p:nvSpPr>
                <p:cNvPr id="54" name="TextBox 53">
                  <a:extLst>
                    <a:ext uri="{FF2B5EF4-FFF2-40B4-BE49-F238E27FC236}">
                      <a16:creationId xmlns:a16="http://schemas.microsoft.com/office/drawing/2014/main" id="{606D47DE-0560-E613-9E4F-257DA61EE03F}"/>
                    </a:ext>
                  </a:extLst>
                </p:cNvPr>
                <p:cNvSpPr txBox="1"/>
                <p:nvPr/>
              </p:nvSpPr>
              <p:spPr>
                <a:xfrm>
                  <a:off x="4774320" y="5645160"/>
                  <a:ext cx="298440" cy="38940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lIns="0" tIns="0" rIns="0" bIns="0" anchorCtr="0" compatLnSpc="0">
                  <a:spAutoFit/>
                </a:bodyPr>
                <a:lstStyle/>
                <a:p>
                  <a:pPr marL="0" marR="0" lvl="0" indent="0" algn="l" rtl="0" hangingPunct="0">
                    <a:lnSpc>
                      <a:spcPct val="91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>
                      <a:tab pos="0" algn="l"/>
                      <a:tab pos="448919" algn="l"/>
                      <a:tab pos="898199" algn="l"/>
                      <a:tab pos="1347480" algn="l"/>
                      <a:tab pos="1796760" algn="l"/>
                      <a:tab pos="2246040" algn="l"/>
                      <a:tab pos="2695320" algn="l"/>
                      <a:tab pos="3144600" algn="l"/>
                      <a:tab pos="3593880" algn="l"/>
                      <a:tab pos="4043159" algn="l"/>
                      <a:tab pos="4492440" algn="l"/>
                      <a:tab pos="4941719" algn="l"/>
                      <a:tab pos="5391000" algn="l"/>
                      <a:tab pos="5840280" algn="l"/>
                      <a:tab pos="6289560" algn="l"/>
                      <a:tab pos="6738840" algn="l"/>
                      <a:tab pos="7188120" algn="l"/>
                      <a:tab pos="7637400" algn="l"/>
                      <a:tab pos="8086679" algn="l"/>
                      <a:tab pos="8535960" algn="l"/>
                      <a:tab pos="8985240" algn="l"/>
                    </a:tabLst>
                  </a:pPr>
                  <a:endParaRPr lang="en-US" sz="2400" b="0" i="0" u="none" strike="noStrike" baseline="-25000" dirty="0">
                    <a:ln>
                      <a:noFill/>
                    </a:ln>
                    <a:solidFill>
                      <a:srgbClr val="FF0000"/>
                    </a:solidFill>
                    <a:latin typeface="Standard Symbols L" pitchFamily="34"/>
                    <a:ea typeface="Standard Symbols L" pitchFamily="2"/>
                    <a:cs typeface="Standard Symbols L" pitchFamily="2"/>
                  </a:endParaRPr>
                </a:p>
              </p:txBody>
            </p:sp>
            <p:sp>
              <p:nvSpPr>
                <p:cNvPr id="55" name="Straight Connector 54">
                  <a:extLst>
                    <a:ext uri="{FF2B5EF4-FFF2-40B4-BE49-F238E27FC236}">
                      <a16:creationId xmlns:a16="http://schemas.microsoft.com/office/drawing/2014/main" id="{4F4DCE7E-2A04-6D0E-7EEE-400424FCEE96}"/>
                    </a:ext>
                  </a:extLst>
                </p:cNvPr>
                <p:cNvSpPr/>
                <p:nvPr/>
              </p:nvSpPr>
              <p:spPr>
                <a:xfrm>
                  <a:off x="4784759" y="5747760"/>
                  <a:ext cx="122761" cy="0"/>
                </a:xfrm>
                <a:prstGeom prst="line">
                  <a:avLst/>
                </a:prstGeom>
                <a:noFill/>
                <a:ln w="18360">
                  <a:solidFill>
                    <a:srgbClr val="FF0000"/>
                  </a:solidFill>
                  <a:prstDash val="solid"/>
                </a:ln>
              </p:spPr>
              <p:txBody>
                <a:bodyPr vert="horz" lIns="9000" tIns="9000" rIns="9000" bIns="9000" anchor="ctr" anchorCtr="1" compatLnSpc="0"/>
                <a:lstStyle/>
                <a:p>
                  <a:pPr marL="0" marR="0" lvl="0" indent="0" algn="l" rtl="0" hangingPunct="0">
                    <a:lnSpc>
                      <a:spcPct val="91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>
                      <a:tab pos="0" algn="l"/>
                      <a:tab pos="448919" algn="l"/>
                      <a:tab pos="898199" algn="l"/>
                      <a:tab pos="1347480" algn="l"/>
                      <a:tab pos="1796760" algn="l"/>
                      <a:tab pos="2246040" algn="l"/>
                      <a:tab pos="2695320" algn="l"/>
                      <a:tab pos="3144600" algn="l"/>
                      <a:tab pos="3593880" algn="l"/>
                      <a:tab pos="4043159" algn="l"/>
                      <a:tab pos="4492440" algn="l"/>
                      <a:tab pos="4941719" algn="l"/>
                      <a:tab pos="5391000" algn="l"/>
                      <a:tab pos="5840280" algn="l"/>
                      <a:tab pos="6289560" algn="l"/>
                      <a:tab pos="6738840" algn="l"/>
                      <a:tab pos="7188120" algn="l"/>
                      <a:tab pos="7637400" algn="l"/>
                      <a:tab pos="8086679" algn="l"/>
                      <a:tab pos="8535960" algn="l"/>
                      <a:tab pos="8985240" algn="l"/>
                    </a:tabLst>
                  </a:pPr>
                  <a:endParaRPr lang="en-US" sz="2400" b="0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endParaRPr>
                </a:p>
              </p:txBody>
            </p:sp>
          </p:grpSp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9C89DBCF-93B5-2414-6DC8-A813DFDAC4D4}"/>
                  </a:ext>
                </a:extLst>
              </p:cNvPr>
              <p:cNvSpPr txBox="1"/>
              <p:nvPr/>
            </p:nvSpPr>
            <p:spPr>
              <a:xfrm>
                <a:off x="4810380" y="5003973"/>
                <a:ext cx="445956" cy="4062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dirty="0" err="1">
                    <a:solidFill>
                      <a:srgbClr val="FF0000"/>
                    </a:solidFill>
                    <a:latin typeface="Cambria Math"/>
                    <a:ea typeface="Cambria Math"/>
                  </a:rPr>
                  <a:t>ν</a:t>
                </a:r>
                <a:r>
                  <a:rPr lang="el-GR" baseline="-25000" dirty="0" err="1">
                    <a:solidFill>
                      <a:srgbClr val="FF0000"/>
                    </a:solidFill>
                    <a:latin typeface="Cambria Math"/>
                    <a:ea typeface="Cambria Math"/>
                  </a:rPr>
                  <a:t>μ</a:t>
                </a:r>
                <a:endParaRPr lang="en-GB" baseline="-25000" dirty="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7F444879-8141-728A-D8E9-B83B1555167F}"/>
                </a:ext>
              </a:extLst>
            </p:cNvPr>
            <p:cNvGrpSpPr/>
            <p:nvPr/>
          </p:nvGrpSpPr>
          <p:grpSpPr>
            <a:xfrm>
              <a:off x="5098412" y="2771725"/>
              <a:ext cx="445956" cy="425296"/>
              <a:chOff x="4810380" y="4984942"/>
              <a:chExt cx="445956" cy="425296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57" name="Group 56">
                <a:extLst>
                  <a:ext uri="{FF2B5EF4-FFF2-40B4-BE49-F238E27FC236}">
                    <a16:creationId xmlns:a16="http://schemas.microsoft.com/office/drawing/2014/main" id="{7DB0798C-6510-5992-5924-EAC436508872}"/>
                  </a:ext>
                </a:extLst>
              </p:cNvPr>
              <p:cNvGrpSpPr/>
              <p:nvPr/>
            </p:nvGrpSpPr>
            <p:grpSpPr>
              <a:xfrm>
                <a:off x="4896296" y="4984942"/>
                <a:ext cx="298440" cy="389402"/>
                <a:chOff x="4774320" y="5645160"/>
                <a:chExt cx="298440" cy="389402"/>
              </a:xfrm>
            </p:grpSpPr>
            <p:sp>
              <p:nvSpPr>
                <p:cNvPr id="59" name="TextBox 58">
                  <a:extLst>
                    <a:ext uri="{FF2B5EF4-FFF2-40B4-BE49-F238E27FC236}">
                      <a16:creationId xmlns:a16="http://schemas.microsoft.com/office/drawing/2014/main" id="{76357909-8746-27D8-E89B-423A16FDD817}"/>
                    </a:ext>
                  </a:extLst>
                </p:cNvPr>
                <p:cNvSpPr txBox="1"/>
                <p:nvPr/>
              </p:nvSpPr>
              <p:spPr>
                <a:xfrm>
                  <a:off x="4774320" y="5645160"/>
                  <a:ext cx="298440" cy="38940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lIns="0" tIns="0" rIns="0" bIns="0" anchorCtr="0" compatLnSpc="0">
                  <a:spAutoFit/>
                </a:bodyPr>
                <a:lstStyle/>
                <a:p>
                  <a:pPr marL="0" marR="0" lvl="0" indent="0" algn="l" rtl="0" hangingPunct="0">
                    <a:lnSpc>
                      <a:spcPct val="91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>
                      <a:tab pos="0" algn="l"/>
                      <a:tab pos="448919" algn="l"/>
                      <a:tab pos="898199" algn="l"/>
                      <a:tab pos="1347480" algn="l"/>
                      <a:tab pos="1796760" algn="l"/>
                      <a:tab pos="2246040" algn="l"/>
                      <a:tab pos="2695320" algn="l"/>
                      <a:tab pos="3144600" algn="l"/>
                      <a:tab pos="3593880" algn="l"/>
                      <a:tab pos="4043159" algn="l"/>
                      <a:tab pos="4492440" algn="l"/>
                      <a:tab pos="4941719" algn="l"/>
                      <a:tab pos="5391000" algn="l"/>
                      <a:tab pos="5840280" algn="l"/>
                      <a:tab pos="6289560" algn="l"/>
                      <a:tab pos="6738840" algn="l"/>
                      <a:tab pos="7188120" algn="l"/>
                      <a:tab pos="7637400" algn="l"/>
                      <a:tab pos="8086679" algn="l"/>
                      <a:tab pos="8535960" algn="l"/>
                      <a:tab pos="8985240" algn="l"/>
                    </a:tabLst>
                  </a:pPr>
                  <a:endParaRPr lang="en-US" sz="2400" b="0" i="0" u="none" strike="noStrike" baseline="-25000" dirty="0">
                    <a:ln>
                      <a:noFill/>
                    </a:ln>
                    <a:solidFill>
                      <a:srgbClr val="FF0000"/>
                    </a:solidFill>
                    <a:latin typeface="Standard Symbols L" pitchFamily="34"/>
                    <a:ea typeface="Standard Symbols L" pitchFamily="2"/>
                    <a:cs typeface="Standard Symbols L" pitchFamily="2"/>
                  </a:endParaRPr>
                </a:p>
              </p:txBody>
            </p:sp>
            <p:sp>
              <p:nvSpPr>
                <p:cNvPr id="60" name="Straight Connector 59">
                  <a:extLst>
                    <a:ext uri="{FF2B5EF4-FFF2-40B4-BE49-F238E27FC236}">
                      <a16:creationId xmlns:a16="http://schemas.microsoft.com/office/drawing/2014/main" id="{F7D209E0-3FFD-02E1-80E6-F92799B1192C}"/>
                    </a:ext>
                  </a:extLst>
                </p:cNvPr>
                <p:cNvSpPr/>
                <p:nvPr/>
              </p:nvSpPr>
              <p:spPr>
                <a:xfrm>
                  <a:off x="4784759" y="5747760"/>
                  <a:ext cx="122761" cy="0"/>
                </a:xfrm>
                <a:prstGeom prst="line">
                  <a:avLst/>
                </a:prstGeom>
                <a:noFill/>
                <a:ln w="18360">
                  <a:solidFill>
                    <a:srgbClr val="FF0000"/>
                  </a:solidFill>
                  <a:prstDash val="solid"/>
                </a:ln>
              </p:spPr>
              <p:txBody>
                <a:bodyPr vert="horz" lIns="9000" tIns="9000" rIns="9000" bIns="9000" anchor="ctr" anchorCtr="1" compatLnSpc="0"/>
                <a:lstStyle/>
                <a:p>
                  <a:pPr marL="0" marR="0" lvl="0" indent="0" algn="l" rtl="0" hangingPunct="0">
                    <a:lnSpc>
                      <a:spcPct val="91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>
                      <a:tab pos="0" algn="l"/>
                      <a:tab pos="448919" algn="l"/>
                      <a:tab pos="898199" algn="l"/>
                      <a:tab pos="1347480" algn="l"/>
                      <a:tab pos="1796760" algn="l"/>
                      <a:tab pos="2246040" algn="l"/>
                      <a:tab pos="2695320" algn="l"/>
                      <a:tab pos="3144600" algn="l"/>
                      <a:tab pos="3593880" algn="l"/>
                      <a:tab pos="4043159" algn="l"/>
                      <a:tab pos="4492440" algn="l"/>
                      <a:tab pos="4941719" algn="l"/>
                      <a:tab pos="5391000" algn="l"/>
                      <a:tab pos="5840280" algn="l"/>
                      <a:tab pos="6289560" algn="l"/>
                      <a:tab pos="6738840" algn="l"/>
                      <a:tab pos="7188120" algn="l"/>
                      <a:tab pos="7637400" algn="l"/>
                      <a:tab pos="8086679" algn="l"/>
                      <a:tab pos="8535960" algn="l"/>
                      <a:tab pos="8985240" algn="l"/>
                    </a:tabLst>
                  </a:pPr>
                  <a:endParaRPr lang="en-US" sz="2400" b="0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endParaRPr>
                </a:p>
              </p:txBody>
            </p:sp>
          </p:grpSp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D7DBA384-0D89-F8F8-F70E-1215993C86C1}"/>
                  </a:ext>
                </a:extLst>
              </p:cNvPr>
              <p:cNvSpPr txBox="1"/>
              <p:nvPr/>
            </p:nvSpPr>
            <p:spPr>
              <a:xfrm>
                <a:off x="4810380" y="5003973"/>
                <a:ext cx="445956" cy="4062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dirty="0" err="1">
                    <a:solidFill>
                      <a:srgbClr val="FF0000"/>
                    </a:solidFill>
                    <a:latin typeface="Cambria Math"/>
                    <a:ea typeface="Cambria Math"/>
                  </a:rPr>
                  <a:t>ν</a:t>
                </a:r>
                <a:r>
                  <a:rPr lang="el-GR" baseline="-25000" dirty="0" err="1">
                    <a:solidFill>
                      <a:srgbClr val="FF0000"/>
                    </a:solidFill>
                    <a:latin typeface="Cambria Math"/>
                    <a:ea typeface="Cambria Math"/>
                  </a:rPr>
                  <a:t>μ</a:t>
                </a:r>
                <a:endParaRPr lang="en-GB" baseline="-25000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4E841CCC-5728-1EB2-76A7-B9E439A82DCA}"/>
                </a:ext>
              </a:extLst>
            </p:cNvPr>
            <p:cNvSpPr txBox="1"/>
            <p:nvPr/>
          </p:nvSpPr>
          <p:spPr>
            <a:xfrm>
              <a:off x="4450719" y="3370685"/>
              <a:ext cx="267843" cy="337144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0" tIns="0" rIns="0" bIns="0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2400" b="0" i="0" u="none" strike="noStrike" baseline="0" dirty="0">
                  <a:ln>
                    <a:noFill/>
                  </a:ln>
                  <a:solidFill>
                    <a:srgbClr val="008000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HG Mincho Light J" pitchFamily="2"/>
                </a:rPr>
                <a:t>𝛄</a:t>
              </a:r>
              <a:endParaRPr lang="en-US" sz="2400" b="0" i="0" u="none" strike="noStrike" baseline="30000" dirty="0">
                <a:ln>
                  <a:noFill/>
                </a:ln>
                <a:solidFill>
                  <a:srgbClr val="008000"/>
                </a:solidFill>
                <a:latin typeface="Luxi Sans" charset="0"/>
                <a:ea typeface="HG Mincho Light J" pitchFamily="2"/>
                <a:cs typeface="HG Mincho Light J" pitchFamily="2"/>
              </a:endParaRPr>
            </a:p>
          </p:txBody>
        </p:sp>
      </p:grp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FD6F3737-CB42-B6A5-DD0F-8AC027148057}"/>
              </a:ext>
            </a:extLst>
          </p:cNvPr>
          <p:cNvCxnSpPr/>
          <p:nvPr/>
        </p:nvCxnSpPr>
        <p:spPr bwMode="auto">
          <a:xfrm>
            <a:off x="4227157" y="3421148"/>
            <a:ext cx="597131" cy="341169"/>
          </a:xfrm>
          <a:prstGeom prst="line">
            <a:avLst/>
          </a:prstGeom>
          <a:solidFill>
            <a:srgbClr val="00B8FF"/>
          </a:solidFill>
          <a:ln w="22225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F9877B8C-153C-BCD6-38ED-7221C579E841}"/>
              </a:ext>
            </a:extLst>
          </p:cNvPr>
          <p:cNvCxnSpPr/>
          <p:nvPr/>
        </p:nvCxnSpPr>
        <p:spPr bwMode="auto">
          <a:xfrm rot="-3600000">
            <a:off x="4227156" y="3409410"/>
            <a:ext cx="597131" cy="341169"/>
          </a:xfrm>
          <a:prstGeom prst="line">
            <a:avLst/>
          </a:prstGeom>
          <a:solidFill>
            <a:srgbClr val="00B8FF"/>
          </a:solidFill>
          <a:ln w="22225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27392552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Direkte</a:t>
            </a:r>
            <a:r>
              <a:rPr lang="en-US" dirty="0"/>
              <a:t> </a:t>
            </a:r>
            <a:r>
              <a:rPr lang="en-US" dirty="0" err="1"/>
              <a:t>Entdeckung</a:t>
            </a:r>
            <a:r>
              <a:rPr lang="en-US" dirty="0"/>
              <a:t> des W und Z</a:t>
            </a:r>
            <a:r>
              <a:rPr lang="en-US" baseline="30000" dirty="0"/>
              <a:t>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SppS</a:t>
            </a:r>
            <a:r>
              <a:rPr lang="en-US" dirty="0"/>
              <a:t> collider am CERN 1983 </a:t>
            </a:r>
            <a:r>
              <a:rPr lang="en-US" sz="1600" dirty="0"/>
              <a:t>(</a:t>
            </a:r>
            <a:r>
              <a:rPr lang="en-US" sz="1600" dirty="0" err="1"/>
              <a:t>Nobelpreis</a:t>
            </a:r>
            <a:r>
              <a:rPr lang="en-US" sz="1600" dirty="0"/>
              <a:t> 1984, C. Rubbia + S. van der Meer)</a:t>
            </a:r>
          </a:p>
          <a:p>
            <a:pPr lvl="1"/>
            <a:r>
              <a:rPr lang="en-US" dirty="0"/>
              <a:t>Super Proton </a:t>
            </a:r>
            <a:r>
              <a:rPr lang="en-US" dirty="0" err="1"/>
              <a:t>Synchroton</a:t>
            </a:r>
            <a:r>
              <a:rPr lang="en-US" dirty="0"/>
              <a:t> </a:t>
            </a:r>
            <a:r>
              <a:rPr lang="en-US" dirty="0" err="1"/>
              <a:t>betrieben</a:t>
            </a:r>
            <a:r>
              <a:rPr lang="en-US" dirty="0"/>
              <a:t> </a:t>
            </a:r>
            <a:r>
              <a:rPr lang="en-US" dirty="0" err="1"/>
              <a:t>als</a:t>
            </a:r>
            <a:r>
              <a:rPr lang="en-US" dirty="0"/>
              <a:t> </a:t>
            </a:r>
            <a:r>
              <a:rPr lang="en-US" dirty="0">
                <a:solidFill>
                  <a:srgbClr val="0000FF"/>
                </a:solidFill>
              </a:rPr>
              <a:t>Proton – Antiproton Collider</a:t>
            </a:r>
          </a:p>
          <a:p>
            <a:pPr lvl="1"/>
            <a:r>
              <a:rPr lang="en-US" dirty="0"/>
              <a:t>2 </a:t>
            </a:r>
            <a:r>
              <a:rPr lang="en-US" dirty="0" err="1"/>
              <a:t>Experimente</a:t>
            </a:r>
            <a:r>
              <a:rPr lang="en-US" dirty="0"/>
              <a:t>/</a:t>
            </a:r>
            <a:r>
              <a:rPr lang="en-US" dirty="0" err="1"/>
              <a:t>Detektoren</a:t>
            </a:r>
            <a:r>
              <a:rPr lang="en-US" dirty="0"/>
              <a:t>: UA1 + UA2 (Underground Area 1 + 2)</a:t>
            </a:r>
          </a:p>
          <a:p>
            <a:pPr marL="142875" indent="0">
              <a:buNone/>
            </a:pPr>
            <a:endParaRPr lang="en-US" dirty="0"/>
          </a:p>
        </p:txBody>
      </p:sp>
      <p:sp>
        <p:nvSpPr>
          <p:cNvPr id="5" name="object 3"/>
          <p:cNvSpPr>
            <a:spLocks noChangeAspect="1"/>
          </p:cNvSpPr>
          <p:nvPr/>
        </p:nvSpPr>
        <p:spPr>
          <a:xfrm>
            <a:off x="143768" y="3582179"/>
            <a:ext cx="6048672" cy="321717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Straight Connector 5"/>
          <p:cNvSpPr/>
          <p:nvPr/>
        </p:nvSpPr>
        <p:spPr>
          <a:xfrm flipH="1" flipV="1">
            <a:off x="5141440" y="6588149"/>
            <a:ext cx="402928" cy="360040"/>
          </a:xfrm>
          <a:prstGeom prst="line">
            <a:avLst/>
          </a:prstGeom>
          <a:noFill/>
          <a:ln w="36720">
            <a:solidFill>
              <a:srgbClr val="FF0000"/>
            </a:solidFill>
            <a:prstDash val="solid"/>
            <a:tailEnd type="arrow"/>
          </a:ln>
        </p:spPr>
        <p:txBody>
          <a:bodyPr vert="horz" lIns="18360" tIns="18360" rIns="18360" bIns="1836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76216" y="7020197"/>
            <a:ext cx="2910537" cy="25622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800" u="none" strike="noStrike" baseline="0" dirty="0" err="1">
                <a:ln>
                  <a:noFill/>
                </a:ln>
                <a:solidFill>
                  <a:srgbClr val="FF0000"/>
                </a:solidFill>
                <a:latin typeface="Luxi Sans" charset="0"/>
                <a:ea typeface="HG Mincho Light J" pitchFamily="2"/>
                <a:cs typeface="HG Mincho Light J" pitchFamily="2"/>
              </a:rPr>
              <a:t>hochenergetisches</a:t>
            </a:r>
            <a:r>
              <a:rPr lang="en-US" sz="1800" u="none" strike="noStrike" dirty="0">
                <a:ln>
                  <a:noFill/>
                </a:ln>
                <a:solidFill>
                  <a:srgbClr val="FF0000"/>
                </a:solidFill>
                <a:latin typeface="Luxi Sans" charset="0"/>
                <a:ea typeface="HG Mincho Light J" pitchFamily="2"/>
                <a:cs typeface="HG Mincho Light J" pitchFamily="2"/>
              </a:rPr>
              <a:t> </a:t>
            </a:r>
            <a:r>
              <a:rPr lang="en-US" sz="1800" u="none" strike="noStrike" dirty="0" err="1">
                <a:ln>
                  <a:noFill/>
                </a:ln>
                <a:solidFill>
                  <a:srgbClr val="FF0000"/>
                </a:solidFill>
                <a:latin typeface="Luxi Sans" charset="0"/>
                <a:ea typeface="HG Mincho Light J" pitchFamily="2"/>
                <a:cs typeface="HG Mincho Light J" pitchFamily="2"/>
              </a:rPr>
              <a:t>Elektron</a:t>
            </a:r>
            <a:endParaRPr lang="en-US" sz="1800" u="none" strike="noStrike" baseline="30000" dirty="0">
              <a:ln>
                <a:noFill/>
              </a:ln>
              <a:solidFill>
                <a:srgbClr val="FF0000"/>
              </a:solidFill>
              <a:latin typeface="Luxi Sans" charset="0"/>
              <a:ea typeface="HG Mincho Light J" pitchFamily="2"/>
              <a:cs typeface="HG Mincho Light J" pitchFamily="2"/>
            </a:endParaRPr>
          </a:p>
        </p:txBody>
      </p:sp>
      <p:pic>
        <p:nvPicPr>
          <p:cNvPr id="7" name="Picture 6" descr="Screen Shot 2014-08-31 at 10.06.37 .png"/>
          <p:cNvPicPr preferRelativeResize="0"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7824" y="2786491"/>
            <a:ext cx="3770560" cy="47491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15776" y="3588637"/>
            <a:ext cx="2365126" cy="6232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/>
              <a:t>Kollision</a:t>
            </a:r>
            <a:r>
              <a:rPr lang="en-US" sz="2000" b="1" dirty="0"/>
              <a:t> </a:t>
            </a:r>
            <a:r>
              <a:rPr lang="en-US" sz="2000" b="1" dirty="0" err="1"/>
              <a:t>im</a:t>
            </a:r>
            <a:endParaRPr lang="en-US" sz="2000" b="1" dirty="0"/>
          </a:p>
          <a:p>
            <a:r>
              <a:rPr lang="en-US" sz="2000" b="1" dirty="0"/>
              <a:t>UA1 </a:t>
            </a:r>
            <a:r>
              <a:rPr lang="en-US" sz="2000" b="1" dirty="0" err="1"/>
              <a:t>Spurdetektor</a:t>
            </a:r>
            <a:endParaRPr lang="en-US" sz="2000" b="1" dirty="0"/>
          </a:p>
        </p:txBody>
      </p:sp>
      <p:sp>
        <p:nvSpPr>
          <p:cNvPr id="9" name="Oval 8"/>
          <p:cNvSpPr/>
          <p:nvPr/>
        </p:nvSpPr>
        <p:spPr bwMode="auto">
          <a:xfrm>
            <a:off x="4464248" y="2757353"/>
            <a:ext cx="216024" cy="504056"/>
          </a:xfrm>
          <a:prstGeom prst="ellipse">
            <a:avLst/>
          </a:prstGeom>
          <a:noFill/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cxnSp>
        <p:nvCxnSpPr>
          <p:cNvPr id="15" name="Straight Connector 14"/>
          <p:cNvCxnSpPr/>
          <p:nvPr/>
        </p:nvCxnSpPr>
        <p:spPr bwMode="auto">
          <a:xfrm>
            <a:off x="1188000" y="1259557"/>
            <a:ext cx="108000" cy="0"/>
          </a:xfrm>
          <a:prstGeom prst="line">
            <a:avLst/>
          </a:prstGeom>
          <a:solidFill>
            <a:srgbClr val="00B8FF"/>
          </a:solidFill>
          <a:ln w="22225" cap="flat" cmpd="sng" algn="ctr">
            <a:solidFill>
              <a:srgbClr val="00009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" name="TextBox 3"/>
          <p:cNvSpPr txBox="1"/>
          <p:nvPr/>
        </p:nvSpPr>
        <p:spPr>
          <a:xfrm>
            <a:off x="4640125" y="2555701"/>
            <a:ext cx="1552315" cy="2808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>
                <a:solidFill>
                  <a:srgbClr val="FF0000"/>
                </a:solidFill>
              </a:rPr>
              <a:t>geladenes</a:t>
            </a:r>
            <a:r>
              <a:rPr lang="en-US" sz="1400" dirty="0">
                <a:solidFill>
                  <a:srgbClr val="FF0000"/>
                </a:solidFill>
              </a:rPr>
              <a:t> lepton</a:t>
            </a:r>
          </a:p>
        </p:txBody>
      </p:sp>
      <p:sp>
        <p:nvSpPr>
          <p:cNvPr id="12" name="Oval 11"/>
          <p:cNvSpPr/>
          <p:nvPr/>
        </p:nvSpPr>
        <p:spPr bwMode="auto">
          <a:xfrm>
            <a:off x="2808064" y="2764539"/>
            <a:ext cx="504056" cy="504056"/>
          </a:xfrm>
          <a:prstGeom prst="ellipse">
            <a:avLst/>
          </a:prstGeom>
          <a:noFill/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553EAD7A-32FD-240B-6907-9305B06FC1E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47237"/>
          <a:stretch/>
        </p:blipFill>
        <p:spPr>
          <a:xfrm>
            <a:off x="6819262" y="3581065"/>
            <a:ext cx="3215746" cy="2142988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D7C6A79F-EF46-F507-29D3-BD3EE8686772}"/>
              </a:ext>
            </a:extLst>
          </p:cNvPr>
          <p:cNvSpPr txBox="1"/>
          <p:nvPr/>
        </p:nvSpPr>
        <p:spPr>
          <a:xfrm>
            <a:off x="7086753" y="5796061"/>
            <a:ext cx="2787497" cy="10341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tx1"/>
                </a:solidFill>
              </a:rPr>
              <a:t>Invariante Masse von </a:t>
            </a:r>
            <a:r>
              <a:rPr lang="de-DE" dirty="0" err="1">
                <a:solidFill>
                  <a:schemeClr val="tx1"/>
                </a:solidFill>
              </a:rPr>
              <a:t>Z→e</a:t>
            </a:r>
            <a:r>
              <a:rPr lang="de-DE" baseline="30000" dirty="0" err="1">
                <a:solidFill>
                  <a:schemeClr val="tx1"/>
                </a:solidFill>
              </a:rPr>
              <a:t>+</a:t>
            </a:r>
            <a:r>
              <a:rPr lang="de-DE" dirty="0" err="1">
                <a:solidFill>
                  <a:schemeClr val="tx1"/>
                </a:solidFill>
              </a:rPr>
              <a:t>e</a:t>
            </a:r>
            <a:r>
              <a:rPr lang="de-DE" baseline="30000" dirty="0">
                <a:solidFill>
                  <a:schemeClr val="tx1"/>
                </a:solidFill>
              </a:rPr>
              <a:t>-</a:t>
            </a:r>
            <a:r>
              <a:rPr lang="de-DE" dirty="0">
                <a:solidFill>
                  <a:schemeClr val="tx1"/>
                </a:solidFill>
              </a:rPr>
              <a:t> Ereignissen in UA2</a:t>
            </a:r>
          </a:p>
        </p:txBody>
      </p:sp>
    </p:spTree>
    <p:extLst>
      <p:ext uri="{BB962C8B-B14F-4D97-AF65-F5344CB8AC3E}">
        <p14:creationId xmlns:p14="http://schemas.microsoft.com/office/powerpoint/2010/main" val="233253619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Arrow: Right 18">
            <a:extLst>
              <a:ext uri="{FF2B5EF4-FFF2-40B4-BE49-F238E27FC236}">
                <a16:creationId xmlns:a16="http://schemas.microsoft.com/office/drawing/2014/main" id="{73190446-392A-2282-73CE-51F0E4F82BDB}"/>
              </a:ext>
            </a:extLst>
          </p:cNvPr>
          <p:cNvSpPr/>
          <p:nvPr/>
        </p:nvSpPr>
        <p:spPr bwMode="auto">
          <a:xfrm rot="10800000">
            <a:off x="7592776" y="3563813"/>
            <a:ext cx="2344080" cy="1152128"/>
          </a:xfrm>
          <a:prstGeom prst="rightArrow">
            <a:avLst/>
          </a:prstGeom>
          <a:solidFill>
            <a:schemeClr val="accent3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C91E35F4-77D9-C2B5-00E9-413693CB8405}"/>
              </a:ext>
            </a:extLst>
          </p:cNvPr>
          <p:cNvSpPr/>
          <p:nvPr/>
        </p:nvSpPr>
        <p:spPr bwMode="auto">
          <a:xfrm>
            <a:off x="143768" y="3563813"/>
            <a:ext cx="2344080" cy="1152128"/>
          </a:xfrm>
          <a:prstGeom prst="rightArrow">
            <a:avLst/>
          </a:prstGeom>
          <a:solidFill>
            <a:schemeClr val="accent3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93D2904-B56A-3BE8-857F-8DC5B470D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en-US" sz="3800" dirty="0" err="1"/>
              <a:t>Besonderheiten</a:t>
            </a:r>
            <a:r>
              <a:rPr lang="en-US" sz="3800" dirty="0"/>
              <a:t> der </a:t>
            </a:r>
            <a:r>
              <a:rPr lang="en-US" sz="3800" dirty="0" err="1"/>
              <a:t>schwachen</a:t>
            </a:r>
            <a:r>
              <a:rPr lang="en-US" sz="3800" dirty="0"/>
              <a:t> </a:t>
            </a:r>
            <a:r>
              <a:rPr lang="en-US" sz="3800" dirty="0" err="1"/>
              <a:t>Wechselwirkung</a:t>
            </a:r>
            <a:endParaRPr lang="en-US" sz="3800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C9BD16CF-E0D8-D736-5979-12850076E836}"/>
              </a:ext>
            </a:extLst>
          </p:cNvPr>
          <p:cNvSpPr/>
          <p:nvPr/>
        </p:nvSpPr>
        <p:spPr bwMode="auto">
          <a:xfrm>
            <a:off x="719832" y="3635821"/>
            <a:ext cx="936104" cy="912812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sz="36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u</a:t>
            </a:r>
            <a:endParaRPr kumimoji="0" lang="en-US" sz="3600" b="0" i="0" u="none" strike="noStrike" cap="none" normalizeH="0" baseline="30000" dirty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91E25CBB-77D6-8139-46B2-C1528678A76E}"/>
              </a:ext>
            </a:extLst>
          </p:cNvPr>
          <p:cNvSpPr/>
          <p:nvPr/>
        </p:nvSpPr>
        <p:spPr bwMode="auto">
          <a:xfrm>
            <a:off x="8424688" y="3635821"/>
            <a:ext cx="936104" cy="912812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kumimoji="0" lang="en-US" sz="36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d</a:t>
            </a:r>
            <a:endParaRPr kumimoji="0" lang="en-US" sz="3600" b="0" i="0" u="none" strike="noStrike" cap="none" normalizeH="0" baseline="30000" dirty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EE8EBB4-3799-00A2-728F-4F47FABEF887}"/>
              </a:ext>
            </a:extLst>
          </p:cNvPr>
          <p:cNvSpPr/>
          <p:nvPr/>
        </p:nvSpPr>
        <p:spPr bwMode="auto">
          <a:xfrm>
            <a:off x="6552480" y="1187549"/>
            <a:ext cx="936104" cy="912812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kumimoji="0" lang="en-US" sz="2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e</a:t>
            </a:r>
            <a:r>
              <a:rPr kumimoji="0" lang="en-US" sz="2800" b="0" i="0" u="none" strike="noStrike" cap="none" normalizeH="0" baseline="3000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+</a:t>
            </a:r>
          </a:p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highlight>
                <a:srgbClr val="FF0000"/>
              </a:highlight>
              <a:latin typeface="Arial" charset="0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7E11D1F9-26F6-9ABE-BEC3-F4AC0E32A2C9}"/>
              </a:ext>
            </a:extLst>
          </p:cNvPr>
          <p:cNvSpPr/>
          <p:nvPr/>
        </p:nvSpPr>
        <p:spPr bwMode="auto">
          <a:xfrm>
            <a:off x="2520032" y="6084093"/>
            <a:ext cx="936104" cy="912812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kumimoji="0" lang="el-GR" sz="2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ν</a:t>
            </a:r>
            <a:endParaRPr kumimoji="0" lang="en-US" sz="2800" b="0" i="0" u="none" strike="noStrike" cap="none" normalizeH="0" baseline="30000" dirty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highlight>
                <a:srgbClr val="FF0000"/>
              </a:highlight>
              <a:latin typeface="Arial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4B3D61F-B8F9-08B3-A17C-D0ABD323D011}"/>
              </a:ext>
            </a:extLst>
          </p:cNvPr>
          <p:cNvSpPr txBox="1"/>
          <p:nvPr/>
        </p:nvSpPr>
        <p:spPr>
          <a:xfrm>
            <a:off x="4392240" y="5168080"/>
            <a:ext cx="5276774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chemeClr val="tx1"/>
                </a:solidFill>
              </a:rPr>
              <a:t>Wechselwirkingen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mit</a:t>
            </a:r>
            <a:r>
              <a:rPr lang="en-US" dirty="0">
                <a:solidFill>
                  <a:schemeClr val="tx1"/>
                </a:solidFill>
              </a:rPr>
              <a:t> dem W </a:t>
            </a:r>
            <a:r>
              <a:rPr lang="en-US" dirty="0" err="1">
                <a:solidFill>
                  <a:schemeClr val="tx1"/>
                </a:solidFill>
              </a:rPr>
              <a:t>aus</a:t>
            </a:r>
            <a:r>
              <a:rPr lang="en-US" dirty="0">
                <a:solidFill>
                  <a:schemeClr val="tx1"/>
                </a:solidFill>
              </a:rPr>
              <a:t> der </a:t>
            </a:r>
            <a:r>
              <a:rPr lang="en-US" dirty="0" err="1">
                <a:solidFill>
                  <a:schemeClr val="tx1"/>
                </a:solidFill>
              </a:rPr>
              <a:t>schwachen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Wechselwirkung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kann</a:t>
            </a:r>
            <a:r>
              <a:rPr lang="en-US" dirty="0">
                <a:solidFill>
                  <a:schemeClr val="tx1"/>
                </a:solidFill>
              </a:rPr>
              <a:t> die </a:t>
            </a:r>
            <a:r>
              <a:rPr lang="en-US" dirty="0" err="1">
                <a:solidFill>
                  <a:schemeClr val="tx1"/>
                </a:solidFill>
              </a:rPr>
              <a:t>Teilchenart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veraendern</a:t>
            </a:r>
            <a:r>
              <a:rPr lang="en-US" dirty="0">
                <a:solidFill>
                  <a:schemeClr val="tx1"/>
                </a:solidFill>
              </a:rPr>
              <a:t>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F069BB5-F511-98EF-6420-056BC6080FA9}"/>
              </a:ext>
            </a:extLst>
          </p:cNvPr>
          <p:cNvCxnSpPr>
            <a:stCxn id="4" idx="6"/>
            <a:endCxn id="5" idx="2"/>
          </p:cNvCxnSpPr>
          <p:nvPr/>
        </p:nvCxnSpPr>
        <p:spPr bwMode="auto">
          <a:xfrm>
            <a:off x="1655936" y="4092227"/>
            <a:ext cx="6768752" cy="0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20F8805-3D31-CC9E-B22A-3DC4BED115C8}"/>
              </a:ext>
            </a:extLst>
          </p:cNvPr>
          <p:cNvCxnSpPr>
            <a:stCxn id="7" idx="7"/>
            <a:endCxn id="6" idx="3"/>
          </p:cNvCxnSpPr>
          <p:nvPr/>
        </p:nvCxnSpPr>
        <p:spPr bwMode="auto">
          <a:xfrm flipV="1">
            <a:off x="3319047" y="1966683"/>
            <a:ext cx="3370522" cy="4251088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chemeClr val="tx1"/>
            </a:solidFill>
            <a:prstDash val="solid"/>
            <a:round/>
            <a:headEnd type="triangle" w="lg" len="lg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15" name="Picture 14" descr="A yellow and red explosion&#10;&#10;Description automatically generated with low confidence">
            <a:extLst>
              <a:ext uri="{FF2B5EF4-FFF2-40B4-BE49-F238E27FC236}">
                <a16:creationId xmlns:a16="http://schemas.microsoft.com/office/drawing/2014/main" id="{42A96CAA-FAE7-FFB1-BF01-CCEB7C1AD6A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4291727" y="3275781"/>
            <a:ext cx="1540673" cy="1459908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A87A6103-E6FC-0CD3-6FB2-CF5E4E229F5C}"/>
              </a:ext>
            </a:extLst>
          </p:cNvPr>
          <p:cNvSpPr txBox="1"/>
          <p:nvPr/>
        </p:nvSpPr>
        <p:spPr>
          <a:xfrm>
            <a:off x="143768" y="6790714"/>
            <a:ext cx="1540673" cy="4455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hlinkClick r:id="rId3" tooltip="https://www.pngall.com/boom-png/download/48197"/>
              </a:rPr>
              <a:t>This Photo</a:t>
            </a:r>
            <a:r>
              <a:rPr lang="en-US" sz="900" dirty="0"/>
              <a:t> by Unknown </a:t>
            </a:r>
            <a:r>
              <a:rPr lang="en-US" sz="900" dirty="0" err="1"/>
              <a:t>Athor</a:t>
            </a:r>
            <a:r>
              <a:rPr lang="en-US" sz="900" dirty="0"/>
              <a:t> is licensed under </a:t>
            </a:r>
            <a:r>
              <a:rPr lang="en-US" sz="900" dirty="0">
                <a:hlinkClick r:id="rId4" tooltip="https://creativecommons.org/licenses/by-nc/3.0/"/>
              </a:rPr>
              <a:t>CC BY-NC</a:t>
            </a:r>
            <a:endParaRPr lang="en-US" sz="900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4B5F0E0-21B3-02F1-F186-0CA214D82F48}"/>
              </a:ext>
            </a:extLst>
          </p:cNvPr>
          <p:cNvCxnSpPr/>
          <p:nvPr/>
        </p:nvCxnSpPr>
        <p:spPr bwMode="auto">
          <a:xfrm flipH="1">
            <a:off x="8712720" y="3779837"/>
            <a:ext cx="144016" cy="0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40145283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Experimente</a:t>
            </a:r>
            <a:r>
              <a:rPr lang="en-US" dirty="0"/>
              <a:t> in der </a:t>
            </a:r>
            <a:r>
              <a:rPr lang="en-US" dirty="0" err="1"/>
              <a:t>Teilchenphysik</a:t>
            </a:r>
            <a:endParaRPr lang="en-GB" dirty="0"/>
          </a:p>
        </p:txBody>
      </p:sp>
      <p:pic>
        <p:nvPicPr>
          <p:cNvPr id="24" name="Grandaisy®-White-01.png" descr="Grandaisy®-White-01.png">
            <a:extLst>
              <a:ext uri="{FF2B5EF4-FFF2-40B4-BE49-F238E27FC236}">
                <a16:creationId xmlns:a16="http://schemas.microsoft.com/office/drawing/2014/main" id="{25A5A649-101D-CAE1-171E-22CD4FDFD5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28521" y="2324339"/>
            <a:ext cx="2682959" cy="3377029"/>
          </a:xfrm>
          <a:prstGeom prst="rect">
            <a:avLst/>
          </a:prstGeom>
          <a:ln w="12700">
            <a:miter lim="400000"/>
          </a:ln>
        </p:spPr>
      </p:pic>
      <p:sp>
        <p:nvSpPr>
          <p:cNvPr id="25" name="Sunburst">
            <a:extLst>
              <a:ext uri="{FF2B5EF4-FFF2-40B4-BE49-F238E27FC236}">
                <a16:creationId xmlns:a16="http://schemas.microsoft.com/office/drawing/2014/main" id="{E4CA51DD-2B71-FB58-1FC4-3C7008557B45}"/>
              </a:ext>
            </a:extLst>
          </p:cNvPr>
          <p:cNvSpPr/>
          <p:nvPr/>
        </p:nvSpPr>
        <p:spPr>
          <a:xfrm>
            <a:off x="441000" y="2316273"/>
            <a:ext cx="1595759" cy="15957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9463" y="4077"/>
                </a:lnTo>
                <a:lnTo>
                  <a:pt x="6667" y="823"/>
                </a:lnTo>
                <a:lnTo>
                  <a:pt x="6991" y="5101"/>
                </a:lnTo>
                <a:lnTo>
                  <a:pt x="3164" y="3164"/>
                </a:lnTo>
                <a:lnTo>
                  <a:pt x="5100" y="6993"/>
                </a:lnTo>
                <a:lnTo>
                  <a:pt x="822" y="6667"/>
                </a:lnTo>
                <a:lnTo>
                  <a:pt x="4077" y="9463"/>
                </a:lnTo>
                <a:lnTo>
                  <a:pt x="0" y="10800"/>
                </a:lnTo>
                <a:lnTo>
                  <a:pt x="4077" y="12138"/>
                </a:lnTo>
                <a:lnTo>
                  <a:pt x="822" y="14934"/>
                </a:lnTo>
                <a:lnTo>
                  <a:pt x="5100" y="14609"/>
                </a:lnTo>
                <a:lnTo>
                  <a:pt x="3164" y="18438"/>
                </a:lnTo>
                <a:lnTo>
                  <a:pt x="6991" y="16500"/>
                </a:lnTo>
                <a:lnTo>
                  <a:pt x="6667" y="20778"/>
                </a:lnTo>
                <a:lnTo>
                  <a:pt x="9463" y="17525"/>
                </a:lnTo>
                <a:lnTo>
                  <a:pt x="10800" y="21600"/>
                </a:lnTo>
                <a:lnTo>
                  <a:pt x="12138" y="17525"/>
                </a:lnTo>
                <a:lnTo>
                  <a:pt x="14933" y="20778"/>
                </a:lnTo>
                <a:lnTo>
                  <a:pt x="14609" y="16500"/>
                </a:lnTo>
                <a:lnTo>
                  <a:pt x="18438" y="18438"/>
                </a:lnTo>
                <a:lnTo>
                  <a:pt x="16500" y="14609"/>
                </a:lnTo>
                <a:lnTo>
                  <a:pt x="20778" y="14934"/>
                </a:lnTo>
                <a:lnTo>
                  <a:pt x="17523" y="12138"/>
                </a:lnTo>
                <a:lnTo>
                  <a:pt x="21600" y="10800"/>
                </a:lnTo>
                <a:lnTo>
                  <a:pt x="17523" y="9463"/>
                </a:lnTo>
                <a:lnTo>
                  <a:pt x="20778" y="6667"/>
                </a:lnTo>
                <a:lnTo>
                  <a:pt x="16500" y="6993"/>
                </a:lnTo>
                <a:lnTo>
                  <a:pt x="18438" y="3164"/>
                </a:lnTo>
                <a:lnTo>
                  <a:pt x="14609" y="5101"/>
                </a:lnTo>
                <a:lnTo>
                  <a:pt x="14933" y="823"/>
                </a:lnTo>
                <a:lnTo>
                  <a:pt x="12138" y="4077"/>
                </a:lnTo>
                <a:lnTo>
                  <a:pt x="10800" y="0"/>
                </a:lnTo>
                <a:close/>
                <a:moveTo>
                  <a:pt x="10800" y="5098"/>
                </a:moveTo>
                <a:cubicBezTo>
                  <a:pt x="13950" y="5098"/>
                  <a:pt x="16504" y="7650"/>
                  <a:pt x="16504" y="10800"/>
                </a:cubicBezTo>
                <a:cubicBezTo>
                  <a:pt x="16504" y="13950"/>
                  <a:pt x="13950" y="16504"/>
                  <a:pt x="10800" y="16504"/>
                </a:cubicBezTo>
                <a:cubicBezTo>
                  <a:pt x="7650" y="16504"/>
                  <a:pt x="5096" y="13950"/>
                  <a:pt x="5096" y="10800"/>
                </a:cubicBezTo>
                <a:cubicBezTo>
                  <a:pt x="5096" y="7650"/>
                  <a:pt x="7650" y="5098"/>
                  <a:pt x="10800" y="5098"/>
                </a:cubicBezTo>
                <a:close/>
              </a:path>
            </a:pathLst>
          </a:custGeom>
          <a:solidFill>
            <a:schemeClr val="accent4">
              <a:hueOff val="222477"/>
              <a:satOff val="-4338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6" name="Eyeball Side">
            <a:extLst>
              <a:ext uri="{FF2B5EF4-FFF2-40B4-BE49-F238E27FC236}">
                <a16:creationId xmlns:a16="http://schemas.microsoft.com/office/drawing/2014/main" id="{395B66FE-9BE3-5330-F965-5B9FD01084E3}"/>
              </a:ext>
            </a:extLst>
          </p:cNvPr>
          <p:cNvSpPr/>
          <p:nvPr/>
        </p:nvSpPr>
        <p:spPr>
          <a:xfrm rot="20323839" flipH="1">
            <a:off x="8087284" y="1691605"/>
            <a:ext cx="1318676" cy="12181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137" y="0"/>
                </a:moveTo>
                <a:cubicBezTo>
                  <a:pt x="4537" y="6"/>
                  <a:pt x="0" y="4839"/>
                  <a:pt x="0" y="10802"/>
                </a:cubicBezTo>
                <a:cubicBezTo>
                  <a:pt x="0" y="16764"/>
                  <a:pt x="4537" y="21600"/>
                  <a:pt x="10137" y="21600"/>
                </a:cubicBezTo>
                <a:cubicBezTo>
                  <a:pt x="13949" y="21600"/>
                  <a:pt x="17270" y="19356"/>
                  <a:pt x="19003" y="16041"/>
                </a:cubicBezTo>
                <a:cubicBezTo>
                  <a:pt x="20288" y="15357"/>
                  <a:pt x="21600" y="13415"/>
                  <a:pt x="21600" y="10942"/>
                </a:cubicBezTo>
                <a:cubicBezTo>
                  <a:pt x="21600" y="8546"/>
                  <a:pt x="20402" y="6559"/>
                  <a:pt x="19128" y="5811"/>
                </a:cubicBezTo>
                <a:cubicBezTo>
                  <a:pt x="17438" y="2356"/>
                  <a:pt x="14046" y="0"/>
                  <a:pt x="10137" y="0"/>
                </a:cubicBezTo>
                <a:close/>
                <a:moveTo>
                  <a:pt x="10002" y="1292"/>
                </a:moveTo>
                <a:cubicBezTo>
                  <a:pt x="12410" y="1292"/>
                  <a:pt x="14586" y="2355"/>
                  <a:pt x="16158" y="4079"/>
                </a:cubicBezTo>
                <a:cubicBezTo>
                  <a:pt x="17708" y="5780"/>
                  <a:pt x="15088" y="6559"/>
                  <a:pt x="15088" y="10698"/>
                </a:cubicBezTo>
                <a:cubicBezTo>
                  <a:pt x="15088" y="14562"/>
                  <a:pt x="17734" y="15544"/>
                  <a:pt x="16227" y="17239"/>
                </a:cubicBezTo>
                <a:cubicBezTo>
                  <a:pt x="14650" y="19011"/>
                  <a:pt x="12448" y="20109"/>
                  <a:pt x="10002" y="20109"/>
                </a:cubicBezTo>
                <a:cubicBezTo>
                  <a:pt x="5217" y="20109"/>
                  <a:pt x="1340" y="15895"/>
                  <a:pt x="1340" y="10698"/>
                </a:cubicBezTo>
                <a:cubicBezTo>
                  <a:pt x="1340" y="5501"/>
                  <a:pt x="5217" y="1292"/>
                  <a:pt x="10002" y="1292"/>
                </a:cubicBezTo>
                <a:close/>
                <a:moveTo>
                  <a:pt x="18134" y="5625"/>
                </a:moveTo>
                <a:cubicBezTo>
                  <a:pt x="18201" y="5621"/>
                  <a:pt x="18272" y="5674"/>
                  <a:pt x="18291" y="5782"/>
                </a:cubicBezTo>
                <a:cubicBezTo>
                  <a:pt x="18469" y="6752"/>
                  <a:pt x="18717" y="8236"/>
                  <a:pt x="18733" y="9048"/>
                </a:cubicBezTo>
                <a:cubicBezTo>
                  <a:pt x="18760" y="10322"/>
                  <a:pt x="18021" y="9960"/>
                  <a:pt x="18021" y="9136"/>
                </a:cubicBezTo>
                <a:cubicBezTo>
                  <a:pt x="18021" y="8592"/>
                  <a:pt x="17934" y="7043"/>
                  <a:pt x="17999" y="5798"/>
                </a:cubicBezTo>
                <a:cubicBezTo>
                  <a:pt x="18004" y="5687"/>
                  <a:pt x="18067" y="5628"/>
                  <a:pt x="18134" y="5625"/>
                </a:cubicBezTo>
                <a:close/>
                <a:moveTo>
                  <a:pt x="16747" y="7430"/>
                </a:moveTo>
                <a:cubicBezTo>
                  <a:pt x="17249" y="7430"/>
                  <a:pt x="17653" y="8915"/>
                  <a:pt x="17653" y="10751"/>
                </a:cubicBezTo>
                <a:cubicBezTo>
                  <a:pt x="17653" y="12586"/>
                  <a:pt x="17249" y="14070"/>
                  <a:pt x="16747" y="14070"/>
                </a:cubicBezTo>
                <a:cubicBezTo>
                  <a:pt x="16245" y="14070"/>
                  <a:pt x="15768" y="12586"/>
                  <a:pt x="15768" y="10751"/>
                </a:cubicBezTo>
                <a:cubicBezTo>
                  <a:pt x="15768" y="8915"/>
                  <a:pt x="16245" y="7430"/>
                  <a:pt x="16747" y="7430"/>
                </a:cubicBezTo>
                <a:close/>
                <a:moveTo>
                  <a:pt x="18387" y="11936"/>
                </a:moveTo>
                <a:cubicBezTo>
                  <a:pt x="18569" y="11902"/>
                  <a:pt x="18746" y="12130"/>
                  <a:pt x="18733" y="12767"/>
                </a:cubicBezTo>
                <a:cubicBezTo>
                  <a:pt x="18717" y="13574"/>
                  <a:pt x="18469" y="15058"/>
                  <a:pt x="18291" y="16034"/>
                </a:cubicBezTo>
                <a:cubicBezTo>
                  <a:pt x="18253" y="16250"/>
                  <a:pt x="18010" y="16239"/>
                  <a:pt x="17999" y="16017"/>
                </a:cubicBezTo>
                <a:cubicBezTo>
                  <a:pt x="17934" y="14772"/>
                  <a:pt x="18021" y="13223"/>
                  <a:pt x="18021" y="12680"/>
                </a:cubicBezTo>
                <a:cubicBezTo>
                  <a:pt x="18021" y="12268"/>
                  <a:pt x="18205" y="11971"/>
                  <a:pt x="18387" y="11936"/>
                </a:cubicBezTo>
                <a:close/>
              </a:path>
            </a:pathLst>
          </a:custGeom>
          <a:solidFill>
            <a:schemeClr val="accent1">
              <a:lumOff val="-13575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7" name="Sun…">
            <a:extLst>
              <a:ext uri="{FF2B5EF4-FFF2-40B4-BE49-F238E27FC236}">
                <a16:creationId xmlns:a16="http://schemas.microsoft.com/office/drawing/2014/main" id="{09C39728-7D47-7B21-A491-AA0168C7034B}"/>
              </a:ext>
            </a:extLst>
          </p:cNvPr>
          <p:cNvSpPr txBox="1"/>
          <p:nvPr/>
        </p:nvSpPr>
        <p:spPr>
          <a:xfrm>
            <a:off x="576619" y="3755869"/>
            <a:ext cx="1417055" cy="8880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ctr" defTabSz="825500">
              <a:defRPr sz="3000">
                <a:solidFill>
                  <a:srgbClr val="000000"/>
                </a:solidFill>
                <a:latin typeface="Avenir Book"/>
                <a:ea typeface="Avenir Book"/>
                <a:cs typeface="Avenir Book"/>
                <a:sym typeface="Avenir Book"/>
              </a:defRPr>
            </a:pPr>
            <a:r>
              <a:rPr dirty="0" err="1"/>
              <a:t>S</a:t>
            </a:r>
            <a:r>
              <a:rPr lang="en-US" dirty="0" err="1"/>
              <a:t>onne</a:t>
            </a:r>
            <a:endParaRPr dirty="0"/>
          </a:p>
          <a:p>
            <a:pPr algn="ctr" defTabSz="825500">
              <a:defRPr sz="3000">
                <a:solidFill>
                  <a:srgbClr val="000000"/>
                </a:solidFill>
                <a:latin typeface="Avenir Book Oblique"/>
                <a:ea typeface="Avenir Book Oblique"/>
                <a:cs typeface="Avenir Book Oblique"/>
                <a:sym typeface="Avenir Book Oblique"/>
              </a:defRPr>
            </a:pPr>
            <a:r>
              <a:rPr dirty="0"/>
              <a:t>“</a:t>
            </a:r>
            <a:r>
              <a:rPr lang="en-US" dirty="0"/>
              <a:t>Quelle</a:t>
            </a:r>
            <a:r>
              <a:rPr dirty="0"/>
              <a:t>”</a:t>
            </a:r>
          </a:p>
        </p:txBody>
      </p:sp>
      <p:sp>
        <p:nvSpPr>
          <p:cNvPr id="28" name="Flower…">
            <a:extLst>
              <a:ext uri="{FF2B5EF4-FFF2-40B4-BE49-F238E27FC236}">
                <a16:creationId xmlns:a16="http://schemas.microsoft.com/office/drawing/2014/main" id="{74061E5B-8026-98E9-E9E1-7EBDD256ED27}"/>
              </a:ext>
            </a:extLst>
          </p:cNvPr>
          <p:cNvSpPr txBox="1"/>
          <p:nvPr/>
        </p:nvSpPr>
        <p:spPr>
          <a:xfrm>
            <a:off x="4442238" y="5007892"/>
            <a:ext cx="1455527" cy="8880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ctr" defTabSz="825500">
              <a:defRPr sz="3000">
                <a:solidFill>
                  <a:srgbClr val="000000"/>
                </a:solidFill>
                <a:latin typeface="Avenir Book"/>
                <a:ea typeface="Avenir Book"/>
                <a:cs typeface="Avenir Book"/>
                <a:sym typeface="Avenir Book"/>
              </a:defRPr>
            </a:pPr>
            <a:r>
              <a:rPr lang="en-US" dirty="0"/>
              <a:t>Blume</a:t>
            </a:r>
            <a:endParaRPr dirty="0"/>
          </a:p>
          <a:p>
            <a:pPr defTabSz="825500">
              <a:defRPr sz="3000">
                <a:solidFill>
                  <a:srgbClr val="000000"/>
                </a:solidFill>
                <a:latin typeface="Avenir Book Oblique"/>
                <a:ea typeface="Avenir Book Oblique"/>
                <a:cs typeface="Avenir Book Oblique"/>
                <a:sym typeface="Avenir Book Oblique"/>
              </a:defRPr>
            </a:pPr>
            <a:r>
              <a:rPr dirty="0"/>
              <a:t>“</a:t>
            </a:r>
            <a:r>
              <a:rPr dirty="0" err="1"/>
              <a:t>Obje</a:t>
            </a:r>
            <a:r>
              <a:rPr lang="en-US" dirty="0" err="1"/>
              <a:t>k</a:t>
            </a:r>
            <a:r>
              <a:rPr dirty="0" err="1"/>
              <a:t>t</a:t>
            </a:r>
            <a:r>
              <a:rPr dirty="0"/>
              <a:t>”</a:t>
            </a:r>
          </a:p>
        </p:txBody>
      </p:sp>
      <p:sp>
        <p:nvSpPr>
          <p:cNvPr id="29" name="Eye…">
            <a:extLst>
              <a:ext uri="{FF2B5EF4-FFF2-40B4-BE49-F238E27FC236}">
                <a16:creationId xmlns:a16="http://schemas.microsoft.com/office/drawing/2014/main" id="{51607E84-886A-E18C-E15F-479457A02728}"/>
              </a:ext>
            </a:extLst>
          </p:cNvPr>
          <p:cNvSpPr txBox="1"/>
          <p:nvPr/>
        </p:nvSpPr>
        <p:spPr>
          <a:xfrm>
            <a:off x="7679025" y="2891773"/>
            <a:ext cx="2153795" cy="8880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ctr" defTabSz="825500">
              <a:defRPr sz="3000">
                <a:solidFill>
                  <a:srgbClr val="000000"/>
                </a:solidFill>
                <a:latin typeface="Avenir Book"/>
                <a:ea typeface="Avenir Book"/>
                <a:cs typeface="Avenir Book"/>
                <a:sym typeface="Avenir Book"/>
              </a:defRPr>
            </a:pPr>
            <a:r>
              <a:rPr lang="en-US" dirty="0"/>
              <a:t>Auge</a:t>
            </a:r>
            <a:endParaRPr dirty="0"/>
          </a:p>
          <a:p>
            <a:pPr defTabSz="825500">
              <a:defRPr sz="3000">
                <a:solidFill>
                  <a:srgbClr val="000000"/>
                </a:solidFill>
                <a:latin typeface="Avenir Book Oblique"/>
                <a:ea typeface="Avenir Book Oblique"/>
                <a:cs typeface="Avenir Book Oblique"/>
                <a:sym typeface="Avenir Book Oblique"/>
              </a:defRPr>
            </a:pPr>
            <a:r>
              <a:rPr dirty="0"/>
              <a:t>“</a:t>
            </a:r>
            <a:r>
              <a:rPr lang="en-US" dirty="0"/>
              <a:t>Beobachter</a:t>
            </a:r>
            <a:r>
              <a:rPr dirty="0"/>
              <a:t>”</a:t>
            </a:r>
          </a:p>
        </p:txBody>
      </p:sp>
      <p:sp>
        <p:nvSpPr>
          <p:cNvPr id="30" name="Photon…">
            <a:extLst>
              <a:ext uri="{FF2B5EF4-FFF2-40B4-BE49-F238E27FC236}">
                <a16:creationId xmlns:a16="http://schemas.microsoft.com/office/drawing/2014/main" id="{E922F773-8740-2FEF-C2C2-BC9DF93587EE}"/>
              </a:ext>
            </a:extLst>
          </p:cNvPr>
          <p:cNvSpPr txBox="1"/>
          <p:nvPr/>
        </p:nvSpPr>
        <p:spPr>
          <a:xfrm>
            <a:off x="2179801" y="3569763"/>
            <a:ext cx="939360" cy="6262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ctr" defTabSz="825500">
              <a:defRPr sz="3000">
                <a:solidFill>
                  <a:srgbClr val="000000"/>
                </a:solidFill>
                <a:latin typeface="Avenir Book Oblique"/>
                <a:ea typeface="Avenir Book Oblique"/>
                <a:cs typeface="Avenir Book Oblique"/>
                <a:sym typeface="Avenir Book Oblique"/>
              </a:defRPr>
            </a:pPr>
            <a:r>
              <a:rPr sz="2000" dirty="0"/>
              <a:t>Photon</a:t>
            </a:r>
          </a:p>
          <a:p>
            <a:pPr algn="ctr" defTabSz="825500">
              <a:defRPr sz="3000">
                <a:solidFill>
                  <a:srgbClr val="000000"/>
                </a:solidFill>
                <a:latin typeface="Avenir Book Oblique"/>
                <a:ea typeface="Avenir Book Oblique"/>
                <a:cs typeface="Avenir Book Oblique"/>
                <a:sym typeface="Avenir Book Oblique"/>
              </a:defRPr>
            </a:pPr>
            <a:r>
              <a:rPr sz="2000" dirty="0"/>
              <a:t>“</a:t>
            </a:r>
            <a:r>
              <a:rPr lang="en-US" sz="2000" dirty="0"/>
              <a:t>Sonde</a:t>
            </a:r>
            <a:r>
              <a:rPr sz="2000" dirty="0"/>
              <a:t>”</a:t>
            </a:r>
          </a:p>
        </p:txBody>
      </p:sp>
      <p:sp>
        <p:nvSpPr>
          <p:cNvPr id="31" name="Circle">
            <a:extLst>
              <a:ext uri="{FF2B5EF4-FFF2-40B4-BE49-F238E27FC236}">
                <a16:creationId xmlns:a16="http://schemas.microsoft.com/office/drawing/2014/main" id="{F63EEBFF-B648-F700-44C8-E9ED111A2BDC}"/>
              </a:ext>
            </a:extLst>
          </p:cNvPr>
          <p:cNvSpPr/>
          <p:nvPr/>
        </p:nvSpPr>
        <p:spPr>
          <a:xfrm>
            <a:off x="2559247" y="3369499"/>
            <a:ext cx="190128" cy="190128"/>
          </a:xfrm>
          <a:prstGeom prst="ellipse">
            <a:avLst/>
          </a:prstGeom>
          <a:solidFill>
            <a:schemeClr val="accent3"/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2" name="Line">
            <a:extLst>
              <a:ext uri="{FF2B5EF4-FFF2-40B4-BE49-F238E27FC236}">
                <a16:creationId xmlns:a16="http://schemas.microsoft.com/office/drawing/2014/main" id="{8A7A98FE-51C5-1D47-72C5-22CCB26447B3}"/>
              </a:ext>
            </a:extLst>
          </p:cNvPr>
          <p:cNvSpPr/>
          <p:nvPr/>
        </p:nvSpPr>
        <p:spPr>
          <a:xfrm>
            <a:off x="1728848" y="2527363"/>
            <a:ext cx="6465525" cy="15914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9658"/>
                </a:moveTo>
                <a:lnTo>
                  <a:pt x="11468" y="21600"/>
                </a:lnTo>
                <a:lnTo>
                  <a:pt x="21600" y="0"/>
                </a:lnTo>
              </a:path>
            </a:pathLst>
          </a:custGeom>
          <a:ln w="63500">
            <a:solidFill>
              <a:srgbClr val="000000"/>
            </a:solidFill>
            <a:prstDash val="sysDot"/>
            <a:miter lim="400000"/>
          </a:ln>
        </p:spPr>
        <p:txBody>
          <a:bodyPr lIns="50800" tIns="50800" rIns="50800" bIns="50800"/>
          <a:lstStyle/>
          <a:p>
            <a:pPr algn="l">
              <a:lnSpc>
                <a:spcPct val="90000"/>
              </a:lnSpc>
              <a:spcBef>
                <a:spcPts val="2400"/>
              </a:spcBef>
              <a:defRPr sz="4400">
                <a:solidFill>
                  <a:srgbClr val="000000"/>
                </a:solidFill>
                <a:latin typeface="Canela Text Regular"/>
                <a:ea typeface="Canela Text Regular"/>
                <a:cs typeface="Canela Text Regular"/>
                <a:sym typeface="Canela Text Regular"/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124996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Box 39"/>
          <p:cNvSpPr txBox="1"/>
          <p:nvPr/>
        </p:nvSpPr>
        <p:spPr>
          <a:xfrm>
            <a:off x="3581509" y="4689972"/>
            <a:ext cx="497252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tx1"/>
                </a:solidFill>
              </a:rPr>
              <a:t>?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Quarks, </a:t>
            </a:r>
            <a:r>
              <a:rPr lang="en-US" dirty="0" err="1"/>
              <a:t>Leptonen</a:t>
            </a:r>
            <a:r>
              <a:rPr lang="en-US" dirty="0"/>
              <a:t>, </a:t>
            </a:r>
            <a:r>
              <a:rPr lang="en-US" dirty="0" err="1"/>
              <a:t>Generationen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Bis</a:t>
            </a:r>
            <a:r>
              <a:rPr lang="en-US" dirty="0"/>
              <a:t> in die 1960er </a:t>
            </a:r>
            <a:r>
              <a:rPr lang="en-US" dirty="0" err="1"/>
              <a:t>Jahre</a:t>
            </a:r>
            <a:r>
              <a:rPr lang="en-US" dirty="0"/>
              <a:t> </a:t>
            </a:r>
            <a:r>
              <a:rPr lang="en-US" dirty="0" err="1"/>
              <a:t>waren</a:t>
            </a:r>
            <a:r>
              <a:rPr lang="en-US" dirty="0"/>
              <a:t> </a:t>
            </a:r>
            <a:r>
              <a:rPr lang="en-US" dirty="0" err="1"/>
              <a:t>nur</a:t>
            </a:r>
            <a:r>
              <a:rPr lang="en-US" dirty="0"/>
              <a:t> 3 Quarks </a:t>
            </a:r>
            <a:r>
              <a:rPr lang="en-US" dirty="0" err="1"/>
              <a:t>bekannt</a:t>
            </a:r>
            <a:endParaRPr lang="en-US" dirty="0"/>
          </a:p>
          <a:p>
            <a:pPr lvl="1"/>
            <a:r>
              <a:rPr lang="en-US" dirty="0" err="1"/>
              <a:t>Aus</a:t>
            </a:r>
            <a:r>
              <a:rPr lang="en-US" dirty="0"/>
              <a:t> </a:t>
            </a:r>
            <a:r>
              <a:rPr lang="en-US" dirty="0" err="1"/>
              <a:t>Symmetriegründen</a:t>
            </a:r>
            <a:r>
              <a:rPr lang="en-US" dirty="0"/>
              <a:t> </a:t>
            </a:r>
            <a:r>
              <a:rPr lang="en-US" dirty="0" err="1"/>
              <a:t>zwischen</a:t>
            </a:r>
            <a:r>
              <a:rPr lang="en-US" dirty="0"/>
              <a:t> Quarks und </a:t>
            </a:r>
            <a:r>
              <a:rPr lang="en-US" dirty="0" err="1"/>
              <a:t>Leptonen</a:t>
            </a:r>
            <a:r>
              <a:rPr lang="en-US" dirty="0"/>
              <a:t> </a:t>
            </a:r>
            <a:r>
              <a:rPr lang="en-US" dirty="0" err="1"/>
              <a:t>sollte</a:t>
            </a:r>
            <a:r>
              <a:rPr lang="en-US" dirty="0"/>
              <a:t> </a:t>
            </a:r>
            <a:r>
              <a:rPr lang="en-US" dirty="0" err="1"/>
              <a:t>es</a:t>
            </a:r>
            <a:r>
              <a:rPr lang="en-US" dirty="0"/>
              <a:t> </a:t>
            </a:r>
            <a:r>
              <a:rPr lang="en-US" dirty="0" err="1"/>
              <a:t>noch</a:t>
            </a:r>
            <a:r>
              <a:rPr lang="en-US" dirty="0"/>
              <a:t> </a:t>
            </a:r>
            <a:r>
              <a:rPr lang="en-US" dirty="0" err="1"/>
              <a:t>ein</a:t>
            </a:r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</a:rPr>
              <a:t>4. Quark </a:t>
            </a:r>
            <a:r>
              <a:rPr lang="en-US" dirty="0" err="1"/>
              <a:t>geben</a:t>
            </a:r>
            <a:r>
              <a:rPr lang="en-US" dirty="0"/>
              <a:t>!</a:t>
            </a:r>
          </a:p>
          <a:p>
            <a:r>
              <a:rPr lang="en-US" dirty="0"/>
              <a:t>Glashow, Iliopoulos, </a:t>
            </a:r>
            <a:r>
              <a:rPr lang="en-US" dirty="0" err="1"/>
              <a:t>Maiani</a:t>
            </a:r>
            <a:r>
              <a:rPr lang="en-US" dirty="0"/>
              <a:t> </a:t>
            </a:r>
            <a:r>
              <a:rPr lang="en-US" dirty="0" err="1"/>
              <a:t>postulieren</a:t>
            </a:r>
            <a:r>
              <a:rPr lang="en-US" dirty="0"/>
              <a:t> 1970 </a:t>
            </a:r>
            <a:r>
              <a:rPr lang="en-US" dirty="0" err="1"/>
              <a:t>ein</a:t>
            </a:r>
            <a:r>
              <a:rPr lang="en-US" dirty="0"/>
              <a:t> </a:t>
            </a:r>
            <a:r>
              <a:rPr lang="en-US" dirty="0">
                <a:solidFill>
                  <a:srgbClr val="0000FF"/>
                </a:solidFill>
              </a:rPr>
              <a:t>Modell </a:t>
            </a:r>
            <a:r>
              <a:rPr lang="en-US" dirty="0" err="1">
                <a:solidFill>
                  <a:srgbClr val="0000FF"/>
                </a:solidFill>
              </a:rPr>
              <a:t>mit</a:t>
            </a:r>
            <a:r>
              <a:rPr lang="en-US" dirty="0">
                <a:solidFill>
                  <a:srgbClr val="0000FF"/>
                </a:solidFill>
              </a:rPr>
              <a:t> 4 Quarks</a:t>
            </a:r>
            <a:r>
              <a:rPr lang="en-US" dirty="0"/>
              <a:t> (3 </a:t>
            </a:r>
            <a:r>
              <a:rPr lang="en-US" dirty="0" err="1"/>
              <a:t>bekannte</a:t>
            </a:r>
            <a:r>
              <a:rPr lang="en-US" dirty="0"/>
              <a:t> </a:t>
            </a:r>
            <a:r>
              <a:rPr lang="de-DE" dirty="0"/>
              <a:t>+ X) </a:t>
            </a:r>
            <a:r>
              <a:rPr lang="en-US" dirty="0"/>
              <a:t>und den </a:t>
            </a:r>
            <a:r>
              <a:rPr lang="en-US" dirty="0" err="1"/>
              <a:t>damals</a:t>
            </a:r>
            <a:r>
              <a:rPr lang="en-US" dirty="0"/>
              <a:t> </a:t>
            </a:r>
            <a:r>
              <a:rPr lang="en-US" dirty="0" err="1"/>
              <a:t>bekannten</a:t>
            </a:r>
            <a:r>
              <a:rPr lang="en-US" dirty="0"/>
              <a:t> 4 </a:t>
            </a:r>
            <a:r>
              <a:rPr lang="en-US" dirty="0" err="1"/>
              <a:t>Leptonen</a:t>
            </a:r>
            <a:endParaRPr lang="en-US" dirty="0"/>
          </a:p>
        </p:txBody>
      </p:sp>
      <p:grpSp>
        <p:nvGrpSpPr>
          <p:cNvPr id="22" name="Group 698"/>
          <p:cNvGrpSpPr/>
          <p:nvPr/>
        </p:nvGrpSpPr>
        <p:grpSpPr>
          <a:xfrm>
            <a:off x="3231357" y="4686300"/>
            <a:ext cx="876301" cy="1257300"/>
            <a:chOff x="0" y="0"/>
            <a:chExt cx="876300" cy="1257299"/>
          </a:xfrm>
        </p:grpSpPr>
        <p:sp>
          <p:nvSpPr>
            <p:cNvPr id="23" name="Shape 695"/>
            <p:cNvSpPr/>
            <p:nvPr/>
          </p:nvSpPr>
          <p:spPr>
            <a:xfrm>
              <a:off x="304799" y="-1"/>
              <a:ext cx="571502" cy="5715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0433FF"/>
            </a:solidFill>
            <a:ln w="25400" cap="flat">
              <a:noFill/>
              <a:miter lim="400000"/>
            </a:ln>
            <a:effectLst>
              <a:outerShdw blurRad="63500" dist="76200" dir="2700000" rotWithShape="0">
                <a:srgbClr val="212121">
                  <a:alpha val="86000"/>
                </a:srgbClr>
              </a:outerShdw>
            </a:effectLst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algn="ctr">
                <a:defRPr sz="1800" b="1">
                  <a:solidFill>
                    <a:srgbClr val="FFFB00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b="0">
                  <a:solidFill>
                    <a:srgbClr val="000000"/>
                  </a:solidFill>
                </a:defRPr>
              </a:pPr>
              <a:r>
                <a:rPr kumimoji="0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/>
                  <a:ea typeface="Verdana"/>
                  <a:cs typeface="Verdana"/>
                  <a:sym typeface="Verdana"/>
                </a:rPr>
                <a:t>c</a:t>
              </a:r>
            </a:p>
          </p:txBody>
        </p:sp>
        <p:sp>
          <p:nvSpPr>
            <p:cNvPr id="24" name="Shape 696"/>
            <p:cNvSpPr/>
            <p:nvPr/>
          </p:nvSpPr>
          <p:spPr>
            <a:xfrm flipV="1">
              <a:off x="596900" y="723744"/>
              <a:ext cx="0" cy="520856"/>
            </a:xfrm>
            <a:prstGeom prst="line">
              <a:avLst/>
            </a:prstGeom>
            <a:noFill/>
            <a:ln w="76200" cap="flat">
              <a:solidFill>
                <a:srgbClr val="941751"/>
              </a:solidFill>
              <a:prstDash val="solid"/>
              <a:miter lim="400000"/>
              <a:headEnd type="triangle" w="med" len="med"/>
            </a:ln>
            <a:effectLst>
              <a:outerShdw blurRad="25400" dist="25400" dir="2700000" rotWithShape="0">
                <a:srgbClr val="FFFFFF">
                  <a:alpha val="50000"/>
                </a:srgbClr>
              </a:outerShdw>
            </a:effectLst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"/>
                <a:ea typeface="Helvetica"/>
                <a:cs typeface="Helvetica"/>
                <a:sym typeface="Helvetica"/>
              </a:endParaRPr>
            </a:p>
          </p:txBody>
        </p:sp>
        <p:sp>
          <p:nvSpPr>
            <p:cNvPr id="25" name="Shape 697"/>
            <p:cNvSpPr/>
            <p:nvPr/>
          </p:nvSpPr>
          <p:spPr>
            <a:xfrm flipV="1">
              <a:off x="0" y="723900"/>
              <a:ext cx="431800" cy="533400"/>
            </a:xfrm>
            <a:prstGeom prst="line">
              <a:avLst/>
            </a:prstGeom>
            <a:noFill/>
            <a:ln w="25400" cap="flat">
              <a:solidFill>
                <a:srgbClr val="941751"/>
              </a:solidFill>
              <a:prstDash val="solid"/>
              <a:miter lim="400000"/>
              <a:headEnd type="triangle" w="med" len="med"/>
            </a:ln>
            <a:effectLst>
              <a:outerShdw blurRad="25400" dist="25400" dir="2700000" rotWithShape="0">
                <a:srgbClr val="FFFFFF">
                  <a:alpha val="50000"/>
                </a:srgbClr>
              </a:outerShdw>
            </a:effectLst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"/>
                <a:ea typeface="Helvetica"/>
                <a:cs typeface="Helvetica"/>
                <a:sym typeface="Helvetica"/>
              </a:endParaRPr>
            </a:p>
          </p:txBody>
        </p:sp>
      </p:grpSp>
      <p:sp>
        <p:nvSpPr>
          <p:cNvPr id="26" name="Shape 699"/>
          <p:cNvSpPr/>
          <p:nvPr/>
        </p:nvSpPr>
        <p:spPr>
          <a:xfrm>
            <a:off x="2736056" y="4686299"/>
            <a:ext cx="571502" cy="5715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433FF"/>
          </a:solidFill>
          <a:ln w="25400">
            <a:miter lim="400000"/>
          </a:ln>
          <a:effectLst>
            <a:outerShdw blurRad="63500" dist="76200" dir="2700000" rotWithShape="0">
              <a:srgbClr val="212121">
                <a:alpha val="86000"/>
              </a:srgbClr>
            </a:outerShdw>
          </a:effectLst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>
              <a:defRPr sz="1800" b="1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b="0">
                <a:solidFill>
                  <a:srgbClr val="000000"/>
                </a:solidFill>
              </a:defRPr>
            </a:pPr>
            <a:r>
              <a: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Verdana"/>
                <a:cs typeface="Verdana"/>
                <a:sym typeface="Verdana"/>
              </a:rPr>
              <a:t>u</a:t>
            </a:r>
          </a:p>
        </p:txBody>
      </p:sp>
      <p:sp>
        <p:nvSpPr>
          <p:cNvPr id="27" name="Shape 700"/>
          <p:cNvSpPr/>
          <p:nvPr/>
        </p:nvSpPr>
        <p:spPr>
          <a:xfrm flipV="1">
            <a:off x="3028157" y="5422744"/>
            <a:ext cx="0" cy="520856"/>
          </a:xfrm>
          <a:prstGeom prst="line">
            <a:avLst/>
          </a:prstGeom>
          <a:ln w="76200">
            <a:solidFill>
              <a:srgbClr val="941751"/>
            </a:solidFill>
            <a:miter lim="400000"/>
            <a:headEnd type="triangle"/>
          </a:ln>
          <a:effectLst>
            <a:outerShdw blurRad="25400" dist="25400" dir="2700000" rotWithShape="0">
              <a:srgbClr val="FFFFFF">
                <a:alpha val="50000"/>
              </a:srgbClr>
            </a:outerShdw>
          </a:effectLst>
        </p:spPr>
        <p:txBody>
          <a:bodyPr lIns="0" tIns="0" rIns="0" bIns="0"/>
          <a:lstStyle/>
          <a:p>
            <a:pPr defTabSz="4572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200" kern="0">
              <a:solidFill>
                <a:sysClr val="windowText" lastClr="000000"/>
              </a:solidFill>
              <a:latin typeface="Helvetica"/>
              <a:ea typeface="Helvetica"/>
              <a:cs typeface="Helvetica"/>
              <a:sym typeface="Helvetica"/>
            </a:endParaRPr>
          </a:p>
        </p:txBody>
      </p:sp>
      <p:sp>
        <p:nvSpPr>
          <p:cNvPr id="28" name="Shape 701"/>
          <p:cNvSpPr/>
          <p:nvPr/>
        </p:nvSpPr>
        <p:spPr>
          <a:xfrm>
            <a:off x="2736056" y="6007099"/>
            <a:ext cx="571502" cy="5715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433FF"/>
          </a:solidFill>
          <a:ln w="25400">
            <a:miter lim="400000"/>
          </a:ln>
          <a:effectLst>
            <a:outerShdw blurRad="63500" dist="76200" dir="2700000" rotWithShape="0">
              <a:srgbClr val="212121">
                <a:alpha val="86000"/>
              </a:srgbClr>
            </a:outerShdw>
          </a:effectLst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>
              <a:defRPr sz="1800" b="1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b="0">
                <a:solidFill>
                  <a:srgbClr val="000000"/>
                </a:solidFill>
              </a:defRPr>
            </a:pPr>
            <a:r>
              <a: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Verdana"/>
                <a:cs typeface="Verdana"/>
                <a:sym typeface="Verdana"/>
              </a:rPr>
              <a:t>d</a:t>
            </a:r>
          </a:p>
        </p:txBody>
      </p:sp>
      <p:sp>
        <p:nvSpPr>
          <p:cNvPr id="29" name="Shape 702"/>
          <p:cNvSpPr/>
          <p:nvPr/>
        </p:nvSpPr>
        <p:spPr>
          <a:xfrm>
            <a:off x="3485356" y="6007099"/>
            <a:ext cx="571502" cy="5715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433FF"/>
          </a:solidFill>
          <a:ln w="25400">
            <a:miter lim="400000"/>
          </a:ln>
          <a:effectLst>
            <a:outerShdw blurRad="63500" dist="76200" dir="2700000" rotWithShape="0">
              <a:srgbClr val="212121">
                <a:alpha val="86000"/>
              </a:srgbClr>
            </a:outerShdw>
          </a:effectLst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>
              <a:defRPr sz="1800" b="1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b="0">
                <a:solidFill>
                  <a:srgbClr val="000000"/>
                </a:solidFill>
              </a:defRPr>
            </a:pPr>
            <a:r>
              <a: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Verdana"/>
                <a:cs typeface="Verdana"/>
                <a:sym typeface="Verdana"/>
              </a:rPr>
              <a:t>s</a:t>
            </a:r>
          </a:p>
        </p:txBody>
      </p:sp>
      <p:sp>
        <p:nvSpPr>
          <p:cNvPr id="30" name="Shape 703"/>
          <p:cNvSpPr/>
          <p:nvPr/>
        </p:nvSpPr>
        <p:spPr>
          <a:xfrm flipH="1" flipV="1">
            <a:off x="3244057" y="5435600"/>
            <a:ext cx="431800" cy="495300"/>
          </a:xfrm>
          <a:prstGeom prst="line">
            <a:avLst/>
          </a:prstGeom>
          <a:ln w="25400">
            <a:solidFill>
              <a:srgbClr val="941751"/>
            </a:solidFill>
            <a:miter lim="400000"/>
            <a:headEnd type="triangle"/>
          </a:ln>
          <a:effectLst>
            <a:outerShdw blurRad="25400" dist="25400" dir="2700000" rotWithShape="0">
              <a:srgbClr val="FFFFFF">
                <a:alpha val="50000"/>
              </a:srgbClr>
            </a:outerShdw>
          </a:effectLst>
        </p:spPr>
        <p:txBody>
          <a:bodyPr lIns="0" tIns="0" rIns="0" bIns="0"/>
          <a:lstStyle/>
          <a:p>
            <a:pPr defTabSz="4572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200" kern="0">
              <a:solidFill>
                <a:sysClr val="windowText" lastClr="000000"/>
              </a:solidFill>
              <a:latin typeface="Helvetica"/>
              <a:ea typeface="Helvetica"/>
              <a:cs typeface="Helvetica"/>
              <a:sym typeface="Helvetica"/>
            </a:endParaRPr>
          </a:p>
        </p:txBody>
      </p:sp>
      <p:sp>
        <p:nvSpPr>
          <p:cNvPr id="31" name="Shape 704"/>
          <p:cNvSpPr/>
          <p:nvPr/>
        </p:nvSpPr>
        <p:spPr>
          <a:xfrm>
            <a:off x="2885567" y="3949700"/>
            <a:ext cx="902730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8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Verdana"/>
                <a:ea typeface="Verdana"/>
                <a:cs typeface="Verdana"/>
                <a:sym typeface="Verdana"/>
              </a:rPr>
              <a:t>Quarks</a:t>
            </a:r>
          </a:p>
        </p:txBody>
      </p:sp>
      <p:grpSp>
        <p:nvGrpSpPr>
          <p:cNvPr id="32" name="Group 711"/>
          <p:cNvGrpSpPr/>
          <p:nvPr/>
        </p:nvGrpSpPr>
        <p:grpSpPr>
          <a:xfrm>
            <a:off x="5199856" y="4749800"/>
            <a:ext cx="1536701" cy="1841500"/>
            <a:chOff x="0" y="0"/>
            <a:chExt cx="1536700" cy="1841499"/>
          </a:xfrm>
        </p:grpSpPr>
        <p:sp>
          <p:nvSpPr>
            <p:cNvPr id="33" name="Shape 705"/>
            <p:cNvSpPr/>
            <p:nvPr/>
          </p:nvSpPr>
          <p:spPr>
            <a:xfrm>
              <a:off x="0" y="1257300"/>
              <a:ext cx="596900" cy="5842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2F92"/>
            </a:solidFill>
            <a:ln w="25400" cap="flat">
              <a:noFill/>
              <a:miter lim="400000"/>
            </a:ln>
            <a:effectLst>
              <a:outerShdw blurRad="63500" dist="76200" dir="2700000" rotWithShape="0">
                <a:srgbClr val="212121">
                  <a:alpha val="86000"/>
                </a:srgbClr>
              </a:outerShdw>
            </a:effectLst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5720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1800"/>
              </a:pPr>
              <a:r>
                <a:rPr sz="2600" b="1" kern="0">
                  <a:solidFill>
                    <a:srgbClr val="FFFB00"/>
                  </a:solidFill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  <a:latin typeface="Times"/>
                  <a:ea typeface="Times"/>
                  <a:cs typeface="Times"/>
                  <a:sym typeface="Times"/>
                </a:rPr>
                <a:t>ν</a:t>
              </a:r>
              <a:r>
                <a:rPr sz="2600" b="1" kern="0" baseline="-5999">
                  <a:solidFill>
                    <a:srgbClr val="FFFB00"/>
                  </a:solidFill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  <a:latin typeface="Times"/>
                  <a:ea typeface="Times"/>
                  <a:cs typeface="Times"/>
                  <a:sym typeface="Times"/>
                </a:rPr>
                <a:t>e</a:t>
              </a:r>
            </a:p>
          </p:txBody>
        </p:sp>
        <p:sp>
          <p:nvSpPr>
            <p:cNvPr id="34" name="Shape 706"/>
            <p:cNvSpPr/>
            <p:nvPr/>
          </p:nvSpPr>
          <p:spPr>
            <a:xfrm>
              <a:off x="939800" y="1257300"/>
              <a:ext cx="596900" cy="5842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2F92"/>
            </a:solidFill>
            <a:ln w="25400" cap="flat">
              <a:noFill/>
              <a:miter lim="400000"/>
            </a:ln>
            <a:effectLst>
              <a:outerShdw blurRad="63500" dist="76200" dir="2700000" rotWithShape="0">
                <a:srgbClr val="212121">
                  <a:alpha val="86000"/>
                </a:srgbClr>
              </a:outerShdw>
            </a:effectLst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5720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1800"/>
              </a:pPr>
              <a:r>
                <a:rPr sz="2600" b="1" kern="0">
                  <a:solidFill>
                    <a:srgbClr val="FFFB00"/>
                  </a:solidFill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  <a:latin typeface="Times"/>
                  <a:ea typeface="Times"/>
                  <a:cs typeface="Times"/>
                  <a:sym typeface="Times"/>
                </a:rPr>
                <a:t>ν</a:t>
              </a:r>
              <a:r>
                <a:rPr sz="2000" i="1" kern="0" baseline="-5999">
                  <a:solidFill>
                    <a:srgbClr val="FFFB00"/>
                  </a:solidFill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  <a:latin typeface="Verdana"/>
                  <a:ea typeface="Verdana"/>
                  <a:cs typeface="Verdana"/>
                  <a:sym typeface="Verdana"/>
                </a:rPr>
                <a:t>μ</a:t>
              </a:r>
            </a:p>
          </p:txBody>
        </p:sp>
        <p:sp>
          <p:nvSpPr>
            <p:cNvPr id="35" name="Shape 707"/>
            <p:cNvSpPr/>
            <p:nvPr/>
          </p:nvSpPr>
          <p:spPr>
            <a:xfrm>
              <a:off x="-1" y="-1"/>
              <a:ext cx="571502" cy="5715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2F92"/>
            </a:solidFill>
            <a:ln w="25400" cap="flat">
              <a:noFill/>
              <a:miter lim="400000"/>
            </a:ln>
            <a:effectLst>
              <a:outerShdw blurRad="63500" dist="76200" dir="2700000" rotWithShape="0">
                <a:srgbClr val="212121">
                  <a:alpha val="86000"/>
                </a:srgbClr>
              </a:outerShdw>
            </a:effectLst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5720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1800"/>
              </a:pPr>
              <a:r>
                <a:rPr sz="1800" b="1" kern="0">
                  <a:solidFill>
                    <a:srgbClr val="FFFB00"/>
                  </a:solidFill>
                  <a:latin typeface="Verdana"/>
                  <a:ea typeface="Verdana"/>
                  <a:cs typeface="Verdana"/>
                  <a:sym typeface="Verdana"/>
                </a:rPr>
                <a:t>e</a:t>
              </a:r>
              <a:r>
                <a:rPr sz="1800" b="1" kern="0" baseline="31999">
                  <a:solidFill>
                    <a:srgbClr val="FFFB00"/>
                  </a:solidFill>
                  <a:latin typeface="Verdana"/>
                  <a:ea typeface="Verdana"/>
                  <a:cs typeface="Verdana"/>
                  <a:sym typeface="Verdana"/>
                </a:rPr>
                <a:t>-</a:t>
              </a:r>
            </a:p>
          </p:txBody>
        </p:sp>
        <p:sp>
          <p:nvSpPr>
            <p:cNvPr id="36" name="Shape 708"/>
            <p:cNvSpPr/>
            <p:nvPr/>
          </p:nvSpPr>
          <p:spPr>
            <a:xfrm>
              <a:off x="939799" y="-1"/>
              <a:ext cx="571502" cy="5715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2F92"/>
            </a:solidFill>
            <a:ln w="25400" cap="flat">
              <a:noFill/>
              <a:miter lim="400000"/>
            </a:ln>
            <a:effectLst>
              <a:outerShdw blurRad="63500" dist="76200" dir="2700000" rotWithShape="0">
                <a:srgbClr val="212121">
                  <a:alpha val="86000"/>
                </a:srgbClr>
              </a:outerShdw>
            </a:effectLst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5720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1800"/>
              </a:pPr>
              <a:r>
                <a:rPr sz="1800" b="1" kern="0" dirty="0">
                  <a:solidFill>
                    <a:srgbClr val="FFFB00"/>
                  </a:solidFill>
                  <a:latin typeface="Verdana"/>
                  <a:ea typeface="Verdana"/>
                  <a:cs typeface="Verdana"/>
                  <a:sym typeface="Verdana"/>
                </a:rPr>
                <a:t>µ</a:t>
              </a:r>
              <a:r>
                <a:rPr sz="1800" b="1" kern="0" baseline="31999" dirty="0">
                  <a:solidFill>
                    <a:srgbClr val="FFFB00"/>
                  </a:solidFill>
                  <a:latin typeface="Verdana"/>
                  <a:ea typeface="Verdana"/>
                  <a:cs typeface="Verdana"/>
                  <a:sym typeface="Verdana"/>
                </a:rPr>
                <a:t>-</a:t>
              </a:r>
            </a:p>
          </p:txBody>
        </p:sp>
        <p:sp>
          <p:nvSpPr>
            <p:cNvPr id="37" name="Shape 709"/>
            <p:cNvSpPr/>
            <p:nvPr/>
          </p:nvSpPr>
          <p:spPr>
            <a:xfrm flipV="1">
              <a:off x="292100" y="660244"/>
              <a:ext cx="1" cy="520856"/>
            </a:xfrm>
            <a:prstGeom prst="line">
              <a:avLst/>
            </a:prstGeom>
            <a:noFill/>
            <a:ln w="76200" cap="flat">
              <a:solidFill>
                <a:srgbClr val="941751"/>
              </a:solidFill>
              <a:prstDash val="solid"/>
              <a:miter lim="400000"/>
              <a:headEnd type="triangle" w="med" len="med"/>
            </a:ln>
            <a:effectLst>
              <a:outerShdw blurRad="25400" dist="25400" dir="2700000" rotWithShape="0">
                <a:srgbClr val="FFFFFF">
                  <a:alpha val="50000"/>
                </a:srgbClr>
              </a:outerShdw>
            </a:effectLst>
          </p:spPr>
          <p:txBody>
            <a:bodyPr wrap="square" lIns="0" tIns="0" rIns="0" bIns="0" numCol="1" anchor="t">
              <a:noAutofit/>
            </a:bodyPr>
            <a:lstStyle/>
            <a:p>
              <a:pPr defTabSz="45720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sz="1200" kern="0">
                <a:solidFill>
                  <a:sysClr val="windowText" lastClr="000000"/>
                </a:solidFill>
                <a:latin typeface="Helvetica"/>
                <a:ea typeface="Helvetica"/>
                <a:cs typeface="Helvetica"/>
                <a:sym typeface="Helvetica"/>
              </a:endParaRPr>
            </a:p>
          </p:txBody>
        </p:sp>
        <p:sp>
          <p:nvSpPr>
            <p:cNvPr id="38" name="Shape 710"/>
            <p:cNvSpPr/>
            <p:nvPr/>
          </p:nvSpPr>
          <p:spPr>
            <a:xfrm flipV="1">
              <a:off x="1231900" y="660244"/>
              <a:ext cx="0" cy="520856"/>
            </a:xfrm>
            <a:prstGeom prst="line">
              <a:avLst/>
            </a:prstGeom>
            <a:noFill/>
            <a:ln w="76200" cap="flat">
              <a:solidFill>
                <a:srgbClr val="941751"/>
              </a:solidFill>
              <a:prstDash val="solid"/>
              <a:miter lim="400000"/>
              <a:headEnd type="triangle" w="med" len="med"/>
            </a:ln>
            <a:effectLst>
              <a:outerShdw blurRad="25400" dist="25400" dir="2700000" rotWithShape="0">
                <a:srgbClr val="FFFFFF">
                  <a:alpha val="50000"/>
                </a:srgbClr>
              </a:outerShdw>
            </a:effectLst>
          </p:spPr>
          <p:txBody>
            <a:bodyPr wrap="square" lIns="0" tIns="0" rIns="0" bIns="0" numCol="1" anchor="t">
              <a:noAutofit/>
            </a:bodyPr>
            <a:lstStyle/>
            <a:p>
              <a:pPr defTabSz="45720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sz="1200" kern="0">
                <a:solidFill>
                  <a:sysClr val="windowText" lastClr="000000"/>
                </a:solidFill>
                <a:latin typeface="Helvetica"/>
                <a:ea typeface="Helvetica"/>
                <a:cs typeface="Helvetica"/>
                <a:sym typeface="Helvetica"/>
              </a:endParaRPr>
            </a:p>
          </p:txBody>
        </p:sp>
      </p:grpSp>
      <p:sp>
        <p:nvSpPr>
          <p:cNvPr id="39" name="Shape 712"/>
          <p:cNvSpPr/>
          <p:nvPr/>
        </p:nvSpPr>
        <p:spPr>
          <a:xfrm>
            <a:off x="5404658" y="3950528"/>
            <a:ext cx="1147750" cy="3539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8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Verdana"/>
                <a:ea typeface="Verdana"/>
                <a:cs typeface="Verdana"/>
                <a:sym typeface="Verdana"/>
              </a:rPr>
              <a:t>Lepton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Verdana"/>
                <a:ea typeface="Verdana"/>
                <a:cs typeface="Verdana"/>
                <a:sym typeface="Verdana"/>
              </a:rPr>
              <a:t>en</a:t>
            </a: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"/>
              <a:ea typeface="Verdana"/>
              <a:cs typeface="Verdana"/>
              <a:sym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806084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 advAuto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Charm und </a:t>
            </a:r>
            <a:r>
              <a:rPr lang="en-US" dirty="0" err="1"/>
              <a:t>mehr</a:t>
            </a:r>
            <a:r>
              <a:rPr lang="en-US" dirty="0"/>
              <a:t>…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November Revolution der </a:t>
                </a:r>
                <a:r>
                  <a:rPr lang="en-US" dirty="0" err="1"/>
                  <a:t>Teilchenphysik</a:t>
                </a:r>
                <a:r>
                  <a:rPr lang="en-US" dirty="0"/>
                  <a:t> (11. November 1974)</a:t>
                </a:r>
              </a:p>
              <a:p>
                <a:pPr lvl="1"/>
                <a:r>
                  <a:rPr lang="en-US" dirty="0" err="1">
                    <a:solidFill>
                      <a:srgbClr val="FF0000"/>
                    </a:solidFill>
                  </a:rPr>
                  <a:t>Entdeckung</a:t>
                </a:r>
                <a:r>
                  <a:rPr lang="en-US" dirty="0">
                    <a:solidFill>
                      <a:srgbClr val="FF0000"/>
                    </a:solidFill>
                  </a:rPr>
                  <a:t> des 4. Quarks </a:t>
                </a:r>
                <a:r>
                  <a:rPr lang="en-US" dirty="0"/>
                  <a:t>(Charm Quark) </a:t>
                </a:r>
                <a:r>
                  <a:rPr lang="en-US" dirty="0" err="1"/>
                  <a:t>gleichzeitig</a:t>
                </a:r>
                <a:r>
                  <a:rPr lang="en-US" dirty="0"/>
                  <a:t> </a:t>
                </a:r>
                <a:r>
                  <a:rPr lang="en-US" dirty="0" err="1"/>
                  <a:t>durch</a:t>
                </a:r>
                <a:r>
                  <a:rPr lang="en-US" dirty="0"/>
                  <a:t> 2 </a:t>
                </a:r>
                <a:r>
                  <a:rPr lang="en-US" dirty="0" err="1"/>
                  <a:t>unabhängige</a:t>
                </a:r>
                <a:r>
                  <a:rPr lang="en-US" dirty="0"/>
                  <a:t> </a:t>
                </a:r>
                <a:r>
                  <a:rPr lang="en-US" dirty="0" err="1"/>
                  <a:t>Gruppen</a:t>
                </a:r>
                <a:endParaRPr lang="en-US" dirty="0"/>
              </a:p>
              <a:p>
                <a:pPr lvl="1"/>
                <a:r>
                  <a:rPr lang="en-US" dirty="0"/>
                  <a:t>Burt Richter (SLAC) </a:t>
                </a:r>
                <a:r>
                  <a:rPr lang="en-US" dirty="0">
                    <a:sym typeface="Wingdings"/>
                  </a:rPr>
                  <a:t>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rgbClr val="0000FF"/>
                        </a:solidFill>
                        <a:latin typeface="Cambria Math" charset="0"/>
                        <a:ea typeface="Cambria Math" charset="0"/>
                        <a:cs typeface="Cambria Math" charset="0"/>
                        <a:sym typeface="Wingdings"/>
                      </a:rPr>
                      <m:t>𝝍</m:t>
                    </m:r>
                    <m:r>
                      <a:rPr lang="en-US" b="1" i="1" smtClean="0">
                        <a:latin typeface="Cambria Math" charset="0"/>
                        <a:ea typeface="Cambria Math" charset="0"/>
                        <a:cs typeface="Cambria Math" charset="0"/>
                        <a:sym typeface="Wingdings"/>
                      </a:rPr>
                      <m:t> </m:t>
                    </m:r>
                  </m:oMath>
                </a14:m>
                <a:r>
                  <a:rPr lang="en-US" dirty="0"/>
                  <a:t>, Sam Ting (Brookhaven) </a:t>
                </a:r>
                <a:r>
                  <a:rPr lang="en-US" dirty="0">
                    <a:sym typeface="Wingdings"/>
                  </a:rPr>
                  <a:t>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0000FF"/>
                        </a:solidFill>
                        <a:latin typeface="Cambria Math" charset="0"/>
                        <a:sym typeface="Wingdings"/>
                      </a:rPr>
                      <m:t>𝑱</m:t>
                    </m:r>
                  </m:oMath>
                </a14:m>
                <a:endParaRPr lang="en-US" dirty="0">
                  <a:solidFill>
                    <a:srgbClr val="0000FF"/>
                  </a:solidFill>
                </a:endParaRPr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marL="500063" lvl="1" indent="0">
                  <a:buNone/>
                </a:pPr>
                <a:endParaRPr lang="en-US" dirty="0"/>
              </a:p>
              <a:p>
                <a:pPr marL="1076325" lvl="3" indent="0"/>
                <a:endParaRPr lang="en-US" dirty="0"/>
              </a:p>
              <a:p>
                <a:pPr lvl="1"/>
                <a:r>
                  <a:rPr lang="en-US" dirty="0"/>
                  <a:t>…und </a:t>
                </a:r>
                <a:r>
                  <a:rPr lang="en-US" dirty="0" err="1"/>
                  <a:t>noch</a:t>
                </a:r>
                <a:r>
                  <a:rPr lang="en-US" dirty="0"/>
                  <a:t> </a:t>
                </a:r>
                <a:r>
                  <a:rPr lang="en-US" dirty="0" err="1"/>
                  <a:t>mehr</a:t>
                </a:r>
                <a:r>
                  <a:rPr lang="en-US" dirty="0"/>
                  <a:t> </a:t>
                </a:r>
                <a:r>
                  <a:rPr lang="en-US" dirty="0" err="1"/>
                  <a:t>Leptonen</a:t>
                </a:r>
                <a:r>
                  <a:rPr lang="en-US" dirty="0"/>
                  <a:t> und Quarks, </a:t>
                </a:r>
                <a:r>
                  <a:rPr lang="en-US" dirty="0" err="1">
                    <a:solidFill>
                      <a:srgbClr val="FF0000"/>
                    </a:solidFill>
                  </a:rPr>
                  <a:t>wieviele</a:t>
                </a:r>
                <a:r>
                  <a:rPr lang="en-US" dirty="0">
                    <a:solidFill>
                      <a:srgbClr val="FF0000"/>
                    </a:solidFill>
                  </a:rPr>
                  <a:t> </a:t>
                </a:r>
                <a:r>
                  <a:rPr lang="en-US" dirty="0" err="1">
                    <a:solidFill>
                      <a:srgbClr val="FF0000"/>
                    </a:solidFill>
                  </a:rPr>
                  <a:t>gibt</a:t>
                </a:r>
                <a:r>
                  <a:rPr lang="en-US" dirty="0">
                    <a:solidFill>
                      <a:srgbClr val="FF0000"/>
                    </a:solidFill>
                  </a:rPr>
                  <a:t> </a:t>
                </a:r>
                <a:r>
                  <a:rPr lang="en-US" dirty="0" err="1">
                    <a:solidFill>
                      <a:srgbClr val="FF0000"/>
                    </a:solidFill>
                  </a:rPr>
                  <a:t>es</a:t>
                </a:r>
                <a:r>
                  <a:rPr lang="en-US" dirty="0">
                    <a:solidFill>
                      <a:srgbClr val="FF0000"/>
                    </a:solidFill>
                  </a:rPr>
                  <a:t> </a:t>
                </a:r>
                <a:r>
                  <a:rPr lang="en-US" dirty="0" err="1">
                    <a:solidFill>
                      <a:srgbClr val="FF0000"/>
                    </a:solidFill>
                  </a:rPr>
                  <a:t>noch</a:t>
                </a:r>
                <a:r>
                  <a:rPr lang="en-US" dirty="0"/>
                  <a:t>???</a:t>
                </a:r>
              </a:p>
              <a:p>
                <a:pPr lvl="2"/>
                <a14:m>
                  <m:oMath xmlns:m="http://schemas.openxmlformats.org/officeDocument/2006/math">
                    <m:r>
                      <a:rPr lang="en-US" sz="2000" i="1">
                        <a:latin typeface="Cambria Math" charset="0"/>
                        <a:ea typeface="Cambria Math" charset="0"/>
                        <a:cs typeface="Cambria Math" charset="0"/>
                      </a:rPr>
                      <m:t>𝝉</m:t>
                    </m:r>
                    <m:r>
                      <a:rPr lang="en-US" sz="2000" i="1">
                        <a:latin typeface="Cambria Math" charset="0"/>
                        <a:ea typeface="Cambria Math" charset="0"/>
                        <a:cs typeface="Cambria Math" charset="0"/>
                      </a:rPr>
                      <m:t> </m:t>
                    </m:r>
                  </m:oMath>
                </a14:m>
                <a:r>
                  <a:rPr lang="en-US" dirty="0"/>
                  <a:t>Lepton 1975 </a:t>
                </a:r>
                <a:r>
                  <a:rPr lang="en-US" dirty="0">
                    <a:sym typeface="Wingdings"/>
                  </a:rPr>
                  <a:t> </a:t>
                </a:r>
                <a:r>
                  <a:rPr lang="en-US" dirty="0" err="1">
                    <a:sym typeface="Wingdings"/>
                  </a:rPr>
                  <a:t>es</a:t>
                </a:r>
                <a:r>
                  <a:rPr lang="en-US" dirty="0">
                    <a:sym typeface="Wingdings"/>
                  </a:rPr>
                  <a:t> </a:t>
                </a:r>
                <a:r>
                  <a:rPr lang="en-US" dirty="0" err="1">
                    <a:sym typeface="Wingdings"/>
                  </a:rPr>
                  <a:t>sollte</a:t>
                </a:r>
                <a:r>
                  <a:rPr lang="en-US" dirty="0">
                    <a:sym typeface="Wingdings"/>
                  </a:rPr>
                  <a:t> </a:t>
                </a:r>
                <a:r>
                  <a:rPr lang="en-US" dirty="0" err="1">
                    <a:sym typeface="Wingdings"/>
                  </a:rPr>
                  <a:t>noch</a:t>
                </a:r>
                <a:r>
                  <a:rPr lang="en-US" dirty="0">
                    <a:sym typeface="Wingdings"/>
                  </a:rPr>
                  <a:t> </a:t>
                </a:r>
                <a:r>
                  <a:rPr lang="en-US" dirty="0" err="1">
                    <a:sym typeface="Wingdings"/>
                  </a:rPr>
                  <a:t>ein</a:t>
                </a:r>
                <a:r>
                  <a:rPr lang="en-US" dirty="0">
                    <a:sym typeface="Wingdings"/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charset="0"/>
                        <a:ea typeface="Cambria Math" charset="0"/>
                        <a:cs typeface="Cambria Math" charset="0"/>
                      </a:rPr>
                      <m:t>𝝉</m:t>
                    </m:r>
                    <m:r>
                      <a:rPr lang="en-US" sz="2000" i="1">
                        <a:latin typeface="Cambria Math" charset="0"/>
                        <a:ea typeface="Cambria Math" charset="0"/>
                        <a:cs typeface="Cambria Math" charset="0"/>
                      </a:rPr>
                      <m:t> </m:t>
                    </m:r>
                  </m:oMath>
                </a14:m>
                <a:r>
                  <a:rPr lang="en-US" dirty="0">
                    <a:sym typeface="Wingdings"/>
                  </a:rPr>
                  <a:t>Neutrino und </a:t>
                </a:r>
                <a:r>
                  <a:rPr lang="en-US" dirty="0" err="1">
                    <a:sym typeface="Wingdings"/>
                  </a:rPr>
                  <a:t>noch</a:t>
                </a:r>
                <a:r>
                  <a:rPr lang="en-US" dirty="0">
                    <a:sym typeface="Wingdings"/>
                  </a:rPr>
                  <a:t> 2 </a:t>
                </a:r>
                <a:r>
                  <a:rPr lang="en-US" dirty="0" err="1">
                    <a:sym typeface="Wingdings"/>
                  </a:rPr>
                  <a:t>weitere</a:t>
                </a:r>
                <a:r>
                  <a:rPr lang="en-US" dirty="0">
                    <a:sym typeface="Wingdings"/>
                  </a:rPr>
                  <a:t> Quarks </a:t>
                </a:r>
                <a:r>
                  <a:rPr lang="en-US" dirty="0" err="1">
                    <a:sym typeface="Wingdings"/>
                  </a:rPr>
                  <a:t>geben</a:t>
                </a:r>
                <a:r>
                  <a:rPr lang="en-US" dirty="0">
                    <a:sym typeface="Wingdings"/>
                  </a:rPr>
                  <a:t> </a:t>
                </a:r>
                <a:endParaRPr lang="en-US" dirty="0"/>
              </a:p>
              <a:p>
                <a:pPr lvl="2"/>
                <a:r>
                  <a:rPr lang="en-US" dirty="0"/>
                  <a:t>b Quark (Bottom </a:t>
                </a:r>
                <a:r>
                  <a:rPr lang="en-US" dirty="0" err="1"/>
                  <a:t>oder</a:t>
                </a:r>
                <a:r>
                  <a:rPr lang="en-US" dirty="0"/>
                  <a:t> Beauty Quark) 1977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t="-1846" r="-1397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smas-thumb-03.png"/>
          <p:cNvPicPr/>
          <p:nvPr/>
        </p:nvPicPr>
        <p:blipFill>
          <a:blip r:embed="rId4"/>
          <a:stretch>
            <a:fillRect/>
          </a:stretch>
        </p:blipFill>
        <p:spPr>
          <a:xfrm>
            <a:off x="1295896" y="2987749"/>
            <a:ext cx="2540000" cy="2540000"/>
          </a:xfrm>
          <a:prstGeom prst="rect">
            <a:avLst/>
          </a:prstGeom>
          <a:ln w="12700"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J_Discovery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36257" y="2987749"/>
            <a:ext cx="1383682" cy="2540000"/>
          </a:xfrm>
          <a:prstGeom prst="rect">
            <a:avLst/>
          </a:prstGeom>
          <a:ln w="12700"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6503916" y="2987749"/>
                <a:ext cx="3024089" cy="11283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indent="-242887">
                  <a:lnSpc>
                    <a:spcPct val="102000"/>
                  </a:lnSpc>
                  <a:spcAft>
                    <a:spcPts val="1100"/>
                  </a:spcAft>
                  <a:buSzPct val="71000"/>
                  <a:tabLst>
                    <a:tab pos="895350" algn="l"/>
                    <a:tab pos="1344613" algn="l"/>
                    <a:tab pos="1793875" algn="l"/>
                    <a:tab pos="2243138" algn="l"/>
                    <a:tab pos="2692400" algn="l"/>
                    <a:tab pos="3141663" algn="l"/>
                    <a:tab pos="3590925" algn="l"/>
                    <a:tab pos="4040188" algn="l"/>
                    <a:tab pos="4489450" algn="l"/>
                    <a:tab pos="4938713" algn="l"/>
                    <a:tab pos="5387975" algn="l"/>
                    <a:tab pos="5837238" algn="l"/>
                    <a:tab pos="6286500" algn="l"/>
                    <a:tab pos="6735763" algn="l"/>
                    <a:tab pos="7185025" algn="l"/>
                    <a:tab pos="7634288" algn="l"/>
                    <a:tab pos="8083550" algn="l"/>
                    <a:tab pos="8532813" algn="l"/>
                    <a:tab pos="8982075" algn="l"/>
                    <a:tab pos="9431338" algn="l"/>
                  </a:tabLst>
                </a:pPr>
                <a:r>
                  <a:rPr lang="en-US" sz="1600" b="1" dirty="0" err="1">
                    <a:solidFill>
                      <a:srgbClr val="000090"/>
                    </a:solidFill>
                  </a:rPr>
                  <a:t>Wegen</a:t>
                </a:r>
                <a:r>
                  <a:rPr lang="en-US" sz="1600" b="1" dirty="0">
                    <a:solidFill>
                      <a:srgbClr val="000090"/>
                    </a:solidFill>
                  </a:rPr>
                  <a:t> der </a:t>
                </a:r>
                <a:r>
                  <a:rPr lang="en-US" sz="1600" b="1" dirty="0" err="1">
                    <a:solidFill>
                      <a:srgbClr val="000090"/>
                    </a:solidFill>
                  </a:rPr>
                  <a:t>gleichzeitigen</a:t>
                </a:r>
                <a:r>
                  <a:rPr lang="en-US" sz="1600" b="1" dirty="0">
                    <a:solidFill>
                      <a:srgbClr val="000090"/>
                    </a:solidFill>
                  </a:rPr>
                  <a:t> </a:t>
                </a:r>
                <a:r>
                  <a:rPr lang="en-US" sz="1600" b="1" dirty="0" err="1">
                    <a:solidFill>
                      <a:srgbClr val="000090"/>
                    </a:solidFill>
                  </a:rPr>
                  <a:t>Entdeckung</a:t>
                </a:r>
                <a:r>
                  <a:rPr lang="en-US" sz="1600" b="1" dirty="0">
                    <a:solidFill>
                      <a:srgbClr val="000090"/>
                    </a:solidFill>
                  </a:rPr>
                  <a:t> </a:t>
                </a:r>
                <a:r>
                  <a:rPr lang="en-US" sz="1600" b="1" dirty="0" err="1">
                    <a:solidFill>
                      <a:srgbClr val="000090"/>
                    </a:solidFill>
                  </a:rPr>
                  <a:t>wurde</a:t>
                </a:r>
                <a:r>
                  <a:rPr lang="en-US" sz="1600" b="1" dirty="0">
                    <a:solidFill>
                      <a:srgbClr val="000090"/>
                    </a:solidFill>
                  </a:rPr>
                  <a:t> das </a:t>
                </a:r>
                <a:r>
                  <a:rPr lang="en-US" sz="1600" b="1" dirty="0" err="1">
                    <a:solidFill>
                      <a:srgbClr val="000090"/>
                    </a:solidFill>
                  </a:rPr>
                  <a:t>Teilchen</a:t>
                </a:r>
                <a:r>
                  <a:rPr lang="en-US" sz="1600" b="1" dirty="0">
                    <a:solidFill>
                      <a:srgbClr val="000090"/>
                    </a:solidFill>
                  </a:rPr>
                  <a:t> </a:t>
                </a:r>
                <a:r>
                  <a:rPr lang="en-US" sz="1600" b="1" dirty="0" err="1">
                    <a:solidFill>
                      <a:srgbClr val="000090"/>
                    </a:solidFill>
                  </a:rPr>
                  <a:t>schliesslich</a:t>
                </a:r>
                <a:r>
                  <a:rPr lang="en-US" sz="1600" b="1" dirty="0">
                    <a:solidFill>
                      <a:srgbClr val="00009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1600" b="1" kern="0" smtClean="0">
                        <a:solidFill>
                          <a:srgbClr val="FF0000"/>
                        </a:solidFill>
                        <a:latin typeface="Cambria Math" charset="0"/>
                        <a:sym typeface="Wingdings"/>
                      </a:rPr>
                      <m:t>𝑱</m:t>
                    </m:r>
                    <m:r>
                      <m:rPr>
                        <m:nor/>
                      </m:rPr>
                      <a:rPr lang="en-US" sz="1600" b="1" i="0" kern="0" smtClean="0">
                        <a:solidFill>
                          <a:srgbClr val="FF0000"/>
                        </a:solidFill>
                        <a:latin typeface="Cambria Math" charset="0"/>
                        <a:sym typeface="Wingdings"/>
                      </a:rPr>
                      <m:t>/</m:t>
                    </m:r>
                  </m:oMath>
                </a14:m>
                <a:r>
                  <a:rPr lang="en-US" sz="1800" b="1" kern="0" dirty="0">
                    <a:solidFill>
                      <a:srgbClr val="FF0000"/>
                    </a:solidFill>
                    <a:latin typeface="Cambria Math" charset="0"/>
                    <a:ea typeface="Cambria Math" charset="0"/>
                    <a:cs typeface="Cambria Math" charset="0"/>
                    <a:sym typeface="Wingdings"/>
                  </a:rPr>
                  <a:t>𝝍 </a:t>
                </a:r>
                <a:r>
                  <a:rPr lang="en-US" sz="1600" b="1" dirty="0">
                    <a:solidFill>
                      <a:srgbClr val="000090"/>
                    </a:solidFill>
                  </a:rPr>
                  <a:t>genannt</a:t>
                </a:r>
                <a:endParaRPr lang="en-US" sz="1200" b="1" dirty="0">
                  <a:solidFill>
                    <a:srgbClr val="000090"/>
                  </a:solidFill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03916" y="2987749"/>
                <a:ext cx="3024089" cy="1128322"/>
              </a:xfrm>
              <a:prstGeom prst="rect">
                <a:avLst/>
              </a:prstGeom>
              <a:blipFill>
                <a:blip r:embed="rId6"/>
                <a:stretch>
                  <a:fillRect l="-1255" t="-3371" b="-56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6480472" y="4379707"/>
                <a:ext cx="3024089" cy="11283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indent="-242887">
                  <a:lnSpc>
                    <a:spcPct val="102000"/>
                  </a:lnSpc>
                  <a:spcAft>
                    <a:spcPts val="1100"/>
                  </a:spcAft>
                  <a:buSzPct val="71000"/>
                  <a:tabLst>
                    <a:tab pos="895350" algn="l"/>
                    <a:tab pos="1344613" algn="l"/>
                    <a:tab pos="1793875" algn="l"/>
                    <a:tab pos="2243138" algn="l"/>
                    <a:tab pos="2692400" algn="l"/>
                    <a:tab pos="3141663" algn="l"/>
                    <a:tab pos="3590925" algn="l"/>
                    <a:tab pos="4040188" algn="l"/>
                    <a:tab pos="4489450" algn="l"/>
                    <a:tab pos="4938713" algn="l"/>
                    <a:tab pos="5387975" algn="l"/>
                    <a:tab pos="5837238" algn="l"/>
                    <a:tab pos="6286500" algn="l"/>
                    <a:tab pos="6735763" algn="l"/>
                    <a:tab pos="7185025" algn="l"/>
                    <a:tab pos="7634288" algn="l"/>
                    <a:tab pos="8083550" algn="l"/>
                    <a:tab pos="8532813" algn="l"/>
                    <a:tab pos="8982075" algn="l"/>
                    <a:tab pos="9431338" algn="l"/>
                  </a:tabLst>
                </a:pPr>
                <a:r>
                  <a:rPr lang="en-US" sz="1600" b="1" dirty="0">
                    <a:solidFill>
                      <a:srgbClr val="00009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1600" b="1" kern="0" smtClean="0">
                        <a:solidFill>
                          <a:srgbClr val="FF0000"/>
                        </a:solidFill>
                        <a:latin typeface="Cambria Math" charset="0"/>
                        <a:sym typeface="Wingdings"/>
                      </a:rPr>
                      <m:t>𝑱</m:t>
                    </m:r>
                    <m:r>
                      <m:rPr>
                        <m:nor/>
                      </m:rPr>
                      <a:rPr lang="en-US" sz="1600" b="1" i="0" kern="0" smtClean="0">
                        <a:solidFill>
                          <a:srgbClr val="FF0000"/>
                        </a:solidFill>
                        <a:latin typeface="Cambria Math" charset="0"/>
                        <a:sym typeface="Wingdings"/>
                      </a:rPr>
                      <m:t>/</m:t>
                    </m:r>
                  </m:oMath>
                </a14:m>
                <a:r>
                  <a:rPr lang="en-US" sz="1800" b="1" kern="0" dirty="0">
                    <a:solidFill>
                      <a:srgbClr val="FF0000"/>
                    </a:solidFill>
                    <a:latin typeface="Cambria Math" charset="0"/>
                    <a:ea typeface="Cambria Math" charset="0"/>
                    <a:cs typeface="Cambria Math" charset="0"/>
                    <a:sym typeface="Wingdings"/>
                  </a:rPr>
                  <a:t>𝝍 </a:t>
                </a:r>
                <a:r>
                  <a:rPr lang="en-US" sz="1600" b="1" dirty="0">
                    <a:solidFill>
                      <a:srgbClr val="000090"/>
                    </a:solidFill>
                    <a:sym typeface="Wingdings"/>
                  </a:rPr>
                  <a:t>= </a:t>
                </a:r>
                <a:r>
                  <a:rPr lang="en-US" sz="1600" b="1" dirty="0" err="1">
                    <a:solidFill>
                      <a:srgbClr val="000090"/>
                    </a:solidFill>
                  </a:rPr>
                  <a:t>gebundener</a:t>
                </a:r>
                <a:r>
                  <a:rPr lang="en-US" sz="1600" b="1" dirty="0">
                    <a:solidFill>
                      <a:srgbClr val="000090"/>
                    </a:solidFill>
                  </a:rPr>
                  <a:t>, </a:t>
                </a:r>
                <a:r>
                  <a:rPr lang="en-US" sz="1600" b="1" dirty="0" err="1">
                    <a:solidFill>
                      <a:srgbClr val="000090"/>
                    </a:solidFill>
                  </a:rPr>
                  <a:t>langlebiger</a:t>
                </a:r>
                <a:r>
                  <a:rPr lang="en-US" sz="1600" b="1" dirty="0">
                    <a:solidFill>
                      <a:srgbClr val="000090"/>
                    </a:solidFill>
                  </a:rPr>
                  <a:t> </a:t>
                </a:r>
                <a:r>
                  <a:rPr lang="en-US" sz="1600" b="1" dirty="0" err="1">
                    <a:solidFill>
                      <a:srgbClr val="000090"/>
                    </a:solidFill>
                  </a:rPr>
                  <a:t>Zustand</a:t>
                </a:r>
                <a:r>
                  <a:rPr lang="en-US" sz="1600" b="1" dirty="0">
                    <a:solidFill>
                      <a:srgbClr val="000090"/>
                    </a:solidFill>
                  </a:rPr>
                  <a:t> </a:t>
                </a:r>
                <a:r>
                  <a:rPr lang="en-US" sz="1600" b="1" dirty="0" err="1">
                    <a:solidFill>
                      <a:srgbClr val="000090"/>
                    </a:solidFill>
                  </a:rPr>
                  <a:t>eines</a:t>
                </a:r>
                <a:r>
                  <a:rPr lang="en-US" sz="1600" b="1" dirty="0">
                    <a:solidFill>
                      <a:srgbClr val="000090"/>
                    </a:solidFill>
                  </a:rPr>
                  <a:t> Charm - </a:t>
                </a:r>
                <a:r>
                  <a:rPr lang="en-US" sz="1600" b="1" dirty="0" err="1">
                    <a:solidFill>
                      <a:srgbClr val="000090"/>
                    </a:solidFill>
                  </a:rPr>
                  <a:t>Anticharm</a:t>
                </a:r>
                <a:r>
                  <a:rPr lang="en-US" sz="1600" b="1" dirty="0">
                    <a:solidFill>
                      <a:srgbClr val="000090"/>
                    </a:solidFill>
                  </a:rPr>
                  <a:t> Quark </a:t>
                </a:r>
                <a:r>
                  <a:rPr lang="en-US" sz="1600" b="1" dirty="0" err="1">
                    <a:solidFill>
                      <a:srgbClr val="000090"/>
                    </a:solidFill>
                  </a:rPr>
                  <a:t>Paares</a:t>
                </a:r>
                <a:endParaRPr lang="en-US" sz="1200" b="1" dirty="0">
                  <a:solidFill>
                    <a:srgbClr val="000090"/>
                  </a:solidFill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80472" y="4379707"/>
                <a:ext cx="3024089" cy="1128322"/>
              </a:xfrm>
              <a:prstGeom prst="rect">
                <a:avLst/>
              </a:prstGeom>
              <a:blipFill rotWithShape="0">
                <a:blip r:embed="rId7"/>
                <a:stretch>
                  <a:fillRect l="-1008" t="-4301" b="-43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4586067" y="3362178"/>
                <a:ext cx="232628" cy="3139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𝜏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6067" y="3362178"/>
                <a:ext cx="232628" cy="313932"/>
              </a:xfrm>
              <a:prstGeom prst="rect">
                <a:avLst/>
              </a:prstGeom>
              <a:blipFill rotWithShape="0">
                <a:blip r:embed="rId8"/>
                <a:stretch>
                  <a:fillRect l="-15789" r="-13158" b="-58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9052279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Der LEP </a:t>
            </a:r>
            <a:r>
              <a:rPr lang="en-US" dirty="0" err="1"/>
              <a:t>e</a:t>
            </a:r>
            <a:r>
              <a:rPr lang="en-US" baseline="30000" dirty="0" err="1"/>
              <a:t>+</a:t>
            </a:r>
            <a:r>
              <a:rPr lang="en-US" dirty="0" err="1"/>
              <a:t>e</a:t>
            </a:r>
            <a:r>
              <a:rPr lang="en-US" baseline="30000" dirty="0"/>
              <a:t>-</a:t>
            </a:r>
            <a:r>
              <a:rPr lang="en-US" dirty="0"/>
              <a:t> Collider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Heutiger</a:t>
            </a:r>
            <a:r>
              <a:rPr lang="en-US" dirty="0"/>
              <a:t> LHC Tunnel war </a:t>
            </a:r>
            <a:r>
              <a:rPr lang="en-US" dirty="0" err="1"/>
              <a:t>geplant</a:t>
            </a:r>
            <a:r>
              <a:rPr lang="en-US" dirty="0"/>
              <a:t> </a:t>
            </a:r>
            <a:r>
              <a:rPr lang="en-US" dirty="0" err="1"/>
              <a:t>für</a:t>
            </a:r>
            <a:r>
              <a:rPr lang="en-US" dirty="0"/>
              <a:t> LEP (1989 – 2000)</a:t>
            </a:r>
          </a:p>
          <a:p>
            <a:pPr lvl="2"/>
            <a:r>
              <a:rPr lang="en-US" dirty="0"/>
              <a:t>LEP = </a:t>
            </a:r>
            <a:r>
              <a:rPr lang="en-US" dirty="0">
                <a:solidFill>
                  <a:srgbClr val="FF0000"/>
                </a:solidFill>
              </a:rPr>
              <a:t>L</a:t>
            </a:r>
            <a:r>
              <a:rPr lang="en-US" dirty="0"/>
              <a:t>arge </a:t>
            </a:r>
            <a:r>
              <a:rPr lang="en-US" dirty="0" err="1">
                <a:solidFill>
                  <a:srgbClr val="FF0000"/>
                </a:solidFill>
              </a:rPr>
              <a:t>E</a:t>
            </a:r>
            <a:r>
              <a:rPr lang="en-US" dirty="0" err="1"/>
              <a:t>lektron</a:t>
            </a:r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</a:rPr>
              <a:t>P</a:t>
            </a:r>
            <a:r>
              <a:rPr lang="en-US" dirty="0"/>
              <a:t>ositron collider</a:t>
            </a:r>
          </a:p>
          <a:p>
            <a:pPr lvl="1"/>
            <a:r>
              <a:rPr lang="en-US" dirty="0" err="1"/>
              <a:t>Tunnelquerschnitt</a:t>
            </a:r>
            <a:r>
              <a:rPr lang="en-US" dirty="0"/>
              <a:t> </a:t>
            </a:r>
            <a:r>
              <a:rPr lang="en-US" dirty="0" err="1"/>
              <a:t>berücksichtigt</a:t>
            </a:r>
            <a:r>
              <a:rPr lang="en-US" dirty="0"/>
              <a:t> </a:t>
            </a:r>
            <a:r>
              <a:rPr lang="en-US" dirty="0" err="1"/>
              <a:t>aber</a:t>
            </a:r>
            <a:r>
              <a:rPr lang="en-US" dirty="0"/>
              <a:t> </a:t>
            </a:r>
            <a:r>
              <a:rPr lang="en-US" dirty="0" err="1"/>
              <a:t>schon</a:t>
            </a:r>
            <a:r>
              <a:rPr lang="en-US" dirty="0"/>
              <a:t> </a:t>
            </a:r>
            <a:r>
              <a:rPr lang="en-US" dirty="0" err="1"/>
              <a:t>zukünftigen</a:t>
            </a:r>
            <a:r>
              <a:rPr lang="en-US" dirty="0"/>
              <a:t> LHC</a:t>
            </a:r>
          </a:p>
        </p:txBody>
      </p:sp>
      <p:sp>
        <p:nvSpPr>
          <p:cNvPr id="6" name="object 3"/>
          <p:cNvSpPr>
            <a:spLocks noChangeAspect="1"/>
          </p:cNvSpPr>
          <p:nvPr/>
        </p:nvSpPr>
        <p:spPr>
          <a:xfrm>
            <a:off x="491693" y="2627709"/>
            <a:ext cx="7390839" cy="429014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9"/>
          <p:cNvSpPr txBox="1"/>
          <p:nvPr/>
        </p:nvSpPr>
        <p:spPr>
          <a:xfrm>
            <a:off x="8069321" y="5458018"/>
            <a:ext cx="1867535" cy="1064650"/>
          </a:xfrm>
          <a:prstGeom prst="rect">
            <a:avLst/>
          </a:prstGeom>
          <a:solidFill>
            <a:srgbClr val="FFFF00"/>
          </a:solidFill>
          <a:ln w="19050">
            <a:solidFill>
              <a:srgbClr val="00009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080"/>
              </a:lnSpc>
            </a:pPr>
            <a:r>
              <a:rPr lang="de-DE" sz="1800" spc="-5" dirty="0">
                <a:solidFill>
                  <a:srgbClr val="000000"/>
                </a:solidFill>
                <a:latin typeface="Luxi Sans" charset="0"/>
                <a:cs typeface="Comic Sans MS"/>
              </a:rPr>
              <a:t>  </a:t>
            </a:r>
            <a:r>
              <a:rPr lang="de-DE" sz="1800" spc="-5" dirty="0" err="1">
                <a:solidFill>
                  <a:srgbClr val="000000"/>
                </a:solidFill>
                <a:latin typeface="Luxi Sans" charset="0"/>
                <a:cs typeface="Comic Sans MS"/>
              </a:rPr>
              <a:t>E</a:t>
            </a:r>
            <a:r>
              <a:rPr lang="de-DE" sz="1800" spc="-5" baseline="-25000" dirty="0" err="1">
                <a:solidFill>
                  <a:srgbClr val="000000"/>
                </a:solidFill>
                <a:latin typeface="Luxi Sans" charset="0"/>
                <a:cs typeface="Comic Sans MS"/>
              </a:rPr>
              <a:t>cm</a:t>
            </a:r>
            <a:r>
              <a:rPr lang="de-DE" sz="1800" spc="-5" dirty="0">
                <a:solidFill>
                  <a:srgbClr val="000000"/>
                </a:solidFill>
                <a:latin typeface="Luxi Sans" charset="0"/>
                <a:cs typeface="Comic Sans MS"/>
              </a:rPr>
              <a:t> von 9</a:t>
            </a:r>
            <a:r>
              <a:rPr sz="1800" dirty="0">
                <a:solidFill>
                  <a:srgbClr val="000000"/>
                </a:solidFill>
                <a:latin typeface="Luxi Sans" charset="0"/>
                <a:cs typeface="Comic Sans MS"/>
              </a:rPr>
              <a:t>0 </a:t>
            </a:r>
            <a:r>
              <a:rPr sz="1800" spc="-15" dirty="0">
                <a:solidFill>
                  <a:srgbClr val="000000"/>
                </a:solidFill>
                <a:latin typeface="Luxi Sans" charset="0"/>
                <a:cs typeface="Comic Sans MS"/>
              </a:rPr>
              <a:t>GeV</a:t>
            </a:r>
            <a:endParaRPr lang="en-US" sz="1800" spc="-5" dirty="0">
              <a:solidFill>
                <a:srgbClr val="000000"/>
              </a:solidFill>
              <a:latin typeface="Luxi Sans" charset="0"/>
              <a:cs typeface="Comic Sans MS"/>
            </a:endParaRPr>
          </a:p>
          <a:p>
            <a:pPr marL="12700">
              <a:lnSpc>
                <a:spcPts val="2080"/>
              </a:lnSpc>
            </a:pPr>
            <a:r>
              <a:rPr lang="en-US" sz="1800" spc="-5" dirty="0">
                <a:solidFill>
                  <a:srgbClr val="000000"/>
                </a:solidFill>
                <a:latin typeface="Luxi Sans" charset="0"/>
                <a:cs typeface="Comic Sans MS"/>
              </a:rPr>
              <a:t>        </a:t>
            </a:r>
            <a:r>
              <a:rPr lang="en-US" sz="1800" spc="-5" dirty="0" err="1">
                <a:solidFill>
                  <a:srgbClr val="000000"/>
                </a:solidFill>
                <a:latin typeface="Luxi Sans" charset="0"/>
                <a:cs typeface="Comic Sans MS"/>
              </a:rPr>
              <a:t>bis</a:t>
            </a:r>
            <a:r>
              <a:rPr lang="en-US" sz="1800" dirty="0">
                <a:solidFill>
                  <a:srgbClr val="000000"/>
                </a:solidFill>
                <a:latin typeface="Luxi Sans" charset="0"/>
                <a:cs typeface="Comic Sans MS"/>
              </a:rPr>
              <a:t> </a:t>
            </a:r>
            <a:r>
              <a:rPr sz="1800" spc="-5" dirty="0">
                <a:solidFill>
                  <a:srgbClr val="000000"/>
                </a:solidFill>
                <a:latin typeface="Luxi Sans" charset="0"/>
                <a:cs typeface="Comic Sans MS"/>
              </a:rPr>
              <a:t>20</a:t>
            </a:r>
            <a:r>
              <a:rPr sz="1800" dirty="0">
                <a:solidFill>
                  <a:srgbClr val="000000"/>
                </a:solidFill>
                <a:latin typeface="Luxi Sans" charset="0"/>
                <a:cs typeface="Comic Sans MS"/>
              </a:rPr>
              <a:t>0 </a:t>
            </a:r>
            <a:r>
              <a:rPr sz="1800" spc="-15" dirty="0">
                <a:solidFill>
                  <a:srgbClr val="000000"/>
                </a:solidFill>
                <a:latin typeface="Luxi Sans" charset="0"/>
                <a:cs typeface="Comic Sans MS"/>
              </a:rPr>
              <a:t>Ge</a:t>
            </a:r>
            <a:r>
              <a:rPr lang="en-US" sz="1800" spc="-15" dirty="0">
                <a:solidFill>
                  <a:srgbClr val="000000"/>
                </a:solidFill>
                <a:latin typeface="Luxi Sans" charset="0"/>
                <a:cs typeface="Comic Sans MS"/>
              </a:rPr>
              <a:t>V</a:t>
            </a:r>
            <a:endParaRPr sz="1800" dirty="0">
              <a:solidFill>
                <a:srgbClr val="000000"/>
              </a:solidFill>
              <a:latin typeface="Luxi Sans" charset="0"/>
              <a:cs typeface="Comic Sans MS"/>
            </a:endParaRPr>
          </a:p>
          <a:p>
            <a:pPr>
              <a:lnSpc>
                <a:spcPct val="100000"/>
              </a:lnSpc>
              <a:spcBef>
                <a:spcPts val="2"/>
              </a:spcBef>
            </a:pPr>
            <a:endParaRPr sz="1650" dirty="0">
              <a:solidFill>
                <a:srgbClr val="000000"/>
              </a:solidFill>
              <a:latin typeface="Luxi Sans" charset="0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lang="en-US" sz="1800" dirty="0">
                <a:solidFill>
                  <a:srgbClr val="000000"/>
                </a:solidFill>
                <a:latin typeface="Luxi Sans" charset="0"/>
                <a:cs typeface="Comic Sans MS"/>
              </a:rPr>
              <a:t>  </a:t>
            </a:r>
            <a:r>
              <a:rPr sz="1800" dirty="0">
                <a:solidFill>
                  <a:srgbClr val="000000"/>
                </a:solidFill>
                <a:latin typeface="Luxi Sans" charset="0"/>
                <a:cs typeface="Comic Sans MS"/>
              </a:rPr>
              <a:t>4</a:t>
            </a:r>
            <a:r>
              <a:rPr sz="1800" spc="-5" dirty="0">
                <a:solidFill>
                  <a:srgbClr val="000000"/>
                </a:solidFill>
                <a:latin typeface="Luxi Sans" charset="0"/>
                <a:cs typeface="Comic Sans MS"/>
              </a:rPr>
              <a:t> </a:t>
            </a:r>
            <a:r>
              <a:rPr sz="1800" dirty="0">
                <a:solidFill>
                  <a:srgbClr val="000000"/>
                </a:solidFill>
                <a:latin typeface="Luxi Sans" charset="0"/>
                <a:cs typeface="Comic Sans MS"/>
              </a:rPr>
              <a:t>Experiment</a:t>
            </a:r>
            <a:r>
              <a:rPr lang="en-US" sz="1800" dirty="0">
                <a:solidFill>
                  <a:srgbClr val="000000"/>
                </a:solidFill>
                <a:latin typeface="Luxi Sans" charset="0"/>
                <a:cs typeface="Comic Sans MS"/>
              </a:rPr>
              <a:t>e</a:t>
            </a:r>
            <a:endParaRPr sz="1800" dirty="0">
              <a:solidFill>
                <a:srgbClr val="000000"/>
              </a:solidFill>
              <a:latin typeface="Luxi Sans" charset="0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79631253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en-GB" dirty="0" err="1"/>
              <a:t>Vermessung</a:t>
            </a:r>
            <a:r>
              <a:rPr lang="en-GB" dirty="0"/>
              <a:t> der Z</a:t>
            </a:r>
            <a:r>
              <a:rPr lang="en-GB" baseline="30000" dirty="0"/>
              <a:t>0</a:t>
            </a:r>
            <a:r>
              <a:rPr lang="en-GB" dirty="0"/>
              <a:t> </a:t>
            </a:r>
            <a:r>
              <a:rPr lang="en-GB" dirty="0" err="1"/>
              <a:t>Resonanzkurve</a:t>
            </a:r>
            <a:endParaRPr lang="en-GB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Kurvenform</a:t>
            </a:r>
            <a:r>
              <a:rPr lang="en-US" dirty="0"/>
              <a:t>: </a:t>
            </a:r>
            <a:r>
              <a:rPr lang="en-US" dirty="0" err="1"/>
              <a:t>Breit</a:t>
            </a:r>
            <a:r>
              <a:rPr lang="en-US" dirty="0"/>
              <a:t>-Wigner </a:t>
            </a:r>
            <a:r>
              <a:rPr lang="en-US" sz="1800" dirty="0"/>
              <a:t>(</a:t>
            </a:r>
            <a:r>
              <a:rPr lang="en-US" sz="1800" dirty="0" err="1"/>
              <a:t>wie</a:t>
            </a:r>
            <a:r>
              <a:rPr lang="en-US" sz="1800" dirty="0"/>
              <a:t> </a:t>
            </a:r>
            <a:r>
              <a:rPr lang="en-US" sz="1800" dirty="0" err="1"/>
              <a:t>Spektralline</a:t>
            </a:r>
            <a:r>
              <a:rPr lang="en-US" sz="1800" dirty="0"/>
              <a:t> </a:t>
            </a:r>
            <a:r>
              <a:rPr lang="en-US" sz="1800" dirty="0" err="1"/>
              <a:t>oder</a:t>
            </a:r>
            <a:r>
              <a:rPr lang="en-US" sz="1800" dirty="0"/>
              <a:t> </a:t>
            </a:r>
            <a:r>
              <a:rPr lang="en-US" sz="1800" dirty="0" err="1"/>
              <a:t>harmonischer</a:t>
            </a:r>
            <a:r>
              <a:rPr lang="en-US" sz="1800" dirty="0"/>
              <a:t> </a:t>
            </a:r>
            <a:r>
              <a:rPr lang="en-US" sz="1800" dirty="0" err="1"/>
              <a:t>Oszillator</a:t>
            </a:r>
            <a:r>
              <a:rPr lang="en-US" sz="1800" dirty="0"/>
              <a:t>)</a:t>
            </a:r>
            <a:endParaRPr lang="en-US" dirty="0"/>
          </a:p>
        </p:txBody>
      </p:sp>
      <p:sp>
        <p:nvSpPr>
          <p:cNvPr id="210" name="object 207"/>
          <p:cNvSpPr txBox="1"/>
          <p:nvPr/>
        </p:nvSpPr>
        <p:spPr>
          <a:xfrm>
            <a:off x="5780915" y="3563813"/>
            <a:ext cx="3795901" cy="115781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defTabSz="914400" fontAlgn="auto" hangingPunct="1">
              <a:lnSpc>
                <a:spcPct val="1135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55265" algn="l"/>
              </a:tabLst>
            </a:pPr>
            <a:r>
              <a:rPr sz="2200" spc="-5" dirty="0">
                <a:solidFill>
                  <a:srgbClr val="B51A2B"/>
                </a:solidFill>
                <a:latin typeface="Comic Sans MS"/>
                <a:cs typeface="Comic Sans MS"/>
              </a:rPr>
              <a:t>Resonan</a:t>
            </a:r>
            <a:r>
              <a:rPr lang="en-US" sz="2200" spc="-5" dirty="0">
                <a:solidFill>
                  <a:srgbClr val="B51A2B"/>
                </a:solidFill>
                <a:latin typeface="Comic Sans MS"/>
                <a:cs typeface="Comic Sans MS"/>
              </a:rPr>
              <a:t>ce </a:t>
            </a:r>
            <a:r>
              <a:rPr sz="2200" dirty="0">
                <a:solidFill>
                  <a:srgbClr val="B51A2B"/>
                </a:solidFill>
                <a:latin typeface="Comic Sans MS"/>
                <a:cs typeface="Comic Sans MS"/>
              </a:rPr>
              <a:t>position	</a:t>
            </a:r>
            <a:r>
              <a:rPr sz="2200" spc="-25" dirty="0">
                <a:solidFill>
                  <a:srgbClr val="B51A2B"/>
                </a:solidFill>
                <a:latin typeface="Arial Unicode MS"/>
                <a:cs typeface="Arial Unicode MS"/>
              </a:rPr>
              <a:t>➙</a:t>
            </a:r>
            <a:r>
              <a:rPr sz="2200" spc="45" dirty="0">
                <a:solidFill>
                  <a:srgbClr val="B51A2B"/>
                </a:solidFill>
                <a:latin typeface="Arial Unicode MS"/>
                <a:cs typeface="Arial Unicode MS"/>
              </a:rPr>
              <a:t> </a:t>
            </a:r>
            <a:r>
              <a:rPr sz="2200" spc="-25" dirty="0">
                <a:solidFill>
                  <a:srgbClr val="B51A2B"/>
                </a:solidFill>
                <a:latin typeface="Comic Sans MS"/>
                <a:cs typeface="Comic Sans MS"/>
              </a:rPr>
              <a:t>M</a:t>
            </a:r>
            <a:r>
              <a:rPr sz="2175" spc="15" baseline="-7662" dirty="0">
                <a:solidFill>
                  <a:srgbClr val="B51A2B"/>
                </a:solidFill>
                <a:latin typeface="Comic Sans MS"/>
                <a:cs typeface="Comic Sans MS"/>
              </a:rPr>
              <a:t>Z</a:t>
            </a:r>
            <a:r>
              <a:rPr sz="2175" baseline="-7662" dirty="0">
                <a:solidFill>
                  <a:srgbClr val="B51A2B"/>
                </a:solidFill>
                <a:latin typeface="Comic Sans MS"/>
                <a:cs typeface="Comic Sans MS"/>
              </a:rPr>
              <a:t> </a:t>
            </a:r>
            <a:r>
              <a:rPr sz="2200" spc="-15" dirty="0">
                <a:solidFill>
                  <a:srgbClr val="B51A2B"/>
                </a:solidFill>
                <a:latin typeface="Comic Sans MS"/>
                <a:cs typeface="Comic Sans MS"/>
              </a:rPr>
              <a:t>Peak</a:t>
            </a:r>
            <a:r>
              <a:rPr sz="2200" spc="-5" dirty="0">
                <a:solidFill>
                  <a:srgbClr val="B51A2B"/>
                </a:solidFill>
                <a:latin typeface="Comic Sans MS"/>
                <a:cs typeface="Comic Sans MS"/>
              </a:rPr>
              <a:t> </a:t>
            </a:r>
            <a:r>
              <a:rPr sz="2200" spc="-15" dirty="0">
                <a:solidFill>
                  <a:srgbClr val="B51A2B"/>
                </a:solidFill>
                <a:latin typeface="Comic Sans MS"/>
                <a:cs typeface="Comic Sans MS"/>
              </a:rPr>
              <a:t>cross</a:t>
            </a:r>
            <a:r>
              <a:rPr sz="2200" spc="-5" dirty="0">
                <a:solidFill>
                  <a:srgbClr val="B51A2B"/>
                </a:solidFill>
                <a:latin typeface="Comic Sans MS"/>
                <a:cs typeface="Comic Sans MS"/>
              </a:rPr>
              <a:t> </a:t>
            </a:r>
            <a:r>
              <a:rPr sz="2200" dirty="0">
                <a:solidFill>
                  <a:srgbClr val="B51A2B"/>
                </a:solidFill>
                <a:latin typeface="Comic Sans MS"/>
                <a:cs typeface="Comic Sans MS"/>
              </a:rPr>
              <a:t>section	</a:t>
            </a:r>
            <a:r>
              <a:rPr sz="2200" spc="-25" dirty="0">
                <a:solidFill>
                  <a:srgbClr val="B51A2B"/>
                </a:solidFill>
                <a:latin typeface="Arial Unicode MS"/>
                <a:cs typeface="Arial Unicode MS"/>
              </a:rPr>
              <a:t>➙</a:t>
            </a:r>
            <a:r>
              <a:rPr sz="2200" spc="45" dirty="0">
                <a:solidFill>
                  <a:srgbClr val="B51A2B"/>
                </a:solidFill>
                <a:latin typeface="Arial Unicode MS"/>
                <a:cs typeface="Arial Unicode MS"/>
              </a:rPr>
              <a:t> </a:t>
            </a:r>
            <a:r>
              <a:rPr sz="2200" spc="-5" dirty="0">
                <a:solidFill>
                  <a:srgbClr val="B51A2B"/>
                </a:solidFill>
                <a:latin typeface="Comic Sans MS"/>
                <a:cs typeface="Comic Sans MS"/>
              </a:rPr>
              <a:t>Γ</a:t>
            </a:r>
            <a:r>
              <a:rPr sz="2175" spc="7" baseline="-7662" dirty="0">
                <a:solidFill>
                  <a:srgbClr val="B51A2B"/>
                </a:solidFill>
                <a:latin typeface="Comic Sans MS"/>
                <a:cs typeface="Comic Sans MS"/>
              </a:rPr>
              <a:t>e</a:t>
            </a:r>
            <a:r>
              <a:rPr sz="2200" dirty="0">
                <a:solidFill>
                  <a:srgbClr val="B51A2B"/>
                </a:solidFill>
                <a:latin typeface="Comic Sans MS"/>
                <a:cs typeface="Comic Sans MS"/>
              </a:rPr>
              <a:t>Γ</a:t>
            </a:r>
            <a:r>
              <a:rPr sz="2175" spc="7" baseline="-7662" dirty="0">
                <a:solidFill>
                  <a:srgbClr val="B51A2B"/>
                </a:solidFill>
                <a:latin typeface="Comic Sans MS"/>
                <a:cs typeface="Comic Sans MS"/>
              </a:rPr>
              <a:t>f </a:t>
            </a:r>
            <a:r>
              <a:rPr sz="2200" spc="-5" dirty="0">
                <a:solidFill>
                  <a:srgbClr val="B51A2B"/>
                </a:solidFill>
                <a:latin typeface="Comic Sans MS"/>
                <a:cs typeface="Comic Sans MS"/>
              </a:rPr>
              <a:t>Resonanc</a:t>
            </a:r>
            <a:r>
              <a:rPr sz="2200" dirty="0">
                <a:solidFill>
                  <a:srgbClr val="B51A2B"/>
                </a:solidFill>
                <a:latin typeface="Comic Sans MS"/>
                <a:cs typeface="Comic Sans MS"/>
              </a:rPr>
              <a:t>e</a:t>
            </a:r>
            <a:r>
              <a:rPr sz="2200" spc="10" dirty="0">
                <a:solidFill>
                  <a:srgbClr val="B51A2B"/>
                </a:solidFill>
                <a:latin typeface="Comic Sans MS"/>
                <a:cs typeface="Comic Sans MS"/>
              </a:rPr>
              <a:t> </a:t>
            </a:r>
            <a:r>
              <a:rPr sz="2200" spc="-5" dirty="0">
                <a:solidFill>
                  <a:srgbClr val="B51A2B"/>
                </a:solidFill>
                <a:latin typeface="Comic Sans MS"/>
                <a:cs typeface="Comic Sans MS"/>
              </a:rPr>
              <a:t>widt</a:t>
            </a:r>
            <a:r>
              <a:rPr sz="2200" dirty="0">
                <a:solidFill>
                  <a:srgbClr val="B51A2B"/>
                </a:solidFill>
                <a:latin typeface="Comic Sans MS"/>
                <a:cs typeface="Comic Sans MS"/>
              </a:rPr>
              <a:t>h	</a:t>
            </a:r>
            <a:r>
              <a:rPr sz="2200" spc="-25" dirty="0">
                <a:solidFill>
                  <a:srgbClr val="B51A2B"/>
                </a:solidFill>
                <a:latin typeface="Arial Unicode MS"/>
                <a:cs typeface="Arial Unicode MS"/>
              </a:rPr>
              <a:t>➙</a:t>
            </a:r>
            <a:r>
              <a:rPr sz="2200" spc="45" dirty="0">
                <a:solidFill>
                  <a:srgbClr val="B51A2B"/>
                </a:solidFill>
                <a:latin typeface="Arial Unicode MS"/>
                <a:cs typeface="Arial Unicode MS"/>
              </a:rPr>
              <a:t> </a:t>
            </a:r>
            <a:r>
              <a:rPr sz="2200" spc="-5" dirty="0">
                <a:solidFill>
                  <a:srgbClr val="B51A2B"/>
                </a:solidFill>
                <a:latin typeface="Comic Sans MS"/>
                <a:cs typeface="Comic Sans MS"/>
              </a:rPr>
              <a:t>Γ</a:t>
            </a:r>
            <a:r>
              <a:rPr sz="2175" spc="15" baseline="-7662" dirty="0">
                <a:solidFill>
                  <a:srgbClr val="B51A2B"/>
                </a:solidFill>
                <a:latin typeface="Comic Sans MS"/>
                <a:cs typeface="Comic Sans MS"/>
              </a:rPr>
              <a:t>Z</a:t>
            </a:r>
            <a:endParaRPr sz="2175" baseline="-7662" dirty="0">
              <a:solidFill>
                <a:prstClr val="black"/>
              </a:solidFill>
              <a:latin typeface="Comic Sans MS"/>
              <a:cs typeface="Comic Sans MS"/>
            </a:endParaRPr>
          </a:p>
        </p:txBody>
      </p:sp>
      <p:sp>
        <p:nvSpPr>
          <p:cNvPr id="211" name="object 208"/>
          <p:cNvSpPr txBox="1"/>
          <p:nvPr/>
        </p:nvSpPr>
        <p:spPr>
          <a:xfrm>
            <a:off x="5531320" y="5508029"/>
            <a:ext cx="4333528" cy="830997"/>
          </a:xfrm>
          <a:prstGeom prst="rect">
            <a:avLst/>
          </a:prstGeom>
          <a:solidFill>
            <a:srgbClr val="FFFF00"/>
          </a:solidFill>
          <a:ln w="19050" cmpd="sng">
            <a:solidFill>
              <a:srgbClr val="00009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12700"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1800" spc="-5" dirty="0">
                <a:solidFill>
                  <a:prstClr val="black"/>
                </a:solidFill>
                <a:latin typeface="Luxi Sans" charset="0"/>
                <a:cs typeface="Comic Sans MS"/>
              </a:rPr>
              <a:t> Form der </a:t>
            </a:r>
            <a:r>
              <a:rPr lang="en-US" sz="1800" spc="-5" dirty="0" err="1">
                <a:solidFill>
                  <a:prstClr val="black"/>
                </a:solidFill>
                <a:latin typeface="Luxi Sans" charset="0"/>
                <a:cs typeface="Comic Sans MS"/>
              </a:rPr>
              <a:t>Resonanzkurve</a:t>
            </a:r>
            <a:r>
              <a:rPr lang="en-US" sz="1800" spc="-5" dirty="0">
                <a:solidFill>
                  <a:prstClr val="black"/>
                </a:solidFill>
                <a:latin typeface="Luxi Sans" charset="0"/>
                <a:cs typeface="Comic Sans MS"/>
              </a:rPr>
              <a:t> stark </a:t>
            </a:r>
            <a:r>
              <a:rPr lang="en-US" sz="1800" spc="-5" dirty="0" err="1">
                <a:solidFill>
                  <a:prstClr val="black"/>
                </a:solidFill>
                <a:latin typeface="Luxi Sans" charset="0"/>
                <a:cs typeface="Comic Sans MS"/>
              </a:rPr>
              <a:t>abhängig</a:t>
            </a:r>
            <a:endParaRPr lang="en-US" sz="1800" spc="-5" dirty="0">
              <a:solidFill>
                <a:prstClr val="black"/>
              </a:solidFill>
              <a:latin typeface="Luxi Sans" charset="0"/>
              <a:cs typeface="Comic Sans MS"/>
            </a:endParaRPr>
          </a:p>
          <a:p>
            <a:pPr marL="12700"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1800" spc="-5" dirty="0">
                <a:solidFill>
                  <a:prstClr val="black"/>
                </a:solidFill>
                <a:latin typeface="Luxi Sans" charset="0"/>
                <a:cs typeface="Comic Sans MS"/>
              </a:rPr>
              <a:t> von </a:t>
            </a:r>
            <a:r>
              <a:rPr lang="en-US" sz="1800" spc="-5" dirty="0" err="1">
                <a:solidFill>
                  <a:prstClr val="black"/>
                </a:solidFill>
                <a:latin typeface="Luxi Sans" charset="0"/>
                <a:cs typeface="Comic Sans MS"/>
              </a:rPr>
              <a:t>zusätzlichen</a:t>
            </a:r>
            <a:r>
              <a:rPr lang="en-US" sz="1800" spc="-5" dirty="0">
                <a:solidFill>
                  <a:prstClr val="black"/>
                </a:solidFill>
                <a:latin typeface="Luxi Sans" charset="0"/>
                <a:cs typeface="Comic Sans MS"/>
              </a:rPr>
              <a:t> </a:t>
            </a:r>
            <a:r>
              <a:rPr lang="en-US" sz="1800" spc="-5" dirty="0" err="1">
                <a:solidFill>
                  <a:prstClr val="black"/>
                </a:solidFill>
                <a:latin typeface="Luxi Sans" charset="0"/>
                <a:cs typeface="Comic Sans MS"/>
              </a:rPr>
              <a:t>Beiträgen</a:t>
            </a:r>
            <a:r>
              <a:rPr lang="en-US" sz="1800" spc="-5" dirty="0">
                <a:solidFill>
                  <a:prstClr val="black"/>
                </a:solidFill>
                <a:latin typeface="Luxi Sans" charset="0"/>
                <a:cs typeface="Comic Sans MS"/>
              </a:rPr>
              <a:t> </a:t>
            </a:r>
            <a:r>
              <a:rPr lang="en-US" sz="1800" spc="-5" dirty="0" err="1">
                <a:solidFill>
                  <a:prstClr val="black"/>
                </a:solidFill>
                <a:latin typeface="Luxi Sans" charset="0"/>
                <a:cs typeface="Comic Sans MS"/>
              </a:rPr>
              <a:t>höherer</a:t>
            </a:r>
            <a:endParaRPr lang="en-US" sz="1800" spc="-5" dirty="0">
              <a:solidFill>
                <a:prstClr val="black"/>
              </a:solidFill>
              <a:latin typeface="Luxi Sans" charset="0"/>
              <a:cs typeface="Comic Sans MS"/>
            </a:endParaRPr>
          </a:p>
          <a:p>
            <a:pPr marL="12700"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1800" spc="-5" dirty="0">
                <a:solidFill>
                  <a:prstClr val="black"/>
                </a:solidFill>
                <a:latin typeface="Luxi Sans" charset="0"/>
                <a:cs typeface="Comic Sans MS"/>
              </a:rPr>
              <a:t> </a:t>
            </a:r>
            <a:r>
              <a:rPr lang="en-US" sz="1800" spc="-5" dirty="0" err="1">
                <a:solidFill>
                  <a:prstClr val="black"/>
                </a:solidFill>
                <a:latin typeface="Luxi Sans" charset="0"/>
                <a:cs typeface="Comic Sans MS"/>
              </a:rPr>
              <a:t>Ordnung</a:t>
            </a:r>
            <a:r>
              <a:rPr lang="en-US" sz="1800" spc="-5" dirty="0">
                <a:solidFill>
                  <a:prstClr val="black"/>
                </a:solidFill>
                <a:latin typeface="Luxi Sans" charset="0"/>
                <a:cs typeface="Comic Sans MS"/>
              </a:rPr>
              <a:t> (</a:t>
            </a:r>
            <a:r>
              <a:rPr lang="en-US" sz="1800" spc="-5" dirty="0" err="1">
                <a:solidFill>
                  <a:prstClr val="black"/>
                </a:solidFill>
                <a:latin typeface="Luxi Sans" charset="0"/>
                <a:cs typeface="Comic Sans MS"/>
              </a:rPr>
              <a:t>Vakuumpolarisation</a:t>
            </a:r>
            <a:r>
              <a:rPr lang="en-US" sz="1800" spc="-5" dirty="0">
                <a:solidFill>
                  <a:prstClr val="black"/>
                </a:solidFill>
                <a:latin typeface="Luxi Sans" charset="0"/>
                <a:cs typeface="Comic Sans MS"/>
              </a:rPr>
              <a:t> etc.)</a:t>
            </a:r>
            <a:endParaRPr sz="1800" dirty="0">
              <a:solidFill>
                <a:prstClr val="black"/>
              </a:solidFill>
              <a:latin typeface="Luxi Sans" charset="0"/>
              <a:cs typeface="Comic Sans MS"/>
            </a:endParaRPr>
          </a:p>
        </p:txBody>
      </p:sp>
      <p:pic>
        <p:nvPicPr>
          <p:cNvPr id="3" name="Picture 2" descr="Screen Shot 2014-08-31 at 21.40.46 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784" y="2051645"/>
            <a:ext cx="4890975" cy="4680520"/>
          </a:xfrm>
          <a:prstGeom prst="rect">
            <a:avLst/>
          </a:prstGeom>
        </p:spPr>
      </p:pic>
      <p:pic>
        <p:nvPicPr>
          <p:cNvPr id="5" name="Picture 4" descr="Screen Shot 2014-08-31 at 21.41.06 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352" y="2195661"/>
            <a:ext cx="4538056" cy="864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37432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Anzahl</a:t>
            </a:r>
            <a:r>
              <a:rPr lang="en-US" dirty="0"/>
              <a:t> der </a:t>
            </a:r>
            <a:r>
              <a:rPr lang="en-US" dirty="0" err="1"/>
              <a:t>Generationen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Z</a:t>
            </a:r>
            <a:r>
              <a:rPr lang="en-US" baseline="30000" dirty="0"/>
              <a:t>0</a:t>
            </a:r>
            <a:r>
              <a:rPr lang="en-US" dirty="0"/>
              <a:t> </a:t>
            </a:r>
            <a:r>
              <a:rPr lang="en-US" dirty="0" err="1"/>
              <a:t>Resonanzform</a:t>
            </a:r>
            <a:r>
              <a:rPr lang="en-US" dirty="0"/>
              <a:t> </a:t>
            </a:r>
            <a:r>
              <a:rPr lang="en-US" dirty="0" err="1"/>
              <a:t>abhängig</a:t>
            </a:r>
            <a:r>
              <a:rPr lang="en-US" dirty="0"/>
              <a:t> von </a:t>
            </a:r>
            <a:r>
              <a:rPr lang="en-US" dirty="0" err="1">
                <a:solidFill>
                  <a:srgbClr val="FF0000"/>
                </a:solidFill>
              </a:rPr>
              <a:t>Anzahl</a:t>
            </a:r>
            <a:r>
              <a:rPr lang="en-US" dirty="0">
                <a:solidFill>
                  <a:srgbClr val="FF0000"/>
                </a:solidFill>
              </a:rPr>
              <a:t> der (</a:t>
            </a:r>
            <a:r>
              <a:rPr lang="en-US" dirty="0" err="1">
                <a:solidFill>
                  <a:srgbClr val="FF0000"/>
                </a:solidFill>
              </a:rPr>
              <a:t>leichten</a:t>
            </a:r>
            <a:r>
              <a:rPr lang="en-US" dirty="0">
                <a:solidFill>
                  <a:srgbClr val="FF0000"/>
                </a:solidFill>
              </a:rPr>
              <a:t>) </a:t>
            </a:r>
            <a:r>
              <a:rPr lang="en-US" dirty="0" err="1">
                <a:solidFill>
                  <a:srgbClr val="FF0000"/>
                </a:solidFill>
              </a:rPr>
              <a:t>Neutrinogenerationen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object 7"/>
          <p:cNvSpPr/>
          <p:nvPr/>
        </p:nvSpPr>
        <p:spPr>
          <a:xfrm>
            <a:off x="730938" y="2132776"/>
            <a:ext cx="4272280" cy="4471035"/>
          </a:xfrm>
          <a:custGeom>
            <a:avLst/>
            <a:gdLst/>
            <a:ahLst/>
            <a:cxnLst/>
            <a:rect l="l" t="t" r="r" b="b"/>
            <a:pathLst>
              <a:path w="4272280" h="4471035">
                <a:moveTo>
                  <a:pt x="0" y="4470420"/>
                </a:moveTo>
                <a:lnTo>
                  <a:pt x="4272008" y="4470420"/>
                </a:lnTo>
                <a:lnTo>
                  <a:pt x="4272008" y="0"/>
                </a:lnTo>
                <a:lnTo>
                  <a:pt x="0" y="0"/>
                </a:lnTo>
                <a:lnTo>
                  <a:pt x="0" y="4470420"/>
                </a:lnTo>
                <a:close/>
              </a:path>
            </a:pathLst>
          </a:custGeom>
          <a:ln w="20091">
            <a:solidFill>
              <a:srgbClr val="0A31FF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object 8"/>
          <p:cNvSpPr/>
          <p:nvPr/>
        </p:nvSpPr>
        <p:spPr>
          <a:xfrm>
            <a:off x="730938" y="2132776"/>
            <a:ext cx="0" cy="4471035"/>
          </a:xfrm>
          <a:custGeom>
            <a:avLst/>
            <a:gdLst/>
            <a:ahLst/>
            <a:cxnLst/>
            <a:rect l="l" t="t" r="r" b="b"/>
            <a:pathLst>
              <a:path h="4471035">
                <a:moveTo>
                  <a:pt x="0" y="4470420"/>
                </a:moveTo>
                <a:lnTo>
                  <a:pt x="0" y="0"/>
                </a:lnTo>
              </a:path>
            </a:pathLst>
          </a:custGeom>
          <a:ln w="3175">
            <a:solidFill>
              <a:srgbClr val="0A31FF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object 9"/>
          <p:cNvSpPr/>
          <p:nvPr/>
        </p:nvSpPr>
        <p:spPr>
          <a:xfrm>
            <a:off x="730938" y="6603196"/>
            <a:ext cx="85725" cy="0"/>
          </a:xfrm>
          <a:custGeom>
            <a:avLst/>
            <a:gdLst/>
            <a:ahLst/>
            <a:cxnLst/>
            <a:rect l="l" t="t" r="r" b="b"/>
            <a:pathLst>
              <a:path w="85725">
                <a:moveTo>
                  <a:pt x="85384" y="0"/>
                </a:moveTo>
                <a:lnTo>
                  <a:pt x="0" y="0"/>
                </a:lnTo>
              </a:path>
            </a:pathLst>
          </a:custGeom>
          <a:ln w="12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" name="object 10"/>
          <p:cNvSpPr/>
          <p:nvPr/>
        </p:nvSpPr>
        <p:spPr>
          <a:xfrm>
            <a:off x="730938" y="6367126"/>
            <a:ext cx="43180" cy="0"/>
          </a:xfrm>
          <a:custGeom>
            <a:avLst/>
            <a:gdLst/>
            <a:ahLst/>
            <a:cxnLst/>
            <a:rect l="l" t="t" r="r" b="b"/>
            <a:pathLst>
              <a:path w="43180">
                <a:moveTo>
                  <a:pt x="42685" y="0"/>
                </a:moveTo>
                <a:lnTo>
                  <a:pt x="0" y="0"/>
                </a:lnTo>
              </a:path>
            </a:pathLst>
          </a:custGeom>
          <a:ln w="12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object 11"/>
          <p:cNvSpPr/>
          <p:nvPr/>
        </p:nvSpPr>
        <p:spPr>
          <a:xfrm>
            <a:off x="730938" y="6133550"/>
            <a:ext cx="43180" cy="0"/>
          </a:xfrm>
          <a:custGeom>
            <a:avLst/>
            <a:gdLst/>
            <a:ahLst/>
            <a:cxnLst/>
            <a:rect l="l" t="t" r="r" b="b"/>
            <a:pathLst>
              <a:path w="43180">
                <a:moveTo>
                  <a:pt x="42685" y="0"/>
                </a:moveTo>
                <a:lnTo>
                  <a:pt x="0" y="0"/>
                </a:lnTo>
              </a:path>
            </a:pathLst>
          </a:custGeom>
          <a:ln w="12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object 12"/>
          <p:cNvSpPr/>
          <p:nvPr/>
        </p:nvSpPr>
        <p:spPr>
          <a:xfrm>
            <a:off x="730938" y="5897466"/>
            <a:ext cx="43180" cy="0"/>
          </a:xfrm>
          <a:custGeom>
            <a:avLst/>
            <a:gdLst/>
            <a:ahLst/>
            <a:cxnLst/>
            <a:rect l="l" t="t" r="r" b="b"/>
            <a:pathLst>
              <a:path w="43180">
                <a:moveTo>
                  <a:pt x="42685" y="0"/>
                </a:moveTo>
                <a:lnTo>
                  <a:pt x="0" y="0"/>
                </a:lnTo>
              </a:path>
            </a:pathLst>
          </a:custGeom>
          <a:ln w="12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object 13"/>
          <p:cNvSpPr/>
          <p:nvPr/>
        </p:nvSpPr>
        <p:spPr>
          <a:xfrm>
            <a:off x="730938" y="5661396"/>
            <a:ext cx="43180" cy="0"/>
          </a:xfrm>
          <a:custGeom>
            <a:avLst/>
            <a:gdLst/>
            <a:ahLst/>
            <a:cxnLst/>
            <a:rect l="l" t="t" r="r" b="b"/>
            <a:pathLst>
              <a:path w="43180">
                <a:moveTo>
                  <a:pt x="42685" y="0"/>
                </a:moveTo>
                <a:lnTo>
                  <a:pt x="0" y="0"/>
                </a:lnTo>
              </a:path>
            </a:pathLst>
          </a:custGeom>
          <a:ln w="12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" name="object 14"/>
          <p:cNvSpPr/>
          <p:nvPr/>
        </p:nvSpPr>
        <p:spPr>
          <a:xfrm>
            <a:off x="730938" y="5427833"/>
            <a:ext cx="85725" cy="0"/>
          </a:xfrm>
          <a:custGeom>
            <a:avLst/>
            <a:gdLst/>
            <a:ahLst/>
            <a:cxnLst/>
            <a:rect l="l" t="t" r="r" b="b"/>
            <a:pathLst>
              <a:path w="85725">
                <a:moveTo>
                  <a:pt x="85384" y="0"/>
                </a:moveTo>
                <a:lnTo>
                  <a:pt x="0" y="0"/>
                </a:lnTo>
              </a:path>
            </a:pathLst>
          </a:custGeom>
          <a:ln w="12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" name="object 15"/>
          <p:cNvSpPr/>
          <p:nvPr/>
        </p:nvSpPr>
        <p:spPr>
          <a:xfrm>
            <a:off x="730938" y="5191750"/>
            <a:ext cx="43180" cy="0"/>
          </a:xfrm>
          <a:custGeom>
            <a:avLst/>
            <a:gdLst/>
            <a:ahLst/>
            <a:cxnLst/>
            <a:rect l="l" t="t" r="r" b="b"/>
            <a:pathLst>
              <a:path w="43180">
                <a:moveTo>
                  <a:pt x="42685" y="0"/>
                </a:moveTo>
                <a:lnTo>
                  <a:pt x="0" y="0"/>
                </a:lnTo>
              </a:path>
            </a:pathLst>
          </a:custGeom>
          <a:ln w="12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" name="object 16"/>
          <p:cNvSpPr/>
          <p:nvPr/>
        </p:nvSpPr>
        <p:spPr>
          <a:xfrm>
            <a:off x="730938" y="4955667"/>
            <a:ext cx="43180" cy="0"/>
          </a:xfrm>
          <a:custGeom>
            <a:avLst/>
            <a:gdLst/>
            <a:ahLst/>
            <a:cxnLst/>
            <a:rect l="l" t="t" r="r" b="b"/>
            <a:pathLst>
              <a:path w="43180">
                <a:moveTo>
                  <a:pt x="42685" y="0"/>
                </a:moveTo>
                <a:lnTo>
                  <a:pt x="0" y="0"/>
                </a:lnTo>
              </a:path>
            </a:pathLst>
          </a:custGeom>
          <a:ln w="12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object 17"/>
          <p:cNvSpPr/>
          <p:nvPr/>
        </p:nvSpPr>
        <p:spPr>
          <a:xfrm>
            <a:off x="730938" y="4722104"/>
            <a:ext cx="43180" cy="0"/>
          </a:xfrm>
          <a:custGeom>
            <a:avLst/>
            <a:gdLst/>
            <a:ahLst/>
            <a:cxnLst/>
            <a:rect l="l" t="t" r="r" b="b"/>
            <a:pathLst>
              <a:path w="43180">
                <a:moveTo>
                  <a:pt x="42685" y="0"/>
                </a:moveTo>
                <a:lnTo>
                  <a:pt x="0" y="0"/>
                </a:lnTo>
              </a:path>
            </a:pathLst>
          </a:custGeom>
          <a:ln w="12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" name="object 18"/>
          <p:cNvSpPr/>
          <p:nvPr/>
        </p:nvSpPr>
        <p:spPr>
          <a:xfrm>
            <a:off x="730938" y="4486019"/>
            <a:ext cx="43180" cy="0"/>
          </a:xfrm>
          <a:custGeom>
            <a:avLst/>
            <a:gdLst/>
            <a:ahLst/>
            <a:cxnLst/>
            <a:rect l="l" t="t" r="r" b="b"/>
            <a:pathLst>
              <a:path w="43180">
                <a:moveTo>
                  <a:pt x="42685" y="0"/>
                </a:moveTo>
                <a:lnTo>
                  <a:pt x="0" y="0"/>
                </a:lnTo>
              </a:path>
            </a:pathLst>
          </a:custGeom>
          <a:ln w="12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" name="object 19"/>
          <p:cNvSpPr/>
          <p:nvPr/>
        </p:nvSpPr>
        <p:spPr>
          <a:xfrm>
            <a:off x="730938" y="4249951"/>
            <a:ext cx="85725" cy="0"/>
          </a:xfrm>
          <a:custGeom>
            <a:avLst/>
            <a:gdLst/>
            <a:ahLst/>
            <a:cxnLst/>
            <a:rect l="l" t="t" r="r" b="b"/>
            <a:pathLst>
              <a:path w="85725">
                <a:moveTo>
                  <a:pt x="85384" y="0"/>
                </a:moveTo>
                <a:lnTo>
                  <a:pt x="0" y="0"/>
                </a:lnTo>
              </a:path>
            </a:pathLst>
          </a:custGeom>
          <a:ln w="12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" name="object 20"/>
          <p:cNvSpPr/>
          <p:nvPr/>
        </p:nvSpPr>
        <p:spPr>
          <a:xfrm>
            <a:off x="730938" y="4013867"/>
            <a:ext cx="43180" cy="0"/>
          </a:xfrm>
          <a:custGeom>
            <a:avLst/>
            <a:gdLst/>
            <a:ahLst/>
            <a:cxnLst/>
            <a:rect l="l" t="t" r="r" b="b"/>
            <a:pathLst>
              <a:path w="43180">
                <a:moveTo>
                  <a:pt x="42685" y="0"/>
                </a:moveTo>
                <a:lnTo>
                  <a:pt x="0" y="0"/>
                </a:lnTo>
              </a:path>
            </a:pathLst>
          </a:custGeom>
          <a:ln w="12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" name="object 21"/>
          <p:cNvSpPr/>
          <p:nvPr/>
        </p:nvSpPr>
        <p:spPr>
          <a:xfrm>
            <a:off x="730938" y="3780304"/>
            <a:ext cx="43180" cy="0"/>
          </a:xfrm>
          <a:custGeom>
            <a:avLst/>
            <a:gdLst/>
            <a:ahLst/>
            <a:cxnLst/>
            <a:rect l="l" t="t" r="r" b="b"/>
            <a:pathLst>
              <a:path w="43180">
                <a:moveTo>
                  <a:pt x="42685" y="0"/>
                </a:moveTo>
                <a:lnTo>
                  <a:pt x="0" y="0"/>
                </a:lnTo>
              </a:path>
            </a:pathLst>
          </a:custGeom>
          <a:ln w="12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" name="object 22"/>
          <p:cNvSpPr/>
          <p:nvPr/>
        </p:nvSpPr>
        <p:spPr>
          <a:xfrm>
            <a:off x="730938" y="3544221"/>
            <a:ext cx="43180" cy="0"/>
          </a:xfrm>
          <a:custGeom>
            <a:avLst/>
            <a:gdLst/>
            <a:ahLst/>
            <a:cxnLst/>
            <a:rect l="l" t="t" r="r" b="b"/>
            <a:pathLst>
              <a:path w="43180">
                <a:moveTo>
                  <a:pt x="42685" y="0"/>
                </a:moveTo>
                <a:lnTo>
                  <a:pt x="0" y="0"/>
                </a:lnTo>
              </a:path>
            </a:pathLst>
          </a:custGeom>
          <a:ln w="12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" name="object 23"/>
          <p:cNvSpPr/>
          <p:nvPr/>
        </p:nvSpPr>
        <p:spPr>
          <a:xfrm>
            <a:off x="730938" y="3308151"/>
            <a:ext cx="43180" cy="0"/>
          </a:xfrm>
          <a:custGeom>
            <a:avLst/>
            <a:gdLst/>
            <a:ahLst/>
            <a:cxnLst/>
            <a:rect l="l" t="t" r="r" b="b"/>
            <a:pathLst>
              <a:path w="43180">
                <a:moveTo>
                  <a:pt x="42685" y="0"/>
                </a:moveTo>
                <a:lnTo>
                  <a:pt x="0" y="0"/>
                </a:lnTo>
              </a:path>
            </a:pathLst>
          </a:custGeom>
          <a:ln w="12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" name="object 24"/>
          <p:cNvSpPr/>
          <p:nvPr/>
        </p:nvSpPr>
        <p:spPr>
          <a:xfrm>
            <a:off x="730938" y="3074575"/>
            <a:ext cx="85725" cy="0"/>
          </a:xfrm>
          <a:custGeom>
            <a:avLst/>
            <a:gdLst/>
            <a:ahLst/>
            <a:cxnLst/>
            <a:rect l="l" t="t" r="r" b="b"/>
            <a:pathLst>
              <a:path w="85725">
                <a:moveTo>
                  <a:pt x="0" y="0"/>
                </a:moveTo>
                <a:lnTo>
                  <a:pt x="85384" y="0"/>
                </a:lnTo>
              </a:path>
            </a:pathLst>
          </a:custGeom>
          <a:ln w="12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" name="object 25"/>
          <p:cNvSpPr/>
          <p:nvPr/>
        </p:nvSpPr>
        <p:spPr>
          <a:xfrm>
            <a:off x="730938" y="2838505"/>
            <a:ext cx="43180" cy="0"/>
          </a:xfrm>
          <a:custGeom>
            <a:avLst/>
            <a:gdLst/>
            <a:ahLst/>
            <a:cxnLst/>
            <a:rect l="l" t="t" r="r" b="b"/>
            <a:pathLst>
              <a:path w="43180">
                <a:moveTo>
                  <a:pt x="42685" y="0"/>
                </a:moveTo>
                <a:lnTo>
                  <a:pt x="0" y="0"/>
                </a:lnTo>
              </a:path>
            </a:pathLst>
          </a:custGeom>
          <a:ln w="12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" name="object 26"/>
          <p:cNvSpPr/>
          <p:nvPr/>
        </p:nvSpPr>
        <p:spPr>
          <a:xfrm>
            <a:off x="730938" y="2602419"/>
            <a:ext cx="43180" cy="0"/>
          </a:xfrm>
          <a:custGeom>
            <a:avLst/>
            <a:gdLst/>
            <a:ahLst/>
            <a:cxnLst/>
            <a:rect l="l" t="t" r="r" b="b"/>
            <a:pathLst>
              <a:path w="43180">
                <a:moveTo>
                  <a:pt x="42685" y="0"/>
                </a:moveTo>
                <a:lnTo>
                  <a:pt x="0" y="0"/>
                </a:lnTo>
              </a:path>
            </a:pathLst>
          </a:custGeom>
          <a:ln w="12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" name="object 27"/>
          <p:cNvSpPr/>
          <p:nvPr/>
        </p:nvSpPr>
        <p:spPr>
          <a:xfrm>
            <a:off x="730938" y="2368859"/>
            <a:ext cx="43180" cy="0"/>
          </a:xfrm>
          <a:custGeom>
            <a:avLst/>
            <a:gdLst/>
            <a:ahLst/>
            <a:cxnLst/>
            <a:rect l="l" t="t" r="r" b="b"/>
            <a:pathLst>
              <a:path w="43180">
                <a:moveTo>
                  <a:pt x="42685" y="0"/>
                </a:moveTo>
                <a:lnTo>
                  <a:pt x="0" y="0"/>
                </a:lnTo>
              </a:path>
            </a:pathLst>
          </a:custGeom>
          <a:ln w="12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" name="object 28"/>
          <p:cNvSpPr/>
          <p:nvPr/>
        </p:nvSpPr>
        <p:spPr>
          <a:xfrm>
            <a:off x="730938" y="2132776"/>
            <a:ext cx="43180" cy="0"/>
          </a:xfrm>
          <a:custGeom>
            <a:avLst/>
            <a:gdLst/>
            <a:ahLst/>
            <a:cxnLst/>
            <a:rect l="l" t="t" r="r" b="b"/>
            <a:pathLst>
              <a:path w="43180">
                <a:moveTo>
                  <a:pt x="42685" y="0"/>
                </a:moveTo>
                <a:lnTo>
                  <a:pt x="0" y="0"/>
                </a:lnTo>
              </a:path>
            </a:pathLst>
          </a:custGeom>
          <a:ln w="12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" name="object 29"/>
          <p:cNvSpPr txBox="1"/>
          <p:nvPr/>
        </p:nvSpPr>
        <p:spPr>
          <a:xfrm>
            <a:off x="479634" y="6487533"/>
            <a:ext cx="151130" cy="2768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sz="1950" b="1" spc="5" dirty="0">
                <a:solidFill>
                  <a:prstClr val="black"/>
                </a:solidFill>
                <a:latin typeface="Times New Roman"/>
                <a:cs typeface="Times New Roman"/>
              </a:rPr>
              <a:t>0</a:t>
            </a:r>
            <a:endParaRPr sz="1950">
              <a:solidFill>
                <a:prstClr val="black"/>
              </a:solidFill>
              <a:latin typeface="Times New Roman"/>
              <a:cs typeface="Times New Roman"/>
            </a:endParaRPr>
          </a:p>
        </p:txBody>
      </p:sp>
      <p:sp>
        <p:nvSpPr>
          <p:cNvPr id="31" name="object 30"/>
          <p:cNvSpPr txBox="1"/>
          <p:nvPr/>
        </p:nvSpPr>
        <p:spPr>
          <a:xfrm>
            <a:off x="354061" y="5312164"/>
            <a:ext cx="276860" cy="2768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sz="1950" b="1" spc="5" dirty="0">
                <a:solidFill>
                  <a:prstClr val="black"/>
                </a:solidFill>
                <a:latin typeface="Times New Roman"/>
                <a:cs typeface="Times New Roman"/>
              </a:rPr>
              <a:t>10</a:t>
            </a:r>
            <a:endParaRPr sz="1950">
              <a:solidFill>
                <a:prstClr val="black"/>
              </a:solidFill>
              <a:latin typeface="Times New Roman"/>
              <a:cs typeface="Times New Roman"/>
            </a:endParaRPr>
          </a:p>
        </p:txBody>
      </p:sp>
      <p:sp>
        <p:nvSpPr>
          <p:cNvPr id="32" name="object 31"/>
          <p:cNvSpPr txBox="1"/>
          <p:nvPr/>
        </p:nvSpPr>
        <p:spPr>
          <a:xfrm>
            <a:off x="354061" y="4134281"/>
            <a:ext cx="276860" cy="2768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sz="1950" b="1" spc="5" dirty="0">
                <a:solidFill>
                  <a:prstClr val="black"/>
                </a:solidFill>
                <a:latin typeface="Times New Roman"/>
                <a:cs typeface="Times New Roman"/>
              </a:rPr>
              <a:t>20</a:t>
            </a:r>
            <a:endParaRPr sz="1950">
              <a:solidFill>
                <a:prstClr val="black"/>
              </a:solidFill>
              <a:latin typeface="Times New Roman"/>
              <a:cs typeface="Times New Roman"/>
            </a:endParaRPr>
          </a:p>
        </p:txBody>
      </p:sp>
      <p:sp>
        <p:nvSpPr>
          <p:cNvPr id="33" name="object 32"/>
          <p:cNvSpPr txBox="1"/>
          <p:nvPr/>
        </p:nvSpPr>
        <p:spPr>
          <a:xfrm>
            <a:off x="354061" y="2958912"/>
            <a:ext cx="276860" cy="2768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sz="1950" b="1" spc="5" dirty="0">
                <a:solidFill>
                  <a:prstClr val="black"/>
                </a:solidFill>
                <a:latin typeface="Times New Roman"/>
                <a:cs typeface="Times New Roman"/>
              </a:rPr>
              <a:t>30</a:t>
            </a:r>
            <a:endParaRPr sz="1950">
              <a:solidFill>
                <a:prstClr val="black"/>
              </a:solidFill>
              <a:latin typeface="Times New Roman"/>
              <a:cs typeface="Times New Roman"/>
            </a:endParaRPr>
          </a:p>
        </p:txBody>
      </p:sp>
      <p:sp>
        <p:nvSpPr>
          <p:cNvPr id="34" name="object 33"/>
          <p:cNvSpPr/>
          <p:nvPr/>
        </p:nvSpPr>
        <p:spPr>
          <a:xfrm>
            <a:off x="730938" y="6603196"/>
            <a:ext cx="4272280" cy="0"/>
          </a:xfrm>
          <a:custGeom>
            <a:avLst/>
            <a:gdLst/>
            <a:ahLst/>
            <a:cxnLst/>
            <a:rect l="l" t="t" r="r" b="b"/>
            <a:pathLst>
              <a:path w="4272280">
                <a:moveTo>
                  <a:pt x="0" y="0"/>
                </a:moveTo>
                <a:lnTo>
                  <a:pt x="4272008" y="0"/>
                </a:lnTo>
              </a:path>
            </a:pathLst>
          </a:custGeom>
          <a:ln w="3175">
            <a:solidFill>
              <a:srgbClr val="0A31FF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" name="object 34"/>
          <p:cNvSpPr/>
          <p:nvPr/>
        </p:nvSpPr>
        <p:spPr>
          <a:xfrm>
            <a:off x="1180489" y="6517812"/>
            <a:ext cx="0" cy="85725"/>
          </a:xfrm>
          <a:custGeom>
            <a:avLst/>
            <a:gdLst/>
            <a:ahLst/>
            <a:cxnLst/>
            <a:rect l="l" t="t" r="r" b="b"/>
            <a:pathLst>
              <a:path h="85725">
                <a:moveTo>
                  <a:pt x="0" y="0"/>
                </a:moveTo>
                <a:lnTo>
                  <a:pt x="0" y="85384"/>
                </a:lnTo>
              </a:path>
            </a:pathLst>
          </a:custGeom>
          <a:ln w="12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" name="object 35"/>
          <p:cNvSpPr/>
          <p:nvPr/>
        </p:nvSpPr>
        <p:spPr>
          <a:xfrm>
            <a:off x="1406517" y="6560497"/>
            <a:ext cx="0" cy="43180"/>
          </a:xfrm>
          <a:custGeom>
            <a:avLst/>
            <a:gdLst/>
            <a:ahLst/>
            <a:cxnLst/>
            <a:rect l="l" t="t" r="r" b="b"/>
            <a:pathLst>
              <a:path h="43179">
                <a:moveTo>
                  <a:pt x="0" y="0"/>
                </a:moveTo>
                <a:lnTo>
                  <a:pt x="0" y="42698"/>
                </a:lnTo>
              </a:path>
            </a:pathLst>
          </a:custGeom>
          <a:ln w="12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7" name="object 36"/>
          <p:cNvSpPr/>
          <p:nvPr/>
        </p:nvSpPr>
        <p:spPr>
          <a:xfrm>
            <a:off x="1630039" y="6560497"/>
            <a:ext cx="0" cy="43180"/>
          </a:xfrm>
          <a:custGeom>
            <a:avLst/>
            <a:gdLst/>
            <a:ahLst/>
            <a:cxnLst/>
            <a:rect l="l" t="t" r="r" b="b"/>
            <a:pathLst>
              <a:path h="43179">
                <a:moveTo>
                  <a:pt x="0" y="0"/>
                </a:moveTo>
                <a:lnTo>
                  <a:pt x="0" y="42698"/>
                </a:lnTo>
              </a:path>
            </a:pathLst>
          </a:custGeom>
          <a:ln w="12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8" name="object 37"/>
          <p:cNvSpPr/>
          <p:nvPr/>
        </p:nvSpPr>
        <p:spPr>
          <a:xfrm>
            <a:off x="1856067" y="6560497"/>
            <a:ext cx="0" cy="43180"/>
          </a:xfrm>
          <a:custGeom>
            <a:avLst/>
            <a:gdLst/>
            <a:ahLst/>
            <a:cxnLst/>
            <a:rect l="l" t="t" r="r" b="b"/>
            <a:pathLst>
              <a:path h="43179">
                <a:moveTo>
                  <a:pt x="0" y="0"/>
                </a:moveTo>
                <a:lnTo>
                  <a:pt x="0" y="42698"/>
                </a:lnTo>
              </a:path>
            </a:pathLst>
          </a:custGeom>
          <a:ln w="12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9" name="object 38"/>
          <p:cNvSpPr/>
          <p:nvPr/>
        </p:nvSpPr>
        <p:spPr>
          <a:xfrm>
            <a:off x="2079589" y="6517812"/>
            <a:ext cx="0" cy="85725"/>
          </a:xfrm>
          <a:custGeom>
            <a:avLst/>
            <a:gdLst/>
            <a:ahLst/>
            <a:cxnLst/>
            <a:rect l="l" t="t" r="r" b="b"/>
            <a:pathLst>
              <a:path h="85725">
                <a:moveTo>
                  <a:pt x="0" y="0"/>
                </a:moveTo>
                <a:lnTo>
                  <a:pt x="0" y="85384"/>
                </a:lnTo>
              </a:path>
            </a:pathLst>
          </a:custGeom>
          <a:ln w="12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0" name="object 39"/>
          <p:cNvSpPr/>
          <p:nvPr/>
        </p:nvSpPr>
        <p:spPr>
          <a:xfrm>
            <a:off x="2305618" y="6560497"/>
            <a:ext cx="0" cy="43180"/>
          </a:xfrm>
          <a:custGeom>
            <a:avLst/>
            <a:gdLst/>
            <a:ahLst/>
            <a:cxnLst/>
            <a:rect l="l" t="t" r="r" b="b"/>
            <a:pathLst>
              <a:path h="43179">
                <a:moveTo>
                  <a:pt x="0" y="0"/>
                </a:moveTo>
                <a:lnTo>
                  <a:pt x="0" y="42698"/>
                </a:lnTo>
              </a:path>
            </a:pathLst>
          </a:custGeom>
          <a:ln w="12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1" name="object 40"/>
          <p:cNvSpPr/>
          <p:nvPr/>
        </p:nvSpPr>
        <p:spPr>
          <a:xfrm>
            <a:off x="2529139" y="6560497"/>
            <a:ext cx="0" cy="43180"/>
          </a:xfrm>
          <a:custGeom>
            <a:avLst/>
            <a:gdLst/>
            <a:ahLst/>
            <a:cxnLst/>
            <a:rect l="l" t="t" r="r" b="b"/>
            <a:pathLst>
              <a:path h="43179">
                <a:moveTo>
                  <a:pt x="0" y="0"/>
                </a:moveTo>
                <a:lnTo>
                  <a:pt x="0" y="42698"/>
                </a:lnTo>
              </a:path>
            </a:pathLst>
          </a:custGeom>
          <a:ln w="12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2" name="object 41"/>
          <p:cNvSpPr/>
          <p:nvPr/>
        </p:nvSpPr>
        <p:spPr>
          <a:xfrm>
            <a:off x="2755182" y="6560497"/>
            <a:ext cx="0" cy="43180"/>
          </a:xfrm>
          <a:custGeom>
            <a:avLst/>
            <a:gdLst/>
            <a:ahLst/>
            <a:cxnLst/>
            <a:rect l="l" t="t" r="r" b="b"/>
            <a:pathLst>
              <a:path h="43179">
                <a:moveTo>
                  <a:pt x="0" y="0"/>
                </a:moveTo>
                <a:lnTo>
                  <a:pt x="0" y="42698"/>
                </a:lnTo>
              </a:path>
            </a:pathLst>
          </a:custGeom>
          <a:ln w="12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3" name="object 42"/>
          <p:cNvSpPr/>
          <p:nvPr/>
        </p:nvSpPr>
        <p:spPr>
          <a:xfrm>
            <a:off x="2978703" y="6517812"/>
            <a:ext cx="0" cy="85725"/>
          </a:xfrm>
          <a:custGeom>
            <a:avLst/>
            <a:gdLst/>
            <a:ahLst/>
            <a:cxnLst/>
            <a:rect l="l" t="t" r="r" b="b"/>
            <a:pathLst>
              <a:path h="85725">
                <a:moveTo>
                  <a:pt x="0" y="0"/>
                </a:moveTo>
                <a:lnTo>
                  <a:pt x="0" y="85384"/>
                </a:lnTo>
              </a:path>
            </a:pathLst>
          </a:custGeom>
          <a:ln w="12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4" name="object 43"/>
          <p:cNvSpPr/>
          <p:nvPr/>
        </p:nvSpPr>
        <p:spPr>
          <a:xfrm>
            <a:off x="3204732" y="6560497"/>
            <a:ext cx="0" cy="43180"/>
          </a:xfrm>
          <a:custGeom>
            <a:avLst/>
            <a:gdLst/>
            <a:ahLst/>
            <a:cxnLst/>
            <a:rect l="l" t="t" r="r" b="b"/>
            <a:pathLst>
              <a:path h="43179">
                <a:moveTo>
                  <a:pt x="0" y="0"/>
                </a:moveTo>
                <a:lnTo>
                  <a:pt x="0" y="42698"/>
                </a:lnTo>
              </a:path>
            </a:pathLst>
          </a:custGeom>
          <a:ln w="12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5" name="object 44"/>
          <p:cNvSpPr/>
          <p:nvPr/>
        </p:nvSpPr>
        <p:spPr>
          <a:xfrm>
            <a:off x="3430760" y="6560497"/>
            <a:ext cx="0" cy="43180"/>
          </a:xfrm>
          <a:custGeom>
            <a:avLst/>
            <a:gdLst/>
            <a:ahLst/>
            <a:cxnLst/>
            <a:rect l="l" t="t" r="r" b="b"/>
            <a:pathLst>
              <a:path h="43179">
                <a:moveTo>
                  <a:pt x="0" y="0"/>
                </a:moveTo>
                <a:lnTo>
                  <a:pt x="0" y="42698"/>
                </a:lnTo>
              </a:path>
            </a:pathLst>
          </a:custGeom>
          <a:ln w="12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6" name="object 45"/>
          <p:cNvSpPr/>
          <p:nvPr/>
        </p:nvSpPr>
        <p:spPr>
          <a:xfrm>
            <a:off x="3654282" y="6560497"/>
            <a:ext cx="0" cy="43180"/>
          </a:xfrm>
          <a:custGeom>
            <a:avLst/>
            <a:gdLst/>
            <a:ahLst/>
            <a:cxnLst/>
            <a:rect l="l" t="t" r="r" b="b"/>
            <a:pathLst>
              <a:path h="43179">
                <a:moveTo>
                  <a:pt x="0" y="0"/>
                </a:moveTo>
                <a:lnTo>
                  <a:pt x="0" y="42698"/>
                </a:lnTo>
              </a:path>
            </a:pathLst>
          </a:custGeom>
          <a:ln w="12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7" name="object 46"/>
          <p:cNvSpPr/>
          <p:nvPr/>
        </p:nvSpPr>
        <p:spPr>
          <a:xfrm>
            <a:off x="3880324" y="6517812"/>
            <a:ext cx="0" cy="85725"/>
          </a:xfrm>
          <a:custGeom>
            <a:avLst/>
            <a:gdLst/>
            <a:ahLst/>
            <a:cxnLst/>
            <a:rect l="l" t="t" r="r" b="b"/>
            <a:pathLst>
              <a:path h="85725">
                <a:moveTo>
                  <a:pt x="0" y="0"/>
                </a:moveTo>
                <a:lnTo>
                  <a:pt x="0" y="85384"/>
                </a:lnTo>
              </a:path>
            </a:pathLst>
          </a:custGeom>
          <a:ln w="12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8" name="object 47"/>
          <p:cNvSpPr/>
          <p:nvPr/>
        </p:nvSpPr>
        <p:spPr>
          <a:xfrm>
            <a:off x="4103846" y="6560497"/>
            <a:ext cx="0" cy="43180"/>
          </a:xfrm>
          <a:custGeom>
            <a:avLst/>
            <a:gdLst/>
            <a:ahLst/>
            <a:cxnLst/>
            <a:rect l="l" t="t" r="r" b="b"/>
            <a:pathLst>
              <a:path h="43179">
                <a:moveTo>
                  <a:pt x="0" y="0"/>
                </a:moveTo>
                <a:lnTo>
                  <a:pt x="0" y="42698"/>
                </a:lnTo>
              </a:path>
            </a:pathLst>
          </a:custGeom>
          <a:ln w="12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9" name="object 48"/>
          <p:cNvSpPr/>
          <p:nvPr/>
        </p:nvSpPr>
        <p:spPr>
          <a:xfrm>
            <a:off x="4329874" y="6560497"/>
            <a:ext cx="0" cy="43180"/>
          </a:xfrm>
          <a:custGeom>
            <a:avLst/>
            <a:gdLst/>
            <a:ahLst/>
            <a:cxnLst/>
            <a:rect l="l" t="t" r="r" b="b"/>
            <a:pathLst>
              <a:path h="43179">
                <a:moveTo>
                  <a:pt x="0" y="0"/>
                </a:moveTo>
                <a:lnTo>
                  <a:pt x="0" y="42698"/>
                </a:lnTo>
              </a:path>
            </a:pathLst>
          </a:custGeom>
          <a:ln w="12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0" name="object 49"/>
          <p:cNvSpPr/>
          <p:nvPr/>
        </p:nvSpPr>
        <p:spPr>
          <a:xfrm>
            <a:off x="4553396" y="6560497"/>
            <a:ext cx="0" cy="43180"/>
          </a:xfrm>
          <a:custGeom>
            <a:avLst/>
            <a:gdLst/>
            <a:ahLst/>
            <a:cxnLst/>
            <a:rect l="l" t="t" r="r" b="b"/>
            <a:pathLst>
              <a:path h="43179">
                <a:moveTo>
                  <a:pt x="0" y="0"/>
                </a:moveTo>
                <a:lnTo>
                  <a:pt x="0" y="42698"/>
                </a:lnTo>
              </a:path>
            </a:pathLst>
          </a:custGeom>
          <a:ln w="12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1" name="object 50"/>
          <p:cNvSpPr/>
          <p:nvPr/>
        </p:nvSpPr>
        <p:spPr>
          <a:xfrm>
            <a:off x="4779425" y="6517812"/>
            <a:ext cx="0" cy="85725"/>
          </a:xfrm>
          <a:custGeom>
            <a:avLst/>
            <a:gdLst/>
            <a:ahLst/>
            <a:cxnLst/>
            <a:rect l="l" t="t" r="r" b="b"/>
            <a:pathLst>
              <a:path h="85725">
                <a:moveTo>
                  <a:pt x="0" y="0"/>
                </a:moveTo>
                <a:lnTo>
                  <a:pt x="0" y="85384"/>
                </a:lnTo>
              </a:path>
            </a:pathLst>
          </a:custGeom>
          <a:ln w="12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2" name="object 51"/>
          <p:cNvSpPr/>
          <p:nvPr/>
        </p:nvSpPr>
        <p:spPr>
          <a:xfrm>
            <a:off x="956967" y="6560497"/>
            <a:ext cx="0" cy="43180"/>
          </a:xfrm>
          <a:custGeom>
            <a:avLst/>
            <a:gdLst/>
            <a:ahLst/>
            <a:cxnLst/>
            <a:rect l="l" t="t" r="r" b="b"/>
            <a:pathLst>
              <a:path h="43179">
                <a:moveTo>
                  <a:pt x="0" y="0"/>
                </a:moveTo>
                <a:lnTo>
                  <a:pt x="0" y="42698"/>
                </a:lnTo>
              </a:path>
            </a:pathLst>
          </a:custGeom>
          <a:ln w="12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3" name="object 52"/>
          <p:cNvSpPr txBox="1"/>
          <p:nvPr/>
        </p:nvSpPr>
        <p:spPr>
          <a:xfrm>
            <a:off x="1042213" y="6630684"/>
            <a:ext cx="276860" cy="2768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sz="1950" b="1" spc="5" dirty="0">
                <a:solidFill>
                  <a:prstClr val="black"/>
                </a:solidFill>
                <a:latin typeface="Times New Roman"/>
                <a:cs typeface="Times New Roman"/>
              </a:rPr>
              <a:t>86</a:t>
            </a:r>
            <a:endParaRPr sz="1950">
              <a:solidFill>
                <a:prstClr val="black"/>
              </a:solidFill>
              <a:latin typeface="Times New Roman"/>
              <a:cs typeface="Times New Roman"/>
            </a:endParaRPr>
          </a:p>
        </p:txBody>
      </p:sp>
      <p:sp>
        <p:nvSpPr>
          <p:cNvPr id="54" name="object 53"/>
          <p:cNvSpPr txBox="1"/>
          <p:nvPr/>
        </p:nvSpPr>
        <p:spPr>
          <a:xfrm>
            <a:off x="1941322" y="6630684"/>
            <a:ext cx="276860" cy="2768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sz="1950" b="1" spc="5" dirty="0">
                <a:solidFill>
                  <a:prstClr val="black"/>
                </a:solidFill>
                <a:latin typeface="Times New Roman"/>
                <a:cs typeface="Times New Roman"/>
              </a:rPr>
              <a:t>88</a:t>
            </a:r>
            <a:endParaRPr sz="1950">
              <a:solidFill>
                <a:prstClr val="black"/>
              </a:solidFill>
              <a:latin typeface="Times New Roman"/>
              <a:cs typeface="Times New Roman"/>
            </a:endParaRPr>
          </a:p>
        </p:txBody>
      </p:sp>
      <p:sp>
        <p:nvSpPr>
          <p:cNvPr id="55" name="object 54"/>
          <p:cNvSpPr txBox="1"/>
          <p:nvPr/>
        </p:nvSpPr>
        <p:spPr>
          <a:xfrm>
            <a:off x="2840431" y="6630684"/>
            <a:ext cx="276860" cy="2768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sz="1950" b="1" spc="5" dirty="0">
                <a:solidFill>
                  <a:prstClr val="black"/>
                </a:solidFill>
                <a:latin typeface="Times New Roman"/>
                <a:cs typeface="Times New Roman"/>
              </a:rPr>
              <a:t>90</a:t>
            </a:r>
            <a:endParaRPr sz="1950">
              <a:solidFill>
                <a:prstClr val="black"/>
              </a:solidFill>
              <a:latin typeface="Times New Roman"/>
              <a:cs typeface="Times New Roman"/>
            </a:endParaRPr>
          </a:p>
        </p:txBody>
      </p:sp>
      <p:sp>
        <p:nvSpPr>
          <p:cNvPr id="56" name="object 55"/>
          <p:cNvSpPr/>
          <p:nvPr/>
        </p:nvSpPr>
        <p:spPr>
          <a:xfrm>
            <a:off x="730937" y="6364606"/>
            <a:ext cx="663575" cy="93345"/>
          </a:xfrm>
          <a:custGeom>
            <a:avLst/>
            <a:gdLst/>
            <a:ahLst/>
            <a:cxnLst/>
            <a:rect l="l" t="t" r="r" b="b"/>
            <a:pathLst>
              <a:path w="663575" h="93345">
                <a:moveTo>
                  <a:pt x="0" y="92931"/>
                </a:moveTo>
                <a:lnTo>
                  <a:pt x="12549" y="92931"/>
                </a:lnTo>
                <a:lnTo>
                  <a:pt x="35151" y="90411"/>
                </a:lnTo>
                <a:lnTo>
                  <a:pt x="57754" y="87904"/>
                </a:lnTo>
                <a:lnTo>
                  <a:pt x="80357" y="85397"/>
                </a:lnTo>
                <a:lnTo>
                  <a:pt x="100453" y="82877"/>
                </a:lnTo>
                <a:lnTo>
                  <a:pt x="123056" y="80370"/>
                </a:lnTo>
                <a:lnTo>
                  <a:pt x="145659" y="77863"/>
                </a:lnTo>
                <a:lnTo>
                  <a:pt x="168262" y="75342"/>
                </a:lnTo>
                <a:lnTo>
                  <a:pt x="190865" y="72835"/>
                </a:lnTo>
                <a:lnTo>
                  <a:pt x="213467" y="70329"/>
                </a:lnTo>
                <a:lnTo>
                  <a:pt x="236070" y="67808"/>
                </a:lnTo>
                <a:lnTo>
                  <a:pt x="258673" y="65301"/>
                </a:lnTo>
                <a:lnTo>
                  <a:pt x="281276" y="62794"/>
                </a:lnTo>
                <a:lnTo>
                  <a:pt x="303879" y="57767"/>
                </a:lnTo>
                <a:lnTo>
                  <a:pt x="326482" y="55246"/>
                </a:lnTo>
                <a:lnTo>
                  <a:pt x="349085" y="52740"/>
                </a:lnTo>
                <a:lnTo>
                  <a:pt x="371687" y="50233"/>
                </a:lnTo>
                <a:lnTo>
                  <a:pt x="394290" y="45205"/>
                </a:lnTo>
                <a:lnTo>
                  <a:pt x="416893" y="42698"/>
                </a:lnTo>
                <a:lnTo>
                  <a:pt x="439496" y="40191"/>
                </a:lnTo>
                <a:lnTo>
                  <a:pt x="462099" y="35164"/>
                </a:lnTo>
                <a:lnTo>
                  <a:pt x="484702" y="32644"/>
                </a:lnTo>
                <a:lnTo>
                  <a:pt x="507305" y="27630"/>
                </a:lnTo>
                <a:lnTo>
                  <a:pt x="529907" y="25123"/>
                </a:lnTo>
                <a:lnTo>
                  <a:pt x="552510" y="20095"/>
                </a:lnTo>
                <a:lnTo>
                  <a:pt x="572606" y="17575"/>
                </a:lnTo>
                <a:lnTo>
                  <a:pt x="595209" y="12561"/>
                </a:lnTo>
                <a:lnTo>
                  <a:pt x="617812" y="7534"/>
                </a:lnTo>
                <a:lnTo>
                  <a:pt x="640415" y="5027"/>
                </a:lnTo>
                <a:lnTo>
                  <a:pt x="663018" y="0"/>
                </a:lnTo>
              </a:path>
            </a:pathLst>
          </a:custGeom>
          <a:ln w="20091">
            <a:solidFill>
              <a:srgbClr val="00F900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7" name="object 56"/>
          <p:cNvSpPr/>
          <p:nvPr/>
        </p:nvSpPr>
        <p:spPr>
          <a:xfrm>
            <a:off x="1393955" y="5786972"/>
            <a:ext cx="1102995" cy="577850"/>
          </a:xfrm>
          <a:custGeom>
            <a:avLst/>
            <a:gdLst/>
            <a:ahLst/>
            <a:cxnLst/>
            <a:rect l="l" t="t" r="r" b="b"/>
            <a:pathLst>
              <a:path w="1102995" h="577850">
                <a:moveTo>
                  <a:pt x="0" y="577633"/>
                </a:moveTo>
                <a:lnTo>
                  <a:pt x="22602" y="572605"/>
                </a:lnTo>
                <a:lnTo>
                  <a:pt x="45205" y="567591"/>
                </a:lnTo>
                <a:lnTo>
                  <a:pt x="67808" y="562564"/>
                </a:lnTo>
                <a:lnTo>
                  <a:pt x="90411" y="557550"/>
                </a:lnTo>
                <a:lnTo>
                  <a:pt x="113014" y="552523"/>
                </a:lnTo>
                <a:lnTo>
                  <a:pt x="135617" y="547495"/>
                </a:lnTo>
                <a:lnTo>
                  <a:pt x="158233" y="542482"/>
                </a:lnTo>
                <a:lnTo>
                  <a:pt x="180836" y="537454"/>
                </a:lnTo>
                <a:lnTo>
                  <a:pt x="203439" y="529920"/>
                </a:lnTo>
                <a:lnTo>
                  <a:pt x="226042" y="524893"/>
                </a:lnTo>
                <a:lnTo>
                  <a:pt x="248631" y="517358"/>
                </a:lnTo>
                <a:lnTo>
                  <a:pt x="271234" y="512331"/>
                </a:lnTo>
                <a:lnTo>
                  <a:pt x="293850" y="504797"/>
                </a:lnTo>
                <a:lnTo>
                  <a:pt x="316453" y="497262"/>
                </a:lnTo>
                <a:lnTo>
                  <a:pt x="339056" y="492249"/>
                </a:lnTo>
                <a:lnTo>
                  <a:pt x="361659" y="484714"/>
                </a:lnTo>
                <a:lnTo>
                  <a:pt x="381755" y="477180"/>
                </a:lnTo>
                <a:lnTo>
                  <a:pt x="404344" y="469646"/>
                </a:lnTo>
                <a:lnTo>
                  <a:pt x="426947" y="459605"/>
                </a:lnTo>
                <a:lnTo>
                  <a:pt x="449550" y="452057"/>
                </a:lnTo>
                <a:lnTo>
                  <a:pt x="472153" y="444522"/>
                </a:lnTo>
                <a:lnTo>
                  <a:pt x="494755" y="434481"/>
                </a:lnTo>
                <a:lnTo>
                  <a:pt x="517372" y="424440"/>
                </a:lnTo>
                <a:lnTo>
                  <a:pt x="539975" y="416906"/>
                </a:lnTo>
                <a:lnTo>
                  <a:pt x="562578" y="406851"/>
                </a:lnTo>
                <a:lnTo>
                  <a:pt x="585180" y="394303"/>
                </a:lnTo>
                <a:lnTo>
                  <a:pt x="607783" y="384248"/>
                </a:lnTo>
                <a:lnTo>
                  <a:pt x="630386" y="374207"/>
                </a:lnTo>
                <a:lnTo>
                  <a:pt x="652989" y="361645"/>
                </a:lnTo>
                <a:lnTo>
                  <a:pt x="675592" y="349084"/>
                </a:lnTo>
                <a:lnTo>
                  <a:pt x="698195" y="336535"/>
                </a:lnTo>
                <a:lnTo>
                  <a:pt x="720798" y="323974"/>
                </a:lnTo>
                <a:lnTo>
                  <a:pt x="743400" y="311412"/>
                </a:lnTo>
                <a:lnTo>
                  <a:pt x="766003" y="296357"/>
                </a:lnTo>
                <a:lnTo>
                  <a:pt x="788606" y="281289"/>
                </a:lnTo>
                <a:lnTo>
                  <a:pt x="811209" y="266206"/>
                </a:lnTo>
                <a:lnTo>
                  <a:pt x="833812" y="251138"/>
                </a:lnTo>
                <a:lnTo>
                  <a:pt x="856415" y="236069"/>
                </a:lnTo>
                <a:lnTo>
                  <a:pt x="876511" y="218494"/>
                </a:lnTo>
                <a:lnTo>
                  <a:pt x="899114" y="200918"/>
                </a:lnTo>
                <a:lnTo>
                  <a:pt x="921716" y="180822"/>
                </a:lnTo>
                <a:lnTo>
                  <a:pt x="944319" y="163247"/>
                </a:lnTo>
                <a:lnTo>
                  <a:pt x="966922" y="140644"/>
                </a:lnTo>
                <a:lnTo>
                  <a:pt x="989525" y="120548"/>
                </a:lnTo>
                <a:lnTo>
                  <a:pt x="1012128" y="97945"/>
                </a:lnTo>
                <a:lnTo>
                  <a:pt x="1034731" y="75342"/>
                </a:lnTo>
                <a:lnTo>
                  <a:pt x="1057334" y="50219"/>
                </a:lnTo>
                <a:lnTo>
                  <a:pt x="1079936" y="25109"/>
                </a:lnTo>
                <a:lnTo>
                  <a:pt x="1102539" y="0"/>
                </a:lnTo>
              </a:path>
            </a:pathLst>
          </a:custGeom>
          <a:ln w="20091">
            <a:solidFill>
              <a:srgbClr val="00F900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8" name="object 57"/>
          <p:cNvSpPr/>
          <p:nvPr/>
        </p:nvSpPr>
        <p:spPr>
          <a:xfrm>
            <a:off x="2496495" y="3009287"/>
            <a:ext cx="1102995" cy="2778125"/>
          </a:xfrm>
          <a:custGeom>
            <a:avLst/>
            <a:gdLst/>
            <a:ahLst/>
            <a:cxnLst/>
            <a:rect l="l" t="t" r="r" b="b"/>
            <a:pathLst>
              <a:path w="1102995" h="2778125">
                <a:moveTo>
                  <a:pt x="0" y="2777685"/>
                </a:moveTo>
                <a:lnTo>
                  <a:pt x="22602" y="2750055"/>
                </a:lnTo>
                <a:lnTo>
                  <a:pt x="45205" y="2719918"/>
                </a:lnTo>
                <a:lnTo>
                  <a:pt x="67808" y="2689780"/>
                </a:lnTo>
                <a:lnTo>
                  <a:pt x="90411" y="2659643"/>
                </a:lnTo>
                <a:lnTo>
                  <a:pt x="113014" y="2624479"/>
                </a:lnTo>
                <a:lnTo>
                  <a:pt x="135617" y="2591835"/>
                </a:lnTo>
                <a:lnTo>
                  <a:pt x="158220" y="2554163"/>
                </a:lnTo>
                <a:lnTo>
                  <a:pt x="180822" y="2516492"/>
                </a:lnTo>
                <a:lnTo>
                  <a:pt x="203425" y="2476300"/>
                </a:lnTo>
                <a:lnTo>
                  <a:pt x="226028" y="2433615"/>
                </a:lnTo>
                <a:lnTo>
                  <a:pt x="246124" y="2390916"/>
                </a:lnTo>
                <a:lnTo>
                  <a:pt x="268727" y="2343190"/>
                </a:lnTo>
                <a:lnTo>
                  <a:pt x="291330" y="2295477"/>
                </a:lnTo>
                <a:lnTo>
                  <a:pt x="313933" y="2245244"/>
                </a:lnTo>
                <a:lnTo>
                  <a:pt x="336535" y="2192516"/>
                </a:lnTo>
                <a:lnTo>
                  <a:pt x="359138" y="2137257"/>
                </a:lnTo>
                <a:lnTo>
                  <a:pt x="381741" y="2079490"/>
                </a:lnTo>
                <a:lnTo>
                  <a:pt x="404344" y="2019215"/>
                </a:lnTo>
                <a:lnTo>
                  <a:pt x="426947" y="1953914"/>
                </a:lnTo>
                <a:lnTo>
                  <a:pt x="449550" y="1888624"/>
                </a:lnTo>
                <a:lnTo>
                  <a:pt x="472153" y="1820803"/>
                </a:lnTo>
                <a:lnTo>
                  <a:pt x="494755" y="1747981"/>
                </a:lnTo>
                <a:lnTo>
                  <a:pt x="517358" y="1672638"/>
                </a:lnTo>
                <a:lnTo>
                  <a:pt x="539961" y="1594775"/>
                </a:lnTo>
                <a:lnTo>
                  <a:pt x="562578" y="1516925"/>
                </a:lnTo>
                <a:lnTo>
                  <a:pt x="585180" y="1434048"/>
                </a:lnTo>
                <a:lnTo>
                  <a:pt x="607783" y="1348650"/>
                </a:lnTo>
                <a:lnTo>
                  <a:pt x="630373" y="1260746"/>
                </a:lnTo>
                <a:lnTo>
                  <a:pt x="652976" y="1172855"/>
                </a:lnTo>
                <a:lnTo>
                  <a:pt x="675578" y="1082443"/>
                </a:lnTo>
                <a:lnTo>
                  <a:pt x="698181" y="992032"/>
                </a:lnTo>
                <a:lnTo>
                  <a:pt x="718277" y="899097"/>
                </a:lnTo>
                <a:lnTo>
                  <a:pt x="740880" y="808689"/>
                </a:lnTo>
                <a:lnTo>
                  <a:pt x="763483" y="718277"/>
                </a:lnTo>
                <a:lnTo>
                  <a:pt x="786086" y="627866"/>
                </a:lnTo>
                <a:lnTo>
                  <a:pt x="808689" y="542468"/>
                </a:lnTo>
                <a:lnTo>
                  <a:pt x="831291" y="459591"/>
                </a:lnTo>
                <a:lnTo>
                  <a:pt x="853894" y="379221"/>
                </a:lnTo>
                <a:lnTo>
                  <a:pt x="876497" y="306398"/>
                </a:lnTo>
                <a:lnTo>
                  <a:pt x="899100" y="238590"/>
                </a:lnTo>
                <a:lnTo>
                  <a:pt x="921716" y="178302"/>
                </a:lnTo>
                <a:lnTo>
                  <a:pt x="944319" y="125575"/>
                </a:lnTo>
                <a:lnTo>
                  <a:pt x="966922" y="82877"/>
                </a:lnTo>
                <a:lnTo>
                  <a:pt x="989525" y="47712"/>
                </a:lnTo>
                <a:lnTo>
                  <a:pt x="1034731" y="5013"/>
                </a:lnTo>
                <a:lnTo>
                  <a:pt x="1057320" y="0"/>
                </a:lnTo>
                <a:lnTo>
                  <a:pt x="1079936" y="2506"/>
                </a:lnTo>
                <a:lnTo>
                  <a:pt x="1102539" y="17575"/>
                </a:lnTo>
              </a:path>
            </a:pathLst>
          </a:custGeom>
          <a:ln w="20091">
            <a:solidFill>
              <a:srgbClr val="00F900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9" name="object 58"/>
          <p:cNvSpPr/>
          <p:nvPr/>
        </p:nvSpPr>
        <p:spPr>
          <a:xfrm>
            <a:off x="3599035" y="3026862"/>
            <a:ext cx="1100455" cy="2458720"/>
          </a:xfrm>
          <a:custGeom>
            <a:avLst/>
            <a:gdLst/>
            <a:ahLst/>
            <a:cxnLst/>
            <a:rect l="l" t="t" r="r" b="b"/>
            <a:pathLst>
              <a:path w="1100454" h="2458720">
                <a:moveTo>
                  <a:pt x="0" y="0"/>
                </a:moveTo>
                <a:lnTo>
                  <a:pt x="45205" y="52740"/>
                </a:lnTo>
                <a:lnTo>
                  <a:pt x="67808" y="90411"/>
                </a:lnTo>
                <a:lnTo>
                  <a:pt x="87904" y="135617"/>
                </a:lnTo>
                <a:lnTo>
                  <a:pt x="110507" y="188357"/>
                </a:lnTo>
                <a:lnTo>
                  <a:pt x="133096" y="246124"/>
                </a:lnTo>
                <a:lnTo>
                  <a:pt x="155699" y="306398"/>
                </a:lnTo>
                <a:lnTo>
                  <a:pt x="178315" y="371699"/>
                </a:lnTo>
                <a:lnTo>
                  <a:pt x="200918" y="442015"/>
                </a:lnTo>
                <a:lnTo>
                  <a:pt x="223521" y="512345"/>
                </a:lnTo>
                <a:lnTo>
                  <a:pt x="246124" y="585167"/>
                </a:lnTo>
                <a:lnTo>
                  <a:pt x="268727" y="658003"/>
                </a:lnTo>
                <a:lnTo>
                  <a:pt x="291330" y="730839"/>
                </a:lnTo>
                <a:lnTo>
                  <a:pt x="313933" y="806182"/>
                </a:lnTo>
                <a:lnTo>
                  <a:pt x="336535" y="879018"/>
                </a:lnTo>
                <a:lnTo>
                  <a:pt x="359138" y="951854"/>
                </a:lnTo>
                <a:lnTo>
                  <a:pt x="381741" y="1024676"/>
                </a:lnTo>
                <a:lnTo>
                  <a:pt x="404344" y="1095005"/>
                </a:lnTo>
                <a:lnTo>
                  <a:pt x="426947" y="1165321"/>
                </a:lnTo>
                <a:lnTo>
                  <a:pt x="449550" y="1230622"/>
                </a:lnTo>
                <a:lnTo>
                  <a:pt x="472153" y="1298431"/>
                </a:lnTo>
                <a:lnTo>
                  <a:pt x="494755" y="1361211"/>
                </a:lnTo>
                <a:lnTo>
                  <a:pt x="517358" y="1424007"/>
                </a:lnTo>
                <a:lnTo>
                  <a:pt x="539961" y="1484281"/>
                </a:lnTo>
                <a:lnTo>
                  <a:pt x="560057" y="1542035"/>
                </a:lnTo>
                <a:lnTo>
                  <a:pt x="582660" y="1597295"/>
                </a:lnTo>
                <a:lnTo>
                  <a:pt x="605263" y="1652554"/>
                </a:lnTo>
                <a:lnTo>
                  <a:pt x="627866" y="1705282"/>
                </a:lnTo>
                <a:lnTo>
                  <a:pt x="650469" y="1755515"/>
                </a:lnTo>
                <a:lnTo>
                  <a:pt x="673071" y="1803228"/>
                </a:lnTo>
                <a:lnTo>
                  <a:pt x="695674" y="1850954"/>
                </a:lnTo>
                <a:lnTo>
                  <a:pt x="718277" y="1896160"/>
                </a:lnTo>
                <a:lnTo>
                  <a:pt x="740880" y="1941366"/>
                </a:lnTo>
                <a:lnTo>
                  <a:pt x="763482" y="1981543"/>
                </a:lnTo>
                <a:lnTo>
                  <a:pt x="786086" y="2021736"/>
                </a:lnTo>
                <a:lnTo>
                  <a:pt x="808689" y="2061914"/>
                </a:lnTo>
                <a:lnTo>
                  <a:pt x="831291" y="2099586"/>
                </a:lnTo>
                <a:lnTo>
                  <a:pt x="853894" y="2134750"/>
                </a:lnTo>
                <a:lnTo>
                  <a:pt x="876497" y="2169915"/>
                </a:lnTo>
                <a:lnTo>
                  <a:pt x="899100" y="2205066"/>
                </a:lnTo>
                <a:lnTo>
                  <a:pt x="921703" y="2237723"/>
                </a:lnTo>
                <a:lnTo>
                  <a:pt x="944306" y="2267860"/>
                </a:lnTo>
                <a:lnTo>
                  <a:pt x="966909" y="2297998"/>
                </a:lnTo>
                <a:lnTo>
                  <a:pt x="989511" y="2328135"/>
                </a:lnTo>
                <a:lnTo>
                  <a:pt x="1012114" y="2355765"/>
                </a:lnTo>
                <a:lnTo>
                  <a:pt x="1032209" y="2380873"/>
                </a:lnTo>
                <a:lnTo>
                  <a:pt x="1054813" y="2408491"/>
                </a:lnTo>
                <a:lnTo>
                  <a:pt x="1077416" y="2433615"/>
                </a:lnTo>
                <a:lnTo>
                  <a:pt x="1100019" y="2458724"/>
                </a:lnTo>
              </a:path>
            </a:pathLst>
          </a:custGeom>
          <a:ln w="20091">
            <a:solidFill>
              <a:srgbClr val="00F900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0" name="object 59"/>
          <p:cNvSpPr/>
          <p:nvPr/>
        </p:nvSpPr>
        <p:spPr>
          <a:xfrm>
            <a:off x="4699055" y="5485587"/>
            <a:ext cx="304165" cy="258445"/>
          </a:xfrm>
          <a:custGeom>
            <a:avLst/>
            <a:gdLst/>
            <a:ahLst/>
            <a:cxnLst/>
            <a:rect l="l" t="t" r="r" b="b"/>
            <a:pathLst>
              <a:path w="304164" h="258445">
                <a:moveTo>
                  <a:pt x="0" y="0"/>
                </a:moveTo>
                <a:lnTo>
                  <a:pt x="22602" y="22602"/>
                </a:lnTo>
                <a:lnTo>
                  <a:pt x="45205" y="45205"/>
                </a:lnTo>
                <a:lnTo>
                  <a:pt x="67808" y="67808"/>
                </a:lnTo>
                <a:lnTo>
                  <a:pt x="90411" y="87904"/>
                </a:lnTo>
                <a:lnTo>
                  <a:pt x="113012" y="108000"/>
                </a:lnTo>
                <a:lnTo>
                  <a:pt x="135617" y="128082"/>
                </a:lnTo>
                <a:lnTo>
                  <a:pt x="158220" y="148178"/>
                </a:lnTo>
                <a:lnTo>
                  <a:pt x="180822" y="165767"/>
                </a:lnTo>
                <a:lnTo>
                  <a:pt x="203425" y="183343"/>
                </a:lnTo>
                <a:lnTo>
                  <a:pt x="226028" y="200918"/>
                </a:lnTo>
                <a:lnTo>
                  <a:pt x="248645" y="218507"/>
                </a:lnTo>
                <a:lnTo>
                  <a:pt x="271247" y="233576"/>
                </a:lnTo>
                <a:lnTo>
                  <a:pt x="293849" y="251151"/>
                </a:lnTo>
                <a:lnTo>
                  <a:pt x="303889" y="257845"/>
                </a:lnTo>
              </a:path>
            </a:pathLst>
          </a:custGeom>
          <a:ln w="20091">
            <a:solidFill>
              <a:srgbClr val="00F900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1" name="object 60"/>
          <p:cNvSpPr/>
          <p:nvPr/>
        </p:nvSpPr>
        <p:spPr>
          <a:xfrm>
            <a:off x="730937" y="6362098"/>
            <a:ext cx="663575" cy="94615"/>
          </a:xfrm>
          <a:custGeom>
            <a:avLst/>
            <a:gdLst/>
            <a:ahLst/>
            <a:cxnLst/>
            <a:rect l="l" t="t" r="r" b="b"/>
            <a:pathLst>
              <a:path w="663575" h="94614">
                <a:moveTo>
                  <a:pt x="0" y="94317"/>
                </a:moveTo>
                <a:lnTo>
                  <a:pt x="12549" y="92918"/>
                </a:lnTo>
                <a:lnTo>
                  <a:pt x="35151" y="90411"/>
                </a:lnTo>
                <a:lnTo>
                  <a:pt x="57754" y="90411"/>
                </a:lnTo>
                <a:lnTo>
                  <a:pt x="80357" y="87904"/>
                </a:lnTo>
                <a:lnTo>
                  <a:pt x="100453" y="85384"/>
                </a:lnTo>
                <a:lnTo>
                  <a:pt x="123056" y="82877"/>
                </a:lnTo>
                <a:lnTo>
                  <a:pt x="145659" y="80370"/>
                </a:lnTo>
                <a:lnTo>
                  <a:pt x="168262" y="77849"/>
                </a:lnTo>
                <a:lnTo>
                  <a:pt x="190865" y="75342"/>
                </a:lnTo>
                <a:lnTo>
                  <a:pt x="213467" y="72835"/>
                </a:lnTo>
                <a:lnTo>
                  <a:pt x="236070" y="70315"/>
                </a:lnTo>
                <a:lnTo>
                  <a:pt x="258673" y="65301"/>
                </a:lnTo>
                <a:lnTo>
                  <a:pt x="281276" y="62781"/>
                </a:lnTo>
                <a:lnTo>
                  <a:pt x="303879" y="60274"/>
                </a:lnTo>
                <a:lnTo>
                  <a:pt x="326482" y="57753"/>
                </a:lnTo>
                <a:lnTo>
                  <a:pt x="349085" y="55246"/>
                </a:lnTo>
                <a:lnTo>
                  <a:pt x="371687" y="50233"/>
                </a:lnTo>
                <a:lnTo>
                  <a:pt x="394290" y="47712"/>
                </a:lnTo>
                <a:lnTo>
                  <a:pt x="416893" y="45205"/>
                </a:lnTo>
                <a:lnTo>
                  <a:pt x="439496" y="40178"/>
                </a:lnTo>
                <a:lnTo>
                  <a:pt x="462099" y="37671"/>
                </a:lnTo>
                <a:lnTo>
                  <a:pt x="484702" y="35150"/>
                </a:lnTo>
                <a:lnTo>
                  <a:pt x="507305" y="30137"/>
                </a:lnTo>
                <a:lnTo>
                  <a:pt x="529907" y="25109"/>
                </a:lnTo>
                <a:lnTo>
                  <a:pt x="552510" y="22602"/>
                </a:lnTo>
                <a:lnTo>
                  <a:pt x="572606" y="17575"/>
                </a:lnTo>
                <a:lnTo>
                  <a:pt x="595209" y="15068"/>
                </a:lnTo>
                <a:lnTo>
                  <a:pt x="617812" y="10041"/>
                </a:lnTo>
                <a:lnTo>
                  <a:pt x="640415" y="5027"/>
                </a:lnTo>
                <a:lnTo>
                  <a:pt x="663018" y="0"/>
                </a:lnTo>
              </a:path>
            </a:pathLst>
          </a:custGeom>
          <a:ln w="10045">
            <a:solidFill>
              <a:srgbClr val="FF2800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2" name="object 61"/>
          <p:cNvSpPr/>
          <p:nvPr/>
        </p:nvSpPr>
        <p:spPr>
          <a:xfrm>
            <a:off x="1393955" y="5764369"/>
            <a:ext cx="1102995" cy="598170"/>
          </a:xfrm>
          <a:custGeom>
            <a:avLst/>
            <a:gdLst/>
            <a:ahLst/>
            <a:cxnLst/>
            <a:rect l="l" t="t" r="r" b="b"/>
            <a:pathLst>
              <a:path w="1102995" h="598170">
                <a:moveTo>
                  <a:pt x="0" y="597729"/>
                </a:moveTo>
                <a:lnTo>
                  <a:pt x="22602" y="592701"/>
                </a:lnTo>
                <a:lnTo>
                  <a:pt x="45205" y="590194"/>
                </a:lnTo>
                <a:lnTo>
                  <a:pt x="67808" y="585167"/>
                </a:lnTo>
                <a:lnTo>
                  <a:pt x="90411" y="580153"/>
                </a:lnTo>
                <a:lnTo>
                  <a:pt x="113014" y="572605"/>
                </a:lnTo>
                <a:lnTo>
                  <a:pt x="135617" y="567591"/>
                </a:lnTo>
                <a:lnTo>
                  <a:pt x="158233" y="562564"/>
                </a:lnTo>
                <a:lnTo>
                  <a:pt x="180836" y="557537"/>
                </a:lnTo>
                <a:lnTo>
                  <a:pt x="203439" y="550002"/>
                </a:lnTo>
                <a:lnTo>
                  <a:pt x="226042" y="544989"/>
                </a:lnTo>
                <a:lnTo>
                  <a:pt x="248631" y="537454"/>
                </a:lnTo>
                <a:lnTo>
                  <a:pt x="271234" y="532427"/>
                </a:lnTo>
                <a:lnTo>
                  <a:pt x="293850" y="524893"/>
                </a:lnTo>
                <a:lnTo>
                  <a:pt x="316453" y="517358"/>
                </a:lnTo>
                <a:lnTo>
                  <a:pt x="339056" y="509824"/>
                </a:lnTo>
                <a:lnTo>
                  <a:pt x="361659" y="502290"/>
                </a:lnTo>
                <a:lnTo>
                  <a:pt x="381755" y="494755"/>
                </a:lnTo>
                <a:lnTo>
                  <a:pt x="404344" y="487221"/>
                </a:lnTo>
                <a:lnTo>
                  <a:pt x="426947" y="479687"/>
                </a:lnTo>
                <a:lnTo>
                  <a:pt x="449550" y="472153"/>
                </a:lnTo>
                <a:lnTo>
                  <a:pt x="472153" y="462111"/>
                </a:lnTo>
                <a:lnTo>
                  <a:pt x="494755" y="452057"/>
                </a:lnTo>
                <a:lnTo>
                  <a:pt x="517372" y="444522"/>
                </a:lnTo>
                <a:lnTo>
                  <a:pt x="539975" y="434481"/>
                </a:lnTo>
                <a:lnTo>
                  <a:pt x="562578" y="424440"/>
                </a:lnTo>
                <a:lnTo>
                  <a:pt x="585180" y="411878"/>
                </a:lnTo>
                <a:lnTo>
                  <a:pt x="607783" y="401837"/>
                </a:lnTo>
                <a:lnTo>
                  <a:pt x="630386" y="389275"/>
                </a:lnTo>
                <a:lnTo>
                  <a:pt x="652989" y="379234"/>
                </a:lnTo>
                <a:lnTo>
                  <a:pt x="675592" y="366673"/>
                </a:lnTo>
                <a:lnTo>
                  <a:pt x="698195" y="354111"/>
                </a:lnTo>
                <a:lnTo>
                  <a:pt x="720798" y="339042"/>
                </a:lnTo>
                <a:lnTo>
                  <a:pt x="743400" y="326494"/>
                </a:lnTo>
                <a:lnTo>
                  <a:pt x="766003" y="311412"/>
                </a:lnTo>
                <a:lnTo>
                  <a:pt x="788606" y="296344"/>
                </a:lnTo>
                <a:lnTo>
                  <a:pt x="811209" y="281289"/>
                </a:lnTo>
                <a:lnTo>
                  <a:pt x="833812" y="263700"/>
                </a:lnTo>
                <a:lnTo>
                  <a:pt x="856415" y="246124"/>
                </a:lnTo>
                <a:lnTo>
                  <a:pt x="876511" y="228535"/>
                </a:lnTo>
                <a:lnTo>
                  <a:pt x="899114" y="210960"/>
                </a:lnTo>
                <a:lnTo>
                  <a:pt x="921716" y="190864"/>
                </a:lnTo>
                <a:lnTo>
                  <a:pt x="944319" y="170781"/>
                </a:lnTo>
                <a:lnTo>
                  <a:pt x="966922" y="150685"/>
                </a:lnTo>
                <a:lnTo>
                  <a:pt x="989525" y="128082"/>
                </a:lnTo>
                <a:lnTo>
                  <a:pt x="1012128" y="105480"/>
                </a:lnTo>
                <a:lnTo>
                  <a:pt x="1034731" y="80370"/>
                </a:lnTo>
                <a:lnTo>
                  <a:pt x="1057334" y="55246"/>
                </a:lnTo>
                <a:lnTo>
                  <a:pt x="1079936" y="27616"/>
                </a:lnTo>
                <a:lnTo>
                  <a:pt x="1102539" y="0"/>
                </a:lnTo>
              </a:path>
            </a:pathLst>
          </a:custGeom>
          <a:ln w="10045">
            <a:solidFill>
              <a:srgbClr val="FF2800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3" name="object 62"/>
          <p:cNvSpPr/>
          <p:nvPr/>
        </p:nvSpPr>
        <p:spPr>
          <a:xfrm>
            <a:off x="2496495" y="2504476"/>
            <a:ext cx="1102995" cy="3260090"/>
          </a:xfrm>
          <a:custGeom>
            <a:avLst/>
            <a:gdLst/>
            <a:ahLst/>
            <a:cxnLst/>
            <a:rect l="l" t="t" r="r" b="b"/>
            <a:pathLst>
              <a:path w="1102995" h="3260090">
                <a:moveTo>
                  <a:pt x="0" y="3259893"/>
                </a:moveTo>
                <a:lnTo>
                  <a:pt x="22602" y="3232263"/>
                </a:lnTo>
                <a:lnTo>
                  <a:pt x="45205" y="3199619"/>
                </a:lnTo>
                <a:lnTo>
                  <a:pt x="67808" y="3169468"/>
                </a:lnTo>
                <a:lnTo>
                  <a:pt x="90411" y="3134317"/>
                </a:lnTo>
                <a:lnTo>
                  <a:pt x="113014" y="3099152"/>
                </a:lnTo>
                <a:lnTo>
                  <a:pt x="135617" y="3061481"/>
                </a:lnTo>
                <a:lnTo>
                  <a:pt x="158220" y="3023808"/>
                </a:lnTo>
                <a:lnTo>
                  <a:pt x="180822" y="2981111"/>
                </a:lnTo>
                <a:lnTo>
                  <a:pt x="203425" y="2938425"/>
                </a:lnTo>
                <a:lnTo>
                  <a:pt x="226028" y="2893220"/>
                </a:lnTo>
                <a:lnTo>
                  <a:pt x="246124" y="2845494"/>
                </a:lnTo>
                <a:lnTo>
                  <a:pt x="268727" y="2795273"/>
                </a:lnTo>
                <a:lnTo>
                  <a:pt x="291330" y="2742520"/>
                </a:lnTo>
                <a:lnTo>
                  <a:pt x="313933" y="2687273"/>
                </a:lnTo>
                <a:lnTo>
                  <a:pt x="336535" y="2629506"/>
                </a:lnTo>
                <a:lnTo>
                  <a:pt x="359138" y="2566725"/>
                </a:lnTo>
                <a:lnTo>
                  <a:pt x="381741" y="2503929"/>
                </a:lnTo>
                <a:lnTo>
                  <a:pt x="404344" y="2436135"/>
                </a:lnTo>
                <a:lnTo>
                  <a:pt x="426947" y="2363299"/>
                </a:lnTo>
                <a:lnTo>
                  <a:pt x="449550" y="2290463"/>
                </a:lnTo>
                <a:lnTo>
                  <a:pt x="472153" y="2210093"/>
                </a:lnTo>
                <a:lnTo>
                  <a:pt x="494755" y="2129723"/>
                </a:lnTo>
                <a:lnTo>
                  <a:pt x="517358" y="2044339"/>
                </a:lnTo>
                <a:lnTo>
                  <a:pt x="539961" y="1953927"/>
                </a:lnTo>
                <a:lnTo>
                  <a:pt x="562578" y="1860995"/>
                </a:lnTo>
                <a:lnTo>
                  <a:pt x="585180" y="1765557"/>
                </a:lnTo>
                <a:lnTo>
                  <a:pt x="607783" y="1665104"/>
                </a:lnTo>
                <a:lnTo>
                  <a:pt x="630373" y="1562131"/>
                </a:lnTo>
                <a:lnTo>
                  <a:pt x="652976" y="1456651"/>
                </a:lnTo>
                <a:lnTo>
                  <a:pt x="675578" y="1348664"/>
                </a:lnTo>
                <a:lnTo>
                  <a:pt x="698181" y="1238156"/>
                </a:lnTo>
                <a:lnTo>
                  <a:pt x="718277" y="1127649"/>
                </a:lnTo>
                <a:lnTo>
                  <a:pt x="740880" y="1014632"/>
                </a:lnTo>
                <a:lnTo>
                  <a:pt x="763483" y="904127"/>
                </a:lnTo>
                <a:lnTo>
                  <a:pt x="786086" y="793620"/>
                </a:lnTo>
                <a:lnTo>
                  <a:pt x="808689" y="685633"/>
                </a:lnTo>
                <a:lnTo>
                  <a:pt x="831291" y="582660"/>
                </a:lnTo>
                <a:lnTo>
                  <a:pt x="853894" y="482207"/>
                </a:lnTo>
                <a:lnTo>
                  <a:pt x="876497" y="389275"/>
                </a:lnTo>
                <a:lnTo>
                  <a:pt x="899100" y="303889"/>
                </a:lnTo>
                <a:lnTo>
                  <a:pt x="921716" y="226028"/>
                </a:lnTo>
                <a:lnTo>
                  <a:pt x="944319" y="158217"/>
                </a:lnTo>
                <a:lnTo>
                  <a:pt x="966922" y="102973"/>
                </a:lnTo>
                <a:lnTo>
                  <a:pt x="989525" y="57767"/>
                </a:lnTo>
                <a:lnTo>
                  <a:pt x="1012128" y="25107"/>
                </a:lnTo>
                <a:lnTo>
                  <a:pt x="1057320" y="0"/>
                </a:lnTo>
                <a:lnTo>
                  <a:pt x="1079936" y="5027"/>
                </a:lnTo>
                <a:lnTo>
                  <a:pt x="1102539" y="25107"/>
                </a:lnTo>
              </a:path>
            </a:pathLst>
          </a:custGeom>
          <a:ln w="10045">
            <a:solidFill>
              <a:srgbClr val="FF2800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4" name="object 63"/>
          <p:cNvSpPr/>
          <p:nvPr/>
        </p:nvSpPr>
        <p:spPr>
          <a:xfrm>
            <a:off x="3599035" y="2529583"/>
            <a:ext cx="1100455" cy="2893695"/>
          </a:xfrm>
          <a:custGeom>
            <a:avLst/>
            <a:gdLst/>
            <a:ahLst/>
            <a:cxnLst/>
            <a:rect l="l" t="t" r="r" b="b"/>
            <a:pathLst>
              <a:path w="1100454" h="2893695">
                <a:moveTo>
                  <a:pt x="0" y="0"/>
                </a:moveTo>
                <a:lnTo>
                  <a:pt x="45205" y="70331"/>
                </a:lnTo>
                <a:lnTo>
                  <a:pt x="67808" y="120564"/>
                </a:lnTo>
                <a:lnTo>
                  <a:pt x="87904" y="180839"/>
                </a:lnTo>
                <a:lnTo>
                  <a:pt x="110507" y="248647"/>
                </a:lnTo>
                <a:lnTo>
                  <a:pt x="133096" y="321483"/>
                </a:lnTo>
                <a:lnTo>
                  <a:pt x="155699" y="399329"/>
                </a:lnTo>
                <a:lnTo>
                  <a:pt x="178315" y="482210"/>
                </a:lnTo>
                <a:lnTo>
                  <a:pt x="200918" y="570115"/>
                </a:lnTo>
                <a:lnTo>
                  <a:pt x="223521" y="658006"/>
                </a:lnTo>
                <a:lnTo>
                  <a:pt x="246124" y="748431"/>
                </a:lnTo>
                <a:lnTo>
                  <a:pt x="268727" y="838842"/>
                </a:lnTo>
                <a:lnTo>
                  <a:pt x="291330" y="929253"/>
                </a:lnTo>
                <a:lnTo>
                  <a:pt x="313933" y="1019665"/>
                </a:lnTo>
                <a:lnTo>
                  <a:pt x="336535" y="1107569"/>
                </a:lnTo>
                <a:lnTo>
                  <a:pt x="359138" y="1195460"/>
                </a:lnTo>
                <a:lnTo>
                  <a:pt x="381741" y="1280858"/>
                </a:lnTo>
                <a:lnTo>
                  <a:pt x="404344" y="1363735"/>
                </a:lnTo>
                <a:lnTo>
                  <a:pt x="426947" y="1446612"/>
                </a:lnTo>
                <a:lnTo>
                  <a:pt x="449550" y="1524473"/>
                </a:lnTo>
                <a:lnTo>
                  <a:pt x="472153" y="1599805"/>
                </a:lnTo>
                <a:lnTo>
                  <a:pt x="494755" y="1675161"/>
                </a:lnTo>
                <a:lnTo>
                  <a:pt x="517358" y="1745477"/>
                </a:lnTo>
                <a:lnTo>
                  <a:pt x="539961" y="1815806"/>
                </a:lnTo>
                <a:lnTo>
                  <a:pt x="560057" y="1881094"/>
                </a:lnTo>
                <a:lnTo>
                  <a:pt x="582660" y="1946396"/>
                </a:lnTo>
                <a:lnTo>
                  <a:pt x="605263" y="2006670"/>
                </a:lnTo>
                <a:lnTo>
                  <a:pt x="627866" y="2066944"/>
                </a:lnTo>
                <a:lnTo>
                  <a:pt x="650469" y="2122191"/>
                </a:lnTo>
                <a:lnTo>
                  <a:pt x="673071" y="2177452"/>
                </a:lnTo>
                <a:lnTo>
                  <a:pt x="695674" y="2230192"/>
                </a:lnTo>
                <a:lnTo>
                  <a:pt x="718277" y="2280425"/>
                </a:lnTo>
                <a:lnTo>
                  <a:pt x="740880" y="2330658"/>
                </a:lnTo>
                <a:lnTo>
                  <a:pt x="763482" y="2375864"/>
                </a:lnTo>
                <a:lnTo>
                  <a:pt x="786086" y="2421069"/>
                </a:lnTo>
                <a:lnTo>
                  <a:pt x="808689" y="2463755"/>
                </a:lnTo>
                <a:lnTo>
                  <a:pt x="831291" y="2503946"/>
                </a:lnTo>
                <a:lnTo>
                  <a:pt x="853894" y="2544125"/>
                </a:lnTo>
                <a:lnTo>
                  <a:pt x="876497" y="2581796"/>
                </a:lnTo>
                <a:lnTo>
                  <a:pt x="899100" y="2619468"/>
                </a:lnTo>
                <a:lnTo>
                  <a:pt x="921703" y="2654632"/>
                </a:lnTo>
                <a:lnTo>
                  <a:pt x="944306" y="2689797"/>
                </a:lnTo>
                <a:lnTo>
                  <a:pt x="966909" y="2722441"/>
                </a:lnTo>
                <a:lnTo>
                  <a:pt x="989511" y="2752578"/>
                </a:lnTo>
                <a:lnTo>
                  <a:pt x="1012114" y="2782715"/>
                </a:lnTo>
                <a:lnTo>
                  <a:pt x="1032209" y="2812852"/>
                </a:lnTo>
                <a:lnTo>
                  <a:pt x="1054813" y="2840482"/>
                </a:lnTo>
                <a:lnTo>
                  <a:pt x="1077416" y="2868113"/>
                </a:lnTo>
                <a:lnTo>
                  <a:pt x="1100019" y="2893222"/>
                </a:lnTo>
              </a:path>
            </a:pathLst>
          </a:custGeom>
          <a:ln w="10045">
            <a:solidFill>
              <a:srgbClr val="FF2800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5" name="object 64"/>
          <p:cNvSpPr/>
          <p:nvPr/>
        </p:nvSpPr>
        <p:spPr>
          <a:xfrm>
            <a:off x="4699055" y="5422806"/>
            <a:ext cx="304165" cy="276860"/>
          </a:xfrm>
          <a:custGeom>
            <a:avLst/>
            <a:gdLst/>
            <a:ahLst/>
            <a:cxnLst/>
            <a:rect l="l" t="t" r="r" b="b"/>
            <a:pathLst>
              <a:path w="304164" h="276860">
                <a:moveTo>
                  <a:pt x="0" y="0"/>
                </a:moveTo>
                <a:lnTo>
                  <a:pt x="22602" y="25109"/>
                </a:lnTo>
                <a:lnTo>
                  <a:pt x="45205" y="50233"/>
                </a:lnTo>
                <a:lnTo>
                  <a:pt x="67808" y="72835"/>
                </a:lnTo>
                <a:lnTo>
                  <a:pt x="90411" y="95438"/>
                </a:lnTo>
                <a:lnTo>
                  <a:pt x="113012" y="118041"/>
                </a:lnTo>
                <a:lnTo>
                  <a:pt x="135617" y="138137"/>
                </a:lnTo>
                <a:lnTo>
                  <a:pt x="158220" y="158220"/>
                </a:lnTo>
                <a:lnTo>
                  <a:pt x="180822" y="178315"/>
                </a:lnTo>
                <a:lnTo>
                  <a:pt x="203425" y="198411"/>
                </a:lnTo>
                <a:lnTo>
                  <a:pt x="226028" y="215987"/>
                </a:lnTo>
                <a:lnTo>
                  <a:pt x="248645" y="236083"/>
                </a:lnTo>
                <a:lnTo>
                  <a:pt x="271247" y="251138"/>
                </a:lnTo>
                <a:lnTo>
                  <a:pt x="293849" y="268727"/>
                </a:lnTo>
                <a:lnTo>
                  <a:pt x="303889" y="276534"/>
                </a:lnTo>
              </a:path>
            </a:pathLst>
          </a:custGeom>
          <a:ln w="10045">
            <a:solidFill>
              <a:srgbClr val="FF2800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6" name="object 65"/>
          <p:cNvSpPr/>
          <p:nvPr/>
        </p:nvSpPr>
        <p:spPr>
          <a:xfrm>
            <a:off x="730937" y="6367126"/>
            <a:ext cx="663575" cy="92075"/>
          </a:xfrm>
          <a:custGeom>
            <a:avLst/>
            <a:gdLst/>
            <a:ahLst/>
            <a:cxnLst/>
            <a:rect l="l" t="t" r="r" b="b"/>
            <a:pathLst>
              <a:path w="663575" h="92075">
                <a:moveTo>
                  <a:pt x="0" y="91803"/>
                </a:moveTo>
                <a:lnTo>
                  <a:pt x="12549" y="90411"/>
                </a:lnTo>
                <a:lnTo>
                  <a:pt x="35151" y="87890"/>
                </a:lnTo>
                <a:lnTo>
                  <a:pt x="57754" y="85384"/>
                </a:lnTo>
                <a:lnTo>
                  <a:pt x="80357" y="82877"/>
                </a:lnTo>
                <a:lnTo>
                  <a:pt x="100453" y="80356"/>
                </a:lnTo>
                <a:lnTo>
                  <a:pt x="123056" y="77849"/>
                </a:lnTo>
                <a:lnTo>
                  <a:pt x="145659" y="75342"/>
                </a:lnTo>
                <a:lnTo>
                  <a:pt x="168262" y="72822"/>
                </a:lnTo>
                <a:lnTo>
                  <a:pt x="190865" y="70315"/>
                </a:lnTo>
                <a:lnTo>
                  <a:pt x="213467" y="67808"/>
                </a:lnTo>
                <a:lnTo>
                  <a:pt x="236070" y="65288"/>
                </a:lnTo>
                <a:lnTo>
                  <a:pt x="258673" y="62781"/>
                </a:lnTo>
                <a:lnTo>
                  <a:pt x="281276" y="60274"/>
                </a:lnTo>
                <a:lnTo>
                  <a:pt x="303879" y="57753"/>
                </a:lnTo>
                <a:lnTo>
                  <a:pt x="326482" y="55246"/>
                </a:lnTo>
                <a:lnTo>
                  <a:pt x="349085" y="50219"/>
                </a:lnTo>
                <a:lnTo>
                  <a:pt x="371687" y="47712"/>
                </a:lnTo>
                <a:lnTo>
                  <a:pt x="394290" y="45205"/>
                </a:lnTo>
                <a:lnTo>
                  <a:pt x="416893" y="42685"/>
                </a:lnTo>
                <a:lnTo>
                  <a:pt x="439496" y="37671"/>
                </a:lnTo>
                <a:lnTo>
                  <a:pt x="462099" y="35150"/>
                </a:lnTo>
                <a:lnTo>
                  <a:pt x="484702" y="30123"/>
                </a:lnTo>
                <a:lnTo>
                  <a:pt x="507305" y="27616"/>
                </a:lnTo>
                <a:lnTo>
                  <a:pt x="529907" y="22602"/>
                </a:lnTo>
                <a:lnTo>
                  <a:pt x="552510" y="20082"/>
                </a:lnTo>
                <a:lnTo>
                  <a:pt x="572606" y="15055"/>
                </a:lnTo>
                <a:lnTo>
                  <a:pt x="595209" y="12548"/>
                </a:lnTo>
                <a:lnTo>
                  <a:pt x="617812" y="7520"/>
                </a:lnTo>
                <a:lnTo>
                  <a:pt x="640415" y="2506"/>
                </a:lnTo>
                <a:lnTo>
                  <a:pt x="663018" y="0"/>
                </a:lnTo>
              </a:path>
            </a:pathLst>
          </a:custGeom>
          <a:ln w="10045">
            <a:solidFill>
              <a:srgbClr val="FF2800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7" name="object 66"/>
          <p:cNvSpPr/>
          <p:nvPr/>
        </p:nvSpPr>
        <p:spPr>
          <a:xfrm>
            <a:off x="1393955" y="5809575"/>
            <a:ext cx="1102995" cy="558165"/>
          </a:xfrm>
          <a:custGeom>
            <a:avLst/>
            <a:gdLst/>
            <a:ahLst/>
            <a:cxnLst/>
            <a:rect l="l" t="t" r="r" b="b"/>
            <a:pathLst>
              <a:path w="1102995" h="558164">
                <a:moveTo>
                  <a:pt x="0" y="557550"/>
                </a:moveTo>
                <a:lnTo>
                  <a:pt x="22602" y="552523"/>
                </a:lnTo>
                <a:lnTo>
                  <a:pt x="45205" y="547495"/>
                </a:lnTo>
                <a:lnTo>
                  <a:pt x="67808" y="542482"/>
                </a:lnTo>
                <a:lnTo>
                  <a:pt x="90411" y="537454"/>
                </a:lnTo>
                <a:lnTo>
                  <a:pt x="113014" y="532427"/>
                </a:lnTo>
                <a:lnTo>
                  <a:pt x="135617" y="527400"/>
                </a:lnTo>
                <a:lnTo>
                  <a:pt x="158233" y="522386"/>
                </a:lnTo>
                <a:lnTo>
                  <a:pt x="180836" y="517358"/>
                </a:lnTo>
                <a:lnTo>
                  <a:pt x="203439" y="509824"/>
                </a:lnTo>
                <a:lnTo>
                  <a:pt x="226042" y="504797"/>
                </a:lnTo>
                <a:lnTo>
                  <a:pt x="248631" y="497276"/>
                </a:lnTo>
                <a:lnTo>
                  <a:pt x="271234" y="492249"/>
                </a:lnTo>
                <a:lnTo>
                  <a:pt x="293850" y="484714"/>
                </a:lnTo>
                <a:lnTo>
                  <a:pt x="316453" y="479687"/>
                </a:lnTo>
                <a:lnTo>
                  <a:pt x="339056" y="472153"/>
                </a:lnTo>
                <a:lnTo>
                  <a:pt x="361659" y="464618"/>
                </a:lnTo>
                <a:lnTo>
                  <a:pt x="381755" y="457084"/>
                </a:lnTo>
                <a:lnTo>
                  <a:pt x="404344" y="449550"/>
                </a:lnTo>
                <a:lnTo>
                  <a:pt x="426947" y="442015"/>
                </a:lnTo>
                <a:lnTo>
                  <a:pt x="449550" y="434481"/>
                </a:lnTo>
                <a:lnTo>
                  <a:pt x="472153" y="424440"/>
                </a:lnTo>
                <a:lnTo>
                  <a:pt x="494755" y="416906"/>
                </a:lnTo>
                <a:lnTo>
                  <a:pt x="517372" y="406851"/>
                </a:lnTo>
                <a:lnTo>
                  <a:pt x="539975" y="396810"/>
                </a:lnTo>
                <a:lnTo>
                  <a:pt x="562578" y="389275"/>
                </a:lnTo>
                <a:lnTo>
                  <a:pt x="585180" y="379234"/>
                </a:lnTo>
                <a:lnTo>
                  <a:pt x="607783" y="366673"/>
                </a:lnTo>
                <a:lnTo>
                  <a:pt x="630386" y="356631"/>
                </a:lnTo>
                <a:lnTo>
                  <a:pt x="652989" y="346577"/>
                </a:lnTo>
                <a:lnTo>
                  <a:pt x="675592" y="334029"/>
                </a:lnTo>
                <a:lnTo>
                  <a:pt x="698195" y="321467"/>
                </a:lnTo>
                <a:lnTo>
                  <a:pt x="720798" y="308905"/>
                </a:lnTo>
                <a:lnTo>
                  <a:pt x="743400" y="296357"/>
                </a:lnTo>
                <a:lnTo>
                  <a:pt x="766003" y="283795"/>
                </a:lnTo>
                <a:lnTo>
                  <a:pt x="788606" y="268727"/>
                </a:lnTo>
                <a:lnTo>
                  <a:pt x="811209" y="253658"/>
                </a:lnTo>
                <a:lnTo>
                  <a:pt x="833812" y="238590"/>
                </a:lnTo>
                <a:lnTo>
                  <a:pt x="856415" y="223521"/>
                </a:lnTo>
                <a:lnTo>
                  <a:pt x="876511" y="205932"/>
                </a:lnTo>
                <a:lnTo>
                  <a:pt x="899114" y="190864"/>
                </a:lnTo>
                <a:lnTo>
                  <a:pt x="921716" y="170781"/>
                </a:lnTo>
                <a:lnTo>
                  <a:pt x="944319" y="153192"/>
                </a:lnTo>
                <a:lnTo>
                  <a:pt x="966922" y="133110"/>
                </a:lnTo>
                <a:lnTo>
                  <a:pt x="989525" y="113014"/>
                </a:lnTo>
                <a:lnTo>
                  <a:pt x="1012128" y="92918"/>
                </a:lnTo>
                <a:lnTo>
                  <a:pt x="1034731" y="70315"/>
                </a:lnTo>
                <a:lnTo>
                  <a:pt x="1057334" y="47712"/>
                </a:lnTo>
                <a:lnTo>
                  <a:pt x="1079936" y="25109"/>
                </a:lnTo>
                <a:lnTo>
                  <a:pt x="1102539" y="0"/>
                </a:lnTo>
              </a:path>
            </a:pathLst>
          </a:custGeom>
          <a:ln w="10045">
            <a:solidFill>
              <a:srgbClr val="FF2800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8" name="object 67"/>
          <p:cNvSpPr/>
          <p:nvPr/>
        </p:nvSpPr>
        <p:spPr>
          <a:xfrm>
            <a:off x="2496495" y="3426180"/>
            <a:ext cx="1102995" cy="2383790"/>
          </a:xfrm>
          <a:custGeom>
            <a:avLst/>
            <a:gdLst/>
            <a:ahLst/>
            <a:cxnLst/>
            <a:rect l="l" t="t" r="r" b="b"/>
            <a:pathLst>
              <a:path w="1102995" h="2383790">
                <a:moveTo>
                  <a:pt x="0" y="2383395"/>
                </a:moveTo>
                <a:lnTo>
                  <a:pt x="22602" y="2355765"/>
                </a:lnTo>
                <a:lnTo>
                  <a:pt x="45205" y="2328135"/>
                </a:lnTo>
                <a:lnTo>
                  <a:pt x="67808" y="2300518"/>
                </a:lnTo>
                <a:lnTo>
                  <a:pt x="90411" y="2270381"/>
                </a:lnTo>
                <a:lnTo>
                  <a:pt x="113014" y="2240244"/>
                </a:lnTo>
                <a:lnTo>
                  <a:pt x="135617" y="2207586"/>
                </a:lnTo>
                <a:lnTo>
                  <a:pt x="158220" y="2174942"/>
                </a:lnTo>
                <a:lnTo>
                  <a:pt x="180822" y="2137271"/>
                </a:lnTo>
                <a:lnTo>
                  <a:pt x="203425" y="2102105"/>
                </a:lnTo>
                <a:lnTo>
                  <a:pt x="226028" y="2061928"/>
                </a:lnTo>
                <a:lnTo>
                  <a:pt x="246124" y="2021736"/>
                </a:lnTo>
                <a:lnTo>
                  <a:pt x="268727" y="1979051"/>
                </a:lnTo>
                <a:lnTo>
                  <a:pt x="291330" y="1936352"/>
                </a:lnTo>
                <a:lnTo>
                  <a:pt x="313933" y="1888626"/>
                </a:lnTo>
                <a:lnTo>
                  <a:pt x="336535" y="1840913"/>
                </a:lnTo>
                <a:lnTo>
                  <a:pt x="359138" y="1790680"/>
                </a:lnTo>
                <a:lnTo>
                  <a:pt x="381741" y="1740460"/>
                </a:lnTo>
                <a:lnTo>
                  <a:pt x="404344" y="1685200"/>
                </a:lnTo>
                <a:lnTo>
                  <a:pt x="426947" y="1629952"/>
                </a:lnTo>
                <a:lnTo>
                  <a:pt x="449550" y="1569679"/>
                </a:lnTo>
                <a:lnTo>
                  <a:pt x="472153" y="1509404"/>
                </a:lnTo>
                <a:lnTo>
                  <a:pt x="494755" y="1446608"/>
                </a:lnTo>
                <a:lnTo>
                  <a:pt x="517358" y="1381308"/>
                </a:lnTo>
                <a:lnTo>
                  <a:pt x="539961" y="1313513"/>
                </a:lnTo>
                <a:lnTo>
                  <a:pt x="562578" y="1245691"/>
                </a:lnTo>
                <a:lnTo>
                  <a:pt x="585180" y="1172868"/>
                </a:lnTo>
                <a:lnTo>
                  <a:pt x="607783" y="1102539"/>
                </a:lnTo>
                <a:lnTo>
                  <a:pt x="630373" y="1027196"/>
                </a:lnTo>
                <a:lnTo>
                  <a:pt x="652976" y="951854"/>
                </a:lnTo>
                <a:lnTo>
                  <a:pt x="675578" y="876511"/>
                </a:lnTo>
                <a:lnTo>
                  <a:pt x="698181" y="801168"/>
                </a:lnTo>
                <a:lnTo>
                  <a:pt x="718277" y="725825"/>
                </a:lnTo>
                <a:lnTo>
                  <a:pt x="740880" y="650482"/>
                </a:lnTo>
                <a:lnTo>
                  <a:pt x="763483" y="575139"/>
                </a:lnTo>
                <a:lnTo>
                  <a:pt x="786086" y="504810"/>
                </a:lnTo>
                <a:lnTo>
                  <a:pt x="808689" y="434495"/>
                </a:lnTo>
                <a:lnTo>
                  <a:pt x="831291" y="366686"/>
                </a:lnTo>
                <a:lnTo>
                  <a:pt x="853894" y="303891"/>
                </a:lnTo>
                <a:lnTo>
                  <a:pt x="876497" y="243617"/>
                </a:lnTo>
                <a:lnTo>
                  <a:pt x="899100" y="190877"/>
                </a:lnTo>
                <a:lnTo>
                  <a:pt x="921716" y="143164"/>
                </a:lnTo>
                <a:lnTo>
                  <a:pt x="944319" y="100466"/>
                </a:lnTo>
                <a:lnTo>
                  <a:pt x="966922" y="65301"/>
                </a:lnTo>
                <a:lnTo>
                  <a:pt x="1012128" y="17589"/>
                </a:lnTo>
                <a:lnTo>
                  <a:pt x="1057320" y="0"/>
                </a:lnTo>
                <a:lnTo>
                  <a:pt x="1079936" y="0"/>
                </a:lnTo>
                <a:lnTo>
                  <a:pt x="1102539" y="10054"/>
                </a:lnTo>
              </a:path>
            </a:pathLst>
          </a:custGeom>
          <a:ln w="10045">
            <a:solidFill>
              <a:srgbClr val="FF2800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9" name="object 68"/>
          <p:cNvSpPr/>
          <p:nvPr/>
        </p:nvSpPr>
        <p:spPr>
          <a:xfrm>
            <a:off x="3599035" y="3436234"/>
            <a:ext cx="1100455" cy="2105025"/>
          </a:xfrm>
          <a:custGeom>
            <a:avLst/>
            <a:gdLst/>
            <a:ahLst/>
            <a:cxnLst/>
            <a:rect l="l" t="t" r="r" b="b"/>
            <a:pathLst>
              <a:path w="1100454" h="2105025">
                <a:moveTo>
                  <a:pt x="0" y="0"/>
                </a:moveTo>
                <a:lnTo>
                  <a:pt x="45205" y="40178"/>
                </a:lnTo>
                <a:lnTo>
                  <a:pt x="87904" y="105480"/>
                </a:lnTo>
                <a:lnTo>
                  <a:pt x="110507" y="145658"/>
                </a:lnTo>
                <a:lnTo>
                  <a:pt x="133096" y="190864"/>
                </a:lnTo>
                <a:lnTo>
                  <a:pt x="155699" y="238590"/>
                </a:lnTo>
                <a:lnTo>
                  <a:pt x="178315" y="291330"/>
                </a:lnTo>
                <a:lnTo>
                  <a:pt x="200918" y="346577"/>
                </a:lnTo>
                <a:lnTo>
                  <a:pt x="223521" y="404344"/>
                </a:lnTo>
                <a:lnTo>
                  <a:pt x="246124" y="464618"/>
                </a:lnTo>
                <a:lnTo>
                  <a:pt x="268727" y="522386"/>
                </a:lnTo>
                <a:lnTo>
                  <a:pt x="291330" y="585167"/>
                </a:lnTo>
                <a:lnTo>
                  <a:pt x="313933" y="645441"/>
                </a:lnTo>
                <a:lnTo>
                  <a:pt x="336535" y="708236"/>
                </a:lnTo>
                <a:lnTo>
                  <a:pt x="359138" y="768510"/>
                </a:lnTo>
                <a:lnTo>
                  <a:pt x="381741" y="828785"/>
                </a:lnTo>
                <a:lnTo>
                  <a:pt x="404344" y="889059"/>
                </a:lnTo>
                <a:lnTo>
                  <a:pt x="426947" y="946826"/>
                </a:lnTo>
                <a:lnTo>
                  <a:pt x="449550" y="1004580"/>
                </a:lnTo>
                <a:lnTo>
                  <a:pt x="472153" y="1062347"/>
                </a:lnTo>
                <a:lnTo>
                  <a:pt x="494755" y="1117608"/>
                </a:lnTo>
                <a:lnTo>
                  <a:pt x="517358" y="1170348"/>
                </a:lnTo>
                <a:lnTo>
                  <a:pt x="539961" y="1223088"/>
                </a:lnTo>
                <a:lnTo>
                  <a:pt x="560057" y="1275828"/>
                </a:lnTo>
                <a:lnTo>
                  <a:pt x="582660" y="1323541"/>
                </a:lnTo>
                <a:lnTo>
                  <a:pt x="605263" y="1371253"/>
                </a:lnTo>
                <a:lnTo>
                  <a:pt x="627866" y="1418979"/>
                </a:lnTo>
                <a:lnTo>
                  <a:pt x="650469" y="1464185"/>
                </a:lnTo>
                <a:lnTo>
                  <a:pt x="673071" y="1506884"/>
                </a:lnTo>
                <a:lnTo>
                  <a:pt x="695674" y="1549569"/>
                </a:lnTo>
                <a:lnTo>
                  <a:pt x="718277" y="1589761"/>
                </a:lnTo>
                <a:lnTo>
                  <a:pt x="740880" y="1629939"/>
                </a:lnTo>
                <a:lnTo>
                  <a:pt x="763482" y="1667611"/>
                </a:lnTo>
                <a:lnTo>
                  <a:pt x="786086" y="1705281"/>
                </a:lnTo>
                <a:lnTo>
                  <a:pt x="808689" y="1740447"/>
                </a:lnTo>
                <a:lnTo>
                  <a:pt x="831291" y="1773091"/>
                </a:lnTo>
                <a:lnTo>
                  <a:pt x="853894" y="1808255"/>
                </a:lnTo>
                <a:lnTo>
                  <a:pt x="876497" y="1838391"/>
                </a:lnTo>
                <a:lnTo>
                  <a:pt x="899100" y="1871050"/>
                </a:lnTo>
                <a:lnTo>
                  <a:pt x="921703" y="1898665"/>
                </a:lnTo>
                <a:lnTo>
                  <a:pt x="944306" y="1928804"/>
                </a:lnTo>
                <a:lnTo>
                  <a:pt x="966909" y="1956434"/>
                </a:lnTo>
                <a:lnTo>
                  <a:pt x="989511" y="1984063"/>
                </a:lnTo>
                <a:lnTo>
                  <a:pt x="1012114" y="2009174"/>
                </a:lnTo>
                <a:lnTo>
                  <a:pt x="1032209" y="2034284"/>
                </a:lnTo>
                <a:lnTo>
                  <a:pt x="1054813" y="2059407"/>
                </a:lnTo>
                <a:lnTo>
                  <a:pt x="1077416" y="2082010"/>
                </a:lnTo>
                <a:lnTo>
                  <a:pt x="1100019" y="2104613"/>
                </a:lnTo>
              </a:path>
            </a:pathLst>
          </a:custGeom>
          <a:ln w="10045">
            <a:solidFill>
              <a:srgbClr val="FF2800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0" name="object 69"/>
          <p:cNvSpPr/>
          <p:nvPr/>
        </p:nvSpPr>
        <p:spPr>
          <a:xfrm>
            <a:off x="4699055" y="5540848"/>
            <a:ext cx="304165" cy="243204"/>
          </a:xfrm>
          <a:custGeom>
            <a:avLst/>
            <a:gdLst/>
            <a:ahLst/>
            <a:cxnLst/>
            <a:rect l="l" t="t" r="r" b="b"/>
            <a:pathLst>
              <a:path w="304164" h="243204">
                <a:moveTo>
                  <a:pt x="0" y="0"/>
                </a:moveTo>
                <a:lnTo>
                  <a:pt x="22602" y="22602"/>
                </a:lnTo>
                <a:lnTo>
                  <a:pt x="45205" y="42698"/>
                </a:lnTo>
                <a:lnTo>
                  <a:pt x="67808" y="62781"/>
                </a:lnTo>
                <a:lnTo>
                  <a:pt x="90411" y="82877"/>
                </a:lnTo>
                <a:lnTo>
                  <a:pt x="113012" y="102973"/>
                </a:lnTo>
                <a:lnTo>
                  <a:pt x="135617" y="120548"/>
                </a:lnTo>
                <a:lnTo>
                  <a:pt x="158220" y="138124"/>
                </a:lnTo>
                <a:lnTo>
                  <a:pt x="180822" y="155699"/>
                </a:lnTo>
                <a:lnTo>
                  <a:pt x="203425" y="173288"/>
                </a:lnTo>
                <a:lnTo>
                  <a:pt x="226028" y="188357"/>
                </a:lnTo>
                <a:lnTo>
                  <a:pt x="248645" y="205946"/>
                </a:lnTo>
                <a:lnTo>
                  <a:pt x="271247" y="221001"/>
                </a:lnTo>
                <a:lnTo>
                  <a:pt x="293849" y="236069"/>
                </a:lnTo>
                <a:lnTo>
                  <a:pt x="303889" y="242762"/>
                </a:lnTo>
              </a:path>
            </a:pathLst>
          </a:custGeom>
          <a:ln w="10045">
            <a:solidFill>
              <a:srgbClr val="FF2800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1" name="object 70"/>
          <p:cNvSpPr/>
          <p:nvPr/>
        </p:nvSpPr>
        <p:spPr>
          <a:xfrm>
            <a:off x="2227047" y="5984298"/>
            <a:ext cx="57785" cy="57150"/>
          </a:xfrm>
          <a:custGeom>
            <a:avLst/>
            <a:gdLst/>
            <a:ahLst/>
            <a:cxnLst/>
            <a:rect l="l" t="t" r="r" b="b"/>
            <a:pathLst>
              <a:path w="57785" h="57150">
                <a:moveTo>
                  <a:pt x="31514" y="0"/>
                </a:moveTo>
                <a:lnTo>
                  <a:pt x="16447" y="2980"/>
                </a:lnTo>
                <a:lnTo>
                  <a:pt x="5600" y="11206"/>
                </a:lnTo>
                <a:lnTo>
                  <a:pt x="0" y="23145"/>
                </a:lnTo>
                <a:lnTo>
                  <a:pt x="2493" y="39116"/>
                </a:lnTo>
                <a:lnTo>
                  <a:pt x="9960" y="50466"/>
                </a:lnTo>
                <a:lnTo>
                  <a:pt x="21015" y="56619"/>
                </a:lnTo>
                <a:lnTo>
                  <a:pt x="37594" y="54563"/>
                </a:lnTo>
                <a:lnTo>
                  <a:pt x="49315" y="47695"/>
                </a:lnTo>
                <a:lnTo>
                  <a:pt x="55872" y="37308"/>
                </a:lnTo>
                <a:lnTo>
                  <a:pt x="57226" y="28705"/>
                </a:lnTo>
                <a:lnTo>
                  <a:pt x="53773" y="15000"/>
                </a:lnTo>
                <a:lnTo>
                  <a:pt x="44607" y="4835"/>
                </a:lnTo>
                <a:lnTo>
                  <a:pt x="31514" y="0"/>
                </a:lnTo>
                <a:close/>
              </a:path>
            </a:pathLst>
          </a:custGeom>
          <a:solidFill>
            <a:srgbClr val="FF2800"/>
          </a:solidFill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2" name="object 71"/>
          <p:cNvSpPr/>
          <p:nvPr/>
        </p:nvSpPr>
        <p:spPr>
          <a:xfrm>
            <a:off x="2699200" y="5404144"/>
            <a:ext cx="57785" cy="57150"/>
          </a:xfrm>
          <a:custGeom>
            <a:avLst/>
            <a:gdLst/>
            <a:ahLst/>
            <a:cxnLst/>
            <a:rect l="l" t="t" r="r" b="b"/>
            <a:pathLst>
              <a:path w="57785" h="57150">
                <a:moveTo>
                  <a:pt x="31514" y="0"/>
                </a:moveTo>
                <a:lnTo>
                  <a:pt x="16446" y="2980"/>
                </a:lnTo>
                <a:lnTo>
                  <a:pt x="5599" y="11206"/>
                </a:lnTo>
                <a:lnTo>
                  <a:pt x="0" y="23145"/>
                </a:lnTo>
                <a:lnTo>
                  <a:pt x="2492" y="39116"/>
                </a:lnTo>
                <a:lnTo>
                  <a:pt x="9955" y="50470"/>
                </a:lnTo>
                <a:lnTo>
                  <a:pt x="21005" y="56630"/>
                </a:lnTo>
                <a:lnTo>
                  <a:pt x="37585" y="54575"/>
                </a:lnTo>
                <a:lnTo>
                  <a:pt x="49307" y="47708"/>
                </a:lnTo>
                <a:lnTo>
                  <a:pt x="55868" y="37322"/>
                </a:lnTo>
                <a:lnTo>
                  <a:pt x="57226" y="28705"/>
                </a:lnTo>
                <a:lnTo>
                  <a:pt x="53773" y="15000"/>
                </a:lnTo>
                <a:lnTo>
                  <a:pt x="44607" y="4835"/>
                </a:lnTo>
                <a:lnTo>
                  <a:pt x="31514" y="0"/>
                </a:lnTo>
                <a:close/>
              </a:path>
            </a:pathLst>
          </a:custGeom>
          <a:solidFill>
            <a:srgbClr val="FF2800"/>
          </a:solidFill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3" name="object 72"/>
          <p:cNvSpPr/>
          <p:nvPr/>
        </p:nvSpPr>
        <p:spPr>
          <a:xfrm>
            <a:off x="3079156" y="4367993"/>
            <a:ext cx="0" cy="175895"/>
          </a:xfrm>
          <a:custGeom>
            <a:avLst/>
            <a:gdLst/>
            <a:ahLst/>
            <a:cxnLst/>
            <a:rect l="l" t="t" r="r" b="b"/>
            <a:pathLst>
              <a:path h="175895">
                <a:moveTo>
                  <a:pt x="0" y="0"/>
                </a:moveTo>
                <a:lnTo>
                  <a:pt x="0" y="175795"/>
                </a:lnTo>
              </a:path>
            </a:pathLst>
          </a:custGeom>
          <a:ln w="12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4" name="object 73"/>
          <p:cNvSpPr/>
          <p:nvPr/>
        </p:nvSpPr>
        <p:spPr>
          <a:xfrm>
            <a:off x="3050816" y="4427183"/>
            <a:ext cx="57785" cy="57150"/>
          </a:xfrm>
          <a:custGeom>
            <a:avLst/>
            <a:gdLst/>
            <a:ahLst/>
            <a:cxnLst/>
            <a:rect l="l" t="t" r="r" b="b"/>
            <a:pathLst>
              <a:path w="57785" h="57150">
                <a:moveTo>
                  <a:pt x="31511" y="0"/>
                </a:moveTo>
                <a:lnTo>
                  <a:pt x="16440" y="2980"/>
                </a:lnTo>
                <a:lnTo>
                  <a:pt x="5595" y="11206"/>
                </a:lnTo>
                <a:lnTo>
                  <a:pt x="0" y="23146"/>
                </a:lnTo>
                <a:lnTo>
                  <a:pt x="2491" y="39119"/>
                </a:lnTo>
                <a:lnTo>
                  <a:pt x="9953" y="50473"/>
                </a:lnTo>
                <a:lnTo>
                  <a:pt x="21004" y="56631"/>
                </a:lnTo>
                <a:lnTo>
                  <a:pt x="37579" y="54575"/>
                </a:lnTo>
                <a:lnTo>
                  <a:pt x="49303" y="47707"/>
                </a:lnTo>
                <a:lnTo>
                  <a:pt x="55867" y="37322"/>
                </a:lnTo>
                <a:lnTo>
                  <a:pt x="57227" y="28703"/>
                </a:lnTo>
                <a:lnTo>
                  <a:pt x="53773" y="15001"/>
                </a:lnTo>
                <a:lnTo>
                  <a:pt x="44604" y="4838"/>
                </a:lnTo>
                <a:lnTo>
                  <a:pt x="31511" y="0"/>
                </a:lnTo>
                <a:close/>
              </a:path>
            </a:pathLst>
          </a:custGeom>
          <a:solidFill>
            <a:srgbClr val="FF2800"/>
          </a:solidFill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5" name="object 74"/>
          <p:cNvSpPr/>
          <p:nvPr/>
        </p:nvSpPr>
        <p:spPr>
          <a:xfrm>
            <a:off x="3507900" y="2985601"/>
            <a:ext cx="57785" cy="57150"/>
          </a:xfrm>
          <a:custGeom>
            <a:avLst/>
            <a:gdLst/>
            <a:ahLst/>
            <a:cxnLst/>
            <a:rect l="l" t="t" r="r" b="b"/>
            <a:pathLst>
              <a:path w="57785" h="57150">
                <a:moveTo>
                  <a:pt x="31511" y="0"/>
                </a:moveTo>
                <a:lnTo>
                  <a:pt x="16439" y="2980"/>
                </a:lnTo>
                <a:lnTo>
                  <a:pt x="5595" y="11205"/>
                </a:lnTo>
                <a:lnTo>
                  <a:pt x="0" y="23146"/>
                </a:lnTo>
                <a:lnTo>
                  <a:pt x="2491" y="39119"/>
                </a:lnTo>
                <a:lnTo>
                  <a:pt x="9953" y="50473"/>
                </a:lnTo>
                <a:lnTo>
                  <a:pt x="21004" y="56630"/>
                </a:lnTo>
                <a:lnTo>
                  <a:pt x="37580" y="54574"/>
                </a:lnTo>
                <a:lnTo>
                  <a:pt x="49304" y="47706"/>
                </a:lnTo>
                <a:lnTo>
                  <a:pt x="55868" y="37321"/>
                </a:lnTo>
                <a:lnTo>
                  <a:pt x="57227" y="28703"/>
                </a:lnTo>
                <a:lnTo>
                  <a:pt x="53773" y="15000"/>
                </a:lnTo>
                <a:lnTo>
                  <a:pt x="44604" y="4837"/>
                </a:lnTo>
                <a:lnTo>
                  <a:pt x="31511" y="0"/>
                </a:lnTo>
                <a:close/>
              </a:path>
            </a:pathLst>
          </a:custGeom>
          <a:solidFill>
            <a:srgbClr val="FF2800"/>
          </a:solidFill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6" name="object 75"/>
          <p:cNvSpPr/>
          <p:nvPr/>
        </p:nvSpPr>
        <p:spPr>
          <a:xfrm>
            <a:off x="3905434" y="3720030"/>
            <a:ext cx="0" cy="208915"/>
          </a:xfrm>
          <a:custGeom>
            <a:avLst/>
            <a:gdLst/>
            <a:ahLst/>
            <a:cxnLst/>
            <a:rect l="l" t="t" r="r" b="b"/>
            <a:pathLst>
              <a:path h="208914">
                <a:moveTo>
                  <a:pt x="0" y="0"/>
                </a:moveTo>
                <a:lnTo>
                  <a:pt x="0" y="208453"/>
                </a:lnTo>
              </a:path>
            </a:pathLst>
          </a:custGeom>
          <a:ln w="12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7" name="object 76"/>
          <p:cNvSpPr/>
          <p:nvPr/>
        </p:nvSpPr>
        <p:spPr>
          <a:xfrm>
            <a:off x="3877097" y="3796796"/>
            <a:ext cx="57785" cy="57150"/>
          </a:xfrm>
          <a:custGeom>
            <a:avLst/>
            <a:gdLst/>
            <a:ahLst/>
            <a:cxnLst/>
            <a:rect l="l" t="t" r="r" b="b"/>
            <a:pathLst>
              <a:path w="57785" h="57150">
                <a:moveTo>
                  <a:pt x="31509" y="0"/>
                </a:moveTo>
                <a:lnTo>
                  <a:pt x="16441" y="2981"/>
                </a:lnTo>
                <a:lnTo>
                  <a:pt x="5597" y="11209"/>
                </a:lnTo>
                <a:lnTo>
                  <a:pt x="0" y="23150"/>
                </a:lnTo>
                <a:lnTo>
                  <a:pt x="2490" y="39127"/>
                </a:lnTo>
                <a:lnTo>
                  <a:pt x="9952" y="50479"/>
                </a:lnTo>
                <a:lnTo>
                  <a:pt x="21003" y="56632"/>
                </a:lnTo>
                <a:lnTo>
                  <a:pt x="37581" y="54576"/>
                </a:lnTo>
                <a:lnTo>
                  <a:pt x="49302" y="47707"/>
                </a:lnTo>
                <a:lnTo>
                  <a:pt x="55858" y="37318"/>
                </a:lnTo>
                <a:lnTo>
                  <a:pt x="57211" y="28718"/>
                </a:lnTo>
                <a:lnTo>
                  <a:pt x="53760" y="15012"/>
                </a:lnTo>
                <a:lnTo>
                  <a:pt x="44598" y="4842"/>
                </a:lnTo>
                <a:lnTo>
                  <a:pt x="31509" y="0"/>
                </a:lnTo>
                <a:close/>
              </a:path>
            </a:pathLst>
          </a:custGeom>
          <a:solidFill>
            <a:srgbClr val="FF2800"/>
          </a:solidFill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8" name="object 77"/>
          <p:cNvSpPr/>
          <p:nvPr/>
        </p:nvSpPr>
        <p:spPr>
          <a:xfrm>
            <a:off x="4301526" y="4921938"/>
            <a:ext cx="57785" cy="57150"/>
          </a:xfrm>
          <a:custGeom>
            <a:avLst/>
            <a:gdLst/>
            <a:ahLst/>
            <a:cxnLst/>
            <a:rect l="l" t="t" r="r" b="b"/>
            <a:pathLst>
              <a:path w="57785" h="57150">
                <a:moveTo>
                  <a:pt x="31521" y="0"/>
                </a:moveTo>
                <a:lnTo>
                  <a:pt x="16453" y="2980"/>
                </a:lnTo>
                <a:lnTo>
                  <a:pt x="5604" y="11204"/>
                </a:lnTo>
                <a:lnTo>
                  <a:pt x="0" y="23140"/>
                </a:lnTo>
                <a:lnTo>
                  <a:pt x="2489" y="39112"/>
                </a:lnTo>
                <a:lnTo>
                  <a:pt x="9950" y="50467"/>
                </a:lnTo>
                <a:lnTo>
                  <a:pt x="20999" y="56627"/>
                </a:lnTo>
                <a:lnTo>
                  <a:pt x="37582" y="54573"/>
                </a:lnTo>
                <a:lnTo>
                  <a:pt x="49306" y="47706"/>
                </a:lnTo>
                <a:lnTo>
                  <a:pt x="55866" y="37324"/>
                </a:lnTo>
                <a:lnTo>
                  <a:pt x="57223" y="28718"/>
                </a:lnTo>
                <a:lnTo>
                  <a:pt x="53772" y="15012"/>
                </a:lnTo>
                <a:lnTo>
                  <a:pt x="44609" y="4842"/>
                </a:lnTo>
                <a:lnTo>
                  <a:pt x="31521" y="0"/>
                </a:lnTo>
                <a:close/>
              </a:path>
            </a:pathLst>
          </a:custGeom>
          <a:solidFill>
            <a:srgbClr val="FF2800"/>
          </a:solidFill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9" name="object 78"/>
          <p:cNvSpPr/>
          <p:nvPr/>
        </p:nvSpPr>
        <p:spPr>
          <a:xfrm>
            <a:off x="4741753" y="5478053"/>
            <a:ext cx="0" cy="106045"/>
          </a:xfrm>
          <a:custGeom>
            <a:avLst/>
            <a:gdLst/>
            <a:ahLst/>
            <a:cxnLst/>
            <a:rect l="l" t="t" r="r" b="b"/>
            <a:pathLst>
              <a:path h="106045">
                <a:moveTo>
                  <a:pt x="0" y="0"/>
                </a:moveTo>
                <a:lnTo>
                  <a:pt x="0" y="105493"/>
                </a:lnTo>
              </a:path>
            </a:pathLst>
          </a:custGeom>
          <a:ln w="12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0" name="object 79"/>
          <p:cNvSpPr/>
          <p:nvPr/>
        </p:nvSpPr>
        <p:spPr>
          <a:xfrm>
            <a:off x="4713401" y="5502090"/>
            <a:ext cx="57785" cy="57150"/>
          </a:xfrm>
          <a:custGeom>
            <a:avLst/>
            <a:gdLst/>
            <a:ahLst/>
            <a:cxnLst/>
            <a:rect l="l" t="t" r="r" b="b"/>
            <a:pathLst>
              <a:path w="57785" h="57150">
                <a:moveTo>
                  <a:pt x="31513" y="0"/>
                </a:moveTo>
                <a:lnTo>
                  <a:pt x="16446" y="2981"/>
                </a:lnTo>
                <a:lnTo>
                  <a:pt x="5599" y="11206"/>
                </a:lnTo>
                <a:lnTo>
                  <a:pt x="0" y="23145"/>
                </a:lnTo>
                <a:lnTo>
                  <a:pt x="2492" y="39116"/>
                </a:lnTo>
                <a:lnTo>
                  <a:pt x="9956" y="50470"/>
                </a:lnTo>
                <a:lnTo>
                  <a:pt x="21006" y="56630"/>
                </a:lnTo>
                <a:lnTo>
                  <a:pt x="37586" y="54575"/>
                </a:lnTo>
                <a:lnTo>
                  <a:pt x="49308" y="47708"/>
                </a:lnTo>
                <a:lnTo>
                  <a:pt x="55868" y="37322"/>
                </a:lnTo>
                <a:lnTo>
                  <a:pt x="57226" y="28704"/>
                </a:lnTo>
                <a:lnTo>
                  <a:pt x="53773" y="14999"/>
                </a:lnTo>
                <a:lnTo>
                  <a:pt x="44607" y="4835"/>
                </a:lnTo>
                <a:lnTo>
                  <a:pt x="31513" y="0"/>
                </a:lnTo>
                <a:close/>
              </a:path>
            </a:pathLst>
          </a:custGeom>
          <a:solidFill>
            <a:srgbClr val="FF2800"/>
          </a:solidFill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1" name="object 80"/>
          <p:cNvSpPr/>
          <p:nvPr/>
        </p:nvSpPr>
        <p:spPr>
          <a:xfrm>
            <a:off x="866556" y="4591501"/>
            <a:ext cx="0" cy="140970"/>
          </a:xfrm>
          <a:custGeom>
            <a:avLst/>
            <a:gdLst/>
            <a:ahLst/>
            <a:cxnLst/>
            <a:rect l="l" t="t" r="r" b="b"/>
            <a:pathLst>
              <a:path h="140970">
                <a:moveTo>
                  <a:pt x="0" y="0"/>
                </a:moveTo>
                <a:lnTo>
                  <a:pt x="0" y="140644"/>
                </a:lnTo>
              </a:path>
            </a:pathLst>
          </a:custGeom>
          <a:ln w="12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2" name="object 81"/>
          <p:cNvSpPr/>
          <p:nvPr/>
        </p:nvSpPr>
        <p:spPr>
          <a:xfrm>
            <a:off x="838205" y="4633128"/>
            <a:ext cx="57785" cy="57150"/>
          </a:xfrm>
          <a:custGeom>
            <a:avLst/>
            <a:gdLst/>
            <a:ahLst/>
            <a:cxnLst/>
            <a:rect l="l" t="t" r="r" b="b"/>
            <a:pathLst>
              <a:path w="57784" h="57150">
                <a:moveTo>
                  <a:pt x="31514" y="0"/>
                </a:moveTo>
                <a:lnTo>
                  <a:pt x="16447" y="2981"/>
                </a:lnTo>
                <a:lnTo>
                  <a:pt x="5599" y="11206"/>
                </a:lnTo>
                <a:lnTo>
                  <a:pt x="0" y="23145"/>
                </a:lnTo>
                <a:lnTo>
                  <a:pt x="2492" y="39116"/>
                </a:lnTo>
                <a:lnTo>
                  <a:pt x="9955" y="50470"/>
                </a:lnTo>
                <a:lnTo>
                  <a:pt x="21006" y="56630"/>
                </a:lnTo>
                <a:lnTo>
                  <a:pt x="37585" y="54575"/>
                </a:lnTo>
                <a:lnTo>
                  <a:pt x="49307" y="47708"/>
                </a:lnTo>
                <a:lnTo>
                  <a:pt x="55868" y="37322"/>
                </a:lnTo>
                <a:lnTo>
                  <a:pt x="57226" y="28705"/>
                </a:lnTo>
                <a:lnTo>
                  <a:pt x="53773" y="15000"/>
                </a:lnTo>
                <a:lnTo>
                  <a:pt x="44607" y="4835"/>
                </a:lnTo>
                <a:lnTo>
                  <a:pt x="31514" y="0"/>
                </a:lnTo>
                <a:close/>
              </a:path>
            </a:pathLst>
          </a:custGeom>
          <a:solidFill>
            <a:srgbClr val="FF2800"/>
          </a:solidFill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3" name="object 82"/>
          <p:cNvSpPr/>
          <p:nvPr/>
        </p:nvSpPr>
        <p:spPr>
          <a:xfrm>
            <a:off x="2255398" y="5972823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0"/>
                </a:moveTo>
                <a:lnTo>
                  <a:pt x="0" y="82877"/>
                </a:lnTo>
              </a:path>
            </a:pathLst>
          </a:custGeom>
          <a:ln w="125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4" name="object 83"/>
          <p:cNvSpPr/>
          <p:nvPr/>
        </p:nvSpPr>
        <p:spPr>
          <a:xfrm>
            <a:off x="2255396" y="6013004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5" name="object 84"/>
          <p:cNvSpPr/>
          <p:nvPr/>
        </p:nvSpPr>
        <p:spPr>
          <a:xfrm>
            <a:off x="2721273" y="5440382"/>
            <a:ext cx="12700" cy="0"/>
          </a:xfrm>
          <a:custGeom>
            <a:avLst/>
            <a:gdLst/>
            <a:ahLst/>
            <a:cxnLst/>
            <a:rect l="l" t="t" r="r" b="b"/>
            <a:pathLst>
              <a:path w="12700">
                <a:moveTo>
                  <a:pt x="0" y="0"/>
                </a:moveTo>
                <a:lnTo>
                  <a:pt x="12557" y="0"/>
                </a:lnTo>
              </a:path>
            </a:pathLst>
          </a:custGeom>
          <a:ln w="1506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6" name="object 85"/>
          <p:cNvSpPr/>
          <p:nvPr/>
        </p:nvSpPr>
        <p:spPr>
          <a:xfrm>
            <a:off x="2721273" y="5425313"/>
            <a:ext cx="12700" cy="0"/>
          </a:xfrm>
          <a:custGeom>
            <a:avLst/>
            <a:gdLst/>
            <a:ahLst/>
            <a:cxnLst/>
            <a:rect l="l" t="t" r="r" b="b"/>
            <a:pathLst>
              <a:path w="12700">
                <a:moveTo>
                  <a:pt x="0" y="0"/>
                </a:moveTo>
                <a:lnTo>
                  <a:pt x="12557" y="0"/>
                </a:lnTo>
              </a:path>
            </a:pathLst>
          </a:custGeom>
          <a:ln w="1506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7" name="object 86"/>
          <p:cNvSpPr/>
          <p:nvPr/>
        </p:nvSpPr>
        <p:spPr>
          <a:xfrm>
            <a:off x="2727549" y="5432850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8" name="object 87"/>
          <p:cNvSpPr/>
          <p:nvPr/>
        </p:nvSpPr>
        <p:spPr>
          <a:xfrm>
            <a:off x="3079154" y="4455886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9" name="object 88"/>
          <p:cNvSpPr/>
          <p:nvPr/>
        </p:nvSpPr>
        <p:spPr>
          <a:xfrm>
            <a:off x="3529962" y="3020582"/>
            <a:ext cx="12700" cy="0"/>
          </a:xfrm>
          <a:custGeom>
            <a:avLst/>
            <a:gdLst/>
            <a:ahLst/>
            <a:cxnLst/>
            <a:rect l="l" t="t" r="r" b="b"/>
            <a:pathLst>
              <a:path w="12700">
                <a:moveTo>
                  <a:pt x="0" y="0"/>
                </a:moveTo>
                <a:lnTo>
                  <a:pt x="12557" y="0"/>
                </a:lnTo>
              </a:path>
            </a:pathLst>
          </a:custGeom>
          <a:ln w="1256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0" name="object 89"/>
          <p:cNvSpPr/>
          <p:nvPr/>
        </p:nvSpPr>
        <p:spPr>
          <a:xfrm>
            <a:off x="3529962" y="3008020"/>
            <a:ext cx="12700" cy="0"/>
          </a:xfrm>
          <a:custGeom>
            <a:avLst/>
            <a:gdLst/>
            <a:ahLst/>
            <a:cxnLst/>
            <a:rect l="l" t="t" r="r" b="b"/>
            <a:pathLst>
              <a:path w="12700">
                <a:moveTo>
                  <a:pt x="0" y="0"/>
                </a:moveTo>
                <a:lnTo>
                  <a:pt x="12557" y="0"/>
                </a:lnTo>
              </a:path>
            </a:pathLst>
          </a:custGeom>
          <a:ln w="1256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1" name="object 90"/>
          <p:cNvSpPr/>
          <p:nvPr/>
        </p:nvSpPr>
        <p:spPr>
          <a:xfrm>
            <a:off x="3536238" y="3014304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2" name="object 91"/>
          <p:cNvSpPr/>
          <p:nvPr/>
        </p:nvSpPr>
        <p:spPr>
          <a:xfrm>
            <a:off x="3905431" y="3825514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3" name="object 92"/>
          <p:cNvSpPr/>
          <p:nvPr/>
        </p:nvSpPr>
        <p:spPr>
          <a:xfrm>
            <a:off x="4323596" y="4959441"/>
            <a:ext cx="12700" cy="0"/>
          </a:xfrm>
          <a:custGeom>
            <a:avLst/>
            <a:gdLst/>
            <a:ahLst/>
            <a:cxnLst/>
            <a:rect l="l" t="t" r="r" b="b"/>
            <a:pathLst>
              <a:path w="12700">
                <a:moveTo>
                  <a:pt x="0" y="0"/>
                </a:moveTo>
                <a:lnTo>
                  <a:pt x="12557" y="0"/>
                </a:lnTo>
              </a:path>
            </a:pathLst>
          </a:custGeom>
          <a:ln w="175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4" name="object 93"/>
          <p:cNvSpPr/>
          <p:nvPr/>
        </p:nvSpPr>
        <p:spPr>
          <a:xfrm>
            <a:off x="4323596" y="4941858"/>
            <a:ext cx="12700" cy="0"/>
          </a:xfrm>
          <a:custGeom>
            <a:avLst/>
            <a:gdLst/>
            <a:ahLst/>
            <a:cxnLst/>
            <a:rect l="l" t="t" r="r" b="b"/>
            <a:pathLst>
              <a:path w="12700">
                <a:moveTo>
                  <a:pt x="0" y="0"/>
                </a:moveTo>
                <a:lnTo>
                  <a:pt x="12557" y="0"/>
                </a:lnTo>
              </a:path>
            </a:pathLst>
          </a:custGeom>
          <a:ln w="1758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5" name="object 94"/>
          <p:cNvSpPr/>
          <p:nvPr/>
        </p:nvSpPr>
        <p:spPr>
          <a:xfrm>
            <a:off x="4329872" y="4950657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7" name="object 96"/>
          <p:cNvSpPr/>
          <p:nvPr/>
        </p:nvSpPr>
        <p:spPr>
          <a:xfrm>
            <a:off x="866555" y="4661833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8" name="object 97"/>
          <p:cNvSpPr txBox="1"/>
          <p:nvPr/>
        </p:nvSpPr>
        <p:spPr>
          <a:xfrm>
            <a:off x="3690894" y="6630684"/>
            <a:ext cx="1325245" cy="6775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3500" defTabSz="914400" fontAlgn="auto" hangingPunct="1">
              <a:lnSpc>
                <a:spcPts val="223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962660" algn="l"/>
              </a:tabLst>
            </a:pPr>
            <a:r>
              <a:rPr sz="1950" b="1" spc="5" dirty="0">
                <a:solidFill>
                  <a:prstClr val="black"/>
                </a:solidFill>
                <a:latin typeface="Times New Roman"/>
                <a:cs typeface="Times New Roman"/>
              </a:rPr>
              <a:t>92	94</a:t>
            </a:r>
            <a:endParaRPr sz="195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12700" defTabSz="914400" fontAlgn="auto" hangingPunct="1">
              <a:lnSpc>
                <a:spcPts val="265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sz="2300" b="1" dirty="0">
                <a:solidFill>
                  <a:srgbClr val="0A31FF"/>
                </a:solidFill>
                <a:latin typeface="Times New Roman"/>
                <a:cs typeface="Times New Roman"/>
              </a:rPr>
              <a:t>E</a:t>
            </a:r>
            <a:r>
              <a:rPr b="1" spc="15" baseline="-26041" dirty="0">
                <a:solidFill>
                  <a:srgbClr val="0A31FF"/>
                </a:solidFill>
                <a:latin typeface="Times New Roman"/>
                <a:cs typeface="Times New Roman"/>
              </a:rPr>
              <a:t>cm</a:t>
            </a:r>
            <a:r>
              <a:rPr b="1" spc="262" baseline="-26041" dirty="0">
                <a:solidFill>
                  <a:srgbClr val="0A31FF"/>
                </a:solidFill>
                <a:latin typeface="Times New Roman"/>
                <a:cs typeface="Times New Roman"/>
              </a:rPr>
              <a:t> </a:t>
            </a:r>
            <a:r>
              <a:rPr sz="2300" dirty="0">
                <a:solidFill>
                  <a:srgbClr val="0A31FF"/>
                </a:solidFill>
                <a:latin typeface="Symbol"/>
                <a:cs typeface="Symbol"/>
              </a:rPr>
              <a:t></a:t>
            </a:r>
            <a:r>
              <a:rPr sz="2300" b="1" dirty="0">
                <a:solidFill>
                  <a:srgbClr val="0A31FF"/>
                </a:solidFill>
                <a:latin typeface="Times New Roman"/>
                <a:cs typeface="Times New Roman"/>
              </a:rPr>
              <a:t>Ge</a:t>
            </a:r>
            <a:r>
              <a:rPr sz="2300" b="1" spc="-5" dirty="0">
                <a:solidFill>
                  <a:srgbClr val="0A31FF"/>
                </a:solidFill>
                <a:latin typeface="Times New Roman"/>
                <a:cs typeface="Times New Roman"/>
              </a:rPr>
              <a:t>V</a:t>
            </a:r>
            <a:r>
              <a:rPr sz="2300" dirty="0">
                <a:solidFill>
                  <a:srgbClr val="0A31FF"/>
                </a:solidFill>
                <a:latin typeface="Symbol"/>
                <a:cs typeface="Symbol"/>
              </a:rPr>
              <a:t></a:t>
            </a:r>
            <a:endParaRPr sz="2300">
              <a:solidFill>
                <a:prstClr val="black"/>
              </a:solidFill>
              <a:latin typeface="Symbol"/>
              <a:cs typeface="Symbol"/>
            </a:endParaRPr>
          </a:p>
        </p:txBody>
      </p:sp>
      <p:sp>
        <p:nvSpPr>
          <p:cNvPr id="99" name="object 98"/>
          <p:cNvSpPr txBox="1"/>
          <p:nvPr/>
        </p:nvSpPr>
        <p:spPr>
          <a:xfrm>
            <a:off x="-57908" y="2715989"/>
            <a:ext cx="353943" cy="53467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GB" sz="3450" baseline="18115" dirty="0">
                <a:solidFill>
                  <a:srgbClr val="0A31FF"/>
                </a:solidFill>
                <a:latin typeface="Symbol"/>
                <a:cs typeface="Times New Roman"/>
                <a:sym typeface="Symbol"/>
              </a:rPr>
              <a:t></a:t>
            </a:r>
            <a:r>
              <a:rPr sz="1600" b="1" spc="-5" dirty="0">
                <a:solidFill>
                  <a:srgbClr val="0A31FF"/>
                </a:solidFill>
                <a:latin typeface="Times New Roman"/>
                <a:cs typeface="Times New Roman"/>
              </a:rPr>
              <a:t>had</a:t>
            </a:r>
            <a:endParaRPr sz="1600" dirty="0">
              <a:solidFill>
                <a:prstClr val="black"/>
              </a:solidFill>
              <a:latin typeface="Times New Roman"/>
              <a:cs typeface="Times New Roman"/>
            </a:endParaRPr>
          </a:p>
        </p:txBody>
      </p:sp>
      <p:sp>
        <p:nvSpPr>
          <p:cNvPr id="100" name="object 99"/>
          <p:cNvSpPr txBox="1"/>
          <p:nvPr/>
        </p:nvSpPr>
        <p:spPr>
          <a:xfrm>
            <a:off x="-72256" y="2120044"/>
            <a:ext cx="334010" cy="54800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sz="2300" dirty="0">
                <a:solidFill>
                  <a:srgbClr val="0A31FF"/>
                </a:solidFill>
                <a:latin typeface="Symbol"/>
                <a:cs typeface="Symbol"/>
              </a:rPr>
              <a:t></a:t>
            </a:r>
            <a:r>
              <a:rPr sz="2300" b="1" spc="-5" dirty="0">
                <a:solidFill>
                  <a:srgbClr val="0A31FF"/>
                </a:solidFill>
                <a:latin typeface="Times New Roman"/>
                <a:cs typeface="Times New Roman"/>
              </a:rPr>
              <a:t>nb</a:t>
            </a:r>
            <a:r>
              <a:rPr sz="2300" dirty="0">
                <a:solidFill>
                  <a:srgbClr val="0A31FF"/>
                </a:solidFill>
                <a:latin typeface="Symbol"/>
                <a:cs typeface="Symbol"/>
              </a:rPr>
              <a:t></a:t>
            </a:r>
            <a:endParaRPr sz="2300">
              <a:solidFill>
                <a:prstClr val="black"/>
              </a:solidFill>
              <a:latin typeface="Symbol"/>
              <a:cs typeface="Symbol"/>
            </a:endParaRPr>
          </a:p>
        </p:txBody>
      </p:sp>
      <p:sp>
        <p:nvSpPr>
          <p:cNvPr id="101" name="object 100"/>
          <p:cNvSpPr txBox="1"/>
          <p:nvPr/>
        </p:nvSpPr>
        <p:spPr>
          <a:xfrm>
            <a:off x="3483362" y="2743274"/>
            <a:ext cx="238760" cy="25391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1650" b="1" spc="-10" dirty="0">
                <a:solidFill>
                  <a:prstClr val="black"/>
                </a:solidFill>
                <a:latin typeface="Times New Roman"/>
                <a:cs typeface="Times New Roman"/>
              </a:rPr>
              <a:t>3g</a:t>
            </a:r>
            <a:endParaRPr sz="1650" dirty="0">
              <a:solidFill>
                <a:prstClr val="black"/>
              </a:solidFill>
              <a:latin typeface="Symbol"/>
              <a:cs typeface="Symbol"/>
            </a:endParaRPr>
          </a:p>
        </p:txBody>
      </p:sp>
      <p:sp>
        <p:nvSpPr>
          <p:cNvPr id="102" name="object 101"/>
          <p:cNvSpPr txBox="1"/>
          <p:nvPr/>
        </p:nvSpPr>
        <p:spPr>
          <a:xfrm>
            <a:off x="3483361" y="2195661"/>
            <a:ext cx="284265" cy="25391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1650" b="1" spc="-10" dirty="0">
                <a:solidFill>
                  <a:prstClr val="black"/>
                </a:solidFill>
                <a:latin typeface="Times New Roman"/>
                <a:cs typeface="Times New Roman"/>
              </a:rPr>
              <a:t>2g</a:t>
            </a:r>
            <a:endParaRPr sz="1650" dirty="0">
              <a:solidFill>
                <a:prstClr val="black"/>
              </a:solidFill>
              <a:latin typeface="Symbol"/>
              <a:cs typeface="Symbol"/>
            </a:endParaRPr>
          </a:p>
        </p:txBody>
      </p:sp>
      <p:sp>
        <p:nvSpPr>
          <p:cNvPr id="103" name="object 102"/>
          <p:cNvSpPr txBox="1"/>
          <p:nvPr/>
        </p:nvSpPr>
        <p:spPr>
          <a:xfrm>
            <a:off x="3460759" y="3493231"/>
            <a:ext cx="238760" cy="25391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1650" b="1" spc="-10" dirty="0">
                <a:solidFill>
                  <a:prstClr val="black"/>
                </a:solidFill>
                <a:latin typeface="Times New Roman"/>
                <a:cs typeface="Times New Roman"/>
              </a:rPr>
              <a:t>4g</a:t>
            </a:r>
            <a:endParaRPr sz="1650" dirty="0">
              <a:solidFill>
                <a:prstClr val="black"/>
              </a:solidFill>
              <a:latin typeface="Symbol"/>
              <a:cs typeface="Symbol"/>
            </a:endParaRPr>
          </a:p>
        </p:txBody>
      </p:sp>
      <p:sp>
        <p:nvSpPr>
          <p:cNvPr id="104" name="object 103"/>
          <p:cNvSpPr txBox="1"/>
          <p:nvPr/>
        </p:nvSpPr>
        <p:spPr>
          <a:xfrm>
            <a:off x="989478" y="4568137"/>
            <a:ext cx="1908810" cy="5657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0330" marR="5080" indent="-88265" defTabSz="914400" fontAlgn="auto" hangingPunct="1">
              <a:lnSpc>
                <a:spcPct val="79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sz="1450" b="1" spc="10" dirty="0">
                <a:solidFill>
                  <a:prstClr val="black"/>
                </a:solidFill>
                <a:latin typeface="Times New Roman"/>
                <a:cs typeface="Times New Roman"/>
              </a:rPr>
              <a:t>average</a:t>
            </a:r>
            <a:r>
              <a:rPr sz="1450" b="1" spc="5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sz="1450" b="1" spc="10" dirty="0">
                <a:solidFill>
                  <a:prstClr val="black"/>
                </a:solidFill>
                <a:latin typeface="Times New Roman"/>
                <a:cs typeface="Times New Roman"/>
              </a:rPr>
              <a:t>measurements, error</a:t>
            </a:r>
            <a:r>
              <a:rPr sz="1450" b="1" spc="5" dirty="0">
                <a:solidFill>
                  <a:prstClr val="black"/>
                </a:solidFill>
                <a:latin typeface="Times New Roman"/>
                <a:cs typeface="Times New Roman"/>
              </a:rPr>
              <a:t> bar</a:t>
            </a:r>
            <a:r>
              <a:rPr sz="1450" b="1" spc="10" dirty="0">
                <a:solidFill>
                  <a:prstClr val="black"/>
                </a:solidFill>
                <a:latin typeface="Times New Roman"/>
                <a:cs typeface="Times New Roman"/>
              </a:rPr>
              <a:t>s</a:t>
            </a:r>
            <a:r>
              <a:rPr sz="1450" b="1" spc="5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sz="1450" b="1" spc="10" dirty="0">
                <a:solidFill>
                  <a:prstClr val="black"/>
                </a:solidFill>
                <a:latin typeface="Times New Roman"/>
                <a:cs typeface="Times New Roman"/>
              </a:rPr>
              <a:t>increased</a:t>
            </a:r>
            <a:endParaRPr sz="1450" dirty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241300" defTabSz="914400" fontAlgn="auto" hangingPunct="1">
              <a:lnSpc>
                <a:spcPts val="1385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sz="1450" b="1" spc="10" dirty="0">
                <a:solidFill>
                  <a:prstClr val="black"/>
                </a:solidFill>
                <a:latin typeface="Times New Roman"/>
                <a:cs typeface="Times New Roman"/>
              </a:rPr>
              <a:t>by</a:t>
            </a:r>
            <a:r>
              <a:rPr sz="1450" b="1" spc="5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sz="1450" b="1" spc="10" dirty="0">
                <a:solidFill>
                  <a:prstClr val="black"/>
                </a:solidFill>
                <a:latin typeface="Times New Roman"/>
                <a:cs typeface="Times New Roman"/>
              </a:rPr>
              <a:t>factor</a:t>
            </a:r>
            <a:r>
              <a:rPr sz="1450" b="1" spc="5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sz="1450" b="1" spc="10" dirty="0">
                <a:solidFill>
                  <a:prstClr val="black"/>
                </a:solidFill>
                <a:latin typeface="Times New Roman"/>
                <a:cs typeface="Times New Roman"/>
              </a:rPr>
              <a:t>10</a:t>
            </a:r>
            <a:endParaRPr sz="1450" dirty="0">
              <a:solidFill>
                <a:prstClr val="black"/>
              </a:solidFill>
              <a:latin typeface="Times New Roman"/>
              <a:cs typeface="Times New Roman"/>
            </a:endParaRPr>
          </a:p>
        </p:txBody>
      </p:sp>
      <p:sp>
        <p:nvSpPr>
          <p:cNvPr id="105" name="object 104"/>
          <p:cNvSpPr txBox="1"/>
          <p:nvPr/>
        </p:nvSpPr>
        <p:spPr>
          <a:xfrm>
            <a:off x="1167788" y="2811355"/>
            <a:ext cx="1306195" cy="14173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defTabSz="914400" fontAlgn="auto" hangingPunct="1">
              <a:lnSpc>
                <a:spcPct val="88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sz="2600" b="1" spc="10" dirty="0">
                <a:solidFill>
                  <a:srgbClr val="0A31FF"/>
                </a:solidFill>
                <a:latin typeface="Times New Roman"/>
                <a:cs typeface="Times New Roman"/>
              </a:rPr>
              <a:t>ALEPH DELPHI </a:t>
            </a:r>
            <a:r>
              <a:rPr sz="2600" b="1" spc="15" dirty="0">
                <a:solidFill>
                  <a:srgbClr val="0A31FF"/>
                </a:solidFill>
                <a:latin typeface="Times New Roman"/>
                <a:cs typeface="Times New Roman"/>
              </a:rPr>
              <a:t>L3 OPAL</a:t>
            </a:r>
            <a:endParaRPr sz="2600" dirty="0">
              <a:solidFill>
                <a:prstClr val="black"/>
              </a:solidFill>
              <a:latin typeface="Times New Roman"/>
              <a:cs typeface="Times New Roman"/>
            </a:endParaRPr>
          </a:p>
        </p:txBody>
      </p:sp>
      <p:pic>
        <p:nvPicPr>
          <p:cNvPr id="112" name="Picture 111" descr="Screen Shot 2014-08-31 at 21.47.27 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4328" y="1619597"/>
            <a:ext cx="4442528" cy="2016224"/>
          </a:xfrm>
          <a:prstGeom prst="rect">
            <a:avLst/>
          </a:prstGeom>
        </p:spPr>
      </p:pic>
      <p:sp>
        <p:nvSpPr>
          <p:cNvPr id="119" name="TextBox 118"/>
          <p:cNvSpPr txBox="1"/>
          <p:nvPr/>
        </p:nvSpPr>
        <p:spPr>
          <a:xfrm>
            <a:off x="5400352" y="4571925"/>
            <a:ext cx="3134241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000090"/>
                </a:solidFill>
              </a:rPr>
              <a:t>N</a:t>
            </a:r>
            <a:r>
              <a:rPr lang="en-US" baseline="-25000" dirty="0" err="1">
                <a:solidFill>
                  <a:srgbClr val="000090"/>
                </a:solidFill>
              </a:rPr>
              <a:t>ν</a:t>
            </a:r>
            <a:r>
              <a:rPr lang="en-US" dirty="0">
                <a:solidFill>
                  <a:srgbClr val="000090"/>
                </a:solidFill>
              </a:rPr>
              <a:t> = 2.9840 ± 0.0082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5256336" y="3707829"/>
            <a:ext cx="3587491" cy="729430"/>
          </a:xfrm>
          <a:prstGeom prst="rect">
            <a:avLst/>
          </a:prstGeom>
          <a:solidFill>
            <a:srgbClr val="FFFF00"/>
          </a:solidFill>
          <a:ln w="19050">
            <a:solidFill>
              <a:srgbClr val="00009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err="1">
                <a:solidFill>
                  <a:srgbClr val="000090"/>
                </a:solidFill>
              </a:rPr>
              <a:t>Anzahl</a:t>
            </a:r>
            <a:r>
              <a:rPr lang="en-US" b="1" dirty="0">
                <a:solidFill>
                  <a:srgbClr val="000090"/>
                </a:solidFill>
              </a:rPr>
              <a:t> der </a:t>
            </a:r>
            <a:r>
              <a:rPr lang="en-US" b="1" dirty="0" err="1">
                <a:solidFill>
                  <a:srgbClr val="000090"/>
                </a:solidFill>
              </a:rPr>
              <a:t>leichten</a:t>
            </a:r>
            <a:r>
              <a:rPr lang="en-US" b="1" dirty="0">
                <a:solidFill>
                  <a:srgbClr val="000090"/>
                </a:solidFill>
              </a:rPr>
              <a:t>(!)</a:t>
            </a:r>
          </a:p>
          <a:p>
            <a:r>
              <a:rPr lang="en-US" b="1" dirty="0">
                <a:solidFill>
                  <a:srgbClr val="000090"/>
                </a:solidFill>
              </a:rPr>
              <a:t>neutrino </a:t>
            </a:r>
            <a:r>
              <a:rPr lang="en-US" b="1" dirty="0" err="1">
                <a:solidFill>
                  <a:srgbClr val="000090"/>
                </a:solidFill>
              </a:rPr>
              <a:t>Generationen</a:t>
            </a:r>
            <a:r>
              <a:rPr lang="en-US" b="1" dirty="0">
                <a:solidFill>
                  <a:srgbClr val="000090"/>
                </a:solidFill>
              </a:rPr>
              <a:t>: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1439912" y="6012085"/>
            <a:ext cx="3528393" cy="5701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000090"/>
                </a:solidFill>
              </a:rPr>
              <a:t>“</a:t>
            </a:r>
            <a:r>
              <a:rPr lang="en-US" sz="1800" dirty="0" err="1">
                <a:solidFill>
                  <a:srgbClr val="000090"/>
                </a:solidFill>
              </a:rPr>
              <a:t>leicht</a:t>
            </a:r>
            <a:r>
              <a:rPr lang="en-US" sz="1800" dirty="0">
                <a:solidFill>
                  <a:srgbClr val="000090"/>
                </a:solidFill>
              </a:rPr>
              <a:t>” = </a:t>
            </a:r>
            <a:r>
              <a:rPr lang="en-US" sz="1800" dirty="0" err="1">
                <a:solidFill>
                  <a:srgbClr val="000090"/>
                </a:solidFill>
              </a:rPr>
              <a:t>Zerfälle</a:t>
            </a:r>
            <a:r>
              <a:rPr lang="en-US" sz="1800" dirty="0">
                <a:solidFill>
                  <a:srgbClr val="000090"/>
                </a:solidFill>
              </a:rPr>
              <a:t> Z</a:t>
            </a:r>
            <a:r>
              <a:rPr lang="en-US" sz="1800" baseline="30000" dirty="0">
                <a:solidFill>
                  <a:srgbClr val="000090"/>
                </a:solidFill>
              </a:rPr>
              <a:t>0</a:t>
            </a:r>
            <a:r>
              <a:rPr lang="en-US" sz="1800" dirty="0">
                <a:solidFill>
                  <a:srgbClr val="000090"/>
                </a:solidFill>
              </a:rPr>
              <a:t> </a:t>
            </a:r>
            <a:r>
              <a:rPr lang="en-US" sz="1800" dirty="0">
                <a:solidFill>
                  <a:srgbClr val="000090"/>
                </a:solidFill>
                <a:sym typeface="Wingdings"/>
              </a:rPr>
              <a:t></a:t>
            </a:r>
            <a:r>
              <a:rPr lang="en-US" sz="1800" dirty="0">
                <a:solidFill>
                  <a:srgbClr val="000090"/>
                </a:solidFill>
              </a:rPr>
              <a:t> </a:t>
            </a:r>
            <a:r>
              <a:rPr lang="en-US" sz="1800" dirty="0" err="1">
                <a:solidFill>
                  <a:srgbClr val="000090"/>
                </a:solidFill>
              </a:rPr>
              <a:t>νν</a:t>
            </a:r>
            <a:endParaRPr lang="en-US" sz="1800" dirty="0">
              <a:solidFill>
                <a:srgbClr val="000090"/>
              </a:solidFill>
            </a:endParaRPr>
          </a:p>
          <a:p>
            <a:r>
              <a:rPr lang="en-US" sz="1800" dirty="0" err="1">
                <a:solidFill>
                  <a:srgbClr val="000090"/>
                </a:solidFill>
              </a:rPr>
              <a:t>müssen</a:t>
            </a:r>
            <a:r>
              <a:rPr lang="en-US" sz="1800" dirty="0">
                <a:solidFill>
                  <a:srgbClr val="000090"/>
                </a:solidFill>
              </a:rPr>
              <a:t> </a:t>
            </a:r>
            <a:r>
              <a:rPr lang="en-US" sz="1800" dirty="0" err="1">
                <a:solidFill>
                  <a:srgbClr val="000090"/>
                </a:solidFill>
              </a:rPr>
              <a:t>möglich</a:t>
            </a:r>
            <a:r>
              <a:rPr lang="en-US" sz="1800" dirty="0">
                <a:solidFill>
                  <a:srgbClr val="000090"/>
                </a:solidFill>
              </a:rPr>
              <a:t> </a:t>
            </a:r>
            <a:r>
              <a:rPr lang="en-US" sz="1800" dirty="0" err="1">
                <a:solidFill>
                  <a:srgbClr val="000090"/>
                </a:solidFill>
              </a:rPr>
              <a:t>sein</a:t>
            </a:r>
            <a:r>
              <a:rPr lang="en-US" sz="1800" dirty="0">
                <a:solidFill>
                  <a:srgbClr val="000090"/>
                </a:solidFill>
              </a:rPr>
              <a:t>: </a:t>
            </a:r>
            <a:r>
              <a:rPr lang="en-US" sz="1800" dirty="0" err="1">
                <a:solidFill>
                  <a:srgbClr val="000090"/>
                </a:solidFill>
              </a:rPr>
              <a:t>M</a:t>
            </a:r>
            <a:r>
              <a:rPr lang="en-US" sz="1800" baseline="-25000" dirty="0" err="1">
                <a:solidFill>
                  <a:srgbClr val="000090"/>
                </a:solidFill>
              </a:rPr>
              <a:t>v</a:t>
            </a:r>
            <a:r>
              <a:rPr lang="en-US" sz="1800" dirty="0">
                <a:solidFill>
                  <a:srgbClr val="000090"/>
                </a:solidFill>
              </a:rPr>
              <a:t> &lt; ½ M</a:t>
            </a:r>
            <a:r>
              <a:rPr lang="en-US" sz="1800" baseline="-25000" dirty="0">
                <a:solidFill>
                  <a:srgbClr val="000090"/>
                </a:solidFill>
              </a:rPr>
              <a:t>Z</a:t>
            </a:r>
          </a:p>
        </p:txBody>
      </p:sp>
      <p:cxnSp>
        <p:nvCxnSpPr>
          <p:cNvPr id="123" name="Straight Connector 122"/>
          <p:cNvCxnSpPr/>
          <p:nvPr/>
        </p:nvCxnSpPr>
        <p:spPr bwMode="auto">
          <a:xfrm>
            <a:off x="3995504" y="6083992"/>
            <a:ext cx="108704" cy="101"/>
          </a:xfrm>
          <a:prstGeom prst="line">
            <a:avLst/>
          </a:prstGeom>
          <a:solidFill>
            <a:srgbClr val="00B8FF"/>
          </a:solidFill>
          <a:ln w="19050" cap="flat" cmpd="sng" algn="ctr">
            <a:solidFill>
              <a:srgbClr val="00009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" name="Shape 705">
            <a:extLst>
              <a:ext uri="{FF2B5EF4-FFF2-40B4-BE49-F238E27FC236}">
                <a16:creationId xmlns:a16="http://schemas.microsoft.com/office/drawing/2014/main" id="{D4CE3F2F-70AD-262B-4E34-CD584EDD41C3}"/>
              </a:ext>
            </a:extLst>
          </p:cNvPr>
          <p:cNvSpPr/>
          <p:nvPr/>
        </p:nvSpPr>
        <p:spPr>
          <a:xfrm>
            <a:off x="6291086" y="6477298"/>
            <a:ext cx="596900" cy="5842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2F92"/>
          </a:solidFill>
          <a:ln w="25400" cap="flat">
            <a:noFill/>
            <a:miter lim="400000"/>
          </a:ln>
          <a:effectLst>
            <a:outerShdw blurRad="63500" dist="76200" dir="2700000" rotWithShape="0">
              <a:srgbClr val="212121">
                <a:alpha val="86000"/>
              </a:srgbClr>
            </a:outerShdw>
          </a:effectLst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ctr">
            <a:noAutofit/>
          </a:bodyPr>
          <a:lstStyle/>
          <a:p>
            <a:pPr algn="ctr" defTabSz="4572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800"/>
            </a:pPr>
            <a:r>
              <a:rPr sz="2600" b="1" kern="0">
                <a:solidFill>
                  <a:srgbClr val="FFFB00"/>
                </a:solidFill>
                <a:effectLst>
                  <a:outerShdw blurRad="63500" dist="25400" dir="2700000" rotWithShape="0">
                    <a:srgbClr val="000000">
                      <a:alpha val="70000"/>
                    </a:srgbClr>
                  </a:outerShdw>
                </a:effectLst>
                <a:latin typeface="Times"/>
                <a:ea typeface="Times"/>
                <a:cs typeface="Times"/>
                <a:sym typeface="Times"/>
              </a:rPr>
              <a:t>ν</a:t>
            </a:r>
            <a:r>
              <a:rPr sz="2600" b="1" kern="0" baseline="-5999">
                <a:solidFill>
                  <a:srgbClr val="FFFB00"/>
                </a:solidFill>
                <a:effectLst>
                  <a:outerShdw blurRad="63500" dist="25400" dir="2700000" rotWithShape="0">
                    <a:srgbClr val="000000">
                      <a:alpha val="70000"/>
                    </a:srgbClr>
                  </a:outerShdw>
                </a:effectLst>
                <a:latin typeface="Times"/>
                <a:ea typeface="Times"/>
                <a:cs typeface="Times"/>
                <a:sym typeface="Times"/>
              </a:rPr>
              <a:t>e</a:t>
            </a:r>
          </a:p>
        </p:txBody>
      </p:sp>
      <p:sp>
        <p:nvSpPr>
          <p:cNvPr id="6" name="Shape 706">
            <a:extLst>
              <a:ext uri="{FF2B5EF4-FFF2-40B4-BE49-F238E27FC236}">
                <a16:creationId xmlns:a16="http://schemas.microsoft.com/office/drawing/2014/main" id="{DBBC8F19-5500-2A17-BD4D-80131943861A}"/>
              </a:ext>
            </a:extLst>
          </p:cNvPr>
          <p:cNvSpPr/>
          <p:nvPr/>
        </p:nvSpPr>
        <p:spPr>
          <a:xfrm>
            <a:off x="7230887" y="6477298"/>
            <a:ext cx="596900" cy="5842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2F92"/>
          </a:solidFill>
          <a:ln w="25400" cap="flat">
            <a:noFill/>
            <a:miter lim="400000"/>
          </a:ln>
          <a:effectLst>
            <a:outerShdw blurRad="63500" dist="76200" dir="2700000" rotWithShape="0">
              <a:srgbClr val="212121">
                <a:alpha val="86000"/>
              </a:srgbClr>
            </a:outerShdw>
          </a:effectLst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ctr">
            <a:noAutofit/>
          </a:bodyPr>
          <a:lstStyle/>
          <a:p>
            <a:pPr algn="ctr" defTabSz="4572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800"/>
            </a:pPr>
            <a:r>
              <a:rPr sz="2600" b="1" kern="0">
                <a:solidFill>
                  <a:srgbClr val="FFFB00"/>
                </a:solidFill>
                <a:effectLst>
                  <a:outerShdw blurRad="63500" dist="25400" dir="2700000" rotWithShape="0">
                    <a:srgbClr val="000000">
                      <a:alpha val="70000"/>
                    </a:srgbClr>
                  </a:outerShdw>
                </a:effectLst>
                <a:latin typeface="Times"/>
                <a:ea typeface="Times"/>
                <a:cs typeface="Times"/>
                <a:sym typeface="Times"/>
              </a:rPr>
              <a:t>ν</a:t>
            </a:r>
            <a:r>
              <a:rPr sz="2000" i="1" kern="0" baseline="-5999">
                <a:solidFill>
                  <a:srgbClr val="FFFB00"/>
                </a:solidFill>
                <a:effectLst>
                  <a:outerShdw blurRad="63500" dist="25400" dir="2700000" rotWithShape="0">
                    <a:srgbClr val="000000">
                      <a:alpha val="70000"/>
                    </a:srgbClr>
                  </a:outerShdw>
                </a:effectLst>
                <a:latin typeface="Verdana"/>
                <a:ea typeface="Verdana"/>
                <a:cs typeface="Verdana"/>
                <a:sym typeface="Verdana"/>
              </a:rPr>
              <a:t>μ</a:t>
            </a:r>
          </a:p>
        </p:txBody>
      </p:sp>
      <p:sp>
        <p:nvSpPr>
          <p:cNvPr id="7" name="Shape 707">
            <a:extLst>
              <a:ext uri="{FF2B5EF4-FFF2-40B4-BE49-F238E27FC236}">
                <a16:creationId xmlns:a16="http://schemas.microsoft.com/office/drawing/2014/main" id="{D2DA2592-A600-C1C9-EFBB-A6AB55F7571C}"/>
              </a:ext>
            </a:extLst>
          </p:cNvPr>
          <p:cNvSpPr/>
          <p:nvPr/>
        </p:nvSpPr>
        <p:spPr>
          <a:xfrm>
            <a:off x="6291085" y="5219996"/>
            <a:ext cx="571502" cy="5715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2F92"/>
          </a:solidFill>
          <a:ln w="25400" cap="flat">
            <a:noFill/>
            <a:miter lim="400000"/>
          </a:ln>
          <a:effectLst>
            <a:outerShdw blurRad="63500" dist="76200" dir="2700000" rotWithShape="0">
              <a:srgbClr val="212121">
                <a:alpha val="86000"/>
              </a:srgbClr>
            </a:outerShdw>
          </a:effectLst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ctr">
            <a:noAutofit/>
          </a:bodyPr>
          <a:lstStyle/>
          <a:p>
            <a:pPr algn="ctr" defTabSz="4572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800"/>
            </a:pPr>
            <a:r>
              <a:rPr sz="1800" b="1" kern="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rPr>
              <a:t>e</a:t>
            </a:r>
            <a:r>
              <a:rPr sz="1800" b="1" kern="0" baseline="31999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rPr>
              <a:t>-</a:t>
            </a:r>
          </a:p>
        </p:txBody>
      </p:sp>
      <p:sp>
        <p:nvSpPr>
          <p:cNvPr id="96" name="Shape 708">
            <a:extLst>
              <a:ext uri="{FF2B5EF4-FFF2-40B4-BE49-F238E27FC236}">
                <a16:creationId xmlns:a16="http://schemas.microsoft.com/office/drawing/2014/main" id="{FD1A5D67-57C7-AC9B-D5B7-7882FCF716F9}"/>
              </a:ext>
            </a:extLst>
          </p:cNvPr>
          <p:cNvSpPr/>
          <p:nvPr/>
        </p:nvSpPr>
        <p:spPr>
          <a:xfrm>
            <a:off x="7230886" y="5219996"/>
            <a:ext cx="571502" cy="5715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2F92"/>
          </a:solidFill>
          <a:ln w="25400" cap="flat">
            <a:noFill/>
            <a:miter lim="400000"/>
          </a:ln>
          <a:effectLst>
            <a:outerShdw blurRad="63500" dist="76200" dir="2700000" rotWithShape="0">
              <a:srgbClr val="212121">
                <a:alpha val="86000"/>
              </a:srgbClr>
            </a:outerShdw>
          </a:effectLst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ctr">
            <a:noAutofit/>
          </a:bodyPr>
          <a:lstStyle/>
          <a:p>
            <a:pPr algn="ctr" defTabSz="4572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800"/>
            </a:pPr>
            <a:r>
              <a:rPr sz="1800" b="1" kern="0" dirty="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rPr>
              <a:t>µ</a:t>
            </a:r>
            <a:r>
              <a:rPr sz="1800" b="1" kern="0" baseline="31999" dirty="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rPr>
              <a:t>-</a:t>
            </a:r>
          </a:p>
        </p:txBody>
      </p:sp>
      <p:sp>
        <p:nvSpPr>
          <p:cNvPr id="106" name="Shape 709">
            <a:extLst>
              <a:ext uri="{FF2B5EF4-FFF2-40B4-BE49-F238E27FC236}">
                <a16:creationId xmlns:a16="http://schemas.microsoft.com/office/drawing/2014/main" id="{417655D9-B03F-8C71-5B68-20F0C0B4BA8B}"/>
              </a:ext>
            </a:extLst>
          </p:cNvPr>
          <p:cNvSpPr/>
          <p:nvPr/>
        </p:nvSpPr>
        <p:spPr>
          <a:xfrm flipV="1">
            <a:off x="6583186" y="5880241"/>
            <a:ext cx="1" cy="520856"/>
          </a:xfrm>
          <a:prstGeom prst="line">
            <a:avLst/>
          </a:prstGeom>
          <a:noFill/>
          <a:ln w="76200" cap="flat">
            <a:solidFill>
              <a:srgbClr val="941751"/>
            </a:solidFill>
            <a:prstDash val="solid"/>
            <a:miter lim="400000"/>
            <a:headEnd type="triangle" w="med" len="med"/>
          </a:ln>
          <a:effectLst>
            <a:outerShdw blurRad="25400" dist="25400" dir="2700000" rotWithShape="0">
              <a:srgbClr val="FFFFFF">
                <a:alpha val="50000"/>
              </a:srgbClr>
            </a:outerShdw>
          </a:effectLst>
        </p:spPr>
        <p:txBody>
          <a:bodyPr wrap="square" lIns="0" tIns="0" rIns="0" bIns="0" numCol="1" anchor="t">
            <a:noAutofit/>
          </a:bodyPr>
          <a:lstStyle/>
          <a:p>
            <a:pPr defTabSz="4572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200" kern="0">
              <a:solidFill>
                <a:sysClr val="windowText" lastClr="000000"/>
              </a:solidFill>
              <a:latin typeface="Helvetica"/>
              <a:ea typeface="Helvetica"/>
              <a:cs typeface="Helvetica"/>
              <a:sym typeface="Helvetica"/>
            </a:endParaRPr>
          </a:p>
        </p:txBody>
      </p:sp>
      <p:sp>
        <p:nvSpPr>
          <p:cNvPr id="107" name="Shape 710">
            <a:extLst>
              <a:ext uri="{FF2B5EF4-FFF2-40B4-BE49-F238E27FC236}">
                <a16:creationId xmlns:a16="http://schemas.microsoft.com/office/drawing/2014/main" id="{BD77EA3C-1979-5A44-6FCB-1236839585F3}"/>
              </a:ext>
            </a:extLst>
          </p:cNvPr>
          <p:cNvSpPr/>
          <p:nvPr/>
        </p:nvSpPr>
        <p:spPr>
          <a:xfrm flipV="1">
            <a:off x="7522987" y="5880241"/>
            <a:ext cx="0" cy="520856"/>
          </a:xfrm>
          <a:prstGeom prst="line">
            <a:avLst/>
          </a:prstGeom>
          <a:noFill/>
          <a:ln w="76200" cap="flat">
            <a:solidFill>
              <a:srgbClr val="941751"/>
            </a:solidFill>
            <a:prstDash val="solid"/>
            <a:miter lim="400000"/>
            <a:headEnd type="triangle" w="med" len="med"/>
          </a:ln>
          <a:effectLst>
            <a:outerShdw blurRad="25400" dist="25400" dir="2700000" rotWithShape="0">
              <a:srgbClr val="FFFFFF">
                <a:alpha val="50000"/>
              </a:srgbClr>
            </a:outerShdw>
          </a:effectLst>
        </p:spPr>
        <p:txBody>
          <a:bodyPr wrap="square" lIns="0" tIns="0" rIns="0" bIns="0" numCol="1" anchor="t">
            <a:noAutofit/>
          </a:bodyPr>
          <a:lstStyle/>
          <a:p>
            <a:pPr defTabSz="4572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200" kern="0">
              <a:solidFill>
                <a:sysClr val="windowText" lastClr="000000"/>
              </a:solidFill>
              <a:latin typeface="Helvetica"/>
              <a:ea typeface="Helvetica"/>
              <a:cs typeface="Helvetica"/>
              <a:sym typeface="Helvetica"/>
            </a:endParaRPr>
          </a:p>
        </p:txBody>
      </p:sp>
      <p:sp>
        <p:nvSpPr>
          <p:cNvPr id="109" name="Shape 706">
            <a:extLst>
              <a:ext uri="{FF2B5EF4-FFF2-40B4-BE49-F238E27FC236}">
                <a16:creationId xmlns:a16="http://schemas.microsoft.com/office/drawing/2014/main" id="{FC70B31D-CE84-E0BF-97EA-043D91BB2EE2}"/>
              </a:ext>
            </a:extLst>
          </p:cNvPr>
          <p:cNvSpPr/>
          <p:nvPr/>
        </p:nvSpPr>
        <p:spPr>
          <a:xfrm>
            <a:off x="8187828" y="6477299"/>
            <a:ext cx="596900" cy="5842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2F92"/>
          </a:solidFill>
          <a:ln w="25400" cap="flat">
            <a:noFill/>
            <a:miter lim="400000"/>
          </a:ln>
          <a:effectLst>
            <a:outerShdw blurRad="63500" dist="76200" dir="2700000" rotWithShape="0">
              <a:srgbClr val="212121">
                <a:alpha val="86000"/>
              </a:srgbClr>
            </a:outerShdw>
          </a:effectLst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ctr">
            <a:noAutofit/>
          </a:bodyPr>
          <a:lstStyle/>
          <a:p>
            <a:pPr algn="ctr" defTabSz="4572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800"/>
            </a:pPr>
            <a:r>
              <a:rPr sz="2600" b="1" kern="0" dirty="0">
                <a:solidFill>
                  <a:srgbClr val="FFFB00"/>
                </a:solidFill>
                <a:effectLst>
                  <a:outerShdw blurRad="63500" dist="25400" dir="2700000" rotWithShape="0">
                    <a:srgbClr val="000000">
                      <a:alpha val="70000"/>
                    </a:srgbClr>
                  </a:outerShdw>
                </a:effectLst>
                <a:latin typeface="Times"/>
                <a:ea typeface="Times"/>
                <a:cs typeface="Times"/>
                <a:sym typeface="Times"/>
              </a:rPr>
              <a:t>ν</a:t>
            </a:r>
            <a:r>
              <a:rPr lang="el-GR" sz="2000" i="1" kern="0" baseline="-5999" dirty="0">
                <a:solidFill>
                  <a:srgbClr val="FFFB00"/>
                </a:solidFill>
                <a:effectLst>
                  <a:outerShdw blurRad="63500" dist="25400" dir="2700000" rotWithShape="0">
                    <a:srgbClr val="000000">
                      <a:alpha val="70000"/>
                    </a:srgbClr>
                  </a:outerShdw>
                </a:effectLst>
                <a:latin typeface="Verdana"/>
                <a:ea typeface="Verdana"/>
                <a:cs typeface="Verdana"/>
                <a:sym typeface="Verdana"/>
              </a:rPr>
              <a:t>τ</a:t>
            </a:r>
            <a:endParaRPr sz="2000" i="1" kern="0" baseline="-5999" dirty="0">
              <a:solidFill>
                <a:srgbClr val="FFFB00"/>
              </a:solidFill>
              <a:effectLst>
                <a:outerShdw blurRad="63500" dist="25400" dir="2700000" rotWithShape="0">
                  <a:srgbClr val="000000">
                    <a:alpha val="70000"/>
                  </a:srgbClr>
                </a:outerShdw>
              </a:effectLst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10" name="Shape 708">
            <a:extLst>
              <a:ext uri="{FF2B5EF4-FFF2-40B4-BE49-F238E27FC236}">
                <a16:creationId xmlns:a16="http://schemas.microsoft.com/office/drawing/2014/main" id="{51DCC9C5-C176-3BF7-1D23-4317C8E47615}"/>
              </a:ext>
            </a:extLst>
          </p:cNvPr>
          <p:cNvSpPr/>
          <p:nvPr/>
        </p:nvSpPr>
        <p:spPr>
          <a:xfrm>
            <a:off x="8187827" y="5219997"/>
            <a:ext cx="571502" cy="5715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2F92"/>
          </a:solidFill>
          <a:ln w="25400" cap="flat">
            <a:noFill/>
            <a:miter lim="400000"/>
          </a:ln>
          <a:effectLst>
            <a:outerShdw blurRad="63500" dist="76200" dir="2700000" rotWithShape="0">
              <a:srgbClr val="212121">
                <a:alpha val="86000"/>
              </a:srgbClr>
            </a:outerShdw>
          </a:effectLst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ctr">
            <a:noAutofit/>
          </a:bodyPr>
          <a:lstStyle/>
          <a:p>
            <a:pPr algn="ctr" defTabSz="4572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800"/>
            </a:pPr>
            <a:r>
              <a:rPr lang="el-GR" sz="1800" b="1" kern="0" dirty="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rPr>
              <a:t>τ</a:t>
            </a:r>
            <a:r>
              <a:rPr sz="1800" b="1" kern="0" baseline="31999" dirty="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rPr>
              <a:t>-</a:t>
            </a:r>
          </a:p>
        </p:txBody>
      </p:sp>
      <p:sp>
        <p:nvSpPr>
          <p:cNvPr id="111" name="Shape 710">
            <a:extLst>
              <a:ext uri="{FF2B5EF4-FFF2-40B4-BE49-F238E27FC236}">
                <a16:creationId xmlns:a16="http://schemas.microsoft.com/office/drawing/2014/main" id="{BD187EF0-2826-76BB-D201-35DA9D3B4DB3}"/>
              </a:ext>
            </a:extLst>
          </p:cNvPr>
          <p:cNvSpPr/>
          <p:nvPr/>
        </p:nvSpPr>
        <p:spPr>
          <a:xfrm flipV="1">
            <a:off x="8479928" y="5880242"/>
            <a:ext cx="0" cy="520856"/>
          </a:xfrm>
          <a:prstGeom prst="line">
            <a:avLst/>
          </a:prstGeom>
          <a:noFill/>
          <a:ln w="76200" cap="flat">
            <a:solidFill>
              <a:srgbClr val="941751"/>
            </a:solidFill>
            <a:prstDash val="solid"/>
            <a:miter lim="400000"/>
            <a:headEnd type="triangle" w="med" len="med"/>
          </a:ln>
          <a:effectLst>
            <a:outerShdw blurRad="25400" dist="25400" dir="2700000" rotWithShape="0">
              <a:srgbClr val="FFFFFF">
                <a:alpha val="50000"/>
              </a:srgbClr>
            </a:outerShdw>
          </a:effectLst>
        </p:spPr>
        <p:txBody>
          <a:bodyPr wrap="square" lIns="0" tIns="0" rIns="0" bIns="0" numCol="1" anchor="t">
            <a:noAutofit/>
          </a:bodyPr>
          <a:lstStyle/>
          <a:p>
            <a:pPr defTabSz="4572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200" kern="0">
              <a:solidFill>
                <a:sysClr val="windowText" lastClr="000000"/>
              </a:solidFill>
              <a:latin typeface="Helvetica"/>
              <a:ea typeface="Helvetica"/>
              <a:cs typeface="Helvetica"/>
              <a:sym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234819238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6" descr="homestake_resul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0089" y="3815522"/>
            <a:ext cx="4168775" cy="351472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Das </a:t>
            </a:r>
            <a:r>
              <a:rPr lang="en-US" dirty="0" err="1"/>
              <a:t>solare</a:t>
            </a:r>
            <a:r>
              <a:rPr lang="en-US" dirty="0"/>
              <a:t> Neutrino </a:t>
            </a:r>
            <a:r>
              <a:rPr lang="en-US" dirty="0" err="1"/>
              <a:t>Rätsel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638" y="1189038"/>
            <a:ext cx="6033626" cy="5942012"/>
          </a:xfrm>
        </p:spPr>
        <p:txBody>
          <a:bodyPr/>
          <a:lstStyle/>
          <a:p>
            <a:r>
              <a:rPr lang="en-US" dirty="0" err="1"/>
              <a:t>Sonne</a:t>
            </a:r>
            <a:r>
              <a:rPr lang="en-US" dirty="0"/>
              <a:t> “</a:t>
            </a:r>
            <a:r>
              <a:rPr lang="en-US" dirty="0" err="1"/>
              <a:t>scheint</a:t>
            </a:r>
            <a:r>
              <a:rPr lang="en-US" dirty="0"/>
              <a:t>” (</a:t>
            </a:r>
            <a:r>
              <a:rPr lang="en-US" dirty="0" err="1"/>
              <a:t>Elektron</a:t>
            </a:r>
            <a:r>
              <a:rPr lang="en-US" dirty="0"/>
              <a:t>) Neutrinos</a:t>
            </a:r>
          </a:p>
          <a:p>
            <a:r>
              <a:rPr lang="en-US" dirty="0"/>
              <a:t>Ray Davis (</a:t>
            </a:r>
            <a:r>
              <a:rPr lang="en-US" dirty="0" err="1"/>
              <a:t>Nobelpreis</a:t>
            </a:r>
            <a:r>
              <a:rPr lang="en-US" dirty="0"/>
              <a:t> 2002) will Neutrinos in 1960er Jahren </a:t>
            </a:r>
            <a:r>
              <a:rPr lang="en-US" dirty="0" err="1"/>
              <a:t>messen</a:t>
            </a:r>
            <a:endParaRPr lang="en-US" dirty="0"/>
          </a:p>
          <a:p>
            <a:pPr lvl="1"/>
            <a:r>
              <a:rPr lang="en-US" dirty="0"/>
              <a:t>Tank </a:t>
            </a:r>
            <a:r>
              <a:rPr lang="en-US" dirty="0" err="1"/>
              <a:t>mit</a:t>
            </a:r>
            <a:r>
              <a:rPr lang="en-US" dirty="0"/>
              <a:t> 380 m</a:t>
            </a:r>
            <a:r>
              <a:rPr lang="en-US" baseline="30000" dirty="0"/>
              <a:t>3</a:t>
            </a:r>
            <a:r>
              <a:rPr lang="en-US" dirty="0"/>
              <a:t> </a:t>
            </a:r>
            <a:r>
              <a:rPr lang="en-US" dirty="0" err="1"/>
              <a:t>Perchlorethylen</a:t>
            </a:r>
            <a:r>
              <a:rPr lang="en-US" dirty="0"/>
              <a:t> in Homestake Goldmine (</a:t>
            </a:r>
            <a:r>
              <a:rPr lang="en-US" dirty="0" err="1"/>
              <a:t>Tiefe</a:t>
            </a:r>
            <a:r>
              <a:rPr lang="en-US" dirty="0"/>
              <a:t> 1478 m)</a:t>
            </a:r>
          </a:p>
          <a:p>
            <a:pPr lvl="2"/>
            <a:r>
              <a:rPr lang="en-US" dirty="0" err="1"/>
              <a:t>Abschirmung</a:t>
            </a:r>
            <a:r>
              <a:rPr lang="en-US" dirty="0"/>
              <a:t> </a:t>
            </a:r>
            <a:r>
              <a:rPr lang="en-US" dirty="0" err="1"/>
              <a:t>kosmischer</a:t>
            </a:r>
            <a:r>
              <a:rPr lang="en-US" dirty="0"/>
              <a:t> </a:t>
            </a:r>
            <a:r>
              <a:rPr lang="en-US" dirty="0" err="1"/>
              <a:t>Strahlung</a:t>
            </a:r>
            <a:endParaRPr lang="en-US" dirty="0"/>
          </a:p>
          <a:p>
            <a:pPr marL="358775" lvl="1" indent="0">
              <a:buNone/>
            </a:pPr>
            <a:endParaRPr lang="en-US" dirty="0"/>
          </a:p>
          <a:p>
            <a:pPr lvl="2"/>
            <a:r>
              <a:rPr lang="en-US" dirty="0"/>
              <a:t>Argon </a:t>
            </a:r>
            <a:r>
              <a:rPr lang="en-US" dirty="0" err="1"/>
              <a:t>wird</a:t>
            </a:r>
            <a:r>
              <a:rPr lang="en-US" dirty="0"/>
              <a:t> </a:t>
            </a:r>
            <a:r>
              <a:rPr lang="en-US" dirty="0" err="1"/>
              <a:t>chemisch</a:t>
            </a:r>
            <a:r>
              <a:rPr lang="en-US" dirty="0"/>
              <a:t> </a:t>
            </a:r>
            <a:r>
              <a:rPr lang="en-US" dirty="0" err="1"/>
              <a:t>extrahiert</a:t>
            </a:r>
            <a:r>
              <a:rPr lang="en-US" dirty="0"/>
              <a:t> und </a:t>
            </a:r>
            <a:r>
              <a:rPr lang="en-US" dirty="0" err="1"/>
              <a:t>durch</a:t>
            </a:r>
            <a:r>
              <a:rPr lang="en-US" dirty="0"/>
              <a:t> </a:t>
            </a:r>
            <a:r>
              <a:rPr lang="en-US" dirty="0" err="1"/>
              <a:t>radioaktiven</a:t>
            </a:r>
            <a:r>
              <a:rPr lang="en-US" dirty="0"/>
              <a:t> </a:t>
            </a:r>
            <a:r>
              <a:rPr lang="en-US" dirty="0" err="1"/>
              <a:t>Zerfall</a:t>
            </a:r>
            <a:r>
              <a:rPr lang="en-US" dirty="0"/>
              <a:t> </a:t>
            </a:r>
            <a:r>
              <a:rPr lang="en-US" dirty="0" err="1"/>
              <a:t>nachgewiesen</a:t>
            </a:r>
            <a:endParaRPr lang="en-US" dirty="0"/>
          </a:p>
          <a:p>
            <a:r>
              <a:rPr lang="en-US" dirty="0"/>
              <a:t>Fand </a:t>
            </a:r>
            <a:r>
              <a:rPr lang="en-US" dirty="0" err="1"/>
              <a:t>nur</a:t>
            </a:r>
            <a:r>
              <a:rPr lang="en-US" dirty="0"/>
              <a:t> 34 ± 6% des </a:t>
            </a:r>
            <a:r>
              <a:rPr lang="en-US" dirty="0" err="1"/>
              <a:t>erwarteten</a:t>
            </a:r>
            <a:r>
              <a:rPr lang="en-US" dirty="0"/>
              <a:t> </a:t>
            </a:r>
            <a:r>
              <a:rPr lang="en-US" dirty="0" err="1"/>
              <a:t>Neutrinoflusses</a:t>
            </a:r>
            <a:endParaRPr lang="en-US" dirty="0"/>
          </a:p>
          <a:p>
            <a:pPr lvl="1"/>
            <a:r>
              <a:rPr lang="en-US" dirty="0" err="1">
                <a:solidFill>
                  <a:srgbClr val="FF0000"/>
                </a:solidFill>
              </a:rPr>
              <a:t>Messung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falsch</a:t>
            </a:r>
            <a:r>
              <a:rPr lang="en-US" dirty="0">
                <a:solidFill>
                  <a:srgbClr val="FF0000"/>
                </a:solidFill>
              </a:rPr>
              <a:t>?</a:t>
            </a:r>
          </a:p>
          <a:p>
            <a:pPr lvl="1"/>
            <a:r>
              <a:rPr lang="en-US" dirty="0" err="1">
                <a:solidFill>
                  <a:srgbClr val="FF0000"/>
                </a:solidFill>
              </a:rPr>
              <a:t>Solarmodell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falsch</a:t>
            </a:r>
            <a:r>
              <a:rPr lang="en-US" dirty="0">
                <a:solidFill>
                  <a:srgbClr val="FF0000"/>
                </a:solidFill>
              </a:rPr>
              <a:t> (</a:t>
            </a:r>
            <a:r>
              <a:rPr lang="en-US" dirty="0" err="1">
                <a:solidFill>
                  <a:srgbClr val="FF0000"/>
                </a:solidFill>
              </a:rPr>
              <a:t>Neutrinofluss</a:t>
            </a:r>
            <a:r>
              <a:rPr lang="en-US" dirty="0">
                <a:solidFill>
                  <a:srgbClr val="FF0000"/>
                </a:solidFill>
              </a:rPr>
              <a:t>)?</a:t>
            </a:r>
            <a:endParaRPr lang="en-US" dirty="0">
              <a:solidFill>
                <a:srgbClr val="0000FF"/>
              </a:solidFill>
            </a:endParaRPr>
          </a:p>
          <a:p>
            <a:pPr lvl="1"/>
            <a:r>
              <a:rPr lang="en-US" dirty="0" err="1">
                <a:solidFill>
                  <a:srgbClr val="0000FF"/>
                </a:solidFill>
              </a:rPr>
              <a:t>beides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err="1">
                <a:solidFill>
                  <a:srgbClr val="0000FF"/>
                </a:solidFill>
              </a:rPr>
              <a:t>falsch</a:t>
            </a:r>
            <a:r>
              <a:rPr lang="en-US" dirty="0">
                <a:solidFill>
                  <a:srgbClr val="0000FF"/>
                </a:solidFill>
              </a:rPr>
              <a:t>???</a:t>
            </a:r>
          </a:p>
          <a:p>
            <a:pPr lvl="1"/>
            <a:endParaRPr lang="en-US" dirty="0"/>
          </a:p>
          <a:p>
            <a:pPr lvl="2"/>
            <a:endParaRPr lang="en-US" dirty="0"/>
          </a:p>
        </p:txBody>
      </p:sp>
      <p:pic>
        <p:nvPicPr>
          <p:cNvPr id="4" name="Picture 3" descr="Sola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3075" y="1277746"/>
            <a:ext cx="3404780" cy="251953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17333" y="3707829"/>
            <a:ext cx="2702899" cy="29345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 descr="423px-Raymond_Davis_1978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40712" y="125398"/>
            <a:ext cx="1258342" cy="178488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6768504" y="4355901"/>
            <a:ext cx="777521" cy="2492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Luxi Sans"/>
              </a:rPr>
              <a:t>erwartet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Luxi San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072760" y="6300117"/>
            <a:ext cx="1003031" cy="4062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Luxi Sans"/>
              </a:rPr>
              <a:t>gemessen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Luxi Sans"/>
            </a:endParaRPr>
          </a:p>
          <a:p>
            <a:pPr marL="0" marR="0" lvl="0" indent="0" algn="ctr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Luxi Sans"/>
              </a:rPr>
              <a:t>(</a:t>
            </a:r>
            <a:r>
              <a:rPr kumimoji="0" lang="en-US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Luxi Sans"/>
              </a:rPr>
              <a:t>Mittelwert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Luxi Sans"/>
              </a:rPr>
              <a:t>)</a:t>
            </a:r>
          </a:p>
        </p:txBody>
      </p:sp>
      <p:sp>
        <p:nvSpPr>
          <p:cNvPr id="11" name="Freeform 10"/>
          <p:cNvSpPr>
            <a:spLocks noChangeAspect="1"/>
          </p:cNvSpPr>
          <p:nvPr/>
        </p:nvSpPr>
        <p:spPr>
          <a:xfrm>
            <a:off x="9326880" y="5897880"/>
            <a:ext cx="365760" cy="365760"/>
          </a:xfrm>
          <a:custGeom>
            <a:avLst/>
            <a:gdLst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il" t="it" r="ir" b="ib"/>
            <a:pathLst>
              <a:path>
                <a:moveTo>
                  <a:pt x="l" y="vc"/>
                </a:moveTo>
                <a:arcTo wR="wd2" hR="hd2" stAng="cd2" swAng="cd4"/>
                <a:arcTo wR="wd2" hR="hd2" stAng="3cd4" swAng="cd4"/>
                <a:arcTo wR="wd2" hR="hd2" stAng="0" swAng="cd4"/>
                <a:arcTo wR="wd2" hR="hd2" stAng="cd4" swAng="cd4"/>
                <a:close/>
              </a:path>
            </a:pathLst>
          </a:custGeom>
          <a:noFill/>
          <a:ln w="36720">
            <a:solidFill>
              <a:srgbClr val="FF0000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18000" tIns="18000" rIns="18000" bIns="18000" anchor="ctr" anchorCtr="1" compatLnSpc="0"/>
          <a:lstStyle/>
          <a:p>
            <a:pPr marL="0" marR="0" lvl="0" indent="0" algn="l" defTabSz="447675" rtl="0" eaLnBrk="1" fontAlgn="base" latinLnBrk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861960" y="1979637"/>
            <a:ext cx="930880" cy="340443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prstDash val="solid"/>
          </a:ln>
          <a:effectLst/>
        </p:spPr>
        <p:txBody>
          <a:bodyPr vert="horz" wrap="square" lIns="9000" tIns="9000" rIns="9000" bIns="9000" anchorCtr="0" compatLnSpc="0">
            <a:spAutoFit/>
          </a:bodyPr>
          <a:lstStyle/>
          <a:p>
            <a:pPr marL="0" marR="0" lvl="0" indent="0" algn="ctr" defTabSz="447675" rtl="0" eaLnBrk="1" fontAlgn="base" latinLnBrk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Luxi Sans" pitchFamily="34"/>
                <a:ea typeface="HG Mincho Light J" pitchFamily="2"/>
                <a:cs typeface="HG Mincho Light J" pitchFamily="2"/>
              </a:rPr>
              <a:t> Ray Davis</a:t>
            </a:r>
          </a:p>
          <a:p>
            <a:pPr marL="0" marR="0" lvl="0" indent="0" algn="ctr" defTabSz="447675" rtl="0" eaLnBrk="1" fontAlgn="base" latinLnBrk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Luxi Sans" pitchFamily="34"/>
                <a:ea typeface="HG Mincho Light J" pitchFamily="2"/>
                <a:cs typeface="HG Mincho Light J" pitchFamily="2"/>
              </a:rPr>
              <a:t>(1914-2006)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1007864" y="6534728"/>
            <a:ext cx="4854206" cy="406265"/>
            <a:chOff x="1007864" y="6784818"/>
            <a:chExt cx="4854206" cy="406265"/>
          </a:xfrm>
        </p:grpSpPr>
        <p:sp>
          <p:nvSpPr>
            <p:cNvPr id="7" name="TextBox 6"/>
            <p:cNvSpPr txBox="1"/>
            <p:nvPr/>
          </p:nvSpPr>
          <p:spPr>
            <a:xfrm rot="21000000">
              <a:off x="3255587" y="6784818"/>
              <a:ext cx="2606483" cy="406265"/>
            </a:xfrm>
            <a:prstGeom prst="rect">
              <a:avLst/>
            </a:prstGeom>
            <a:solidFill>
              <a:srgbClr val="FFFF00"/>
            </a:solidFill>
            <a:ln w="15875">
              <a:solidFill>
                <a:srgbClr val="00206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pPr marL="0" marR="0" lvl="0" indent="0" algn="l" defTabSz="447675" rtl="0" eaLnBrk="1" fontAlgn="base" latinLnBrk="0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Luxi Sans"/>
                </a:rPr>
                <a:t>beides</a:t>
              </a: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Luxi Sans"/>
                </a:rPr>
                <a:t> RICHTIG!</a:t>
              </a:r>
            </a:p>
          </p:txBody>
        </p:sp>
        <p:cxnSp>
          <p:nvCxnSpPr>
            <p:cNvPr id="14" name="Straight Connector 13"/>
            <p:cNvCxnSpPr/>
            <p:nvPr/>
          </p:nvCxnSpPr>
          <p:spPr bwMode="auto">
            <a:xfrm>
              <a:off x="1007864" y="6876181"/>
              <a:ext cx="1960918" cy="0"/>
            </a:xfrm>
            <a:prstGeom prst="line">
              <a:avLst/>
            </a:prstGeom>
            <a:solidFill>
              <a:srgbClr val="00B8FF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7D12DD1-FC16-88EA-0BAC-61AAF25EA204}"/>
              </a:ext>
            </a:extLst>
          </p:cNvPr>
          <p:cNvCxnSpPr/>
          <p:nvPr/>
        </p:nvCxnSpPr>
        <p:spPr bwMode="auto">
          <a:xfrm flipH="1">
            <a:off x="6264448" y="6076800"/>
            <a:ext cx="3196544" cy="0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524616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Neutrino </a:t>
            </a:r>
            <a:r>
              <a:rPr lang="en-US" dirty="0" err="1"/>
              <a:t>Mischung</a:t>
            </a: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62A387D-95DA-6CA8-A351-BEE2A87A6C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9912" y="3851845"/>
            <a:ext cx="7670800" cy="2921000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603D131-9E8E-69CD-1C6E-CD5D43FBBAED}"/>
              </a:ext>
            </a:extLst>
          </p:cNvPr>
          <p:cNvCxnSpPr>
            <a:cxnSpLocks/>
          </p:cNvCxnSpPr>
          <p:nvPr/>
        </p:nvCxnSpPr>
        <p:spPr bwMode="auto">
          <a:xfrm>
            <a:off x="1401960" y="6700837"/>
            <a:ext cx="6840760" cy="0"/>
          </a:xfrm>
          <a:prstGeom prst="line">
            <a:avLst/>
          </a:prstGeom>
          <a:solidFill>
            <a:schemeClr val="accent1"/>
          </a:solidFill>
          <a:ln w="476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951B94E2-4BA9-7E47-7ED8-39BAAE31889A}"/>
              </a:ext>
            </a:extLst>
          </p:cNvPr>
          <p:cNvSpPr txBox="1"/>
          <p:nvPr/>
        </p:nvSpPr>
        <p:spPr>
          <a:xfrm>
            <a:off x="5578424" y="6252327"/>
            <a:ext cx="1399742" cy="4062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FF0000"/>
                </a:solidFill>
              </a:rPr>
              <a:t>Zeitraum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AAA356E-EA83-109F-D52B-4D858AEE3ACF}"/>
              </a:ext>
            </a:extLst>
          </p:cNvPr>
          <p:cNvSpPr txBox="1"/>
          <p:nvPr/>
        </p:nvSpPr>
        <p:spPr>
          <a:xfrm>
            <a:off x="1958483" y="6836523"/>
            <a:ext cx="5746125" cy="406265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Neutrinos </a:t>
            </a:r>
            <a:r>
              <a:rPr lang="en-US" dirty="0" err="1">
                <a:solidFill>
                  <a:srgbClr val="FF0000"/>
                </a:solidFill>
              </a:rPr>
              <a:t>verändern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ihre</a:t>
            </a:r>
            <a:r>
              <a:rPr lang="en-US" dirty="0">
                <a:solidFill>
                  <a:srgbClr val="FF0000"/>
                </a:solidFill>
              </a:rPr>
              <a:t> Art </a:t>
            </a:r>
            <a:r>
              <a:rPr lang="en-US" dirty="0" err="1">
                <a:solidFill>
                  <a:srgbClr val="FF0000"/>
                </a:solidFill>
              </a:rPr>
              <a:t>mit</a:t>
            </a:r>
            <a:r>
              <a:rPr lang="en-US" dirty="0">
                <a:solidFill>
                  <a:srgbClr val="FF0000"/>
                </a:solidFill>
              </a:rPr>
              <a:t> der Zeit!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Warum</a:t>
            </a:r>
            <a:r>
              <a:rPr lang="en-US" dirty="0"/>
              <a:t> </a:t>
            </a:r>
            <a:r>
              <a:rPr lang="en-US" dirty="0" err="1"/>
              <a:t>können</a:t>
            </a:r>
            <a:r>
              <a:rPr lang="en-US" dirty="0"/>
              <a:t> </a:t>
            </a:r>
            <a:r>
              <a:rPr lang="en-US" dirty="0" err="1"/>
              <a:t>sich</a:t>
            </a:r>
            <a:r>
              <a:rPr lang="en-US" dirty="0"/>
              <a:t> Neutrinos </a:t>
            </a:r>
            <a:r>
              <a:rPr lang="en-US" dirty="0" err="1"/>
              <a:t>umwandeln</a:t>
            </a:r>
            <a:r>
              <a:rPr lang="en-US" dirty="0"/>
              <a:t>?</a:t>
            </a:r>
          </a:p>
          <a:p>
            <a:pPr lvl="1"/>
            <a:r>
              <a:rPr lang="en-US" dirty="0"/>
              <a:t>Neutrino </a:t>
            </a:r>
            <a:r>
              <a:rPr lang="en-US" dirty="0" err="1"/>
              <a:t>Arten</a:t>
            </a:r>
            <a:r>
              <a:rPr lang="en-US" dirty="0"/>
              <a:t> </a:t>
            </a:r>
            <a:r>
              <a:rPr lang="en-US" dirty="0" err="1"/>
              <a:t>sind</a:t>
            </a:r>
            <a:r>
              <a:rPr lang="en-US" dirty="0"/>
              <a:t> </a:t>
            </a:r>
            <a:r>
              <a:rPr lang="en-US" dirty="0" err="1"/>
              <a:t>nicht</a:t>
            </a:r>
            <a:r>
              <a:rPr lang="en-US" dirty="0"/>
              <a:t> </a:t>
            </a:r>
            <a:r>
              <a:rPr lang="en-US" dirty="0" err="1"/>
              <a:t>masselos</a:t>
            </a:r>
            <a:r>
              <a:rPr lang="en-US" dirty="0"/>
              <a:t> + </a:t>
            </a:r>
            <a:r>
              <a:rPr lang="en-US" dirty="0" err="1"/>
              <a:t>haben</a:t>
            </a:r>
            <a:r>
              <a:rPr lang="en-US" dirty="0"/>
              <a:t> (</a:t>
            </a:r>
            <a:r>
              <a:rPr lang="en-US" dirty="0" err="1"/>
              <a:t>kleine</a:t>
            </a:r>
            <a:r>
              <a:rPr lang="en-US" dirty="0"/>
              <a:t>) </a:t>
            </a:r>
            <a:r>
              <a:rPr lang="en-US" dirty="0" err="1"/>
              <a:t>Massendifferenzen</a:t>
            </a:r>
            <a:endParaRPr lang="en-US" dirty="0"/>
          </a:p>
          <a:p>
            <a:pPr lvl="2"/>
            <a:r>
              <a:rPr lang="en-US" dirty="0" err="1"/>
              <a:t>Wellenfunktionen</a:t>
            </a:r>
            <a:r>
              <a:rPr lang="en-US" dirty="0"/>
              <a:t> </a:t>
            </a:r>
            <a:r>
              <a:rPr lang="en-US" dirty="0" err="1"/>
              <a:t>sind</a:t>
            </a:r>
            <a:r>
              <a:rPr lang="en-US" dirty="0"/>
              <a:t> </a:t>
            </a:r>
            <a:r>
              <a:rPr lang="en-US" dirty="0" err="1">
                <a:solidFill>
                  <a:srgbClr val="FF0000"/>
                </a:solidFill>
              </a:rPr>
              <a:t>Superpositionen</a:t>
            </a:r>
            <a:r>
              <a:rPr lang="en-US" dirty="0">
                <a:solidFill>
                  <a:srgbClr val="FF0000"/>
                </a:solidFill>
              </a:rPr>
              <a:t> von 3 Neutrino </a:t>
            </a:r>
            <a:r>
              <a:rPr lang="en-US" dirty="0" err="1">
                <a:solidFill>
                  <a:srgbClr val="FF0000"/>
                </a:solidFill>
              </a:rPr>
              <a:t>Zuständen</a:t>
            </a:r>
            <a:endParaRPr lang="en-US" dirty="0">
              <a:solidFill>
                <a:srgbClr val="FF0000"/>
              </a:solidFill>
            </a:endParaRPr>
          </a:p>
          <a:p>
            <a:pPr lvl="2"/>
            <a:r>
              <a:rPr lang="en-US" dirty="0" err="1">
                <a:sym typeface="Wingdings" panose="05000000000000000000" pitchFamily="2" charset="2"/>
              </a:rPr>
              <a:t>Auftreten</a:t>
            </a:r>
            <a:r>
              <a:rPr lang="en-US" dirty="0">
                <a:sym typeface="Wingdings" panose="05000000000000000000" pitchFamily="2" charset="2"/>
              </a:rPr>
              <a:t> von </a:t>
            </a:r>
            <a:r>
              <a:rPr lang="en-US" dirty="0" err="1">
                <a:sym typeface="Wingdings" panose="05000000000000000000" pitchFamily="2" charset="2"/>
              </a:rPr>
              <a:t>Phasenverschiebungen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mit</a:t>
            </a:r>
            <a:r>
              <a:rPr lang="en-US" dirty="0">
                <a:sym typeface="Wingdings" panose="05000000000000000000" pitchFamily="2" charset="2"/>
              </a:rPr>
              <a:t> der Zeit, </a:t>
            </a:r>
            <a:r>
              <a:rPr lang="en-US" dirty="0" err="1">
                <a:solidFill>
                  <a:srgbClr val="FF0000"/>
                </a:solidFill>
                <a:sym typeface="Wingdings" panose="05000000000000000000" pitchFamily="2" charset="2"/>
              </a:rPr>
              <a:t>Zusammensetzung</a:t>
            </a:r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en-US" dirty="0" err="1">
                <a:solidFill>
                  <a:srgbClr val="FF0000"/>
                </a:solidFill>
                <a:sym typeface="Wingdings" panose="05000000000000000000" pitchFamily="2" charset="2"/>
              </a:rPr>
              <a:t>variiert</a:t>
            </a:r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en-US" dirty="0" err="1">
                <a:solidFill>
                  <a:srgbClr val="FF0000"/>
                </a:solidFill>
                <a:sym typeface="Wingdings" panose="05000000000000000000" pitchFamily="2" charset="2"/>
              </a:rPr>
              <a:t>zeitlich</a:t>
            </a:r>
            <a:endParaRPr lang="en-US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lvl="1"/>
            <a:r>
              <a:rPr lang="en-US" dirty="0" err="1">
                <a:sym typeface="Wingdings" panose="05000000000000000000" pitchFamily="2" charset="2"/>
              </a:rPr>
              <a:t>Beispiel</a:t>
            </a:r>
            <a:r>
              <a:rPr lang="en-US" dirty="0">
                <a:sym typeface="Wingdings" panose="05000000000000000000" pitchFamily="2" charset="2"/>
              </a:rPr>
              <a:t> für </a:t>
            </a:r>
            <a:r>
              <a:rPr lang="en-US" dirty="0" err="1">
                <a:sym typeface="Wingdings" panose="05000000000000000000" pitchFamily="2" charset="2"/>
              </a:rPr>
              <a:t>zwei</a:t>
            </a:r>
            <a:r>
              <a:rPr lang="en-US" dirty="0">
                <a:sym typeface="Wingdings" panose="05000000000000000000" pitchFamily="2" charset="2"/>
              </a:rPr>
              <a:t> Neutrino </a:t>
            </a:r>
            <a:r>
              <a:rPr lang="en-US" dirty="0" err="1">
                <a:sym typeface="Wingdings" panose="05000000000000000000" pitchFamily="2" charset="2"/>
              </a:rPr>
              <a:t>Arten</a:t>
            </a:r>
            <a:r>
              <a:rPr lang="en-US" dirty="0">
                <a:sym typeface="Wingdings" panose="05000000000000000000" pitchFamily="2" charset="2"/>
              </a:rPr>
              <a:t>:</a:t>
            </a:r>
          </a:p>
          <a:p>
            <a:pPr lvl="2"/>
            <a:r>
              <a:rPr lang="en-GB" dirty="0">
                <a:sym typeface="Wingdings" panose="05000000000000000000" pitchFamily="2" charset="2"/>
              </a:rPr>
              <a:t>Neutrinos </a:t>
            </a:r>
            <a:r>
              <a:rPr lang="en-GB" dirty="0" err="1">
                <a:sym typeface="Wingdings" panose="05000000000000000000" pitchFamily="2" charset="2"/>
              </a:rPr>
              <a:t>sind</a:t>
            </a:r>
            <a:r>
              <a:rPr lang="en-GB" dirty="0">
                <a:sym typeface="Wingdings" panose="05000000000000000000" pitchFamily="2" charset="2"/>
              </a:rPr>
              <a:t> </a:t>
            </a:r>
            <a:r>
              <a:rPr lang="en-GB" dirty="0" err="1">
                <a:sym typeface="Wingdings" panose="05000000000000000000" pitchFamily="2" charset="2"/>
              </a:rPr>
              <a:t>Hybridteilchen</a:t>
            </a:r>
            <a:r>
              <a:rPr lang="en-GB" dirty="0">
                <a:sym typeface="Wingdings" panose="05000000000000000000" pitchFamily="2" charset="2"/>
              </a:rPr>
              <a:t> von </a:t>
            </a:r>
            <a:r>
              <a:rPr lang="en-GB" dirty="0" err="1">
                <a:solidFill>
                  <a:srgbClr val="FF0000"/>
                </a:solidFill>
                <a:sym typeface="Wingdings" panose="05000000000000000000" pitchFamily="2" charset="2"/>
              </a:rPr>
              <a:t>zwei</a:t>
            </a:r>
            <a:r>
              <a:rPr lang="en-GB" dirty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en-GB" dirty="0" err="1">
                <a:solidFill>
                  <a:srgbClr val="FF0000"/>
                </a:solidFill>
                <a:sym typeface="Wingdings" panose="05000000000000000000" pitchFamily="2" charset="2"/>
              </a:rPr>
              <a:t>Massenzuständen</a:t>
            </a:r>
            <a:r>
              <a:rPr lang="en-GB" dirty="0">
                <a:solidFill>
                  <a:srgbClr val="FF0000"/>
                </a:solidFill>
                <a:sym typeface="Wingdings" panose="05000000000000000000" pitchFamily="2" charset="2"/>
              </a:rPr>
              <a:t> v1 und v2</a:t>
            </a:r>
            <a:r>
              <a:rPr lang="en-GB" dirty="0">
                <a:sym typeface="Wingdings" panose="05000000000000000000" pitchFamily="2" charset="2"/>
              </a:rPr>
              <a:t>. Bei der </a:t>
            </a:r>
            <a:r>
              <a:rPr lang="en-GB" dirty="0" err="1">
                <a:sym typeface="Wingdings" panose="05000000000000000000" pitchFamily="2" charset="2"/>
              </a:rPr>
              <a:t>Bewegung</a:t>
            </a:r>
            <a:r>
              <a:rPr lang="en-GB" dirty="0">
                <a:sym typeface="Wingdings" panose="05000000000000000000" pitchFamily="2" charset="2"/>
              </a:rPr>
              <a:t> </a:t>
            </a:r>
            <a:r>
              <a:rPr lang="en-GB" dirty="0" err="1">
                <a:sym typeface="Wingdings" panose="05000000000000000000" pitchFamily="2" charset="2"/>
              </a:rPr>
              <a:t>breiten</a:t>
            </a:r>
            <a:r>
              <a:rPr lang="en-GB" dirty="0">
                <a:sym typeface="Wingdings" panose="05000000000000000000" pitchFamily="2" charset="2"/>
              </a:rPr>
              <a:t> </a:t>
            </a:r>
            <a:r>
              <a:rPr lang="en-GB" dirty="0" err="1">
                <a:sym typeface="Wingdings" panose="05000000000000000000" pitchFamily="2" charset="2"/>
              </a:rPr>
              <a:t>sich</a:t>
            </a:r>
            <a:r>
              <a:rPr lang="en-GB" dirty="0">
                <a:sym typeface="Wingdings" panose="05000000000000000000" pitchFamily="2" charset="2"/>
              </a:rPr>
              <a:t> die </a:t>
            </a:r>
            <a:r>
              <a:rPr lang="en-GB" dirty="0" err="1">
                <a:sym typeface="Wingdings" panose="05000000000000000000" pitchFamily="2" charset="2"/>
              </a:rPr>
              <a:t>Wellen</a:t>
            </a:r>
            <a:r>
              <a:rPr lang="en-GB" dirty="0">
                <a:sym typeface="Wingdings" panose="05000000000000000000" pitchFamily="2" charset="2"/>
              </a:rPr>
              <a:t> </a:t>
            </a:r>
            <a:r>
              <a:rPr lang="en-GB" dirty="0" err="1">
                <a:sym typeface="Wingdings" panose="05000000000000000000" pitchFamily="2" charset="2"/>
              </a:rPr>
              <a:t>dieser</a:t>
            </a:r>
            <a:r>
              <a:rPr lang="en-GB" dirty="0">
                <a:sym typeface="Wingdings" panose="05000000000000000000" pitchFamily="2" charset="2"/>
              </a:rPr>
              <a:t> </a:t>
            </a:r>
            <a:r>
              <a:rPr lang="en-GB" dirty="0" err="1">
                <a:sym typeface="Wingdings" panose="05000000000000000000" pitchFamily="2" charset="2"/>
              </a:rPr>
              <a:t>beiden</a:t>
            </a:r>
            <a:r>
              <a:rPr lang="en-GB" dirty="0">
                <a:sym typeface="Wingdings" panose="05000000000000000000" pitchFamily="2" charset="2"/>
              </a:rPr>
              <a:t> </a:t>
            </a:r>
            <a:r>
              <a:rPr lang="en-GB" dirty="0" err="1">
                <a:sym typeface="Wingdings" panose="05000000000000000000" pitchFamily="2" charset="2"/>
              </a:rPr>
              <a:t>Massenzustände</a:t>
            </a:r>
            <a:r>
              <a:rPr lang="en-GB" dirty="0">
                <a:sym typeface="Wingdings" panose="05000000000000000000" pitchFamily="2" charset="2"/>
              </a:rPr>
              <a:t> </a:t>
            </a:r>
            <a:r>
              <a:rPr lang="en-GB" dirty="0" err="1">
                <a:sym typeface="Wingdings" panose="05000000000000000000" pitchFamily="2" charset="2"/>
              </a:rPr>
              <a:t>verschieden</a:t>
            </a:r>
            <a:r>
              <a:rPr lang="en-GB" dirty="0">
                <a:sym typeface="Wingdings" panose="05000000000000000000" pitchFamily="2" charset="2"/>
              </a:rPr>
              <a:t> schnell </a:t>
            </a:r>
            <a:r>
              <a:rPr lang="en-GB" dirty="0" err="1">
                <a:sym typeface="Wingdings" panose="05000000000000000000" pitchFamily="2" charset="2"/>
              </a:rPr>
              <a:t>aus.</a:t>
            </a:r>
            <a:endParaRPr lang="en-GB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lvl="2"/>
            <a:endParaRPr lang="en-US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063272555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Lösung</a:t>
            </a:r>
            <a:r>
              <a:rPr lang="en-US" dirty="0"/>
              <a:t>: Neutrino </a:t>
            </a:r>
            <a:r>
              <a:rPr lang="en-US" dirty="0" err="1"/>
              <a:t>Oszillationen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Neutrinos </a:t>
            </a:r>
            <a:r>
              <a:rPr lang="en-US" dirty="0" err="1"/>
              <a:t>verändern</a:t>
            </a:r>
            <a:r>
              <a:rPr lang="en-US" dirty="0"/>
              <a:t> </a:t>
            </a:r>
            <a:r>
              <a:rPr lang="en-US" dirty="0" err="1"/>
              <a:t>ihre</a:t>
            </a:r>
            <a:r>
              <a:rPr lang="en-US" dirty="0"/>
              <a:t> Art </a:t>
            </a:r>
            <a:r>
              <a:rPr lang="en-US" dirty="0" err="1"/>
              <a:t>mit</a:t>
            </a:r>
            <a:r>
              <a:rPr lang="en-US" dirty="0"/>
              <a:t> der Zeit</a:t>
            </a:r>
          </a:p>
          <a:p>
            <a:pPr lvl="1"/>
            <a:r>
              <a:rPr lang="en-US" dirty="0"/>
              <a:t>3 </a:t>
            </a:r>
            <a:r>
              <a:rPr lang="en-US" dirty="0" err="1"/>
              <a:t>bekannte</a:t>
            </a:r>
            <a:r>
              <a:rPr lang="en-US" dirty="0"/>
              <a:t> Neutrino </a:t>
            </a:r>
            <a:r>
              <a:rPr lang="en-US" dirty="0" err="1"/>
              <a:t>Arten</a:t>
            </a:r>
            <a:endParaRPr lang="en-US" dirty="0"/>
          </a:p>
          <a:p>
            <a:pPr lvl="1"/>
            <a:endParaRPr lang="en-US" dirty="0"/>
          </a:p>
          <a:p>
            <a:pPr lvl="2"/>
            <a:endParaRPr lang="en-US" dirty="0"/>
          </a:p>
          <a:p>
            <a:endParaRPr lang="en-US" dirty="0"/>
          </a:p>
        </p:txBody>
      </p:sp>
      <p:pic>
        <p:nvPicPr>
          <p:cNvPr id="4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699717"/>
            <a:ext cx="6817446" cy="432048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12" name="Gerade Verbindung 6"/>
          <p:cNvCxnSpPr/>
          <p:nvPr/>
        </p:nvCxnSpPr>
        <p:spPr>
          <a:xfrm>
            <a:off x="7056536" y="5724053"/>
            <a:ext cx="457200" cy="0"/>
          </a:xfrm>
          <a:prstGeom prst="line">
            <a:avLst/>
          </a:prstGeom>
          <a:ln w="317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feld 7"/>
              <p:cNvSpPr txBox="1"/>
              <p:nvPr/>
            </p:nvSpPr>
            <p:spPr>
              <a:xfrm>
                <a:off x="7632600" y="5481490"/>
                <a:ext cx="646780" cy="4585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447675" rtl="0" eaLnBrk="1" fontAlgn="base" latinLnBrk="0" hangingPunct="0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de-DE" sz="2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0" lang="de-DE" sz="2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/>
                            </a:rPr>
                            <m:t>𝝂</m:t>
                          </m:r>
                        </m:e>
                        <m:sub>
                          <m:r>
                            <a:rPr kumimoji="0" lang="de-DE" sz="2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/>
                            </a:rPr>
                            <m:t>𝒆</m:t>
                          </m:r>
                        </m:sub>
                      </m:sSub>
                    </m:oMath>
                  </m:oMathPara>
                </a14:m>
                <a:endParaRPr kumimoji="0" lang="de-DE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</mc:Choice>
        <mc:Fallback xmlns="">
          <p:sp>
            <p:nvSpPr>
              <p:cNvPr id="13" name="Textfeld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32600" y="5481490"/>
                <a:ext cx="646780" cy="458587"/>
              </a:xfrm>
              <a:prstGeom prst="rect">
                <a:avLst/>
              </a:prstGeom>
              <a:blipFill rotWithShape="0">
                <a:blip r:embed="rId3"/>
                <a:stretch>
                  <a:fillRect b="-2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Gerade Verbindung 8"/>
          <p:cNvCxnSpPr/>
          <p:nvPr/>
        </p:nvCxnSpPr>
        <p:spPr>
          <a:xfrm>
            <a:off x="7056536" y="6156101"/>
            <a:ext cx="457200" cy="0"/>
          </a:xfrm>
          <a:prstGeom prst="line">
            <a:avLst/>
          </a:prstGeom>
          <a:ln w="31750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feld 9"/>
              <p:cNvSpPr txBox="1"/>
              <p:nvPr/>
            </p:nvSpPr>
            <p:spPr>
              <a:xfrm>
                <a:off x="7632600" y="5885967"/>
                <a:ext cx="651589" cy="5581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447675" rtl="0" eaLnBrk="1" fontAlgn="base" latinLnBrk="0" hangingPunct="0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de-DE" sz="2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0" lang="de-DE" sz="2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Tx/>
                              <a:latin typeface="Cambria Math"/>
                            </a:rPr>
                            <m:t>𝝂</m:t>
                          </m:r>
                        </m:e>
                        <m:sub>
                          <m:r>
                            <a:rPr kumimoji="0" lang="de-DE" sz="2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Tx/>
                              <a:latin typeface="Cambria Math"/>
                            </a:rPr>
                            <m:t>𝝁</m:t>
                          </m:r>
                        </m:sub>
                      </m:sSub>
                    </m:oMath>
                  </m:oMathPara>
                </a14:m>
                <a:endParaRPr kumimoji="0" lang="de-DE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</mc:Choice>
        <mc:Fallback xmlns="">
          <p:sp>
            <p:nvSpPr>
              <p:cNvPr id="15" name="Textfeld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32600" y="5885967"/>
                <a:ext cx="651589" cy="558166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Gerade Verbindung 10"/>
          <p:cNvCxnSpPr/>
          <p:nvPr/>
        </p:nvCxnSpPr>
        <p:spPr>
          <a:xfrm>
            <a:off x="7031384" y="6588149"/>
            <a:ext cx="457200" cy="0"/>
          </a:xfrm>
          <a:prstGeom prst="line">
            <a:avLst/>
          </a:prstGeom>
          <a:ln w="31750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feld 11"/>
              <p:cNvSpPr txBox="1"/>
              <p:nvPr/>
            </p:nvSpPr>
            <p:spPr>
              <a:xfrm>
                <a:off x="7632600" y="6352961"/>
                <a:ext cx="617925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447675" rtl="0" eaLnBrk="1" fontAlgn="base" latinLnBrk="0" hangingPunct="0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de-DE" sz="2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0" lang="de-DE" sz="2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/>
                            </a:rPr>
                            <m:t>𝝂</m:t>
                          </m:r>
                        </m:e>
                        <m:sub>
                          <m:r>
                            <a:rPr kumimoji="0" lang="de-DE" sz="2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/>
                            </a:rPr>
                            <m:t>𝝉</m:t>
                          </m:r>
                        </m:sub>
                      </m:sSub>
                    </m:oMath>
                  </m:oMathPara>
                </a14:m>
                <a:endParaRPr kumimoji="0" lang="de-DE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</mc:Choice>
        <mc:Fallback xmlns="">
          <p:sp>
            <p:nvSpPr>
              <p:cNvPr id="17" name="Textfeld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32600" y="6352961"/>
                <a:ext cx="617925" cy="523220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1792" y="1036225"/>
            <a:ext cx="2663056" cy="187951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feld 7"/>
              <p:cNvSpPr txBox="1"/>
              <p:nvPr/>
            </p:nvSpPr>
            <p:spPr>
              <a:xfrm>
                <a:off x="1290287" y="1979637"/>
                <a:ext cx="646780" cy="4585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447675" rtl="0" eaLnBrk="1" fontAlgn="base" latinLnBrk="0" hangingPunct="0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de-DE" sz="2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0" lang="de-DE" sz="2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/>
                            </a:rPr>
                            <m:t>𝝂</m:t>
                          </m:r>
                        </m:e>
                        <m:sub>
                          <m:r>
                            <a:rPr kumimoji="0" lang="de-DE" sz="2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/>
                            </a:rPr>
                            <m:t>𝒆</m:t>
                          </m:r>
                        </m:sub>
                      </m:sSub>
                    </m:oMath>
                  </m:oMathPara>
                </a14:m>
                <a:endParaRPr kumimoji="0" lang="de-DE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</mc:Choice>
        <mc:Fallback xmlns="">
          <p:sp>
            <p:nvSpPr>
              <p:cNvPr id="19" name="Textfeld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0287" y="1979637"/>
                <a:ext cx="646780" cy="458587"/>
              </a:xfrm>
              <a:prstGeom prst="rect">
                <a:avLst/>
              </a:prstGeom>
              <a:blipFill rotWithShape="0">
                <a:blip r:embed="rId7"/>
                <a:stretch>
                  <a:fillRect b="-1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feld 9"/>
              <p:cNvSpPr txBox="1"/>
              <p:nvPr/>
            </p:nvSpPr>
            <p:spPr>
              <a:xfrm>
                <a:off x="1799952" y="1965960"/>
                <a:ext cx="651589" cy="5581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447675" rtl="0" eaLnBrk="1" fontAlgn="base" latinLnBrk="0" hangingPunct="0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de-DE" sz="2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0" lang="de-DE" sz="2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Tx/>
                              <a:latin typeface="Cambria Math"/>
                            </a:rPr>
                            <m:t>𝝂</m:t>
                          </m:r>
                        </m:e>
                        <m:sub>
                          <m:r>
                            <a:rPr kumimoji="0" lang="de-DE" sz="2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Tx/>
                              <a:latin typeface="Cambria Math"/>
                            </a:rPr>
                            <m:t>𝝁</m:t>
                          </m:r>
                        </m:sub>
                      </m:sSub>
                    </m:oMath>
                  </m:oMathPara>
                </a14:m>
                <a:endParaRPr kumimoji="0" lang="de-DE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</mc:Choice>
        <mc:Fallback xmlns="">
          <p:sp>
            <p:nvSpPr>
              <p:cNvPr id="20" name="Textfeld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9952" y="1965960"/>
                <a:ext cx="651589" cy="558166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feld 11"/>
              <p:cNvSpPr txBox="1"/>
              <p:nvPr/>
            </p:nvSpPr>
            <p:spPr>
              <a:xfrm>
                <a:off x="2324638" y="1987383"/>
                <a:ext cx="617925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447675" rtl="0" eaLnBrk="1" fontAlgn="base" latinLnBrk="0" hangingPunct="0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de-DE" sz="2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0" lang="de-DE" sz="2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/>
                            </a:rPr>
                            <m:t>𝝂</m:t>
                          </m:r>
                        </m:e>
                        <m:sub>
                          <m:r>
                            <a:rPr kumimoji="0" lang="de-DE" sz="2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/>
                            </a:rPr>
                            <m:t>𝝉</m:t>
                          </m:r>
                        </m:sub>
                      </m:sSub>
                    </m:oMath>
                  </m:oMathPara>
                </a14:m>
                <a:endParaRPr kumimoji="0" lang="de-DE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</mc:Choice>
        <mc:Fallback xmlns="">
          <p:sp>
            <p:nvSpPr>
              <p:cNvPr id="21" name="Textfeld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24638" y="1987383"/>
                <a:ext cx="617925" cy="523220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/>
          <p:cNvSpPr txBox="1"/>
          <p:nvPr/>
        </p:nvSpPr>
        <p:spPr>
          <a:xfrm>
            <a:off x="7277534" y="3433152"/>
            <a:ext cx="2663056" cy="19759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 charset="0"/>
              </a:rPr>
              <a:t>Reine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kumimoji="0" 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Elektron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 charset="0"/>
              </a:rPr>
              <a:t> Neutrinos</a:t>
            </a:r>
          </a:p>
          <a:p>
            <a:pPr marL="0" marR="0" lvl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 charset="0"/>
              </a:rPr>
              <a:t>werden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kumimoji="0" 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 charset="0"/>
              </a:rPr>
              <a:t>durch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 charset="0"/>
              </a:rPr>
              <a:t> die </a:t>
            </a:r>
            <a:r>
              <a:rPr kumimoji="0" 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 charset="0"/>
              </a:rPr>
              <a:t>Sonne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000090"/>
              </a:solidFill>
              <a:effectLst/>
              <a:uLnTx/>
              <a:uFillTx/>
              <a:latin typeface="Arial" charset="0"/>
            </a:endParaRPr>
          </a:p>
          <a:p>
            <a:pPr marL="0" marR="0" lvl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 charset="0"/>
              </a:rPr>
              <a:t>emittiert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000090"/>
              </a:solidFill>
              <a:effectLst/>
              <a:uLnTx/>
              <a:uFillTx/>
              <a:latin typeface="Arial" charset="0"/>
            </a:endParaRPr>
          </a:p>
          <a:p>
            <a:pPr marL="0" marR="0" lvl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000090"/>
              </a:solidFill>
              <a:effectLst/>
              <a:uLnTx/>
              <a:uFillTx/>
              <a:latin typeface="Arial" charset="0"/>
              <a:sym typeface="Wingdings"/>
            </a:endParaRPr>
          </a:p>
          <a:p>
            <a:pPr marL="0" marR="0" lvl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000090"/>
              </a:solidFill>
              <a:effectLst/>
              <a:uLnTx/>
              <a:uFillTx/>
              <a:latin typeface="Arial" charset="0"/>
            </a:endParaRPr>
          </a:p>
          <a:p>
            <a:pPr marL="0" marR="0" lvl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 charset="0"/>
              </a:rPr>
              <a:t>Erreichen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 charset="0"/>
              </a:rPr>
              <a:t> die </a:t>
            </a:r>
            <a:r>
              <a:rPr kumimoji="0" 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 charset="0"/>
              </a:rPr>
              <a:t>Erde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kumimoji="0" 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 charset="0"/>
              </a:rPr>
              <a:t>jedoch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kumimoji="0" 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 charset="0"/>
              </a:rPr>
              <a:t>als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kumimoji="0" 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 charset="0"/>
              </a:rPr>
              <a:t>Mischung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 charset="0"/>
              </a:rPr>
              <a:t> von </a:t>
            </a:r>
            <a:r>
              <a:rPr kumimoji="0" 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Elektron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 charset="0"/>
              </a:rPr>
              <a:t>, </a:t>
            </a:r>
            <a:r>
              <a:rPr kumimoji="0" 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</a:rPr>
              <a:t>Myon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 charset="0"/>
              </a:rPr>
              <a:t> und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Tau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 charset="0"/>
              </a:rPr>
              <a:t>Neutrinos</a:t>
            </a:r>
          </a:p>
        </p:txBody>
      </p:sp>
      <p:sp>
        <p:nvSpPr>
          <p:cNvPr id="23" name="Up Arrow 22">
            <a:extLst>
              <a:ext uri="{FF2B5EF4-FFF2-40B4-BE49-F238E27FC236}">
                <a16:creationId xmlns:a16="http://schemas.microsoft.com/office/drawing/2014/main" id="{4552563D-F105-32C7-410D-0D27CA821392}"/>
              </a:ext>
            </a:extLst>
          </p:cNvPr>
          <p:cNvSpPr/>
          <p:nvPr/>
        </p:nvSpPr>
        <p:spPr bwMode="auto">
          <a:xfrm rot="10800000">
            <a:off x="8279380" y="4032589"/>
            <a:ext cx="288032" cy="383611"/>
          </a:xfrm>
          <a:prstGeom prst="upArrow">
            <a:avLst>
              <a:gd name="adj1" fmla="val 42249"/>
              <a:gd name="adj2" fmla="val 50000"/>
            </a:avLst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5" name="Right Brace 4">
            <a:extLst>
              <a:ext uri="{FF2B5EF4-FFF2-40B4-BE49-F238E27FC236}">
                <a16:creationId xmlns:a16="http://schemas.microsoft.com/office/drawing/2014/main" id="{E951143C-6037-6E58-69E8-F2EE3346AC53}"/>
              </a:ext>
            </a:extLst>
          </p:cNvPr>
          <p:cNvSpPr/>
          <p:nvPr/>
        </p:nvSpPr>
        <p:spPr bwMode="auto">
          <a:xfrm>
            <a:off x="8299565" y="6010597"/>
            <a:ext cx="329682" cy="720080"/>
          </a:xfrm>
          <a:prstGeom prst="rightBrace">
            <a:avLst/>
          </a:prstGeom>
          <a:noFill/>
          <a:ln w="476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E0987275-DA6C-B4ED-D76E-00785934B869}"/>
              </a:ext>
            </a:extLst>
          </p:cNvPr>
          <p:cNvSpPr/>
          <p:nvPr/>
        </p:nvSpPr>
        <p:spPr>
          <a:xfrm>
            <a:off x="8697841" y="6089021"/>
            <a:ext cx="1200929" cy="5632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sym typeface="Wingdings"/>
              </a:rPr>
              <a:t>nicht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sym typeface="Wingdings"/>
              </a:rPr>
              <a:t> </a:t>
            </a: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sym typeface="Wingdings"/>
              </a:rPr>
              <a:t>messbar</a:t>
            </a:r>
          </a:p>
          <a:p>
            <a:pPr marL="0" marR="0" lvl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sym typeface="Wingdings"/>
              </a:rPr>
              <a:t>im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sym typeface="Wingdings"/>
              </a:rPr>
              <a:t> Homestake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sym typeface="Wingdings"/>
              </a:rPr>
              <a:t>Detektor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sym typeface="Wingdings"/>
              </a:rPr>
              <a:t> 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1899162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Neutrino </a:t>
            </a:r>
            <a:r>
              <a:rPr lang="en-US" dirty="0" err="1"/>
              <a:t>Massen</a:t>
            </a:r>
            <a:r>
              <a:rPr lang="en-US" dirty="0"/>
              <a:t> </a:t>
            </a:r>
            <a:r>
              <a:rPr lang="en-US" dirty="0" err="1"/>
              <a:t>Hierarchie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Neutrino </a:t>
                </a:r>
                <a:r>
                  <a:rPr lang="en-US" dirty="0" err="1"/>
                  <a:t>Massen</a:t>
                </a:r>
                <a:r>
                  <a:rPr lang="en-US" dirty="0"/>
                  <a:t> </a:t>
                </a:r>
                <a:r>
                  <a:rPr lang="en-US" dirty="0" err="1"/>
                  <a:t>sind</a:t>
                </a:r>
                <a:r>
                  <a:rPr lang="en-US" dirty="0"/>
                  <a:t> </a:t>
                </a:r>
                <a:r>
                  <a:rPr lang="en-US" dirty="0" err="1"/>
                  <a:t>klein</a:t>
                </a:r>
                <a:r>
                  <a:rPr lang="en-US" dirty="0"/>
                  <a:t> und (</a:t>
                </a:r>
                <a:r>
                  <a:rPr lang="en-US" dirty="0" err="1"/>
                  <a:t>immer</a:t>
                </a:r>
                <a:r>
                  <a:rPr lang="en-US" dirty="0"/>
                  <a:t> </a:t>
                </a:r>
                <a:r>
                  <a:rPr lang="en-US" dirty="0" err="1"/>
                  <a:t>noch</a:t>
                </a:r>
                <a:r>
                  <a:rPr lang="en-US" dirty="0"/>
                  <a:t>) </a:t>
                </a:r>
                <a:r>
                  <a:rPr lang="en-US" dirty="0" err="1"/>
                  <a:t>unbekannt</a:t>
                </a:r>
                <a:endParaRPr lang="en-US" dirty="0"/>
              </a:p>
              <a:p>
                <a:pPr lvl="2"/>
                <a:r>
                  <a:rPr lang="en-US" dirty="0" err="1"/>
                  <a:t>obere</a:t>
                </a:r>
                <a:r>
                  <a:rPr lang="en-US" dirty="0"/>
                  <a:t> </a:t>
                </a:r>
                <a:r>
                  <a:rPr lang="en-US" dirty="0" err="1"/>
                  <a:t>Grenze</a:t>
                </a:r>
                <a:r>
                  <a:rPr lang="en-US" dirty="0"/>
                  <a:t> von </a:t>
                </a:r>
                <a:r>
                  <a:rPr lang="en-US" dirty="0" err="1"/>
                  <a:t>direkten</a:t>
                </a:r>
                <a:r>
                  <a:rPr lang="en-US" dirty="0"/>
                  <a:t> </a:t>
                </a:r>
                <a:r>
                  <a:rPr lang="en-US" dirty="0" err="1"/>
                  <a:t>Messungen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1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𝒎</m:t>
                        </m:r>
                        <m:r>
                          <a:rPr lang="en-US" sz="1800" b="1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(</m:t>
                        </m:r>
                        <m:r>
                          <a:rPr lang="de-DE" sz="18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𝝂</m:t>
                        </m:r>
                      </m:e>
                      <m:sub>
                        <m:r>
                          <a:rPr lang="en-US" sz="1800" b="1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𝒆</m:t>
                        </m:r>
                      </m:sub>
                    </m:sSub>
                    <m:r>
                      <a:rPr lang="en-US" sz="1800" b="1" i="1" smtClean="0">
                        <a:solidFill>
                          <a:schemeClr val="tx1"/>
                        </a:solidFill>
                        <a:latin typeface="Cambria Math" charset="0"/>
                      </a:rPr>
                      <m:t>)&lt;</m:t>
                    </m:r>
                    <m:r>
                      <a:rPr lang="en-US" sz="18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sz="1800" b="1" i="1" smtClean="0">
                        <a:solidFill>
                          <a:schemeClr val="tx1"/>
                        </a:solidFill>
                        <a:latin typeface="Cambria Math" charset="0"/>
                      </a:rPr>
                      <m:t>.</m:t>
                    </m:r>
                    <m:r>
                      <a:rPr lang="en-US" sz="18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𝟒𝟓</m:t>
                    </m:r>
                    <m:r>
                      <a:rPr lang="en-US" sz="1800" b="1" i="1" smtClean="0">
                        <a:solidFill>
                          <a:schemeClr val="tx1"/>
                        </a:solidFill>
                        <a:latin typeface="Cambria Math" charset="0"/>
                      </a:rPr>
                      <m:t> </m:t>
                    </m:r>
                    <m:r>
                      <a:rPr lang="en-US" sz="1800" b="1" i="1" smtClean="0">
                        <a:solidFill>
                          <a:schemeClr val="tx1"/>
                        </a:solidFill>
                        <a:latin typeface="Cambria Math" charset="0"/>
                      </a:rPr>
                      <m:t>𝒆𝑽</m:t>
                    </m:r>
                  </m:oMath>
                </a14:m>
                <a:r>
                  <a:rPr lang="en-US" b="1" dirty="0">
                    <a:solidFill>
                      <a:schemeClr val="tx1"/>
                    </a:solidFill>
                  </a:rPr>
                  <a:t> (KATRIN 2024)</a:t>
                </a:r>
              </a:p>
              <a:p>
                <a:pPr lvl="2"/>
                <a:r>
                  <a:rPr lang="en-US" dirty="0"/>
                  <a:t>von </a:t>
                </a:r>
                <a:r>
                  <a:rPr lang="en-US" dirty="0" err="1"/>
                  <a:t>Messungen</a:t>
                </a:r>
                <a:r>
                  <a:rPr lang="en-US" dirty="0"/>
                  <a:t> des </a:t>
                </a:r>
                <a:r>
                  <a:rPr lang="en-US" dirty="0" err="1"/>
                  <a:t>kosmischen</a:t>
                </a:r>
                <a:r>
                  <a:rPr lang="en-US" dirty="0"/>
                  <a:t> </a:t>
                </a:r>
                <a:r>
                  <a:rPr lang="en-US" dirty="0" err="1"/>
                  <a:t>Mikrowellen</a:t>
                </a:r>
                <a:r>
                  <a:rPr lang="en-US" dirty="0"/>
                  <a:t> </a:t>
                </a:r>
                <a:r>
                  <a:rPr lang="en-US" dirty="0" err="1"/>
                  <a:t>Hintergrunds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sz="1800" i="1" smtClean="0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𝚺</m:t>
                    </m:r>
                    <m:r>
                      <a:rPr lang="en-US" sz="1800" b="1" i="1" smtClean="0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(</m:t>
                    </m:r>
                    <m:sSub>
                      <m:sSubPr>
                        <m:ctrlPr>
                          <a:rPr lang="en-US" sz="1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lang="en-US" sz="1800" b="1" i="1" smtClean="0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𝒎</m:t>
                        </m:r>
                      </m:e>
                      <m:sub>
                        <m:r>
                          <a:rPr lang="en-US" sz="1800" b="1" i="1" smtClean="0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𝝂</m:t>
                        </m:r>
                      </m:sub>
                    </m:sSub>
                    <m:r>
                      <a:rPr lang="en-US" sz="1800" i="1">
                        <a:solidFill>
                          <a:schemeClr val="tx1"/>
                        </a:solidFill>
                        <a:latin typeface="Cambria Math" charset="0"/>
                      </a:rPr>
                      <m:t>)&lt;</m:t>
                    </m:r>
                    <m:r>
                      <a:rPr lang="en-US" sz="1800" b="1" i="1" smtClean="0">
                        <a:solidFill>
                          <a:schemeClr val="tx1"/>
                        </a:solidFill>
                        <a:latin typeface="Cambria Math" charset="0"/>
                      </a:rPr>
                      <m:t>𝟎</m:t>
                    </m:r>
                    <m:r>
                      <a:rPr lang="en-US" sz="1800" b="1" i="1" smtClean="0">
                        <a:solidFill>
                          <a:schemeClr val="tx1"/>
                        </a:solidFill>
                        <a:latin typeface="Cambria Math" charset="0"/>
                      </a:rPr>
                      <m:t>.</m:t>
                    </m:r>
                    <m:r>
                      <a:rPr lang="en-CH" sz="18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𝟏𝟐</m:t>
                    </m:r>
                    <m:r>
                      <a:rPr lang="en-US" sz="1800" i="1">
                        <a:solidFill>
                          <a:schemeClr val="tx1"/>
                        </a:solidFill>
                        <a:latin typeface="Cambria Math" charset="0"/>
                      </a:rPr>
                      <m:t> </m:t>
                    </m:r>
                    <m:r>
                      <a:rPr lang="en-US" sz="1800" i="1">
                        <a:solidFill>
                          <a:schemeClr val="tx1"/>
                        </a:solidFill>
                        <a:latin typeface="Cambria Math" charset="0"/>
                      </a:rPr>
                      <m:t>𝒆𝑽</m:t>
                    </m:r>
                  </m:oMath>
                </a14:m>
                <a:r>
                  <a:rPr lang="en-US" sz="1400" dirty="0"/>
                  <a:t> </a:t>
                </a:r>
                <a:r>
                  <a:rPr lang="en-US" dirty="0"/>
                  <a:t>(2021)</a:t>
                </a:r>
                <a:endParaRPr lang="en-US" sz="1400" dirty="0"/>
              </a:p>
              <a:p>
                <a:r>
                  <a:rPr lang="en-US" sz="2200" dirty="0" err="1"/>
                  <a:t>Hierarchie</a:t>
                </a:r>
                <a:r>
                  <a:rPr lang="en-US" sz="2200" dirty="0"/>
                  <a:t> </a:t>
                </a:r>
                <a:r>
                  <a:rPr lang="en-US" sz="2200" dirty="0" err="1"/>
                  <a:t>ebenfalls</a:t>
                </a:r>
                <a:r>
                  <a:rPr lang="en-US" sz="2200" dirty="0"/>
                  <a:t> </a:t>
                </a:r>
                <a:r>
                  <a:rPr lang="en-US" sz="2200" dirty="0" err="1"/>
                  <a:t>unbekannt</a:t>
                </a:r>
                <a:r>
                  <a:rPr lang="en-US" sz="2200" dirty="0"/>
                  <a:t>, 2 </a:t>
                </a:r>
                <a:r>
                  <a:rPr lang="en-US" sz="2200" dirty="0" err="1"/>
                  <a:t>Möglichkeiten</a:t>
                </a:r>
                <a:endParaRPr lang="en-US" sz="2200" dirty="0"/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164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hteck 66"/>
          <p:cNvSpPr>
            <a:spLocks noChangeAspect="1"/>
          </p:cNvSpPr>
          <p:nvPr/>
        </p:nvSpPr>
        <p:spPr>
          <a:xfrm>
            <a:off x="5292080" y="2934250"/>
            <a:ext cx="3060600" cy="3939386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endParaRPr kumimoji="0" lang="de-DE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uxi Sans"/>
            </a:endParaRPr>
          </a:p>
        </p:txBody>
      </p:sp>
      <p:sp>
        <p:nvSpPr>
          <p:cNvPr id="5" name="Rechteck 65"/>
          <p:cNvSpPr>
            <a:spLocks noChangeAspect="1"/>
          </p:cNvSpPr>
          <p:nvPr/>
        </p:nvSpPr>
        <p:spPr>
          <a:xfrm>
            <a:off x="1151620" y="2934250"/>
            <a:ext cx="3060600" cy="3939386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endParaRPr kumimoji="0" lang="de-DE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uxi Sans"/>
            </a:endParaRPr>
          </a:p>
        </p:txBody>
      </p:sp>
      <p:grpSp>
        <p:nvGrpSpPr>
          <p:cNvPr id="6" name="Gruppieren 29"/>
          <p:cNvGrpSpPr>
            <a:grpSpLocks noChangeAspect="1"/>
          </p:cNvGrpSpPr>
          <p:nvPr/>
        </p:nvGrpSpPr>
        <p:grpSpPr>
          <a:xfrm>
            <a:off x="1439652" y="3284149"/>
            <a:ext cx="2740480" cy="3390071"/>
            <a:chOff x="791580" y="1649995"/>
            <a:chExt cx="3256060" cy="4027861"/>
          </a:xfrm>
        </p:grpSpPr>
        <p:grpSp>
          <p:nvGrpSpPr>
            <p:cNvPr id="7" name="Gruppieren 22"/>
            <p:cNvGrpSpPr/>
            <p:nvPr/>
          </p:nvGrpSpPr>
          <p:grpSpPr>
            <a:xfrm>
              <a:off x="791580" y="1649995"/>
              <a:ext cx="3256060" cy="406265"/>
              <a:chOff x="3491880" y="1163941"/>
              <a:chExt cx="3256060" cy="406265"/>
            </a:xfrm>
          </p:grpSpPr>
          <p:sp>
            <p:nvSpPr>
              <p:cNvPr id="26" name="Rechteck 4"/>
              <p:cNvSpPr/>
              <p:nvPr/>
            </p:nvSpPr>
            <p:spPr>
              <a:xfrm>
                <a:off x="3491880" y="1232756"/>
                <a:ext cx="2664296" cy="324036"/>
              </a:xfrm>
              <a:prstGeom prst="rect">
                <a:avLst/>
              </a:prstGeom>
              <a:noFill/>
              <a:ln w="381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47675" rtl="0" eaLnBrk="1" fontAlgn="base" latinLnBrk="0" hangingPunct="0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  <a:defRPr/>
                </a:pPr>
                <a:endParaRPr kumimoji="0" lang="de-DE" sz="24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Luxi Sans"/>
                </a:endParaRPr>
              </a:p>
            </p:txBody>
          </p:sp>
          <p:sp>
            <p:nvSpPr>
              <p:cNvPr id="27" name="Rechteck 8"/>
              <p:cNvSpPr/>
              <p:nvPr/>
            </p:nvSpPr>
            <p:spPr>
              <a:xfrm>
                <a:off x="3491880" y="1232756"/>
                <a:ext cx="2664296" cy="324036"/>
              </a:xfrm>
              <a:prstGeom prst="rect">
                <a:avLst/>
              </a:prstGeom>
              <a:solidFill>
                <a:srgbClr val="FF000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47675" rtl="0" eaLnBrk="1" fontAlgn="base" latinLnBrk="0" hangingPunct="0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  <a:defRPr/>
                </a:pPr>
                <a:endParaRPr kumimoji="0" lang="de-DE" sz="24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Luxi Sans"/>
                </a:endParaRPr>
              </a:p>
            </p:txBody>
          </p:sp>
          <p:sp>
            <p:nvSpPr>
              <p:cNvPr id="28" name="Rechteck 5"/>
              <p:cNvSpPr/>
              <p:nvPr/>
            </p:nvSpPr>
            <p:spPr>
              <a:xfrm>
                <a:off x="3491880" y="1232756"/>
                <a:ext cx="1404156" cy="324036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47675" rtl="0" eaLnBrk="1" fontAlgn="base" latinLnBrk="0" hangingPunct="0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  <a:defRPr/>
                </a:pPr>
                <a:endParaRPr kumimoji="0" lang="de-DE" sz="24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Luxi Sans"/>
                </a:endParaRPr>
              </a:p>
            </p:txBody>
          </p:sp>
          <p:sp>
            <p:nvSpPr>
              <p:cNvPr id="29" name="Rechteck 6"/>
              <p:cNvSpPr/>
              <p:nvPr/>
            </p:nvSpPr>
            <p:spPr>
              <a:xfrm>
                <a:off x="3491880" y="1232756"/>
                <a:ext cx="180020" cy="324036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47675" rtl="0" eaLnBrk="1" fontAlgn="base" latinLnBrk="0" hangingPunct="0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  <a:defRPr/>
                </a:pPr>
                <a:endParaRPr kumimoji="0" lang="de-DE" sz="24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Luxi Sans"/>
                </a:endParaRPr>
              </a:p>
            </p:txBody>
          </p:sp>
          <p:sp>
            <p:nvSpPr>
              <p:cNvPr id="30" name="Rechteck 7"/>
              <p:cNvSpPr/>
              <p:nvPr/>
            </p:nvSpPr>
            <p:spPr>
              <a:xfrm>
                <a:off x="3491880" y="1232756"/>
                <a:ext cx="2664296" cy="324036"/>
              </a:xfrm>
              <a:prstGeom prst="rect">
                <a:avLst/>
              </a:prstGeom>
              <a:noFill/>
              <a:ln w="38100">
                <a:solidFill>
                  <a:schemeClr val="tx1">
                    <a:lumMod val="75000"/>
                    <a:lumOff val="25000"/>
                  </a:schemeClr>
                </a:solidFill>
              </a:ln>
              <a:effectLst>
                <a:outerShdw blurRad="50800" dist="635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47675" rtl="0" eaLnBrk="1" fontAlgn="base" latinLnBrk="0" hangingPunct="0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  <a:defRPr/>
                </a:pPr>
                <a:endParaRPr kumimoji="0" lang="de-DE" sz="24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Luxi Sans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1" name="Textfeld 9"/>
                  <p:cNvSpPr txBox="1"/>
                  <p:nvPr/>
                </p:nvSpPr>
                <p:spPr>
                  <a:xfrm>
                    <a:off x="6156176" y="1163941"/>
                    <a:ext cx="591764" cy="4062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0" marR="0" lvl="0" indent="0" algn="l" defTabSz="447675" rtl="0" eaLnBrk="1" fontAlgn="base" latinLnBrk="0" hangingPunct="0">
                      <a:lnSpc>
                        <a:spcPct val="85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pitchFamily="16" charset="0"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0" lang="de-DE" sz="24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de-DE" sz="24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</a:rPr>
                                <m:t>𝝂</m:t>
                              </m:r>
                            </m:e>
                            <m:sub>
                              <m:r>
                                <a:rPr kumimoji="0" lang="de-DE" sz="24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</a:rPr>
                                <m:t>𝟑</m:t>
                              </m:r>
                            </m:sub>
                          </m:sSub>
                        </m:oMath>
                      </m:oMathPara>
                    </a14:m>
                    <a:endParaRPr kumimoji="0" lang="de-DE" sz="24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</a:endParaRPr>
                  </a:p>
                </p:txBody>
              </p:sp>
            </mc:Choice>
            <mc:Fallback xmlns="">
              <p:sp>
                <p:nvSpPr>
                  <p:cNvPr id="31" name="Textfeld 9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156176" y="1163941"/>
                    <a:ext cx="591764" cy="406265"/>
                  </a:xfrm>
                  <a:prstGeom prst="rect">
                    <a:avLst/>
                  </a:prstGeom>
                  <a:blipFill rotWithShape="0">
                    <a:blip r:embed="rId3"/>
                    <a:stretch>
                      <a:fillRect b="-26786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8" name="Gruppieren 23"/>
            <p:cNvGrpSpPr/>
            <p:nvPr/>
          </p:nvGrpSpPr>
          <p:grpSpPr>
            <a:xfrm>
              <a:off x="791580" y="4710336"/>
              <a:ext cx="3256060" cy="406265"/>
              <a:chOff x="3491880" y="4224282"/>
              <a:chExt cx="3256060" cy="406265"/>
            </a:xfrm>
          </p:grpSpPr>
          <p:sp>
            <p:nvSpPr>
              <p:cNvPr id="20" name="Rechteck 10"/>
              <p:cNvSpPr/>
              <p:nvPr/>
            </p:nvSpPr>
            <p:spPr>
              <a:xfrm>
                <a:off x="3491880" y="4293096"/>
                <a:ext cx="2664296" cy="324036"/>
              </a:xfrm>
              <a:prstGeom prst="rect">
                <a:avLst/>
              </a:prstGeom>
              <a:noFill/>
              <a:ln w="381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47675" rtl="0" eaLnBrk="1" fontAlgn="base" latinLnBrk="0" hangingPunct="0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  <a:defRPr/>
                </a:pPr>
                <a:endParaRPr kumimoji="0" lang="de-DE" sz="24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Luxi Sans"/>
                </a:endParaRPr>
              </a:p>
            </p:txBody>
          </p:sp>
          <p:sp>
            <p:nvSpPr>
              <p:cNvPr id="21" name="Rechteck 11"/>
              <p:cNvSpPr/>
              <p:nvPr/>
            </p:nvSpPr>
            <p:spPr>
              <a:xfrm>
                <a:off x="3491880" y="4293096"/>
                <a:ext cx="2664296" cy="324036"/>
              </a:xfrm>
              <a:prstGeom prst="rect">
                <a:avLst/>
              </a:prstGeom>
              <a:solidFill>
                <a:srgbClr val="FF000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47675" rtl="0" eaLnBrk="1" fontAlgn="base" latinLnBrk="0" hangingPunct="0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  <a:defRPr/>
                </a:pPr>
                <a:endParaRPr kumimoji="0" lang="de-DE" sz="24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Luxi Sans"/>
                </a:endParaRPr>
              </a:p>
            </p:txBody>
          </p:sp>
          <p:sp>
            <p:nvSpPr>
              <p:cNvPr id="22" name="Rechteck 12"/>
              <p:cNvSpPr/>
              <p:nvPr/>
            </p:nvSpPr>
            <p:spPr>
              <a:xfrm>
                <a:off x="3491880" y="4293096"/>
                <a:ext cx="1872208" cy="324036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47675" rtl="0" eaLnBrk="1" fontAlgn="base" latinLnBrk="0" hangingPunct="0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  <a:defRPr/>
                </a:pPr>
                <a:endParaRPr kumimoji="0" lang="de-DE" sz="24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Luxi Sans"/>
                </a:endParaRPr>
              </a:p>
            </p:txBody>
          </p:sp>
          <p:sp>
            <p:nvSpPr>
              <p:cNvPr id="23" name="Rechteck 13"/>
              <p:cNvSpPr/>
              <p:nvPr/>
            </p:nvSpPr>
            <p:spPr>
              <a:xfrm>
                <a:off x="3491880" y="4293096"/>
                <a:ext cx="972108" cy="324036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47675" rtl="0" eaLnBrk="1" fontAlgn="base" latinLnBrk="0" hangingPunct="0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  <a:defRPr/>
                </a:pPr>
                <a:endParaRPr kumimoji="0" lang="de-DE" sz="24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Luxi Sans"/>
                </a:endParaRPr>
              </a:p>
            </p:txBody>
          </p:sp>
          <p:sp>
            <p:nvSpPr>
              <p:cNvPr id="24" name="Rechteck 14"/>
              <p:cNvSpPr/>
              <p:nvPr/>
            </p:nvSpPr>
            <p:spPr>
              <a:xfrm>
                <a:off x="3491880" y="4293096"/>
                <a:ext cx="2664296" cy="324036"/>
              </a:xfrm>
              <a:prstGeom prst="rect">
                <a:avLst/>
              </a:prstGeom>
              <a:noFill/>
              <a:ln w="38100">
                <a:solidFill>
                  <a:schemeClr val="tx1">
                    <a:lumMod val="75000"/>
                    <a:lumOff val="25000"/>
                  </a:schemeClr>
                </a:solidFill>
              </a:ln>
              <a:effectLst>
                <a:outerShdw blurRad="50800" dist="635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47675" rtl="0" eaLnBrk="1" fontAlgn="base" latinLnBrk="0" hangingPunct="0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  <a:defRPr/>
                </a:pPr>
                <a:endParaRPr kumimoji="0" lang="de-DE" sz="24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Luxi Sans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5" name="Textfeld 15"/>
                  <p:cNvSpPr txBox="1"/>
                  <p:nvPr/>
                </p:nvSpPr>
                <p:spPr>
                  <a:xfrm>
                    <a:off x="6156176" y="4224282"/>
                    <a:ext cx="591764" cy="4062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0" marR="0" lvl="0" indent="0" algn="l" defTabSz="447675" rtl="0" eaLnBrk="1" fontAlgn="base" latinLnBrk="0" hangingPunct="0">
                      <a:lnSpc>
                        <a:spcPct val="85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pitchFamily="16" charset="0"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0" lang="de-DE" sz="24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de-DE" sz="24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</a:rPr>
                                <m:t>𝝂</m:t>
                              </m:r>
                            </m:e>
                            <m:sub>
                              <m:r>
                                <a:rPr kumimoji="0" lang="de-DE" sz="24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</a:rPr>
                                <m:t>𝟐</m:t>
                              </m:r>
                            </m:sub>
                          </m:sSub>
                        </m:oMath>
                      </m:oMathPara>
                    </a14:m>
                    <a:endParaRPr kumimoji="0" lang="de-DE" sz="24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 charset="0"/>
                    </a:endParaRPr>
                  </a:p>
                </p:txBody>
              </p:sp>
            </mc:Choice>
            <mc:Fallback xmlns="">
              <p:sp>
                <p:nvSpPr>
                  <p:cNvPr id="25" name="Textfeld 15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156176" y="4224282"/>
                    <a:ext cx="591764" cy="406265"/>
                  </a:xfrm>
                  <a:prstGeom prst="rect">
                    <a:avLst/>
                  </a:prstGeom>
                  <a:blipFill rotWithShape="0">
                    <a:blip r:embed="rId4"/>
                    <a:stretch>
                      <a:fillRect b="-25000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9" name="Gruppieren 24"/>
            <p:cNvGrpSpPr/>
            <p:nvPr/>
          </p:nvGrpSpPr>
          <p:grpSpPr>
            <a:xfrm>
              <a:off x="791580" y="5271591"/>
              <a:ext cx="3256060" cy="406265"/>
              <a:chOff x="3491880" y="4785537"/>
              <a:chExt cx="3256060" cy="406265"/>
            </a:xfrm>
          </p:grpSpPr>
          <p:sp>
            <p:nvSpPr>
              <p:cNvPr id="14" name="Rechteck 16"/>
              <p:cNvSpPr/>
              <p:nvPr/>
            </p:nvSpPr>
            <p:spPr>
              <a:xfrm>
                <a:off x="3491880" y="4854351"/>
                <a:ext cx="2664296" cy="324036"/>
              </a:xfrm>
              <a:prstGeom prst="rect">
                <a:avLst/>
              </a:prstGeom>
              <a:noFill/>
              <a:ln w="381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47675" rtl="0" eaLnBrk="1" fontAlgn="base" latinLnBrk="0" hangingPunct="0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  <a:defRPr/>
                </a:pPr>
                <a:endParaRPr kumimoji="0" lang="de-DE" sz="24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Luxi Sans"/>
                </a:endParaRPr>
              </a:p>
            </p:txBody>
          </p:sp>
          <p:sp>
            <p:nvSpPr>
              <p:cNvPr id="15" name="Rechteck 17"/>
              <p:cNvSpPr/>
              <p:nvPr/>
            </p:nvSpPr>
            <p:spPr>
              <a:xfrm>
                <a:off x="3491880" y="4854351"/>
                <a:ext cx="2664296" cy="324036"/>
              </a:xfrm>
              <a:prstGeom prst="rect">
                <a:avLst/>
              </a:prstGeom>
              <a:solidFill>
                <a:srgbClr val="FF000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47675" rtl="0" eaLnBrk="1" fontAlgn="base" latinLnBrk="0" hangingPunct="0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  <a:defRPr/>
                </a:pPr>
                <a:endParaRPr kumimoji="0" lang="de-DE" sz="24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Luxi Sans"/>
                </a:endParaRPr>
              </a:p>
            </p:txBody>
          </p:sp>
          <p:sp>
            <p:nvSpPr>
              <p:cNvPr id="16" name="Rechteck 18"/>
              <p:cNvSpPr/>
              <p:nvPr/>
            </p:nvSpPr>
            <p:spPr>
              <a:xfrm>
                <a:off x="3491880" y="4854351"/>
                <a:ext cx="2232248" cy="324036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47675" rtl="0" eaLnBrk="1" fontAlgn="base" latinLnBrk="0" hangingPunct="0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  <a:defRPr/>
                </a:pPr>
                <a:endParaRPr kumimoji="0" lang="de-DE" sz="24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Luxi Sans"/>
                </a:endParaRPr>
              </a:p>
            </p:txBody>
          </p:sp>
          <p:sp>
            <p:nvSpPr>
              <p:cNvPr id="17" name="Rechteck 19"/>
              <p:cNvSpPr/>
              <p:nvPr/>
            </p:nvSpPr>
            <p:spPr>
              <a:xfrm>
                <a:off x="3491880" y="4854351"/>
                <a:ext cx="1800200" cy="324036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47675" rtl="0" eaLnBrk="1" fontAlgn="base" latinLnBrk="0" hangingPunct="0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  <a:defRPr/>
                </a:pPr>
                <a:endParaRPr kumimoji="0" lang="de-DE" sz="24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Luxi Sans"/>
                </a:endParaRPr>
              </a:p>
            </p:txBody>
          </p:sp>
          <p:sp>
            <p:nvSpPr>
              <p:cNvPr id="18" name="Rechteck 20"/>
              <p:cNvSpPr/>
              <p:nvPr/>
            </p:nvSpPr>
            <p:spPr>
              <a:xfrm>
                <a:off x="3491880" y="4854351"/>
                <a:ext cx="2664296" cy="324036"/>
              </a:xfrm>
              <a:prstGeom prst="rect">
                <a:avLst/>
              </a:prstGeom>
              <a:noFill/>
              <a:ln w="38100">
                <a:solidFill>
                  <a:schemeClr val="tx1">
                    <a:lumMod val="75000"/>
                    <a:lumOff val="25000"/>
                  </a:schemeClr>
                </a:solidFill>
              </a:ln>
              <a:effectLst>
                <a:outerShdw blurRad="50800" dist="635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47675" rtl="0" eaLnBrk="1" fontAlgn="base" latinLnBrk="0" hangingPunct="0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  <a:defRPr/>
                </a:pPr>
                <a:endParaRPr kumimoji="0" lang="de-DE" sz="24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Luxi Sans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9" name="Textfeld 21"/>
                  <p:cNvSpPr txBox="1"/>
                  <p:nvPr/>
                </p:nvSpPr>
                <p:spPr>
                  <a:xfrm>
                    <a:off x="6156176" y="4785537"/>
                    <a:ext cx="591764" cy="4062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0" marR="0" lvl="0" indent="0" algn="l" defTabSz="447675" rtl="0" eaLnBrk="1" fontAlgn="base" latinLnBrk="0" hangingPunct="0">
                      <a:lnSpc>
                        <a:spcPct val="85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pitchFamily="16" charset="0"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0" lang="de-DE" sz="24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de-DE" sz="24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</a:rPr>
                                <m:t>𝝂</m:t>
                              </m:r>
                            </m:e>
                            <m:sub>
                              <m:r>
                                <a:rPr kumimoji="0" lang="de-DE" sz="24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</a:rPr>
                                <m:t>𝟏</m:t>
                              </m:r>
                            </m:sub>
                          </m:sSub>
                        </m:oMath>
                      </m:oMathPara>
                    </a14:m>
                    <a:endParaRPr kumimoji="0" lang="de-DE" sz="24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 charset="0"/>
                    </a:endParaRPr>
                  </a:p>
                </p:txBody>
              </p:sp>
            </mc:Choice>
            <mc:Fallback xmlns="">
              <p:sp>
                <p:nvSpPr>
                  <p:cNvPr id="19" name="Textfeld 21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156176" y="4785537"/>
                    <a:ext cx="591764" cy="406265"/>
                  </a:xfrm>
                  <a:prstGeom prst="rect">
                    <a:avLst/>
                  </a:prstGeom>
                  <a:blipFill rotWithShape="0">
                    <a:blip r:embed="rId5"/>
                    <a:stretch>
                      <a:fillRect b="-26786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10" name="Pfeil nach oben und unten 25"/>
            <p:cNvSpPr/>
            <p:nvPr/>
          </p:nvSpPr>
          <p:spPr>
            <a:xfrm>
              <a:off x="1108445" y="4929552"/>
              <a:ext cx="198022" cy="623683"/>
            </a:xfrm>
            <a:prstGeom prst="upDownArrow">
              <a:avLst/>
            </a:prstGeom>
            <a:solidFill>
              <a:schemeClr val="bg1">
                <a:lumMod val="6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47675" rtl="0" eaLnBrk="1" fontAlgn="base" latinLnBrk="0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  <a:defRPr/>
              </a:pPr>
              <a:endParaRPr kumimoji="0" lang="de-DE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uxi Sans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feld 26"/>
                <p:cNvSpPr txBox="1"/>
                <p:nvPr/>
              </p:nvSpPr>
              <p:spPr>
                <a:xfrm>
                  <a:off x="1229224" y="5292259"/>
                  <a:ext cx="817789" cy="32778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l" defTabSz="447675" rtl="0" eaLnBrk="1" fontAlgn="base" latinLnBrk="0" hangingPunct="0">
                    <a:lnSpc>
                      <a:spcPct val="85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itchFamily="16" charset="0"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de-DE" sz="18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0" lang="de-DE" sz="1800" b="1" i="0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/>
                              </a:rPr>
                              <m:t>𝚫</m:t>
                            </m:r>
                            <m:r>
                              <a:rPr kumimoji="0" lang="de-DE" sz="1800" b="1" i="0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/>
                              </a:rPr>
                              <m:t>𝐦</m:t>
                            </m:r>
                          </m:e>
                          <m:sub>
                            <m:r>
                              <a:rPr kumimoji="0" lang="de-DE" sz="18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/>
                              </a:rPr>
                              <m:t>𝟐𝟏</m:t>
                            </m:r>
                          </m:sub>
                        </m:sSub>
                      </m:oMath>
                    </m:oMathPara>
                  </a14:m>
                  <a:endParaRPr kumimoji="0" lang="de-DE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</mc:Choice>
          <mc:Fallback xmlns="">
            <p:sp>
              <p:nvSpPr>
                <p:cNvPr id="11" name="Textfeld 2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229224" y="5292259"/>
                  <a:ext cx="817789" cy="327781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 r="-4464" b="-2444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2" name="Pfeil nach oben und unten 27"/>
            <p:cNvSpPr/>
            <p:nvPr/>
          </p:nvSpPr>
          <p:spPr>
            <a:xfrm>
              <a:off x="2717794" y="1880827"/>
              <a:ext cx="198022" cy="3066913"/>
            </a:xfrm>
            <a:prstGeom prst="upDownArrow">
              <a:avLst/>
            </a:prstGeom>
            <a:solidFill>
              <a:schemeClr val="bg1">
                <a:lumMod val="6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47675" rtl="0" eaLnBrk="1" fontAlgn="base" latinLnBrk="0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  <a:defRPr/>
              </a:pPr>
              <a:endParaRPr kumimoji="0" lang="de-DE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uxi Sans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feld 28"/>
                <p:cNvSpPr txBox="1"/>
                <p:nvPr/>
              </p:nvSpPr>
              <p:spPr>
                <a:xfrm>
                  <a:off x="2810999" y="4305060"/>
                  <a:ext cx="817789" cy="32778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l" defTabSz="447675" rtl="0" eaLnBrk="1" fontAlgn="base" latinLnBrk="0" hangingPunct="0">
                    <a:lnSpc>
                      <a:spcPct val="85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itchFamily="16" charset="0"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de-DE" sz="18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0" lang="de-DE" sz="1800" b="1" i="0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/>
                              </a:rPr>
                              <m:t>𝚫</m:t>
                            </m:r>
                            <m:r>
                              <a:rPr kumimoji="0" lang="de-DE" sz="1800" b="1" i="0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/>
                              </a:rPr>
                              <m:t>𝐦</m:t>
                            </m:r>
                          </m:e>
                          <m:sub>
                            <m:r>
                              <a:rPr kumimoji="0" lang="de-DE" sz="18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/>
                              </a:rPr>
                              <m:t>𝟑𝟐</m:t>
                            </m:r>
                          </m:sub>
                        </m:sSub>
                      </m:oMath>
                    </m:oMathPara>
                  </a14:m>
                  <a:endParaRPr kumimoji="0" lang="de-DE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</mc:Choice>
          <mc:Fallback xmlns="">
            <p:sp>
              <p:nvSpPr>
                <p:cNvPr id="13" name="Textfeld 2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810999" y="4305060"/>
                  <a:ext cx="817789" cy="327781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 r="-3540" b="-2222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2" name="Gruppieren 31"/>
          <p:cNvGrpSpPr>
            <a:grpSpLocks noChangeAspect="1"/>
          </p:cNvGrpSpPr>
          <p:nvPr/>
        </p:nvGrpSpPr>
        <p:grpSpPr>
          <a:xfrm>
            <a:off x="5544437" y="6332285"/>
            <a:ext cx="2740477" cy="341935"/>
            <a:chOff x="3491880" y="1163941"/>
            <a:chExt cx="3256060" cy="406265"/>
          </a:xfrm>
        </p:grpSpPr>
        <p:sp>
          <p:nvSpPr>
            <p:cNvPr id="33" name="Rechteck 50"/>
            <p:cNvSpPr/>
            <p:nvPr/>
          </p:nvSpPr>
          <p:spPr>
            <a:xfrm>
              <a:off x="3491880" y="1232756"/>
              <a:ext cx="2664296" cy="324036"/>
            </a:xfrm>
            <a:prstGeom prst="rect">
              <a:avLst/>
            </a:prstGeom>
            <a:noFill/>
            <a:ln w="381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47675" rtl="0" eaLnBrk="1" fontAlgn="base" latinLnBrk="0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  <a:defRPr/>
              </a:pPr>
              <a:endParaRPr kumimoji="0" lang="de-DE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uxi Sans"/>
              </a:endParaRPr>
            </a:p>
          </p:txBody>
        </p:sp>
        <p:sp>
          <p:nvSpPr>
            <p:cNvPr id="34" name="Rechteck 51"/>
            <p:cNvSpPr/>
            <p:nvPr/>
          </p:nvSpPr>
          <p:spPr>
            <a:xfrm>
              <a:off x="3491880" y="1232756"/>
              <a:ext cx="2664296" cy="324036"/>
            </a:xfrm>
            <a:prstGeom prst="rect">
              <a:avLst/>
            </a:prstGeom>
            <a:solidFill>
              <a:srgbClr val="FF00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47675" rtl="0" eaLnBrk="1" fontAlgn="base" latinLnBrk="0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  <a:defRPr/>
              </a:pPr>
              <a:endParaRPr kumimoji="0" lang="de-DE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uxi Sans"/>
              </a:endParaRPr>
            </a:p>
          </p:txBody>
        </p:sp>
        <p:sp>
          <p:nvSpPr>
            <p:cNvPr id="35" name="Rechteck 52"/>
            <p:cNvSpPr/>
            <p:nvPr/>
          </p:nvSpPr>
          <p:spPr>
            <a:xfrm>
              <a:off x="3491880" y="1232756"/>
              <a:ext cx="1404156" cy="324036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47675" rtl="0" eaLnBrk="1" fontAlgn="base" latinLnBrk="0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  <a:defRPr/>
              </a:pPr>
              <a:endParaRPr kumimoji="0" lang="de-DE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uxi Sans"/>
              </a:endParaRPr>
            </a:p>
          </p:txBody>
        </p:sp>
        <p:sp>
          <p:nvSpPr>
            <p:cNvPr id="36" name="Rechteck 53"/>
            <p:cNvSpPr/>
            <p:nvPr/>
          </p:nvSpPr>
          <p:spPr>
            <a:xfrm>
              <a:off x="3491880" y="1232756"/>
              <a:ext cx="180020" cy="324036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47675" rtl="0" eaLnBrk="1" fontAlgn="base" latinLnBrk="0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  <a:defRPr/>
              </a:pPr>
              <a:endParaRPr kumimoji="0" lang="de-DE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uxi Sans"/>
              </a:endParaRPr>
            </a:p>
          </p:txBody>
        </p:sp>
        <p:sp>
          <p:nvSpPr>
            <p:cNvPr id="37" name="Rechteck 54"/>
            <p:cNvSpPr/>
            <p:nvPr/>
          </p:nvSpPr>
          <p:spPr>
            <a:xfrm>
              <a:off x="3491880" y="1232756"/>
              <a:ext cx="2664296" cy="324036"/>
            </a:xfrm>
            <a:prstGeom prst="rect">
              <a:avLst/>
            </a:prstGeom>
            <a:noFill/>
            <a:ln w="38100">
              <a:solidFill>
                <a:schemeClr val="tx1">
                  <a:lumMod val="75000"/>
                  <a:lumOff val="25000"/>
                </a:schemeClr>
              </a:solidFill>
            </a:ln>
            <a:effectLst>
              <a:outerShdw blurRad="50800" dist="63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47675" rtl="0" eaLnBrk="1" fontAlgn="base" latinLnBrk="0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  <a:defRPr/>
              </a:pPr>
              <a:endParaRPr kumimoji="0" lang="de-DE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uxi Sans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8" name="Textfeld 55"/>
                <p:cNvSpPr txBox="1"/>
                <p:nvPr/>
              </p:nvSpPr>
              <p:spPr>
                <a:xfrm>
                  <a:off x="6156176" y="1163941"/>
                  <a:ext cx="591764" cy="4062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l" defTabSz="447675" rtl="0" eaLnBrk="1" fontAlgn="base" latinLnBrk="0" hangingPunct="0">
                    <a:lnSpc>
                      <a:spcPct val="85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itchFamily="16" charset="0"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de-DE" sz="24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0" lang="de-DE" sz="24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/>
                              </a:rPr>
                              <m:t>𝝂</m:t>
                            </m:r>
                          </m:e>
                          <m:sub>
                            <m:r>
                              <a:rPr kumimoji="0" lang="de-DE" sz="24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/>
                              </a:rPr>
                              <m:t>𝟑</m:t>
                            </m:r>
                          </m:sub>
                        </m:sSub>
                      </m:oMath>
                    </m:oMathPara>
                  </a14:m>
                  <a:endParaRPr kumimoji="0" lang="de-DE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</mc:Choice>
          <mc:Fallback xmlns="">
            <p:sp>
              <p:nvSpPr>
                <p:cNvPr id="38" name="Textfeld 5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156176" y="1163941"/>
                  <a:ext cx="591764" cy="406265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 b="-2678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9" name="Gruppieren 32"/>
          <p:cNvGrpSpPr>
            <a:grpSpLocks noChangeAspect="1"/>
          </p:cNvGrpSpPr>
          <p:nvPr/>
        </p:nvGrpSpPr>
        <p:grpSpPr>
          <a:xfrm>
            <a:off x="5544437" y="3286754"/>
            <a:ext cx="2740477" cy="341935"/>
            <a:chOff x="3491880" y="4224282"/>
            <a:chExt cx="3256060" cy="406265"/>
          </a:xfrm>
        </p:grpSpPr>
        <p:sp>
          <p:nvSpPr>
            <p:cNvPr id="40" name="Rechteck 44"/>
            <p:cNvSpPr/>
            <p:nvPr/>
          </p:nvSpPr>
          <p:spPr>
            <a:xfrm>
              <a:off x="3491880" y="4293096"/>
              <a:ext cx="2664296" cy="324036"/>
            </a:xfrm>
            <a:prstGeom prst="rect">
              <a:avLst/>
            </a:prstGeom>
            <a:noFill/>
            <a:ln w="381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47675" rtl="0" eaLnBrk="1" fontAlgn="base" latinLnBrk="0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  <a:defRPr/>
              </a:pPr>
              <a:endParaRPr kumimoji="0" lang="de-DE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uxi Sans"/>
              </a:endParaRPr>
            </a:p>
          </p:txBody>
        </p:sp>
        <p:sp>
          <p:nvSpPr>
            <p:cNvPr id="41" name="Rechteck 45"/>
            <p:cNvSpPr/>
            <p:nvPr/>
          </p:nvSpPr>
          <p:spPr>
            <a:xfrm>
              <a:off x="3491880" y="4293096"/>
              <a:ext cx="2664296" cy="324036"/>
            </a:xfrm>
            <a:prstGeom prst="rect">
              <a:avLst/>
            </a:prstGeom>
            <a:solidFill>
              <a:srgbClr val="FF00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47675" rtl="0" eaLnBrk="1" fontAlgn="base" latinLnBrk="0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  <a:defRPr/>
              </a:pPr>
              <a:endParaRPr kumimoji="0" lang="de-DE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uxi Sans"/>
              </a:endParaRPr>
            </a:p>
          </p:txBody>
        </p:sp>
        <p:sp>
          <p:nvSpPr>
            <p:cNvPr id="42" name="Rechteck 46"/>
            <p:cNvSpPr/>
            <p:nvPr/>
          </p:nvSpPr>
          <p:spPr>
            <a:xfrm>
              <a:off x="3491880" y="4293096"/>
              <a:ext cx="1872208" cy="324036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47675" rtl="0" eaLnBrk="1" fontAlgn="base" latinLnBrk="0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  <a:defRPr/>
              </a:pPr>
              <a:endParaRPr kumimoji="0" lang="de-DE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uxi Sans"/>
              </a:endParaRPr>
            </a:p>
          </p:txBody>
        </p:sp>
        <p:sp>
          <p:nvSpPr>
            <p:cNvPr id="43" name="Rechteck 47"/>
            <p:cNvSpPr/>
            <p:nvPr/>
          </p:nvSpPr>
          <p:spPr>
            <a:xfrm>
              <a:off x="3491880" y="4293096"/>
              <a:ext cx="972108" cy="324036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47675" rtl="0" eaLnBrk="1" fontAlgn="base" latinLnBrk="0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  <a:defRPr/>
              </a:pPr>
              <a:endParaRPr kumimoji="0" lang="de-DE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uxi Sans"/>
              </a:endParaRPr>
            </a:p>
          </p:txBody>
        </p:sp>
        <p:sp>
          <p:nvSpPr>
            <p:cNvPr id="44" name="Rechteck 48"/>
            <p:cNvSpPr/>
            <p:nvPr/>
          </p:nvSpPr>
          <p:spPr>
            <a:xfrm>
              <a:off x="3491880" y="4293096"/>
              <a:ext cx="2664296" cy="324036"/>
            </a:xfrm>
            <a:prstGeom prst="rect">
              <a:avLst/>
            </a:prstGeom>
            <a:noFill/>
            <a:ln w="38100">
              <a:solidFill>
                <a:schemeClr val="tx1">
                  <a:lumMod val="75000"/>
                  <a:lumOff val="25000"/>
                </a:schemeClr>
              </a:solidFill>
            </a:ln>
            <a:effectLst>
              <a:outerShdw blurRad="50800" dist="63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47675" rtl="0" eaLnBrk="1" fontAlgn="base" latinLnBrk="0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  <a:defRPr/>
              </a:pPr>
              <a:endParaRPr kumimoji="0" lang="de-DE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uxi Sans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5" name="Textfeld 49"/>
                <p:cNvSpPr txBox="1"/>
                <p:nvPr/>
              </p:nvSpPr>
              <p:spPr>
                <a:xfrm>
                  <a:off x="6156176" y="4224282"/>
                  <a:ext cx="591764" cy="4062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l" defTabSz="447675" rtl="0" eaLnBrk="1" fontAlgn="base" latinLnBrk="0" hangingPunct="0">
                    <a:lnSpc>
                      <a:spcPct val="85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itchFamily="16" charset="0"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de-DE" sz="24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0" lang="de-DE" sz="24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/>
                              </a:rPr>
                              <m:t>𝝂</m:t>
                            </m:r>
                          </m:e>
                          <m:sub>
                            <m:r>
                              <a:rPr kumimoji="0" lang="de-DE" sz="24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/>
                              </a:rPr>
                              <m:t>𝟐</m:t>
                            </m:r>
                          </m:sub>
                        </m:sSub>
                      </m:oMath>
                    </m:oMathPara>
                  </a14:m>
                  <a:endParaRPr kumimoji="0" lang="de-DE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</mc:Choice>
          <mc:Fallback xmlns="">
            <p:sp>
              <p:nvSpPr>
                <p:cNvPr id="45" name="Textfeld 4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156176" y="4224282"/>
                  <a:ext cx="591764" cy="406265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 b="-25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46" name="Gruppieren 33"/>
          <p:cNvGrpSpPr>
            <a:grpSpLocks noChangeAspect="1"/>
          </p:cNvGrpSpPr>
          <p:nvPr/>
        </p:nvGrpSpPr>
        <p:grpSpPr>
          <a:xfrm>
            <a:off x="5544437" y="3848009"/>
            <a:ext cx="2740477" cy="341935"/>
            <a:chOff x="3491880" y="4785537"/>
            <a:chExt cx="3256060" cy="406265"/>
          </a:xfrm>
        </p:grpSpPr>
        <p:sp>
          <p:nvSpPr>
            <p:cNvPr id="47" name="Rechteck 38"/>
            <p:cNvSpPr/>
            <p:nvPr/>
          </p:nvSpPr>
          <p:spPr>
            <a:xfrm>
              <a:off x="3491880" y="4854351"/>
              <a:ext cx="2664296" cy="324036"/>
            </a:xfrm>
            <a:prstGeom prst="rect">
              <a:avLst/>
            </a:prstGeom>
            <a:noFill/>
            <a:ln w="381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47675" rtl="0" eaLnBrk="1" fontAlgn="base" latinLnBrk="0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  <a:defRPr/>
              </a:pPr>
              <a:endParaRPr kumimoji="0" lang="de-DE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uxi Sans"/>
              </a:endParaRPr>
            </a:p>
          </p:txBody>
        </p:sp>
        <p:sp>
          <p:nvSpPr>
            <p:cNvPr id="48" name="Rechteck 39"/>
            <p:cNvSpPr/>
            <p:nvPr/>
          </p:nvSpPr>
          <p:spPr>
            <a:xfrm>
              <a:off x="3491880" y="4854351"/>
              <a:ext cx="2664296" cy="324036"/>
            </a:xfrm>
            <a:prstGeom prst="rect">
              <a:avLst/>
            </a:prstGeom>
            <a:solidFill>
              <a:srgbClr val="FF00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47675" rtl="0" eaLnBrk="1" fontAlgn="base" latinLnBrk="0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  <a:defRPr/>
              </a:pPr>
              <a:endParaRPr kumimoji="0" lang="de-DE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uxi Sans"/>
              </a:endParaRPr>
            </a:p>
          </p:txBody>
        </p:sp>
        <p:sp>
          <p:nvSpPr>
            <p:cNvPr id="49" name="Rechteck 40"/>
            <p:cNvSpPr/>
            <p:nvPr/>
          </p:nvSpPr>
          <p:spPr>
            <a:xfrm>
              <a:off x="3491880" y="4854351"/>
              <a:ext cx="2232248" cy="324036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47675" rtl="0" eaLnBrk="1" fontAlgn="base" latinLnBrk="0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  <a:defRPr/>
              </a:pPr>
              <a:endParaRPr kumimoji="0" lang="de-DE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uxi Sans"/>
              </a:endParaRPr>
            </a:p>
          </p:txBody>
        </p:sp>
        <p:sp>
          <p:nvSpPr>
            <p:cNvPr id="50" name="Rechteck 41"/>
            <p:cNvSpPr/>
            <p:nvPr/>
          </p:nvSpPr>
          <p:spPr>
            <a:xfrm>
              <a:off x="3491880" y="4854351"/>
              <a:ext cx="1800200" cy="324036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47675" rtl="0" eaLnBrk="1" fontAlgn="base" latinLnBrk="0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  <a:defRPr/>
              </a:pPr>
              <a:endParaRPr kumimoji="0" lang="de-DE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uxi Sans"/>
              </a:endParaRPr>
            </a:p>
          </p:txBody>
        </p:sp>
        <p:sp>
          <p:nvSpPr>
            <p:cNvPr id="51" name="Rechteck 42"/>
            <p:cNvSpPr/>
            <p:nvPr/>
          </p:nvSpPr>
          <p:spPr>
            <a:xfrm>
              <a:off x="3491880" y="4854351"/>
              <a:ext cx="2664296" cy="324036"/>
            </a:xfrm>
            <a:prstGeom prst="rect">
              <a:avLst/>
            </a:prstGeom>
            <a:noFill/>
            <a:ln w="38100">
              <a:solidFill>
                <a:schemeClr val="tx1">
                  <a:lumMod val="75000"/>
                  <a:lumOff val="25000"/>
                </a:schemeClr>
              </a:solidFill>
            </a:ln>
            <a:effectLst>
              <a:outerShdw blurRad="50800" dist="63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47675" rtl="0" eaLnBrk="1" fontAlgn="base" latinLnBrk="0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  <a:defRPr/>
              </a:pPr>
              <a:endParaRPr kumimoji="0" lang="de-DE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uxi Sans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2" name="Textfeld 43"/>
                <p:cNvSpPr txBox="1"/>
                <p:nvPr/>
              </p:nvSpPr>
              <p:spPr>
                <a:xfrm>
                  <a:off x="6156176" y="4785537"/>
                  <a:ext cx="591764" cy="4062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l" defTabSz="447675" rtl="0" eaLnBrk="1" fontAlgn="base" latinLnBrk="0" hangingPunct="0">
                    <a:lnSpc>
                      <a:spcPct val="85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itchFamily="16" charset="0"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de-DE" sz="24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0" lang="de-DE" sz="24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/>
                              </a:rPr>
                              <m:t>𝝂</m:t>
                            </m:r>
                          </m:e>
                          <m:sub>
                            <m:r>
                              <a:rPr kumimoji="0" lang="de-DE" sz="24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kumimoji="0" lang="de-DE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</mc:Choice>
          <mc:Fallback xmlns="">
            <p:sp>
              <p:nvSpPr>
                <p:cNvPr id="52" name="Textfeld 4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156176" y="4785537"/>
                  <a:ext cx="591764" cy="406265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 b="-25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53" name="Pfeil nach oben und unten 34"/>
          <p:cNvSpPr>
            <a:spLocks noChangeAspect="1"/>
          </p:cNvSpPr>
          <p:nvPr/>
        </p:nvSpPr>
        <p:spPr>
          <a:xfrm>
            <a:off x="5924769" y="3540396"/>
            <a:ext cx="166667" cy="524927"/>
          </a:xfrm>
          <a:prstGeom prst="upDownArrow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endParaRPr kumimoji="0" lang="de-DE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uxi San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feld 35"/>
              <p:cNvSpPr txBox="1">
                <a:spLocks noChangeAspect="1"/>
              </p:cNvSpPr>
              <p:nvPr/>
            </p:nvSpPr>
            <p:spPr>
              <a:xfrm>
                <a:off x="6008200" y="3873294"/>
                <a:ext cx="688296" cy="3320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47675" rtl="0" eaLnBrk="1" fontAlgn="base" latinLnBrk="0" hangingPunct="0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de-DE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0" lang="de-DE" sz="1800" b="1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/>
                            </a:rPr>
                            <m:t>𝚫</m:t>
                          </m:r>
                          <m:r>
                            <a:rPr kumimoji="0" lang="de-DE" sz="1800" b="1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/>
                            </a:rPr>
                            <m:t>𝐦</m:t>
                          </m:r>
                        </m:e>
                        <m:sub>
                          <m:r>
                            <a:rPr kumimoji="0" lang="de-DE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/>
                            </a:rPr>
                            <m:t>𝟐𝟏</m:t>
                          </m:r>
                        </m:sub>
                      </m:sSub>
                    </m:oMath>
                  </m:oMathPara>
                </a14:m>
                <a:endPara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</mc:Choice>
        <mc:Fallback xmlns="">
          <p:sp>
            <p:nvSpPr>
              <p:cNvPr id="54" name="Textfeld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08200" y="3873294"/>
                <a:ext cx="688296" cy="332077"/>
              </a:xfrm>
              <a:prstGeom prst="rect">
                <a:avLst/>
              </a:prstGeom>
              <a:blipFill>
                <a:blip r:embed="rId9"/>
                <a:stretch>
                  <a:fillRect r="-18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5" name="Pfeil nach oben und unten 36"/>
          <p:cNvSpPr>
            <a:spLocks noChangeAspect="1"/>
          </p:cNvSpPr>
          <p:nvPr/>
        </p:nvSpPr>
        <p:spPr>
          <a:xfrm>
            <a:off x="7477945" y="3540395"/>
            <a:ext cx="166667" cy="2946113"/>
          </a:xfrm>
          <a:prstGeom prst="upDownArrow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endParaRPr kumimoji="0" lang="de-DE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uxi San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feld 37"/>
              <p:cNvSpPr txBox="1">
                <a:spLocks noChangeAspect="1"/>
              </p:cNvSpPr>
              <p:nvPr/>
            </p:nvSpPr>
            <p:spPr>
              <a:xfrm>
                <a:off x="7553984" y="5985123"/>
                <a:ext cx="688296" cy="3320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47675" rtl="0" eaLnBrk="1" fontAlgn="base" latinLnBrk="0" hangingPunct="0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de-DE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0" lang="de-DE" sz="1800" b="1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/>
                            </a:rPr>
                            <m:t>𝚫</m:t>
                          </m:r>
                          <m:r>
                            <a:rPr kumimoji="0" lang="de-DE" sz="1800" b="1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/>
                            </a:rPr>
                            <m:t>𝐦</m:t>
                          </m:r>
                        </m:e>
                        <m:sub>
                          <m:r>
                            <a:rPr kumimoji="0" lang="de-DE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/>
                            </a:rPr>
                            <m:t>𝟑𝟐</m:t>
                          </m:r>
                        </m:sub>
                      </m:sSub>
                    </m:oMath>
                  </m:oMathPara>
                </a14:m>
                <a:endPara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</mc:Choice>
        <mc:Fallback xmlns="">
          <p:sp>
            <p:nvSpPr>
              <p:cNvPr id="56" name="Textfeld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3984" y="5985123"/>
                <a:ext cx="688296" cy="332077"/>
              </a:xfrm>
              <a:prstGeom prst="rect">
                <a:avLst/>
              </a:prstGeom>
              <a:blipFill>
                <a:blip r:embed="rId10"/>
                <a:stretch>
                  <a:fillRect r="-3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7" name="Gruppieren 63"/>
          <p:cNvGrpSpPr>
            <a:grpSpLocks noChangeAspect="1"/>
          </p:cNvGrpSpPr>
          <p:nvPr/>
        </p:nvGrpSpPr>
        <p:grpSpPr>
          <a:xfrm>
            <a:off x="1809455" y="3450680"/>
            <a:ext cx="4279653" cy="3048293"/>
            <a:chOff x="1233391" y="1880828"/>
            <a:chExt cx="5084803" cy="3621782"/>
          </a:xfrm>
        </p:grpSpPr>
        <p:sp>
          <p:nvSpPr>
            <p:cNvPr id="58" name="Pfeil nach oben und unten 56"/>
            <p:cNvSpPr/>
            <p:nvPr/>
          </p:nvSpPr>
          <p:spPr>
            <a:xfrm>
              <a:off x="6120172" y="2645758"/>
              <a:ext cx="198022" cy="2842043"/>
            </a:xfrm>
            <a:prstGeom prst="upDownArrow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47675" rtl="0" eaLnBrk="1" fontAlgn="base" latinLnBrk="0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  <a:defRPr/>
              </a:pPr>
              <a:endParaRPr kumimoji="0" lang="de-DE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uxi Sans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9" name="Textfeld 57"/>
                <p:cNvSpPr txBox="1"/>
                <p:nvPr/>
              </p:nvSpPr>
              <p:spPr>
                <a:xfrm>
                  <a:off x="5350719" y="3967393"/>
                  <a:ext cx="817788" cy="32778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l" defTabSz="447675" rtl="0" eaLnBrk="1" fontAlgn="base" latinLnBrk="0" hangingPunct="0">
                    <a:lnSpc>
                      <a:spcPct val="85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itchFamily="16" charset="0"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de-DE" sz="18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66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0" lang="de-DE" sz="1800" b="1" i="0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6600"/>
                                </a:solidFill>
                                <a:effectLst/>
                                <a:uLnTx/>
                                <a:uFillTx/>
                                <a:latin typeface="Cambria Math"/>
                              </a:rPr>
                              <m:t>𝚫</m:t>
                            </m:r>
                            <m:r>
                              <a:rPr kumimoji="0" lang="de-DE" sz="1800" b="1" i="0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6600"/>
                                </a:solidFill>
                                <a:effectLst/>
                                <a:uLnTx/>
                                <a:uFillTx/>
                                <a:latin typeface="Cambria Math"/>
                              </a:rPr>
                              <m:t>𝐦</m:t>
                            </m:r>
                          </m:e>
                          <m:sub>
                            <m:r>
                              <a:rPr kumimoji="0" lang="de-DE" sz="18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6600"/>
                                </a:solidFill>
                                <a:effectLst/>
                                <a:uLnTx/>
                                <a:uFillTx/>
                                <a:latin typeface="Cambria Math"/>
                              </a:rPr>
                              <m:t>𝟑𝟏</m:t>
                            </m:r>
                          </m:sub>
                        </m:sSub>
                      </m:oMath>
                    </m:oMathPara>
                  </a14:m>
                  <a:endParaRPr kumimoji="0" lang="de-DE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</mc:Choice>
          <mc:Fallback xmlns="">
            <p:sp>
              <p:nvSpPr>
                <p:cNvPr id="59" name="Textfeld 5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350719" y="3967393"/>
                  <a:ext cx="817788" cy="327782"/>
                </a:xfrm>
                <a:prstGeom prst="rect">
                  <a:avLst/>
                </a:prstGeom>
                <a:blipFill rotWithShape="0">
                  <a:blip r:embed="rId11"/>
                  <a:stretch>
                    <a:fillRect r="-3540" b="-2222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0" name="Pfeil nach oben und unten 58"/>
            <p:cNvSpPr/>
            <p:nvPr/>
          </p:nvSpPr>
          <p:spPr>
            <a:xfrm>
              <a:off x="2023656" y="1880828"/>
              <a:ext cx="198022" cy="3621782"/>
            </a:xfrm>
            <a:prstGeom prst="upDownArrow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47675" rtl="0" eaLnBrk="1" fontAlgn="base" latinLnBrk="0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  <a:defRPr/>
              </a:pPr>
              <a:endParaRPr kumimoji="0" lang="de-DE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uxi Sans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1" name="Textfeld 59"/>
                <p:cNvSpPr txBox="1"/>
                <p:nvPr/>
              </p:nvSpPr>
              <p:spPr>
                <a:xfrm>
                  <a:off x="1233391" y="3363937"/>
                  <a:ext cx="817788" cy="32778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l" defTabSz="447675" rtl="0" eaLnBrk="1" fontAlgn="base" latinLnBrk="0" hangingPunct="0">
                    <a:lnSpc>
                      <a:spcPct val="85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itchFamily="16" charset="0"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de-DE" sz="18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66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0" lang="de-DE" sz="1800" b="1" i="0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6600"/>
                                </a:solidFill>
                                <a:effectLst/>
                                <a:uLnTx/>
                                <a:uFillTx/>
                                <a:latin typeface="Cambria Math"/>
                              </a:rPr>
                              <m:t>𝚫</m:t>
                            </m:r>
                            <m:r>
                              <a:rPr kumimoji="0" lang="de-DE" sz="1800" b="1" i="0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6600"/>
                                </a:solidFill>
                                <a:effectLst/>
                                <a:uLnTx/>
                                <a:uFillTx/>
                                <a:latin typeface="Cambria Math"/>
                              </a:rPr>
                              <m:t>𝐦</m:t>
                            </m:r>
                          </m:e>
                          <m:sub>
                            <m:r>
                              <a:rPr kumimoji="0" lang="de-DE" sz="18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6600"/>
                                </a:solidFill>
                                <a:effectLst/>
                                <a:uLnTx/>
                                <a:uFillTx/>
                                <a:latin typeface="Cambria Math"/>
                              </a:rPr>
                              <m:t>𝟑𝟏</m:t>
                            </m:r>
                          </m:sub>
                        </m:sSub>
                      </m:oMath>
                    </m:oMathPara>
                  </a14:m>
                  <a:endParaRPr kumimoji="0" lang="de-DE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</mc:Choice>
          <mc:Fallback xmlns="">
            <p:sp>
              <p:nvSpPr>
                <p:cNvPr id="61" name="Textfeld 5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233391" y="3363937"/>
                  <a:ext cx="817788" cy="327782"/>
                </a:xfrm>
                <a:prstGeom prst="rect">
                  <a:avLst/>
                </a:prstGeom>
                <a:blipFill rotWithShape="0">
                  <a:blip r:embed="rId12"/>
                  <a:stretch>
                    <a:fillRect r="-3540" b="-2173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62" name="Textfeld 60"/>
          <p:cNvSpPr txBox="1">
            <a:spLocks noChangeAspect="1"/>
          </p:cNvSpPr>
          <p:nvPr/>
        </p:nvSpPr>
        <p:spPr>
          <a:xfrm>
            <a:off x="1583110" y="2929955"/>
            <a:ext cx="2257439" cy="3320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uxi Sans"/>
              </a:rPr>
              <a:t>normale Hierarchie</a:t>
            </a:r>
          </a:p>
        </p:txBody>
      </p:sp>
      <p:sp>
        <p:nvSpPr>
          <p:cNvPr id="63" name="Textfeld 61"/>
          <p:cNvSpPr txBox="1">
            <a:spLocks noChangeAspect="1"/>
          </p:cNvSpPr>
          <p:nvPr/>
        </p:nvSpPr>
        <p:spPr>
          <a:xfrm>
            <a:off x="5602109" y="2934250"/>
            <a:ext cx="2515177" cy="3277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uxi Sans"/>
              </a:rPr>
              <a:t>invertierte Hierarchie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feld 64"/>
              <p:cNvSpPr txBox="1"/>
              <p:nvPr/>
            </p:nvSpPr>
            <p:spPr>
              <a:xfrm>
                <a:off x="2664048" y="6945886"/>
                <a:ext cx="4314601" cy="3623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47675" rtl="0" eaLnBrk="1" fontAlgn="base" latinLnBrk="0" hangingPunct="0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kumimoji="0" lang="de-DE" sz="1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CC99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Cambria Math"/>
                        </a:rPr>
                        <m:t>Δ</m:t>
                      </m:r>
                      <m:sSub>
                        <m:sSubPr>
                          <m:ctrlP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CC99">
                                  <a:lumMod val="50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CC99">
                                  <a:lumMod val="50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/>
                            </a:rPr>
                            <m:t>𝑚</m:t>
                          </m:r>
                        </m:e>
                        <m:sub>
                          <m: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CC99">
                                  <a:lumMod val="50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/>
                            </a:rPr>
                            <m:t>31,</m:t>
                          </m:r>
                          <m:r>
                            <m:rPr>
                              <m:nor/>
                            </m:rPr>
                            <a:rPr kumimoji="0" lang="de-DE" sz="1800" b="0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CC99">
                                  <a:lumMod val="50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/>
                            </a:rPr>
                            <m:t>normal</m:t>
                          </m:r>
                        </m:sub>
                      </m:sSub>
                      <m:r>
                        <a:rPr kumimoji="0" lang="de-DE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CC99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Cambria Math"/>
                        </a:rPr>
                        <m:t>&gt;</m:t>
                      </m:r>
                      <m:r>
                        <m:rPr>
                          <m:sty m:val="p"/>
                        </m:rPr>
                        <a:rPr kumimoji="0" lang="de-DE" sz="1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CC99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Cambria Math"/>
                        </a:rPr>
                        <m:t>Δ</m:t>
                      </m:r>
                      <m:sSub>
                        <m:sSubPr>
                          <m:ctrlP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CC99">
                                  <a:lumMod val="50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CC99">
                                  <a:lumMod val="50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/>
                            </a:rPr>
                            <m:t>𝑚</m:t>
                          </m:r>
                        </m:e>
                        <m:sub>
                          <m: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CC99">
                                  <a:lumMod val="50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/>
                            </a:rPr>
                            <m:t>31,</m:t>
                          </m:r>
                          <m:r>
                            <m:rPr>
                              <m:nor/>
                            </m:rPr>
                            <a:rPr kumimoji="0" lang="de-DE" sz="1800" b="0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CC99">
                                  <a:lumMod val="50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/>
                            </a:rPr>
                            <m:t>inverted</m:t>
                          </m:r>
                        </m:sub>
                      </m:sSub>
                    </m:oMath>
                  </m:oMathPara>
                </a14:m>
                <a:endParaRPr kumimoji="0" lang="de-DE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CC99">
                      <a:lumMod val="50000"/>
                    </a:srgbClr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</mc:Choice>
        <mc:Fallback xmlns="">
          <p:sp>
            <p:nvSpPr>
              <p:cNvPr id="64" name="Textfeld 6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64048" y="6945886"/>
                <a:ext cx="4314601" cy="362343"/>
              </a:xfrm>
              <a:prstGeom prst="rect">
                <a:avLst/>
              </a:prstGeom>
              <a:blipFill>
                <a:blip r:embed="rId13"/>
                <a:stretch>
                  <a:fillRect b="-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84997052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en-US" dirty="0" err="1"/>
              <a:t>Übergänge</a:t>
            </a:r>
            <a:r>
              <a:rPr lang="en-US" dirty="0"/>
              <a:t> </a:t>
            </a:r>
            <a:r>
              <a:rPr lang="en-US" dirty="0" err="1"/>
              <a:t>zwischen</a:t>
            </a:r>
            <a:r>
              <a:rPr lang="en-US" dirty="0"/>
              <a:t> den </a:t>
            </a:r>
            <a:r>
              <a:rPr lang="en-US" dirty="0" err="1"/>
              <a:t>Generationen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274638" y="1043533"/>
            <a:ext cx="9599612" cy="5942012"/>
          </a:xfrm>
        </p:spPr>
        <p:txBody>
          <a:bodyPr/>
          <a:lstStyle/>
          <a:p>
            <a:r>
              <a:rPr lang="en-US" dirty="0" err="1"/>
              <a:t>Schwache</a:t>
            </a:r>
            <a:r>
              <a:rPr lang="en-US" dirty="0"/>
              <a:t> </a:t>
            </a:r>
            <a:r>
              <a:rPr lang="en-US" dirty="0" err="1"/>
              <a:t>Wechselwirkung</a:t>
            </a:r>
            <a:r>
              <a:rPr lang="en-US" dirty="0"/>
              <a:t> </a:t>
            </a:r>
            <a:r>
              <a:rPr lang="en-US" dirty="0" err="1"/>
              <a:t>erlaubt</a:t>
            </a:r>
            <a:r>
              <a:rPr lang="en-US" dirty="0"/>
              <a:t> </a:t>
            </a:r>
            <a:r>
              <a:rPr lang="en-US" dirty="0" err="1">
                <a:solidFill>
                  <a:srgbClr val="FF0000"/>
                </a:solidFill>
              </a:rPr>
              <a:t>Übergänge</a:t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dirty="0" err="1">
                <a:solidFill>
                  <a:srgbClr val="FF0000"/>
                </a:solidFill>
              </a:rPr>
              <a:t>innerhalb</a:t>
            </a:r>
            <a:r>
              <a:rPr lang="en-US" dirty="0">
                <a:solidFill>
                  <a:srgbClr val="FF0000"/>
                </a:solidFill>
              </a:rPr>
              <a:t> und </a:t>
            </a:r>
            <a:r>
              <a:rPr lang="en-US" dirty="0" err="1">
                <a:solidFill>
                  <a:srgbClr val="FF0000"/>
                </a:solidFill>
              </a:rPr>
              <a:t>zwischen</a:t>
            </a:r>
            <a:r>
              <a:rPr lang="en-US" dirty="0">
                <a:solidFill>
                  <a:srgbClr val="FF0000"/>
                </a:solidFill>
              </a:rPr>
              <a:t> den </a:t>
            </a:r>
            <a:r>
              <a:rPr lang="en-US" dirty="0" err="1">
                <a:solidFill>
                  <a:srgbClr val="FF0000"/>
                </a:solidFill>
              </a:rPr>
              <a:t>Generationen</a:t>
            </a:r>
            <a:endParaRPr lang="en-US" dirty="0">
              <a:solidFill>
                <a:srgbClr val="FF0000"/>
              </a:solidFill>
            </a:endParaRPr>
          </a:p>
          <a:p>
            <a:pPr lvl="1"/>
            <a:r>
              <a:rPr lang="en-US" dirty="0" err="1">
                <a:solidFill>
                  <a:srgbClr val="FF0000"/>
                </a:solidFill>
              </a:rPr>
              <a:t>C</a:t>
            </a:r>
            <a:r>
              <a:rPr lang="en-US" dirty="0" err="1"/>
              <a:t>abibbo</a:t>
            </a:r>
            <a:r>
              <a:rPr lang="en-US" dirty="0"/>
              <a:t>-</a:t>
            </a:r>
            <a:r>
              <a:rPr lang="en-US" dirty="0">
                <a:solidFill>
                  <a:srgbClr val="FF0000"/>
                </a:solidFill>
              </a:rPr>
              <a:t>K</a:t>
            </a:r>
            <a:r>
              <a:rPr lang="en-US" dirty="0"/>
              <a:t>obayashi-</a:t>
            </a:r>
            <a:r>
              <a:rPr lang="en-US" dirty="0" err="1">
                <a:solidFill>
                  <a:srgbClr val="FF0000"/>
                </a:solidFill>
              </a:rPr>
              <a:t>M</a:t>
            </a:r>
            <a:r>
              <a:rPr lang="en-US" dirty="0" err="1"/>
              <a:t>askawa</a:t>
            </a:r>
            <a:r>
              <a:rPr lang="en-US" dirty="0"/>
              <a:t> Matrix </a:t>
            </a:r>
            <a:r>
              <a:rPr lang="en-US" dirty="0" err="1"/>
              <a:t>beschreibt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die </a:t>
            </a:r>
            <a:r>
              <a:rPr lang="en-US" dirty="0" err="1"/>
              <a:t>Übergangsstärken</a:t>
            </a:r>
            <a:endParaRPr lang="en-US" dirty="0"/>
          </a:p>
          <a:p>
            <a:pPr lvl="1"/>
            <a:endParaRPr lang="en-US" dirty="0"/>
          </a:p>
        </p:txBody>
      </p:sp>
      <p:pic>
        <p:nvPicPr>
          <p:cNvPr id="6" name="Picture 5" descr="Screen Shot 2014-08-31 at 22.02.33 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60" y="4232683"/>
            <a:ext cx="6840760" cy="3075546"/>
          </a:xfrm>
          <a:prstGeom prst="rect">
            <a:avLst/>
          </a:prstGeom>
        </p:spPr>
      </p:pic>
      <p:grpSp>
        <p:nvGrpSpPr>
          <p:cNvPr id="25" name="Group 541">
            <a:extLst>
              <a:ext uri="{FF2B5EF4-FFF2-40B4-BE49-F238E27FC236}">
                <a16:creationId xmlns:a16="http://schemas.microsoft.com/office/drawing/2014/main" id="{A40484B3-164A-E30E-1E4B-93653F680CF2}"/>
              </a:ext>
            </a:extLst>
          </p:cNvPr>
          <p:cNvGrpSpPr>
            <a:grpSpLocks noChangeAspect="1"/>
          </p:cNvGrpSpPr>
          <p:nvPr/>
        </p:nvGrpSpPr>
        <p:grpSpPr>
          <a:xfrm>
            <a:off x="7836892" y="5298173"/>
            <a:ext cx="1915333" cy="1794032"/>
            <a:chOff x="0" y="0"/>
            <a:chExt cx="3261381" cy="305483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6" name="Shape 529">
              <a:extLst>
                <a:ext uri="{FF2B5EF4-FFF2-40B4-BE49-F238E27FC236}">
                  <a16:creationId xmlns:a16="http://schemas.microsoft.com/office/drawing/2014/main" id="{D34CFE20-B5B9-2543-B1CE-99C6912ECCC1}"/>
                </a:ext>
              </a:extLst>
            </p:cNvPr>
            <p:cNvSpPr/>
            <p:nvPr/>
          </p:nvSpPr>
          <p:spPr>
            <a:xfrm>
              <a:off x="1562516" y="2609370"/>
              <a:ext cx="131127" cy="4454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/>
              </a:pPr>
              <a:endParaRPr kumimoji="0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Verdana"/>
                <a:ea typeface="Verdana"/>
                <a:cs typeface="Verdana"/>
                <a:sym typeface="Verdana"/>
              </a:endParaRPr>
            </a:p>
          </p:txBody>
        </p:sp>
        <p:grpSp>
          <p:nvGrpSpPr>
            <p:cNvPr id="27" name="Group 540">
              <a:extLst>
                <a:ext uri="{FF2B5EF4-FFF2-40B4-BE49-F238E27FC236}">
                  <a16:creationId xmlns:a16="http://schemas.microsoft.com/office/drawing/2014/main" id="{86B0646A-8F4F-EDA3-5A4E-305D039F8411}"/>
                </a:ext>
              </a:extLst>
            </p:cNvPr>
            <p:cNvGrpSpPr/>
            <p:nvPr/>
          </p:nvGrpSpPr>
          <p:grpSpPr>
            <a:xfrm>
              <a:off x="0" y="0"/>
              <a:ext cx="3261381" cy="2768602"/>
              <a:chOff x="0" y="0"/>
              <a:chExt cx="3261380" cy="2768601"/>
            </a:xfrm>
          </p:grpSpPr>
          <p:sp>
            <p:nvSpPr>
              <p:cNvPr id="28" name="Shape 530">
                <a:extLst>
                  <a:ext uri="{FF2B5EF4-FFF2-40B4-BE49-F238E27FC236}">
                    <a16:creationId xmlns:a16="http://schemas.microsoft.com/office/drawing/2014/main" id="{360FCCEC-DFB8-0DD7-AD7C-EC89859C4F82}"/>
                  </a:ext>
                </a:extLst>
              </p:cNvPr>
              <p:cNvSpPr/>
              <p:nvPr/>
            </p:nvSpPr>
            <p:spPr>
              <a:xfrm flipH="1">
                <a:off x="1627966" y="322605"/>
                <a:ext cx="1301292" cy="852599"/>
              </a:xfrm>
              <a:prstGeom prst="line">
                <a:avLst/>
              </a:prstGeom>
              <a:noFill/>
              <a:ln w="25400" cap="flat">
                <a:solidFill>
                  <a:srgbClr val="3A5253"/>
                </a:solidFill>
                <a:prstDash val="solid"/>
                <a:miter lim="400000"/>
                <a:headEnd type="triangle" w="med" len="med"/>
              </a:ln>
              <a:effectLst>
                <a:outerShdw blurRad="25400" dist="25400" dir="2700000" rotWithShape="0">
                  <a:srgbClr val="FFFFFF">
                    <a:alpha val="50000"/>
                  </a:srgbClr>
                </a:outerShdw>
              </a:effectLst>
            </p:spPr>
            <p:txBody>
              <a:bodyPr wrap="square" lIns="0" tIns="0" rIns="0" bIns="0" numCol="1" anchor="t">
                <a:no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Helvetica"/>
                  <a:ea typeface="Helvetica"/>
                  <a:cs typeface="Helvetica"/>
                  <a:sym typeface="Helvetica"/>
                </a:endParaRPr>
              </a:p>
            </p:txBody>
          </p:sp>
          <p:sp>
            <p:nvSpPr>
              <p:cNvPr id="29" name="Shape 531">
                <a:extLst>
                  <a:ext uri="{FF2B5EF4-FFF2-40B4-BE49-F238E27FC236}">
                    <a16:creationId xmlns:a16="http://schemas.microsoft.com/office/drawing/2014/main" id="{509AB2DC-C521-D2B9-09E0-8EFB6335CE3D}"/>
                  </a:ext>
                </a:extLst>
              </p:cNvPr>
              <p:cNvSpPr/>
              <p:nvPr/>
            </p:nvSpPr>
            <p:spPr>
              <a:xfrm flipH="1" flipV="1">
                <a:off x="1612812" y="1706252"/>
                <a:ext cx="1424244" cy="875648"/>
              </a:xfrm>
              <a:prstGeom prst="line">
                <a:avLst/>
              </a:prstGeom>
              <a:noFill/>
              <a:ln w="25400" cap="flat">
                <a:solidFill>
                  <a:srgbClr val="3A5253"/>
                </a:solidFill>
                <a:prstDash val="solid"/>
                <a:miter lim="400000"/>
                <a:headEnd type="triangle" w="med" len="med"/>
              </a:ln>
              <a:effectLst>
                <a:outerShdw blurRad="25400" dist="25400" dir="2700000" rotWithShape="0">
                  <a:srgbClr val="FFFFFF">
                    <a:alpha val="50000"/>
                  </a:srgbClr>
                </a:outerShdw>
              </a:effectLst>
            </p:spPr>
            <p:txBody>
              <a:bodyPr wrap="square" lIns="0" tIns="0" rIns="0" bIns="0" numCol="1" anchor="t">
                <a:no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Helvetica"/>
                  <a:ea typeface="Helvetica"/>
                  <a:cs typeface="Helvetica"/>
                  <a:sym typeface="Helvetica"/>
                </a:endParaRPr>
              </a:p>
            </p:txBody>
          </p:sp>
          <p:sp>
            <p:nvSpPr>
              <p:cNvPr id="30" name="Shape 532">
                <a:extLst>
                  <a:ext uri="{FF2B5EF4-FFF2-40B4-BE49-F238E27FC236}">
                    <a16:creationId xmlns:a16="http://schemas.microsoft.com/office/drawing/2014/main" id="{5CB0BBF1-75F3-9DED-BF88-EDB59762C74D}"/>
                  </a:ext>
                </a:extLst>
              </p:cNvPr>
              <p:cNvSpPr/>
              <p:nvPr/>
            </p:nvSpPr>
            <p:spPr>
              <a:xfrm>
                <a:off x="285692" y="334127"/>
                <a:ext cx="1321787" cy="841076"/>
              </a:xfrm>
              <a:prstGeom prst="line">
                <a:avLst/>
              </a:prstGeom>
              <a:noFill/>
              <a:ln w="25400" cap="flat">
                <a:solidFill>
                  <a:srgbClr val="3A5253"/>
                </a:solidFill>
                <a:prstDash val="solid"/>
                <a:miter lim="400000"/>
              </a:ln>
              <a:effectLst>
                <a:outerShdw blurRad="25400" dist="25400" dir="2700000" rotWithShape="0">
                  <a:srgbClr val="FFFFFF">
                    <a:alpha val="50000"/>
                  </a:srgbClr>
                </a:outerShdw>
              </a:effectLst>
            </p:spPr>
            <p:txBody>
              <a:bodyPr wrap="square" lIns="0" tIns="0" rIns="0" bIns="0" numCol="1" anchor="t">
                <a:no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Helvetica"/>
                  <a:ea typeface="Helvetica"/>
                  <a:cs typeface="Helvetica"/>
                  <a:sym typeface="Helvetica"/>
                </a:endParaRPr>
              </a:p>
            </p:txBody>
          </p:sp>
          <p:sp>
            <p:nvSpPr>
              <p:cNvPr id="31" name="Shape 533">
                <a:extLst>
                  <a:ext uri="{FF2B5EF4-FFF2-40B4-BE49-F238E27FC236}">
                    <a16:creationId xmlns:a16="http://schemas.microsoft.com/office/drawing/2014/main" id="{5EC98E75-C8C3-5039-73C7-65D7D11A7635}"/>
                  </a:ext>
                </a:extLst>
              </p:cNvPr>
              <p:cNvSpPr/>
              <p:nvPr/>
            </p:nvSpPr>
            <p:spPr>
              <a:xfrm flipV="1">
                <a:off x="349624" y="1714500"/>
                <a:ext cx="1249082" cy="789104"/>
              </a:xfrm>
              <a:prstGeom prst="line">
                <a:avLst/>
              </a:prstGeom>
              <a:noFill/>
              <a:ln w="25400" cap="flat">
                <a:solidFill>
                  <a:srgbClr val="3A5253"/>
                </a:solidFill>
                <a:prstDash val="solid"/>
                <a:miter lim="400000"/>
              </a:ln>
              <a:effectLst>
                <a:outerShdw blurRad="25400" dist="25400" dir="2700000" rotWithShape="0">
                  <a:srgbClr val="FFFFFF">
                    <a:alpha val="50000"/>
                  </a:srgbClr>
                </a:outerShdw>
              </a:effectLst>
            </p:spPr>
            <p:txBody>
              <a:bodyPr wrap="square" lIns="0" tIns="0" rIns="0" bIns="0" numCol="1" anchor="t">
                <a:no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Helvetica"/>
                  <a:ea typeface="Helvetica"/>
                  <a:cs typeface="Helvetica"/>
                  <a:sym typeface="Helvetica"/>
                </a:endParaRPr>
              </a:p>
            </p:txBody>
          </p:sp>
          <p:sp>
            <p:nvSpPr>
              <p:cNvPr id="32" name="Shape 534">
                <a:extLst>
                  <a:ext uri="{FF2B5EF4-FFF2-40B4-BE49-F238E27FC236}">
                    <a16:creationId xmlns:a16="http://schemas.microsoft.com/office/drawing/2014/main" id="{AA988AEB-FB53-7389-AE27-26541733B696}"/>
                  </a:ext>
                </a:extLst>
              </p:cNvPr>
              <p:cNvSpPr/>
              <p:nvPr/>
            </p:nvSpPr>
            <p:spPr>
              <a:xfrm>
                <a:off x="3064563" y="0"/>
                <a:ext cx="186637" cy="32260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38100" tIns="38100" rIns="38100" bIns="38100" numCol="1" anchor="ctr">
                <a:noAutofit/>
              </a:bodyPr>
              <a:lstStyle>
                <a:lvl1pPr algn="ctr">
                  <a:defRPr sz="1800">
                    <a:latin typeface="Verdana"/>
                    <a:ea typeface="Verdana"/>
                    <a:cs typeface="Verdana"/>
                    <a:sym typeface="Verdana"/>
                  </a:defRPr>
                </a:lvl1pPr>
              </a:lstStyle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Verdana"/>
                    <a:ea typeface="Verdana"/>
                    <a:cs typeface="Verdana"/>
                    <a:sym typeface="Verdana"/>
                  </a:rPr>
                  <a:t>p</a:t>
                </a:r>
              </a:p>
            </p:txBody>
          </p:sp>
          <p:sp>
            <p:nvSpPr>
              <p:cNvPr id="33" name="Shape 535">
                <a:extLst>
                  <a:ext uri="{FF2B5EF4-FFF2-40B4-BE49-F238E27FC236}">
                    <a16:creationId xmlns:a16="http://schemas.microsoft.com/office/drawing/2014/main" id="{AB6483EF-D501-91EF-5554-FCD29841B697}"/>
                  </a:ext>
                </a:extLst>
              </p:cNvPr>
              <p:cNvSpPr/>
              <p:nvPr/>
            </p:nvSpPr>
            <p:spPr>
              <a:xfrm>
                <a:off x="0" y="0"/>
                <a:ext cx="188438" cy="32260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38100" tIns="38100" rIns="38100" bIns="38100" numCol="1" anchor="ctr">
                <a:noAutofit/>
              </a:bodyPr>
              <a:lstStyle>
                <a:lvl1pPr algn="ctr">
                  <a:defRPr sz="1800">
                    <a:latin typeface="Verdana"/>
                    <a:ea typeface="Verdana"/>
                    <a:cs typeface="Verdana"/>
                    <a:sym typeface="Verdana"/>
                  </a:defRPr>
                </a:lvl1pPr>
              </a:lstStyle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Verdana"/>
                    <a:ea typeface="Verdana"/>
                    <a:cs typeface="Verdana"/>
                    <a:sym typeface="Verdana"/>
                  </a:rPr>
                  <a:t>n</a:t>
                </a:r>
              </a:p>
            </p:txBody>
          </p:sp>
          <p:sp>
            <p:nvSpPr>
              <p:cNvPr id="34" name="Shape 536">
                <a:extLst>
                  <a:ext uri="{FF2B5EF4-FFF2-40B4-BE49-F238E27FC236}">
                    <a16:creationId xmlns:a16="http://schemas.microsoft.com/office/drawing/2014/main" id="{AAA0BD6B-3A2F-8B2A-3400-CF0AF62166ED}"/>
                  </a:ext>
                </a:extLst>
              </p:cNvPr>
              <p:cNvSpPr/>
              <p:nvPr/>
            </p:nvSpPr>
            <p:spPr>
              <a:xfrm>
                <a:off x="117925" y="2330777"/>
                <a:ext cx="182915" cy="36869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38100" tIns="38100" rIns="38100" bIns="38100" numCol="1" anchor="ctr">
                <a:noAutofit/>
              </a:bodyPr>
              <a:lstStyle>
                <a:lvl1pPr algn="ctr">
                  <a:defRPr sz="2400">
                    <a:latin typeface="Times New Roman"/>
                    <a:ea typeface="Times New Roman"/>
                    <a:cs typeface="Times New Roman"/>
                    <a:sym typeface="Times New Roman"/>
                  </a:defRPr>
                </a:lvl1pPr>
              </a:lstStyle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800"/>
                </a:pPr>
                <a:r>
                  <a:rPr kumimoji="0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Times New Roman"/>
                    <a:ea typeface="Times New Roman"/>
                    <a:cs typeface="Times New Roman"/>
                    <a:sym typeface="Times New Roman"/>
                  </a:rPr>
                  <a:t>ν</a:t>
                </a:r>
              </a:p>
            </p:txBody>
          </p:sp>
          <p:sp>
            <p:nvSpPr>
              <p:cNvPr id="35" name="Shape 537">
                <a:extLst>
                  <a:ext uri="{FF2B5EF4-FFF2-40B4-BE49-F238E27FC236}">
                    <a16:creationId xmlns:a16="http://schemas.microsoft.com/office/drawing/2014/main" id="{8F89AB6F-DA0E-713A-2A16-E7AEB6537F57}"/>
                  </a:ext>
                </a:extLst>
              </p:cNvPr>
              <p:cNvSpPr/>
              <p:nvPr/>
            </p:nvSpPr>
            <p:spPr>
              <a:xfrm>
                <a:off x="3079786" y="2445994"/>
                <a:ext cx="181594" cy="32260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38100" tIns="38100" rIns="38100" bIns="38100" numCol="1" anchor="ctr">
                <a:noAutofit/>
              </a:bodyPr>
              <a:lstStyle>
                <a:lvl1pPr algn="ctr">
                  <a:defRPr sz="1800">
                    <a:latin typeface="Verdana"/>
                    <a:ea typeface="Verdana"/>
                    <a:cs typeface="Verdana"/>
                    <a:sym typeface="Verdana"/>
                  </a:defRPr>
                </a:lvl1pPr>
              </a:lstStyle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Verdana"/>
                    <a:ea typeface="Verdana"/>
                    <a:cs typeface="Verdana"/>
                    <a:sym typeface="Verdana"/>
                  </a:rPr>
                  <a:t>e</a:t>
                </a:r>
              </a:p>
            </p:txBody>
          </p:sp>
          <p:sp>
            <p:nvSpPr>
              <p:cNvPr id="36" name="Shape 538">
                <a:extLst>
                  <a:ext uri="{FF2B5EF4-FFF2-40B4-BE49-F238E27FC236}">
                    <a16:creationId xmlns:a16="http://schemas.microsoft.com/office/drawing/2014/main" id="{294C0653-9C52-D1BE-8BCE-B4C6260A7303}"/>
                  </a:ext>
                </a:extLst>
              </p:cNvPr>
              <p:cNvSpPr/>
              <p:nvPr/>
            </p:nvSpPr>
            <p:spPr>
              <a:xfrm>
                <a:off x="1624105" y="1149742"/>
                <a:ext cx="25401" cy="577458"/>
              </a:xfrm>
              <a:prstGeom prst="line">
                <a:avLst/>
              </a:prstGeom>
              <a:noFill/>
              <a:ln w="38100" cap="flat">
                <a:solidFill>
                  <a:srgbClr val="941751"/>
                </a:solidFill>
                <a:prstDash val="sysDot"/>
                <a:miter lim="400000"/>
              </a:ln>
              <a:effectLst>
                <a:outerShdw blurRad="25400" dist="25400" dir="2700000" rotWithShape="0">
                  <a:srgbClr val="FFFFFF">
                    <a:alpha val="50000"/>
                  </a:srgbClr>
                </a:outerShdw>
              </a:effectLst>
            </p:spPr>
            <p:txBody>
              <a:bodyPr wrap="square" lIns="0" tIns="0" rIns="0" bIns="0" numCol="1" anchor="t">
                <a:no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Helvetica"/>
                  <a:ea typeface="Helvetica"/>
                  <a:cs typeface="Helvetica"/>
                  <a:sym typeface="Helvetica"/>
                </a:endParaRPr>
              </a:p>
            </p:txBody>
          </p:sp>
          <p:sp>
            <p:nvSpPr>
              <p:cNvPr id="37" name="Shape 539">
                <a:extLst>
                  <a:ext uri="{FF2B5EF4-FFF2-40B4-BE49-F238E27FC236}">
                    <a16:creationId xmlns:a16="http://schemas.microsoft.com/office/drawing/2014/main" id="{29A06983-F373-66DA-A048-F4A2434CCB26}"/>
                  </a:ext>
                </a:extLst>
              </p:cNvPr>
              <p:cNvSpPr/>
              <p:nvPr/>
            </p:nvSpPr>
            <p:spPr>
              <a:xfrm>
                <a:off x="1734979" y="1186165"/>
                <a:ext cx="559559" cy="49787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ctr">
                <a:sp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800"/>
                </a:pPr>
                <a:r>
                  <a:rPr kumimoji="0" sz="14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941751"/>
                    </a:solidFill>
                    <a:effectLst/>
                    <a:uLnTx/>
                    <a:uFillTx/>
                    <a:latin typeface="Verdana"/>
                    <a:ea typeface="Verdana"/>
                    <a:cs typeface="Verdana"/>
                    <a:sym typeface="Verdana"/>
                  </a:rPr>
                  <a:t>W</a:t>
                </a:r>
                <a:r>
                  <a:rPr kumimoji="0" sz="1100" b="1" i="0" u="none" strike="noStrike" kern="0" cap="none" spc="0" normalizeH="0" baseline="31999" noProof="0" dirty="0">
                    <a:ln>
                      <a:noFill/>
                    </a:ln>
                    <a:solidFill>
                      <a:srgbClr val="941751"/>
                    </a:solidFill>
                    <a:effectLst/>
                    <a:uLnTx/>
                    <a:uFillTx/>
                    <a:latin typeface="Verdana"/>
                    <a:ea typeface="Verdana"/>
                    <a:cs typeface="Verdana"/>
                    <a:sym typeface="Verdana"/>
                  </a:rPr>
                  <a:t>-</a:t>
                </a:r>
                <a:endParaRPr kumimoji="0" sz="1800" b="1" i="0" u="none" strike="noStrike" kern="0" cap="none" spc="0" normalizeH="0" baseline="31999" noProof="0" dirty="0">
                  <a:ln>
                    <a:noFill/>
                  </a:ln>
                  <a:solidFill>
                    <a:srgbClr val="941751"/>
                  </a:solidFill>
                  <a:effectLst/>
                  <a:uLnTx/>
                  <a:uFillTx/>
                  <a:latin typeface="Verdana"/>
                  <a:ea typeface="Verdana"/>
                  <a:cs typeface="Verdana"/>
                  <a:sym typeface="Verdana"/>
                </a:endParaRPr>
              </a:p>
            </p:txBody>
          </p:sp>
        </p:grp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92886A22-2709-4F03-F60E-11C5B06D3381}"/>
              </a:ext>
            </a:extLst>
          </p:cNvPr>
          <p:cNvSpPr txBox="1"/>
          <p:nvPr/>
        </p:nvSpPr>
        <p:spPr>
          <a:xfrm>
            <a:off x="7692876" y="5238019"/>
            <a:ext cx="299764" cy="4062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d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C247856-9160-64E9-110C-E51D3996FBC6}"/>
              </a:ext>
            </a:extLst>
          </p:cNvPr>
          <p:cNvSpPr txBox="1"/>
          <p:nvPr/>
        </p:nvSpPr>
        <p:spPr>
          <a:xfrm>
            <a:off x="9565084" y="5238018"/>
            <a:ext cx="299764" cy="4062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u</a:t>
            </a:r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A8708833-7748-C670-13F4-B9622568D9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0513" y="860512"/>
            <a:ext cx="3328904" cy="3495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B0D8F07-CF27-F568-0917-2E30C9577874}"/>
              </a:ext>
            </a:extLst>
          </p:cNvPr>
          <p:cNvSpPr txBox="1"/>
          <p:nvPr/>
        </p:nvSpPr>
        <p:spPr>
          <a:xfrm>
            <a:off x="4589621" y="2287861"/>
            <a:ext cx="497252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tx1"/>
                </a:solidFill>
              </a:rPr>
              <a:t>?</a:t>
            </a:r>
          </a:p>
        </p:txBody>
      </p:sp>
      <p:grpSp>
        <p:nvGrpSpPr>
          <p:cNvPr id="4" name="Group 698">
            <a:extLst>
              <a:ext uri="{FF2B5EF4-FFF2-40B4-BE49-F238E27FC236}">
                <a16:creationId xmlns:a16="http://schemas.microsoft.com/office/drawing/2014/main" id="{467326C4-7733-3D9A-A29C-892EC0DC580E}"/>
              </a:ext>
            </a:extLst>
          </p:cNvPr>
          <p:cNvGrpSpPr/>
          <p:nvPr/>
        </p:nvGrpSpPr>
        <p:grpSpPr>
          <a:xfrm>
            <a:off x="4239469" y="2284189"/>
            <a:ext cx="876301" cy="1257300"/>
            <a:chOff x="0" y="0"/>
            <a:chExt cx="876300" cy="1257299"/>
          </a:xfrm>
        </p:grpSpPr>
        <p:sp>
          <p:nvSpPr>
            <p:cNvPr id="5" name="Shape 695">
              <a:extLst>
                <a:ext uri="{FF2B5EF4-FFF2-40B4-BE49-F238E27FC236}">
                  <a16:creationId xmlns:a16="http://schemas.microsoft.com/office/drawing/2014/main" id="{906FA915-A63D-21C1-BCAC-F63F7E59C8F8}"/>
                </a:ext>
              </a:extLst>
            </p:cNvPr>
            <p:cNvSpPr/>
            <p:nvPr/>
          </p:nvSpPr>
          <p:spPr>
            <a:xfrm>
              <a:off x="304799" y="-1"/>
              <a:ext cx="571502" cy="5715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0433FF"/>
            </a:solidFill>
            <a:ln w="25400" cap="flat">
              <a:noFill/>
              <a:miter lim="400000"/>
            </a:ln>
            <a:effectLst>
              <a:outerShdw blurRad="63500" dist="76200" dir="2700000" rotWithShape="0">
                <a:srgbClr val="212121">
                  <a:alpha val="86000"/>
                </a:srgbClr>
              </a:outerShdw>
            </a:effectLst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algn="ctr">
                <a:defRPr sz="1800" b="1">
                  <a:solidFill>
                    <a:srgbClr val="FFFB00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b="0">
                  <a:solidFill>
                    <a:srgbClr val="000000"/>
                  </a:solidFill>
                </a:defRPr>
              </a:pPr>
              <a:r>
                <a:rPr kumimoji="0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/>
                  <a:ea typeface="Verdana"/>
                  <a:cs typeface="Verdana"/>
                  <a:sym typeface="Verdana"/>
                </a:rPr>
                <a:t>c</a:t>
              </a:r>
            </a:p>
          </p:txBody>
        </p:sp>
        <p:sp>
          <p:nvSpPr>
            <p:cNvPr id="8" name="Shape 696">
              <a:extLst>
                <a:ext uri="{FF2B5EF4-FFF2-40B4-BE49-F238E27FC236}">
                  <a16:creationId xmlns:a16="http://schemas.microsoft.com/office/drawing/2014/main" id="{0EDE4799-AA3C-B4D6-7571-A33FB67F3ED8}"/>
                </a:ext>
              </a:extLst>
            </p:cNvPr>
            <p:cNvSpPr/>
            <p:nvPr/>
          </p:nvSpPr>
          <p:spPr>
            <a:xfrm flipV="1">
              <a:off x="596900" y="723744"/>
              <a:ext cx="0" cy="520856"/>
            </a:xfrm>
            <a:prstGeom prst="line">
              <a:avLst/>
            </a:prstGeom>
            <a:noFill/>
            <a:ln w="76200" cap="flat">
              <a:solidFill>
                <a:srgbClr val="941751"/>
              </a:solidFill>
              <a:prstDash val="solid"/>
              <a:miter lim="400000"/>
              <a:headEnd type="triangle" w="med" len="med"/>
            </a:ln>
            <a:effectLst>
              <a:outerShdw blurRad="25400" dist="25400" dir="2700000" rotWithShape="0">
                <a:srgbClr val="FFFFFF">
                  <a:alpha val="50000"/>
                </a:srgbClr>
              </a:outerShdw>
            </a:effectLst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"/>
                <a:ea typeface="Helvetica"/>
                <a:cs typeface="Helvetica"/>
                <a:sym typeface="Helvetica"/>
              </a:endParaRPr>
            </a:p>
          </p:txBody>
        </p:sp>
        <p:sp>
          <p:nvSpPr>
            <p:cNvPr id="9" name="Shape 697">
              <a:extLst>
                <a:ext uri="{FF2B5EF4-FFF2-40B4-BE49-F238E27FC236}">
                  <a16:creationId xmlns:a16="http://schemas.microsoft.com/office/drawing/2014/main" id="{FC35935E-2258-5CCC-11DD-925A22CB2740}"/>
                </a:ext>
              </a:extLst>
            </p:cNvPr>
            <p:cNvSpPr/>
            <p:nvPr/>
          </p:nvSpPr>
          <p:spPr>
            <a:xfrm flipV="1">
              <a:off x="0" y="723900"/>
              <a:ext cx="431800" cy="533400"/>
            </a:xfrm>
            <a:prstGeom prst="line">
              <a:avLst/>
            </a:prstGeom>
            <a:noFill/>
            <a:ln w="25400" cap="flat">
              <a:solidFill>
                <a:srgbClr val="941751"/>
              </a:solidFill>
              <a:prstDash val="solid"/>
              <a:miter lim="400000"/>
              <a:headEnd type="triangle" w="med" len="med"/>
            </a:ln>
            <a:effectLst>
              <a:outerShdw blurRad="25400" dist="25400" dir="2700000" rotWithShape="0">
                <a:srgbClr val="FFFFFF">
                  <a:alpha val="50000"/>
                </a:srgbClr>
              </a:outerShdw>
            </a:effectLst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"/>
                <a:ea typeface="Helvetica"/>
                <a:cs typeface="Helvetica"/>
                <a:sym typeface="Helvetica"/>
              </a:endParaRPr>
            </a:p>
          </p:txBody>
        </p:sp>
      </p:grpSp>
      <p:sp>
        <p:nvSpPr>
          <p:cNvPr id="10" name="Shape 699">
            <a:extLst>
              <a:ext uri="{FF2B5EF4-FFF2-40B4-BE49-F238E27FC236}">
                <a16:creationId xmlns:a16="http://schemas.microsoft.com/office/drawing/2014/main" id="{9D329BE1-1A05-1839-5FE1-BD18B58F5A97}"/>
              </a:ext>
            </a:extLst>
          </p:cNvPr>
          <p:cNvSpPr/>
          <p:nvPr/>
        </p:nvSpPr>
        <p:spPr>
          <a:xfrm>
            <a:off x="3744168" y="2284188"/>
            <a:ext cx="571502" cy="5715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433FF"/>
          </a:solidFill>
          <a:ln w="25400">
            <a:miter lim="400000"/>
          </a:ln>
          <a:effectLst>
            <a:outerShdw blurRad="63500" dist="76200" dir="2700000" rotWithShape="0">
              <a:srgbClr val="212121">
                <a:alpha val="86000"/>
              </a:srgbClr>
            </a:outerShdw>
          </a:effectLst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>
              <a:defRPr sz="1800" b="1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b="0">
                <a:solidFill>
                  <a:srgbClr val="000000"/>
                </a:solidFill>
              </a:defRPr>
            </a:pPr>
            <a:r>
              <a: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Verdana"/>
                <a:cs typeface="Verdana"/>
                <a:sym typeface="Verdana"/>
              </a:rPr>
              <a:t>u</a:t>
            </a:r>
          </a:p>
        </p:txBody>
      </p:sp>
      <p:sp>
        <p:nvSpPr>
          <p:cNvPr id="11" name="Shape 700">
            <a:extLst>
              <a:ext uri="{FF2B5EF4-FFF2-40B4-BE49-F238E27FC236}">
                <a16:creationId xmlns:a16="http://schemas.microsoft.com/office/drawing/2014/main" id="{D3B38734-2431-6065-0E5E-8EEDBB8C0AF2}"/>
              </a:ext>
            </a:extLst>
          </p:cNvPr>
          <p:cNvSpPr/>
          <p:nvPr/>
        </p:nvSpPr>
        <p:spPr>
          <a:xfrm flipV="1">
            <a:off x="4036269" y="3020633"/>
            <a:ext cx="0" cy="520856"/>
          </a:xfrm>
          <a:prstGeom prst="line">
            <a:avLst/>
          </a:prstGeom>
          <a:ln w="76200">
            <a:solidFill>
              <a:srgbClr val="941751"/>
            </a:solidFill>
            <a:miter lim="400000"/>
            <a:headEnd type="triangle"/>
          </a:ln>
          <a:effectLst>
            <a:outerShdw blurRad="25400" dist="25400" dir="2700000" rotWithShape="0">
              <a:srgbClr val="FFFFFF">
                <a:alpha val="50000"/>
              </a:srgbClr>
            </a:outerShdw>
          </a:effectLst>
        </p:spPr>
        <p:txBody>
          <a:bodyPr lIns="0" tIns="0" rIns="0" bIns="0"/>
          <a:lstStyle/>
          <a:p>
            <a:pPr defTabSz="4572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200" kern="0">
              <a:solidFill>
                <a:sysClr val="windowText" lastClr="000000"/>
              </a:solidFill>
              <a:latin typeface="Helvetica"/>
              <a:ea typeface="Helvetica"/>
              <a:cs typeface="Helvetica"/>
              <a:sym typeface="Helvetica"/>
            </a:endParaRPr>
          </a:p>
        </p:txBody>
      </p:sp>
      <p:sp>
        <p:nvSpPr>
          <p:cNvPr id="12" name="Shape 701">
            <a:extLst>
              <a:ext uri="{FF2B5EF4-FFF2-40B4-BE49-F238E27FC236}">
                <a16:creationId xmlns:a16="http://schemas.microsoft.com/office/drawing/2014/main" id="{4F0323DE-C67C-3192-6E97-8641C37F8542}"/>
              </a:ext>
            </a:extLst>
          </p:cNvPr>
          <p:cNvSpPr/>
          <p:nvPr/>
        </p:nvSpPr>
        <p:spPr>
          <a:xfrm>
            <a:off x="3744168" y="3604988"/>
            <a:ext cx="571502" cy="5715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433FF"/>
          </a:solidFill>
          <a:ln w="25400">
            <a:miter lim="400000"/>
          </a:ln>
          <a:effectLst>
            <a:outerShdw blurRad="63500" dist="76200" dir="2700000" rotWithShape="0">
              <a:srgbClr val="212121">
                <a:alpha val="86000"/>
              </a:srgbClr>
            </a:outerShdw>
          </a:effectLst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>
              <a:defRPr sz="1800" b="1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b="0">
                <a:solidFill>
                  <a:srgbClr val="000000"/>
                </a:solidFill>
              </a:defRPr>
            </a:pPr>
            <a:r>
              <a: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Verdana"/>
                <a:cs typeface="Verdana"/>
                <a:sym typeface="Verdana"/>
              </a:rPr>
              <a:t>d</a:t>
            </a:r>
          </a:p>
        </p:txBody>
      </p:sp>
      <p:sp>
        <p:nvSpPr>
          <p:cNvPr id="13" name="Shape 702">
            <a:extLst>
              <a:ext uri="{FF2B5EF4-FFF2-40B4-BE49-F238E27FC236}">
                <a16:creationId xmlns:a16="http://schemas.microsoft.com/office/drawing/2014/main" id="{B51A3A41-BBAD-7388-6ED1-DEAE5BB1FAAE}"/>
              </a:ext>
            </a:extLst>
          </p:cNvPr>
          <p:cNvSpPr/>
          <p:nvPr/>
        </p:nvSpPr>
        <p:spPr>
          <a:xfrm>
            <a:off x="4544268" y="3604988"/>
            <a:ext cx="571502" cy="5715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433FF"/>
          </a:solidFill>
          <a:ln w="25400">
            <a:miter lim="400000"/>
          </a:ln>
          <a:effectLst>
            <a:outerShdw blurRad="63500" dist="76200" dir="2700000" rotWithShape="0">
              <a:srgbClr val="212121">
                <a:alpha val="86000"/>
              </a:srgbClr>
            </a:outerShdw>
          </a:effectLst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>
              <a:defRPr sz="1800" b="1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b="0">
                <a:solidFill>
                  <a:srgbClr val="000000"/>
                </a:solidFill>
              </a:defRPr>
            </a:pPr>
            <a:r>
              <a: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Verdana"/>
                <a:cs typeface="Verdana"/>
                <a:sym typeface="Verdana"/>
              </a:rPr>
              <a:t>s</a:t>
            </a:r>
          </a:p>
        </p:txBody>
      </p:sp>
      <p:sp>
        <p:nvSpPr>
          <p:cNvPr id="14" name="Shape 703">
            <a:extLst>
              <a:ext uri="{FF2B5EF4-FFF2-40B4-BE49-F238E27FC236}">
                <a16:creationId xmlns:a16="http://schemas.microsoft.com/office/drawing/2014/main" id="{0B3EB5BA-A5E1-70FB-6FDC-C105780D3AB1}"/>
              </a:ext>
            </a:extLst>
          </p:cNvPr>
          <p:cNvSpPr/>
          <p:nvPr/>
        </p:nvSpPr>
        <p:spPr>
          <a:xfrm flipH="1" flipV="1">
            <a:off x="4252169" y="3033489"/>
            <a:ext cx="431800" cy="495300"/>
          </a:xfrm>
          <a:prstGeom prst="line">
            <a:avLst/>
          </a:prstGeom>
          <a:ln w="25400">
            <a:solidFill>
              <a:srgbClr val="941751"/>
            </a:solidFill>
            <a:miter lim="400000"/>
            <a:headEnd type="triangle"/>
          </a:ln>
          <a:effectLst>
            <a:outerShdw blurRad="25400" dist="25400" dir="2700000" rotWithShape="0">
              <a:srgbClr val="FFFFFF">
                <a:alpha val="50000"/>
              </a:srgbClr>
            </a:outerShdw>
          </a:effectLst>
        </p:spPr>
        <p:txBody>
          <a:bodyPr lIns="0" tIns="0" rIns="0" bIns="0"/>
          <a:lstStyle/>
          <a:p>
            <a:pPr defTabSz="4572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200" kern="0">
              <a:solidFill>
                <a:sysClr val="windowText" lastClr="000000"/>
              </a:solidFill>
              <a:latin typeface="Helvetica"/>
              <a:ea typeface="Helvetica"/>
              <a:cs typeface="Helvetica"/>
              <a:sym typeface="Helvetica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2622BAA-2BF0-23AE-5030-C0FAD9496645}"/>
              </a:ext>
            </a:extLst>
          </p:cNvPr>
          <p:cNvSpPr txBox="1"/>
          <p:nvPr/>
        </p:nvSpPr>
        <p:spPr>
          <a:xfrm>
            <a:off x="5393914" y="2271341"/>
            <a:ext cx="497252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tx1"/>
                </a:solidFill>
              </a:rPr>
              <a:t>?</a:t>
            </a:r>
          </a:p>
        </p:txBody>
      </p:sp>
      <p:grpSp>
        <p:nvGrpSpPr>
          <p:cNvPr id="17" name="Group 698">
            <a:extLst>
              <a:ext uri="{FF2B5EF4-FFF2-40B4-BE49-F238E27FC236}">
                <a16:creationId xmlns:a16="http://schemas.microsoft.com/office/drawing/2014/main" id="{F0C97B7D-9857-499D-6B16-2BCFC5FDA676}"/>
              </a:ext>
            </a:extLst>
          </p:cNvPr>
          <p:cNvGrpSpPr/>
          <p:nvPr/>
        </p:nvGrpSpPr>
        <p:grpSpPr>
          <a:xfrm>
            <a:off x="5043762" y="2267668"/>
            <a:ext cx="876302" cy="1257301"/>
            <a:chOff x="0" y="-1"/>
            <a:chExt cx="876302" cy="1257301"/>
          </a:xfrm>
        </p:grpSpPr>
        <p:sp>
          <p:nvSpPr>
            <p:cNvPr id="18" name="Shape 695">
              <a:extLst>
                <a:ext uri="{FF2B5EF4-FFF2-40B4-BE49-F238E27FC236}">
                  <a16:creationId xmlns:a16="http://schemas.microsoft.com/office/drawing/2014/main" id="{5E349EB3-CEE1-185C-2D54-83C09534ED04}"/>
                </a:ext>
              </a:extLst>
            </p:cNvPr>
            <p:cNvSpPr/>
            <p:nvPr/>
          </p:nvSpPr>
          <p:spPr>
            <a:xfrm>
              <a:off x="304799" y="-1"/>
              <a:ext cx="571503" cy="5715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0433FF"/>
            </a:solidFill>
            <a:ln w="25400" cap="flat">
              <a:noFill/>
              <a:miter lim="400000"/>
            </a:ln>
            <a:effectLst>
              <a:outerShdw blurRad="63500" dist="76200" dir="2700000" rotWithShape="0">
                <a:srgbClr val="212121">
                  <a:alpha val="86000"/>
                </a:srgbClr>
              </a:outerShdw>
            </a:effectLst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algn="ctr">
                <a:defRPr sz="1800" b="1">
                  <a:solidFill>
                    <a:srgbClr val="FFFB00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b="0">
                  <a:solidFill>
                    <a:srgbClr val="000000"/>
                  </a:solidFill>
                </a:defRPr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/>
                  <a:ea typeface="Verdana"/>
                  <a:cs typeface="Verdana"/>
                  <a:sym typeface="Verdana"/>
                </a:rPr>
                <a:t>t</a:t>
              </a: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9" name="Shape 696">
              <a:extLst>
                <a:ext uri="{FF2B5EF4-FFF2-40B4-BE49-F238E27FC236}">
                  <a16:creationId xmlns:a16="http://schemas.microsoft.com/office/drawing/2014/main" id="{6C5886FF-6DCC-D39B-95EC-37D2070824E9}"/>
                </a:ext>
              </a:extLst>
            </p:cNvPr>
            <p:cNvSpPr/>
            <p:nvPr/>
          </p:nvSpPr>
          <p:spPr>
            <a:xfrm flipV="1">
              <a:off x="596901" y="723745"/>
              <a:ext cx="0" cy="520856"/>
            </a:xfrm>
            <a:prstGeom prst="line">
              <a:avLst/>
            </a:prstGeom>
            <a:noFill/>
            <a:ln w="76200" cap="flat">
              <a:solidFill>
                <a:srgbClr val="941751"/>
              </a:solidFill>
              <a:prstDash val="solid"/>
              <a:miter lim="400000"/>
              <a:headEnd type="triangle" w="med" len="med"/>
            </a:ln>
            <a:effectLst>
              <a:outerShdw blurRad="25400" dist="25400" dir="2700000" rotWithShape="0">
                <a:srgbClr val="FFFFFF">
                  <a:alpha val="50000"/>
                </a:srgbClr>
              </a:outerShdw>
            </a:effectLst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"/>
                <a:ea typeface="Helvetica"/>
                <a:cs typeface="Helvetica"/>
                <a:sym typeface="Helvetica"/>
              </a:endParaRPr>
            </a:p>
          </p:txBody>
        </p:sp>
        <p:sp>
          <p:nvSpPr>
            <p:cNvPr id="20" name="Shape 697">
              <a:extLst>
                <a:ext uri="{FF2B5EF4-FFF2-40B4-BE49-F238E27FC236}">
                  <a16:creationId xmlns:a16="http://schemas.microsoft.com/office/drawing/2014/main" id="{792AE31F-57B1-2049-4994-F62BE84941B3}"/>
                </a:ext>
              </a:extLst>
            </p:cNvPr>
            <p:cNvSpPr/>
            <p:nvPr/>
          </p:nvSpPr>
          <p:spPr>
            <a:xfrm flipV="1">
              <a:off x="0" y="723900"/>
              <a:ext cx="431800" cy="533400"/>
            </a:xfrm>
            <a:prstGeom prst="line">
              <a:avLst/>
            </a:prstGeom>
            <a:noFill/>
            <a:ln w="25400" cap="flat">
              <a:solidFill>
                <a:srgbClr val="941751"/>
              </a:solidFill>
              <a:prstDash val="solid"/>
              <a:miter lim="400000"/>
              <a:headEnd type="triangle" w="med" len="med"/>
            </a:ln>
            <a:effectLst>
              <a:outerShdw blurRad="25400" dist="25400" dir="2700000" rotWithShape="0">
                <a:srgbClr val="FFFFFF">
                  <a:alpha val="50000"/>
                </a:srgbClr>
              </a:outerShdw>
            </a:effectLst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"/>
                <a:ea typeface="Helvetica"/>
                <a:cs typeface="Helvetica"/>
                <a:sym typeface="Helvetica"/>
              </a:endParaRPr>
            </a:p>
          </p:txBody>
        </p:sp>
      </p:grpSp>
      <p:sp>
        <p:nvSpPr>
          <p:cNvPr id="21" name="Shape 702">
            <a:extLst>
              <a:ext uri="{FF2B5EF4-FFF2-40B4-BE49-F238E27FC236}">
                <a16:creationId xmlns:a16="http://schemas.microsoft.com/office/drawing/2014/main" id="{60550104-96FD-AD8C-E614-9189FA3AEF5A}"/>
              </a:ext>
            </a:extLst>
          </p:cNvPr>
          <p:cNvSpPr/>
          <p:nvPr/>
        </p:nvSpPr>
        <p:spPr>
          <a:xfrm>
            <a:off x="5331794" y="3588468"/>
            <a:ext cx="571502" cy="5715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433FF"/>
          </a:solidFill>
          <a:ln w="25400">
            <a:miter lim="400000"/>
          </a:ln>
          <a:effectLst>
            <a:outerShdw blurRad="63500" dist="76200" dir="2700000" rotWithShape="0">
              <a:srgbClr val="212121">
                <a:alpha val="86000"/>
              </a:srgbClr>
            </a:outerShdw>
          </a:effectLst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>
              <a:defRPr sz="1800" b="1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b="0">
                <a:solidFill>
                  <a:srgbClr val="000000"/>
                </a:solidFill>
              </a:defRPr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Verdana"/>
                <a:cs typeface="Verdana"/>
                <a:sym typeface="Verdana"/>
              </a:rPr>
              <a:t>b</a:t>
            </a: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2" name="Shape 703">
            <a:extLst>
              <a:ext uri="{FF2B5EF4-FFF2-40B4-BE49-F238E27FC236}">
                <a16:creationId xmlns:a16="http://schemas.microsoft.com/office/drawing/2014/main" id="{58CDE63C-B7F7-2497-8484-B163E432AF4B}"/>
              </a:ext>
            </a:extLst>
          </p:cNvPr>
          <p:cNvSpPr/>
          <p:nvPr/>
        </p:nvSpPr>
        <p:spPr>
          <a:xfrm flipH="1" flipV="1">
            <a:off x="5056462" y="3016969"/>
            <a:ext cx="431800" cy="495300"/>
          </a:xfrm>
          <a:prstGeom prst="line">
            <a:avLst/>
          </a:prstGeom>
          <a:ln w="25400">
            <a:solidFill>
              <a:srgbClr val="941751"/>
            </a:solidFill>
            <a:miter lim="400000"/>
            <a:headEnd type="triangle"/>
          </a:ln>
          <a:effectLst>
            <a:outerShdw blurRad="25400" dist="25400" dir="2700000" rotWithShape="0">
              <a:srgbClr val="FFFFFF">
                <a:alpha val="50000"/>
              </a:srgbClr>
            </a:outerShdw>
          </a:effectLst>
        </p:spPr>
        <p:txBody>
          <a:bodyPr lIns="0" tIns="0" rIns="0" bIns="0"/>
          <a:lstStyle/>
          <a:p>
            <a:pPr defTabSz="4572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sz="1200" kern="0">
              <a:solidFill>
                <a:sysClr val="windowText" lastClr="000000"/>
              </a:solidFill>
              <a:latin typeface="Helvetica"/>
              <a:ea typeface="Helvetica"/>
              <a:cs typeface="Helvetica"/>
              <a:sym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33710332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Experimente</a:t>
            </a:r>
            <a:r>
              <a:rPr lang="en-US" dirty="0"/>
              <a:t> in der </a:t>
            </a:r>
            <a:r>
              <a:rPr lang="en-US" dirty="0" err="1"/>
              <a:t>Teilchenphysik</a:t>
            </a:r>
            <a:endParaRPr lang="en-GB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6185EE7-DE93-DE35-64CA-6402D3893420}"/>
              </a:ext>
            </a:extLst>
          </p:cNvPr>
          <p:cNvGrpSpPr>
            <a:grpSpLocks noChangeAspect="1"/>
          </p:cNvGrpSpPr>
          <p:nvPr/>
        </p:nvGrpSpPr>
        <p:grpSpPr>
          <a:xfrm>
            <a:off x="96691" y="1979637"/>
            <a:ext cx="10024665" cy="3405295"/>
            <a:chOff x="1181799" y="2819400"/>
            <a:chExt cx="20527330" cy="6972966"/>
          </a:xfrm>
        </p:grpSpPr>
        <p:sp>
          <p:nvSpPr>
            <p:cNvPr id="3" name="Circle">
              <a:extLst>
                <a:ext uri="{FF2B5EF4-FFF2-40B4-BE49-F238E27FC236}">
                  <a16:creationId xmlns:a16="http://schemas.microsoft.com/office/drawing/2014/main" id="{3A5766CF-E1F6-E5F0-59C3-328787BE9647}"/>
                </a:ext>
              </a:extLst>
            </p:cNvPr>
            <p:cNvSpPr/>
            <p:nvPr/>
          </p:nvSpPr>
          <p:spPr>
            <a:xfrm>
              <a:off x="11890756" y="7367319"/>
              <a:ext cx="399289" cy="399289"/>
            </a:xfrm>
            <a:prstGeom prst="ellipse">
              <a:avLst/>
            </a:prstGeom>
            <a:solidFill>
              <a:srgbClr val="E22146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defTabSz="825500">
                <a:defRPr sz="3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  <p:sp>
          <p:nvSpPr>
            <p:cNvPr id="4" name="Injector + Accelerator…">
              <a:extLst>
                <a:ext uri="{FF2B5EF4-FFF2-40B4-BE49-F238E27FC236}">
                  <a16:creationId xmlns:a16="http://schemas.microsoft.com/office/drawing/2014/main" id="{54CF7F97-9B9E-AFE5-80EE-0A10F00EBF4D}"/>
                </a:ext>
              </a:extLst>
            </p:cNvPr>
            <p:cNvSpPr txBox="1"/>
            <p:nvPr/>
          </p:nvSpPr>
          <p:spPr>
            <a:xfrm>
              <a:off x="1181799" y="7341258"/>
              <a:ext cx="7026526" cy="181847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anchor="ctr">
              <a:spAutoFit/>
            </a:bodyPr>
            <a:lstStyle/>
            <a:p>
              <a:pPr algn="ctr" defTabSz="825500">
                <a:defRPr sz="3000">
                  <a:solidFill>
                    <a:srgbClr val="000000"/>
                  </a:solidFill>
                  <a:latin typeface="Avenir Book"/>
                  <a:ea typeface="Avenir Book"/>
                  <a:cs typeface="Avenir Book"/>
                  <a:sym typeface="Avenir Book"/>
                </a:defRPr>
              </a:pPr>
              <a:r>
                <a:rPr dirty="0"/>
                <a:t>Injector + Accelerator</a:t>
              </a:r>
            </a:p>
            <a:p>
              <a:pPr algn="ctr" defTabSz="825500">
                <a:defRPr sz="3000">
                  <a:solidFill>
                    <a:srgbClr val="000000"/>
                  </a:solidFill>
                  <a:latin typeface="Avenir Book Oblique"/>
                  <a:ea typeface="Avenir Book Oblique"/>
                  <a:cs typeface="Avenir Book Oblique"/>
                  <a:sym typeface="Avenir Book Oblique"/>
                </a:defRPr>
              </a:pPr>
              <a:r>
                <a:rPr dirty="0"/>
                <a:t>“</a:t>
              </a:r>
              <a:r>
                <a:rPr lang="en-US" dirty="0"/>
                <a:t>Quelle</a:t>
              </a:r>
              <a:r>
                <a:rPr dirty="0"/>
                <a:t>”</a:t>
              </a:r>
            </a:p>
          </p:txBody>
        </p:sp>
        <p:sp>
          <p:nvSpPr>
            <p:cNvPr id="5" name="Target…">
              <a:extLst>
                <a:ext uri="{FF2B5EF4-FFF2-40B4-BE49-F238E27FC236}">
                  <a16:creationId xmlns:a16="http://schemas.microsoft.com/office/drawing/2014/main" id="{B8EF0A9E-0A01-ED09-0A98-E77269F0CA15}"/>
                </a:ext>
              </a:extLst>
            </p:cNvPr>
            <p:cNvSpPr txBox="1"/>
            <p:nvPr/>
          </p:nvSpPr>
          <p:spPr>
            <a:xfrm>
              <a:off x="10567517" y="7973892"/>
              <a:ext cx="2980457" cy="181847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anchor="ctr">
              <a:spAutoFit/>
            </a:bodyPr>
            <a:lstStyle/>
            <a:p>
              <a:pPr algn="ctr" defTabSz="825500">
                <a:defRPr sz="3000">
                  <a:solidFill>
                    <a:srgbClr val="000000"/>
                  </a:solidFill>
                  <a:latin typeface="Avenir Book"/>
                  <a:ea typeface="Avenir Book"/>
                  <a:cs typeface="Avenir Book"/>
                  <a:sym typeface="Avenir Book"/>
                </a:defRPr>
              </a:pPr>
              <a:r>
                <a:rPr dirty="0"/>
                <a:t>Target</a:t>
              </a:r>
            </a:p>
            <a:p>
              <a:pPr algn="ctr" defTabSz="825500">
                <a:defRPr sz="3000">
                  <a:solidFill>
                    <a:srgbClr val="000000"/>
                  </a:solidFill>
                  <a:latin typeface="Avenir Book Oblique"/>
                  <a:ea typeface="Avenir Book Oblique"/>
                  <a:cs typeface="Avenir Book Oblique"/>
                  <a:sym typeface="Avenir Book Oblique"/>
                </a:defRPr>
              </a:pPr>
              <a:r>
                <a:rPr dirty="0"/>
                <a:t>“</a:t>
              </a:r>
              <a:r>
                <a:rPr dirty="0" err="1"/>
                <a:t>Obje</a:t>
              </a:r>
              <a:r>
                <a:rPr lang="en-US" dirty="0" err="1"/>
                <a:t>k</a:t>
              </a:r>
              <a:r>
                <a:rPr dirty="0" err="1"/>
                <a:t>t</a:t>
              </a:r>
              <a:r>
                <a:rPr dirty="0"/>
                <a:t>”</a:t>
              </a:r>
            </a:p>
          </p:txBody>
        </p:sp>
        <p:sp>
          <p:nvSpPr>
            <p:cNvPr id="6" name="Particle Detector…">
              <a:extLst>
                <a:ext uri="{FF2B5EF4-FFF2-40B4-BE49-F238E27FC236}">
                  <a16:creationId xmlns:a16="http://schemas.microsoft.com/office/drawing/2014/main" id="{766790D8-054F-C773-C232-A2FF10AF2E4E}"/>
                </a:ext>
              </a:extLst>
            </p:cNvPr>
            <p:cNvSpPr txBox="1"/>
            <p:nvPr/>
          </p:nvSpPr>
          <p:spPr>
            <a:xfrm>
              <a:off x="16452630" y="5424414"/>
              <a:ext cx="5256499" cy="181847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anchor="ctr">
              <a:spAutoFit/>
            </a:bodyPr>
            <a:lstStyle/>
            <a:p>
              <a:pPr algn="r" defTabSz="825500">
                <a:defRPr sz="3000">
                  <a:solidFill>
                    <a:srgbClr val="000000"/>
                  </a:solidFill>
                  <a:latin typeface="Avenir Book"/>
                  <a:ea typeface="Avenir Book"/>
                  <a:cs typeface="Avenir Book"/>
                  <a:sym typeface="Avenir Book"/>
                </a:defRPr>
              </a:pPr>
              <a:r>
                <a:rPr lang="en-US" dirty="0" err="1"/>
                <a:t>Teilchend</a:t>
              </a:r>
              <a:r>
                <a:rPr dirty="0" err="1"/>
                <a:t>ete</a:t>
              </a:r>
              <a:r>
                <a:rPr lang="en-US" dirty="0" err="1"/>
                <a:t>k</a:t>
              </a:r>
              <a:r>
                <a:rPr dirty="0" err="1"/>
                <a:t>tor</a:t>
              </a:r>
              <a:endParaRPr dirty="0"/>
            </a:p>
            <a:p>
              <a:pPr algn="r" defTabSz="825500">
                <a:defRPr sz="3000">
                  <a:solidFill>
                    <a:srgbClr val="000000"/>
                  </a:solidFill>
                  <a:latin typeface="Avenir Book Oblique"/>
                  <a:ea typeface="Avenir Book Oblique"/>
                  <a:cs typeface="Avenir Book Oblique"/>
                  <a:sym typeface="Avenir Book Oblique"/>
                </a:defRPr>
              </a:pPr>
              <a:r>
                <a:rPr dirty="0"/>
                <a:t>“</a:t>
              </a:r>
              <a:r>
                <a:rPr lang="en-US" dirty="0"/>
                <a:t>Beobachter</a:t>
              </a:r>
              <a:r>
                <a:rPr dirty="0"/>
                <a:t>”</a:t>
              </a:r>
            </a:p>
          </p:txBody>
        </p:sp>
        <p:sp>
          <p:nvSpPr>
            <p:cNvPr id="7" name="Particle…">
              <a:extLst>
                <a:ext uri="{FF2B5EF4-FFF2-40B4-BE49-F238E27FC236}">
                  <a16:creationId xmlns:a16="http://schemas.microsoft.com/office/drawing/2014/main" id="{9740C459-9223-98B6-D7D6-DA08261953A3}"/>
                </a:ext>
              </a:extLst>
            </p:cNvPr>
            <p:cNvSpPr txBox="1"/>
            <p:nvPr/>
          </p:nvSpPr>
          <p:spPr>
            <a:xfrm>
              <a:off x="7742056" y="4736245"/>
              <a:ext cx="2773664" cy="181847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anchor="ctr">
              <a:spAutoFit/>
            </a:bodyPr>
            <a:lstStyle/>
            <a:p>
              <a:pPr algn="ctr" defTabSz="825500">
                <a:defRPr sz="3000">
                  <a:solidFill>
                    <a:srgbClr val="000000"/>
                  </a:solidFill>
                  <a:latin typeface="Avenir Book Oblique"/>
                  <a:ea typeface="Avenir Book Oblique"/>
                  <a:cs typeface="Avenir Book Oblique"/>
                  <a:sym typeface="Avenir Book Oblique"/>
                </a:defRPr>
              </a:pPr>
              <a:r>
                <a:rPr lang="en-US" dirty="0" err="1"/>
                <a:t>Teilchen</a:t>
              </a:r>
              <a:endParaRPr dirty="0"/>
            </a:p>
            <a:p>
              <a:pPr defTabSz="825500">
                <a:defRPr sz="3000">
                  <a:solidFill>
                    <a:srgbClr val="000000"/>
                  </a:solidFill>
                  <a:latin typeface="Avenir Book Oblique"/>
                  <a:ea typeface="Avenir Book Oblique"/>
                  <a:cs typeface="Avenir Book Oblique"/>
                  <a:sym typeface="Avenir Book Oblique"/>
                </a:defRPr>
              </a:pPr>
              <a:r>
                <a:rPr dirty="0"/>
                <a:t>“</a:t>
              </a:r>
              <a:r>
                <a:rPr lang="en-US" dirty="0"/>
                <a:t>Sonde</a:t>
              </a:r>
              <a:r>
                <a:rPr dirty="0"/>
                <a:t>”</a:t>
              </a:r>
            </a:p>
          </p:txBody>
        </p:sp>
        <p:sp>
          <p:nvSpPr>
            <p:cNvPr id="8" name="Circle">
              <a:extLst>
                <a:ext uri="{FF2B5EF4-FFF2-40B4-BE49-F238E27FC236}">
                  <a16:creationId xmlns:a16="http://schemas.microsoft.com/office/drawing/2014/main" id="{5AD9A520-67C8-AA63-B8C5-45AAE642B3C5}"/>
                </a:ext>
              </a:extLst>
            </p:cNvPr>
            <p:cNvSpPr/>
            <p:nvPr/>
          </p:nvSpPr>
          <p:spPr>
            <a:xfrm>
              <a:off x="6709142" y="6033818"/>
              <a:ext cx="399289" cy="399289"/>
            </a:xfrm>
            <a:prstGeom prst="ellipse">
              <a:avLst/>
            </a:prstGeom>
            <a:solidFill>
              <a:schemeClr val="accent3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defTabSz="825500">
                <a:defRPr sz="3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  <p:sp>
          <p:nvSpPr>
            <p:cNvPr id="9" name="Line">
              <a:extLst>
                <a:ext uri="{FF2B5EF4-FFF2-40B4-BE49-F238E27FC236}">
                  <a16:creationId xmlns:a16="http://schemas.microsoft.com/office/drawing/2014/main" id="{2CDAEE60-E7AA-D025-0042-06DC609E2B31}"/>
                </a:ext>
              </a:extLst>
            </p:cNvPr>
            <p:cNvSpPr/>
            <p:nvPr/>
          </p:nvSpPr>
          <p:spPr>
            <a:xfrm>
              <a:off x="4965216" y="4265243"/>
              <a:ext cx="13578284" cy="33421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9658"/>
                  </a:moveTo>
                  <a:lnTo>
                    <a:pt x="11468" y="21600"/>
                  </a:lnTo>
                  <a:lnTo>
                    <a:pt x="21600" y="0"/>
                  </a:lnTo>
                </a:path>
              </a:pathLst>
            </a:custGeom>
            <a:ln w="63500">
              <a:solidFill>
                <a:srgbClr val="000000"/>
              </a:solidFill>
              <a:prstDash val="sysDot"/>
              <a:miter lim="400000"/>
            </a:ln>
          </p:spPr>
          <p:txBody>
            <a:bodyPr lIns="50800" tIns="50800" rIns="50800" bIns="50800"/>
            <a:lstStyle/>
            <a:p>
              <a:pPr algn="l">
                <a:lnSpc>
                  <a:spcPct val="90000"/>
                </a:lnSpc>
                <a:spcBef>
                  <a:spcPts val="2400"/>
                </a:spcBef>
                <a:defRPr sz="4400">
                  <a:solidFill>
                    <a:srgbClr val="000000"/>
                  </a:solidFill>
                  <a:latin typeface="Canela Text Regular"/>
                  <a:ea typeface="Canela Text Regular"/>
                  <a:cs typeface="Canela Text Regular"/>
                  <a:sym typeface="Canela Text Regular"/>
                </a:defRPr>
              </a:pPr>
              <a:endParaRPr/>
            </a:p>
          </p:txBody>
        </p:sp>
        <p:pic>
          <p:nvPicPr>
            <p:cNvPr id="10" name="Image" descr="Image">
              <a:extLst>
                <a:ext uri="{FF2B5EF4-FFF2-40B4-BE49-F238E27FC236}">
                  <a16:creationId xmlns:a16="http://schemas.microsoft.com/office/drawing/2014/main" id="{776D0DF7-882A-89AC-A6D0-69590F04F77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8508944" y="2819400"/>
              <a:ext cx="2427735" cy="2427734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11" name="Oval">
              <a:extLst>
                <a:ext uri="{FF2B5EF4-FFF2-40B4-BE49-F238E27FC236}">
                  <a16:creationId xmlns:a16="http://schemas.microsoft.com/office/drawing/2014/main" id="{5C99E219-B7B3-F79D-3C2C-1F6E87A210A4}"/>
                </a:ext>
              </a:extLst>
            </p:cNvPr>
            <p:cNvSpPr/>
            <p:nvPr/>
          </p:nvSpPr>
          <p:spPr>
            <a:xfrm>
              <a:off x="2489200" y="5490591"/>
              <a:ext cx="2963038" cy="1857475"/>
            </a:xfrm>
            <a:prstGeom prst="ellipse">
              <a:avLst/>
            </a:prstGeom>
            <a:solidFill>
              <a:srgbClr val="FFFFFF"/>
            </a:solidFill>
            <a:ln w="50800">
              <a:solidFill>
                <a:srgbClr val="000000"/>
              </a:solidFill>
              <a:miter lim="400000"/>
            </a:ln>
          </p:spPr>
          <p:txBody>
            <a:bodyPr lIns="50800" tIns="50800" rIns="50800" bIns="50800" anchor="ctr"/>
            <a:lstStyle/>
            <a:p>
              <a:pPr defTabSz="1130300">
                <a:defRPr sz="3200">
                  <a:solidFill>
                    <a:srgbClr val="FFFFFF"/>
                  </a:solidFill>
                  <a:latin typeface="Graphik"/>
                  <a:ea typeface="Graphik"/>
                  <a:cs typeface="Graphik"/>
                  <a:sym typeface="Graphik"/>
                </a:defRPr>
              </a:pPr>
              <a:endParaRPr/>
            </a:p>
          </p:txBody>
        </p:sp>
        <p:sp>
          <p:nvSpPr>
            <p:cNvPr id="12" name="Oval">
              <a:extLst>
                <a:ext uri="{FF2B5EF4-FFF2-40B4-BE49-F238E27FC236}">
                  <a16:creationId xmlns:a16="http://schemas.microsoft.com/office/drawing/2014/main" id="{CD23C9C1-3097-2E8C-F323-B068613B15DC}"/>
                </a:ext>
              </a:extLst>
            </p:cNvPr>
            <p:cNvSpPr/>
            <p:nvPr/>
          </p:nvSpPr>
          <p:spPr>
            <a:xfrm>
              <a:off x="2911565" y="5528691"/>
              <a:ext cx="1871532" cy="752376"/>
            </a:xfrm>
            <a:prstGeom prst="ellipse">
              <a:avLst/>
            </a:prstGeom>
            <a:ln w="50800">
              <a:solidFill>
                <a:srgbClr val="000000"/>
              </a:solidFill>
              <a:miter lim="400000"/>
            </a:ln>
          </p:spPr>
          <p:txBody>
            <a:bodyPr lIns="50800" tIns="50800" rIns="50800" bIns="50800" anchor="ctr"/>
            <a:lstStyle/>
            <a:p>
              <a:pPr defTabSz="1130300">
                <a:defRPr sz="3200">
                  <a:solidFill>
                    <a:srgbClr val="FFFFFF"/>
                  </a:solidFill>
                  <a:latin typeface="Graphik"/>
                  <a:ea typeface="Graphik"/>
                  <a:cs typeface="Graphik"/>
                  <a:sym typeface="Graphik"/>
                </a:defRPr>
              </a:pPr>
              <a:endParaRPr/>
            </a:p>
          </p:txBody>
        </p:sp>
        <p:sp>
          <p:nvSpPr>
            <p:cNvPr id="13" name="Line">
              <a:extLst>
                <a:ext uri="{FF2B5EF4-FFF2-40B4-BE49-F238E27FC236}">
                  <a16:creationId xmlns:a16="http://schemas.microsoft.com/office/drawing/2014/main" id="{EB5C849D-66A0-E98B-9890-8C5880932E4F}"/>
                </a:ext>
              </a:extLst>
            </p:cNvPr>
            <p:cNvSpPr/>
            <p:nvPr/>
          </p:nvSpPr>
          <p:spPr>
            <a:xfrm flipH="1" flipV="1">
              <a:off x="2352972" y="5730974"/>
              <a:ext cx="653853" cy="355700"/>
            </a:xfrm>
            <a:prstGeom prst="line">
              <a:avLst/>
            </a:prstGeom>
            <a:ln w="50800">
              <a:solidFill>
                <a:srgbClr val="000000"/>
              </a:solidFill>
              <a:miter lim="400000"/>
            </a:ln>
          </p:spPr>
          <p:txBody>
            <a:bodyPr lIns="50800" tIns="50800" rIns="50800" bIns="50800"/>
            <a:lstStyle/>
            <a:p>
              <a:pPr algn="l">
                <a:lnSpc>
                  <a:spcPct val="90000"/>
                </a:lnSpc>
                <a:spcBef>
                  <a:spcPts val="2400"/>
                </a:spcBef>
                <a:defRPr sz="4400">
                  <a:solidFill>
                    <a:srgbClr val="000000"/>
                  </a:solidFill>
                  <a:latin typeface="Canela Text Regular"/>
                  <a:ea typeface="Canela Text Regular"/>
                  <a:cs typeface="Canela Text Regular"/>
                  <a:sym typeface="Canela Text Regular"/>
                </a:defRPr>
              </a:pPr>
              <a:endParaRPr/>
            </a:p>
          </p:txBody>
        </p:sp>
        <p:sp>
          <p:nvSpPr>
            <p:cNvPr id="14" name="Circle">
              <a:extLst>
                <a:ext uri="{FF2B5EF4-FFF2-40B4-BE49-F238E27FC236}">
                  <a16:creationId xmlns:a16="http://schemas.microsoft.com/office/drawing/2014/main" id="{B446E615-0A39-1DAC-CFC8-A8415C13597A}"/>
                </a:ext>
              </a:extLst>
            </p:cNvPr>
            <p:cNvSpPr/>
            <p:nvPr/>
          </p:nvSpPr>
          <p:spPr>
            <a:xfrm>
              <a:off x="2187942" y="5622784"/>
              <a:ext cx="145289" cy="145289"/>
            </a:xfrm>
            <a:prstGeom prst="ellipse">
              <a:avLst/>
            </a:prstGeom>
            <a:solidFill>
              <a:schemeClr val="accent3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defTabSz="825500">
                <a:defRPr sz="3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  <p:sp>
          <p:nvSpPr>
            <p:cNvPr id="15" name="Line">
              <a:extLst>
                <a:ext uri="{FF2B5EF4-FFF2-40B4-BE49-F238E27FC236}">
                  <a16:creationId xmlns:a16="http://schemas.microsoft.com/office/drawing/2014/main" id="{78BA6598-9BD9-4C92-C5A7-31B56B66D282}"/>
                </a:ext>
              </a:extLst>
            </p:cNvPr>
            <p:cNvSpPr/>
            <p:nvPr/>
          </p:nvSpPr>
          <p:spPr>
            <a:xfrm>
              <a:off x="3552229" y="7001243"/>
              <a:ext cx="1322748" cy="2036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49" extrusionOk="0">
                  <a:moveTo>
                    <a:pt x="0" y="14066"/>
                  </a:moveTo>
                  <a:cubicBezTo>
                    <a:pt x="2704" y="19115"/>
                    <a:pt x="5508" y="21600"/>
                    <a:pt x="8323" y="21442"/>
                  </a:cubicBezTo>
                  <a:cubicBezTo>
                    <a:pt x="12950" y="21182"/>
                    <a:pt x="17500" y="13833"/>
                    <a:pt x="21600" y="0"/>
                  </a:cubicBezTo>
                </a:path>
              </a:pathLst>
            </a:custGeom>
            <a:ln w="25400">
              <a:solidFill>
                <a:srgbClr val="000000"/>
              </a:solidFill>
              <a:miter lim="400000"/>
              <a:headEnd type="triangle"/>
            </a:ln>
          </p:spPr>
          <p:txBody>
            <a:bodyPr lIns="50800" tIns="50800" rIns="50800" bIns="50800"/>
            <a:lstStyle/>
            <a:p>
              <a:pPr algn="l">
                <a:lnSpc>
                  <a:spcPct val="90000"/>
                </a:lnSpc>
                <a:spcBef>
                  <a:spcPts val="2400"/>
                </a:spcBef>
                <a:defRPr sz="4400">
                  <a:solidFill>
                    <a:srgbClr val="000000"/>
                  </a:solidFill>
                  <a:latin typeface="Canela Text Regular"/>
                  <a:ea typeface="Canela Text Regular"/>
                  <a:cs typeface="Canela Text Regular"/>
                  <a:sym typeface="Canela Text Regular"/>
                </a:defRPr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74656408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8294B4-DB0B-814C-77EB-96D98D5822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CP </a:t>
            </a:r>
            <a:r>
              <a:rPr lang="en-US" dirty="0" err="1"/>
              <a:t>Verletzung</a:t>
            </a:r>
            <a:endParaRPr lang="en-US" dirty="0"/>
          </a:p>
        </p:txBody>
      </p:sp>
      <p:sp>
        <p:nvSpPr>
          <p:cNvPr id="6" name="Content Placeholder 6">
            <a:extLst>
              <a:ext uri="{FF2B5EF4-FFF2-40B4-BE49-F238E27FC236}">
                <a16:creationId xmlns:a16="http://schemas.microsoft.com/office/drawing/2014/main" id="{973EB3DE-BB3B-42A9-555E-824A763DA9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4638" y="1043533"/>
            <a:ext cx="9599612" cy="5942012"/>
          </a:xfrm>
        </p:spPr>
        <p:txBody>
          <a:bodyPr/>
          <a:lstStyle/>
          <a:p>
            <a:r>
              <a:rPr lang="en-US" dirty="0"/>
              <a:t>In </a:t>
            </a:r>
            <a:r>
              <a:rPr lang="en-US" dirty="0" err="1"/>
              <a:t>radioactiven</a:t>
            </a:r>
            <a:r>
              <a:rPr lang="en-US" dirty="0"/>
              <a:t> </a:t>
            </a:r>
            <a:r>
              <a:rPr lang="en-US" dirty="0" err="1"/>
              <a:t>Zerfällen</a:t>
            </a:r>
            <a:r>
              <a:rPr lang="en-US" dirty="0"/>
              <a:t> </a:t>
            </a:r>
            <a:r>
              <a:rPr lang="en-US" dirty="0" err="1"/>
              <a:t>wurde</a:t>
            </a:r>
            <a:r>
              <a:rPr lang="en-US" dirty="0"/>
              <a:t> </a:t>
            </a:r>
            <a:r>
              <a:rPr lang="en-US" dirty="0" err="1"/>
              <a:t>gesehen</a:t>
            </a:r>
            <a:r>
              <a:rPr lang="en-US" dirty="0"/>
              <a:t>, </a:t>
            </a:r>
            <a:r>
              <a:rPr lang="en-US" dirty="0" err="1"/>
              <a:t>dass</a:t>
            </a:r>
            <a:r>
              <a:rPr lang="en-US" dirty="0"/>
              <a:t> die </a:t>
            </a:r>
            <a:r>
              <a:rPr lang="en-US" dirty="0" err="1"/>
              <a:t>schwache</a:t>
            </a:r>
            <a:r>
              <a:rPr lang="en-US" dirty="0"/>
              <a:t> </a:t>
            </a:r>
            <a:r>
              <a:rPr lang="en-US" dirty="0" err="1"/>
              <a:t>Wechselwirkung</a:t>
            </a:r>
            <a:r>
              <a:rPr lang="en-US" dirty="0"/>
              <a:t> </a:t>
            </a:r>
            <a:r>
              <a:rPr lang="en-US" dirty="0" err="1"/>
              <a:t>weder</a:t>
            </a:r>
            <a:r>
              <a:rPr lang="en-US" dirty="0"/>
              <a:t> die </a:t>
            </a:r>
            <a:r>
              <a:rPr lang="en-US" dirty="0" err="1"/>
              <a:t>Ladungs</a:t>
            </a:r>
            <a:r>
              <a:rPr lang="en-US" dirty="0"/>
              <a:t> (C) </a:t>
            </a:r>
            <a:r>
              <a:rPr lang="en-US" dirty="0" err="1"/>
              <a:t>noch</a:t>
            </a:r>
            <a:r>
              <a:rPr lang="en-US" dirty="0"/>
              <a:t> die </a:t>
            </a:r>
            <a:r>
              <a:rPr lang="en-US" dirty="0" err="1"/>
              <a:t>Paritäts</a:t>
            </a:r>
            <a:r>
              <a:rPr lang="en-US" dirty="0"/>
              <a:t> (P) Symmetry </a:t>
            </a:r>
            <a:r>
              <a:rPr lang="en-US" dirty="0" err="1"/>
              <a:t>erhält</a:t>
            </a:r>
            <a:r>
              <a:rPr lang="en-US" dirty="0"/>
              <a:t>: </a:t>
            </a:r>
            <a:r>
              <a:rPr lang="en-US" dirty="0" err="1"/>
              <a:t>Messungen</a:t>
            </a:r>
            <a:r>
              <a:rPr lang="en-US" dirty="0"/>
              <a:t> </a:t>
            </a:r>
            <a:r>
              <a:rPr lang="en-US" dirty="0" err="1"/>
              <a:t>unterscheiden</a:t>
            </a:r>
            <a:r>
              <a:rPr lang="en-US" dirty="0"/>
              <a:t> </a:t>
            </a:r>
            <a:r>
              <a:rPr lang="en-US" dirty="0" err="1"/>
              <a:t>sich</a:t>
            </a:r>
            <a:r>
              <a:rPr lang="en-US" dirty="0"/>
              <a:t> für anti-</a:t>
            </a:r>
            <a:r>
              <a:rPr lang="en-US" dirty="0" err="1"/>
              <a:t>Teilchen</a:t>
            </a:r>
            <a:r>
              <a:rPr lang="en-US" dirty="0"/>
              <a:t> </a:t>
            </a:r>
            <a:r>
              <a:rPr lang="en-US" dirty="0" err="1"/>
              <a:t>oder</a:t>
            </a:r>
            <a:r>
              <a:rPr lang="en-US" dirty="0"/>
              <a:t> </a:t>
            </a:r>
            <a:r>
              <a:rPr lang="en-US" dirty="0" err="1"/>
              <a:t>gespiegelte</a:t>
            </a:r>
            <a:r>
              <a:rPr lang="en-US" dirty="0"/>
              <a:t> </a:t>
            </a:r>
            <a:r>
              <a:rPr lang="en-US" dirty="0" err="1"/>
              <a:t>Versuche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endParaRPr lang="en-US" dirty="0"/>
          </a:p>
          <a:p>
            <a:r>
              <a:rPr lang="en-US" dirty="0"/>
              <a:t>Die </a:t>
            </a:r>
            <a:r>
              <a:rPr lang="en-US" dirty="0" err="1"/>
              <a:t>kombinierte</a:t>
            </a:r>
            <a:r>
              <a:rPr lang="en-US" dirty="0"/>
              <a:t> CP-Symmetry </a:t>
            </a:r>
            <a:r>
              <a:rPr lang="en-US" dirty="0" err="1"/>
              <a:t>schien</a:t>
            </a:r>
            <a:r>
              <a:rPr lang="en-US" dirty="0"/>
              <a:t> </a:t>
            </a:r>
            <a:r>
              <a:rPr lang="en-US" dirty="0" err="1"/>
              <a:t>aber</a:t>
            </a:r>
            <a:r>
              <a:rPr lang="en-US" dirty="0"/>
              <a:t> </a:t>
            </a:r>
            <a:r>
              <a:rPr lang="en-US" dirty="0" err="1"/>
              <a:t>erhalten</a:t>
            </a:r>
            <a:br>
              <a:rPr lang="en-US" dirty="0"/>
            </a:br>
            <a:endParaRPr lang="en-US" dirty="0"/>
          </a:p>
          <a:p>
            <a:pPr lvl="1"/>
            <a:endParaRPr lang="en-US" dirty="0"/>
          </a:p>
        </p:txBody>
      </p:sp>
      <p:pic>
        <p:nvPicPr>
          <p:cNvPr id="2052" name="Picture 4">
            <a:extLst>
              <a:ext uri="{FF2B5EF4-FFF2-40B4-BE49-F238E27FC236}">
                <a16:creationId xmlns:a16="http://schemas.microsoft.com/office/drawing/2014/main" id="{7E50A1C8-4424-9DC3-DF55-3587DB24E0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660" y="2866231"/>
            <a:ext cx="2857500" cy="1390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>
            <a:extLst>
              <a:ext uri="{FF2B5EF4-FFF2-40B4-BE49-F238E27FC236}">
                <a16:creationId xmlns:a16="http://schemas.microsoft.com/office/drawing/2014/main" id="{395534CC-D033-7BD8-AB52-E8DE95E232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4488" y="2843733"/>
            <a:ext cx="2857500" cy="1390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>
            <a:extLst>
              <a:ext uri="{FF2B5EF4-FFF2-40B4-BE49-F238E27FC236}">
                <a16:creationId xmlns:a16="http://schemas.microsoft.com/office/drawing/2014/main" id="{1C260EBD-32B7-F58E-0E95-FD0BABEC64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1563" y="5436021"/>
            <a:ext cx="2857500" cy="1390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5425A85-CCB5-9E8C-FB86-4A355BB3EFD6}"/>
              </a:ext>
            </a:extLst>
          </p:cNvPr>
          <p:cNvSpPr txBox="1"/>
          <p:nvPr/>
        </p:nvSpPr>
        <p:spPr>
          <a:xfrm>
            <a:off x="-72256" y="35421"/>
            <a:ext cx="3417923" cy="3016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tx1"/>
                </a:solidFill>
              </a:rPr>
              <a:t>From:</a:t>
            </a:r>
            <a:br>
              <a:rPr lang="en-US" sz="800" dirty="0">
                <a:solidFill>
                  <a:schemeClr val="tx1"/>
                </a:solidFill>
              </a:rPr>
            </a:br>
            <a:r>
              <a:rPr lang="en-US" sz="800" dirty="0">
                <a:solidFill>
                  <a:schemeClr val="tx1"/>
                </a:solidFill>
                <a:hlinkClick r:id="rId5"/>
              </a:rPr>
              <a:t>http://www.quantumdiaries.org/2011/11/14/what-exactly-is-cp-violation/</a:t>
            </a:r>
            <a:r>
              <a:rPr lang="en-US" sz="800" dirty="0">
                <a:solidFill>
                  <a:schemeClr val="tx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59317105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8294B4-DB0B-814C-77EB-96D98D5822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30721"/>
            <a:ext cx="9142413" cy="912812"/>
          </a:xfrm>
        </p:spPr>
        <p:txBody>
          <a:bodyPr/>
          <a:lstStyle/>
          <a:p>
            <a:r>
              <a:rPr lang="en-US" dirty="0"/>
              <a:t>CP </a:t>
            </a:r>
            <a:r>
              <a:rPr lang="en-US" dirty="0" err="1"/>
              <a:t>Verletzung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38059AB-B2AE-8F11-EAD6-ED2416D00F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760" y="1907629"/>
            <a:ext cx="9865373" cy="1757564"/>
          </a:xfrm>
          <a:prstGeom prst="rect">
            <a:avLst/>
          </a:prstGeom>
        </p:spPr>
      </p:pic>
      <p:sp>
        <p:nvSpPr>
          <p:cNvPr id="6" name="Content Placeholder 6">
            <a:extLst>
              <a:ext uri="{FF2B5EF4-FFF2-40B4-BE49-F238E27FC236}">
                <a16:creationId xmlns:a16="http://schemas.microsoft.com/office/drawing/2014/main" id="{973EB3DE-BB3B-42A9-555E-824A763DA9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4638" y="1043533"/>
            <a:ext cx="9599612" cy="5942012"/>
          </a:xfrm>
        </p:spPr>
        <p:txBody>
          <a:bodyPr/>
          <a:lstStyle/>
          <a:p>
            <a:r>
              <a:rPr lang="en-US" dirty="0" err="1"/>
              <a:t>Neutrale</a:t>
            </a:r>
            <a:r>
              <a:rPr lang="en-US" dirty="0"/>
              <a:t> </a:t>
            </a:r>
            <a:r>
              <a:rPr lang="en-US" dirty="0" err="1"/>
              <a:t>Kaonen</a:t>
            </a:r>
            <a:r>
              <a:rPr lang="en-US" dirty="0"/>
              <a:t> </a:t>
            </a:r>
            <a:r>
              <a:rPr lang="en-US" dirty="0" err="1"/>
              <a:t>bestehen</a:t>
            </a:r>
            <a:r>
              <a:rPr lang="en-US" dirty="0"/>
              <a:t> </a:t>
            </a:r>
            <a:r>
              <a:rPr lang="en-US" dirty="0" err="1"/>
              <a:t>aus</a:t>
            </a:r>
            <a:r>
              <a:rPr lang="en-US" dirty="0"/>
              <a:t> d und s quarks und </a:t>
            </a:r>
            <a:r>
              <a:rPr lang="en-US" dirty="0" err="1"/>
              <a:t>können</a:t>
            </a:r>
            <a:r>
              <a:rPr lang="en-US" dirty="0"/>
              <a:t> </a:t>
            </a:r>
            <a:r>
              <a:rPr lang="en-US" dirty="0" err="1"/>
              <a:t>sich</a:t>
            </a:r>
            <a:r>
              <a:rPr lang="en-US" dirty="0"/>
              <a:t> in </a:t>
            </a:r>
            <a:r>
              <a:rPr lang="en-US" dirty="0" err="1"/>
              <a:t>ihre</a:t>
            </a:r>
            <a:r>
              <a:rPr lang="en-US" dirty="0"/>
              <a:t> </a:t>
            </a:r>
            <a:r>
              <a:rPr lang="en-US" dirty="0" err="1"/>
              <a:t>eigenen</a:t>
            </a:r>
            <a:r>
              <a:rPr lang="en-US" dirty="0"/>
              <a:t> Anti-</a:t>
            </a:r>
            <a:r>
              <a:rPr lang="en-US" dirty="0" err="1"/>
              <a:t>teilchen</a:t>
            </a:r>
            <a:r>
              <a:rPr lang="en-US" dirty="0"/>
              <a:t> </a:t>
            </a:r>
            <a:r>
              <a:rPr lang="en-US" dirty="0" err="1"/>
              <a:t>umwandeln</a:t>
            </a:r>
            <a:endParaRPr lang="en-US" dirty="0"/>
          </a:p>
          <a:p>
            <a:pPr lvl="1"/>
            <a:endParaRPr lang="en-US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B422A157-86AA-5AFF-EAD8-A409E7B8D28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414"/>
          <a:stretch/>
        </p:blipFill>
        <p:spPr bwMode="auto">
          <a:xfrm>
            <a:off x="3240112" y="3862486"/>
            <a:ext cx="2952328" cy="2725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>
            <a:extLst>
              <a:ext uri="{FF2B5EF4-FFF2-40B4-BE49-F238E27FC236}">
                <a16:creationId xmlns:a16="http://schemas.microsoft.com/office/drawing/2014/main" id="{F3DB6CE4-7483-FEB9-F6E0-807644F40CB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52" r="37478"/>
          <a:stretch/>
        </p:blipFill>
        <p:spPr bwMode="auto">
          <a:xfrm>
            <a:off x="7488584" y="3851845"/>
            <a:ext cx="2160240" cy="2725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>
            <a:extLst>
              <a:ext uri="{FF2B5EF4-FFF2-40B4-BE49-F238E27FC236}">
                <a16:creationId xmlns:a16="http://schemas.microsoft.com/office/drawing/2014/main" id="{3ADD3B0A-3A95-BF80-451A-AB0F1E70D0F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602"/>
          <a:stretch/>
        </p:blipFill>
        <p:spPr bwMode="auto">
          <a:xfrm>
            <a:off x="143768" y="3923853"/>
            <a:ext cx="2452950" cy="2725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2F02C9A-7B4A-C58F-4A06-BC9D6789757D}"/>
              </a:ext>
            </a:extLst>
          </p:cNvPr>
          <p:cNvSpPr txBox="1"/>
          <p:nvPr/>
        </p:nvSpPr>
        <p:spPr>
          <a:xfrm>
            <a:off x="3240112" y="6588149"/>
            <a:ext cx="2448272" cy="7201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CP </a:t>
            </a:r>
            <a:r>
              <a:rPr lang="en-US" b="1" dirty="0" err="1">
                <a:solidFill>
                  <a:schemeClr val="tx1"/>
                </a:solidFill>
              </a:rPr>
              <a:t>gerade</a:t>
            </a:r>
            <a:endParaRPr lang="en-US" b="1" dirty="0">
              <a:solidFill>
                <a:schemeClr val="tx1"/>
              </a:solidFill>
            </a:endParaRPr>
          </a:p>
          <a:p>
            <a:pPr algn="ctr"/>
            <a:r>
              <a:rPr lang="en-US" b="1" dirty="0" err="1">
                <a:solidFill>
                  <a:schemeClr val="tx1"/>
                </a:solidFill>
              </a:rPr>
              <a:t>Zerfallen</a:t>
            </a:r>
            <a:r>
              <a:rPr lang="en-US" b="1" dirty="0">
                <a:solidFill>
                  <a:schemeClr val="tx1"/>
                </a:solidFill>
              </a:rPr>
              <a:t> in </a:t>
            </a:r>
            <a:r>
              <a:rPr lang="el-GR" b="1" dirty="0">
                <a:solidFill>
                  <a:schemeClr val="tx1"/>
                </a:solidFill>
              </a:rPr>
              <a:t>ππ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81E92D8-C3CA-1430-54F8-88AF85AA33C2}"/>
              </a:ext>
            </a:extLst>
          </p:cNvPr>
          <p:cNvSpPr txBox="1"/>
          <p:nvPr/>
        </p:nvSpPr>
        <p:spPr>
          <a:xfrm>
            <a:off x="7272560" y="6588149"/>
            <a:ext cx="2732560" cy="7201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CP </a:t>
            </a:r>
            <a:r>
              <a:rPr lang="en-US" b="1" dirty="0" err="1">
                <a:solidFill>
                  <a:schemeClr val="tx1"/>
                </a:solidFill>
              </a:rPr>
              <a:t>ungerade</a:t>
            </a:r>
            <a:endParaRPr lang="en-US" b="1" dirty="0">
              <a:solidFill>
                <a:schemeClr val="tx1"/>
              </a:solidFill>
            </a:endParaRPr>
          </a:p>
          <a:p>
            <a:pPr algn="ctr"/>
            <a:r>
              <a:rPr lang="en-US" b="1" dirty="0" err="1">
                <a:solidFill>
                  <a:schemeClr val="tx1"/>
                </a:solidFill>
              </a:rPr>
              <a:t>Zerfallen</a:t>
            </a:r>
            <a:r>
              <a:rPr lang="en-US" b="1" dirty="0">
                <a:solidFill>
                  <a:schemeClr val="tx1"/>
                </a:solidFill>
              </a:rPr>
              <a:t> in </a:t>
            </a:r>
            <a:r>
              <a:rPr lang="el-GR" b="1" dirty="0">
                <a:solidFill>
                  <a:schemeClr val="tx1"/>
                </a:solidFill>
              </a:rPr>
              <a:t>πππ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BE1D4C7-938A-FAF9-1998-9B66F0674A62}"/>
              </a:ext>
            </a:extLst>
          </p:cNvPr>
          <p:cNvSpPr txBox="1"/>
          <p:nvPr/>
        </p:nvSpPr>
        <p:spPr>
          <a:xfrm>
            <a:off x="-72256" y="-36587"/>
            <a:ext cx="4137671" cy="5109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tx1"/>
                </a:solidFill>
              </a:rPr>
              <a:t>From: </a:t>
            </a:r>
            <a:br>
              <a:rPr lang="en-US" sz="800" dirty="0">
                <a:solidFill>
                  <a:schemeClr val="tx1"/>
                </a:solidFill>
              </a:rPr>
            </a:br>
            <a:r>
              <a:rPr lang="en-US" sz="800" dirty="0">
                <a:solidFill>
                  <a:schemeClr val="tx1"/>
                </a:solidFill>
                <a:hlinkClick r:id="rId4"/>
              </a:rPr>
              <a:t>http://hyperphysics.phy-astr.gsu.edu/hbase/Particles/cronin.html</a:t>
            </a:r>
            <a:r>
              <a:rPr lang="en-US" sz="800" dirty="0">
                <a:solidFill>
                  <a:schemeClr val="tx1"/>
                </a:solidFill>
              </a:rPr>
              <a:t> </a:t>
            </a:r>
          </a:p>
          <a:p>
            <a:r>
              <a:rPr lang="en-US" sz="800" dirty="0">
                <a:solidFill>
                  <a:schemeClr val="tx1"/>
                </a:solidFill>
                <a:hlinkClick r:id="rId5"/>
              </a:rPr>
              <a:t>http://www.hep.phy.cam.ac.uk/~thomson/lectures/partIIIparticles/Handout12_2009.pdf</a:t>
            </a:r>
            <a:r>
              <a:rPr lang="en-US" sz="800" dirty="0">
                <a:solidFill>
                  <a:schemeClr val="tx1"/>
                </a:solidFill>
              </a:rPr>
              <a:t> </a:t>
            </a:r>
          </a:p>
          <a:p>
            <a:endParaRPr lang="en-US" sz="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6137243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8294B4-DB0B-814C-77EB-96D98D5822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-108595"/>
            <a:ext cx="9142413" cy="912812"/>
          </a:xfrm>
        </p:spPr>
        <p:txBody>
          <a:bodyPr/>
          <a:lstStyle/>
          <a:p>
            <a:r>
              <a:rPr lang="en-US" dirty="0"/>
              <a:t>CP </a:t>
            </a:r>
            <a:r>
              <a:rPr lang="en-US" dirty="0" err="1"/>
              <a:t>Verletzung</a:t>
            </a:r>
            <a:endParaRPr lang="en-US" dirty="0"/>
          </a:p>
        </p:txBody>
      </p:sp>
      <p:sp>
        <p:nvSpPr>
          <p:cNvPr id="6" name="Content Placeholder 6">
            <a:extLst>
              <a:ext uri="{FF2B5EF4-FFF2-40B4-BE49-F238E27FC236}">
                <a16:creationId xmlns:a16="http://schemas.microsoft.com/office/drawing/2014/main" id="{973EB3DE-BB3B-42A9-555E-824A763DA9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4638" y="804217"/>
            <a:ext cx="9599612" cy="6181328"/>
          </a:xfrm>
        </p:spPr>
        <p:txBody>
          <a:bodyPr/>
          <a:lstStyle/>
          <a:p>
            <a:r>
              <a:rPr lang="en-US" dirty="0"/>
              <a:t>Ein </a:t>
            </a:r>
            <a:r>
              <a:rPr lang="en-US" dirty="0" err="1"/>
              <a:t>Strahl</a:t>
            </a:r>
            <a:r>
              <a:rPr lang="en-US" dirty="0"/>
              <a:t> </a:t>
            </a:r>
            <a:r>
              <a:rPr lang="en-US" dirty="0" err="1"/>
              <a:t>aus</a:t>
            </a:r>
            <a:r>
              <a:rPr lang="en-US" dirty="0"/>
              <a:t> K</a:t>
            </a:r>
            <a:r>
              <a:rPr lang="en-US" baseline="-25000" dirty="0"/>
              <a:t>S</a:t>
            </a:r>
            <a:r>
              <a:rPr lang="en-US" dirty="0"/>
              <a:t> und K</a:t>
            </a:r>
            <a:r>
              <a:rPr lang="en-US" baseline="-25000" dirty="0"/>
              <a:t>L</a:t>
            </a:r>
            <a:r>
              <a:rPr lang="en-US" dirty="0"/>
              <a:t> </a:t>
            </a:r>
            <a:r>
              <a:rPr lang="en-US" dirty="0" err="1"/>
              <a:t>wird</a:t>
            </a:r>
            <a:r>
              <a:rPr lang="en-US" dirty="0"/>
              <a:t> in </a:t>
            </a:r>
            <a:r>
              <a:rPr lang="en-US" dirty="0" err="1"/>
              <a:t>ein</a:t>
            </a:r>
            <a:r>
              <a:rPr lang="en-US" dirty="0"/>
              <a:t> Rohr </a:t>
            </a:r>
            <a:r>
              <a:rPr lang="en-US" dirty="0" err="1"/>
              <a:t>geschossen</a:t>
            </a:r>
            <a:r>
              <a:rPr lang="en-US" dirty="0"/>
              <a:t>. Die CP </a:t>
            </a:r>
            <a:r>
              <a:rPr lang="en-US" dirty="0" err="1"/>
              <a:t>geraden</a:t>
            </a:r>
            <a:r>
              <a:rPr lang="en-US" dirty="0"/>
              <a:t> K</a:t>
            </a:r>
            <a:r>
              <a:rPr lang="en-US" baseline="-25000" dirty="0"/>
              <a:t>S</a:t>
            </a:r>
            <a:r>
              <a:rPr lang="en-US" dirty="0"/>
              <a:t> </a:t>
            </a:r>
            <a:r>
              <a:rPr lang="en-US" dirty="0" err="1"/>
              <a:t>zerfallen</a:t>
            </a:r>
            <a:r>
              <a:rPr lang="en-US" dirty="0"/>
              <a:t> </a:t>
            </a:r>
            <a:r>
              <a:rPr lang="en-US" dirty="0" err="1"/>
              <a:t>sehr</a:t>
            </a:r>
            <a:r>
              <a:rPr lang="en-US" dirty="0"/>
              <a:t> schnell. Am Ende des </a:t>
            </a:r>
            <a:r>
              <a:rPr lang="en-US" dirty="0" err="1"/>
              <a:t>Rohres</a:t>
            </a:r>
            <a:r>
              <a:rPr lang="en-US" dirty="0"/>
              <a:t> </a:t>
            </a:r>
            <a:r>
              <a:rPr lang="en-US" dirty="0" err="1"/>
              <a:t>verbleiben</a:t>
            </a:r>
            <a:r>
              <a:rPr lang="en-US" dirty="0"/>
              <a:t> </a:t>
            </a:r>
            <a:r>
              <a:rPr lang="en-US" dirty="0" err="1"/>
              <a:t>nur</a:t>
            </a:r>
            <a:r>
              <a:rPr lang="en-US" dirty="0"/>
              <a:t> </a:t>
            </a:r>
            <a:r>
              <a:rPr lang="en-US" dirty="0" err="1"/>
              <a:t>noch</a:t>
            </a:r>
            <a:r>
              <a:rPr lang="en-US" dirty="0"/>
              <a:t> CP </a:t>
            </a:r>
            <a:r>
              <a:rPr lang="en-US" dirty="0" err="1"/>
              <a:t>ungerade</a:t>
            </a:r>
            <a:r>
              <a:rPr lang="en-US" dirty="0"/>
              <a:t> K</a:t>
            </a:r>
            <a:r>
              <a:rPr lang="en-US" baseline="-25000" dirty="0"/>
              <a:t>L</a:t>
            </a:r>
            <a:r>
              <a:rPr lang="en-US" dirty="0"/>
              <a:t>. Aber </a:t>
            </a:r>
            <a:r>
              <a:rPr lang="en-US" dirty="0" err="1"/>
              <a:t>auch</a:t>
            </a:r>
            <a:r>
              <a:rPr lang="en-US" dirty="0"/>
              <a:t> </a:t>
            </a:r>
            <a:r>
              <a:rPr lang="en-US" dirty="0" err="1"/>
              <a:t>dort</a:t>
            </a:r>
            <a:r>
              <a:rPr lang="en-US" dirty="0"/>
              <a:t> </a:t>
            </a:r>
            <a:r>
              <a:rPr lang="en-US" dirty="0" err="1"/>
              <a:t>gibt</a:t>
            </a:r>
            <a:r>
              <a:rPr lang="en-US" dirty="0"/>
              <a:t> es </a:t>
            </a:r>
            <a:r>
              <a:rPr lang="en-US" dirty="0" err="1"/>
              <a:t>Zerfälle</a:t>
            </a:r>
            <a:r>
              <a:rPr lang="en-US" dirty="0"/>
              <a:t> in CP </a:t>
            </a:r>
            <a:r>
              <a:rPr lang="en-US" dirty="0" err="1"/>
              <a:t>gerade</a:t>
            </a:r>
            <a:r>
              <a:rPr lang="en-US" dirty="0"/>
              <a:t> 2</a:t>
            </a:r>
            <a:r>
              <a:rPr lang="el-GR" dirty="0"/>
              <a:t>π</a:t>
            </a:r>
            <a:r>
              <a:rPr lang="en-US" dirty="0"/>
              <a:t>!</a:t>
            </a:r>
            <a:br>
              <a:rPr lang="en-US" dirty="0"/>
            </a:br>
            <a:r>
              <a:rPr lang="en-US" dirty="0"/>
              <a:t>=&gt; CP Symmetry </a:t>
            </a:r>
            <a:r>
              <a:rPr lang="en-US" dirty="0" err="1"/>
              <a:t>ist</a:t>
            </a:r>
            <a:r>
              <a:rPr lang="en-US" dirty="0"/>
              <a:t> </a:t>
            </a:r>
            <a:r>
              <a:rPr lang="en-US" dirty="0" err="1"/>
              <a:t>verletzt</a:t>
            </a:r>
            <a:br>
              <a:rPr lang="en-US" dirty="0"/>
            </a:br>
            <a:r>
              <a:rPr lang="en-US" dirty="0"/>
              <a:t>=&gt; </a:t>
            </a:r>
            <a:r>
              <a:rPr lang="en-US" dirty="0" err="1"/>
              <a:t>Notwendig</a:t>
            </a:r>
            <a:r>
              <a:rPr lang="en-US" dirty="0"/>
              <a:t> für </a:t>
            </a:r>
            <a:r>
              <a:rPr lang="en-US" dirty="0" err="1"/>
              <a:t>eine</a:t>
            </a:r>
            <a:r>
              <a:rPr lang="en-US" dirty="0"/>
              <a:t> Asymmetry </a:t>
            </a:r>
            <a:r>
              <a:rPr lang="en-US" dirty="0" err="1"/>
              <a:t>zwischen</a:t>
            </a:r>
            <a:r>
              <a:rPr lang="en-US" dirty="0"/>
              <a:t> </a:t>
            </a:r>
            <a:r>
              <a:rPr lang="en-US" dirty="0" err="1"/>
              <a:t>Materie</a:t>
            </a:r>
            <a:r>
              <a:rPr lang="en-US" dirty="0"/>
              <a:t> und </a:t>
            </a:r>
            <a:r>
              <a:rPr lang="en-US" dirty="0" err="1"/>
              <a:t>Antimaterie</a:t>
            </a:r>
            <a:r>
              <a:rPr lang="en-US" dirty="0"/>
              <a:t>!</a:t>
            </a:r>
          </a:p>
          <a:p>
            <a:pPr lvl="1"/>
            <a:endParaRPr lang="en-US" dirty="0"/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3BD62B76-2AB0-CDB9-0858-EE482A7237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001" y="2656820"/>
            <a:ext cx="9882863" cy="4867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F009645-BFE2-9FDC-BCAC-DCE6C7E29B15}"/>
              </a:ext>
            </a:extLst>
          </p:cNvPr>
          <p:cNvSpPr txBox="1"/>
          <p:nvPr/>
        </p:nvSpPr>
        <p:spPr>
          <a:xfrm>
            <a:off x="-42905" y="35421"/>
            <a:ext cx="3139001" cy="3016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tx1"/>
                </a:solidFill>
              </a:rPr>
              <a:t>From: </a:t>
            </a:r>
            <a:br>
              <a:rPr lang="en-US" sz="800" dirty="0">
                <a:solidFill>
                  <a:schemeClr val="tx1"/>
                </a:solidFill>
              </a:rPr>
            </a:br>
            <a:r>
              <a:rPr lang="en-US" sz="800" dirty="0">
                <a:solidFill>
                  <a:schemeClr val="tx1"/>
                </a:solidFill>
                <a:hlinkClick r:id="rId3"/>
              </a:rPr>
              <a:t>http://hyperphysics.phy-astr.gsu.edu/hbase/Particles/cronin.html</a:t>
            </a:r>
            <a:r>
              <a:rPr lang="en-US" sz="800" dirty="0">
                <a:solidFill>
                  <a:schemeClr val="tx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0023800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>
            <a:grpSpLocks noChangeAspect="1"/>
          </p:cNvGrpSpPr>
          <p:nvPr/>
        </p:nvGrpSpPr>
        <p:grpSpPr>
          <a:xfrm>
            <a:off x="691102" y="2771725"/>
            <a:ext cx="8741698" cy="3960440"/>
            <a:chOff x="359792" y="2673178"/>
            <a:chExt cx="9217024" cy="4248472"/>
          </a:xfrm>
        </p:grpSpPr>
        <p:pic>
          <p:nvPicPr>
            <p:cNvPr id="5" name="Picture 10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9792" y="2673178"/>
              <a:ext cx="9214105" cy="42484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Oval 13"/>
            <p:cNvSpPr/>
            <p:nvPr/>
          </p:nvSpPr>
          <p:spPr bwMode="auto">
            <a:xfrm>
              <a:off x="6660672" y="3123493"/>
              <a:ext cx="1620000" cy="432048"/>
            </a:xfrm>
            <a:prstGeom prst="ellipse">
              <a:avLst/>
            </a:prstGeom>
            <a:noFill/>
            <a:ln w="508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47675" rtl="0" eaLnBrk="1" fontAlgn="base" latinLnBrk="0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  <a:defRPr/>
              </a:pPr>
              <a:endParaRPr kumimoji="0" lang="en-GB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15" name="Oval 14"/>
            <p:cNvSpPr/>
            <p:nvPr/>
          </p:nvSpPr>
          <p:spPr bwMode="auto">
            <a:xfrm>
              <a:off x="7956816" y="5049493"/>
              <a:ext cx="1620000" cy="432048"/>
            </a:xfrm>
            <a:prstGeom prst="ellipse">
              <a:avLst/>
            </a:prstGeom>
            <a:noFill/>
            <a:ln w="508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47675" rtl="0" eaLnBrk="1" fontAlgn="base" latinLnBrk="0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  <a:defRPr/>
              </a:pPr>
              <a:endParaRPr kumimoji="0" lang="en-GB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Aufbau der Materie</a:t>
            </a:r>
            <a:endParaRPr lang="en-GB" dirty="0"/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Heutiges</a:t>
            </a:r>
            <a:r>
              <a:rPr lang="en-US" dirty="0"/>
              <a:t> </a:t>
            </a:r>
            <a:r>
              <a:rPr lang="en-US" dirty="0" err="1"/>
              <a:t>Wissen</a:t>
            </a:r>
            <a:r>
              <a:rPr lang="en-US" dirty="0"/>
              <a:t>: </a:t>
            </a:r>
            <a:r>
              <a:rPr lang="en-US" dirty="0" err="1"/>
              <a:t>Materie</a:t>
            </a:r>
            <a:r>
              <a:rPr lang="en-US" dirty="0"/>
              <a:t> hat </a:t>
            </a:r>
            <a:r>
              <a:rPr lang="en-US" dirty="0" err="1"/>
              <a:t>eine</a:t>
            </a:r>
            <a:r>
              <a:rPr lang="en-US" dirty="0"/>
              <a:t> </a:t>
            </a:r>
            <a:r>
              <a:rPr lang="en-US" dirty="0" err="1"/>
              <a:t>hierarchische</a:t>
            </a:r>
            <a:r>
              <a:rPr lang="en-US" dirty="0"/>
              <a:t> </a:t>
            </a:r>
            <a:r>
              <a:rPr lang="en-US" dirty="0" err="1"/>
              <a:t>Struktur</a:t>
            </a:r>
            <a:endParaRPr lang="en-US" dirty="0"/>
          </a:p>
          <a:p>
            <a:pPr lvl="1"/>
            <a:r>
              <a:rPr lang="en-US" dirty="0" err="1"/>
              <a:t>nur</a:t>
            </a:r>
            <a:r>
              <a:rPr lang="en-US" dirty="0"/>
              <a:t> </a:t>
            </a:r>
            <a:r>
              <a:rPr lang="en-US" dirty="0" err="1">
                <a:solidFill>
                  <a:srgbClr val="FF0000"/>
                </a:solidFill>
              </a:rPr>
              <a:t>Elektronen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und </a:t>
            </a:r>
            <a:r>
              <a:rPr lang="en-US" dirty="0">
                <a:solidFill>
                  <a:srgbClr val="FF0000"/>
                </a:solidFill>
              </a:rPr>
              <a:t>Quarks</a:t>
            </a:r>
            <a:r>
              <a:rPr lang="en-US" dirty="0"/>
              <a:t> </a:t>
            </a:r>
            <a:r>
              <a:rPr lang="en-US" dirty="0" err="1"/>
              <a:t>sind</a:t>
            </a:r>
            <a:r>
              <a:rPr lang="en-US" dirty="0"/>
              <a:t> </a:t>
            </a:r>
            <a:r>
              <a:rPr lang="en-US" dirty="0" err="1"/>
              <a:t>elementar</a:t>
            </a:r>
            <a:r>
              <a:rPr lang="en-US" dirty="0"/>
              <a:t> (“</a:t>
            </a:r>
            <a:r>
              <a:rPr lang="en-US" dirty="0" err="1"/>
              <a:t>punktf</a:t>
            </a:r>
            <a:r>
              <a:rPr lang="de-DE" dirty="0" err="1"/>
              <a:t>örmig</a:t>
            </a:r>
            <a:r>
              <a:rPr lang="en-US" dirty="0"/>
              <a:t>“)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215776" y="2267669"/>
            <a:ext cx="4450193" cy="824841"/>
          </a:xfrm>
          <a:prstGeom prst="rect">
            <a:avLst/>
          </a:prstGeom>
          <a:solidFill>
            <a:srgbClr val="FFFF99"/>
          </a:solidFill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</a:rPr>
              <a:t>Atom:</a:t>
            </a:r>
          </a:p>
          <a:p>
            <a:pPr marL="0" marR="0" lvl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</a:rPr>
              <a:t>Philosophisch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</a:rPr>
              <a:t>: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</a:rPr>
              <a:t>Demokrit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</a:rPr>
              <a:t>, 4.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</a:rPr>
              <a:t>Jh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</a:rPr>
              <a:t>.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</a:rPr>
              <a:t>vor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</a:rPr>
              <a:t>Christus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charset="0"/>
            </a:endParaRPr>
          </a:p>
          <a:p>
            <a:pPr marL="0" marR="0" lvl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</a:rPr>
              <a:t>Theoretisch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</a:rPr>
              <a:t>/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</a:rPr>
              <a:t>Experimentell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</a:rPr>
              <a:t>: Einstein/Perrin,</a:t>
            </a:r>
          </a:p>
          <a:p>
            <a:pPr marL="0" marR="0" lvl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</a:rPr>
              <a:t>Erkl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</a:rPr>
              <a:t>ärung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</a:rPr>
              <a:t>/Messung der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</a:rPr>
              <a:t>Brown’sche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</a:rPr>
              <a:t>Bewegung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</a:rPr>
              <a:t>, 1905 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10837" y="6228109"/>
            <a:ext cx="2277547" cy="824841"/>
          </a:xfrm>
          <a:prstGeom prst="rect">
            <a:avLst/>
          </a:prstGeom>
          <a:solidFill>
            <a:srgbClr val="FFFF99"/>
          </a:solidFill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</a:rPr>
              <a:t>Atomkern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</a:rPr>
              <a:t>:</a:t>
            </a:r>
          </a:p>
          <a:p>
            <a:pPr marL="0" marR="0" lvl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</a:rPr>
              <a:t>Rutherford,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</a:rPr>
              <a:t>Streuung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</a:rPr>
              <a:t> von</a:t>
            </a:r>
          </a:p>
          <a:p>
            <a:pPr marL="0" marR="0" lvl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el-GR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cs typeface="Arial"/>
              </a:rPr>
              <a:t>α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cs typeface="Arial"/>
              </a:rPr>
              <a:t>-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</a:rPr>
              <a:t>Teilchen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</a:rPr>
              <a:t> (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</a:rPr>
              <a:t>Heliumkernen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</a:rPr>
              <a:t>)</a:t>
            </a:r>
          </a:p>
          <a:p>
            <a:pPr marL="0" marR="0" lvl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</a:rPr>
              <a:t>an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</a:rPr>
              <a:t>Goldatomen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</a:rPr>
              <a:t>, 1910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480472" y="2313138"/>
            <a:ext cx="3254352" cy="458587"/>
          </a:xfrm>
          <a:prstGeom prst="rect">
            <a:avLst/>
          </a:prstGeom>
          <a:solidFill>
            <a:srgbClr val="FFFF99"/>
          </a:solidFill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Elektron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:</a:t>
            </a:r>
          </a:p>
          <a:p>
            <a:pPr marL="0" marR="0" lvl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</a:rPr>
              <a:t>J.J. Thomson,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</a:rPr>
              <a:t>Kathodenstrahlen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</a:rPr>
              <a:t>, 1897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128544" y="3923853"/>
            <a:ext cx="2254143" cy="458587"/>
          </a:xfrm>
          <a:prstGeom prst="rect">
            <a:avLst/>
          </a:prstGeom>
          <a:solidFill>
            <a:srgbClr val="FFFF99"/>
          </a:solidFill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</a:rPr>
              <a:t>Proton: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</a:rPr>
              <a:t> Rutherford, 1919</a:t>
            </a:r>
          </a:p>
          <a:p>
            <a:pPr marL="0" marR="0" lvl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</a:rPr>
              <a:t>Neutron: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</a:rPr>
              <a:t> Chadwick, 1932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632600" y="6705626"/>
            <a:ext cx="2084225" cy="458587"/>
          </a:xfrm>
          <a:prstGeom prst="rect">
            <a:avLst/>
          </a:prstGeom>
          <a:solidFill>
            <a:srgbClr val="FFFF99"/>
          </a:solidFill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Quark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</a:rPr>
              <a:t>-Modell:</a:t>
            </a:r>
          </a:p>
          <a:p>
            <a:pPr marL="0" marR="0" lvl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</a:rPr>
              <a:t>Gell-Mann, Zweig, 1963</a:t>
            </a:r>
          </a:p>
        </p:txBody>
      </p:sp>
    </p:spTree>
    <p:extLst>
      <p:ext uri="{BB962C8B-B14F-4D97-AF65-F5344CB8AC3E}">
        <p14:creationId xmlns:p14="http://schemas.microsoft.com/office/powerpoint/2010/main" val="4199964416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46038"/>
            <a:ext cx="9144000" cy="914400"/>
          </a:xfrm>
        </p:spPr>
        <p:txBody>
          <a:bodyPr tIns="75585"/>
          <a:lstStyle/>
          <a:p>
            <a:pPr eaLnBrk="1">
              <a:tabLst>
                <a:tab pos="211138" algn="l"/>
                <a:tab pos="446088" algn="l"/>
                <a:tab pos="896938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1963" algn="l"/>
                <a:tab pos="8531225" algn="l"/>
                <a:tab pos="8980488" algn="l"/>
              </a:tabLst>
            </a:pPr>
            <a:r>
              <a:rPr lang="en-US" alt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Das </a:t>
            </a:r>
            <a:r>
              <a:rPr lang="en-US" altLang="en-US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Standardmodell</a:t>
            </a:r>
            <a:r>
              <a:rPr lang="en-US" alt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dirty="0"/>
              <a:t>– </a:t>
            </a:r>
            <a:r>
              <a:rPr lang="en-US" altLang="en-US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Materie</a:t>
            </a:r>
            <a:endParaRPr lang="en-US" altLang="en-U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7342" y="5577284"/>
            <a:ext cx="1592262" cy="1658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677863" y="971550"/>
            <a:ext cx="8518525" cy="409575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998" tIns="46790" rIns="8998" bIns="8998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5pPr>
            <a:lvl6pPr marL="25146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6pPr>
            <a:lvl7pPr marL="29718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7pPr>
            <a:lvl8pPr marL="34290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8pPr>
            <a:lvl9pPr marL="38862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9pPr>
          </a:lstStyle>
          <a:p>
            <a:pPr marL="0" marR="0" lvl="0" indent="0" algn="ctr" defTabSz="449170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Luxi Sans" charset="0"/>
                <a:ea typeface="ＭＳ Ｐゴシック" charset="0"/>
              </a:rPr>
              <a:t> </a:t>
            </a: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xi Sans" charset="0"/>
                <a:ea typeface="ＭＳ Ｐゴシック" charset="0"/>
              </a:rPr>
              <a:t>Alle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xi Sans" charset="0"/>
                <a:ea typeface="ＭＳ Ｐゴシック" charset="0"/>
              </a:rPr>
              <a:t> </a:t>
            </a: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xi Sans" charset="0"/>
                <a:ea typeface="ＭＳ Ｐゴシック" charset="0"/>
              </a:rPr>
              <a:t>bekannte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xi Sans" charset="0"/>
                <a:ea typeface="ＭＳ Ｐゴシック" charset="0"/>
              </a:rPr>
              <a:t> </a:t>
            </a: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xi Sans" charset="0"/>
                <a:ea typeface="ＭＳ Ｐゴシック" charset="0"/>
              </a:rPr>
              <a:t>Materie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xi Sans" charset="0"/>
                <a:ea typeface="ＭＳ Ｐゴシック" charset="0"/>
              </a:rPr>
              <a:t> </a:t>
            </a: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xi Sans" charset="0"/>
                <a:ea typeface="ＭＳ Ｐゴシック" charset="0"/>
              </a:rPr>
              <a:t>besteht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xi Sans" charset="0"/>
                <a:ea typeface="ＭＳ Ｐゴシック" charset="0"/>
              </a:rPr>
              <a:t> </a:t>
            </a: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xi Sans" charset="0"/>
                <a:ea typeface="ＭＳ Ｐゴシック" charset="0"/>
              </a:rPr>
              <a:t>aus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xi Sans" charset="0"/>
                <a:ea typeface="ＭＳ Ｐゴシック" charset="0"/>
              </a:rPr>
              <a:t> </a:t>
            </a: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xi Sans" charset="0"/>
                <a:ea typeface="ＭＳ Ｐゴシック" charset="0"/>
              </a:rPr>
              <a:t>nur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xi Sans" charset="0"/>
                <a:ea typeface="ＭＳ Ｐゴシック" charset="0"/>
              </a:rPr>
              <a:t> </a:t>
            </a: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xi Sans" charset="0"/>
                <a:ea typeface="ＭＳ Ｐゴシック" charset="0"/>
              </a:rPr>
              <a:t>wenigen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xi Sans" charset="0"/>
                <a:ea typeface="ＭＳ Ｐゴシック" charset="0"/>
              </a:rPr>
              <a:t> </a:t>
            </a: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xi Sans" charset="0"/>
                <a:ea typeface="ＭＳ Ｐゴシック" charset="0"/>
              </a:rPr>
              <a:t>elementaren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xi Sans" charset="0"/>
                <a:ea typeface="ＭＳ Ｐゴシック" charset="0"/>
              </a:rPr>
              <a:t> </a:t>
            </a: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xi Sans" charset="0"/>
                <a:ea typeface="ＭＳ Ｐゴシック" charset="0"/>
              </a:rPr>
              <a:t>Teilchen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xi Sans" charset="0"/>
                <a:ea typeface="ＭＳ Ｐゴシック" charset="0"/>
              </a:rPr>
              <a:t> </a:t>
            </a:r>
          </a:p>
        </p:txBody>
      </p:sp>
      <p:grpSp>
        <p:nvGrpSpPr>
          <p:cNvPr id="8196" name="Group 4"/>
          <p:cNvGrpSpPr>
            <a:grpSpLocks/>
          </p:cNvGrpSpPr>
          <p:nvPr/>
        </p:nvGrpSpPr>
        <p:grpSpPr bwMode="auto">
          <a:xfrm>
            <a:off x="2039367" y="2703909"/>
            <a:ext cx="6821487" cy="2389187"/>
            <a:chOff x="1161" y="1312"/>
            <a:chExt cx="4297" cy="1505"/>
          </a:xfrm>
        </p:grpSpPr>
        <p:pic>
          <p:nvPicPr>
            <p:cNvPr id="9221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61" y="1380"/>
              <a:ext cx="4297" cy="14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9222" name="Text Box 6"/>
            <p:cNvSpPr txBox="1">
              <a:spLocks noChangeArrowheads="1"/>
            </p:cNvSpPr>
            <p:nvPr/>
          </p:nvSpPr>
          <p:spPr bwMode="auto">
            <a:xfrm>
              <a:off x="2432" y="1312"/>
              <a:ext cx="575" cy="21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34020" rIns="0" bIns="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msmincho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msmincho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msmincho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msmincho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msmincho" charset="0"/>
                </a:defRPr>
              </a:lvl5pPr>
              <a:lvl6pPr marL="2514600" indent="-228600" defTabSz="449263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msmincho" charset="0"/>
                </a:defRPr>
              </a:lvl6pPr>
              <a:lvl7pPr marL="2971800" indent="-228600" defTabSz="449263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msmincho" charset="0"/>
                </a:defRPr>
              </a:lvl7pPr>
              <a:lvl8pPr marL="3429000" indent="-228600" defTabSz="449263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msmincho" charset="0"/>
                </a:defRPr>
              </a:lvl8pPr>
              <a:lvl9pPr marL="3886200" indent="-228600" defTabSz="449263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msmincho" charset="0"/>
                </a:defRPr>
              </a:lvl9pPr>
            </a:lstStyle>
            <a:p>
              <a:pPr marL="0" marR="0" lvl="0" indent="0" algn="l" defTabSz="449170" rtl="0" eaLnBrk="1" fontAlgn="base" latinLnBrk="0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kumimoji="0" lang="en-US" sz="1800" b="1" i="1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Luxi Sans" charset="0"/>
                  <a:ea typeface="ＭＳ Ｐゴシック" charset="0"/>
                </a:rPr>
                <a:t> Quarks </a:t>
              </a:r>
            </a:p>
          </p:txBody>
        </p:sp>
        <p:sp>
          <p:nvSpPr>
            <p:cNvPr id="9223" name="Text Box 7"/>
            <p:cNvSpPr txBox="1">
              <a:spLocks noChangeArrowheads="1"/>
            </p:cNvSpPr>
            <p:nvPr/>
          </p:nvSpPr>
          <p:spPr bwMode="auto">
            <a:xfrm>
              <a:off x="4110" y="1312"/>
              <a:ext cx="729" cy="21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34020" rIns="0" bIns="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msmincho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msmincho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msmincho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msmincho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msmincho" charset="0"/>
                </a:defRPr>
              </a:lvl5pPr>
              <a:lvl6pPr marL="2514600" indent="-228600" defTabSz="449263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msmincho" charset="0"/>
                </a:defRPr>
              </a:lvl6pPr>
              <a:lvl7pPr marL="2971800" indent="-228600" defTabSz="449263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msmincho" charset="0"/>
                </a:defRPr>
              </a:lvl7pPr>
              <a:lvl8pPr marL="3429000" indent="-228600" defTabSz="449263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msmincho" charset="0"/>
                </a:defRPr>
              </a:lvl8pPr>
              <a:lvl9pPr marL="3886200" indent="-228600" defTabSz="449263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msmincho" charset="0"/>
                </a:defRPr>
              </a:lvl9pPr>
            </a:lstStyle>
            <a:p>
              <a:pPr marL="0" marR="0" lvl="0" indent="0" algn="l" defTabSz="449170" rtl="0" eaLnBrk="1" fontAlgn="base" latinLnBrk="0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kumimoji="0" lang="en-US" sz="1800" b="1" i="1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Luxi Sans" charset="0"/>
                  <a:ea typeface="ＭＳ Ｐゴシック" charset="0"/>
                </a:rPr>
                <a:t> </a:t>
              </a:r>
              <a:r>
                <a:rPr kumimoji="0" lang="en-US" sz="1800" b="1" i="1" u="none" strike="noStrike" kern="1200" cap="none" spc="0" normalizeH="0" baseline="0" noProof="0" dirty="0" err="1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Luxi Sans" charset="0"/>
                  <a:ea typeface="ＭＳ Ｐゴシック" charset="0"/>
                </a:rPr>
                <a:t>Leptonen</a:t>
              </a:r>
              <a:r>
                <a:rPr kumimoji="0" lang="en-US" sz="1800" b="1" i="1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Luxi Sans" charset="0"/>
                  <a:ea typeface="ＭＳ Ｐゴシック" charset="0"/>
                </a:rPr>
                <a:t> </a:t>
              </a:r>
            </a:p>
          </p:txBody>
        </p:sp>
      </p:grpSp>
      <p:sp>
        <p:nvSpPr>
          <p:cNvPr id="9224" name="Oval 8"/>
          <p:cNvSpPr>
            <a:spLocks noChangeArrowheads="1"/>
          </p:cNvSpPr>
          <p:nvPr/>
        </p:nvSpPr>
        <p:spPr bwMode="auto">
          <a:xfrm>
            <a:off x="1672654" y="4404121"/>
            <a:ext cx="7437438" cy="898525"/>
          </a:xfrm>
          <a:prstGeom prst="ellipse">
            <a:avLst/>
          </a:prstGeom>
          <a:noFill/>
          <a:ln w="36720">
            <a:solidFill>
              <a:srgbClr val="800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1420" tIns="45711" rIns="91420" bIns="45711" anchor="ctr"/>
          <a:lstStyle/>
          <a:p>
            <a:pPr marL="0" marR="0" lvl="0" indent="0" algn="l" defTabSz="449170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9225" name="Text Box 9"/>
          <p:cNvSpPr txBox="1">
            <a:spLocks noChangeArrowheads="1"/>
          </p:cNvSpPr>
          <p:nvPr/>
        </p:nvSpPr>
        <p:spPr bwMode="auto">
          <a:xfrm>
            <a:off x="359792" y="4608909"/>
            <a:ext cx="1312862" cy="438150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998" tIns="31673" rIns="8998" bIns="8998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5pPr>
            <a:lvl6pPr marL="25146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6pPr>
            <a:lvl7pPr marL="29718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7pPr>
            <a:lvl8pPr marL="34290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8pPr>
            <a:lvl9pPr marL="38862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9pPr>
          </a:lstStyle>
          <a:p>
            <a:pPr marL="0" marR="0" lvl="0" indent="0" algn="l" defTabSz="449170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xi Sans" charset="0"/>
                <a:ea typeface="ＭＳ Ｐゴシック" charset="0"/>
              </a:rPr>
              <a:t>  </a:t>
            </a:r>
            <a:r>
              <a:rPr kumimoji="0" lang="en-US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xi Sans" charset="0"/>
                <a:ea typeface="ＭＳ Ｐゴシック" charset="0"/>
              </a:rPr>
              <a:t>Normale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xi Sans" charset="0"/>
                <a:ea typeface="ＭＳ Ｐゴシック" charset="0"/>
              </a:rPr>
              <a:t>, </a:t>
            </a:r>
          </a:p>
          <a:p>
            <a:pPr marL="0" marR="0" lvl="0" indent="0" algn="l" defTabSz="449170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xi Sans" charset="0"/>
                <a:ea typeface="ＭＳ Ｐゴシック" charset="0"/>
              </a:rPr>
              <a:t>  stabile </a:t>
            </a:r>
            <a:r>
              <a:rPr kumimoji="0" lang="en-US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xi Sans" charset="0"/>
                <a:ea typeface="ＭＳ Ｐゴシック" charset="0"/>
              </a:rPr>
              <a:t>Materie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xi Sans" charset="0"/>
                <a:ea typeface="ＭＳ Ｐゴシック" charset="0"/>
              </a:rPr>
              <a:t> </a:t>
            </a:r>
          </a:p>
        </p:txBody>
      </p:sp>
      <p:sp>
        <p:nvSpPr>
          <p:cNvPr id="9226" name="Text Box 10"/>
          <p:cNvSpPr txBox="1">
            <a:spLocks noChangeArrowheads="1"/>
          </p:cNvSpPr>
          <p:nvPr/>
        </p:nvSpPr>
        <p:spPr bwMode="auto">
          <a:xfrm>
            <a:off x="359793" y="3996134"/>
            <a:ext cx="1422400" cy="407987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998" tIns="31673" rIns="8998" bIns="8998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5pPr>
            <a:lvl6pPr marL="25146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6pPr>
            <a:lvl7pPr marL="29718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7pPr>
            <a:lvl8pPr marL="34290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8pPr>
            <a:lvl9pPr marL="38862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9pPr>
          </a:lstStyle>
          <a:p>
            <a:pPr marL="0" marR="0" lvl="0" indent="0" algn="l" defTabSz="449170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Luxi Sans" charset="0"/>
                <a:ea typeface="ＭＳ Ｐゴシック" charset="0"/>
              </a:rPr>
              <a:t>  </a:t>
            </a:r>
            <a:r>
              <a:rPr kumimoji="0" lang="en-US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Luxi Sans" charset="0"/>
                <a:ea typeface="ＭＳ Ｐゴシック" charset="0"/>
              </a:rPr>
              <a:t>Schwere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Luxi Sans" charset="0"/>
                <a:ea typeface="ＭＳ Ｐゴシック" charset="0"/>
              </a:rPr>
              <a:t>, </a:t>
            </a:r>
          </a:p>
          <a:p>
            <a:pPr marL="0" marR="0" lvl="0" indent="0" algn="l" defTabSz="449170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Luxi Sans" charset="0"/>
                <a:ea typeface="ＭＳ Ｐゴシック" charset="0"/>
              </a:rPr>
              <a:t>  </a:t>
            </a:r>
            <a:r>
              <a:rPr kumimoji="0" lang="en-US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Luxi Sans" charset="0"/>
                <a:ea typeface="ＭＳ Ｐゴシック" charset="0"/>
              </a:rPr>
              <a:t>instabile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Luxi Sans" charset="0"/>
                <a:ea typeface="ＭＳ Ｐゴシック" charset="0"/>
              </a:rPr>
              <a:t> </a:t>
            </a:r>
            <a:r>
              <a:rPr kumimoji="0" lang="en-US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Luxi Sans" charset="0"/>
                <a:ea typeface="ＭＳ Ｐゴシック" charset="0"/>
              </a:rPr>
              <a:t>Materie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Luxi Sans" charset="0"/>
                <a:ea typeface="ＭＳ Ｐゴシック" charset="0"/>
              </a:rPr>
              <a:t> </a:t>
            </a:r>
          </a:p>
        </p:txBody>
      </p:sp>
      <p:sp>
        <p:nvSpPr>
          <p:cNvPr id="9227" name="Text Box 11"/>
          <p:cNvSpPr txBox="1">
            <a:spLocks noChangeArrowheads="1"/>
          </p:cNvSpPr>
          <p:nvPr/>
        </p:nvSpPr>
        <p:spPr bwMode="auto">
          <a:xfrm>
            <a:off x="361379" y="3348434"/>
            <a:ext cx="1563688" cy="403225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998" tIns="31673" rIns="8998" bIns="8998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US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Luxi Sans" charset="0"/>
                <a:ea typeface="ＭＳ Ｐゴシック" pitchFamily="34" charset="-128"/>
              </a:rPr>
              <a:t>  </a:t>
            </a:r>
            <a:r>
              <a:rPr kumimoji="0" lang="en-US" altLang="en-US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Luxi Sans" charset="0"/>
                <a:ea typeface="ＭＳ Ｐゴシック" pitchFamily="34" charset="-128"/>
              </a:rPr>
              <a:t>Überschwere</a:t>
            </a:r>
            <a:r>
              <a:rPr kumimoji="0" lang="en-US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Luxi Sans" charset="0"/>
                <a:ea typeface="ＭＳ Ｐゴシック" pitchFamily="34" charset="-128"/>
              </a:rPr>
              <a:t>, </a:t>
            </a:r>
            <a:r>
              <a:rPr kumimoji="0" lang="en-US" altLang="en-US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Luxi Sans" charset="0"/>
                <a:ea typeface="ＭＳ Ｐゴシック" pitchFamily="34" charset="-128"/>
              </a:rPr>
              <a:t>sehr</a:t>
            </a:r>
            <a:r>
              <a:rPr kumimoji="0" lang="en-US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Luxi Sans" charset="0"/>
                <a:ea typeface="ＭＳ Ｐゴシック" pitchFamily="34" charset="-128"/>
              </a:rPr>
              <a:t> </a:t>
            </a:r>
          </a:p>
          <a:p>
            <a:pPr marL="0" marR="0" lvl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US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Luxi Sans" charset="0"/>
                <a:ea typeface="ＭＳ Ｐゴシック" pitchFamily="34" charset="-128"/>
              </a:rPr>
              <a:t>  </a:t>
            </a:r>
            <a:r>
              <a:rPr kumimoji="0" lang="en-US" altLang="en-US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Luxi Sans" charset="0"/>
                <a:ea typeface="ＭＳ Ｐゴシック" pitchFamily="34" charset="-128"/>
              </a:rPr>
              <a:t>instabile</a:t>
            </a:r>
            <a:r>
              <a:rPr kumimoji="0" lang="en-US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Luxi Sans" charset="0"/>
                <a:ea typeface="ＭＳ Ｐゴシック" pitchFamily="34" charset="-128"/>
              </a:rPr>
              <a:t> </a:t>
            </a:r>
            <a:r>
              <a:rPr kumimoji="0" lang="en-US" altLang="en-US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Luxi Sans" charset="0"/>
                <a:ea typeface="ＭＳ Ｐゴシック" pitchFamily="34" charset="-128"/>
              </a:rPr>
              <a:t>Materie</a:t>
            </a:r>
            <a:r>
              <a:rPr kumimoji="0" lang="en-US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Luxi Sans" charset="0"/>
                <a:ea typeface="ＭＳ Ｐゴシック" pitchFamily="34" charset="-128"/>
              </a:rPr>
              <a:t> </a:t>
            </a:r>
          </a:p>
        </p:txBody>
      </p:sp>
      <p:sp>
        <p:nvSpPr>
          <p:cNvPr id="9228" name="Text Box 12"/>
          <p:cNvSpPr txBox="1">
            <a:spLocks noChangeArrowheads="1"/>
          </p:cNvSpPr>
          <p:nvPr/>
        </p:nvSpPr>
        <p:spPr bwMode="auto">
          <a:xfrm>
            <a:off x="1222375" y="1547813"/>
            <a:ext cx="6726238" cy="32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0" tIns="34014" rIns="0" bIns="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US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Luxi Sans" charset="0"/>
                <a:ea typeface="ＭＳ Ｐゴシック" pitchFamily="34" charset="-128"/>
              </a:rPr>
              <a:t>...</a:t>
            </a:r>
            <a:r>
              <a:rPr kumimoji="0" lang="en-US" alt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Luxi Sans" charset="0"/>
                <a:ea typeface="ＭＳ Ｐゴシック" pitchFamily="34" charset="-128"/>
              </a:rPr>
              <a:t>aber</a:t>
            </a:r>
            <a:r>
              <a:rPr kumimoji="0" lang="en-US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Luxi Sans" charset="0"/>
                <a:ea typeface="ＭＳ Ｐゴシック" pitchFamily="34" charset="-128"/>
              </a:rPr>
              <a:t> in 3 </a:t>
            </a:r>
            <a:r>
              <a:rPr kumimoji="0" lang="en-US" alt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Luxi Sans" charset="0"/>
                <a:ea typeface="ＭＳ Ｐゴシック" pitchFamily="34" charset="-128"/>
              </a:rPr>
              <a:t>verschiedenen</a:t>
            </a:r>
            <a:r>
              <a:rPr kumimoji="0" lang="en-US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Luxi Sans" charset="0"/>
                <a:ea typeface="ＭＳ Ｐゴシック" pitchFamily="34" charset="-128"/>
              </a:rPr>
              <a:t> </a:t>
            </a:r>
            <a:r>
              <a:rPr kumimoji="0" lang="en-US" alt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Luxi Sans" charset="0"/>
                <a:ea typeface="ＭＳ Ｐゴシック" pitchFamily="34" charset="-128"/>
              </a:rPr>
              <a:t>Versionen</a:t>
            </a:r>
            <a:r>
              <a:rPr kumimoji="0" lang="en-US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Luxi Sans" charset="0"/>
                <a:ea typeface="ＭＳ Ｐゴシック" pitchFamily="34" charset="-128"/>
              </a:rPr>
              <a:t> (“</a:t>
            </a:r>
            <a:r>
              <a:rPr kumimoji="0" lang="en-US" altLang="ja-JP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Luxi Sans" charset="0"/>
                <a:ea typeface="ＭＳ Ｐゴシック" pitchFamily="34" charset="-128"/>
              </a:rPr>
              <a:t>Generationen</a:t>
            </a:r>
            <a:r>
              <a:rPr kumimoji="0" lang="en-US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Luxi Sans" charset="0"/>
                <a:ea typeface="ＭＳ Ｐゴシック" pitchFamily="34" charset="-128"/>
              </a:rPr>
              <a:t>”</a:t>
            </a:r>
            <a:r>
              <a:rPr kumimoji="0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Luxi Sans" charset="0"/>
                <a:ea typeface="ＭＳ Ｐゴシック" pitchFamily="34" charset="-128"/>
              </a:rPr>
              <a:t>)</a:t>
            </a:r>
            <a:endParaRPr kumimoji="0" lang="en-US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Luxi Sans" charset="0"/>
              <a:ea typeface="ＭＳ Ｐゴシック" pitchFamily="34" charset="-128"/>
            </a:endParaRPr>
          </a:p>
        </p:txBody>
      </p:sp>
      <p:sp>
        <p:nvSpPr>
          <p:cNvPr id="9229" name="Text Box 13"/>
          <p:cNvSpPr txBox="1">
            <a:spLocks noChangeArrowheads="1"/>
          </p:cNvSpPr>
          <p:nvPr/>
        </p:nvSpPr>
        <p:spPr bwMode="auto">
          <a:xfrm>
            <a:off x="366142" y="5693171"/>
            <a:ext cx="1889125" cy="993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0" tIns="41571" rIns="0" bIns="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5pPr>
            <a:lvl6pPr marL="25146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6pPr>
            <a:lvl7pPr marL="29718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7pPr>
            <a:lvl8pPr marL="34290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8pPr>
            <a:lvl9pPr marL="38862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9pPr>
          </a:lstStyle>
          <a:p>
            <a:pPr marL="0" marR="0" lvl="0" indent="0" algn="l" defTabSz="449170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uLnTx/>
                <a:uFillTx/>
                <a:latin typeface="Luxi Sans" charset="0"/>
                <a:ea typeface="ＭＳ Ｐゴシック" charset="0"/>
              </a:rPr>
              <a:t>WIR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xi Sans" charset="0"/>
                <a:ea typeface="ＭＳ Ｐゴシック" charset="0"/>
              </a:rPr>
              <a:t> und 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xi Sans" charset="0"/>
                <a:ea typeface="ＭＳ Ｐゴシック" charset="0"/>
              </a:rPr>
              <a:t>alles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xi Sans" charset="0"/>
                <a:ea typeface="ＭＳ Ｐゴシック" charset="0"/>
              </a:rPr>
              <a:t>,</a:t>
            </a:r>
          </a:p>
          <a:p>
            <a:pPr marL="0" marR="0" lvl="0" indent="0" algn="l" defTabSz="449170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xi Sans" charset="0"/>
                <a:ea typeface="ＭＳ Ｐゴシック" charset="0"/>
              </a:rPr>
              <a:t>was 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xi Sans" charset="0"/>
                <a:ea typeface="ＭＳ Ｐゴシック" charset="0"/>
              </a:rPr>
              <a:t>wir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xi Sans" charset="0"/>
                <a:ea typeface="ＭＳ Ｐゴシック" charset="0"/>
              </a:rPr>
              <a:t> um</a:t>
            </a:r>
          </a:p>
          <a:p>
            <a:pPr marL="0" marR="0" lvl="0" indent="0" algn="l" defTabSz="449170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xi Sans" charset="0"/>
                <a:ea typeface="ＭＳ Ｐゴシック" charset="0"/>
              </a:rPr>
              <a:t>uns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xi Sans" charset="0"/>
                <a:ea typeface="ＭＳ Ｐゴシック" charset="0"/>
              </a:rPr>
              <a:t> 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xi Sans" charset="0"/>
                <a:ea typeface="ＭＳ Ｐゴシック" charset="0"/>
              </a:rPr>
              <a:t>sehen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xi Sans" charset="0"/>
                <a:ea typeface="ＭＳ Ｐゴシック" charset="0"/>
              </a:rPr>
              <a:t>!</a:t>
            </a:r>
          </a:p>
        </p:txBody>
      </p:sp>
      <p:sp>
        <p:nvSpPr>
          <p:cNvPr id="9230" name="Line 14"/>
          <p:cNvSpPr>
            <a:spLocks noChangeShapeType="1"/>
          </p:cNvSpPr>
          <p:nvPr/>
        </p:nvSpPr>
        <p:spPr bwMode="auto">
          <a:xfrm flipV="1">
            <a:off x="899542" y="5088334"/>
            <a:ext cx="1587" cy="558800"/>
          </a:xfrm>
          <a:prstGeom prst="line">
            <a:avLst/>
          </a:prstGeom>
          <a:noFill/>
          <a:ln w="36720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1420" tIns="45711" rIns="91420" bIns="45711"/>
          <a:lstStyle/>
          <a:p>
            <a:pPr marL="0" marR="0" lvl="0" indent="0" algn="l" defTabSz="449170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9231" name="Line 15"/>
          <p:cNvSpPr>
            <a:spLocks noChangeShapeType="1"/>
          </p:cNvSpPr>
          <p:nvPr/>
        </p:nvSpPr>
        <p:spPr bwMode="auto">
          <a:xfrm>
            <a:off x="3612579" y="5099446"/>
            <a:ext cx="365125" cy="471488"/>
          </a:xfrm>
          <a:prstGeom prst="line">
            <a:avLst/>
          </a:prstGeom>
          <a:noFill/>
          <a:ln w="18360">
            <a:solidFill>
              <a:srgbClr val="00008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1420" tIns="45711" rIns="91420" bIns="45711"/>
          <a:lstStyle/>
          <a:p>
            <a:pPr marL="0" marR="0" lvl="0" indent="0" algn="l" defTabSz="449170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9232" name="Line 16"/>
          <p:cNvSpPr>
            <a:spLocks noChangeShapeType="1"/>
          </p:cNvSpPr>
          <p:nvPr/>
        </p:nvSpPr>
        <p:spPr bwMode="auto">
          <a:xfrm flipH="1">
            <a:off x="4660329" y="5062934"/>
            <a:ext cx="341313" cy="498475"/>
          </a:xfrm>
          <a:prstGeom prst="line">
            <a:avLst/>
          </a:prstGeom>
          <a:noFill/>
          <a:ln w="18360">
            <a:solidFill>
              <a:srgbClr val="00008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1420" tIns="45711" rIns="91420" bIns="45711"/>
          <a:lstStyle/>
          <a:p>
            <a:pPr marL="0" marR="0" lvl="0" indent="0" algn="l" defTabSz="449170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9233" name="Text Box 17"/>
          <p:cNvSpPr txBox="1">
            <a:spLocks noChangeArrowheads="1"/>
          </p:cNvSpPr>
          <p:nvPr/>
        </p:nvSpPr>
        <p:spPr bwMode="auto">
          <a:xfrm>
            <a:off x="2606104" y="6340871"/>
            <a:ext cx="1312863" cy="62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0" tIns="34014" rIns="0" bIns="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5pPr>
            <a:lvl6pPr marL="25146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6pPr>
            <a:lvl7pPr marL="29718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7pPr>
            <a:lvl8pPr marL="34290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8pPr>
            <a:lvl9pPr marL="38862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9pPr>
          </a:lstStyle>
          <a:p>
            <a:pPr marL="0" marR="0" lvl="0" indent="0" algn="l" defTabSz="449170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xi Sans" charset="0"/>
                <a:ea typeface="ＭＳ Ｐゴシック" charset="0"/>
              </a:rPr>
              <a:t>Protonen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Luxi Sans" charset="0"/>
              <a:ea typeface="ＭＳ Ｐゴシック" charset="0"/>
            </a:endParaRPr>
          </a:p>
          <a:p>
            <a:pPr marL="0" marR="0" lvl="0" indent="0" algn="l" defTabSz="449170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Luxi Sans" charset="0"/>
                <a:ea typeface="ＭＳ Ｐゴシック" charset="0"/>
              </a:rPr>
              <a:t>Neutronen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Luxi Sans" charset="0"/>
              <a:ea typeface="ＭＳ Ｐゴシック" charset="0"/>
            </a:endParaRPr>
          </a:p>
        </p:txBody>
      </p:sp>
      <p:pic>
        <p:nvPicPr>
          <p:cNvPr id="9234" name="Picture 1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6404" y="5577284"/>
            <a:ext cx="1903413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9235" name="Line 19"/>
          <p:cNvSpPr>
            <a:spLocks noChangeShapeType="1"/>
          </p:cNvSpPr>
          <p:nvPr/>
        </p:nvSpPr>
        <p:spPr bwMode="auto">
          <a:xfrm>
            <a:off x="6347842" y="5099446"/>
            <a:ext cx="365125" cy="471488"/>
          </a:xfrm>
          <a:prstGeom prst="line">
            <a:avLst/>
          </a:prstGeom>
          <a:noFill/>
          <a:ln w="18360">
            <a:solidFill>
              <a:srgbClr val="00008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1420" tIns="45711" rIns="91420" bIns="45711"/>
          <a:lstStyle/>
          <a:p>
            <a:pPr marL="0" marR="0" lvl="0" indent="0" algn="l" defTabSz="449170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9236" name="Text Box 20"/>
          <p:cNvSpPr txBox="1">
            <a:spLocks noChangeArrowheads="1"/>
          </p:cNvSpPr>
          <p:nvPr/>
        </p:nvSpPr>
        <p:spPr bwMode="auto">
          <a:xfrm>
            <a:off x="4909567" y="6731396"/>
            <a:ext cx="814387" cy="220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0" tIns="22675" rIns="0" bIns="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5pPr>
            <a:lvl6pPr marL="25146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6pPr>
            <a:lvl7pPr marL="29718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7pPr>
            <a:lvl8pPr marL="34290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8pPr>
            <a:lvl9pPr marL="38862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9pPr>
          </a:lstStyle>
          <a:p>
            <a:pPr marL="0" marR="0" lvl="0" indent="0" algn="l" defTabSz="449170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US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Luxi Sans" charset="0"/>
                <a:ea typeface="ＭＳ Ｐゴシック" charset="0"/>
              </a:rPr>
              <a:t>Atomkern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Luxi Sans" charset="0"/>
              <a:ea typeface="ＭＳ Ｐゴシック" charset="0"/>
            </a:endParaRPr>
          </a:p>
        </p:txBody>
      </p:sp>
      <p:sp>
        <p:nvSpPr>
          <p:cNvPr id="9237" name="Text Box 21"/>
          <p:cNvSpPr txBox="1">
            <a:spLocks noChangeArrowheads="1"/>
          </p:cNvSpPr>
          <p:nvPr/>
        </p:nvSpPr>
        <p:spPr bwMode="auto">
          <a:xfrm>
            <a:off x="7787704" y="6772671"/>
            <a:ext cx="846138" cy="220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0" tIns="22675" rIns="0" bIns="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US" altLang="en-US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Luxi Sans" charset="0"/>
                <a:ea typeface="ＭＳ Ｐゴシック" pitchFamily="34" charset="-128"/>
              </a:rPr>
              <a:t>Atomhülle</a:t>
            </a:r>
            <a:endParaRPr kumimoji="0" lang="en-US" altLang="en-US" sz="12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Luxi Sans" charset="0"/>
              <a:ea typeface="ＭＳ Ｐゴシック" pitchFamily="34" charset="-128"/>
            </a:endParaRPr>
          </a:p>
        </p:txBody>
      </p:sp>
      <p:sp>
        <p:nvSpPr>
          <p:cNvPr id="25" name="Text Box 11"/>
          <p:cNvSpPr txBox="1">
            <a:spLocks noChangeArrowheads="1"/>
          </p:cNvSpPr>
          <p:nvPr/>
        </p:nvSpPr>
        <p:spPr bwMode="auto">
          <a:xfrm>
            <a:off x="3817367" y="2267346"/>
            <a:ext cx="1357312" cy="403225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998" tIns="31673" rIns="8998" bIns="8998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5pPr>
            <a:lvl6pPr marL="25146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6pPr>
            <a:lvl7pPr marL="29718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7pPr>
            <a:lvl8pPr marL="34290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8pPr>
            <a:lvl9pPr marL="38862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9pPr>
          </a:lstStyle>
          <a:p>
            <a:pPr marL="0" marR="0" lvl="0" indent="0" algn="l" defTabSz="449170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Luxi Sans" charset="0"/>
                <a:ea typeface="ＭＳ Ｐゴシック" charset="0"/>
              </a:rPr>
              <a:t>  </a:t>
            </a:r>
            <a:r>
              <a:rPr kumimoji="0" lang="en-US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Luxi Sans" charset="0"/>
                <a:ea typeface="ＭＳ Ｐゴシック" charset="0"/>
              </a:rPr>
              <a:t>mit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Luxi Sans" charset="0"/>
                <a:ea typeface="ＭＳ Ｐゴシック" charset="0"/>
              </a:rPr>
              <a:t> starker</a:t>
            </a:r>
          </a:p>
          <a:p>
            <a:pPr marL="0" marR="0" lvl="0" indent="0" algn="l" defTabSz="449170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Luxi Sans" charset="0"/>
                <a:ea typeface="ＭＳ Ｐゴシック" charset="0"/>
              </a:rPr>
              <a:t>  </a:t>
            </a:r>
            <a:r>
              <a:rPr kumimoji="0" lang="en-US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Luxi Sans" charset="0"/>
                <a:ea typeface="ＭＳ Ｐゴシック" charset="0"/>
              </a:rPr>
              <a:t>Wechselwirkung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Luxi Sans" charset="0"/>
                <a:ea typeface="ＭＳ Ｐゴシック" charset="0"/>
              </a:rPr>
              <a:t> </a:t>
            </a:r>
          </a:p>
        </p:txBody>
      </p:sp>
      <p:sp>
        <p:nvSpPr>
          <p:cNvPr id="27" name="Text Box 11"/>
          <p:cNvSpPr txBox="1">
            <a:spLocks noChangeArrowheads="1"/>
          </p:cNvSpPr>
          <p:nvPr/>
        </p:nvSpPr>
        <p:spPr bwMode="auto">
          <a:xfrm>
            <a:off x="6625654" y="2267346"/>
            <a:ext cx="1357313" cy="403225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998" tIns="31673" rIns="8998" bIns="8998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5pPr>
            <a:lvl6pPr marL="25146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6pPr>
            <a:lvl7pPr marL="29718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7pPr>
            <a:lvl8pPr marL="34290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8pPr>
            <a:lvl9pPr marL="38862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9pPr>
          </a:lstStyle>
          <a:p>
            <a:pPr marL="0" marR="0" lvl="0" indent="0" algn="l" defTabSz="449170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Luxi Sans" charset="0"/>
                <a:ea typeface="ＭＳ Ｐゴシック" charset="0"/>
              </a:rPr>
              <a:t>  </a:t>
            </a:r>
            <a:r>
              <a:rPr kumimoji="0" lang="en-US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Luxi Sans" charset="0"/>
                <a:ea typeface="ＭＳ Ｐゴシック" charset="0"/>
              </a:rPr>
              <a:t>ohne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Luxi Sans" charset="0"/>
                <a:ea typeface="ＭＳ Ｐゴシック" charset="0"/>
              </a:rPr>
              <a:t> </a:t>
            </a:r>
            <a:r>
              <a:rPr kumimoji="0" lang="en-US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Luxi Sans" charset="0"/>
                <a:ea typeface="ＭＳ Ｐゴシック" charset="0"/>
              </a:rPr>
              <a:t>starke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3333CC"/>
              </a:solidFill>
              <a:effectLst/>
              <a:uLnTx/>
              <a:uFillTx/>
              <a:latin typeface="Luxi Sans" charset="0"/>
              <a:ea typeface="ＭＳ Ｐゴシック" charset="0"/>
            </a:endParaRPr>
          </a:p>
          <a:p>
            <a:pPr marL="0" marR="0" lvl="0" indent="0" algn="l" defTabSz="449170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Luxi Sans" charset="0"/>
                <a:ea typeface="ＭＳ Ｐゴシック" charset="0"/>
              </a:rPr>
              <a:t>  </a:t>
            </a:r>
            <a:r>
              <a:rPr kumimoji="0" lang="en-US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Luxi Sans" charset="0"/>
                <a:ea typeface="ＭＳ Ｐゴシック" charset="0"/>
              </a:rPr>
              <a:t>Wechselwirkung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Luxi Sans" charset="0"/>
                <a:ea typeface="ＭＳ Ｐゴシック" charset="0"/>
              </a:rPr>
              <a:t> </a:t>
            </a:r>
          </a:p>
        </p:txBody>
      </p:sp>
      <p:sp>
        <p:nvSpPr>
          <p:cNvPr id="26" name="TextBox 25"/>
          <p:cNvSpPr txBox="1"/>
          <p:nvPr/>
        </p:nvSpPr>
        <p:spPr>
          <a:xfrm rot="1200000">
            <a:off x="7332266" y="2024569"/>
            <a:ext cx="2709284" cy="298381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00"/>
            </a:solidFill>
            <a:prstDash val="solid"/>
          </a:ln>
        </p:spPr>
        <p:txBody>
          <a:bodyPr vert="horz" wrap="square" lIns="9000" tIns="9000" rIns="9000" bIns="9000" anchorCtr="0" compatLnSpc="0">
            <a:spAutoFit/>
          </a:bodyPr>
          <a:lstStyle/>
          <a:p>
            <a:pPr marL="0" marR="0" lvl="0" indent="0" algn="ctr" defTabSz="447675" rtl="0" eaLnBrk="1" fontAlgn="base" latinLnBrk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Luxi Sans" charset="0"/>
                <a:ea typeface="HG Mincho Light J" pitchFamily="2"/>
                <a:cs typeface="HG Mincho Light J" pitchFamily="2"/>
              </a:rPr>
              <a:t>  ...und f</a:t>
            </a:r>
            <a:r>
              <a:rPr kumimoji="0" lang="de-DE" sz="1000" b="1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Luxi Sans" charset="0"/>
                <a:ea typeface="HG Mincho Light J" pitchFamily="2"/>
                <a:cs typeface="HG Mincho Light J" pitchFamily="2"/>
              </a:rPr>
              <a:t>ür</a:t>
            </a:r>
            <a:r>
              <a:rPr kumimoji="0" lang="de-DE" sz="10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Luxi Sans" charset="0"/>
                <a:ea typeface="HG Mincho Light J" pitchFamily="2"/>
                <a:cs typeface="HG Mincho Light J" pitchFamily="2"/>
              </a:rPr>
              <a:t> jedes </a:t>
            </a:r>
            <a:r>
              <a:rPr kumimoji="0" lang="de-DE" sz="1000" b="1" i="0" u="none" strike="noStrike" kern="1200" cap="none" spc="0" normalizeH="0" baseline="0" noProof="0" dirty="0">
                <a:ln>
                  <a:noFill/>
                </a:ln>
                <a:solidFill>
                  <a:srgbClr val="00CC99">
                    <a:lumMod val="50000"/>
                  </a:srgbClr>
                </a:solidFill>
                <a:effectLst/>
                <a:uLnTx/>
                <a:uFillTx/>
                <a:latin typeface="Luxi Sans" charset="0"/>
                <a:ea typeface="HG Mincho Light J" pitchFamily="2"/>
                <a:cs typeface="HG Mincho Light J" pitchFamily="2"/>
              </a:rPr>
              <a:t>Teilchen</a:t>
            </a:r>
            <a:r>
              <a:rPr kumimoji="0" lang="de-DE" sz="10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Luxi Sans" charset="0"/>
                <a:ea typeface="HG Mincho Light J" pitchFamily="2"/>
                <a:cs typeface="HG Mincho Light J" pitchFamily="2"/>
              </a:rPr>
              <a:t> gibt es noch ein </a:t>
            </a:r>
            <a:r>
              <a:rPr kumimoji="0" lang="de-DE" sz="1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Luxi Sans" charset="0"/>
                <a:ea typeface="HG Mincho Light J" pitchFamily="2"/>
                <a:cs typeface="HG Mincho Light J" pitchFamily="2"/>
              </a:rPr>
              <a:t>Antiteilchen</a:t>
            </a:r>
            <a:r>
              <a:rPr kumimoji="0" lang="de-DE" sz="10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Luxi Sans" charset="0"/>
                <a:ea typeface="HG Mincho Light J" pitchFamily="2"/>
                <a:cs typeface="HG Mincho Light J" pitchFamily="2"/>
              </a:rPr>
              <a:t> mit entgegengesetzter Ladung</a:t>
            </a:r>
            <a:endParaRPr kumimoji="0" lang="en-US" sz="10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Luxi Sans" charset="0"/>
              <a:ea typeface="HG Mincho Light J" pitchFamily="2"/>
              <a:cs typeface="HG Mincho Light J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493952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Wechselwirkungen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638" y="1043533"/>
            <a:ext cx="9599612" cy="5942012"/>
          </a:xfrm>
        </p:spPr>
        <p:txBody>
          <a:bodyPr/>
          <a:lstStyle/>
          <a:p>
            <a:r>
              <a:rPr lang="de-DE" dirty="0"/>
              <a:t>4 verschiedene (bekannte) Wechselwirkungen (Kräfte)</a:t>
            </a:r>
          </a:p>
          <a:p>
            <a:pPr lvl="1"/>
            <a:r>
              <a:rPr lang="de-DE" dirty="0">
                <a:solidFill>
                  <a:srgbClr val="FF0000"/>
                </a:solidFill>
              </a:rPr>
              <a:t>Kraft- oder Austauschteilchen sind Bosonen</a:t>
            </a:r>
            <a:endParaRPr lang="de-DE" dirty="0"/>
          </a:p>
          <a:p>
            <a:pPr lvl="2"/>
            <a:r>
              <a:rPr lang="de-DE" dirty="0"/>
              <a:t>ganzzahliger Spin ( = 1) </a:t>
            </a:r>
            <a:r>
              <a:rPr lang="de-DE" sz="1050" dirty="0"/>
              <a:t>(Eigendrehimpuls in Einheiten von </a:t>
            </a:r>
            <a:r>
              <a:rPr lang="de-DE" sz="1100" b="0" i="1" dirty="0"/>
              <a:t>ħ</a:t>
            </a:r>
            <a:r>
              <a:rPr lang="de-DE" sz="1050" dirty="0"/>
              <a:t>)</a:t>
            </a:r>
            <a:endParaRPr lang="de-DE" sz="1200" dirty="0"/>
          </a:p>
          <a:p>
            <a:pPr lvl="1"/>
            <a:r>
              <a:rPr lang="de-DE" dirty="0">
                <a:solidFill>
                  <a:srgbClr val="FF0000"/>
                </a:solidFill>
              </a:rPr>
              <a:t>Materieteilchen sind Fermionen</a:t>
            </a:r>
          </a:p>
          <a:p>
            <a:pPr lvl="2"/>
            <a:r>
              <a:rPr lang="de-DE" dirty="0" err="1"/>
              <a:t>halbzahliger</a:t>
            </a:r>
            <a:r>
              <a:rPr lang="de-DE" dirty="0"/>
              <a:t> Spin ( = ½</a:t>
            </a:r>
            <a:r>
              <a:rPr lang="en-US" dirty="0"/>
              <a:t> ) = </a:t>
            </a:r>
            <a:r>
              <a:rPr lang="de-DE" dirty="0"/>
              <a:t>asymmetrische Wellenfunktion </a:t>
            </a:r>
            <a:endParaRPr lang="de-DE" dirty="0">
              <a:sym typeface="Wingdings" panose="05000000000000000000" pitchFamily="2" charset="2"/>
            </a:endParaRPr>
          </a:p>
          <a:p>
            <a:pPr lvl="2"/>
            <a:r>
              <a:rPr lang="de-DE" dirty="0"/>
              <a:t>zwei Materieteilchen im gleichen quantenmechanischen Zustand können nicht gleichzeitig am selben Ort sein (</a:t>
            </a:r>
            <a:r>
              <a:rPr lang="de-DE" dirty="0">
                <a:solidFill>
                  <a:srgbClr val="0000FF"/>
                </a:solidFill>
              </a:rPr>
              <a:t>Pauli-Prinzip</a:t>
            </a:r>
            <a:r>
              <a:rPr lang="de-DE" dirty="0"/>
              <a:t>), die Materie kann sich nur deswegen zu Atomen und großräumigeren Strukturen zusammenschließen</a:t>
            </a:r>
          </a:p>
          <a:p>
            <a:pPr lvl="2"/>
            <a:endParaRPr lang="de-DE" dirty="0"/>
          </a:p>
          <a:p>
            <a:pPr lvl="2"/>
            <a:endParaRPr lang="de-DE" dirty="0"/>
          </a:p>
          <a:p>
            <a:pPr marL="142875" indent="0">
              <a:buNone/>
            </a:pPr>
            <a:endParaRPr lang="de-DE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59792" y="4141460"/>
          <a:ext cx="9433048" cy="2878737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20882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2403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32859">
                <a:tc>
                  <a:txBody>
                    <a:bodyPr/>
                    <a:lstStyle/>
                    <a:p>
                      <a:r>
                        <a:rPr lang="en-US" dirty="0" err="1">
                          <a:latin typeface="Luxi Sans" charset="0"/>
                        </a:rPr>
                        <a:t>Wechselwirkung</a:t>
                      </a:r>
                      <a:endParaRPr lang="en-US" dirty="0">
                        <a:latin typeface="Luxi Sans" charset="0"/>
                      </a:endParaRPr>
                    </a:p>
                  </a:txBody>
                  <a:tcP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Luxi Sans" charset="0"/>
                        </a:rPr>
                        <a:t>relative </a:t>
                      </a:r>
                      <a:r>
                        <a:rPr lang="en-US" dirty="0" err="1">
                          <a:latin typeface="Luxi Sans" charset="0"/>
                        </a:rPr>
                        <a:t>Stärke</a:t>
                      </a:r>
                      <a:endParaRPr lang="en-US" dirty="0">
                        <a:latin typeface="Luxi Sans" charset="0"/>
                      </a:endParaRPr>
                    </a:p>
                  </a:txBody>
                  <a:tcP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>
                          <a:latin typeface="Luxi Sans" charset="0"/>
                        </a:rPr>
                        <a:t>Reichweite</a:t>
                      </a:r>
                      <a:endParaRPr lang="en-US" dirty="0">
                        <a:latin typeface="Luxi Sans" charset="0"/>
                      </a:endParaRPr>
                    </a:p>
                  </a:txBody>
                  <a:tcP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>
                          <a:latin typeface="Luxi Sans" charset="0"/>
                        </a:rPr>
                        <a:t>Kraftteilchen</a:t>
                      </a:r>
                      <a:endParaRPr lang="en-US" dirty="0">
                        <a:latin typeface="Luxi Sans" charset="0"/>
                      </a:endParaRPr>
                    </a:p>
                  </a:txBody>
                  <a:tcP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>
                          <a:latin typeface="Luxi Sans" charset="0"/>
                        </a:rPr>
                        <a:t>Wirkung</a:t>
                      </a:r>
                      <a:endParaRPr lang="en-US" dirty="0">
                        <a:latin typeface="Luxi Sans" charset="0"/>
                      </a:endParaRPr>
                    </a:p>
                  </a:txBody>
                  <a:tcP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2859">
                <a:tc>
                  <a:txBody>
                    <a:bodyPr/>
                    <a:lstStyle/>
                    <a:p>
                      <a:r>
                        <a:rPr lang="en-US" dirty="0">
                          <a:latin typeface="Luxi Sans" charset="0"/>
                        </a:rPr>
                        <a:t>stark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Luxi Sans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Luxi Sans" charset="0"/>
                        </a:rPr>
                        <a:t>10</a:t>
                      </a:r>
                      <a:r>
                        <a:rPr lang="en-US" baseline="30000" dirty="0">
                          <a:latin typeface="Luxi Sans" charset="0"/>
                        </a:rPr>
                        <a:t>-15</a:t>
                      </a:r>
                      <a:r>
                        <a:rPr lang="en-US" baseline="0" dirty="0">
                          <a:latin typeface="Luxi Sans" charset="0"/>
                        </a:rPr>
                        <a:t> m</a:t>
                      </a:r>
                      <a:endParaRPr lang="en-US" dirty="0">
                        <a:latin typeface="Luxi Sans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Luxi Sans" charset="0"/>
                        </a:rPr>
                        <a:t>8 </a:t>
                      </a:r>
                      <a:r>
                        <a:rPr lang="en-US" dirty="0" err="1">
                          <a:latin typeface="Luxi Sans" charset="0"/>
                        </a:rPr>
                        <a:t>Gluonen</a:t>
                      </a:r>
                      <a:endParaRPr lang="en-US" dirty="0">
                        <a:latin typeface="Luxi Sans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>
                          <a:latin typeface="Luxi Sans" charset="0"/>
                        </a:rPr>
                        <a:t>Kernkraft</a:t>
                      </a:r>
                      <a:r>
                        <a:rPr lang="en-US" dirty="0">
                          <a:latin typeface="Luxi Sans" charset="0"/>
                        </a:rPr>
                        <a:t>, </a:t>
                      </a:r>
                      <a:r>
                        <a:rPr lang="en-US" dirty="0" err="1">
                          <a:latin typeface="Luxi Sans" charset="0"/>
                        </a:rPr>
                        <a:t>Zusammenhalt</a:t>
                      </a:r>
                      <a:r>
                        <a:rPr lang="en-US" baseline="0" dirty="0">
                          <a:latin typeface="Luxi Sans" charset="0"/>
                        </a:rPr>
                        <a:t> von </a:t>
                      </a:r>
                      <a:r>
                        <a:rPr lang="en-US" baseline="0" dirty="0" err="1">
                          <a:latin typeface="Luxi Sans" charset="0"/>
                        </a:rPr>
                        <a:t>Protonen</a:t>
                      </a:r>
                      <a:r>
                        <a:rPr lang="en-US" baseline="0" dirty="0">
                          <a:latin typeface="Luxi Sans" charset="0"/>
                        </a:rPr>
                        <a:t>, </a:t>
                      </a:r>
                      <a:r>
                        <a:rPr lang="en-US" baseline="0" dirty="0" err="1">
                          <a:latin typeface="Luxi Sans" charset="0"/>
                        </a:rPr>
                        <a:t>Neutronen</a:t>
                      </a:r>
                      <a:r>
                        <a:rPr lang="en-US" baseline="0" dirty="0">
                          <a:latin typeface="Luxi Sans" charset="0"/>
                        </a:rPr>
                        <a:t> etc.</a:t>
                      </a:r>
                      <a:endParaRPr lang="en-US" dirty="0">
                        <a:latin typeface="Luxi Sans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2859">
                <a:tc>
                  <a:txBody>
                    <a:bodyPr/>
                    <a:lstStyle/>
                    <a:p>
                      <a:r>
                        <a:rPr lang="en-US" dirty="0" err="1">
                          <a:latin typeface="Luxi Sans" charset="0"/>
                        </a:rPr>
                        <a:t>elektro-magnetisch</a:t>
                      </a:r>
                      <a:endParaRPr lang="en-US" dirty="0">
                        <a:latin typeface="Luxi Sans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Luxi Sans" charset="0"/>
                        </a:rPr>
                        <a:t>10</a:t>
                      </a:r>
                      <a:r>
                        <a:rPr lang="en-US" baseline="30000" dirty="0">
                          <a:latin typeface="Luxi Sans" charset="0"/>
                        </a:rPr>
                        <a:t>-2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Luxi Sans" charset="0"/>
                        </a:rPr>
                        <a:t>∞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Luxi Sans" charset="0"/>
                        </a:rPr>
                        <a:t>Photon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>
                          <a:latin typeface="Luxi Sans" charset="0"/>
                        </a:rPr>
                        <a:t>Elektrizität</a:t>
                      </a:r>
                      <a:r>
                        <a:rPr lang="en-US" dirty="0">
                          <a:latin typeface="Luxi Sans" charset="0"/>
                        </a:rPr>
                        <a:t>,</a:t>
                      </a:r>
                      <a:r>
                        <a:rPr lang="en-US" baseline="0" dirty="0">
                          <a:latin typeface="Luxi Sans" charset="0"/>
                        </a:rPr>
                        <a:t> </a:t>
                      </a:r>
                      <a:r>
                        <a:rPr lang="en-US" baseline="0" dirty="0" err="1">
                          <a:latin typeface="Luxi Sans" charset="0"/>
                        </a:rPr>
                        <a:t>Magnetismus</a:t>
                      </a:r>
                      <a:r>
                        <a:rPr lang="en-US" baseline="0" dirty="0">
                          <a:latin typeface="Luxi Sans" charset="0"/>
                        </a:rPr>
                        <a:t>, </a:t>
                      </a:r>
                      <a:r>
                        <a:rPr lang="en-US" baseline="0" dirty="0" err="1">
                          <a:latin typeface="Luxi Sans" charset="0"/>
                        </a:rPr>
                        <a:t>Licht</a:t>
                      </a:r>
                      <a:endParaRPr lang="en-US" baseline="0" dirty="0">
                        <a:latin typeface="Luxi Sans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2859">
                <a:tc>
                  <a:txBody>
                    <a:bodyPr/>
                    <a:lstStyle/>
                    <a:p>
                      <a:r>
                        <a:rPr lang="en-US" dirty="0" err="1">
                          <a:latin typeface="Luxi Sans" charset="0"/>
                        </a:rPr>
                        <a:t>schwach</a:t>
                      </a:r>
                      <a:endParaRPr lang="en-US" dirty="0">
                        <a:latin typeface="Luxi Sans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Luxi Sans" charset="0"/>
                        </a:rPr>
                        <a:t>10</a:t>
                      </a:r>
                      <a:r>
                        <a:rPr lang="en-US" baseline="30000" dirty="0">
                          <a:latin typeface="Luxi Sans" charset="0"/>
                        </a:rPr>
                        <a:t>-5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Luxi Sans" charset="0"/>
                        </a:rPr>
                        <a:t>10</a:t>
                      </a:r>
                      <a:r>
                        <a:rPr lang="en-US" baseline="30000" dirty="0">
                          <a:latin typeface="Luxi Sans" charset="0"/>
                        </a:rPr>
                        <a:t>-18</a:t>
                      </a:r>
                      <a:r>
                        <a:rPr lang="en-US" dirty="0">
                          <a:latin typeface="Luxi Sans" charset="0"/>
                        </a:rPr>
                        <a:t> 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Luxi Sans" charset="0"/>
                        </a:rPr>
                        <a:t>W</a:t>
                      </a:r>
                      <a:r>
                        <a:rPr lang="en-US" baseline="30000" dirty="0">
                          <a:latin typeface="Luxi Sans" charset="0"/>
                        </a:rPr>
                        <a:t>+</a:t>
                      </a:r>
                      <a:r>
                        <a:rPr lang="en-US" dirty="0">
                          <a:latin typeface="Luxi Sans" charset="0"/>
                        </a:rPr>
                        <a:t>,</a:t>
                      </a:r>
                      <a:r>
                        <a:rPr lang="en-US" baseline="0" dirty="0">
                          <a:latin typeface="Luxi Sans" charset="0"/>
                        </a:rPr>
                        <a:t> W</a:t>
                      </a:r>
                      <a:r>
                        <a:rPr lang="en-US" baseline="30000" dirty="0">
                          <a:latin typeface="Luxi Sans" charset="0"/>
                        </a:rPr>
                        <a:t>–</a:t>
                      </a:r>
                      <a:r>
                        <a:rPr lang="en-US" baseline="0" dirty="0">
                          <a:latin typeface="Luxi Sans" charset="0"/>
                        </a:rPr>
                        <a:t>, Z</a:t>
                      </a:r>
                      <a:r>
                        <a:rPr lang="en-US" baseline="30000" dirty="0">
                          <a:latin typeface="Luxi Sans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>
                          <a:latin typeface="Luxi Sans" charset="0"/>
                        </a:rPr>
                        <a:t>Radioaktivität</a:t>
                      </a:r>
                      <a:r>
                        <a:rPr lang="en-US" dirty="0">
                          <a:latin typeface="Luxi Sans" charset="0"/>
                        </a:rPr>
                        <a:t>, </a:t>
                      </a:r>
                      <a:r>
                        <a:rPr lang="en-US" dirty="0" err="1">
                          <a:latin typeface="Luxi Sans" charset="0"/>
                        </a:rPr>
                        <a:t>Zerfälle</a:t>
                      </a:r>
                      <a:endParaRPr lang="en-US" dirty="0">
                        <a:latin typeface="Luxi Sans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2859">
                <a:tc>
                  <a:txBody>
                    <a:bodyPr/>
                    <a:lstStyle/>
                    <a:p>
                      <a:r>
                        <a:rPr lang="en-US" dirty="0">
                          <a:latin typeface="Luxi Sans" charset="0"/>
                        </a:rPr>
                        <a:t>Gravitation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Luxi Sans" charset="0"/>
                        </a:rPr>
                        <a:t>10</a:t>
                      </a:r>
                      <a:r>
                        <a:rPr lang="en-US" baseline="30000" dirty="0">
                          <a:latin typeface="Luxi Sans" charset="0"/>
                        </a:rPr>
                        <a:t>-38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Luxi Sans" charset="0"/>
                        </a:rPr>
                        <a:t>∞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Luxi Sans" charset="0"/>
                        </a:rPr>
                        <a:t>“Graviton”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>
                          <a:latin typeface="Luxi Sans" charset="0"/>
                        </a:rPr>
                        <a:t>Schwerkraft</a:t>
                      </a:r>
                      <a:endParaRPr lang="en-US" dirty="0">
                        <a:latin typeface="Luxi Sans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2" name="Oval 11"/>
          <p:cNvSpPr/>
          <p:nvPr/>
        </p:nvSpPr>
        <p:spPr bwMode="auto">
          <a:xfrm>
            <a:off x="4896296" y="4643933"/>
            <a:ext cx="1440160" cy="648072"/>
          </a:xfrm>
          <a:prstGeom prst="ellipse">
            <a:avLst/>
          </a:prstGeom>
          <a:noFill/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3" name="Oval 12"/>
          <p:cNvSpPr/>
          <p:nvPr/>
        </p:nvSpPr>
        <p:spPr bwMode="auto">
          <a:xfrm>
            <a:off x="4896296" y="5940077"/>
            <a:ext cx="1440160" cy="648072"/>
          </a:xfrm>
          <a:prstGeom prst="ellipse">
            <a:avLst/>
          </a:prstGeom>
          <a:noFill/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5715379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Die Masse von </a:t>
            </a:r>
            <a:r>
              <a:rPr lang="en-US" dirty="0" err="1"/>
              <a:t>Teilchen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Higgs &amp; Co.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Higgs für </a:t>
            </a:r>
            <a:r>
              <a:rPr lang="en-US" dirty="0" err="1"/>
              <a:t>Anfänger</a:t>
            </a:r>
            <a:r>
              <a:rPr lang="en-US" dirty="0"/>
              <a:t>,</a:t>
            </a:r>
          </a:p>
          <a:p>
            <a:r>
              <a:rPr lang="en-US" dirty="0"/>
              <a:t>Higgs </a:t>
            </a:r>
            <a:r>
              <a:rPr lang="en-US" dirty="0" err="1"/>
              <a:t>Jagd</a:t>
            </a:r>
            <a:r>
              <a:rPr lang="en-US" dirty="0"/>
              <a:t> (</a:t>
            </a:r>
            <a:r>
              <a:rPr lang="en-US" dirty="0" err="1"/>
              <a:t>vor</a:t>
            </a:r>
            <a:r>
              <a:rPr lang="en-US" dirty="0"/>
              <a:t> dem LHC)</a:t>
            </a:r>
          </a:p>
        </p:txBody>
      </p:sp>
    </p:spTree>
    <p:extLst>
      <p:ext uri="{BB962C8B-B14F-4D97-AF65-F5344CB8AC3E}">
        <p14:creationId xmlns:p14="http://schemas.microsoft.com/office/powerpoint/2010/main" val="448299174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658DC8-A0A4-2C49-0593-F0BAEAD51B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Die Masse von </a:t>
            </a:r>
            <a:r>
              <a:rPr lang="en-US" dirty="0" err="1"/>
              <a:t>Atomen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CCCF46-179C-816E-60A1-F4563941A7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4638" y="1115541"/>
            <a:ext cx="9599612" cy="5942012"/>
          </a:xfrm>
        </p:spPr>
        <p:txBody>
          <a:bodyPr/>
          <a:lstStyle/>
          <a:p>
            <a:r>
              <a:rPr lang="de-DE" dirty="0"/>
              <a:t>Atommodell: fast die gesamte Masse eines Atoms ist im Atomkern konzentriert</a:t>
            </a:r>
          </a:p>
          <a:p>
            <a:r>
              <a:rPr lang="de-DE" dirty="0"/>
              <a:t>Der Atomkern besteht aus Protonen und Neutronen</a:t>
            </a:r>
          </a:p>
          <a:p>
            <a:r>
              <a:rPr lang="de-DE" dirty="0"/>
              <a:t>Protonen und Neutronen bestehen aus den Quarks und Gluonen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  <a:p>
            <a:r>
              <a:rPr lang="de-DE" dirty="0"/>
              <a:t>Achtung: Die Masse der Protonen wird von der Energie der starken Wechselwirkung dominiert (E=mc</a:t>
            </a:r>
            <a:r>
              <a:rPr lang="de-DE" baseline="30000" dirty="0"/>
              <a:t>2</a:t>
            </a:r>
            <a:r>
              <a:rPr lang="de-DE" dirty="0"/>
              <a:t>)! Nicht von der Masse der elementaren Bestandteile!</a:t>
            </a:r>
          </a:p>
          <a:p>
            <a:r>
              <a:rPr lang="de-DE" dirty="0"/>
              <a:t>Frage bleibt: vorher bekommen elementare Teilchen ihre Masse</a:t>
            </a:r>
          </a:p>
          <a:p>
            <a:endParaRPr lang="en-US" dirty="0"/>
          </a:p>
        </p:txBody>
      </p:sp>
      <p:sp>
        <p:nvSpPr>
          <p:cNvPr id="4" name="object 12">
            <a:extLst>
              <a:ext uri="{FF2B5EF4-FFF2-40B4-BE49-F238E27FC236}">
                <a16:creationId xmlns:a16="http://schemas.microsoft.com/office/drawing/2014/main" id="{E317BC39-8FD9-0398-9951-DBA713352A5D}"/>
              </a:ext>
            </a:extLst>
          </p:cNvPr>
          <p:cNvSpPr>
            <a:spLocks noChangeAspect="1"/>
          </p:cNvSpPr>
          <p:nvPr/>
        </p:nvSpPr>
        <p:spPr>
          <a:xfrm>
            <a:off x="3456149" y="2987749"/>
            <a:ext cx="2592275" cy="256822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053346697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658DC8-A0A4-2C49-0593-F0BAEAD51B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Das Standardmodell ohne ein Higgs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CCCF46-179C-816E-60A1-F4563941A7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Die Theory der elektroschwache und die starke Wechselwirkung sind so genannte Eichtheorien</a:t>
            </a:r>
          </a:p>
          <a:p>
            <a:r>
              <a:rPr lang="de-DE" dirty="0"/>
              <a:t>Diese Theorien funktionieren sehr gut, aber erlauben keine direkten Massen für elementare Teilchen. Teilchenmassen brechen die zugrundeliegende Symmetrie der Theorie!</a:t>
            </a:r>
          </a:p>
          <a:p>
            <a:r>
              <a:rPr lang="de-DE" dirty="0"/>
              <a:t>Beobachtungen zeigen, dass </a:t>
            </a:r>
            <a:br>
              <a:rPr lang="de-DE" dirty="0"/>
            </a:br>
            <a:r>
              <a:rPr lang="de-DE" dirty="0"/>
              <a:t>Elementarteilchen Masse haben!</a:t>
            </a:r>
          </a:p>
          <a:p>
            <a:r>
              <a:rPr lang="de-DE" dirty="0"/>
              <a:t>Entweder: Eichtheorien</a:t>
            </a:r>
            <a:br>
              <a:rPr lang="de-DE" dirty="0"/>
            </a:br>
            <a:r>
              <a:rPr lang="de-DE" dirty="0"/>
              <a:t>funktionieren nicht</a:t>
            </a:r>
            <a:br>
              <a:rPr lang="de-DE" dirty="0"/>
            </a:br>
            <a:br>
              <a:rPr lang="de-DE" dirty="0"/>
            </a:br>
            <a:r>
              <a:rPr lang="de-DE" dirty="0"/>
              <a:t>oder</a:t>
            </a:r>
            <a:br>
              <a:rPr lang="de-DE" dirty="0"/>
            </a:br>
            <a:br>
              <a:rPr lang="de-DE" dirty="0"/>
            </a:br>
            <a:r>
              <a:rPr lang="de-DE" dirty="0"/>
              <a:t>Finde einen Trick um </a:t>
            </a:r>
            <a:br>
              <a:rPr lang="de-DE" dirty="0"/>
            </a:br>
            <a:r>
              <a:rPr lang="de-DE" dirty="0"/>
              <a:t>Teilchenmassen in Eichtheorien</a:t>
            </a:r>
            <a:br>
              <a:rPr lang="de-DE" dirty="0"/>
            </a:br>
            <a:r>
              <a:rPr lang="de-DE" dirty="0"/>
              <a:t>zu erzeugen</a:t>
            </a:r>
          </a:p>
        </p:txBody>
      </p:sp>
      <p:pic>
        <p:nvPicPr>
          <p:cNvPr id="5" name="Picture 4" descr="Quantum Diaries">
            <a:extLst>
              <a:ext uri="{FF2B5EF4-FFF2-40B4-BE49-F238E27FC236}">
                <a16:creationId xmlns:a16="http://schemas.microsoft.com/office/drawing/2014/main" id="{31D2129C-3C7A-60B1-3376-32A307940D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5780" y="3347789"/>
            <a:ext cx="5085092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1F6D59AA-93D7-DD19-BF1E-6C5B8A565952}"/>
              </a:ext>
            </a:extLst>
          </p:cNvPr>
          <p:cNvSpPr/>
          <p:nvPr/>
        </p:nvSpPr>
        <p:spPr bwMode="auto">
          <a:xfrm>
            <a:off x="4995780" y="3402511"/>
            <a:ext cx="1340676" cy="3905718"/>
          </a:xfrm>
          <a:prstGeom prst="rect">
            <a:avLst/>
          </a:prstGeom>
          <a:noFill/>
          <a:ln w="603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2962336-29A9-92AF-A5C3-4CA5A8D2212E}"/>
              </a:ext>
            </a:extLst>
          </p:cNvPr>
          <p:cNvSpPr/>
          <p:nvPr/>
        </p:nvSpPr>
        <p:spPr bwMode="auto">
          <a:xfrm>
            <a:off x="8208665" y="4327063"/>
            <a:ext cx="936104" cy="892934"/>
          </a:xfrm>
          <a:prstGeom prst="rect">
            <a:avLst/>
          </a:prstGeom>
          <a:noFill/>
          <a:ln w="603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1540DD1-FF18-3E08-A752-15FB7AF9583E}"/>
              </a:ext>
            </a:extLst>
          </p:cNvPr>
          <p:cNvSpPr txBox="1"/>
          <p:nvPr/>
        </p:nvSpPr>
        <p:spPr>
          <a:xfrm rot="16200000">
            <a:off x="3839288" y="4908854"/>
            <a:ext cx="1800201" cy="4062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>
                <a:solidFill>
                  <a:schemeClr val="accent2"/>
                </a:solidFill>
              </a:rPr>
              <a:t>Alltagswelt</a:t>
            </a:r>
            <a:endParaRPr lang="en-US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4976822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658DC8-A0A4-2C49-0593-F0BAEAD51B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Einfache Idee zum Higgs Mechanismus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CCCF46-179C-816E-60A1-F4563941A7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Erfinde ein neues (skalares) Teilchen (Feld), dass so mit allen anderen Teilchen im Standard Modell wechselwirkt, dass diese Wechselwirkung eine Teilchenmasse „emuliert“</a:t>
            </a:r>
          </a:p>
          <a:p>
            <a:r>
              <a:rPr lang="de-DE" dirty="0"/>
              <a:t>Aber Skepsis: Theorien mit neuen skalaren Teilchen gab und gibt es wie Sand am Meer…</a:t>
            </a:r>
          </a:p>
        </p:txBody>
      </p:sp>
    </p:spTree>
    <p:extLst>
      <p:ext uri="{BB962C8B-B14F-4D97-AF65-F5344CB8AC3E}">
        <p14:creationId xmlns:p14="http://schemas.microsoft.com/office/powerpoint/2010/main" val="18637727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Atome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638" y="1189038"/>
            <a:ext cx="7790010" cy="5942012"/>
          </a:xfrm>
        </p:spPr>
        <p:txBody>
          <a:bodyPr/>
          <a:lstStyle/>
          <a:p>
            <a:r>
              <a:rPr lang="de-DE" dirty="0"/>
              <a:t>Brown</a:t>
            </a:r>
            <a:r>
              <a:rPr lang="en-GB" dirty="0" err="1"/>
              <a:t>sche</a:t>
            </a:r>
            <a:r>
              <a:rPr lang="en-GB" dirty="0"/>
              <a:t> </a:t>
            </a:r>
            <a:r>
              <a:rPr lang="en-GB" dirty="0" err="1"/>
              <a:t>Bewegung</a:t>
            </a:r>
            <a:endParaRPr lang="en-GB" dirty="0"/>
          </a:p>
          <a:p>
            <a:pPr lvl="1"/>
            <a:r>
              <a:rPr lang="de-DE" dirty="0"/>
              <a:t>Robert Brown beobachtet 1827 die (damals unerklärbare) Zitterbewegung von Pollen und Staubteilchen in Wasser</a:t>
            </a:r>
          </a:p>
          <a:p>
            <a:pPr lvl="1"/>
            <a:endParaRPr lang="de-DE" dirty="0"/>
          </a:p>
          <a:p>
            <a:r>
              <a:rPr lang="de-DE" dirty="0"/>
              <a:t>Albert Einstein erklärt 1905 die Zitterbewegung mit Hilfe der kinetischen Atomtheorie</a:t>
            </a:r>
          </a:p>
          <a:p>
            <a:pPr marL="142875" indent="0">
              <a:buNone/>
            </a:pPr>
            <a:endParaRPr lang="de-DE" dirty="0"/>
          </a:p>
          <a:p>
            <a:r>
              <a:rPr lang="de-DE" dirty="0"/>
              <a:t>Francois Perrin bestätigt 1907 Einsteins Formel mittels präziser Messungen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0413" y="1189038"/>
            <a:ext cx="1219200" cy="1219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Brownian_Motion.jpg"/>
          <p:cNvPicPr/>
          <p:nvPr/>
        </p:nvPicPr>
        <p:blipFill rotWithShape="1">
          <a:blip r:embed="rId4"/>
          <a:srcRect l="43282"/>
          <a:stretch/>
        </p:blipFill>
        <p:spPr>
          <a:xfrm>
            <a:off x="8046392" y="3779837"/>
            <a:ext cx="1887241" cy="1462041"/>
          </a:xfrm>
          <a:prstGeom prst="rect">
            <a:avLst/>
          </a:prstGeom>
          <a:ln w="88900" cap="flat">
            <a:noFill/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1295897" y="5580037"/>
            <a:ext cx="5544616" cy="746773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000" tIns="9000" rIns="9000" bIns="9000" anchorCtr="0" compatLnSpc="0">
            <a:spAutoFit/>
          </a:bodyPr>
          <a:lstStyle/>
          <a:p>
            <a:pPr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de-DE" sz="2800" b="1" dirty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de-DE" b="1" dirty="0">
                <a:solidFill>
                  <a:srgbClr val="0000FF"/>
                </a:solidFill>
                <a:latin typeface="Luxi Sans" charset="0"/>
              </a:rPr>
              <a:t>Die Existenz von Atomen als</a:t>
            </a:r>
          </a:p>
          <a:p>
            <a:pPr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de-DE" b="1" dirty="0">
                <a:solidFill>
                  <a:srgbClr val="0000FF"/>
                </a:solidFill>
                <a:latin typeface="Luxi Sans" charset="0"/>
              </a:rPr>
              <a:t> physikalische Realität war bewiesen!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208664" y="2584546"/>
            <a:ext cx="1724969" cy="33637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200" dirty="0" err="1">
                <a:solidFill>
                  <a:srgbClr val="000000"/>
                </a:solidFill>
                <a:latin typeface="Luxi Sans" charset="0"/>
                <a:ea typeface="HG Mincho Light J" pitchFamily="2"/>
                <a:cs typeface="HG Mincho Light J" pitchFamily="2"/>
              </a:rPr>
              <a:t>Latexkugeln</a:t>
            </a:r>
            <a:r>
              <a:rPr lang="en-US" sz="1200" dirty="0">
                <a:solidFill>
                  <a:srgbClr val="000000"/>
                </a:solidFill>
                <a:latin typeface="Luxi Sans" charset="0"/>
                <a:ea typeface="HG Mincho Light J" pitchFamily="2"/>
                <a:cs typeface="HG Mincho Light J" pitchFamily="2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Luxi Sans" charset="0"/>
                <a:ea typeface="HG Mincho Light J" pitchFamily="2"/>
                <a:cs typeface="HG Mincho Light J" pitchFamily="2"/>
              </a:rPr>
              <a:t>mit</a:t>
            </a:r>
            <a:r>
              <a:rPr lang="en-US" sz="1200" dirty="0">
                <a:solidFill>
                  <a:srgbClr val="000000"/>
                </a:solidFill>
                <a:latin typeface="Luxi Sans" charset="0"/>
                <a:ea typeface="HG Mincho Light J" pitchFamily="2"/>
                <a:cs typeface="HG Mincho Light J" pitchFamily="2"/>
              </a:rPr>
              <a:t> 20 nm </a:t>
            </a:r>
            <a:r>
              <a:rPr lang="en-US" sz="1200" dirty="0" err="1">
                <a:solidFill>
                  <a:srgbClr val="000000"/>
                </a:solidFill>
                <a:latin typeface="Luxi Sans" charset="0"/>
                <a:ea typeface="HG Mincho Light J" pitchFamily="2"/>
                <a:cs typeface="HG Mincho Light J" pitchFamily="2"/>
              </a:rPr>
              <a:t>Durchmesser</a:t>
            </a:r>
            <a:r>
              <a:rPr lang="en-US" sz="1200" dirty="0">
                <a:solidFill>
                  <a:srgbClr val="000000"/>
                </a:solidFill>
                <a:latin typeface="Luxi Sans" charset="0"/>
                <a:ea typeface="HG Mincho Light J" pitchFamily="2"/>
                <a:cs typeface="HG Mincho Light J" pitchFamily="2"/>
              </a:rPr>
              <a:t> in </a:t>
            </a:r>
            <a:r>
              <a:rPr lang="en-US" sz="1200" dirty="0" err="1">
                <a:solidFill>
                  <a:srgbClr val="000000"/>
                </a:solidFill>
                <a:latin typeface="Luxi Sans" charset="0"/>
                <a:ea typeface="HG Mincho Light J" pitchFamily="2"/>
                <a:cs typeface="HG Mincho Light J" pitchFamily="2"/>
              </a:rPr>
              <a:t>Wassser</a:t>
            </a:r>
            <a:endParaRPr lang="en-US" sz="1200" b="0" i="0" u="none" strike="noStrike" baseline="0" dirty="0">
              <a:ln>
                <a:noFill/>
              </a:ln>
              <a:solidFill>
                <a:srgbClr val="000000"/>
              </a:solidFill>
              <a:latin typeface="Luxi Sans" charset="0"/>
              <a:ea typeface="HG Mincho Light J" pitchFamily="2"/>
              <a:cs typeface="HG Mincho Light J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353332449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658DC8-A0A4-2C49-0593-F0BAEAD51B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2729"/>
            <a:ext cx="9142413" cy="912812"/>
          </a:xfrm>
        </p:spPr>
        <p:txBody>
          <a:bodyPr/>
          <a:lstStyle/>
          <a:p>
            <a:r>
              <a:rPr lang="de-DE" dirty="0"/>
              <a:t>Liste der beobachteten elementaren skalaren Teilchen (vor 2012)</a:t>
            </a:r>
          </a:p>
        </p:txBody>
      </p:sp>
    </p:spTree>
    <p:extLst>
      <p:ext uri="{BB962C8B-B14F-4D97-AF65-F5344CB8AC3E}">
        <p14:creationId xmlns:p14="http://schemas.microsoft.com/office/powerpoint/2010/main" val="2167138720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Physikgeschichte</a:t>
            </a:r>
            <a:r>
              <a:rPr lang="en-US" dirty="0"/>
              <a:t> 1964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Drei</a:t>
            </a:r>
            <a:r>
              <a:rPr lang="en-US" dirty="0"/>
              <a:t> </a:t>
            </a:r>
            <a:r>
              <a:rPr lang="en-US" dirty="0" err="1"/>
              <a:t>wichtige</a:t>
            </a:r>
            <a:r>
              <a:rPr lang="en-US" dirty="0"/>
              <a:t> </a:t>
            </a:r>
            <a:r>
              <a:rPr lang="en-US" dirty="0" err="1"/>
              <a:t>Veröffentlichungen</a:t>
            </a:r>
            <a:r>
              <a:rPr lang="en-US" dirty="0"/>
              <a:t> in der </a:t>
            </a:r>
            <a:r>
              <a:rPr lang="en-US" dirty="0" err="1"/>
              <a:t>gleichen</a:t>
            </a:r>
            <a:r>
              <a:rPr lang="en-US" dirty="0"/>
              <a:t> </a:t>
            </a:r>
            <a:r>
              <a:rPr lang="en-US" dirty="0" err="1"/>
              <a:t>Ausgabe</a:t>
            </a:r>
            <a:r>
              <a:rPr lang="en-US" dirty="0"/>
              <a:t> von Physical Review Letters 1964 </a:t>
            </a:r>
            <a:r>
              <a:rPr lang="en-US" dirty="0" err="1"/>
              <a:t>über</a:t>
            </a:r>
            <a:r>
              <a:rPr lang="en-US" dirty="0"/>
              <a:t> </a:t>
            </a:r>
            <a:r>
              <a:rPr lang="en-US" dirty="0" err="1"/>
              <a:t>Erzeugung</a:t>
            </a:r>
            <a:r>
              <a:rPr lang="en-US" dirty="0"/>
              <a:t> von Masse</a:t>
            </a:r>
          </a:p>
          <a:p>
            <a:pPr lvl="2"/>
            <a:r>
              <a:rPr lang="en-US" dirty="0"/>
              <a:t>Broken Symmetry and the Mass of Gauge Vector Mesons</a:t>
            </a:r>
            <a:br>
              <a:rPr lang="en-US" dirty="0"/>
            </a:br>
            <a:r>
              <a:rPr lang="en-US" dirty="0"/>
              <a:t>Francois </a:t>
            </a:r>
            <a:r>
              <a:rPr lang="en-US" dirty="0" err="1">
                <a:solidFill>
                  <a:srgbClr val="0000FF"/>
                </a:solidFill>
              </a:rPr>
              <a:t>Englert</a:t>
            </a:r>
            <a:r>
              <a:rPr lang="en-US" dirty="0"/>
              <a:t> and Robert </a:t>
            </a:r>
            <a:r>
              <a:rPr lang="en-US" dirty="0" err="1">
                <a:solidFill>
                  <a:srgbClr val="0000FF"/>
                </a:solidFill>
              </a:rPr>
              <a:t>Brout</a:t>
            </a:r>
            <a:br>
              <a:rPr lang="en-US" dirty="0"/>
            </a:br>
            <a:r>
              <a:rPr lang="en-US" dirty="0"/>
              <a:t>Phys. Rev. </a:t>
            </a:r>
            <a:r>
              <a:rPr lang="en-US" dirty="0" err="1"/>
              <a:t>Lett</a:t>
            </a:r>
            <a:r>
              <a:rPr lang="en-US" dirty="0"/>
              <a:t>. 13, 321 (1964), </a:t>
            </a:r>
            <a:r>
              <a:rPr lang="en-US" dirty="0" err="1"/>
              <a:t>eingesendet</a:t>
            </a:r>
            <a:r>
              <a:rPr lang="en-US" dirty="0"/>
              <a:t> 26. </a:t>
            </a:r>
            <a:r>
              <a:rPr lang="en-US" dirty="0" err="1"/>
              <a:t>Juni</a:t>
            </a:r>
            <a:r>
              <a:rPr lang="en-US" dirty="0"/>
              <a:t> 1964</a:t>
            </a:r>
          </a:p>
          <a:p>
            <a:pPr lvl="2"/>
            <a:r>
              <a:rPr lang="en-US" dirty="0"/>
              <a:t>Broken Symmetries and the Masses of Gauge Bosons</a:t>
            </a:r>
            <a:br>
              <a:rPr lang="en-US" dirty="0"/>
            </a:br>
            <a:r>
              <a:rPr lang="en-US" dirty="0"/>
              <a:t>Peter W. </a:t>
            </a:r>
            <a:r>
              <a:rPr lang="en-US" dirty="0">
                <a:solidFill>
                  <a:srgbClr val="0000FF"/>
                </a:solidFill>
              </a:rPr>
              <a:t>Higgs</a:t>
            </a:r>
            <a:br>
              <a:rPr lang="en-US" dirty="0"/>
            </a:br>
            <a:r>
              <a:rPr lang="en-US" dirty="0"/>
              <a:t>Phys. Rev. </a:t>
            </a:r>
            <a:r>
              <a:rPr lang="en-US" dirty="0" err="1"/>
              <a:t>Lett</a:t>
            </a:r>
            <a:r>
              <a:rPr lang="en-US" dirty="0"/>
              <a:t>. 13, 508 (1964), </a:t>
            </a:r>
            <a:r>
              <a:rPr lang="en-US" dirty="0" err="1"/>
              <a:t>eingesendet</a:t>
            </a:r>
            <a:r>
              <a:rPr lang="en-US" dirty="0"/>
              <a:t> 31. August 1964</a:t>
            </a:r>
          </a:p>
          <a:p>
            <a:pPr lvl="2"/>
            <a:r>
              <a:rPr lang="en-US" dirty="0"/>
              <a:t>Global Conservation Laws and Massless Particles</a:t>
            </a:r>
            <a:br>
              <a:rPr lang="en-US" dirty="0"/>
            </a:br>
            <a:r>
              <a:rPr lang="en-US" dirty="0"/>
              <a:t>Gerald S. </a:t>
            </a:r>
            <a:r>
              <a:rPr lang="en-US" dirty="0" err="1">
                <a:solidFill>
                  <a:srgbClr val="0000FF"/>
                </a:solidFill>
              </a:rPr>
              <a:t>Guralnik</a:t>
            </a:r>
            <a:r>
              <a:rPr lang="en-US" dirty="0"/>
              <a:t>, Carl R. </a:t>
            </a:r>
            <a:r>
              <a:rPr lang="en-US" dirty="0">
                <a:solidFill>
                  <a:srgbClr val="0000FF"/>
                </a:solidFill>
              </a:rPr>
              <a:t>Hagen</a:t>
            </a:r>
            <a:r>
              <a:rPr lang="en-US" dirty="0"/>
              <a:t>, and Thomas W. </a:t>
            </a:r>
            <a:r>
              <a:rPr lang="en-US" dirty="0">
                <a:solidFill>
                  <a:srgbClr val="0000FF"/>
                </a:solidFill>
              </a:rPr>
              <a:t>Kibble</a:t>
            </a:r>
            <a:br>
              <a:rPr lang="en-US" dirty="0"/>
            </a:br>
            <a:r>
              <a:rPr lang="en-US" dirty="0"/>
              <a:t>Phys. Rev. </a:t>
            </a:r>
            <a:r>
              <a:rPr lang="en-US" dirty="0" err="1"/>
              <a:t>Lett</a:t>
            </a:r>
            <a:r>
              <a:rPr lang="en-US" dirty="0"/>
              <a:t>. 13, 585 (1964), </a:t>
            </a:r>
            <a:r>
              <a:rPr lang="en-US" dirty="0" err="1"/>
              <a:t>eingesendet</a:t>
            </a:r>
            <a:r>
              <a:rPr lang="en-US" dirty="0"/>
              <a:t> 12. </a:t>
            </a:r>
            <a:r>
              <a:rPr lang="en-US" dirty="0" err="1"/>
              <a:t>Oktober</a:t>
            </a:r>
            <a:r>
              <a:rPr lang="en-US" dirty="0"/>
              <a:t> 1964</a:t>
            </a:r>
          </a:p>
        </p:txBody>
      </p:sp>
      <p:pic>
        <p:nvPicPr>
          <p:cNvPr id="4" name="Picture 3" descr="1280px-AIP-Sakurai-best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1920" y="4432350"/>
            <a:ext cx="4320570" cy="2875879"/>
          </a:xfrm>
          <a:prstGeom prst="rect">
            <a:avLst/>
          </a:prstGeom>
        </p:spPr>
      </p:pic>
      <p:pic>
        <p:nvPicPr>
          <p:cNvPr id="5" name="Picture 4" descr="Higgs,_Peter_(1929)_cropped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432" y="4427908"/>
            <a:ext cx="2448272" cy="286677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07757" y="4534033"/>
            <a:ext cx="4468659" cy="3016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FFFF00"/>
                </a:solidFill>
              </a:rPr>
              <a:t>Kibble, </a:t>
            </a:r>
            <a:r>
              <a:rPr lang="en-US" sz="1600" dirty="0" err="1">
                <a:solidFill>
                  <a:srgbClr val="FFFF00"/>
                </a:solidFill>
              </a:rPr>
              <a:t>Guralnik</a:t>
            </a:r>
            <a:r>
              <a:rPr lang="en-US" sz="1600" dirty="0">
                <a:solidFill>
                  <a:srgbClr val="FFFF00"/>
                </a:solidFill>
              </a:rPr>
              <a:t>, Hagen, </a:t>
            </a:r>
            <a:r>
              <a:rPr lang="en-US" sz="1600" dirty="0" err="1">
                <a:solidFill>
                  <a:srgbClr val="FFFF00"/>
                </a:solidFill>
              </a:rPr>
              <a:t>Englert</a:t>
            </a:r>
            <a:r>
              <a:rPr lang="en-US" sz="1600" dirty="0">
                <a:solidFill>
                  <a:srgbClr val="FFFF00"/>
                </a:solidFill>
              </a:rPr>
              <a:t>, </a:t>
            </a:r>
            <a:r>
              <a:rPr lang="en-US" sz="1600" dirty="0" err="1">
                <a:solidFill>
                  <a:srgbClr val="FFFF00"/>
                </a:solidFill>
              </a:rPr>
              <a:t>Brout</a:t>
            </a:r>
            <a:r>
              <a:rPr lang="en-US" sz="1600" baseline="30000" dirty="0">
                <a:solidFill>
                  <a:srgbClr val="FFFF00"/>
                </a:solidFill>
                <a:latin typeface="Arial"/>
                <a:cs typeface="Arial"/>
              </a:rPr>
              <a:t>†</a:t>
            </a:r>
            <a:r>
              <a:rPr lang="en-US" sz="1600" dirty="0">
                <a:solidFill>
                  <a:srgbClr val="FFFF00"/>
                </a:solidFill>
              </a:rPr>
              <a:t> (2011)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792631" y="4552180"/>
            <a:ext cx="13593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FFFF00"/>
                </a:solidFill>
              </a:rPr>
              <a:t>Higgs (2009)</a:t>
            </a:r>
          </a:p>
        </p:txBody>
      </p:sp>
    </p:spTree>
    <p:extLst>
      <p:ext uri="{BB962C8B-B14F-4D97-AF65-F5344CB8AC3E}">
        <p14:creationId xmlns:p14="http://schemas.microsoft.com/office/powerpoint/2010/main" val="441654665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en-US" dirty="0" err="1"/>
              <a:t>Veröffentlichung</a:t>
            </a:r>
            <a:r>
              <a:rPr lang="en-US" dirty="0"/>
              <a:t> von Higgs 1964 </a:t>
            </a:r>
            <a:r>
              <a:rPr lang="en-US" sz="2000" dirty="0"/>
              <a:t>(1½ </a:t>
            </a:r>
            <a:r>
              <a:rPr lang="en-US" sz="2000" dirty="0" err="1"/>
              <a:t>Seiten</a:t>
            </a:r>
            <a:r>
              <a:rPr lang="en-US" sz="2000" dirty="0"/>
              <a:t>)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752280" y="4283893"/>
            <a:ext cx="5121970" cy="3024336"/>
          </a:xfrm>
        </p:spPr>
        <p:txBody>
          <a:bodyPr/>
          <a:lstStyle/>
          <a:p>
            <a:pPr lvl="1"/>
            <a:r>
              <a:rPr lang="en-US" dirty="0" err="1"/>
              <a:t>erste</a:t>
            </a:r>
            <a:r>
              <a:rPr lang="en-US" dirty="0"/>
              <a:t> Version </a:t>
            </a:r>
            <a:r>
              <a:rPr lang="en-US" dirty="0" err="1"/>
              <a:t>abgelehnt</a:t>
            </a:r>
            <a:endParaRPr lang="en-US" dirty="0"/>
          </a:p>
          <a:p>
            <a:pPr lvl="2"/>
            <a:r>
              <a:rPr lang="en-US" dirty="0" err="1"/>
              <a:t>Gutachter</a:t>
            </a:r>
            <a:r>
              <a:rPr lang="en-US" dirty="0"/>
              <a:t> war </a:t>
            </a:r>
            <a:r>
              <a:rPr lang="en-US" dirty="0" err="1"/>
              <a:t>Yoichiro</a:t>
            </a:r>
            <a:r>
              <a:rPr lang="en-US" dirty="0"/>
              <a:t> </a:t>
            </a:r>
            <a:r>
              <a:rPr lang="en-US" dirty="0" err="1"/>
              <a:t>Nambu</a:t>
            </a:r>
            <a:r>
              <a:rPr lang="en-US" dirty="0"/>
              <a:t>, der </a:t>
            </a:r>
            <a:r>
              <a:rPr lang="en-US" dirty="0" err="1"/>
              <a:t>vorschlug</a:t>
            </a:r>
            <a:r>
              <a:rPr lang="en-US" dirty="0"/>
              <a:t>, </a:t>
            </a:r>
            <a:r>
              <a:rPr lang="en-US" dirty="0" err="1"/>
              <a:t>einen</a:t>
            </a:r>
            <a:r>
              <a:rPr lang="en-US" dirty="0"/>
              <a:t> </a:t>
            </a:r>
            <a:r>
              <a:rPr lang="en-US" dirty="0" err="1"/>
              <a:t>Abschnitt</a:t>
            </a:r>
            <a:r>
              <a:rPr lang="en-US" dirty="0"/>
              <a:t> </a:t>
            </a:r>
            <a:r>
              <a:rPr lang="en-US" dirty="0" err="1"/>
              <a:t>über</a:t>
            </a:r>
            <a:r>
              <a:rPr lang="en-US" dirty="0"/>
              <a:t> die </a:t>
            </a:r>
            <a:r>
              <a:rPr lang="en-US" dirty="0" err="1"/>
              <a:t>Auswirkungen</a:t>
            </a:r>
            <a:r>
              <a:rPr lang="en-US" dirty="0"/>
              <a:t> der </a:t>
            </a:r>
            <a:r>
              <a:rPr lang="en-US" dirty="0" err="1"/>
              <a:t>Theorie</a:t>
            </a:r>
            <a:r>
              <a:rPr lang="en-US" dirty="0"/>
              <a:t> </a:t>
            </a:r>
            <a:r>
              <a:rPr lang="en-US" dirty="0" err="1"/>
              <a:t>hinzuzufügen</a:t>
            </a:r>
            <a:endParaRPr lang="en-US" dirty="0"/>
          </a:p>
          <a:p>
            <a:pPr lvl="2"/>
            <a:r>
              <a:rPr lang="en-US" dirty="0"/>
              <a:t>Higgs </a:t>
            </a:r>
            <a:r>
              <a:rPr lang="en-US" dirty="0" err="1"/>
              <a:t>ergänzte</a:t>
            </a:r>
            <a:r>
              <a:rPr lang="en-US" dirty="0"/>
              <a:t>, </a:t>
            </a:r>
            <a:r>
              <a:rPr lang="en-US" dirty="0" err="1"/>
              <a:t>daß</a:t>
            </a:r>
            <a:r>
              <a:rPr lang="en-US" dirty="0"/>
              <a:t> die </a:t>
            </a:r>
            <a:r>
              <a:rPr lang="en-US" dirty="0" err="1"/>
              <a:t>Anregung</a:t>
            </a:r>
            <a:r>
              <a:rPr lang="en-US" dirty="0"/>
              <a:t> des </a:t>
            </a:r>
            <a:r>
              <a:rPr lang="en-US" dirty="0" err="1"/>
              <a:t>Feldes</a:t>
            </a:r>
            <a:r>
              <a:rPr lang="en-US" dirty="0"/>
              <a:t> </a:t>
            </a:r>
            <a:r>
              <a:rPr lang="en-US" dirty="0" err="1"/>
              <a:t>zu</a:t>
            </a:r>
            <a:r>
              <a:rPr lang="en-US" dirty="0"/>
              <a:t> </a:t>
            </a:r>
            <a:r>
              <a:rPr lang="en-US" dirty="0" err="1"/>
              <a:t>einem</a:t>
            </a:r>
            <a:r>
              <a:rPr lang="en-US" dirty="0"/>
              <a:t> </a:t>
            </a:r>
            <a:r>
              <a:rPr lang="en-US" dirty="0" err="1"/>
              <a:t>neuen</a:t>
            </a:r>
            <a:r>
              <a:rPr lang="en-US" dirty="0"/>
              <a:t> </a:t>
            </a:r>
            <a:r>
              <a:rPr lang="en-US" dirty="0" err="1"/>
              <a:t>Teilchen</a:t>
            </a:r>
            <a:r>
              <a:rPr lang="en-US" dirty="0"/>
              <a:t> </a:t>
            </a:r>
            <a:r>
              <a:rPr lang="en-US" dirty="0" err="1"/>
              <a:t>führen</a:t>
            </a:r>
            <a:r>
              <a:rPr lang="en-US" dirty="0"/>
              <a:t> </a:t>
            </a:r>
            <a:r>
              <a:rPr lang="en-US" dirty="0" err="1"/>
              <a:t>würde</a:t>
            </a:r>
            <a:r>
              <a:rPr lang="en-US" dirty="0"/>
              <a:t>…</a:t>
            </a:r>
          </a:p>
          <a:p>
            <a:pPr lvl="1"/>
            <a:r>
              <a:rPr lang="en-US" dirty="0"/>
              <a:t>…</a:t>
            </a:r>
            <a:r>
              <a:rPr lang="en-US" dirty="0" err="1"/>
              <a:t>getauft</a:t>
            </a:r>
            <a:r>
              <a:rPr lang="en-US" dirty="0"/>
              <a:t> “</a:t>
            </a:r>
            <a:r>
              <a:rPr lang="en-US" dirty="0">
                <a:solidFill>
                  <a:srgbClr val="FF0000"/>
                </a:solidFill>
              </a:rPr>
              <a:t>Higgs boson</a:t>
            </a:r>
            <a:r>
              <a:rPr lang="en-US" dirty="0"/>
              <a:t>”</a:t>
            </a:r>
          </a:p>
          <a:p>
            <a:pPr lvl="2"/>
            <a:r>
              <a:rPr lang="en-US" dirty="0" err="1"/>
              <a:t>durch</a:t>
            </a:r>
            <a:r>
              <a:rPr lang="en-US" dirty="0"/>
              <a:t> </a:t>
            </a:r>
            <a:r>
              <a:rPr lang="en-US" dirty="0" err="1"/>
              <a:t>Theoretiker</a:t>
            </a:r>
            <a:r>
              <a:rPr lang="en-US" dirty="0"/>
              <a:t> Ben Lee auf der Rochester </a:t>
            </a:r>
            <a:r>
              <a:rPr lang="en-US" dirty="0" err="1"/>
              <a:t>Konferenz</a:t>
            </a:r>
            <a:r>
              <a:rPr lang="en-US" dirty="0"/>
              <a:t> 1966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7824" y="1006562"/>
            <a:ext cx="4320479" cy="5696231"/>
          </a:xfrm>
          <a:prstGeom prst="rect">
            <a:avLst/>
          </a:prstGeom>
          <a:noFill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4"/>
          <a:srcRect t="-22" b="44043"/>
          <a:stretch/>
        </p:blipFill>
        <p:spPr bwMode="auto">
          <a:xfrm>
            <a:off x="5184328" y="1023445"/>
            <a:ext cx="4320480" cy="31884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80062240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Das Higgs-Feld</a:t>
            </a:r>
            <a:endParaRPr lang="en-GB" dirty="0"/>
          </a:p>
        </p:txBody>
      </p:sp>
      <p:sp>
        <p:nvSpPr>
          <p:cNvPr id="70" name="Content Placeholder 6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Das Higgs-</a:t>
            </a:r>
            <a:r>
              <a:rPr lang="de-DE" dirty="0"/>
              <a:t>Feld existiert überall im gesamten Universum</a:t>
            </a:r>
          </a:p>
          <a:p>
            <a:pPr lvl="1"/>
            <a:r>
              <a:rPr lang="de-DE" dirty="0">
                <a:solidFill>
                  <a:srgbClr val="FF0000"/>
                </a:solidFill>
              </a:rPr>
              <a:t>Das Vakuum ist nie leer, sondern immer erfüllt mit dem Higgs-Feld</a:t>
            </a:r>
          </a:p>
          <a:p>
            <a:pPr lvl="2"/>
            <a:r>
              <a:rPr lang="de-DE" dirty="0"/>
              <a:t>Higgs-Feld ähnlich elektrischem Feld oder Magnetfeld</a:t>
            </a:r>
          </a:p>
          <a:p>
            <a:pPr lvl="1"/>
            <a:r>
              <a:rPr lang="de-DE" dirty="0"/>
              <a:t>(Ein) wesentlicher Unterschied:</a:t>
            </a:r>
          </a:p>
          <a:p>
            <a:pPr lvl="2"/>
            <a:r>
              <a:rPr lang="de-DE" dirty="0" err="1"/>
              <a:t>el</a:t>
            </a:r>
            <a:r>
              <a:rPr lang="de-DE" dirty="0"/>
              <a:t>. + magn. Felder sind gerichtet (</a:t>
            </a:r>
            <a:r>
              <a:rPr lang="de-DE" dirty="0">
                <a:solidFill>
                  <a:srgbClr val="FF0000"/>
                </a:solidFill>
              </a:rPr>
              <a:t>Vektorfelder</a:t>
            </a:r>
            <a:r>
              <a:rPr lang="de-DE" dirty="0"/>
              <a:t>),							         Higgs-Feld hat keine Richtung (</a:t>
            </a:r>
            <a:r>
              <a:rPr lang="de-DE" dirty="0" err="1">
                <a:solidFill>
                  <a:srgbClr val="FF0000"/>
                </a:solidFill>
              </a:rPr>
              <a:t>Skalarfeld</a:t>
            </a:r>
            <a:r>
              <a:rPr lang="de-DE" dirty="0"/>
              <a:t>)</a:t>
            </a:r>
          </a:p>
          <a:p>
            <a:r>
              <a:rPr lang="de-DE" dirty="0"/>
              <a:t>Potential V(</a:t>
            </a:r>
            <a:r>
              <a:rPr lang="de-DE" dirty="0">
                <a:sym typeface="Symbol"/>
              </a:rPr>
              <a:t></a:t>
            </a:r>
            <a:r>
              <a:rPr lang="de-DE" dirty="0"/>
              <a:t>) des Higgs-Feldes </a:t>
            </a:r>
            <a:r>
              <a:rPr lang="de-DE" dirty="0">
                <a:sym typeface="Symbol"/>
              </a:rPr>
              <a:t></a:t>
            </a:r>
          </a:p>
          <a:p>
            <a:pPr lvl="2"/>
            <a:endParaRPr lang="de-DE" dirty="0">
              <a:sym typeface="Symbol"/>
            </a:endParaRPr>
          </a:p>
          <a:p>
            <a:pPr marL="647700" lvl="2" indent="0"/>
            <a:endParaRPr lang="de-DE" dirty="0">
              <a:sym typeface="Symbol"/>
            </a:endParaRPr>
          </a:p>
          <a:p>
            <a:pPr lvl="1"/>
            <a:r>
              <a:rPr lang="de-DE" dirty="0">
                <a:sym typeface="Symbol"/>
              </a:rPr>
              <a:t>Sombrero-artige Form (“Mexikanischer Hut“)</a:t>
            </a:r>
            <a:endParaRPr lang="en-US" dirty="0">
              <a:sym typeface="Symbol"/>
            </a:endParaRPr>
          </a:p>
          <a:p>
            <a:pPr lvl="1"/>
            <a:r>
              <a:rPr lang="en-US" dirty="0" err="1">
                <a:solidFill>
                  <a:srgbClr val="FF0000"/>
                </a:solidFill>
                <a:sym typeface="Symbol"/>
              </a:rPr>
              <a:t>Entstehung</a:t>
            </a:r>
            <a:r>
              <a:rPr lang="en-US" dirty="0">
                <a:solidFill>
                  <a:srgbClr val="FF0000"/>
                </a:solidFill>
                <a:sym typeface="Symbol"/>
              </a:rPr>
              <a:t> </a:t>
            </a:r>
            <a:r>
              <a:rPr lang="en-US" dirty="0" err="1">
                <a:solidFill>
                  <a:srgbClr val="FF0000"/>
                </a:solidFill>
                <a:sym typeface="Symbol"/>
              </a:rPr>
              <a:t>unmittelbar</a:t>
            </a:r>
            <a:r>
              <a:rPr lang="en-US" dirty="0">
                <a:solidFill>
                  <a:srgbClr val="FF0000"/>
                </a:solidFill>
                <a:sym typeface="Symbol"/>
              </a:rPr>
              <a:t> </a:t>
            </a:r>
            <a:r>
              <a:rPr lang="en-US" dirty="0" err="1">
                <a:solidFill>
                  <a:srgbClr val="FF0000"/>
                </a:solidFill>
                <a:sym typeface="Symbol"/>
              </a:rPr>
              <a:t>nach</a:t>
            </a:r>
            <a:r>
              <a:rPr lang="en-US" dirty="0">
                <a:solidFill>
                  <a:srgbClr val="FF0000"/>
                </a:solidFill>
                <a:sym typeface="Symbol"/>
              </a:rPr>
              <a:t> </a:t>
            </a:r>
            <a:r>
              <a:rPr lang="en-US" dirty="0" err="1">
                <a:solidFill>
                  <a:srgbClr val="FF0000"/>
                </a:solidFill>
                <a:sym typeface="Symbol"/>
              </a:rPr>
              <a:t>dem</a:t>
            </a:r>
            <a:r>
              <a:rPr lang="en-US" dirty="0">
                <a:solidFill>
                  <a:srgbClr val="FF0000"/>
                </a:solidFill>
                <a:sym typeface="Symbol"/>
              </a:rPr>
              <a:t> </a:t>
            </a:r>
            <a:r>
              <a:rPr lang="en-US" dirty="0" err="1">
                <a:solidFill>
                  <a:srgbClr val="FF0000"/>
                </a:solidFill>
                <a:sym typeface="Symbol"/>
              </a:rPr>
              <a:t>Urknall</a:t>
            </a:r>
            <a:endParaRPr lang="de-DE" dirty="0">
              <a:solidFill>
                <a:srgbClr val="FF0000"/>
              </a:solidFill>
              <a:sym typeface="Symbol"/>
            </a:endParaRPr>
          </a:p>
        </p:txBody>
      </p:sp>
      <p:pic>
        <p:nvPicPr>
          <p:cNvPr id="74" name="Picture 7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" r="46096"/>
          <a:stretch/>
        </p:blipFill>
        <p:spPr>
          <a:xfrm>
            <a:off x="6696496" y="2771725"/>
            <a:ext cx="2568403" cy="3096344"/>
          </a:xfrm>
          <a:prstGeom prst="rect">
            <a:avLst/>
          </a:prstGeom>
        </p:spPr>
      </p:pic>
      <p:sp>
        <p:nvSpPr>
          <p:cNvPr id="75" name="object 5"/>
          <p:cNvSpPr txBox="1"/>
          <p:nvPr/>
        </p:nvSpPr>
        <p:spPr>
          <a:xfrm>
            <a:off x="6408464" y="6372125"/>
            <a:ext cx="3312368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1600" spc="-15" dirty="0">
                <a:solidFill>
                  <a:srgbClr val="0000FF"/>
                </a:solidFill>
                <a:latin typeface="Luxi Sans" charset="0"/>
                <a:cs typeface="Comic Sans MS"/>
              </a:rPr>
              <a:t>Minimum </a:t>
            </a:r>
            <a:r>
              <a:rPr lang="en-US" sz="1600" spc="-15" dirty="0" err="1">
                <a:solidFill>
                  <a:srgbClr val="0000FF"/>
                </a:solidFill>
                <a:latin typeface="Luxi Sans" charset="0"/>
                <a:cs typeface="Comic Sans MS"/>
              </a:rPr>
              <a:t>bei</a:t>
            </a:r>
            <a:r>
              <a:rPr lang="en-US" sz="1600" spc="-15" dirty="0">
                <a:solidFill>
                  <a:srgbClr val="0000FF"/>
                </a:solidFill>
                <a:latin typeface="Luxi Sans" charset="0"/>
                <a:cs typeface="Comic Sans MS"/>
              </a:rPr>
              <a:t> </a:t>
            </a:r>
            <a:r>
              <a:rPr lang="en-US" sz="1600" spc="-15" dirty="0">
                <a:solidFill>
                  <a:srgbClr val="0000FF"/>
                </a:solidFill>
                <a:latin typeface="Cambria Math"/>
                <a:ea typeface="Cambria Math"/>
                <a:cs typeface="Comic Sans MS"/>
                <a:sym typeface="Symbol"/>
              </a:rPr>
              <a:t>|| </a:t>
            </a:r>
            <a:r>
              <a:rPr lang="en-US" sz="1600" spc="-15" dirty="0">
                <a:solidFill>
                  <a:srgbClr val="0000FF"/>
                </a:solidFill>
                <a:latin typeface="Luxi Sans" charset="0"/>
                <a:ea typeface="Cambria Math"/>
                <a:cs typeface="Comic Sans MS"/>
                <a:sym typeface="Symbol"/>
              </a:rPr>
              <a:t>= v </a:t>
            </a:r>
            <a:r>
              <a:rPr lang="en-US" sz="1600" spc="-15" dirty="0">
                <a:solidFill>
                  <a:srgbClr val="FF0000"/>
                </a:solidFill>
                <a:latin typeface="Luxi Sans" charset="0"/>
                <a:ea typeface="Cambria Math"/>
                <a:cs typeface="Comic Sans MS"/>
                <a:sym typeface="Symbol"/>
              </a:rPr>
              <a:t>(≠ 0 !)</a:t>
            </a:r>
          </a:p>
          <a:p>
            <a:pPr marL="12700"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1600" spc="-15" dirty="0">
                <a:solidFill>
                  <a:srgbClr val="0000FF"/>
                </a:solidFill>
                <a:latin typeface="Luxi Sans" charset="0"/>
                <a:ea typeface="Cambria Math"/>
                <a:cs typeface="Comic Sans MS"/>
                <a:sym typeface="Symbol"/>
              </a:rPr>
              <a:t>= </a:t>
            </a:r>
            <a:r>
              <a:rPr lang="en-US" sz="1600" spc="-15" dirty="0" err="1">
                <a:solidFill>
                  <a:srgbClr val="0000FF"/>
                </a:solidFill>
                <a:latin typeface="Luxi Sans" charset="0"/>
                <a:ea typeface="Cambria Math"/>
                <a:cs typeface="Comic Sans MS"/>
                <a:sym typeface="Symbol"/>
              </a:rPr>
              <a:t>Vakuumenergie</a:t>
            </a:r>
            <a:r>
              <a:rPr lang="en-US" sz="1600" spc="-15" dirty="0">
                <a:solidFill>
                  <a:srgbClr val="0000FF"/>
                </a:solidFill>
                <a:latin typeface="Luxi Sans" charset="0"/>
                <a:ea typeface="Cambria Math"/>
                <a:cs typeface="Comic Sans MS"/>
                <a:sym typeface="Symbol"/>
              </a:rPr>
              <a:t> des Higgs-</a:t>
            </a:r>
            <a:r>
              <a:rPr lang="en-US" sz="1600" spc="-15" dirty="0" err="1">
                <a:solidFill>
                  <a:srgbClr val="0000FF"/>
                </a:solidFill>
                <a:latin typeface="Luxi Sans" charset="0"/>
                <a:ea typeface="Cambria Math"/>
                <a:cs typeface="Comic Sans MS"/>
                <a:sym typeface="Symbol"/>
              </a:rPr>
              <a:t>Feldes</a:t>
            </a:r>
            <a:endParaRPr lang="en-US" sz="1600" spc="-15" dirty="0">
              <a:solidFill>
                <a:srgbClr val="0000FF"/>
              </a:solidFill>
              <a:latin typeface="Luxi Sans" charset="0"/>
              <a:ea typeface="Cambria Math"/>
              <a:cs typeface="Comic Sans MS"/>
              <a:sym typeface="Symbol"/>
            </a:endParaRPr>
          </a:p>
        </p:txBody>
      </p:sp>
      <p:sp>
        <p:nvSpPr>
          <p:cNvPr id="76" name="Straight Connector 75"/>
          <p:cNvSpPr/>
          <p:nvPr/>
        </p:nvSpPr>
        <p:spPr>
          <a:xfrm flipV="1">
            <a:off x="8568704" y="5868069"/>
            <a:ext cx="0" cy="462177"/>
          </a:xfrm>
          <a:prstGeom prst="line">
            <a:avLst/>
          </a:prstGeom>
          <a:noFill/>
          <a:ln w="36720">
            <a:solidFill>
              <a:srgbClr val="FF0000"/>
            </a:solidFill>
            <a:prstDash val="solid"/>
            <a:tailEnd type="arrow"/>
          </a:ln>
        </p:spPr>
        <p:txBody>
          <a:bodyPr vert="horz" lIns="18360" tIns="18360" rIns="18360" bIns="1836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pic>
        <p:nvPicPr>
          <p:cNvPr id="77" name="Picture 7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1920" y="5940077"/>
            <a:ext cx="4064943" cy="1300540"/>
          </a:xfrm>
          <a:prstGeom prst="rect">
            <a:avLst/>
          </a:prstGeom>
        </p:spPr>
      </p:pic>
      <p:sp>
        <p:nvSpPr>
          <p:cNvPr id="78" name="object 5"/>
          <p:cNvSpPr txBox="1"/>
          <p:nvPr/>
        </p:nvSpPr>
        <p:spPr>
          <a:xfrm>
            <a:off x="1079872" y="5437182"/>
            <a:ext cx="4752528" cy="4308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1600" spc="-15" dirty="0">
                <a:solidFill>
                  <a:srgbClr val="0000FF"/>
                </a:solidFill>
                <a:latin typeface="Luxi Sans" charset="0"/>
                <a:cs typeface="Comic Sans MS"/>
                <a:sym typeface="Symbol"/>
              </a:rPr>
              <a:t>            </a:t>
            </a:r>
            <a:r>
              <a:rPr lang="en-US" sz="1600" spc="-15" dirty="0" err="1">
                <a:solidFill>
                  <a:srgbClr val="0000FF"/>
                </a:solidFill>
                <a:latin typeface="Luxi Sans" charset="0"/>
                <a:cs typeface="Comic Sans MS"/>
                <a:sym typeface="Symbol"/>
              </a:rPr>
              <a:t>heiss</a:t>
            </a:r>
            <a:r>
              <a:rPr lang="en-US" sz="1600" spc="-15" dirty="0">
                <a:solidFill>
                  <a:srgbClr val="0000FF"/>
                </a:solidFill>
                <a:latin typeface="Luxi Sans" charset="0"/>
                <a:cs typeface="Comic Sans MS"/>
                <a:sym typeface="Symbol"/>
              </a:rPr>
              <a:t>                k</a:t>
            </a:r>
            <a:r>
              <a:rPr lang="de-DE" sz="1600" spc="-15" dirty="0" err="1">
                <a:solidFill>
                  <a:srgbClr val="0000FF"/>
                </a:solidFill>
                <a:latin typeface="Luxi Sans" charset="0"/>
                <a:cs typeface="Comic Sans MS"/>
                <a:sym typeface="Symbol"/>
              </a:rPr>
              <a:t>ühler</a:t>
            </a:r>
            <a:r>
              <a:rPr lang="de-DE" sz="1600" spc="-15" dirty="0">
                <a:solidFill>
                  <a:srgbClr val="0000FF"/>
                </a:solidFill>
                <a:latin typeface="Luxi Sans" charset="0"/>
                <a:cs typeface="Comic Sans MS"/>
                <a:sym typeface="Symbol"/>
              </a:rPr>
              <a:t>                   kalt</a:t>
            </a:r>
          </a:p>
          <a:p>
            <a:pPr marL="12700"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de-DE" sz="1200" spc="-15" dirty="0">
                <a:solidFill>
                  <a:srgbClr val="0000FF"/>
                </a:solidFill>
                <a:latin typeface="Luxi Sans" charset="0"/>
                <a:cs typeface="Comic Sans MS"/>
                <a:sym typeface="Symbol"/>
              </a:rPr>
              <a:t> (E </a:t>
            </a:r>
            <a:r>
              <a:rPr lang="en-US" sz="1200" spc="-15" dirty="0">
                <a:solidFill>
                  <a:srgbClr val="0000FF"/>
                </a:solidFill>
                <a:latin typeface="Luxi Sans" charset="0"/>
                <a:cs typeface="Comic Sans MS"/>
                <a:sym typeface="Symbol"/>
              </a:rPr>
              <a:t>&gt; 10</a:t>
            </a:r>
            <a:r>
              <a:rPr lang="en-US" sz="1200" spc="-15" baseline="30000" dirty="0">
                <a:solidFill>
                  <a:srgbClr val="0000FF"/>
                </a:solidFill>
                <a:latin typeface="Luxi Sans" charset="0"/>
                <a:cs typeface="Comic Sans MS"/>
                <a:sym typeface="Symbol"/>
              </a:rPr>
              <a:t>15</a:t>
            </a:r>
            <a:r>
              <a:rPr lang="en-US" sz="1200" spc="-15" dirty="0">
                <a:solidFill>
                  <a:srgbClr val="0000FF"/>
                </a:solidFill>
                <a:latin typeface="Luxi Sans" charset="0"/>
                <a:cs typeface="Comic Sans MS"/>
                <a:sym typeface="Symbol"/>
              </a:rPr>
              <a:t> </a:t>
            </a:r>
            <a:r>
              <a:rPr lang="en-US" sz="1200" spc="-15" dirty="0" err="1">
                <a:solidFill>
                  <a:srgbClr val="0000FF"/>
                </a:solidFill>
                <a:latin typeface="Luxi Sans" charset="0"/>
                <a:cs typeface="Comic Sans MS"/>
                <a:sym typeface="Symbol"/>
              </a:rPr>
              <a:t>GeV</a:t>
            </a:r>
            <a:r>
              <a:rPr lang="en-US" sz="1200" spc="-15" dirty="0">
                <a:solidFill>
                  <a:srgbClr val="0000FF"/>
                </a:solidFill>
                <a:latin typeface="Luxi Sans" charset="0"/>
                <a:cs typeface="Comic Sans MS"/>
                <a:sym typeface="Symbol"/>
              </a:rPr>
              <a:t>, T &gt; 10</a:t>
            </a:r>
            <a:r>
              <a:rPr lang="en-US" sz="1200" spc="-15" baseline="30000" dirty="0">
                <a:solidFill>
                  <a:srgbClr val="0000FF"/>
                </a:solidFill>
                <a:latin typeface="Luxi Sans" charset="0"/>
                <a:cs typeface="Comic Sans MS"/>
                <a:sym typeface="Symbol"/>
              </a:rPr>
              <a:t>30</a:t>
            </a:r>
            <a:r>
              <a:rPr lang="en-US" sz="1200" spc="-15" dirty="0">
                <a:solidFill>
                  <a:srgbClr val="0000FF"/>
                </a:solidFill>
                <a:latin typeface="Luxi Sans" charset="0"/>
                <a:cs typeface="Comic Sans MS"/>
                <a:sym typeface="Symbol"/>
              </a:rPr>
              <a:t> K)</a:t>
            </a:r>
            <a:r>
              <a:rPr lang="de-DE" sz="1200" spc="-15" dirty="0">
                <a:solidFill>
                  <a:srgbClr val="0000FF"/>
                </a:solidFill>
                <a:latin typeface="Luxi Sans" charset="0"/>
                <a:cs typeface="Comic Sans MS"/>
                <a:sym typeface="Symbol"/>
              </a:rPr>
              <a:t>                          (E </a:t>
            </a:r>
            <a:r>
              <a:rPr lang="en-US" sz="1200" spc="-15" dirty="0">
                <a:solidFill>
                  <a:srgbClr val="0000FF"/>
                </a:solidFill>
                <a:latin typeface="Luxi Sans" charset="0"/>
                <a:cs typeface="Comic Sans MS"/>
                <a:sym typeface="Symbol"/>
              </a:rPr>
              <a:t>&lt; 10</a:t>
            </a:r>
            <a:r>
              <a:rPr lang="en-US" sz="1200" spc="-15" baseline="30000" dirty="0">
                <a:solidFill>
                  <a:srgbClr val="0000FF"/>
                </a:solidFill>
                <a:latin typeface="Luxi Sans" charset="0"/>
                <a:cs typeface="Comic Sans MS"/>
                <a:sym typeface="Symbol"/>
              </a:rPr>
              <a:t>14</a:t>
            </a:r>
            <a:r>
              <a:rPr lang="en-US" sz="1200" spc="-15" dirty="0">
                <a:solidFill>
                  <a:srgbClr val="0000FF"/>
                </a:solidFill>
                <a:latin typeface="Luxi Sans" charset="0"/>
                <a:cs typeface="Comic Sans MS"/>
                <a:sym typeface="Symbol"/>
              </a:rPr>
              <a:t> </a:t>
            </a:r>
            <a:r>
              <a:rPr lang="en-US" sz="1200" spc="-15" dirty="0" err="1">
                <a:solidFill>
                  <a:srgbClr val="0000FF"/>
                </a:solidFill>
                <a:latin typeface="Luxi Sans" charset="0"/>
                <a:cs typeface="Comic Sans MS"/>
                <a:sym typeface="Symbol"/>
              </a:rPr>
              <a:t>GeV</a:t>
            </a:r>
            <a:r>
              <a:rPr lang="en-US" sz="1200" spc="-15" dirty="0">
                <a:solidFill>
                  <a:srgbClr val="0000FF"/>
                </a:solidFill>
                <a:latin typeface="Luxi Sans" charset="0"/>
                <a:cs typeface="Comic Sans MS"/>
                <a:sym typeface="Symbol"/>
              </a:rPr>
              <a:t>, T &lt; 10</a:t>
            </a:r>
            <a:r>
              <a:rPr lang="en-US" sz="1200" spc="-15" baseline="30000" dirty="0">
                <a:solidFill>
                  <a:srgbClr val="0000FF"/>
                </a:solidFill>
                <a:latin typeface="Luxi Sans" charset="0"/>
                <a:cs typeface="Comic Sans MS"/>
                <a:sym typeface="Symbol"/>
              </a:rPr>
              <a:t>29</a:t>
            </a:r>
            <a:r>
              <a:rPr lang="en-US" sz="1200" spc="-15" dirty="0">
                <a:solidFill>
                  <a:srgbClr val="0000FF"/>
                </a:solidFill>
                <a:latin typeface="Luxi Sans" charset="0"/>
                <a:cs typeface="Comic Sans MS"/>
                <a:sym typeface="Symbol"/>
              </a:rPr>
              <a:t> K)</a:t>
            </a:r>
            <a:r>
              <a:rPr lang="de-DE" sz="1200" spc="-15" dirty="0">
                <a:solidFill>
                  <a:srgbClr val="0000FF"/>
                </a:solidFill>
                <a:latin typeface="Luxi Sans" charset="0"/>
                <a:cs typeface="Comic Sans MS"/>
                <a:sym typeface="Symbol"/>
              </a:rPr>
              <a:t> </a:t>
            </a:r>
            <a:endParaRPr lang="en-US" sz="1200" spc="-15" dirty="0">
              <a:solidFill>
                <a:srgbClr val="0000FF"/>
              </a:solidFill>
              <a:latin typeface="Cambria Math"/>
              <a:ea typeface="Cambria Math"/>
              <a:cs typeface="Comic Sans MS"/>
              <a:sym typeface="Symbol"/>
            </a:endParaRPr>
          </a:p>
        </p:txBody>
      </p:sp>
      <p:sp>
        <p:nvSpPr>
          <p:cNvPr id="10" name="object 5"/>
          <p:cNvSpPr txBox="1"/>
          <p:nvPr/>
        </p:nvSpPr>
        <p:spPr>
          <a:xfrm>
            <a:off x="4985741" y="3995861"/>
            <a:ext cx="1782763" cy="4154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sz="1600" spc="-15" dirty="0">
                <a:solidFill>
                  <a:srgbClr val="0000FF"/>
                </a:solidFill>
                <a:latin typeface="Luxi Sans" charset="0"/>
                <a:cs typeface="Comic Sans MS"/>
                <a:sym typeface="Symbol"/>
              </a:rPr>
              <a:t> </a:t>
            </a:r>
            <a:r>
              <a:rPr lang="en-US" sz="1600" spc="-15" dirty="0" err="1">
                <a:solidFill>
                  <a:srgbClr val="0000FF"/>
                </a:solidFill>
                <a:latin typeface="Luxi Sans" charset="0"/>
                <a:cs typeface="Comic Sans MS"/>
                <a:sym typeface="Symbol"/>
              </a:rPr>
              <a:t>ist</a:t>
            </a:r>
            <a:r>
              <a:rPr lang="en-US" sz="1600" spc="-15" dirty="0">
                <a:solidFill>
                  <a:srgbClr val="0000FF"/>
                </a:solidFill>
                <a:latin typeface="Luxi Sans" charset="0"/>
                <a:cs typeface="Comic Sans MS"/>
                <a:sym typeface="Symbol"/>
              </a:rPr>
              <a:t> </a:t>
            </a:r>
            <a:r>
              <a:rPr lang="en-US" sz="1600" spc="-15" dirty="0" err="1">
                <a:solidFill>
                  <a:srgbClr val="0000FF"/>
                </a:solidFill>
                <a:latin typeface="Luxi Sans" charset="0"/>
                <a:cs typeface="Comic Sans MS"/>
                <a:sym typeface="Symbol"/>
              </a:rPr>
              <a:t>komplex</a:t>
            </a:r>
            <a:endParaRPr lang="en-US" sz="1600" spc="-15" dirty="0">
              <a:solidFill>
                <a:srgbClr val="0000FF"/>
              </a:solidFill>
              <a:latin typeface="Luxi Sans" charset="0"/>
              <a:cs typeface="Comic Sans MS"/>
              <a:sym typeface="Symbol"/>
            </a:endParaRPr>
          </a:p>
          <a:p>
            <a:pPr marL="12700"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sz="1100" spc="-15" dirty="0">
                <a:solidFill>
                  <a:srgbClr val="0000FF"/>
                </a:solidFill>
                <a:latin typeface="Luxi Sans" charset="0"/>
                <a:cs typeface="Comic Sans MS"/>
                <a:sym typeface="Symbol"/>
              </a:rPr>
              <a:t>      (2 x 2 </a:t>
            </a:r>
            <a:r>
              <a:rPr lang="en-US" sz="1100" spc="-15" dirty="0" err="1">
                <a:solidFill>
                  <a:srgbClr val="0000FF"/>
                </a:solidFill>
                <a:latin typeface="Luxi Sans" charset="0"/>
                <a:cs typeface="Comic Sans MS"/>
                <a:sym typeface="Symbol"/>
              </a:rPr>
              <a:t>Komponenten</a:t>
            </a:r>
            <a:r>
              <a:rPr lang="en-US" sz="1100" spc="-15" dirty="0">
                <a:solidFill>
                  <a:srgbClr val="0000FF"/>
                </a:solidFill>
                <a:latin typeface="Luxi Sans" charset="0"/>
                <a:cs typeface="Comic Sans MS"/>
                <a:sym typeface="Symbol"/>
              </a:rPr>
              <a:t>)</a:t>
            </a:r>
            <a:r>
              <a:rPr lang="de-DE" sz="1100" spc="-15" dirty="0">
                <a:solidFill>
                  <a:srgbClr val="0000FF"/>
                </a:solidFill>
                <a:latin typeface="Luxi Sans" charset="0"/>
                <a:cs typeface="Comic Sans MS"/>
                <a:sym typeface="Symbol"/>
              </a:rPr>
              <a:t> </a:t>
            </a:r>
            <a:endParaRPr lang="en-US" sz="1100" spc="-15" dirty="0">
              <a:solidFill>
                <a:srgbClr val="0000FF"/>
              </a:solidFill>
              <a:latin typeface="Cambria Math"/>
              <a:ea typeface="Cambria Math"/>
              <a:cs typeface="Comic Sans MS"/>
              <a:sym typeface="Symbol"/>
            </a:endParaRPr>
          </a:p>
        </p:txBody>
      </p:sp>
      <p:sp>
        <p:nvSpPr>
          <p:cNvPr id="11" name="Straight Connector 10"/>
          <p:cNvSpPr/>
          <p:nvPr/>
        </p:nvSpPr>
        <p:spPr>
          <a:xfrm flipV="1">
            <a:off x="7308000" y="5868069"/>
            <a:ext cx="0" cy="462177"/>
          </a:xfrm>
          <a:prstGeom prst="line">
            <a:avLst/>
          </a:prstGeom>
          <a:noFill/>
          <a:ln w="36720">
            <a:solidFill>
              <a:srgbClr val="FF0000"/>
            </a:solidFill>
            <a:prstDash val="solid"/>
            <a:tailEnd type="arrow"/>
          </a:ln>
        </p:spPr>
        <p:txBody>
          <a:bodyPr vert="horz" lIns="18360" tIns="18360" rIns="18360" bIns="1836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84F78ED-E69A-53E3-190D-57E9B74F6A77}"/>
              </a:ext>
            </a:extLst>
          </p:cNvPr>
          <p:cNvGrpSpPr/>
          <p:nvPr/>
        </p:nvGrpSpPr>
        <p:grpSpPr>
          <a:xfrm>
            <a:off x="1886369" y="3923853"/>
            <a:ext cx="2865911" cy="479345"/>
            <a:chOff x="5177642" y="2785219"/>
            <a:chExt cx="3170711" cy="501491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C6E4FCDD-9E91-53F8-D75F-80A5930F0853}"/>
                </a:ext>
              </a:extLst>
            </p:cNvPr>
            <p:cNvSpPr/>
            <p:nvPr/>
          </p:nvSpPr>
          <p:spPr>
            <a:xfrm>
              <a:off x="5177642" y="2785219"/>
              <a:ext cx="3170711" cy="501491"/>
            </a:xfrm>
            <a:prstGeom prst="rect">
              <a:avLst/>
            </a:prstGeom>
            <a:ln>
              <a:noFill/>
            </a:ln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pic>
          <p:nvPicPr>
            <p:cNvPr id="5" name="Picture 4" descr="latex-image-1.pdf">
              <a:extLst>
                <a:ext uri="{FF2B5EF4-FFF2-40B4-BE49-F238E27FC236}">
                  <a16:creationId xmlns:a16="http://schemas.microsoft.com/office/drawing/2014/main" id="{2BB13FE8-4192-6DCA-1849-BC2378E7EBD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66458" y="2841494"/>
              <a:ext cx="3045612" cy="375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lc="http://schemas.openxmlformats.org/drawingml/2006/lockedCanvas"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lc="http://schemas.openxmlformats.org/drawingml/2006/lockedCanvas"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181654578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Higgs-Feld</a:t>
            </a:r>
            <a:r>
              <a:rPr lang="en-US" altLang="en-US" dirty="0"/>
              <a:t> </a:t>
            </a:r>
            <a:r>
              <a:rPr lang="en-US" altLang="en-US" dirty="0">
                <a:sym typeface="Wingdings" pitchFamily="2" charset="2"/>
              </a:rPr>
              <a:t> Masse</a:t>
            </a:r>
            <a:endParaRPr lang="en-US" altLang="en-U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Das </a:t>
            </a:r>
            <a:r>
              <a:rPr lang="en-US" altLang="en-US" dirty="0" err="1"/>
              <a:t>Standardmodell</a:t>
            </a:r>
            <a:r>
              <a:rPr lang="en-US" altLang="en-US" dirty="0"/>
              <a:t> </a:t>
            </a:r>
            <a:r>
              <a:rPr lang="en-US" altLang="en-US" dirty="0" err="1"/>
              <a:t>ist</a:t>
            </a:r>
            <a:r>
              <a:rPr lang="en-US" altLang="en-US" dirty="0"/>
              <a:t> (war) fast </a:t>
            </a:r>
            <a:r>
              <a:rPr lang="en-US" altLang="en-US" dirty="0" err="1"/>
              <a:t>komplett</a:t>
            </a:r>
            <a:endParaRPr lang="en-US" altLang="en-US" dirty="0"/>
          </a:p>
          <a:p>
            <a:pPr lvl="1"/>
            <a:r>
              <a:rPr lang="en-US" altLang="en-US" dirty="0" err="1"/>
              <a:t>alle</a:t>
            </a:r>
            <a:r>
              <a:rPr lang="en-US" altLang="en-US" dirty="0"/>
              <a:t> </a:t>
            </a:r>
            <a:r>
              <a:rPr lang="en-US" altLang="en-US" dirty="0" err="1"/>
              <a:t>Materie</a:t>
            </a:r>
            <a:r>
              <a:rPr lang="en-US" altLang="en-US" dirty="0"/>
              <a:t>- und </a:t>
            </a:r>
            <a:r>
              <a:rPr lang="en-US" altLang="en-US" dirty="0" err="1"/>
              <a:t>Kraftteilchen</a:t>
            </a:r>
            <a:r>
              <a:rPr lang="en-US" altLang="en-US" dirty="0"/>
              <a:t> </a:t>
            </a:r>
            <a:r>
              <a:rPr lang="en-US" altLang="en-US" dirty="0" err="1"/>
              <a:t>wurden</a:t>
            </a:r>
            <a:r>
              <a:rPr lang="en-US" altLang="en-US" dirty="0"/>
              <a:t> </a:t>
            </a:r>
            <a:r>
              <a:rPr lang="en-US" altLang="en-US" dirty="0" err="1"/>
              <a:t>gefunden</a:t>
            </a:r>
            <a:endParaRPr lang="en-US" altLang="en-US" dirty="0"/>
          </a:p>
          <a:p>
            <a:pPr lvl="2"/>
            <a:r>
              <a:rPr lang="en-US" altLang="en-US" dirty="0" err="1"/>
              <a:t>zuletzt</a:t>
            </a:r>
            <a:r>
              <a:rPr lang="en-US" altLang="en-US" dirty="0"/>
              <a:t>: top-quark (1995), tau-neutrino (2000)</a:t>
            </a:r>
          </a:p>
          <a:p>
            <a:pPr lvl="1"/>
            <a:r>
              <a:rPr lang="en-US" altLang="en-US" dirty="0" err="1">
                <a:solidFill>
                  <a:srgbClr val="FF0000"/>
                </a:solidFill>
              </a:rPr>
              <a:t>aber</a:t>
            </a:r>
            <a:r>
              <a:rPr lang="en-US" altLang="en-US" dirty="0">
                <a:solidFill>
                  <a:srgbClr val="FF0000"/>
                </a:solidFill>
              </a:rPr>
              <a:t>: </a:t>
            </a:r>
            <a:r>
              <a:rPr lang="en-US" altLang="en-US" dirty="0" err="1">
                <a:solidFill>
                  <a:srgbClr val="FF0000"/>
                </a:solidFill>
              </a:rPr>
              <a:t>alle</a:t>
            </a:r>
            <a:r>
              <a:rPr lang="en-US" altLang="en-US" dirty="0">
                <a:solidFill>
                  <a:srgbClr val="FF0000"/>
                </a:solidFill>
              </a:rPr>
              <a:t> </a:t>
            </a:r>
            <a:r>
              <a:rPr lang="en-US" altLang="en-US" dirty="0" err="1">
                <a:solidFill>
                  <a:srgbClr val="FF0000"/>
                </a:solidFill>
              </a:rPr>
              <a:t>Teilchen</a:t>
            </a:r>
            <a:r>
              <a:rPr lang="en-US" altLang="en-US" dirty="0">
                <a:solidFill>
                  <a:srgbClr val="FF0000"/>
                </a:solidFill>
              </a:rPr>
              <a:t> </a:t>
            </a:r>
            <a:r>
              <a:rPr lang="en-US" altLang="en-US" dirty="0" err="1">
                <a:solidFill>
                  <a:srgbClr val="FF0000"/>
                </a:solidFill>
              </a:rPr>
              <a:t>haben</a:t>
            </a:r>
            <a:r>
              <a:rPr lang="en-US" altLang="en-US" dirty="0">
                <a:solidFill>
                  <a:srgbClr val="FF0000"/>
                </a:solidFill>
              </a:rPr>
              <a:t> </a:t>
            </a:r>
            <a:r>
              <a:rPr lang="en-US" altLang="en-US" dirty="0" err="1">
                <a:solidFill>
                  <a:srgbClr val="FF0000"/>
                </a:solidFill>
              </a:rPr>
              <a:t>im</a:t>
            </a:r>
            <a:r>
              <a:rPr lang="en-US" altLang="en-US" dirty="0">
                <a:solidFill>
                  <a:srgbClr val="FF0000"/>
                </a:solidFill>
              </a:rPr>
              <a:t> </a:t>
            </a:r>
            <a:r>
              <a:rPr lang="en-US" altLang="en-US" dirty="0" err="1">
                <a:solidFill>
                  <a:srgbClr val="FF0000"/>
                </a:solidFill>
              </a:rPr>
              <a:t>Standardmodell</a:t>
            </a:r>
            <a:r>
              <a:rPr lang="en-US" altLang="en-US" dirty="0">
                <a:solidFill>
                  <a:srgbClr val="FF0000"/>
                </a:solidFill>
              </a:rPr>
              <a:t> </a:t>
            </a:r>
            <a:r>
              <a:rPr lang="en-US" altLang="en-US" dirty="0" err="1">
                <a:solidFill>
                  <a:srgbClr val="FF0000"/>
                </a:solidFill>
              </a:rPr>
              <a:t>keine</a:t>
            </a:r>
            <a:r>
              <a:rPr lang="en-US" altLang="en-US" dirty="0">
                <a:solidFill>
                  <a:srgbClr val="FF0000"/>
                </a:solidFill>
              </a:rPr>
              <a:t> Masse</a:t>
            </a:r>
          </a:p>
          <a:p>
            <a:r>
              <a:rPr lang="en-US" altLang="en-US" dirty="0"/>
              <a:t>Wie </a:t>
            </a:r>
            <a:r>
              <a:rPr lang="en-US" altLang="en-US" dirty="0" err="1"/>
              <a:t>entsteht</a:t>
            </a:r>
            <a:r>
              <a:rPr lang="en-US" altLang="en-US" dirty="0"/>
              <a:t> die Masse?</a:t>
            </a:r>
          </a:p>
          <a:p>
            <a:pPr lvl="1"/>
            <a:r>
              <a:rPr lang="de-DE" dirty="0">
                <a:solidFill>
                  <a:srgbClr val="FF0000"/>
                </a:solidFill>
              </a:rPr>
              <a:t>Das Vakuum ist nie leer, sondern immer erfüllt mit einem Higgs-Feld</a:t>
            </a:r>
            <a:endParaRPr lang="en-US" altLang="en-US" dirty="0">
              <a:solidFill>
                <a:srgbClr val="0000FF"/>
              </a:solidFill>
            </a:endParaRPr>
          </a:p>
          <a:p>
            <a:pPr lvl="2"/>
            <a:r>
              <a:rPr lang="en-US" altLang="en-US" dirty="0"/>
              <a:t>Higgs-Feld = </a:t>
            </a:r>
            <a:r>
              <a:rPr lang="en-US" altLang="en-US" dirty="0" err="1"/>
              <a:t>allumfassendes</a:t>
            </a:r>
            <a:r>
              <a:rPr lang="en-US" altLang="en-US" dirty="0"/>
              <a:t> Feld </a:t>
            </a:r>
            <a:r>
              <a:rPr lang="en-US" altLang="en-US" dirty="0" err="1"/>
              <a:t>ähnlich</a:t>
            </a:r>
            <a:r>
              <a:rPr lang="en-US" altLang="en-US" dirty="0"/>
              <a:t> </a:t>
            </a:r>
            <a:r>
              <a:rPr lang="en-US" altLang="en-US" dirty="0" err="1"/>
              <a:t>elektrischem</a:t>
            </a:r>
            <a:r>
              <a:rPr lang="en-US" altLang="en-US" dirty="0"/>
              <a:t> Feld </a:t>
            </a:r>
            <a:r>
              <a:rPr lang="en-US" altLang="en-US" dirty="0" err="1"/>
              <a:t>oder</a:t>
            </a:r>
            <a:r>
              <a:rPr lang="en-US" altLang="en-US" dirty="0"/>
              <a:t> </a:t>
            </a:r>
            <a:r>
              <a:rPr lang="en-US" altLang="en-US" dirty="0" err="1"/>
              <a:t>Magnetfeld</a:t>
            </a:r>
            <a:endParaRPr lang="en-US" altLang="en-US" dirty="0"/>
          </a:p>
          <a:p>
            <a:pPr lvl="1"/>
            <a:r>
              <a:rPr lang="en-US" altLang="en-US" dirty="0" err="1">
                <a:solidFill>
                  <a:srgbClr val="0000FF"/>
                </a:solidFill>
              </a:rPr>
              <a:t>zun</a:t>
            </a:r>
            <a:r>
              <a:rPr lang="de-DE" altLang="en-US" dirty="0" err="1">
                <a:solidFill>
                  <a:srgbClr val="0000FF"/>
                </a:solidFill>
              </a:rPr>
              <a:t>ächst</a:t>
            </a:r>
            <a:r>
              <a:rPr lang="de-DE" altLang="en-US" dirty="0">
                <a:solidFill>
                  <a:srgbClr val="0000FF"/>
                </a:solidFill>
              </a:rPr>
              <a:t> </a:t>
            </a:r>
            <a:r>
              <a:rPr lang="en-US" altLang="en-US" dirty="0" err="1">
                <a:solidFill>
                  <a:srgbClr val="0000FF"/>
                </a:solidFill>
              </a:rPr>
              <a:t>masselose</a:t>
            </a:r>
            <a:r>
              <a:rPr lang="en-US" altLang="en-US" dirty="0">
                <a:solidFill>
                  <a:srgbClr val="0000FF"/>
                </a:solidFill>
              </a:rPr>
              <a:t> </a:t>
            </a:r>
            <a:r>
              <a:rPr lang="en-US" altLang="en-US" dirty="0" err="1">
                <a:solidFill>
                  <a:srgbClr val="0000FF"/>
                </a:solidFill>
              </a:rPr>
              <a:t>Teilchen</a:t>
            </a:r>
            <a:r>
              <a:rPr lang="en-US" altLang="en-US" dirty="0">
                <a:solidFill>
                  <a:srgbClr val="0000FF"/>
                </a:solidFill>
              </a:rPr>
              <a:t> (v = c) </a:t>
            </a:r>
            <a:r>
              <a:rPr lang="en-US" altLang="en-US" dirty="0" err="1">
                <a:solidFill>
                  <a:srgbClr val="0000FF"/>
                </a:solidFill>
              </a:rPr>
              <a:t>wechselwirken</a:t>
            </a:r>
            <a:r>
              <a:rPr lang="en-US" altLang="en-US" dirty="0">
                <a:solidFill>
                  <a:srgbClr val="0000FF"/>
                </a:solidFill>
              </a:rPr>
              <a:t> </a:t>
            </a:r>
            <a:r>
              <a:rPr lang="en-US" altLang="en-US" dirty="0" err="1">
                <a:solidFill>
                  <a:srgbClr val="0000FF"/>
                </a:solidFill>
              </a:rPr>
              <a:t>ständig</a:t>
            </a:r>
            <a:r>
              <a:rPr lang="en-US" altLang="en-US" dirty="0">
                <a:solidFill>
                  <a:srgbClr val="0000FF"/>
                </a:solidFill>
              </a:rPr>
              <a:t> </a:t>
            </a:r>
            <a:r>
              <a:rPr lang="en-US" altLang="en-US" dirty="0" err="1">
                <a:solidFill>
                  <a:srgbClr val="0000FF"/>
                </a:solidFill>
              </a:rPr>
              <a:t>mit</a:t>
            </a:r>
            <a:r>
              <a:rPr lang="en-US" altLang="en-US" dirty="0">
                <a:solidFill>
                  <a:srgbClr val="0000FF"/>
                </a:solidFill>
              </a:rPr>
              <a:t> dem </a:t>
            </a:r>
            <a:r>
              <a:rPr lang="en-US" altLang="en-US" dirty="0">
                <a:solidFill>
                  <a:srgbClr val="FF0000"/>
                </a:solidFill>
              </a:rPr>
              <a:t>Higgs-Feld</a:t>
            </a:r>
          </a:p>
          <a:p>
            <a:pPr lvl="2"/>
            <a:r>
              <a:rPr lang="en-US" altLang="en-US" dirty="0" err="1">
                <a:solidFill>
                  <a:srgbClr val="0000FF"/>
                </a:solidFill>
              </a:rPr>
              <a:t>Wechselwirkung</a:t>
            </a:r>
            <a:r>
              <a:rPr lang="en-US" altLang="en-US" dirty="0">
                <a:solidFill>
                  <a:srgbClr val="0000FF"/>
                </a:solidFill>
              </a:rPr>
              <a:t> </a:t>
            </a:r>
            <a:r>
              <a:rPr lang="en-US" altLang="en-US" dirty="0" err="1">
                <a:solidFill>
                  <a:srgbClr val="0000FF"/>
                </a:solidFill>
              </a:rPr>
              <a:t>verursacht</a:t>
            </a:r>
            <a:r>
              <a:rPr lang="en-US" altLang="en-US" dirty="0">
                <a:solidFill>
                  <a:srgbClr val="0000FF"/>
                </a:solidFill>
              </a:rPr>
              <a:t> “</a:t>
            </a:r>
            <a:r>
              <a:rPr lang="en-US" altLang="ja-JP" dirty="0" err="1">
                <a:solidFill>
                  <a:srgbClr val="0000FF"/>
                </a:solidFill>
              </a:rPr>
              <a:t>Trägheit</a:t>
            </a:r>
            <a:r>
              <a:rPr lang="en-US" altLang="en-US" dirty="0">
                <a:solidFill>
                  <a:srgbClr val="0000FF"/>
                </a:solidFill>
              </a:rPr>
              <a:t>”</a:t>
            </a:r>
            <a:r>
              <a:rPr lang="en-US" altLang="ja-JP" dirty="0">
                <a:solidFill>
                  <a:srgbClr val="0000FF"/>
                </a:solidFill>
              </a:rPr>
              <a:t> (v </a:t>
            </a:r>
            <a:r>
              <a:rPr lang="en-US" altLang="ja-JP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</a:t>
            </a:r>
            <a:r>
              <a:rPr lang="en-US" altLang="ja-JP" dirty="0">
                <a:solidFill>
                  <a:srgbClr val="0000FF"/>
                </a:solidFill>
              </a:rPr>
              <a:t> c): </a:t>
            </a:r>
            <a:r>
              <a:rPr lang="en-US" altLang="ja-JP" dirty="0" err="1">
                <a:solidFill>
                  <a:srgbClr val="0000FF"/>
                </a:solidFill>
              </a:rPr>
              <a:t>Teilchen</a:t>
            </a:r>
            <a:r>
              <a:rPr lang="en-US" altLang="ja-JP" dirty="0">
                <a:solidFill>
                  <a:srgbClr val="0000FF"/>
                </a:solidFill>
              </a:rPr>
              <a:t> </a:t>
            </a:r>
            <a:r>
              <a:rPr lang="en-US" altLang="ja-JP" dirty="0" err="1">
                <a:solidFill>
                  <a:srgbClr val="0000FF"/>
                </a:solidFill>
              </a:rPr>
              <a:t>erhält</a:t>
            </a:r>
            <a:r>
              <a:rPr lang="en-US" altLang="ja-JP" dirty="0">
                <a:solidFill>
                  <a:srgbClr val="0000FF"/>
                </a:solidFill>
              </a:rPr>
              <a:t> </a:t>
            </a:r>
            <a:r>
              <a:rPr lang="en-US" altLang="ja-JP" dirty="0" err="1">
                <a:solidFill>
                  <a:srgbClr val="0000FF"/>
                </a:solidFill>
              </a:rPr>
              <a:t>träge</a:t>
            </a:r>
            <a:r>
              <a:rPr lang="en-US" altLang="ja-JP" dirty="0">
                <a:solidFill>
                  <a:srgbClr val="0000FF"/>
                </a:solidFill>
              </a:rPr>
              <a:t> Masse </a:t>
            </a:r>
          </a:p>
          <a:p>
            <a:pPr lvl="3"/>
            <a:r>
              <a:rPr lang="de-DE" altLang="ja-JP" dirty="0">
                <a:solidFill>
                  <a:schemeClr val="tx1"/>
                </a:solidFill>
              </a:rPr>
              <a:t>träge Masse:  F </a:t>
            </a:r>
            <a:r>
              <a:rPr lang="en-US" altLang="ja-JP" dirty="0">
                <a:solidFill>
                  <a:schemeClr val="tx1"/>
                </a:solidFill>
              </a:rPr>
              <a:t>= </a:t>
            </a:r>
            <a:r>
              <a:rPr lang="en-US" altLang="ja-JP" dirty="0" err="1">
                <a:solidFill>
                  <a:srgbClr val="FF0000"/>
                </a:solidFill>
              </a:rPr>
              <a:t>m</a:t>
            </a:r>
            <a:r>
              <a:rPr lang="en-US" altLang="ja-JP" baseline="-25000" dirty="0" err="1">
                <a:solidFill>
                  <a:srgbClr val="FF0000"/>
                </a:solidFill>
              </a:rPr>
              <a:t>träge</a:t>
            </a:r>
            <a:r>
              <a:rPr lang="de-DE" altLang="ja-JP" dirty="0">
                <a:solidFill>
                  <a:srgbClr val="FF0000"/>
                </a:solidFill>
              </a:rPr>
              <a:t> </a:t>
            </a:r>
            <a:r>
              <a:rPr lang="de-DE" altLang="ja-JP" dirty="0">
                <a:solidFill>
                  <a:schemeClr val="tx1"/>
                </a:solidFill>
                <a:latin typeface="Lucida Sans" panose="020B0602030504020204" pitchFamily="34" charset="0"/>
              </a:rPr>
              <a:t>•</a:t>
            </a:r>
            <a:r>
              <a:rPr lang="de-DE" altLang="ja-JP" dirty="0">
                <a:solidFill>
                  <a:schemeClr val="tx1"/>
                </a:solidFill>
              </a:rPr>
              <a:t>a  ,  schwere Masse:  F </a:t>
            </a:r>
            <a:r>
              <a:rPr lang="en-US" altLang="ja-JP" dirty="0">
                <a:solidFill>
                  <a:schemeClr val="tx1"/>
                </a:solidFill>
              </a:rPr>
              <a:t>= G </a:t>
            </a:r>
            <a:r>
              <a:rPr lang="en-US" altLang="ja-JP" dirty="0">
                <a:solidFill>
                  <a:schemeClr val="tx1"/>
                </a:solidFill>
                <a:latin typeface="Lucida Sans" panose="020B0602030504020204" pitchFamily="34" charset="0"/>
              </a:rPr>
              <a:t>•</a:t>
            </a:r>
            <a:r>
              <a:rPr lang="en-US" altLang="ja-JP" dirty="0">
                <a:solidFill>
                  <a:schemeClr val="tx1"/>
                </a:solidFill>
              </a:rPr>
              <a:t> (</a:t>
            </a:r>
            <a:r>
              <a:rPr lang="en-US" altLang="ja-JP" dirty="0">
                <a:solidFill>
                  <a:srgbClr val="FF0000"/>
                </a:solidFill>
              </a:rPr>
              <a:t>m</a:t>
            </a:r>
            <a:r>
              <a:rPr lang="en-US" altLang="ja-JP" baseline="-25000" dirty="0">
                <a:solidFill>
                  <a:srgbClr val="FF0000"/>
                </a:solidFill>
              </a:rPr>
              <a:t>schwer,1</a:t>
            </a:r>
            <a:r>
              <a:rPr lang="en-US" altLang="ja-JP" dirty="0">
                <a:solidFill>
                  <a:schemeClr val="tx1"/>
                </a:solidFill>
              </a:rPr>
              <a:t> </a:t>
            </a:r>
            <a:r>
              <a:rPr lang="en-US" altLang="ja-JP" dirty="0">
                <a:solidFill>
                  <a:schemeClr val="tx1"/>
                </a:solidFill>
                <a:latin typeface="Lucida Sans" panose="020B0602030504020204" pitchFamily="34" charset="0"/>
              </a:rPr>
              <a:t>•</a:t>
            </a:r>
            <a:r>
              <a:rPr lang="en-US" altLang="ja-JP" dirty="0">
                <a:solidFill>
                  <a:schemeClr val="tx1"/>
                </a:solidFill>
              </a:rPr>
              <a:t> </a:t>
            </a:r>
            <a:r>
              <a:rPr lang="en-US" altLang="ja-JP" dirty="0">
                <a:solidFill>
                  <a:srgbClr val="FF0000"/>
                </a:solidFill>
              </a:rPr>
              <a:t>m</a:t>
            </a:r>
            <a:r>
              <a:rPr lang="en-US" altLang="ja-JP" baseline="-25000" dirty="0">
                <a:solidFill>
                  <a:srgbClr val="FF0000"/>
                </a:solidFill>
              </a:rPr>
              <a:t>schwer,2</a:t>
            </a:r>
            <a:r>
              <a:rPr lang="en-US" altLang="ja-JP" dirty="0">
                <a:solidFill>
                  <a:schemeClr val="tx1"/>
                </a:solidFill>
              </a:rPr>
              <a:t>) / r</a:t>
            </a:r>
            <a:r>
              <a:rPr lang="en-US" altLang="ja-JP" baseline="30000" dirty="0">
                <a:solidFill>
                  <a:schemeClr val="tx1"/>
                </a:solidFill>
              </a:rPr>
              <a:t>2</a:t>
            </a:r>
            <a:r>
              <a:rPr lang="en-US" altLang="ja-JP" dirty="0">
                <a:solidFill>
                  <a:schemeClr val="tx1"/>
                </a:solidFill>
              </a:rPr>
              <a:t> </a:t>
            </a:r>
          </a:p>
        </p:txBody>
      </p:sp>
      <p:pic>
        <p:nvPicPr>
          <p:cNvPr id="4" name="Picture 1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7800" y="1076325"/>
            <a:ext cx="1649413" cy="124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5" name="Text Box 19"/>
          <p:cNvSpPr txBox="1">
            <a:spLocks noChangeArrowheads="1"/>
          </p:cNvSpPr>
          <p:nvPr/>
        </p:nvSpPr>
        <p:spPr bwMode="auto">
          <a:xfrm>
            <a:off x="7704138" y="944563"/>
            <a:ext cx="1152525" cy="314325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" tIns="19440" rIns="9000" bIns="90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 hangingPunct="0">
              <a:lnSpc>
                <a:spcPct val="96000"/>
              </a:lnSpc>
              <a:buSzPct val="100000"/>
              <a:defRPr/>
            </a:pPr>
            <a:r>
              <a:rPr lang="en-US" sz="1400" b="1" dirty="0">
                <a:solidFill>
                  <a:srgbClr val="0000FF"/>
                </a:solidFill>
                <a:latin typeface="Luxi Sans" charset="0"/>
              </a:rPr>
              <a:t> Peter Higgs</a:t>
            </a:r>
            <a:r>
              <a:rPr lang="en-US" sz="1400" b="1" dirty="0">
                <a:solidFill>
                  <a:srgbClr val="FF00FF"/>
                </a:solidFill>
                <a:latin typeface="Luxi Sans" charset="0"/>
              </a:rPr>
              <a:t>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5658" y="5736982"/>
            <a:ext cx="2407373" cy="1446229"/>
          </a:xfrm>
          <a:prstGeom prst="rect">
            <a:avLst/>
          </a:prstGeom>
          <a:noFill/>
          <a:ln w="19050">
            <a:solidFill>
              <a:srgbClr val="C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86588" y="5736982"/>
            <a:ext cx="2914516" cy="13742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b="1" dirty="0" err="1">
                <a:solidFill>
                  <a:schemeClr val="tx1"/>
                </a:solidFill>
                <a:latin typeface="Luxi Sans" charset="0"/>
              </a:rPr>
              <a:t>keine</a:t>
            </a:r>
            <a:r>
              <a:rPr lang="en-US" sz="1400" b="1" dirty="0">
                <a:solidFill>
                  <a:schemeClr val="tx1"/>
                </a:solidFill>
                <a:latin typeface="Luxi Sans" charset="0"/>
              </a:rPr>
              <a:t> Masse: Photon</a:t>
            </a:r>
          </a:p>
          <a:p>
            <a:pPr algn="r"/>
            <a:endParaRPr lang="en-US" sz="1400" b="1" dirty="0">
              <a:solidFill>
                <a:schemeClr val="accent2"/>
              </a:solidFill>
              <a:latin typeface="Luxi Sans" charset="0"/>
            </a:endParaRPr>
          </a:p>
          <a:p>
            <a:pPr algn="r"/>
            <a:r>
              <a:rPr lang="en-US" sz="1400" b="1" dirty="0" err="1">
                <a:solidFill>
                  <a:srgbClr val="FF0000"/>
                </a:solidFill>
                <a:latin typeface="Luxi Sans" charset="0"/>
              </a:rPr>
              <a:t>geringe</a:t>
            </a:r>
            <a:r>
              <a:rPr lang="en-US" sz="1400" b="1" dirty="0">
                <a:solidFill>
                  <a:srgbClr val="FF0000"/>
                </a:solidFill>
                <a:latin typeface="Luxi Sans" charset="0"/>
              </a:rPr>
              <a:t> Masse: </a:t>
            </a:r>
            <a:r>
              <a:rPr lang="en-US" sz="1400" b="1" dirty="0" err="1">
                <a:solidFill>
                  <a:srgbClr val="FF0000"/>
                </a:solidFill>
                <a:latin typeface="Luxi Sans" charset="0"/>
              </a:rPr>
              <a:t>Elektron</a:t>
            </a:r>
            <a:endParaRPr lang="en-US" sz="1400" b="1" dirty="0">
              <a:solidFill>
                <a:srgbClr val="FF0000"/>
              </a:solidFill>
              <a:latin typeface="Luxi Sans" charset="0"/>
            </a:endParaRPr>
          </a:p>
          <a:p>
            <a:pPr algn="r"/>
            <a:endParaRPr lang="en-US" sz="1400" b="1" dirty="0">
              <a:solidFill>
                <a:schemeClr val="accent2"/>
              </a:solidFill>
              <a:latin typeface="Luxi Sans" charset="0"/>
            </a:endParaRPr>
          </a:p>
          <a:p>
            <a:pPr algn="r"/>
            <a:r>
              <a:rPr lang="en-US" sz="1400" b="1" dirty="0" err="1">
                <a:solidFill>
                  <a:srgbClr val="0070C0"/>
                </a:solidFill>
                <a:latin typeface="Luxi Sans" charset="0"/>
              </a:rPr>
              <a:t>mittelschwere</a:t>
            </a:r>
            <a:r>
              <a:rPr lang="en-US" sz="1400" b="1" dirty="0">
                <a:solidFill>
                  <a:srgbClr val="0070C0"/>
                </a:solidFill>
                <a:latin typeface="Luxi Sans" charset="0"/>
              </a:rPr>
              <a:t> Masse: </a:t>
            </a:r>
            <a:r>
              <a:rPr lang="en-US" sz="1400" b="1" dirty="0" err="1">
                <a:solidFill>
                  <a:srgbClr val="0070C0"/>
                </a:solidFill>
                <a:latin typeface="Luxi Sans" charset="0"/>
              </a:rPr>
              <a:t>Myon</a:t>
            </a:r>
            <a:endParaRPr lang="en-US" sz="1400" b="1" dirty="0">
              <a:solidFill>
                <a:srgbClr val="0070C0"/>
              </a:solidFill>
              <a:latin typeface="Luxi Sans" charset="0"/>
            </a:endParaRPr>
          </a:p>
          <a:p>
            <a:pPr algn="r"/>
            <a:endParaRPr lang="en-US" sz="1400" b="1" dirty="0">
              <a:solidFill>
                <a:schemeClr val="accent2"/>
              </a:solidFill>
              <a:latin typeface="Luxi Sans" charset="0"/>
            </a:endParaRPr>
          </a:p>
          <a:p>
            <a:pPr algn="r"/>
            <a:r>
              <a:rPr lang="en-US" sz="1400" b="1" dirty="0" err="1">
                <a:solidFill>
                  <a:srgbClr val="00B050"/>
                </a:solidFill>
                <a:latin typeface="Luxi Sans" charset="0"/>
              </a:rPr>
              <a:t>sehr</a:t>
            </a:r>
            <a:r>
              <a:rPr lang="en-US" sz="1400" b="1" dirty="0">
                <a:solidFill>
                  <a:srgbClr val="00B050"/>
                </a:solidFill>
                <a:latin typeface="Luxi Sans" charset="0"/>
              </a:rPr>
              <a:t> </a:t>
            </a:r>
            <a:r>
              <a:rPr lang="en-US" sz="1400" b="1" dirty="0" err="1">
                <a:solidFill>
                  <a:srgbClr val="00B050"/>
                </a:solidFill>
                <a:latin typeface="Luxi Sans" charset="0"/>
              </a:rPr>
              <a:t>schwere</a:t>
            </a:r>
            <a:r>
              <a:rPr lang="en-US" sz="1400" b="1" dirty="0">
                <a:solidFill>
                  <a:srgbClr val="00B050"/>
                </a:solidFill>
                <a:latin typeface="Luxi Sans" charset="0"/>
              </a:rPr>
              <a:t> Masse: Top-Quark</a:t>
            </a:r>
            <a:endParaRPr lang="en-GB" sz="1400" b="1" dirty="0">
              <a:solidFill>
                <a:srgbClr val="00B050"/>
              </a:solidFill>
              <a:latin typeface="Luxi Sans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87988" y="6855429"/>
            <a:ext cx="1377300" cy="3277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xi Sans" charset="0"/>
              </a:rPr>
              <a:t>Higgs-Feld</a:t>
            </a:r>
            <a:endParaRPr lang="en-GB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xi Sans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9D6C274-C816-A172-0E13-589E82A6323B}"/>
              </a:ext>
            </a:extLst>
          </p:cNvPr>
          <p:cNvSpPr txBox="1"/>
          <p:nvPr/>
        </p:nvSpPr>
        <p:spPr>
          <a:xfrm>
            <a:off x="7128544" y="5746905"/>
            <a:ext cx="2571672" cy="537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>
                <a:solidFill>
                  <a:srgbClr val="0000FF"/>
                </a:solidFill>
              </a:rPr>
              <a:t>m</a:t>
            </a:r>
            <a:r>
              <a:rPr lang="en-US" sz="1400" baseline="-25000" dirty="0" err="1">
                <a:solidFill>
                  <a:srgbClr val="0000FF"/>
                </a:solidFill>
              </a:rPr>
              <a:t>träge</a:t>
            </a:r>
            <a:r>
              <a:rPr lang="en-US" sz="1400" dirty="0">
                <a:solidFill>
                  <a:srgbClr val="0000FF"/>
                </a:solidFill>
              </a:rPr>
              <a:t> =  </a:t>
            </a:r>
            <a:r>
              <a:rPr lang="en-US" sz="1400" dirty="0" err="1">
                <a:solidFill>
                  <a:srgbClr val="0000FF"/>
                </a:solidFill>
              </a:rPr>
              <a:t>m</a:t>
            </a:r>
            <a:r>
              <a:rPr lang="en-US" sz="1400" baseline="-25000" dirty="0" err="1">
                <a:solidFill>
                  <a:srgbClr val="0000FF"/>
                </a:solidFill>
              </a:rPr>
              <a:t>schwer</a:t>
            </a:r>
            <a:endParaRPr lang="en-US" sz="1400" baseline="-25000" dirty="0">
              <a:solidFill>
                <a:srgbClr val="0000FF"/>
              </a:solidFill>
            </a:endParaRPr>
          </a:p>
          <a:p>
            <a:endParaRPr lang="en-US" sz="1200" baseline="-25000" dirty="0">
              <a:solidFill>
                <a:srgbClr val="0000FF"/>
              </a:solidFill>
            </a:endParaRPr>
          </a:p>
          <a:p>
            <a:r>
              <a:rPr lang="en-US" sz="1200" dirty="0">
                <a:solidFill>
                  <a:srgbClr val="0000FF"/>
                </a:solidFill>
              </a:rPr>
              <a:t>(</a:t>
            </a:r>
            <a:r>
              <a:rPr lang="en-US" sz="1200" dirty="0" err="1">
                <a:solidFill>
                  <a:srgbClr val="0000FF"/>
                </a:solidFill>
              </a:rPr>
              <a:t>experimentell</a:t>
            </a:r>
            <a:r>
              <a:rPr lang="en-US" sz="1200" dirty="0">
                <a:solidFill>
                  <a:srgbClr val="0000FF"/>
                </a:solidFill>
              </a:rPr>
              <a:t> </a:t>
            </a:r>
            <a:r>
              <a:rPr lang="en-US" sz="1200" dirty="0" err="1">
                <a:solidFill>
                  <a:srgbClr val="0000FF"/>
                </a:solidFill>
              </a:rPr>
              <a:t>bestätigt</a:t>
            </a:r>
            <a:r>
              <a:rPr lang="en-US" sz="1200" dirty="0">
                <a:solidFill>
                  <a:srgbClr val="0000FF"/>
                </a:solidFill>
              </a:rPr>
              <a:t> auf &lt; 10</a:t>
            </a:r>
            <a:r>
              <a:rPr lang="en-US" sz="1200" baseline="30000" dirty="0">
                <a:solidFill>
                  <a:srgbClr val="0000FF"/>
                </a:solidFill>
              </a:rPr>
              <a:t>-12</a:t>
            </a:r>
            <a:r>
              <a:rPr lang="en-US" sz="1200" dirty="0">
                <a:solidFill>
                  <a:srgbClr val="0000FF"/>
                </a:solidFill>
              </a:rPr>
              <a:t>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277962D-7AA1-4892-AF22-8FFF52BDAE84}"/>
              </a:ext>
            </a:extLst>
          </p:cNvPr>
          <p:cNvSpPr txBox="1"/>
          <p:nvPr/>
        </p:nvSpPr>
        <p:spPr>
          <a:xfrm>
            <a:off x="3496565" y="5746905"/>
            <a:ext cx="1296073" cy="13742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002060"/>
                </a:solidFill>
              </a:rPr>
              <a:t>v = c</a:t>
            </a:r>
          </a:p>
          <a:p>
            <a:endParaRPr lang="de-DE" sz="1400" b="1" dirty="0">
              <a:solidFill>
                <a:srgbClr val="002060"/>
              </a:solidFill>
            </a:endParaRPr>
          </a:p>
          <a:p>
            <a:r>
              <a:rPr lang="de-DE" sz="1400" b="1" dirty="0">
                <a:solidFill>
                  <a:srgbClr val="002060"/>
                </a:solidFill>
              </a:rPr>
              <a:t>v </a:t>
            </a:r>
            <a:r>
              <a:rPr lang="de-DE" sz="1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 c</a:t>
            </a:r>
          </a:p>
          <a:p>
            <a:endParaRPr lang="de-DE" sz="14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 &lt;&lt; c</a:t>
            </a:r>
          </a:p>
          <a:p>
            <a:endParaRPr lang="de-DE" sz="14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 &lt;&lt;&lt; c</a:t>
            </a:r>
            <a:endParaRPr lang="en-GB" sz="16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089505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BEH </a:t>
            </a:r>
            <a:r>
              <a:rPr lang="en-US" altLang="en-US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Mechanismus</a:t>
            </a:r>
            <a:r>
              <a:rPr lang="en-US" alt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: </a:t>
            </a:r>
            <a:r>
              <a:rPr lang="en-US" altLang="en-US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Analogien</a:t>
            </a:r>
            <a:r>
              <a:rPr lang="en-US" alt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Alternatives </a:t>
            </a:r>
            <a:r>
              <a:rPr lang="en-US" altLang="en-US" dirty="0" err="1"/>
              <a:t>Bild</a:t>
            </a:r>
            <a:r>
              <a:rPr lang="en-US" altLang="en-US" dirty="0"/>
              <a:t>: </a:t>
            </a:r>
            <a:r>
              <a:rPr lang="en-US" altLang="en-US" dirty="0">
                <a:solidFill>
                  <a:srgbClr val="FF0000"/>
                </a:solidFill>
              </a:rPr>
              <a:t>Higgs-Feld </a:t>
            </a:r>
            <a:r>
              <a:rPr lang="en-US" altLang="en-US" dirty="0" err="1">
                <a:solidFill>
                  <a:srgbClr val="FF0000"/>
                </a:solidFill>
              </a:rPr>
              <a:t>als</a:t>
            </a:r>
            <a:r>
              <a:rPr lang="en-US" altLang="en-US" dirty="0">
                <a:solidFill>
                  <a:srgbClr val="FF0000"/>
                </a:solidFill>
              </a:rPr>
              <a:t> </a:t>
            </a:r>
            <a:r>
              <a:rPr lang="en-US" altLang="en-US" dirty="0" err="1">
                <a:solidFill>
                  <a:srgbClr val="FF0000"/>
                </a:solidFill>
              </a:rPr>
              <a:t>zähe</a:t>
            </a:r>
            <a:r>
              <a:rPr lang="en-US" altLang="en-US" dirty="0">
                <a:solidFill>
                  <a:srgbClr val="FF0000"/>
                </a:solidFill>
              </a:rPr>
              <a:t> </a:t>
            </a:r>
            <a:r>
              <a:rPr lang="en-US" altLang="en-US" dirty="0" err="1">
                <a:solidFill>
                  <a:srgbClr val="FF0000"/>
                </a:solidFill>
              </a:rPr>
              <a:t>Flüssigkeit</a:t>
            </a:r>
            <a:endParaRPr lang="en-US" altLang="en-US" dirty="0">
              <a:solidFill>
                <a:srgbClr val="FF0000"/>
              </a:solidFill>
            </a:endParaRPr>
          </a:p>
          <a:p>
            <a:pPr lvl="2"/>
            <a:r>
              <a:rPr lang="en-US" altLang="en-US" dirty="0" err="1"/>
              <a:t>masselose</a:t>
            </a:r>
            <a:r>
              <a:rPr lang="en-US" altLang="en-US" dirty="0"/>
              <a:t> </a:t>
            </a:r>
            <a:r>
              <a:rPr lang="en-US" altLang="en-US" dirty="0" err="1"/>
              <a:t>Teilchen</a:t>
            </a:r>
            <a:r>
              <a:rPr lang="en-US" altLang="en-US" dirty="0"/>
              <a:t> </a:t>
            </a:r>
            <a:r>
              <a:rPr lang="en-US" altLang="en-US" dirty="0" err="1"/>
              <a:t>durchqueren</a:t>
            </a:r>
            <a:r>
              <a:rPr lang="en-US" altLang="en-US" dirty="0"/>
              <a:t> die </a:t>
            </a:r>
            <a:r>
              <a:rPr lang="en-US" altLang="en-US" dirty="0" err="1"/>
              <a:t>Flüssigkeit</a:t>
            </a:r>
            <a:endParaRPr lang="en-US" altLang="en-US" dirty="0"/>
          </a:p>
          <a:p>
            <a:pPr lvl="2"/>
            <a:r>
              <a:rPr lang="en-US" altLang="en-US" dirty="0" err="1"/>
              <a:t>zunächst</a:t>
            </a:r>
            <a:r>
              <a:rPr lang="en-US" altLang="en-US" dirty="0"/>
              <a:t> </a:t>
            </a:r>
            <a:r>
              <a:rPr lang="en-US" altLang="en-US" dirty="0" err="1"/>
              <a:t>lichtschnelle</a:t>
            </a:r>
            <a:r>
              <a:rPr lang="en-US" altLang="en-US" dirty="0"/>
              <a:t> </a:t>
            </a:r>
            <a:r>
              <a:rPr lang="en-US" altLang="en-US" dirty="0" err="1"/>
              <a:t>Teilchen</a:t>
            </a:r>
            <a:r>
              <a:rPr lang="en-US" altLang="en-US" dirty="0"/>
              <a:t> (</a:t>
            </a:r>
            <a:r>
              <a:rPr lang="en-US" altLang="en-US" dirty="0" err="1"/>
              <a:t>masselos</a:t>
            </a:r>
            <a:r>
              <a:rPr lang="en-US" altLang="en-US" dirty="0"/>
              <a:t>) </a:t>
            </a:r>
            <a:r>
              <a:rPr lang="en-US" altLang="en-US" dirty="0" err="1"/>
              <a:t>werden</a:t>
            </a:r>
            <a:r>
              <a:rPr lang="en-US" altLang="en-US" dirty="0"/>
              <a:t> </a:t>
            </a:r>
            <a:r>
              <a:rPr lang="en-US" altLang="en-US" dirty="0" err="1"/>
              <a:t>durch</a:t>
            </a:r>
            <a:r>
              <a:rPr lang="en-US" altLang="en-US" dirty="0"/>
              <a:t> die </a:t>
            </a:r>
            <a:r>
              <a:rPr lang="en-US" altLang="en-US" dirty="0" err="1"/>
              <a:t>zähe</a:t>
            </a:r>
            <a:r>
              <a:rPr lang="en-US" altLang="en-US" dirty="0"/>
              <a:t> </a:t>
            </a:r>
            <a:r>
              <a:rPr lang="en-US" altLang="en-US" dirty="0" err="1"/>
              <a:t>Flüssigkeit</a:t>
            </a:r>
            <a:r>
              <a:rPr lang="en-US" altLang="en-US" dirty="0"/>
              <a:t> </a:t>
            </a:r>
            <a:r>
              <a:rPr lang="en-US" altLang="en-US" dirty="0" err="1"/>
              <a:t>verlangsamt</a:t>
            </a:r>
            <a:r>
              <a:rPr lang="en-US" altLang="en-US" dirty="0"/>
              <a:t> (</a:t>
            </a:r>
            <a:r>
              <a:rPr lang="en-US" altLang="en-US" dirty="0" err="1"/>
              <a:t>Verleihung</a:t>
            </a:r>
            <a:r>
              <a:rPr lang="en-US" altLang="en-US" dirty="0"/>
              <a:t> von Masse)</a:t>
            </a:r>
          </a:p>
          <a:p>
            <a:pPr lvl="1"/>
            <a:r>
              <a:rPr lang="en-US" altLang="en-US" dirty="0" err="1">
                <a:solidFill>
                  <a:srgbClr val="0000FF"/>
                </a:solidFill>
              </a:rPr>
              <a:t>Verschiedene</a:t>
            </a:r>
            <a:r>
              <a:rPr lang="en-US" altLang="en-US" dirty="0">
                <a:solidFill>
                  <a:srgbClr val="0000FF"/>
                </a:solidFill>
              </a:rPr>
              <a:t> </a:t>
            </a:r>
            <a:r>
              <a:rPr lang="en-US" altLang="en-US" dirty="0" err="1">
                <a:solidFill>
                  <a:srgbClr val="0000FF"/>
                </a:solidFill>
              </a:rPr>
              <a:t>Teilchen</a:t>
            </a:r>
            <a:r>
              <a:rPr lang="en-US" altLang="en-US" dirty="0">
                <a:solidFill>
                  <a:srgbClr val="0000FF"/>
                </a:solidFill>
              </a:rPr>
              <a:t> </a:t>
            </a:r>
            <a:r>
              <a:rPr lang="en-US" altLang="en-US" dirty="0" err="1">
                <a:solidFill>
                  <a:srgbClr val="0000FF"/>
                </a:solidFill>
              </a:rPr>
              <a:t>erfahren</a:t>
            </a:r>
            <a:r>
              <a:rPr lang="en-US" altLang="en-US" dirty="0">
                <a:solidFill>
                  <a:srgbClr val="0000FF"/>
                </a:solidFill>
              </a:rPr>
              <a:t> </a:t>
            </a:r>
            <a:r>
              <a:rPr lang="en-US" altLang="en-US" dirty="0" err="1">
                <a:solidFill>
                  <a:srgbClr val="0000FF"/>
                </a:solidFill>
              </a:rPr>
              <a:t>unterschiedliche</a:t>
            </a:r>
            <a:r>
              <a:rPr lang="en-US" altLang="en-US" dirty="0">
                <a:solidFill>
                  <a:srgbClr val="0000FF"/>
                </a:solidFill>
              </a:rPr>
              <a:t> </a:t>
            </a:r>
            <a:r>
              <a:rPr lang="en-US" altLang="en-US" dirty="0" err="1">
                <a:solidFill>
                  <a:srgbClr val="0000FF"/>
                </a:solidFill>
              </a:rPr>
              <a:t>Viskositäten</a:t>
            </a:r>
            <a:r>
              <a:rPr lang="en-US" altLang="en-US" dirty="0"/>
              <a:t> (</a:t>
            </a:r>
            <a:r>
              <a:rPr lang="en-US" altLang="en-US" dirty="0" err="1"/>
              <a:t>unterschiedlich</a:t>
            </a:r>
            <a:r>
              <a:rPr lang="en-US" altLang="en-US" dirty="0"/>
              <a:t> </a:t>
            </a:r>
            <a:r>
              <a:rPr lang="en-US" altLang="en-US" dirty="0" err="1"/>
              <a:t>starke</a:t>
            </a:r>
            <a:r>
              <a:rPr lang="en-US" altLang="en-US" dirty="0"/>
              <a:t> </a:t>
            </a:r>
            <a:r>
              <a:rPr lang="en-US" altLang="en-US" dirty="0" err="1"/>
              <a:t>Wechselwirkung</a:t>
            </a:r>
            <a:r>
              <a:rPr lang="en-US" altLang="en-US" dirty="0"/>
              <a:t> </a:t>
            </a:r>
            <a:r>
              <a:rPr lang="en-US" altLang="en-US" dirty="0" err="1"/>
              <a:t>mit</a:t>
            </a:r>
            <a:r>
              <a:rPr lang="en-US" altLang="en-US" dirty="0"/>
              <a:t> </a:t>
            </a:r>
            <a:r>
              <a:rPr lang="en-US" altLang="en-US" dirty="0" err="1"/>
              <a:t>dem</a:t>
            </a:r>
            <a:r>
              <a:rPr lang="en-US" altLang="en-US" dirty="0"/>
              <a:t> Higgs-Feld)</a:t>
            </a:r>
          </a:p>
          <a:p>
            <a:pPr lvl="2"/>
            <a:r>
              <a:rPr lang="en-US" altLang="en-US" dirty="0" err="1"/>
              <a:t>wenig</a:t>
            </a:r>
            <a:r>
              <a:rPr lang="en-US" altLang="en-US" dirty="0"/>
              <a:t> </a:t>
            </a:r>
            <a:r>
              <a:rPr lang="en-US" altLang="en-US" dirty="0" err="1"/>
              <a:t>Viskosität</a:t>
            </a:r>
            <a:r>
              <a:rPr lang="en-US" altLang="en-US" dirty="0"/>
              <a:t> (</a:t>
            </a:r>
            <a:r>
              <a:rPr lang="en-US" altLang="en-US" dirty="0" err="1"/>
              <a:t>Luft</a:t>
            </a:r>
            <a:r>
              <a:rPr lang="en-US" altLang="en-US" dirty="0"/>
              <a:t>) = </a:t>
            </a:r>
            <a:r>
              <a:rPr lang="en-US" altLang="en-US" dirty="0" err="1"/>
              <a:t>wenig</a:t>
            </a:r>
            <a:r>
              <a:rPr lang="en-US" altLang="en-US" dirty="0"/>
              <a:t> </a:t>
            </a:r>
            <a:r>
              <a:rPr lang="en-US" altLang="en-US" dirty="0" err="1"/>
              <a:t>Verlangsamung</a:t>
            </a:r>
            <a:r>
              <a:rPr lang="en-US" altLang="en-US" dirty="0"/>
              <a:t> = </a:t>
            </a:r>
            <a:r>
              <a:rPr lang="en-US" altLang="en-US" dirty="0" err="1"/>
              <a:t>leichtes</a:t>
            </a:r>
            <a:r>
              <a:rPr lang="en-US" altLang="en-US" dirty="0"/>
              <a:t> </a:t>
            </a:r>
            <a:r>
              <a:rPr lang="en-US" altLang="en-US" dirty="0" err="1"/>
              <a:t>Teilchen</a:t>
            </a:r>
            <a:endParaRPr lang="en-US" altLang="en-US" dirty="0"/>
          </a:p>
          <a:p>
            <a:pPr lvl="2"/>
            <a:r>
              <a:rPr lang="en-US" altLang="en-US" dirty="0" err="1"/>
              <a:t>mittlere</a:t>
            </a:r>
            <a:r>
              <a:rPr lang="en-US" altLang="en-US" dirty="0"/>
              <a:t> </a:t>
            </a:r>
            <a:r>
              <a:rPr lang="en-US" altLang="en-US" dirty="0" err="1"/>
              <a:t>Viskosität</a:t>
            </a:r>
            <a:r>
              <a:rPr lang="en-US" altLang="en-US" dirty="0"/>
              <a:t> (</a:t>
            </a:r>
            <a:r>
              <a:rPr lang="en-US" altLang="en-US" dirty="0" err="1"/>
              <a:t>Wasser</a:t>
            </a:r>
            <a:r>
              <a:rPr lang="en-US" altLang="en-US" dirty="0"/>
              <a:t>) = </a:t>
            </a:r>
            <a:r>
              <a:rPr lang="en-US" altLang="en-US" dirty="0" err="1"/>
              <a:t>stärkere</a:t>
            </a:r>
            <a:r>
              <a:rPr lang="en-US" altLang="en-US" dirty="0"/>
              <a:t> </a:t>
            </a:r>
            <a:r>
              <a:rPr lang="en-US" altLang="en-US" dirty="0" err="1"/>
              <a:t>Verlangsamung</a:t>
            </a:r>
            <a:r>
              <a:rPr lang="en-US" altLang="en-US" dirty="0"/>
              <a:t> = </a:t>
            </a:r>
            <a:r>
              <a:rPr lang="en-US" altLang="en-US" dirty="0" err="1"/>
              <a:t>mittelschweres</a:t>
            </a:r>
            <a:r>
              <a:rPr lang="en-US" altLang="en-US" dirty="0"/>
              <a:t> </a:t>
            </a:r>
            <a:r>
              <a:rPr lang="en-US" altLang="en-US" dirty="0" err="1"/>
              <a:t>Teilchen</a:t>
            </a:r>
            <a:endParaRPr lang="en-US" altLang="en-US" dirty="0"/>
          </a:p>
          <a:p>
            <a:pPr lvl="2"/>
            <a:r>
              <a:rPr lang="en-US" altLang="en-US" dirty="0" err="1"/>
              <a:t>hohe</a:t>
            </a:r>
            <a:r>
              <a:rPr lang="en-US" altLang="en-US" dirty="0"/>
              <a:t> </a:t>
            </a:r>
            <a:r>
              <a:rPr lang="en-US" altLang="en-US" dirty="0" err="1"/>
              <a:t>Viskosität</a:t>
            </a:r>
            <a:r>
              <a:rPr lang="en-US" altLang="en-US" dirty="0"/>
              <a:t> (</a:t>
            </a:r>
            <a:r>
              <a:rPr lang="en-US" altLang="en-US" dirty="0" err="1"/>
              <a:t>Sirup</a:t>
            </a:r>
            <a:r>
              <a:rPr lang="en-US" altLang="en-US" dirty="0"/>
              <a:t>) = </a:t>
            </a:r>
            <a:r>
              <a:rPr lang="en-US" altLang="en-US" dirty="0" err="1"/>
              <a:t>starke</a:t>
            </a:r>
            <a:r>
              <a:rPr lang="en-US" altLang="en-US" dirty="0"/>
              <a:t> </a:t>
            </a:r>
            <a:r>
              <a:rPr lang="en-US" altLang="en-US" dirty="0" err="1"/>
              <a:t>Verlangsamung</a:t>
            </a:r>
            <a:r>
              <a:rPr lang="en-US" altLang="en-US" dirty="0"/>
              <a:t> = </a:t>
            </a:r>
            <a:r>
              <a:rPr lang="en-US" altLang="en-US" dirty="0" err="1"/>
              <a:t>schweres</a:t>
            </a:r>
            <a:r>
              <a:rPr lang="en-US" altLang="en-US" dirty="0"/>
              <a:t> </a:t>
            </a:r>
            <a:r>
              <a:rPr lang="en-US" altLang="en-US" dirty="0" err="1"/>
              <a:t>Teilchen</a:t>
            </a:r>
            <a:endParaRPr lang="en-US" altLang="en-US" dirty="0"/>
          </a:p>
          <a:p>
            <a:pPr lvl="1"/>
            <a:r>
              <a:rPr lang="en-US" altLang="en-US" dirty="0">
                <a:solidFill>
                  <a:srgbClr val="FF0000"/>
                </a:solidFill>
              </a:rPr>
              <a:t>Higgs-</a:t>
            </a:r>
            <a:r>
              <a:rPr lang="en-US" altLang="en-US" dirty="0" err="1">
                <a:solidFill>
                  <a:srgbClr val="FF0000"/>
                </a:solidFill>
              </a:rPr>
              <a:t>Teilchen</a:t>
            </a:r>
            <a:r>
              <a:rPr lang="en-US" altLang="en-US" dirty="0">
                <a:solidFill>
                  <a:srgbClr val="FF0000"/>
                </a:solidFill>
              </a:rPr>
              <a:t> </a:t>
            </a:r>
            <a:r>
              <a:rPr lang="en-US" altLang="en-US" dirty="0" err="1">
                <a:solidFill>
                  <a:srgbClr val="FF0000"/>
                </a:solidFill>
              </a:rPr>
              <a:t>als</a:t>
            </a:r>
            <a:r>
              <a:rPr lang="en-US" altLang="en-US" dirty="0">
                <a:solidFill>
                  <a:srgbClr val="FF0000"/>
                </a:solidFill>
              </a:rPr>
              <a:t> </a:t>
            </a:r>
            <a:r>
              <a:rPr lang="en-US" altLang="en-US" dirty="0" err="1">
                <a:solidFill>
                  <a:srgbClr val="FF0000"/>
                </a:solidFill>
              </a:rPr>
              <a:t>kurzzeitiger</a:t>
            </a:r>
            <a:r>
              <a:rPr lang="en-US" altLang="en-US" dirty="0">
                <a:solidFill>
                  <a:srgbClr val="FF0000"/>
                </a:solidFill>
              </a:rPr>
              <a:t> </a:t>
            </a:r>
            <a:r>
              <a:rPr lang="en-US" altLang="en-US" dirty="0" err="1">
                <a:solidFill>
                  <a:srgbClr val="FF0000"/>
                </a:solidFill>
              </a:rPr>
              <a:t>Anregungszustand</a:t>
            </a:r>
            <a:r>
              <a:rPr lang="en-US" altLang="en-US" dirty="0">
                <a:solidFill>
                  <a:srgbClr val="FF0000"/>
                </a:solidFill>
              </a:rPr>
              <a:t> der </a:t>
            </a:r>
            <a:r>
              <a:rPr lang="en-US" altLang="en-US" dirty="0" err="1">
                <a:solidFill>
                  <a:srgbClr val="FF0000"/>
                </a:solidFill>
              </a:rPr>
              <a:t>zähen</a:t>
            </a:r>
            <a:r>
              <a:rPr lang="en-US" altLang="en-US" dirty="0">
                <a:solidFill>
                  <a:srgbClr val="FF0000"/>
                </a:solidFill>
              </a:rPr>
              <a:t> </a:t>
            </a:r>
            <a:r>
              <a:rPr lang="en-US" altLang="en-US" dirty="0" err="1">
                <a:solidFill>
                  <a:srgbClr val="FF0000"/>
                </a:solidFill>
              </a:rPr>
              <a:t>Flüssigkeit</a:t>
            </a:r>
            <a:r>
              <a:rPr lang="en-US" altLang="en-US" dirty="0">
                <a:solidFill>
                  <a:srgbClr val="FF0000"/>
                </a:solidFill>
              </a:rPr>
              <a:t> </a:t>
            </a:r>
            <a:r>
              <a:rPr lang="en-US" altLang="en-US" dirty="0"/>
              <a:t>(Higgs-Feld)</a:t>
            </a:r>
          </a:p>
        </p:txBody>
      </p:sp>
      <p:pic>
        <p:nvPicPr>
          <p:cNvPr id="15363" name="Picture 17" descr="Luftballons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7688" y="5400675"/>
            <a:ext cx="1109662" cy="1258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Picture 18" descr="wasser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5250" y="5400675"/>
            <a:ext cx="1249363" cy="1258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Picture 19" descr="syrup2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8863" y="5400675"/>
            <a:ext cx="1663700" cy="124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3" name="Straight Connector 22"/>
          <p:cNvCxnSpPr/>
          <p:nvPr/>
        </p:nvCxnSpPr>
        <p:spPr bwMode="auto">
          <a:xfrm>
            <a:off x="1655763" y="6083300"/>
            <a:ext cx="7993062" cy="0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chemeClr val="accent2">
                <a:alpha val="70000"/>
              </a:schemeClr>
            </a:solidFill>
            <a:prstDash val="solid"/>
            <a:round/>
            <a:headEnd type="none" w="med" len="med"/>
            <a:tailEnd type="triangle" w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8" name="Text Box 6"/>
          <p:cNvSpPr txBox="1">
            <a:spLocks noChangeArrowheads="1"/>
          </p:cNvSpPr>
          <p:nvPr/>
        </p:nvSpPr>
        <p:spPr bwMode="auto">
          <a:xfrm>
            <a:off x="3384550" y="6794500"/>
            <a:ext cx="571500" cy="225425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" tIns="19440" rIns="9000" bIns="90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hangingPunct="0">
              <a:lnSpc>
                <a:spcPct val="96000"/>
              </a:lnSpc>
              <a:buSzPct val="100000"/>
              <a:defRPr/>
            </a:pPr>
            <a:r>
              <a:rPr lang="en-US" sz="1400" b="1" dirty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sz="1400" b="1" dirty="0" err="1">
                <a:solidFill>
                  <a:srgbClr val="0000FF"/>
                </a:solidFill>
                <a:latin typeface="Luxi Sans" charset="0"/>
              </a:rPr>
              <a:t>leicht</a:t>
            </a:r>
            <a:r>
              <a:rPr lang="en-US" sz="1400" b="1" dirty="0">
                <a:solidFill>
                  <a:srgbClr val="0000FF"/>
                </a:solidFill>
                <a:latin typeface="Luxi Sans" charset="0"/>
              </a:rPr>
              <a:t> </a:t>
            </a:r>
          </a:p>
        </p:txBody>
      </p:sp>
      <p:sp>
        <p:nvSpPr>
          <p:cNvPr id="29" name="Text Box 6"/>
          <p:cNvSpPr txBox="1">
            <a:spLocks noChangeArrowheads="1"/>
          </p:cNvSpPr>
          <p:nvPr/>
        </p:nvSpPr>
        <p:spPr bwMode="auto">
          <a:xfrm>
            <a:off x="5548313" y="6794500"/>
            <a:ext cx="571500" cy="225425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" tIns="19440" rIns="9000" bIns="90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hangingPunct="0">
              <a:lnSpc>
                <a:spcPct val="96000"/>
              </a:lnSpc>
              <a:buSzPct val="100000"/>
              <a:defRPr/>
            </a:pPr>
            <a:r>
              <a:rPr lang="en-US" sz="1400" b="1" dirty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sz="1400" b="1" dirty="0" err="1">
                <a:solidFill>
                  <a:srgbClr val="0000FF"/>
                </a:solidFill>
                <a:latin typeface="Luxi Sans" charset="0"/>
              </a:rPr>
              <a:t>mittel</a:t>
            </a:r>
            <a:r>
              <a:rPr lang="en-US" sz="1400" b="1" dirty="0">
                <a:solidFill>
                  <a:srgbClr val="0000FF"/>
                </a:solidFill>
                <a:latin typeface="Luxi Sans" charset="0"/>
              </a:rPr>
              <a:t> </a:t>
            </a:r>
          </a:p>
        </p:txBody>
      </p:sp>
      <p:sp>
        <p:nvSpPr>
          <p:cNvPr id="30" name="Text Box 6"/>
          <p:cNvSpPr txBox="1">
            <a:spLocks noChangeArrowheads="1"/>
          </p:cNvSpPr>
          <p:nvPr/>
        </p:nvSpPr>
        <p:spPr bwMode="auto">
          <a:xfrm>
            <a:off x="7924800" y="6794500"/>
            <a:ext cx="715963" cy="225425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" tIns="19440" rIns="9000" bIns="90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hangingPunct="0">
              <a:lnSpc>
                <a:spcPct val="96000"/>
              </a:lnSpc>
              <a:buSzPct val="100000"/>
              <a:defRPr/>
            </a:pPr>
            <a:r>
              <a:rPr lang="en-US" sz="1400" b="1" dirty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sz="1400" b="1" dirty="0" err="1">
                <a:solidFill>
                  <a:srgbClr val="0000FF"/>
                </a:solidFill>
                <a:latin typeface="Luxi Sans" charset="0"/>
              </a:rPr>
              <a:t>schwer</a:t>
            </a:r>
            <a:r>
              <a:rPr lang="en-US" sz="1400" b="1" dirty="0">
                <a:solidFill>
                  <a:srgbClr val="0000FF"/>
                </a:solidFill>
                <a:latin typeface="Luxi Sans" charset="0"/>
              </a:rPr>
              <a:t> </a:t>
            </a:r>
          </a:p>
        </p:txBody>
      </p:sp>
      <p:sp>
        <p:nvSpPr>
          <p:cNvPr id="12" name="Text Box 20"/>
          <p:cNvSpPr txBox="1">
            <a:spLocks noChangeArrowheads="1"/>
          </p:cNvSpPr>
          <p:nvPr/>
        </p:nvSpPr>
        <p:spPr bwMode="auto">
          <a:xfrm>
            <a:off x="1633538" y="5791200"/>
            <a:ext cx="814387" cy="220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0" tIns="22675" rIns="0" bIns="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5pPr>
            <a:lvl6pPr marL="25146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6pPr>
            <a:lvl7pPr marL="29718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7pPr>
            <a:lvl8pPr marL="34290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8pPr>
            <a:lvl9pPr marL="38862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9pPr>
          </a:lstStyle>
          <a:p>
            <a:pPr defTabSz="449170" hangingPunct="0">
              <a:lnSpc>
                <a:spcPct val="85000"/>
              </a:lnSpc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US" sz="1800" b="1" dirty="0" err="1">
                <a:solidFill>
                  <a:srgbClr val="0000FF"/>
                </a:solidFill>
                <a:latin typeface="Luxi Sans" charset="0"/>
              </a:rPr>
              <a:t>Teilchen</a:t>
            </a:r>
            <a:endParaRPr lang="en-US" sz="1800" b="1" dirty="0">
              <a:solidFill>
                <a:srgbClr val="0000FF"/>
              </a:solidFill>
              <a:latin typeface="Luxi Sans" charset="0"/>
            </a:endParaRPr>
          </a:p>
        </p:txBody>
      </p:sp>
      <p:sp>
        <p:nvSpPr>
          <p:cNvPr id="13" name="Text Box 20"/>
          <p:cNvSpPr txBox="1">
            <a:spLocks noChangeArrowheads="1"/>
          </p:cNvSpPr>
          <p:nvPr/>
        </p:nvSpPr>
        <p:spPr bwMode="auto">
          <a:xfrm>
            <a:off x="2209701" y="6799534"/>
            <a:ext cx="814387" cy="220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0" tIns="22675" rIns="0" bIns="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5pPr>
            <a:lvl6pPr marL="25146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6pPr>
            <a:lvl7pPr marL="29718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7pPr>
            <a:lvl8pPr marL="34290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8pPr>
            <a:lvl9pPr marL="38862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9pPr>
          </a:lstStyle>
          <a:p>
            <a:pPr defTabSz="449170" hangingPunct="0">
              <a:lnSpc>
                <a:spcPct val="85000"/>
              </a:lnSpc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US" sz="1800" b="1" dirty="0">
                <a:solidFill>
                  <a:srgbClr val="0000FF"/>
                </a:solidFill>
                <a:latin typeface="Luxi Sans" charset="0"/>
              </a:rPr>
              <a:t>Masse </a:t>
            </a:r>
            <a:r>
              <a:rPr lang="en-US" sz="1800" b="1" dirty="0">
                <a:solidFill>
                  <a:srgbClr val="0000FF"/>
                </a:solidFill>
                <a:latin typeface="Luxi Sans" charset="0"/>
                <a:sym typeface="Wingdings" panose="05000000000000000000" pitchFamily="2" charset="2"/>
              </a:rPr>
              <a:t></a:t>
            </a:r>
            <a:endParaRPr lang="en-US" sz="1800" b="1" dirty="0">
              <a:solidFill>
                <a:srgbClr val="0000FF"/>
              </a:solidFill>
              <a:latin typeface="Luxi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0955347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Higgs-</a:t>
            </a:r>
            <a:r>
              <a:rPr lang="en-US" altLang="en-US" dirty="0" err="1"/>
              <a:t>Mechanismus</a:t>
            </a:r>
            <a:r>
              <a:rPr lang="en-US" altLang="en-US" dirty="0"/>
              <a:t>: </a:t>
            </a:r>
            <a:r>
              <a:rPr lang="en-US" altLang="en-US" dirty="0" err="1"/>
              <a:t>Analogien</a:t>
            </a:r>
            <a:r>
              <a:rPr lang="en-US" altLang="en-US" dirty="0"/>
              <a:t> II</a:t>
            </a:r>
            <a:endParaRPr lang="en-US" altLang="en-U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>
                <a:solidFill>
                  <a:srgbClr val="0000FF"/>
                </a:solidFill>
              </a:rPr>
              <a:t>Dave Miller </a:t>
            </a:r>
            <a:r>
              <a:rPr lang="en-US" altLang="en-US" dirty="0"/>
              <a:t>(UC London) 1993 </a:t>
            </a:r>
            <a:r>
              <a:rPr lang="en-US" altLang="en-US" dirty="0" err="1"/>
              <a:t>zum</a:t>
            </a:r>
            <a:r>
              <a:rPr lang="en-US" altLang="en-US" dirty="0"/>
              <a:t> </a:t>
            </a:r>
            <a:r>
              <a:rPr lang="en-US" altLang="en-US" dirty="0" err="1"/>
              <a:t>damaligen</a:t>
            </a:r>
            <a:r>
              <a:rPr lang="en-US" altLang="en-US" dirty="0"/>
              <a:t> </a:t>
            </a:r>
            <a:r>
              <a:rPr lang="en-US" altLang="en-US" dirty="0" err="1"/>
              <a:t>britischen</a:t>
            </a:r>
            <a:r>
              <a:rPr lang="en-US" altLang="en-US" dirty="0"/>
              <a:t> </a:t>
            </a:r>
            <a:r>
              <a:rPr lang="en-US" altLang="en-US" dirty="0" err="1"/>
              <a:t>Wissenschaftsminister</a:t>
            </a:r>
            <a:r>
              <a:rPr lang="en-US" altLang="en-US" dirty="0"/>
              <a:t> auf </a:t>
            </a:r>
            <a:r>
              <a:rPr lang="en-US" altLang="en-US" dirty="0" err="1"/>
              <a:t>dessen</a:t>
            </a:r>
            <a:r>
              <a:rPr lang="en-US" altLang="en-US" dirty="0"/>
              <a:t> </a:t>
            </a:r>
            <a:r>
              <a:rPr lang="en-US" altLang="en-US" dirty="0" err="1"/>
              <a:t>Frage</a:t>
            </a:r>
            <a:r>
              <a:rPr lang="en-US" altLang="en-US" dirty="0"/>
              <a:t> </a:t>
            </a:r>
            <a:r>
              <a:rPr lang="en-US" altLang="en-US" dirty="0" err="1"/>
              <a:t>zur</a:t>
            </a:r>
            <a:r>
              <a:rPr lang="en-US" altLang="en-US" dirty="0"/>
              <a:t> </a:t>
            </a:r>
            <a:r>
              <a:rPr lang="en-US" altLang="en-US" dirty="0" err="1"/>
              <a:t>Bedeutung</a:t>
            </a:r>
            <a:r>
              <a:rPr lang="en-US" altLang="en-US" dirty="0"/>
              <a:t> des Higgs-</a:t>
            </a:r>
            <a:r>
              <a:rPr lang="en-US" altLang="en-US" dirty="0" err="1"/>
              <a:t>Teilchens</a:t>
            </a:r>
            <a:endParaRPr lang="en-US" altLang="en-US" dirty="0"/>
          </a:p>
          <a:p>
            <a:pPr lvl="2"/>
            <a:r>
              <a:rPr lang="en-US" altLang="en-US" dirty="0"/>
              <a:t>…und </a:t>
            </a:r>
            <a:r>
              <a:rPr lang="en-US" altLang="en-US" dirty="0" err="1"/>
              <a:t>warum</a:t>
            </a:r>
            <a:r>
              <a:rPr lang="en-US" altLang="en-US" dirty="0"/>
              <a:t> </a:t>
            </a:r>
            <a:r>
              <a:rPr lang="en-US" altLang="en-US" dirty="0" err="1"/>
              <a:t>er</a:t>
            </a:r>
            <a:r>
              <a:rPr lang="en-US" altLang="en-US" dirty="0"/>
              <a:t> </a:t>
            </a:r>
            <a:r>
              <a:rPr lang="en-US" altLang="en-US" dirty="0" err="1"/>
              <a:t>dafür</a:t>
            </a:r>
            <a:r>
              <a:rPr lang="en-US" altLang="en-US" dirty="0"/>
              <a:t> </a:t>
            </a:r>
            <a:r>
              <a:rPr lang="en-US" altLang="en-US" dirty="0" err="1"/>
              <a:t>Steuergelder</a:t>
            </a:r>
            <a:r>
              <a:rPr lang="en-US" altLang="en-US" dirty="0"/>
              <a:t> </a:t>
            </a:r>
            <a:r>
              <a:rPr lang="en-US" altLang="en-US" dirty="0" err="1"/>
              <a:t>ausgeben</a:t>
            </a:r>
            <a:r>
              <a:rPr lang="en-US" altLang="en-US" dirty="0"/>
              <a:t> </a:t>
            </a:r>
            <a:r>
              <a:rPr lang="en-US" altLang="en-US" dirty="0" err="1"/>
              <a:t>sollte</a:t>
            </a:r>
            <a:endParaRPr lang="en-US" altLang="en-US" dirty="0"/>
          </a:p>
          <a:p>
            <a:pPr lvl="1"/>
            <a:r>
              <a:rPr lang="en-US" altLang="en-US" dirty="0" err="1"/>
              <a:t>Vergleich</a:t>
            </a:r>
            <a:r>
              <a:rPr lang="en-US" altLang="en-US" dirty="0"/>
              <a:t> </a:t>
            </a:r>
            <a:r>
              <a:rPr lang="en-US" altLang="en-US" dirty="0" err="1"/>
              <a:t>mit</a:t>
            </a:r>
            <a:r>
              <a:rPr lang="en-US" altLang="en-US" dirty="0"/>
              <a:t> </a:t>
            </a:r>
            <a:r>
              <a:rPr lang="en-US" altLang="en-US" dirty="0" err="1"/>
              <a:t>politischer</a:t>
            </a:r>
            <a:r>
              <a:rPr lang="en-US" altLang="en-US" dirty="0"/>
              <a:t> </a:t>
            </a:r>
            <a:r>
              <a:rPr lang="en-US" altLang="en-US" dirty="0" err="1"/>
              <a:t>Partei</a:t>
            </a:r>
            <a:r>
              <a:rPr lang="en-US" altLang="en-US" dirty="0"/>
              <a:t> (</a:t>
            </a:r>
            <a:r>
              <a:rPr lang="en-US" altLang="en-US" dirty="0" err="1">
                <a:solidFill>
                  <a:srgbClr val="0000FF"/>
                </a:solidFill>
              </a:rPr>
              <a:t>Parteimitglieder</a:t>
            </a:r>
            <a:r>
              <a:rPr lang="en-US" altLang="en-US" dirty="0">
                <a:solidFill>
                  <a:srgbClr val="0000FF"/>
                </a:solidFill>
              </a:rPr>
              <a:t> = Higgs-Feld</a:t>
            </a:r>
            <a:r>
              <a:rPr lang="en-US" altLang="en-US" dirty="0"/>
              <a:t>) und </a:t>
            </a:r>
            <a:r>
              <a:rPr lang="en-US" altLang="en-US" dirty="0" err="1"/>
              <a:t>dem</a:t>
            </a:r>
            <a:r>
              <a:rPr lang="en-US" altLang="en-US" dirty="0"/>
              <a:t> </a:t>
            </a:r>
            <a:r>
              <a:rPr lang="en-US" altLang="en-US" dirty="0" err="1"/>
              <a:t>plötzlichen</a:t>
            </a:r>
            <a:r>
              <a:rPr lang="en-US" altLang="en-US" dirty="0"/>
              <a:t> </a:t>
            </a:r>
            <a:r>
              <a:rPr lang="en-US" altLang="en-US" dirty="0" err="1"/>
              <a:t>Auftreten</a:t>
            </a:r>
            <a:r>
              <a:rPr lang="en-US" altLang="en-US" dirty="0"/>
              <a:t> der </a:t>
            </a:r>
            <a:r>
              <a:rPr lang="en-US" altLang="en-US" dirty="0" err="1">
                <a:solidFill>
                  <a:srgbClr val="0000FF"/>
                </a:solidFill>
              </a:rPr>
              <a:t>Parteivorsitzenden</a:t>
            </a:r>
            <a:r>
              <a:rPr lang="en-US" altLang="en-US" dirty="0">
                <a:solidFill>
                  <a:srgbClr val="0000FF"/>
                </a:solidFill>
              </a:rPr>
              <a:t> (</a:t>
            </a:r>
            <a:r>
              <a:rPr lang="en-US" altLang="en-US" dirty="0" err="1">
                <a:solidFill>
                  <a:srgbClr val="0000FF"/>
                </a:solidFill>
              </a:rPr>
              <a:t>masseloses</a:t>
            </a:r>
            <a:r>
              <a:rPr lang="en-US" altLang="en-US" dirty="0">
                <a:solidFill>
                  <a:srgbClr val="0000FF"/>
                </a:solidFill>
              </a:rPr>
              <a:t> </a:t>
            </a:r>
            <a:r>
              <a:rPr lang="en-US" altLang="en-US" dirty="0" err="1">
                <a:solidFill>
                  <a:srgbClr val="0000FF"/>
                </a:solidFill>
              </a:rPr>
              <a:t>Teilchen</a:t>
            </a:r>
            <a:r>
              <a:rPr lang="en-US" altLang="en-US" dirty="0">
                <a:solidFill>
                  <a:srgbClr val="0000FF"/>
                </a:solidFill>
              </a:rPr>
              <a:t>)</a:t>
            </a:r>
          </a:p>
          <a:p>
            <a:pPr lvl="1"/>
            <a:endParaRPr lang="en-US" altLang="en-US" dirty="0"/>
          </a:p>
        </p:txBody>
      </p:sp>
      <p:pic>
        <p:nvPicPr>
          <p:cNvPr id="18" name="Picture 1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809" y="4427909"/>
            <a:ext cx="2734741" cy="1800200"/>
          </a:xfrm>
          <a:prstGeom prst="rect">
            <a:avLst/>
          </a:prstGeom>
          <a:noFill/>
          <a:ln w="1836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9" name="Picture 1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1712" y="4427909"/>
            <a:ext cx="2734744" cy="1800200"/>
          </a:xfrm>
          <a:prstGeom prst="rect">
            <a:avLst/>
          </a:prstGeom>
          <a:noFill/>
          <a:ln w="1836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20" name="Picture 1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8058" y="4427909"/>
            <a:ext cx="2734742" cy="1800200"/>
          </a:xfrm>
          <a:prstGeom prst="rect">
            <a:avLst/>
          </a:prstGeom>
          <a:noFill/>
          <a:ln w="1836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21" name="Text Box 6"/>
          <p:cNvSpPr txBox="1">
            <a:spLocks noChangeArrowheads="1"/>
          </p:cNvSpPr>
          <p:nvPr/>
        </p:nvSpPr>
        <p:spPr bwMode="auto">
          <a:xfrm>
            <a:off x="1954115" y="5868193"/>
            <a:ext cx="1069975" cy="215900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00"/>
            </a:solidFill>
            <a:round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 wrap="none" lIns="9000" tIns="19440" rIns="9000" bIns="90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hangingPunct="0">
              <a:lnSpc>
                <a:spcPct val="96000"/>
              </a:lnSpc>
              <a:buSzPct val="100000"/>
              <a:defRPr/>
            </a:pPr>
            <a:r>
              <a:rPr lang="en-US" sz="1400" b="1" dirty="0">
                <a:solidFill>
                  <a:srgbClr val="FF0000"/>
                </a:solidFill>
                <a:latin typeface="Luxi Sans" charset="0"/>
              </a:rPr>
              <a:t> Higgs-Feld </a:t>
            </a:r>
          </a:p>
        </p:txBody>
      </p:sp>
      <p:sp>
        <p:nvSpPr>
          <p:cNvPr id="22" name="Text Box 7"/>
          <p:cNvSpPr txBox="1">
            <a:spLocks noChangeArrowheads="1"/>
          </p:cNvSpPr>
          <p:nvPr/>
        </p:nvSpPr>
        <p:spPr bwMode="auto">
          <a:xfrm>
            <a:off x="863602" y="3914454"/>
            <a:ext cx="2081213" cy="225425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0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000" tIns="19440" rIns="9000" bIns="9000"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>
              <a:lnSpc>
                <a:spcPct val="96000"/>
              </a:lnSpc>
              <a:buSzPct val="100000"/>
            </a:pPr>
            <a:r>
              <a:rPr lang="en-US" altLang="en-US" sz="1400" b="1" dirty="0">
                <a:solidFill>
                  <a:srgbClr val="0000FF"/>
                </a:solidFill>
                <a:latin typeface="Luxi Sans" charset="0"/>
              </a:rPr>
              <a:t> “</a:t>
            </a:r>
            <a:r>
              <a:rPr lang="en-US" altLang="en-US" sz="1400" b="1" dirty="0" err="1">
                <a:solidFill>
                  <a:srgbClr val="0000FF"/>
                </a:solidFill>
                <a:latin typeface="Luxi Sans" charset="0"/>
              </a:rPr>
              <a:t>masseloses</a:t>
            </a:r>
            <a:r>
              <a:rPr lang="en-US" altLang="en-US" sz="1400" b="1" dirty="0">
                <a:solidFill>
                  <a:srgbClr val="0000FF"/>
                </a:solidFill>
                <a:latin typeface="Luxi Sans" charset="0"/>
              </a:rPr>
              <a:t>” </a:t>
            </a:r>
            <a:r>
              <a:rPr lang="en-US" altLang="en-US" sz="1400" b="1" dirty="0" err="1">
                <a:solidFill>
                  <a:srgbClr val="0000FF"/>
                </a:solidFill>
                <a:latin typeface="Luxi Sans" charset="0"/>
              </a:rPr>
              <a:t>Teilchen</a:t>
            </a:r>
            <a:r>
              <a:rPr lang="en-US" altLang="en-US" sz="1400" b="1" dirty="0">
                <a:solidFill>
                  <a:srgbClr val="0000FF"/>
                </a:solidFill>
                <a:latin typeface="Luxi Sans" charset="0"/>
              </a:rPr>
              <a:t> </a:t>
            </a:r>
          </a:p>
        </p:txBody>
      </p:sp>
      <p:sp>
        <p:nvSpPr>
          <p:cNvPr id="23" name="Line 8"/>
          <p:cNvSpPr>
            <a:spLocks noChangeShapeType="1"/>
          </p:cNvSpPr>
          <p:nvPr/>
        </p:nvSpPr>
        <p:spPr bwMode="auto">
          <a:xfrm flipH="1">
            <a:off x="935856" y="4238973"/>
            <a:ext cx="581794" cy="548977"/>
          </a:xfrm>
          <a:prstGeom prst="line">
            <a:avLst/>
          </a:prstGeom>
          <a:noFill/>
          <a:ln w="18360">
            <a:solidFill>
              <a:srgbClr val="FF0000"/>
            </a:solidFill>
            <a:miter lim="800000"/>
            <a:headEnd/>
            <a:tailEnd type="triangle" w="med" len="med"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hangingPunct="0">
              <a:lnSpc>
                <a:spcPct val="85000"/>
              </a:lnSpc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24" name="Text Box 9"/>
          <p:cNvSpPr txBox="1">
            <a:spLocks noChangeArrowheads="1"/>
          </p:cNvSpPr>
          <p:nvPr/>
        </p:nvSpPr>
        <p:spPr bwMode="auto">
          <a:xfrm>
            <a:off x="3605213" y="3685854"/>
            <a:ext cx="2081212" cy="428625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00"/>
            </a:solidFill>
            <a:round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 wrap="none" lIns="9000" tIns="19440" rIns="9000" bIns="9000"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>
              <a:lnSpc>
                <a:spcPct val="96000"/>
              </a:lnSpc>
              <a:buSzPct val="100000"/>
            </a:pPr>
            <a:r>
              <a:rPr lang="en-US" altLang="en-US" sz="1400" b="1" dirty="0">
                <a:solidFill>
                  <a:srgbClr val="0000FF"/>
                </a:solidFill>
                <a:latin typeface="Luxi Sans" charset="0"/>
              </a:rPr>
              <a:t> “</a:t>
            </a:r>
            <a:r>
              <a:rPr lang="en-US" altLang="ja-JP" sz="1400" b="1" dirty="0" err="1">
                <a:solidFill>
                  <a:srgbClr val="0000FF"/>
                </a:solidFill>
                <a:latin typeface="Luxi Sans" charset="0"/>
              </a:rPr>
              <a:t>masseloses</a:t>
            </a:r>
            <a:r>
              <a:rPr lang="en-US" altLang="en-US" sz="1400" b="1" dirty="0">
                <a:solidFill>
                  <a:srgbClr val="0000FF"/>
                </a:solidFill>
                <a:latin typeface="Luxi Sans" charset="0"/>
              </a:rPr>
              <a:t>”</a:t>
            </a:r>
            <a:r>
              <a:rPr lang="en-US" altLang="ja-JP" sz="1400" b="1" dirty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altLang="ja-JP" sz="1400" b="1" dirty="0" err="1">
                <a:solidFill>
                  <a:srgbClr val="0000FF"/>
                </a:solidFill>
                <a:latin typeface="Luxi Sans" charset="0"/>
              </a:rPr>
              <a:t>Teilchen</a:t>
            </a:r>
            <a:r>
              <a:rPr lang="en-US" altLang="ja-JP" sz="1400" b="1" dirty="0">
                <a:solidFill>
                  <a:srgbClr val="0000FF"/>
                </a:solidFill>
                <a:latin typeface="Luxi Sans" charset="0"/>
              </a:rPr>
              <a:t> </a:t>
            </a:r>
          </a:p>
          <a:p>
            <a:pPr eaLnBrk="1">
              <a:lnSpc>
                <a:spcPct val="94000"/>
              </a:lnSpc>
              <a:buSzPct val="100000"/>
            </a:pPr>
            <a:r>
              <a:rPr lang="en-US" altLang="en-US" sz="1400" b="1" dirty="0">
                <a:solidFill>
                  <a:srgbClr val="0000FF"/>
                </a:solidFill>
                <a:latin typeface="Luxi Sans" charset="0"/>
              </a:rPr>
              <a:t>         </a:t>
            </a:r>
            <a:r>
              <a:rPr lang="en-US" altLang="en-US" sz="1400" b="1" dirty="0" err="1">
                <a:solidFill>
                  <a:srgbClr val="0000FF"/>
                </a:solidFill>
                <a:latin typeface="Luxi Sans" charset="0"/>
              </a:rPr>
              <a:t>im</a:t>
            </a:r>
            <a:r>
              <a:rPr lang="en-US" altLang="en-US" sz="1400" b="1" dirty="0">
                <a:solidFill>
                  <a:srgbClr val="0000FF"/>
                </a:solidFill>
                <a:latin typeface="Luxi Sans" charset="0"/>
              </a:rPr>
              <a:t> Higgs-Feld </a:t>
            </a:r>
          </a:p>
        </p:txBody>
      </p:sp>
      <p:sp>
        <p:nvSpPr>
          <p:cNvPr id="26" name="Oval 25"/>
          <p:cNvSpPr>
            <a:spLocks noChangeArrowheads="1"/>
          </p:cNvSpPr>
          <p:nvPr/>
        </p:nvSpPr>
        <p:spPr bwMode="auto">
          <a:xfrm rot="21000000">
            <a:off x="4780704" y="5048880"/>
            <a:ext cx="982350" cy="884635"/>
          </a:xfrm>
          <a:prstGeom prst="ellipse">
            <a:avLst/>
          </a:prstGeom>
          <a:noFill/>
          <a:ln w="36720">
            <a:solidFill>
              <a:srgbClr val="FF00FF"/>
            </a:solidFill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hangingPunct="0">
              <a:lnSpc>
                <a:spcPct val="85000"/>
              </a:lnSpc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27" name="Text Box 12"/>
          <p:cNvSpPr txBox="1">
            <a:spLocks noChangeArrowheads="1"/>
          </p:cNvSpPr>
          <p:nvPr/>
        </p:nvSpPr>
        <p:spPr bwMode="auto">
          <a:xfrm>
            <a:off x="4929038" y="6519566"/>
            <a:ext cx="1695450" cy="428625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00"/>
            </a:solidFill>
            <a:round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 wrap="none" lIns="9000" tIns="19440" rIns="9000" bIns="90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 hangingPunct="0">
              <a:lnSpc>
                <a:spcPct val="96000"/>
              </a:lnSpc>
              <a:buSzPct val="100000"/>
              <a:defRPr/>
            </a:pPr>
            <a:r>
              <a:rPr lang="en-US" sz="1400" b="1" dirty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sz="1400" b="1" dirty="0" err="1">
                <a:solidFill>
                  <a:srgbClr val="FF00FF"/>
                </a:solidFill>
                <a:latin typeface="Luxi Sans" charset="0"/>
              </a:rPr>
              <a:t>effektives</a:t>
            </a:r>
            <a:endParaRPr lang="en-US" sz="1400" b="1" dirty="0">
              <a:solidFill>
                <a:srgbClr val="FF00FF"/>
              </a:solidFill>
              <a:latin typeface="Luxi Sans" charset="0"/>
            </a:endParaRPr>
          </a:p>
          <a:p>
            <a:pPr algn="ctr" hangingPunct="0">
              <a:lnSpc>
                <a:spcPct val="94000"/>
              </a:lnSpc>
              <a:buSzPct val="100000"/>
              <a:defRPr/>
            </a:pPr>
            <a:r>
              <a:rPr lang="en-US" sz="1400" b="1" dirty="0">
                <a:solidFill>
                  <a:srgbClr val="FF00FF"/>
                </a:solidFill>
                <a:latin typeface="Luxi Sans" charset="0"/>
              </a:rPr>
              <a:t> </a:t>
            </a:r>
            <a:r>
              <a:rPr lang="en-US" sz="1400" b="1" dirty="0" err="1">
                <a:solidFill>
                  <a:srgbClr val="FF00FF"/>
                </a:solidFill>
                <a:latin typeface="Luxi Sans" charset="0"/>
              </a:rPr>
              <a:t>massives</a:t>
            </a:r>
            <a:r>
              <a:rPr lang="en-US" sz="1400" b="1" dirty="0">
                <a:solidFill>
                  <a:srgbClr val="FF00FF"/>
                </a:solidFill>
                <a:latin typeface="Luxi Sans" charset="0"/>
              </a:rPr>
              <a:t> </a:t>
            </a:r>
            <a:r>
              <a:rPr lang="en-US" sz="1400" b="1" dirty="0" err="1">
                <a:solidFill>
                  <a:srgbClr val="FF00FF"/>
                </a:solidFill>
                <a:latin typeface="Luxi Sans" charset="0"/>
              </a:rPr>
              <a:t>Teilchen</a:t>
            </a:r>
            <a:r>
              <a:rPr lang="en-US" sz="1400" b="1" dirty="0">
                <a:solidFill>
                  <a:srgbClr val="FF00FF"/>
                </a:solidFill>
                <a:latin typeface="Luxi Sans" charset="0"/>
              </a:rPr>
              <a:t> </a:t>
            </a:r>
          </a:p>
        </p:txBody>
      </p:sp>
      <p:sp>
        <p:nvSpPr>
          <p:cNvPr id="28" name="Line 13"/>
          <p:cNvSpPr>
            <a:spLocks noChangeShapeType="1"/>
          </p:cNvSpPr>
          <p:nvPr/>
        </p:nvSpPr>
        <p:spPr bwMode="auto">
          <a:xfrm flipH="1" flipV="1">
            <a:off x="5476232" y="6012086"/>
            <a:ext cx="178085" cy="435471"/>
          </a:xfrm>
          <a:prstGeom prst="line">
            <a:avLst/>
          </a:prstGeom>
          <a:noFill/>
          <a:ln w="18360">
            <a:solidFill>
              <a:srgbClr val="FF00FF"/>
            </a:solidFill>
            <a:miter lim="800000"/>
            <a:headEnd/>
            <a:tailEnd type="triangle" w="med" len="med"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hangingPunct="0">
              <a:lnSpc>
                <a:spcPct val="85000"/>
              </a:lnSpc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29" name="Text Box 14"/>
          <p:cNvSpPr txBox="1">
            <a:spLocks noChangeArrowheads="1"/>
          </p:cNvSpPr>
          <p:nvPr/>
        </p:nvSpPr>
        <p:spPr bwMode="auto">
          <a:xfrm>
            <a:off x="6072190" y="3685854"/>
            <a:ext cx="3576637" cy="428625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00"/>
            </a:solidFill>
            <a:round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 wrap="none" lIns="9000" tIns="19440" rIns="9000" bIns="90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 hangingPunct="0">
              <a:lnSpc>
                <a:spcPct val="96000"/>
              </a:lnSpc>
              <a:buSzPct val="100000"/>
              <a:defRPr/>
            </a:pPr>
            <a:r>
              <a:rPr lang="en-US" sz="1400" b="1" dirty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sz="1400" b="1" dirty="0" err="1">
                <a:solidFill>
                  <a:srgbClr val="0000FF"/>
                </a:solidFill>
                <a:latin typeface="Luxi Sans" charset="0"/>
              </a:rPr>
              <a:t>Spontanes</a:t>
            </a:r>
            <a:r>
              <a:rPr lang="en-US" sz="1400" b="1" dirty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sz="1400" b="1" dirty="0" err="1">
                <a:solidFill>
                  <a:srgbClr val="0000FF"/>
                </a:solidFill>
                <a:latin typeface="Luxi Sans" charset="0"/>
              </a:rPr>
              <a:t>Zusammenziehen</a:t>
            </a:r>
            <a:r>
              <a:rPr lang="en-US" sz="1400" b="1" dirty="0">
                <a:solidFill>
                  <a:srgbClr val="0000FF"/>
                </a:solidFill>
                <a:latin typeface="Luxi Sans" charset="0"/>
              </a:rPr>
              <a:t> des </a:t>
            </a:r>
          </a:p>
          <a:p>
            <a:pPr algn="ctr" hangingPunct="0">
              <a:lnSpc>
                <a:spcPct val="94000"/>
              </a:lnSpc>
              <a:buSzPct val="100000"/>
              <a:defRPr/>
            </a:pPr>
            <a:r>
              <a:rPr lang="en-US" sz="1400" b="1" dirty="0">
                <a:solidFill>
                  <a:srgbClr val="0000FF"/>
                </a:solidFill>
                <a:latin typeface="Luxi Sans" charset="0"/>
              </a:rPr>
              <a:t> Higgs-</a:t>
            </a:r>
            <a:r>
              <a:rPr lang="en-US" sz="1400" b="1" dirty="0" err="1">
                <a:solidFill>
                  <a:srgbClr val="0000FF"/>
                </a:solidFill>
                <a:latin typeface="Luxi Sans" charset="0"/>
              </a:rPr>
              <a:t>Feldes</a:t>
            </a:r>
            <a:r>
              <a:rPr lang="en-US" sz="1400" b="1" dirty="0">
                <a:solidFill>
                  <a:srgbClr val="0000FF"/>
                </a:solidFill>
                <a:latin typeface="Luxi Sans" charset="0"/>
              </a:rPr>
              <a:t> = </a:t>
            </a:r>
            <a:r>
              <a:rPr lang="en-US" sz="1400" b="1" dirty="0" err="1">
                <a:solidFill>
                  <a:srgbClr val="0000FF"/>
                </a:solidFill>
                <a:latin typeface="Luxi Sans" charset="0"/>
              </a:rPr>
              <a:t>massives</a:t>
            </a:r>
            <a:r>
              <a:rPr lang="en-US" sz="1400" b="1" dirty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sz="1400" b="1" dirty="0">
                <a:solidFill>
                  <a:srgbClr val="FF0000"/>
                </a:solidFill>
                <a:latin typeface="Luxi Sans" charset="0"/>
              </a:rPr>
              <a:t>Higgs-</a:t>
            </a:r>
            <a:r>
              <a:rPr lang="en-US" sz="1400" b="1" dirty="0" err="1">
                <a:solidFill>
                  <a:srgbClr val="FF0000"/>
                </a:solidFill>
                <a:latin typeface="Luxi Sans" charset="0"/>
              </a:rPr>
              <a:t>Teilchen</a:t>
            </a:r>
            <a:r>
              <a:rPr lang="en-US" sz="1400" b="1" dirty="0">
                <a:solidFill>
                  <a:srgbClr val="0000FF"/>
                </a:solidFill>
                <a:latin typeface="Luxi Sans" charset="0"/>
              </a:rPr>
              <a:t> </a:t>
            </a:r>
          </a:p>
        </p:txBody>
      </p:sp>
      <p:sp>
        <p:nvSpPr>
          <p:cNvPr id="30" name="Oval 29"/>
          <p:cNvSpPr>
            <a:spLocks noChangeArrowheads="1"/>
          </p:cNvSpPr>
          <p:nvPr/>
        </p:nvSpPr>
        <p:spPr bwMode="auto">
          <a:xfrm rot="21000000">
            <a:off x="7830338" y="5027006"/>
            <a:ext cx="1157619" cy="719990"/>
          </a:xfrm>
          <a:prstGeom prst="ellipse">
            <a:avLst/>
          </a:prstGeom>
          <a:noFill/>
          <a:ln w="36720">
            <a:solidFill>
              <a:srgbClr val="FF00FF"/>
            </a:solidFill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hangingPunct="0">
              <a:lnSpc>
                <a:spcPct val="85000"/>
              </a:lnSpc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31" name="Line 16"/>
          <p:cNvSpPr>
            <a:spLocks noChangeShapeType="1"/>
          </p:cNvSpPr>
          <p:nvPr/>
        </p:nvSpPr>
        <p:spPr bwMode="auto">
          <a:xfrm>
            <a:off x="7361239" y="4238972"/>
            <a:ext cx="704191" cy="731334"/>
          </a:xfrm>
          <a:prstGeom prst="line">
            <a:avLst/>
          </a:prstGeom>
          <a:noFill/>
          <a:ln w="18360">
            <a:solidFill>
              <a:srgbClr val="FF0000"/>
            </a:solidFill>
            <a:miter lim="800000"/>
            <a:headEnd/>
            <a:tailEnd type="triangle" w="med" len="med"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hangingPunct="0">
              <a:lnSpc>
                <a:spcPct val="85000"/>
              </a:lnSpc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25" name="Line 10"/>
          <p:cNvSpPr>
            <a:spLocks noChangeShapeType="1"/>
          </p:cNvSpPr>
          <p:nvPr/>
        </p:nvSpPr>
        <p:spPr bwMode="auto">
          <a:xfrm>
            <a:off x="4438651" y="4238974"/>
            <a:ext cx="833229" cy="981025"/>
          </a:xfrm>
          <a:prstGeom prst="line">
            <a:avLst/>
          </a:prstGeom>
          <a:noFill/>
          <a:ln w="18360">
            <a:solidFill>
              <a:srgbClr val="FF0000"/>
            </a:solidFill>
            <a:miter lim="800000"/>
            <a:headEnd/>
            <a:tailEnd type="triangle" w="med" len="med"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hangingPunct="0">
              <a:lnSpc>
                <a:spcPct val="85000"/>
              </a:lnSpc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n-US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6477798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658DC8-A0A4-2C49-0593-F0BAEAD51B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Sie Suche nach dem Higgs Boson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CCCF46-179C-816E-60A1-F4563941A7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Der Higgs Mechanismus sagt alle Eigenschaften des Higgs Bosons und wie es mit den Teilchen des Standardmodells wechselwirkt voraus</a:t>
            </a:r>
          </a:p>
          <a:p>
            <a:r>
              <a:rPr lang="de-DE" dirty="0"/>
              <a:t>Einzige unbekannte: die Masse des Higgs Bosons.</a:t>
            </a:r>
          </a:p>
          <a:p>
            <a:r>
              <a:rPr lang="de-DE" dirty="0"/>
              <a:t>Wie danach suchen: Das Higgs Boson wechselwirkt besonders gut mit schweren Teilchen, also kann man</a:t>
            </a:r>
            <a:br>
              <a:rPr lang="de-DE" dirty="0"/>
            </a:br>
            <a:r>
              <a:rPr lang="de-DE" dirty="0"/>
              <a:t>nach dem Higgs zusammen mit</a:t>
            </a:r>
            <a:br>
              <a:rPr lang="de-DE" dirty="0"/>
            </a:br>
            <a:r>
              <a:rPr lang="de-DE" dirty="0"/>
              <a:t>schweren Teilchen im Standard </a:t>
            </a:r>
            <a:br>
              <a:rPr lang="de-DE" dirty="0"/>
            </a:br>
            <a:r>
              <a:rPr lang="de-DE" dirty="0"/>
              <a:t>Modell suchen bzw. es zerfällt in </a:t>
            </a:r>
            <a:br>
              <a:rPr lang="de-DE" dirty="0"/>
            </a:br>
            <a:r>
              <a:rPr lang="de-DE" dirty="0"/>
              <a:t>die schwersten Teilchen </a:t>
            </a:r>
          </a:p>
        </p:txBody>
      </p:sp>
      <p:pic>
        <p:nvPicPr>
          <p:cNvPr id="5" name="Picture 4" descr="Quantum Diaries">
            <a:extLst>
              <a:ext uri="{FF2B5EF4-FFF2-40B4-BE49-F238E27FC236}">
                <a16:creationId xmlns:a16="http://schemas.microsoft.com/office/drawing/2014/main" id="{31D2129C-3C7A-60B1-3376-32A307940D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5780" y="3347789"/>
            <a:ext cx="5085092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EE8F1896-A92E-144F-CC69-5FE2343B8956}"/>
              </a:ext>
            </a:extLst>
          </p:cNvPr>
          <p:cNvSpPr/>
          <p:nvPr/>
        </p:nvSpPr>
        <p:spPr bwMode="auto">
          <a:xfrm>
            <a:off x="8208665" y="5263167"/>
            <a:ext cx="936104" cy="1901046"/>
          </a:xfrm>
          <a:prstGeom prst="rect">
            <a:avLst/>
          </a:prstGeom>
          <a:noFill/>
          <a:ln w="603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DEA1360-AC84-CD04-17EF-92356D746AF4}"/>
              </a:ext>
            </a:extLst>
          </p:cNvPr>
          <p:cNvSpPr/>
          <p:nvPr/>
        </p:nvSpPr>
        <p:spPr bwMode="auto">
          <a:xfrm>
            <a:off x="7200552" y="3347789"/>
            <a:ext cx="936104" cy="2880320"/>
          </a:xfrm>
          <a:prstGeom prst="rect">
            <a:avLst/>
          </a:prstGeom>
          <a:noFill/>
          <a:ln w="603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9431547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EVT1XY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4751064" y="1043533"/>
            <a:ext cx="5257800" cy="3690720"/>
          </a:xfrm>
          <a:prstGeom prst="rect">
            <a:avLst/>
          </a:prstGeom>
          <a:noFill/>
          <a:ln w="9360">
            <a:solidFill>
              <a:srgbClr val="000000"/>
            </a:solidFill>
            <a:prstDash val="solid"/>
            <a:miter/>
          </a:ln>
        </p:spPr>
      </p:pic>
      <p:pic>
        <p:nvPicPr>
          <p:cNvPr id="3" name="aleph_vertices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4766759" y="4793400"/>
            <a:ext cx="5209920" cy="246528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reeform 3"/>
          <p:cNvSpPr/>
          <p:nvPr/>
        </p:nvSpPr>
        <p:spPr>
          <a:xfrm>
            <a:off x="4608264" y="3966120"/>
            <a:ext cx="2809992" cy="90054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99"/>
          </a:solidFill>
          <a:ln w="18360">
            <a:solidFill>
              <a:srgbClr val="000080"/>
            </a:solidFill>
            <a:prstDash val="solid"/>
            <a:miter/>
          </a:ln>
        </p:spPr>
        <p:txBody>
          <a:bodyPr vert="horz" wrap="square" lIns="92880" tIns="49680" rIns="92880" bIns="49680" anchor="t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600" b="1" dirty="0">
                <a:solidFill>
                  <a:srgbClr val="FF0000"/>
                </a:solidFill>
                <a:latin typeface="Luxi Sans" charset="0"/>
                <a:ea typeface="HG Mincho Light J" pitchFamily="2"/>
                <a:cs typeface="HG Mincho Light J" pitchFamily="2"/>
              </a:rPr>
              <a:t>“</a:t>
            </a:r>
            <a:r>
              <a:rPr lang="en-US" sz="1600" b="1" dirty="0" err="1">
                <a:solidFill>
                  <a:srgbClr val="FF0000"/>
                </a:solidFill>
                <a:latin typeface="Luxi Sans" charset="0"/>
                <a:ea typeface="HG Mincho Light J" pitchFamily="2"/>
                <a:cs typeface="HG Mincho Light J" pitchFamily="2"/>
              </a:rPr>
              <a:t>G</a:t>
            </a:r>
            <a:r>
              <a:rPr lang="en-US" sz="1600" b="1" i="0" u="none" strike="noStrike" baseline="0" dirty="0" err="1">
                <a:ln>
                  <a:noFill/>
                </a:ln>
                <a:solidFill>
                  <a:srgbClr val="FF0000"/>
                </a:solidFill>
                <a:latin typeface="Luxi Sans" charset="0"/>
                <a:ea typeface="HG Mincho Light J" pitchFamily="2"/>
                <a:cs typeface="HG Mincho Light J" pitchFamily="2"/>
              </a:rPr>
              <a:t>oldener</a:t>
            </a:r>
            <a:r>
              <a:rPr lang="en-US" sz="1600" b="1" i="0" u="none" strike="noStrike" baseline="0" dirty="0">
                <a:ln>
                  <a:noFill/>
                </a:ln>
                <a:solidFill>
                  <a:srgbClr val="FF0000"/>
                </a:solidFill>
                <a:latin typeface="Luxi Sans" charset="0"/>
                <a:ea typeface="HG Mincho Light J" pitchFamily="2"/>
                <a:cs typeface="HG Mincho Light J" pitchFamily="2"/>
              </a:rPr>
              <a:t>” 4-Jet </a:t>
            </a:r>
            <a:r>
              <a:rPr lang="en-US" sz="1600" b="1" i="0" u="none" strike="noStrike" baseline="0" dirty="0" err="1">
                <a:ln>
                  <a:noFill/>
                </a:ln>
                <a:solidFill>
                  <a:srgbClr val="FF0000"/>
                </a:solidFill>
                <a:latin typeface="Luxi Sans" charset="0"/>
                <a:ea typeface="HG Mincho Light J" pitchFamily="2"/>
                <a:cs typeface="HG Mincho Light J" pitchFamily="2"/>
              </a:rPr>
              <a:t>Kandidat</a:t>
            </a:r>
            <a:endParaRPr lang="en-US" sz="1600" b="1" i="0" u="none" strike="noStrike" baseline="0" dirty="0">
              <a:ln>
                <a:noFill/>
              </a:ln>
              <a:solidFill>
                <a:srgbClr val="FF0000"/>
              </a:solidFill>
              <a:latin typeface="Luxi Sans" charset="0"/>
              <a:ea typeface="HG Mincho Light J" pitchFamily="2"/>
              <a:cs typeface="HG Mincho Light J" pitchFamily="2"/>
            </a:endParaRP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600" b="1" i="0" u="none" strike="noStrike" baseline="0" dirty="0">
                <a:ln>
                  <a:noFill/>
                </a:ln>
                <a:solidFill>
                  <a:srgbClr val="FF0000"/>
                </a:solidFill>
                <a:latin typeface="Luxi Sans" charset="0"/>
                <a:ea typeface="HG Mincho Light J" pitchFamily="2"/>
                <a:cs typeface="HG Mincho Light J" pitchFamily="2"/>
              </a:rPr>
              <a:t>(ALEPH, 14. </a:t>
            </a:r>
            <a:r>
              <a:rPr lang="en-US" sz="1600" b="1" i="0" u="none" strike="noStrike" baseline="0" dirty="0" err="1">
                <a:ln>
                  <a:noFill/>
                </a:ln>
                <a:solidFill>
                  <a:srgbClr val="FF0000"/>
                </a:solidFill>
                <a:latin typeface="Luxi Sans" charset="0"/>
                <a:ea typeface="HG Mincho Light J" pitchFamily="2"/>
                <a:cs typeface="HG Mincho Light J" pitchFamily="2"/>
              </a:rPr>
              <a:t>Juni</a:t>
            </a:r>
            <a:r>
              <a:rPr lang="en-US" sz="1600" b="1" i="0" u="none" strike="noStrike" baseline="0" dirty="0">
                <a:ln>
                  <a:noFill/>
                </a:ln>
                <a:solidFill>
                  <a:srgbClr val="FF0000"/>
                </a:solidFill>
                <a:latin typeface="Luxi Sans" charset="0"/>
                <a:ea typeface="HG Mincho Light J" pitchFamily="2"/>
                <a:cs typeface="HG Mincho Light J" pitchFamily="2"/>
              </a:rPr>
              <a:t> 2000)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600" b="1" dirty="0">
                <a:solidFill>
                  <a:srgbClr val="FF0000"/>
                </a:solidFill>
                <a:latin typeface="Luxi Sans" charset="0"/>
                <a:ea typeface="HG Mincho Light J" pitchFamily="2"/>
                <a:cs typeface="HG Mincho Light J" pitchFamily="2"/>
              </a:rPr>
              <a:t>Masse: </a:t>
            </a:r>
            <a:r>
              <a:rPr lang="en-US" sz="1600" b="1" i="0" u="none" strike="noStrike" baseline="0" dirty="0">
                <a:ln>
                  <a:noFill/>
                </a:ln>
                <a:solidFill>
                  <a:srgbClr val="FF0000"/>
                </a:solidFill>
                <a:latin typeface="Luxi Sans" charset="0"/>
                <a:ea typeface="HG Mincho Light J" pitchFamily="2"/>
                <a:cs typeface="HG Mincho Light J" pitchFamily="2"/>
              </a:rPr>
              <a:t>114 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FF0000"/>
                </a:solidFill>
                <a:latin typeface="Luxi Sans" charset="0"/>
                <a:ea typeface="Luxi Sans" charset="0"/>
                <a:cs typeface="Luxi Sans" charset="0"/>
              </a:rPr>
              <a:t>±</a:t>
            </a:r>
            <a:r>
              <a:rPr lang="en-US" sz="1600" b="1" i="0" u="none" strike="noStrike" baseline="0" dirty="0">
                <a:ln>
                  <a:noFill/>
                </a:ln>
                <a:solidFill>
                  <a:srgbClr val="FF0000"/>
                </a:solidFill>
                <a:latin typeface="Luxi Sans" charset="0"/>
                <a:ea typeface="Luxi Sans" charset="0"/>
                <a:cs typeface="Luxi Sans" charset="0"/>
              </a:rPr>
              <a:t> 3 </a:t>
            </a:r>
            <a:r>
              <a:rPr lang="en-US" sz="1600" b="1" i="0" u="none" strike="noStrike" baseline="0" dirty="0" err="1">
                <a:ln>
                  <a:noFill/>
                </a:ln>
                <a:solidFill>
                  <a:srgbClr val="FF0000"/>
                </a:solidFill>
                <a:latin typeface="Luxi Sans" charset="0"/>
                <a:ea typeface="Luxi Sans" charset="0"/>
                <a:cs typeface="Luxi Sans" charset="0"/>
              </a:rPr>
              <a:t>GeV</a:t>
            </a:r>
            <a:endParaRPr lang="en-US" sz="1600" b="1" i="0" u="none" strike="noStrike" baseline="0" dirty="0">
              <a:ln>
                <a:noFill/>
              </a:ln>
              <a:solidFill>
                <a:srgbClr val="FF0000"/>
              </a:solidFill>
              <a:latin typeface="Luxi Sans" charset="0"/>
              <a:ea typeface="Luxi Sans" charset="0"/>
              <a:cs typeface="Luxi Sans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8280672" y="1467000"/>
            <a:ext cx="1643808" cy="604793"/>
            <a:chOff x="8541360" y="1467000"/>
            <a:chExt cx="1383120" cy="604793"/>
          </a:xfrm>
        </p:grpSpPr>
        <p:sp>
          <p:nvSpPr>
            <p:cNvPr id="6" name="Freeform 5"/>
            <p:cNvSpPr/>
            <p:nvPr/>
          </p:nvSpPr>
          <p:spPr>
            <a:xfrm>
              <a:off x="8541360" y="1700280"/>
              <a:ext cx="1381679" cy="371513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800" b="0" i="0" u="none" strike="noStrike" baseline="0" dirty="0">
                  <a:ln>
                    <a:noFill/>
                  </a:ln>
                  <a:solidFill>
                    <a:srgbClr val="FFFFFF"/>
                  </a:solidFill>
                  <a:latin typeface="Luxi Sans" charset="0"/>
                  <a:ea typeface="HG Mincho Light J" pitchFamily="2"/>
                  <a:cs typeface="HG Mincho Light J" pitchFamily="2"/>
                </a:rPr>
                <a:t>  </a:t>
              </a:r>
              <a:r>
                <a:rPr lang="en-US" sz="1800" b="0" i="0" u="none" strike="noStrike" baseline="0" dirty="0" err="1">
                  <a:ln>
                    <a:noFill/>
                  </a:ln>
                  <a:solidFill>
                    <a:srgbClr val="FFFFFF"/>
                  </a:solidFill>
                  <a:latin typeface="Luxi Sans" charset="0"/>
                  <a:ea typeface="HG Mincho Light J" pitchFamily="2"/>
                  <a:cs typeface="HG Mincho Light J" pitchFamily="2"/>
                </a:rPr>
                <a:t>e</a:t>
              </a:r>
              <a:r>
                <a:rPr lang="en-US" sz="1800" b="0" i="0" u="none" strike="noStrike" baseline="30000" dirty="0" err="1">
                  <a:ln>
                    <a:noFill/>
                  </a:ln>
                  <a:solidFill>
                    <a:srgbClr val="FFFFFF"/>
                  </a:solidFill>
                  <a:latin typeface="Luxi Sans" charset="0"/>
                  <a:ea typeface="HG Mincho Light J" pitchFamily="2"/>
                  <a:cs typeface="HG Mincho Light J" pitchFamily="2"/>
                </a:rPr>
                <a:t>+</a:t>
              </a:r>
              <a:r>
                <a:rPr lang="en-US" sz="1800" b="0" i="0" u="none" strike="noStrike" baseline="0" dirty="0" err="1">
                  <a:ln>
                    <a:noFill/>
                  </a:ln>
                  <a:solidFill>
                    <a:srgbClr val="FFFFFF"/>
                  </a:solidFill>
                  <a:latin typeface="Luxi Sans" charset="0"/>
                  <a:ea typeface="HG Mincho Light J" pitchFamily="2"/>
                  <a:cs typeface="HG Mincho Light J" pitchFamily="2"/>
                </a:rPr>
                <a:t>e</a:t>
              </a:r>
              <a:r>
                <a:rPr lang="en-US" sz="1800" b="0" i="0" u="none" strike="noStrike" baseline="30000" dirty="0">
                  <a:ln>
                    <a:noFill/>
                  </a:ln>
                  <a:solidFill>
                    <a:srgbClr val="FFFFFF"/>
                  </a:solidFill>
                  <a:latin typeface="Luxi Sans" charset="0"/>
                  <a:ea typeface="HG Mincho Light J" pitchFamily="2"/>
                  <a:cs typeface="HG Mincho Light J" pitchFamily="2"/>
                </a:rPr>
                <a:t>-</a:t>
              </a:r>
              <a:r>
                <a:rPr lang="en-US" sz="1800" b="0" i="0" u="none" strike="noStrike" baseline="0" dirty="0">
                  <a:ln>
                    <a:noFill/>
                  </a:ln>
                  <a:solidFill>
                    <a:srgbClr val="FFFFFF"/>
                  </a:solidFill>
                  <a:latin typeface="Luxi Sans" charset="0"/>
                  <a:ea typeface="HG Mincho Light J" pitchFamily="2"/>
                  <a:cs typeface="HG Mincho Light J" pitchFamily="2"/>
                </a:rPr>
                <a:t> </a:t>
              </a:r>
              <a:r>
                <a:rPr lang="en-US" sz="1800" dirty="0">
                  <a:solidFill>
                    <a:srgbClr val="FFFFFF"/>
                  </a:solidFill>
                  <a:latin typeface="OpenSymbol" pitchFamily="34"/>
                  <a:ea typeface="OpenSymbol" pitchFamily="2"/>
                  <a:cs typeface="OpenSymbol" pitchFamily="2"/>
                  <a:sym typeface="Wingdings"/>
                </a:rPr>
                <a:t> </a:t>
              </a:r>
              <a:r>
                <a:rPr lang="en-US" sz="1800" b="0" i="0" u="none" strike="noStrike" baseline="0" dirty="0" err="1">
                  <a:ln>
                    <a:noFill/>
                  </a:ln>
                  <a:solidFill>
                    <a:srgbClr val="FFFFFF"/>
                  </a:solidFill>
                  <a:latin typeface="Luxi Sans" charset="0"/>
                  <a:ea typeface="HG Mincho Light J" pitchFamily="2"/>
                  <a:cs typeface="HG Mincho Light J" pitchFamily="2"/>
                </a:rPr>
                <a:t>bbqq</a:t>
              </a:r>
              <a:endParaRPr lang="en-US" sz="1800" b="0" i="0" u="none" strike="noStrike" baseline="0" dirty="0">
                <a:ln>
                  <a:noFill/>
                </a:ln>
                <a:solidFill>
                  <a:srgbClr val="FFFFFF"/>
                </a:solidFill>
                <a:latin typeface="Luxi Sans" charset="0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7" name="Freeform 6"/>
            <p:cNvSpPr/>
            <p:nvPr/>
          </p:nvSpPr>
          <p:spPr>
            <a:xfrm>
              <a:off x="9370080" y="1467360"/>
              <a:ext cx="307800" cy="368279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800" b="0" i="0" u="none" strike="noStrike" baseline="0" dirty="0">
                  <a:ln>
                    <a:noFill/>
                  </a:ln>
                  <a:solidFill>
                    <a:srgbClr val="FFFFFF"/>
                  </a:solidFill>
                  <a:latin typeface="Luxi Sans" charset="0"/>
                  <a:ea typeface="HG Mincho Light J" pitchFamily="2"/>
                  <a:cs typeface="HG Mincho Light J" pitchFamily="2"/>
                </a:rPr>
                <a:t>_</a:t>
              </a:r>
            </a:p>
          </p:txBody>
        </p:sp>
        <p:sp>
          <p:nvSpPr>
            <p:cNvPr id="8" name="Freeform 7"/>
            <p:cNvSpPr/>
            <p:nvPr/>
          </p:nvSpPr>
          <p:spPr>
            <a:xfrm>
              <a:off x="9616680" y="1467000"/>
              <a:ext cx="307800" cy="37170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800" b="0" i="0" u="none" strike="noStrike" baseline="0" dirty="0">
                  <a:ln>
                    <a:noFill/>
                  </a:ln>
                  <a:solidFill>
                    <a:srgbClr val="FFFFFF"/>
                  </a:solidFill>
                  <a:latin typeface="Luxi Sans" charset="0"/>
                  <a:ea typeface="HG Mincho Light J" pitchFamily="2"/>
                  <a:cs typeface="HG Mincho Light J" pitchFamily="2"/>
                </a:rPr>
                <a:t>_</a:t>
              </a:r>
            </a:p>
          </p:txBody>
        </p:sp>
      </p:grpSp>
      <p:sp>
        <p:nvSpPr>
          <p:cNvPr id="11" name="Title 10"/>
          <p:cNvSpPr txBox="1">
            <a:spLocks noGrp="1"/>
          </p:cNvSpPr>
          <p:nvPr>
            <p:ph type="title" idx="4294967295"/>
          </p:nvPr>
        </p:nvSpPr>
        <p:spPr>
          <a:xfrm>
            <a:off x="457200" y="216868"/>
            <a:ext cx="9144000" cy="572464"/>
          </a:xfrm>
        </p:spPr>
        <p:txBody>
          <a:bodyPr>
            <a:spAutoFit/>
          </a:bodyPr>
          <a:lstStyle/>
          <a:p>
            <a:pPr lvl="0"/>
            <a:r>
              <a:rPr lang="en-US" dirty="0"/>
              <a:t>1990er </a:t>
            </a:r>
            <a:r>
              <a:rPr lang="en-US" dirty="0" err="1"/>
              <a:t>Jahre</a:t>
            </a:r>
            <a:r>
              <a:rPr lang="en-US" dirty="0"/>
              <a:t>: LEP Higgs Hunting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1584720" y="2388421"/>
            <a:ext cx="1809360" cy="1463424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Text Placeholder 12"/>
          <p:cNvSpPr txBox="1">
            <a:spLocks noGrp="1"/>
          </p:cNvSpPr>
          <p:nvPr>
            <p:ph type="body" idx="4294967295"/>
          </p:nvPr>
        </p:nvSpPr>
        <p:spPr>
          <a:xfrm>
            <a:off x="236880" y="1187549"/>
            <a:ext cx="4299376" cy="5945130"/>
          </a:xfrm>
        </p:spPr>
        <p:txBody>
          <a:bodyPr/>
          <a:lstStyle>
            <a:def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None/>
              <a:tabLst>
                <a:tab pos="897480" algn="l"/>
                <a:tab pos="1346759" algn="l"/>
                <a:tab pos="1796040" algn="l"/>
                <a:tab pos="2245319" algn="l"/>
                <a:tab pos="2694600" algn="l"/>
                <a:tab pos="3143880" algn="l"/>
                <a:tab pos="3593160" algn="l"/>
                <a:tab pos="4042440" algn="l"/>
                <a:tab pos="4491720" algn="l"/>
                <a:tab pos="4941000" algn="l"/>
                <a:tab pos="5390280" algn="l"/>
                <a:tab pos="5839560" algn="l"/>
                <a:tab pos="6288839" algn="l"/>
                <a:tab pos="6738120" algn="l"/>
                <a:tab pos="7187400" algn="l"/>
                <a:tab pos="7636680" algn="l"/>
                <a:tab pos="8085960" algn="l"/>
                <a:tab pos="8535240" algn="l"/>
                <a:tab pos="8984160" algn="l"/>
                <a:tab pos="943344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defPPr>
            <a:lvl1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Blip>
                <a:blip r:embed="rId6"/>
              </a:buBlip>
              <a:tabLst>
                <a:tab pos="897480" algn="l"/>
                <a:tab pos="1346759" algn="l"/>
                <a:tab pos="1796040" algn="l"/>
                <a:tab pos="2245319" algn="l"/>
                <a:tab pos="2694600" algn="l"/>
                <a:tab pos="3143880" algn="l"/>
                <a:tab pos="3593160" algn="l"/>
                <a:tab pos="4042440" algn="l"/>
                <a:tab pos="4491720" algn="l"/>
                <a:tab pos="4941000" algn="l"/>
                <a:tab pos="5390280" algn="l"/>
                <a:tab pos="5839560" algn="l"/>
                <a:tab pos="6288839" algn="l"/>
                <a:tab pos="6738120" algn="l"/>
                <a:tab pos="7187400" algn="l"/>
                <a:tab pos="7636680" algn="l"/>
                <a:tab pos="8085960" algn="l"/>
                <a:tab pos="8535240" algn="l"/>
                <a:tab pos="8984160" algn="l"/>
                <a:tab pos="943344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1pPr>
            <a:lvl2pPr marL="787320" marR="0" lvl="1" indent="-285840" algn="l" hangingPunct="0">
              <a:spcBef>
                <a:spcPts val="0"/>
              </a:spcBef>
              <a:spcAft>
                <a:spcPts val="1100"/>
              </a:spcAft>
              <a:buSzPts val="1469"/>
              <a:buBlip>
                <a:blip r:embed="rId7"/>
              </a:buBlip>
              <a:tabLst>
                <a:tab pos="898200" algn="l"/>
                <a:tab pos="1347480" algn="l"/>
                <a:tab pos="1796759" algn="l"/>
                <a:tab pos="2246039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0999" algn="l"/>
                <a:tab pos="5840280" algn="l"/>
                <a:tab pos="6289560" algn="l"/>
                <a:tab pos="6738840" algn="l"/>
                <a:tab pos="7188119" algn="l"/>
                <a:tab pos="7637040" algn="l"/>
                <a:tab pos="8086319" algn="l"/>
                <a:tab pos="8535600" algn="l"/>
                <a:tab pos="8984880" algn="l"/>
                <a:tab pos="943416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2pPr>
            <a:lvl3pPr marL="1076040" marR="0" lvl="2" indent="-428400" algn="l" hangingPunct="0">
              <a:lnSpc>
                <a:spcPct val="91000"/>
              </a:lnSpc>
              <a:spcBef>
                <a:spcPts val="0"/>
              </a:spcBef>
              <a:spcAft>
                <a:spcPts val="825"/>
              </a:spcAft>
              <a:buSzPts val="539"/>
              <a:buBlip>
                <a:blip r:embed="rId8"/>
              </a:buBlip>
              <a:tabLst>
                <a:tab pos="1347480" algn="l"/>
                <a:tab pos="1796759" algn="l"/>
                <a:tab pos="2245680" algn="l"/>
                <a:tab pos="2694960" algn="l"/>
                <a:tab pos="3144240" algn="l"/>
                <a:tab pos="3593520" algn="l"/>
                <a:tab pos="4042799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80" algn="l"/>
                <a:tab pos="7187760" algn="l"/>
                <a:tab pos="7637039" algn="l"/>
                <a:tab pos="8086320" algn="l"/>
                <a:tab pos="8535600" algn="l"/>
                <a:tab pos="8984879" algn="l"/>
                <a:tab pos="9434160" algn="l"/>
                <a:tab pos="9883439" algn="l"/>
              </a:tabLst>
              <a:defRPr lang="en-US" sz="16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3pPr>
            <a:lvl4pPr marL="1363320" marR="0" lvl="3" indent="-428400" algn="l" hangingPunct="0">
              <a:lnSpc>
                <a:spcPct val="91000"/>
              </a:lnSpc>
              <a:spcBef>
                <a:spcPts val="0"/>
              </a:spcBef>
              <a:spcAft>
                <a:spcPts val="536"/>
              </a:spcAft>
              <a:buSzPts val="331"/>
              <a:buBlip>
                <a:blip r:embed="rId9"/>
              </a:buBlip>
              <a:tabLst>
                <a:tab pos="1796399" algn="l"/>
                <a:tab pos="2245679" algn="l"/>
                <a:tab pos="2694960" algn="l"/>
                <a:tab pos="3144240" algn="l"/>
                <a:tab pos="3593520" algn="l"/>
                <a:tab pos="4042800" algn="l"/>
                <a:tab pos="4492079" algn="l"/>
                <a:tab pos="4941360" algn="l"/>
                <a:tab pos="5390640" algn="l"/>
                <a:tab pos="5839920" algn="l"/>
                <a:tab pos="6289200" algn="l"/>
                <a:tab pos="6738480" algn="l"/>
                <a:tab pos="7187760" algn="l"/>
                <a:tab pos="7637040" algn="l"/>
                <a:tab pos="8086320" algn="l"/>
                <a:tab pos="8535599" algn="l"/>
                <a:tab pos="8984880" algn="l"/>
                <a:tab pos="9434160" algn="l"/>
                <a:tab pos="9883080" algn="l"/>
                <a:tab pos="10332360" algn="l"/>
              </a:tabLst>
              <a:defRPr lang="en-US" sz="14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4pPr>
            <a:lvl5pPr marL="1652399" marR="0" lvl="4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6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5pPr>
            <a:lvl6pPr marL="1652399" marR="0" lvl="5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6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6pPr>
            <a:lvl7pPr marL="1652399" marR="0" lvl="6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6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7pPr>
            <a:lvl8pPr marL="1652399" marR="0" lvl="7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6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8pPr>
            <a:lvl9pPr marL="1944000" marR="0" lvl="8" indent="-2160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Clr>
                <a:srgbClr val="000000"/>
              </a:buClr>
              <a:buSzPct val="45000"/>
              <a:buFont typeface="StarSymbol"/>
              <a:buChar char="●"/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9pPr>
          </a:lstStyle>
          <a:p>
            <a:pPr lvl="0"/>
            <a:r>
              <a:rPr lang="en-GB" dirty="0" err="1">
                <a:latin typeface="" pitchFamily="16"/>
              </a:rPr>
              <a:t>Erwartete</a:t>
            </a:r>
            <a:r>
              <a:rPr lang="en-GB" dirty="0">
                <a:latin typeface="" pitchFamily="16"/>
              </a:rPr>
              <a:t> Higgs </a:t>
            </a:r>
            <a:r>
              <a:rPr lang="en-GB" dirty="0" err="1">
                <a:latin typeface="" pitchFamily="16"/>
              </a:rPr>
              <a:t>Erzeugung</a:t>
            </a:r>
            <a:r>
              <a:rPr lang="en-GB" dirty="0">
                <a:latin typeface="" pitchFamily="16"/>
              </a:rPr>
              <a:t> </a:t>
            </a:r>
            <a:r>
              <a:rPr lang="en-GB" dirty="0" err="1">
                <a:latin typeface="" pitchFamily="16"/>
              </a:rPr>
              <a:t>bei</a:t>
            </a:r>
            <a:r>
              <a:rPr lang="en-GB" dirty="0">
                <a:latin typeface="" pitchFamily="16"/>
              </a:rPr>
              <a:t> LEP </a:t>
            </a:r>
            <a:r>
              <a:rPr lang="en-GB" dirty="0" err="1">
                <a:latin typeface="" pitchFamily="16"/>
              </a:rPr>
              <a:t>über</a:t>
            </a:r>
            <a:r>
              <a:rPr lang="en-GB" dirty="0">
                <a:latin typeface="" pitchFamily="16"/>
              </a:rPr>
              <a:t> “</a:t>
            </a:r>
            <a:r>
              <a:rPr lang="en-GB" dirty="0" err="1">
                <a:latin typeface="" pitchFamily="16"/>
              </a:rPr>
              <a:t>Higgsstrahlung</a:t>
            </a:r>
            <a:r>
              <a:rPr lang="en-GB" dirty="0">
                <a:latin typeface="" pitchFamily="16"/>
              </a:rPr>
              <a:t>”</a:t>
            </a:r>
          </a:p>
          <a:p>
            <a:pPr lvl="0">
              <a:buNone/>
            </a:pPr>
            <a:endParaRPr lang="en-GB" dirty="0">
              <a:latin typeface="" pitchFamily="16"/>
            </a:endParaRPr>
          </a:p>
          <a:p>
            <a:pPr lvl="0">
              <a:buNone/>
            </a:pPr>
            <a:endParaRPr lang="en-GB" dirty="0">
              <a:latin typeface="" pitchFamily="16"/>
            </a:endParaRPr>
          </a:p>
          <a:p>
            <a:pPr lvl="3">
              <a:buNone/>
            </a:pPr>
            <a:endParaRPr lang="en-GB" dirty="0">
              <a:latin typeface="" pitchFamily="16"/>
            </a:endParaRPr>
          </a:p>
          <a:p>
            <a:pPr lvl="3">
              <a:buNone/>
            </a:pPr>
            <a:endParaRPr lang="en-GB" dirty="0">
              <a:latin typeface="" pitchFamily="16"/>
            </a:endParaRPr>
          </a:p>
          <a:p>
            <a:pPr lvl="0"/>
            <a:r>
              <a:rPr lang="en-GB" dirty="0" err="1">
                <a:latin typeface="" pitchFamily="16"/>
              </a:rPr>
              <a:t>Zerfall</a:t>
            </a:r>
            <a:r>
              <a:rPr lang="en-GB" dirty="0">
                <a:latin typeface="" pitchFamily="16"/>
              </a:rPr>
              <a:t> von Z</a:t>
            </a:r>
            <a:r>
              <a:rPr lang="en-GB" baseline="30000" dirty="0">
                <a:latin typeface="" pitchFamily="16"/>
              </a:rPr>
              <a:t>0</a:t>
            </a:r>
            <a:r>
              <a:rPr lang="en-GB" dirty="0">
                <a:latin typeface="" pitchFamily="16"/>
              </a:rPr>
              <a:t> und Higgs</a:t>
            </a:r>
          </a:p>
          <a:p>
            <a:pPr lvl="1">
              <a:buNone/>
            </a:pPr>
            <a:r>
              <a:rPr lang="en-GB" dirty="0">
                <a:solidFill>
                  <a:srgbClr val="FF0000"/>
                </a:solidFill>
                <a:latin typeface="" pitchFamily="16"/>
              </a:rPr>
              <a:t>Z</a:t>
            </a:r>
            <a:r>
              <a:rPr lang="en-GB" baseline="30000" dirty="0">
                <a:solidFill>
                  <a:srgbClr val="FF0000"/>
                </a:solidFill>
                <a:latin typeface="" pitchFamily="16"/>
              </a:rPr>
              <a:t>0</a:t>
            </a:r>
            <a:r>
              <a:rPr lang="en-GB" dirty="0">
                <a:solidFill>
                  <a:srgbClr val="FF0000"/>
                </a:solidFill>
                <a:latin typeface="" pitchFamily="16"/>
              </a:rPr>
              <a:t> </a:t>
            </a:r>
            <a:r>
              <a:rPr lang="en-GB" dirty="0">
                <a:solidFill>
                  <a:srgbClr val="FF0000"/>
                </a:solidFill>
                <a:latin typeface="" pitchFamily="16"/>
                <a:sym typeface="Wingdings"/>
              </a:rPr>
              <a:t></a:t>
            </a:r>
            <a:r>
              <a:rPr lang="en-GB" dirty="0">
                <a:solidFill>
                  <a:srgbClr val="FF0000"/>
                </a:solidFill>
                <a:latin typeface="Luxi Sans" charset="0"/>
              </a:rPr>
              <a:t> </a:t>
            </a:r>
            <a:r>
              <a:rPr lang="en-GB" dirty="0" err="1">
                <a:solidFill>
                  <a:srgbClr val="FF0000"/>
                </a:solidFill>
                <a:latin typeface="Luxi Sans" charset="0"/>
              </a:rPr>
              <a:t>qq</a:t>
            </a:r>
            <a:r>
              <a:rPr lang="en-GB" dirty="0">
                <a:latin typeface="Luxi Sans" charset="0"/>
              </a:rPr>
              <a:t>  (2 Quark Jets)</a:t>
            </a:r>
          </a:p>
          <a:p>
            <a:pPr lvl="1">
              <a:buNone/>
            </a:pPr>
            <a:r>
              <a:rPr lang="en-GB" dirty="0">
                <a:solidFill>
                  <a:srgbClr val="FF0000"/>
                </a:solidFill>
                <a:latin typeface="Luxi Sans" charset="0"/>
              </a:rPr>
              <a:t>H </a:t>
            </a:r>
            <a:r>
              <a:rPr lang="en-GB" dirty="0">
                <a:solidFill>
                  <a:srgbClr val="FF0000"/>
                </a:solidFill>
                <a:latin typeface="Luxi Sans" charset="0"/>
                <a:sym typeface="Wingdings"/>
              </a:rPr>
              <a:t></a:t>
            </a:r>
            <a:r>
              <a:rPr lang="en-GB" dirty="0">
                <a:solidFill>
                  <a:srgbClr val="FF0000"/>
                </a:solidFill>
                <a:latin typeface="Luxi Sans" charset="0"/>
              </a:rPr>
              <a:t> bb</a:t>
            </a:r>
            <a:r>
              <a:rPr lang="en-GB" dirty="0">
                <a:latin typeface="Luxi Sans" charset="0"/>
              </a:rPr>
              <a:t>  (2 b-Quark Jets)</a:t>
            </a:r>
          </a:p>
          <a:p>
            <a:pPr lvl="1"/>
            <a:r>
              <a:rPr lang="en-GB" dirty="0">
                <a:latin typeface="Luxi Sans" charset="0"/>
              </a:rPr>
              <a:t>b-</a:t>
            </a:r>
            <a:r>
              <a:rPr lang="en-GB" dirty="0" err="1">
                <a:latin typeface="Luxi Sans" charset="0"/>
              </a:rPr>
              <a:t>Mesonen</a:t>
            </a:r>
            <a:r>
              <a:rPr lang="en-GB" dirty="0">
                <a:latin typeface="Luxi Sans" charset="0"/>
              </a:rPr>
              <a:t> </a:t>
            </a:r>
            <a:r>
              <a:rPr lang="en-GB" dirty="0" err="1">
                <a:latin typeface="Luxi Sans" charset="0"/>
              </a:rPr>
              <a:t>haben</a:t>
            </a:r>
            <a:r>
              <a:rPr lang="en-GB" dirty="0">
                <a:latin typeface="Luxi Sans" charset="0"/>
              </a:rPr>
              <a:t> </a:t>
            </a:r>
            <a:r>
              <a:rPr lang="en-GB" dirty="0" err="1">
                <a:latin typeface="Luxi Sans" charset="0"/>
              </a:rPr>
              <a:t>lange</a:t>
            </a:r>
            <a:r>
              <a:rPr lang="en-GB" dirty="0">
                <a:latin typeface="Luxi Sans" charset="0"/>
              </a:rPr>
              <a:t> </a:t>
            </a:r>
            <a:r>
              <a:rPr lang="en-GB" dirty="0" err="1">
                <a:latin typeface="Luxi Sans" charset="0"/>
              </a:rPr>
              <a:t>Lebensdauer</a:t>
            </a:r>
            <a:endParaRPr lang="en-GB" dirty="0">
              <a:latin typeface="Luxi Sans" charset="0"/>
            </a:endParaRPr>
          </a:p>
          <a:p>
            <a:pPr lvl="2"/>
            <a:r>
              <a:rPr lang="en-GB" dirty="0" err="1">
                <a:latin typeface="Luxi Sans" charset="0"/>
              </a:rPr>
              <a:t>sichtbare</a:t>
            </a:r>
            <a:r>
              <a:rPr lang="en-GB" dirty="0">
                <a:latin typeface="Luxi Sans" charset="0"/>
              </a:rPr>
              <a:t> </a:t>
            </a:r>
            <a:r>
              <a:rPr lang="en-GB" dirty="0" err="1">
                <a:latin typeface="Luxi Sans" charset="0"/>
              </a:rPr>
              <a:t>sekundäre</a:t>
            </a:r>
            <a:r>
              <a:rPr lang="en-GB" dirty="0">
                <a:latin typeface="Luxi Sans" charset="0"/>
              </a:rPr>
              <a:t> </a:t>
            </a:r>
            <a:r>
              <a:rPr lang="en-GB" dirty="0" err="1">
                <a:latin typeface="Luxi Sans" charset="0"/>
              </a:rPr>
              <a:t>Zerfälle</a:t>
            </a:r>
            <a:r>
              <a:rPr lang="en-GB" dirty="0">
                <a:latin typeface="Luxi Sans" charset="0"/>
              </a:rPr>
              <a:t> </a:t>
            </a:r>
            <a:r>
              <a:rPr lang="en-GB" dirty="0" err="1">
                <a:latin typeface="Luxi Sans" charset="0"/>
              </a:rPr>
              <a:t>abseits</a:t>
            </a:r>
            <a:r>
              <a:rPr lang="en-GB" dirty="0">
                <a:latin typeface="Luxi Sans" charset="0"/>
              </a:rPr>
              <a:t> </a:t>
            </a:r>
            <a:r>
              <a:rPr lang="en-GB" dirty="0" err="1">
                <a:latin typeface="Luxi Sans" charset="0"/>
              </a:rPr>
              <a:t>vom</a:t>
            </a:r>
            <a:r>
              <a:rPr lang="en-GB" dirty="0">
                <a:latin typeface="Luxi Sans" charset="0"/>
              </a:rPr>
              <a:t> </a:t>
            </a:r>
            <a:r>
              <a:rPr lang="en-GB" dirty="0" err="1">
                <a:latin typeface="Luxi Sans" charset="0"/>
              </a:rPr>
              <a:t>Kollisionspunkt</a:t>
            </a:r>
            <a:endParaRPr lang="en-GB" dirty="0">
              <a:latin typeface="Luxi Sans" charset="0"/>
            </a:endParaRPr>
          </a:p>
        </p:txBody>
      </p:sp>
      <p:sp>
        <p:nvSpPr>
          <p:cNvPr id="14" name="Straight Connector 13"/>
          <p:cNvSpPr/>
          <p:nvPr/>
        </p:nvSpPr>
        <p:spPr>
          <a:xfrm flipV="1">
            <a:off x="5328344" y="5562719"/>
            <a:ext cx="411856" cy="881413"/>
          </a:xfrm>
          <a:prstGeom prst="line">
            <a:avLst/>
          </a:prstGeom>
          <a:noFill/>
          <a:ln w="36720">
            <a:solidFill>
              <a:srgbClr val="FFFF00"/>
            </a:solidFill>
            <a:prstDash val="solid"/>
            <a:tailEnd type="arrow"/>
          </a:ln>
        </p:spPr>
        <p:txBody>
          <a:bodyPr vert="horz" lIns="18000" tIns="18000" rIns="18000" bIns="1800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15" name="Straight Connector 14"/>
          <p:cNvSpPr/>
          <p:nvPr/>
        </p:nvSpPr>
        <p:spPr>
          <a:xfrm flipV="1">
            <a:off x="6768504" y="6184800"/>
            <a:ext cx="1346976" cy="475357"/>
          </a:xfrm>
          <a:prstGeom prst="line">
            <a:avLst/>
          </a:prstGeom>
          <a:noFill/>
          <a:ln w="36720">
            <a:solidFill>
              <a:srgbClr val="FFFF00"/>
            </a:solidFill>
            <a:prstDash val="solid"/>
            <a:tailEnd type="arrow"/>
          </a:ln>
        </p:spPr>
        <p:txBody>
          <a:bodyPr vert="horz" lIns="18000" tIns="18000" rIns="18000" bIns="1800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16" name="Freeform 15"/>
          <p:cNvSpPr/>
          <p:nvPr/>
        </p:nvSpPr>
        <p:spPr>
          <a:xfrm>
            <a:off x="4245120" y="6571440"/>
            <a:ext cx="2379368" cy="592773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99"/>
          </a:solidFill>
          <a:ln w="18360">
            <a:solidFill>
              <a:srgbClr val="000080"/>
            </a:solidFill>
            <a:prstDash val="solid"/>
            <a:miter/>
          </a:ln>
        </p:spPr>
        <p:txBody>
          <a:bodyPr vert="horz" wrap="square" lIns="92880" tIns="49680" rIns="92880" bIns="49680" anchor="t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600" b="1" i="0" u="none" strike="noStrike" baseline="0" dirty="0">
                <a:ln>
                  <a:noFill/>
                </a:ln>
                <a:solidFill>
                  <a:srgbClr val="FF0000"/>
                </a:solidFill>
                <a:latin typeface="Luxi Sans" charset="0"/>
                <a:ea typeface="HG Mincho Light J" pitchFamily="2"/>
                <a:cs typeface="HG Mincho Light J" pitchFamily="2"/>
              </a:rPr>
              <a:t>2 </a:t>
            </a:r>
            <a:r>
              <a:rPr lang="en-US" sz="1600" b="1" dirty="0" err="1">
                <a:solidFill>
                  <a:srgbClr val="FF0000"/>
                </a:solidFill>
                <a:latin typeface="Luxi Sans" charset="0"/>
                <a:ea typeface="HG Mincho Light J" pitchFamily="2"/>
                <a:cs typeface="HG Mincho Light J" pitchFamily="2"/>
              </a:rPr>
              <a:t>sekundäre</a:t>
            </a:r>
            <a:r>
              <a:rPr lang="en-US" sz="1600" b="1" i="0" u="none" strike="noStrike" baseline="0" dirty="0">
                <a:ln>
                  <a:noFill/>
                </a:ln>
                <a:solidFill>
                  <a:srgbClr val="FF0000"/>
                </a:solidFill>
                <a:latin typeface="Luxi Sans" charset="0"/>
                <a:ea typeface="HG Mincho Light J" pitchFamily="2"/>
                <a:cs typeface="HG Mincho Light J" pitchFamily="2"/>
              </a:rPr>
              <a:t> </a:t>
            </a:r>
            <a:r>
              <a:rPr lang="en-US" sz="1600" b="1" dirty="0">
                <a:solidFill>
                  <a:srgbClr val="FF0000"/>
                </a:solidFill>
                <a:latin typeface="Luxi Sans" charset="0"/>
                <a:ea typeface="HG Mincho Light J" pitchFamily="2"/>
                <a:cs typeface="HG Mincho Light J" pitchFamily="2"/>
              </a:rPr>
              <a:t>V</a:t>
            </a:r>
            <a:r>
              <a:rPr lang="en-US" sz="1600" b="1" i="0" u="none" strike="noStrike" baseline="0" dirty="0">
                <a:ln>
                  <a:noFill/>
                </a:ln>
                <a:solidFill>
                  <a:srgbClr val="FF0000"/>
                </a:solidFill>
                <a:latin typeface="Luxi Sans" charset="0"/>
                <a:ea typeface="HG Mincho Light J" pitchFamily="2"/>
                <a:cs typeface="HG Mincho Light J" pitchFamily="2"/>
              </a:rPr>
              <a:t>ertices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600" b="1" dirty="0">
                <a:solidFill>
                  <a:srgbClr val="FF0000"/>
                </a:solidFill>
                <a:latin typeface="Luxi Sans" charset="0"/>
                <a:ea typeface="HG Mincho Light J" pitchFamily="2"/>
                <a:cs typeface="HG Mincho Light J" pitchFamily="2"/>
              </a:rPr>
              <a:t>von</a:t>
            </a:r>
            <a:r>
              <a:rPr lang="en-US" sz="1600" b="1" i="0" u="none" strike="noStrike" baseline="0" dirty="0">
                <a:ln>
                  <a:noFill/>
                </a:ln>
                <a:solidFill>
                  <a:srgbClr val="FF0000"/>
                </a:solidFill>
                <a:latin typeface="Luxi Sans" charset="0"/>
                <a:ea typeface="HG Mincho Light J" pitchFamily="2"/>
                <a:cs typeface="HG Mincho Light J" pitchFamily="2"/>
              </a:rPr>
              <a:t> b-</a:t>
            </a:r>
            <a:r>
              <a:rPr lang="en-US" sz="1600" b="1" dirty="0">
                <a:solidFill>
                  <a:srgbClr val="FF0000"/>
                </a:solidFill>
                <a:latin typeface="Luxi Sans" charset="0"/>
                <a:ea typeface="HG Mincho Light J" pitchFamily="2"/>
                <a:cs typeface="HG Mincho Light J" pitchFamily="2"/>
              </a:rPr>
              <a:t>Meson </a:t>
            </a:r>
            <a:r>
              <a:rPr lang="en-US" sz="1600" b="1" dirty="0" err="1">
                <a:solidFill>
                  <a:srgbClr val="FF0000"/>
                </a:solidFill>
                <a:latin typeface="Luxi Sans" charset="0"/>
                <a:ea typeface="HG Mincho Light J" pitchFamily="2"/>
                <a:cs typeface="HG Mincho Light J" pitchFamily="2"/>
              </a:rPr>
              <a:t>Zerfällen</a:t>
            </a:r>
            <a:endParaRPr lang="en-US" sz="1600" b="1" i="0" u="none" strike="noStrike" baseline="0" dirty="0">
              <a:ln>
                <a:noFill/>
              </a:ln>
              <a:solidFill>
                <a:srgbClr val="FF0000"/>
              </a:solidFill>
              <a:latin typeface="Luxi Sans" charset="0"/>
              <a:ea typeface="HG Mincho Light J" pitchFamily="2"/>
              <a:cs typeface="HG Mincho Light J" pitchFamily="2"/>
            </a:endParaRPr>
          </a:p>
        </p:txBody>
      </p:sp>
      <p:sp>
        <p:nvSpPr>
          <p:cNvPr id="17" name="Straight Connector 16"/>
          <p:cNvSpPr/>
          <p:nvPr/>
        </p:nvSpPr>
        <p:spPr>
          <a:xfrm>
            <a:off x="1546496" y="4554000"/>
            <a:ext cx="109440" cy="0"/>
          </a:xfrm>
          <a:prstGeom prst="line">
            <a:avLst/>
          </a:prstGeom>
          <a:noFill/>
          <a:ln w="18360">
            <a:solidFill>
              <a:srgbClr val="FF0000"/>
            </a:solidFill>
            <a:prstDash val="solid"/>
          </a:ln>
        </p:spPr>
        <p:txBody>
          <a:bodyPr vert="horz" lIns="9360" tIns="9360" rIns="9360" bIns="936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18" name="Straight Connector 17"/>
          <p:cNvSpPr/>
          <p:nvPr/>
        </p:nvSpPr>
        <p:spPr>
          <a:xfrm>
            <a:off x="1452600" y="4968000"/>
            <a:ext cx="109440" cy="0"/>
          </a:xfrm>
          <a:prstGeom prst="line">
            <a:avLst/>
          </a:prstGeom>
          <a:noFill/>
          <a:ln w="18360">
            <a:solidFill>
              <a:srgbClr val="FF0000"/>
            </a:solidFill>
            <a:prstDash val="solid"/>
          </a:ln>
        </p:spPr>
        <p:txBody>
          <a:bodyPr vert="horz" lIns="9360" tIns="9360" rIns="9360" bIns="936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914596729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46038"/>
            <a:ext cx="9144000" cy="914400"/>
          </a:xfrm>
          <a:ln/>
        </p:spPr>
        <p:txBody>
          <a:bodyPr tIns="35280"/>
          <a:lstStyle/>
          <a:p>
            <a:pPr>
              <a:tabLst>
                <a:tab pos="212725" algn="l"/>
                <a:tab pos="447675" algn="l"/>
                <a:tab pos="8985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dirty="0"/>
              <a:t>LEP “Higgs”</a:t>
            </a: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74638" y="1189038"/>
            <a:ext cx="9601200" cy="5943600"/>
          </a:xfrm>
          <a:ln/>
        </p:spPr>
        <p:txBody>
          <a:bodyPr/>
          <a:lstStyle/>
          <a:p>
            <a:pPr marL="498475" indent="-355600">
              <a:buSzPct val="80000"/>
              <a:buFont typeface="Times New Roman" pitchFamily="16" charset="0"/>
              <a:buBlip>
                <a:blip r:embed="rId3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US" dirty="0"/>
              <a:t>Am </a:t>
            </a:r>
            <a:r>
              <a:rPr lang="en-US" dirty="0" err="1"/>
              <a:t>Ende</a:t>
            </a:r>
            <a:r>
              <a:rPr lang="en-US" dirty="0"/>
              <a:t> des </a:t>
            </a:r>
            <a:r>
              <a:rPr lang="en-US" dirty="0" err="1"/>
              <a:t>geplanten</a:t>
            </a:r>
            <a:r>
              <a:rPr lang="en-US" dirty="0"/>
              <a:t> LEP </a:t>
            </a:r>
            <a:r>
              <a:rPr lang="en-US" dirty="0" err="1"/>
              <a:t>Betriebs</a:t>
            </a:r>
            <a:r>
              <a:rPr lang="en-US" dirty="0"/>
              <a:t> (November 2000)</a:t>
            </a:r>
          </a:p>
          <a:p>
            <a:pPr marL="785813" lvl="1">
              <a:buSzPct val="71000"/>
              <a:buFont typeface="Times New Roman" pitchFamily="16" charset="0"/>
              <a:buBlip>
                <a:blip r:embed="rId4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US" dirty="0" err="1"/>
              <a:t>Hinweise</a:t>
            </a:r>
            <a:r>
              <a:rPr lang="en-US" dirty="0"/>
              <a:t> auf </a:t>
            </a:r>
            <a:r>
              <a:rPr lang="en-US" dirty="0" err="1"/>
              <a:t>ein</a:t>
            </a:r>
            <a:r>
              <a:rPr lang="en-US" dirty="0"/>
              <a:t> Higgs Signal, </a:t>
            </a:r>
            <a:r>
              <a:rPr lang="en-US" dirty="0" err="1"/>
              <a:t>einige</a:t>
            </a:r>
            <a:r>
              <a:rPr lang="en-US" dirty="0"/>
              <a:t> </a:t>
            </a:r>
            <a:r>
              <a:rPr lang="en-US" dirty="0" err="1"/>
              <a:t>Ereignisse</a:t>
            </a:r>
            <a:r>
              <a:rPr lang="en-US" dirty="0"/>
              <a:t> </a:t>
            </a:r>
            <a:r>
              <a:rPr lang="en-US" dirty="0" err="1"/>
              <a:t>mit</a:t>
            </a:r>
            <a:r>
              <a:rPr lang="en-US" dirty="0"/>
              <a:t> </a:t>
            </a:r>
            <a:r>
              <a:rPr lang="en-US" dirty="0" err="1"/>
              <a:t>M</a:t>
            </a:r>
            <a:r>
              <a:rPr lang="en-US" baseline="-33000" dirty="0" err="1"/>
              <a:t>Higgs</a:t>
            </a:r>
            <a:r>
              <a:rPr lang="en-US" dirty="0"/>
              <a:t> ~ 115 </a:t>
            </a:r>
            <a:r>
              <a:rPr lang="en-US" dirty="0" err="1"/>
              <a:t>GeV</a:t>
            </a:r>
            <a:r>
              <a:rPr lang="en-US" dirty="0"/>
              <a:t>,   2-3 σ </a:t>
            </a:r>
            <a:r>
              <a:rPr lang="de-DE" dirty="0"/>
              <a:t>über dem erwarteten Untergrund</a:t>
            </a:r>
            <a:r>
              <a:rPr lang="en-US" dirty="0"/>
              <a:t>... “very exciting”!!!</a:t>
            </a:r>
          </a:p>
          <a:p>
            <a:pPr marL="498475" indent="-355600">
              <a:lnSpc>
                <a:spcPct val="93000"/>
              </a:lnSpc>
              <a:spcAft>
                <a:spcPts val="825"/>
              </a:spcAft>
              <a:buClrTx/>
              <a:buSzTx/>
              <a:buFontTx/>
              <a:buNone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US" sz="1600" dirty="0">
                <a:solidFill>
                  <a:srgbClr val="000000"/>
                </a:solidFill>
              </a:rPr>
              <a:t> 		&gt; 3 σ: “evidence for...” (F</a:t>
            </a:r>
            <a:r>
              <a:rPr lang="de-DE" sz="1600" dirty="0">
                <a:solidFill>
                  <a:srgbClr val="000000"/>
                </a:solidFill>
              </a:rPr>
              <a:t>lüge nach </a:t>
            </a:r>
            <a:r>
              <a:rPr lang="en-US" sz="1600" dirty="0">
                <a:solidFill>
                  <a:srgbClr val="000000"/>
                </a:solidFill>
              </a:rPr>
              <a:t>Stockholm </a:t>
            </a:r>
            <a:r>
              <a:rPr lang="en-US" sz="1600" dirty="0" err="1">
                <a:solidFill>
                  <a:srgbClr val="000000"/>
                </a:solidFill>
              </a:rPr>
              <a:t>checken</a:t>
            </a:r>
            <a:r>
              <a:rPr lang="en-US" sz="1600" dirty="0">
                <a:solidFill>
                  <a:srgbClr val="000000"/>
                </a:solidFill>
              </a:rPr>
              <a:t>…)</a:t>
            </a:r>
          </a:p>
          <a:p>
            <a:pPr marL="498475" indent="-355600">
              <a:lnSpc>
                <a:spcPct val="93000"/>
              </a:lnSpc>
              <a:spcAft>
                <a:spcPts val="825"/>
              </a:spcAft>
              <a:buClrTx/>
              <a:buSzTx/>
              <a:buFontTx/>
              <a:buNone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US" sz="1600" dirty="0">
                <a:solidFill>
                  <a:srgbClr val="000000"/>
                </a:solidFill>
              </a:rPr>
              <a:t> 		&gt; 4 σ: “strong evidence for...” (</a:t>
            </a:r>
            <a:r>
              <a:rPr lang="en-US" sz="1600" dirty="0" err="1">
                <a:solidFill>
                  <a:srgbClr val="000000"/>
                </a:solidFill>
              </a:rPr>
              <a:t>Flug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 err="1">
                <a:solidFill>
                  <a:srgbClr val="000000"/>
                </a:solidFill>
              </a:rPr>
              <a:t>nach</a:t>
            </a:r>
            <a:r>
              <a:rPr lang="en-US" sz="1600" dirty="0">
                <a:solidFill>
                  <a:srgbClr val="000000"/>
                </a:solidFill>
              </a:rPr>
              <a:t> Stockholm </a:t>
            </a:r>
            <a:r>
              <a:rPr lang="en-US" sz="1600" dirty="0" err="1">
                <a:solidFill>
                  <a:srgbClr val="000000"/>
                </a:solidFill>
              </a:rPr>
              <a:t>buchen</a:t>
            </a:r>
            <a:r>
              <a:rPr lang="en-US" sz="1600" dirty="0">
                <a:solidFill>
                  <a:srgbClr val="000000"/>
                </a:solidFill>
              </a:rPr>
              <a:t>…)</a:t>
            </a:r>
          </a:p>
          <a:p>
            <a:pPr marL="498475" indent="-355600">
              <a:lnSpc>
                <a:spcPct val="93000"/>
              </a:lnSpc>
              <a:spcAft>
                <a:spcPts val="825"/>
              </a:spcAft>
              <a:buClrTx/>
              <a:buSzTx/>
              <a:buFontTx/>
              <a:buNone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US" sz="1600" dirty="0">
                <a:solidFill>
                  <a:srgbClr val="000000"/>
                </a:solidFill>
              </a:rPr>
              <a:t> 		&gt; 5 σ: “discovery of...” (</a:t>
            </a:r>
            <a:r>
              <a:rPr lang="en-US" sz="1600" dirty="0" err="1">
                <a:solidFill>
                  <a:srgbClr val="000000"/>
                </a:solidFill>
              </a:rPr>
              <a:t>Nach</a:t>
            </a:r>
            <a:r>
              <a:rPr lang="en-US" sz="1600" dirty="0">
                <a:solidFill>
                  <a:srgbClr val="000000"/>
                </a:solidFill>
              </a:rPr>
              <a:t> Stockholm </a:t>
            </a:r>
            <a:r>
              <a:rPr lang="en-US" sz="1600" dirty="0" err="1">
                <a:solidFill>
                  <a:srgbClr val="000000"/>
                </a:solidFill>
              </a:rPr>
              <a:t>fliegen</a:t>
            </a:r>
            <a:r>
              <a:rPr lang="en-US" sz="1600" dirty="0">
                <a:solidFill>
                  <a:srgbClr val="000000"/>
                </a:solidFill>
              </a:rPr>
              <a:t>…)</a:t>
            </a:r>
          </a:p>
          <a:p>
            <a:pPr marL="785813" lvl="1">
              <a:buSzPct val="71000"/>
              <a:buFont typeface="Times New Roman" pitchFamily="16" charset="0"/>
              <a:buBlip>
                <a:blip r:embed="rId4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US" dirty="0" err="1"/>
              <a:t>laaange</a:t>
            </a:r>
            <a:r>
              <a:rPr lang="en-US" dirty="0"/>
              <a:t> </a:t>
            </a:r>
            <a:r>
              <a:rPr lang="en-US" dirty="0" err="1"/>
              <a:t>Diskussion</a:t>
            </a:r>
            <a:r>
              <a:rPr lang="en-US" dirty="0"/>
              <a:t> in </a:t>
            </a:r>
            <a:r>
              <a:rPr lang="en-US" dirty="0" err="1"/>
              <a:t>Komitees</a:t>
            </a:r>
            <a:r>
              <a:rPr lang="en-US" dirty="0"/>
              <a:t> + CERN Management</a:t>
            </a:r>
            <a:br>
              <a:rPr lang="en-US" dirty="0"/>
            </a:br>
            <a:r>
              <a:rPr lang="en-US" dirty="0" err="1">
                <a:solidFill>
                  <a:srgbClr val="FF0000"/>
                </a:solidFill>
              </a:rPr>
              <a:t>weiteres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Jahr</a:t>
            </a:r>
            <a:r>
              <a:rPr lang="en-US" dirty="0">
                <a:solidFill>
                  <a:srgbClr val="FF0000"/>
                </a:solidFill>
              </a:rPr>
              <a:t> LEP </a:t>
            </a:r>
            <a:r>
              <a:rPr lang="en-US" dirty="0" err="1">
                <a:solidFill>
                  <a:srgbClr val="FF0000"/>
                </a:solidFill>
              </a:rPr>
              <a:t>Betrieb</a:t>
            </a:r>
            <a:r>
              <a:rPr lang="en-US" dirty="0">
                <a:solidFill>
                  <a:srgbClr val="FF0000"/>
                </a:solidFill>
              </a:rPr>
              <a:t>? </a:t>
            </a:r>
            <a:r>
              <a:rPr lang="en-US" dirty="0" err="1">
                <a:solidFill>
                  <a:srgbClr val="FF0000"/>
                </a:solidFill>
              </a:rPr>
              <a:t>oder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nicht</a:t>
            </a:r>
            <a:r>
              <a:rPr lang="en-US" dirty="0">
                <a:solidFill>
                  <a:srgbClr val="FF0000"/>
                </a:solidFill>
              </a:rPr>
              <a:t>? </a:t>
            </a:r>
            <a:r>
              <a:rPr lang="en-US" dirty="0" err="1">
                <a:solidFill>
                  <a:srgbClr val="FF0000"/>
                </a:solidFill>
              </a:rPr>
              <a:t>Einflu</a:t>
            </a:r>
            <a:r>
              <a:rPr lang="de-DE" dirty="0">
                <a:solidFill>
                  <a:srgbClr val="FF0000"/>
                </a:solidFill>
              </a:rPr>
              <a:t>ß auf LHC Bau</a:t>
            </a:r>
            <a:r>
              <a:rPr lang="en-US" dirty="0">
                <a:solidFill>
                  <a:srgbClr val="FF0000"/>
                </a:solidFill>
              </a:rPr>
              <a:t>?</a:t>
            </a: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925" y="4469085"/>
            <a:ext cx="5486400" cy="2551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1238" y="4302125"/>
            <a:ext cx="2743200" cy="860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6458681" y="4139877"/>
            <a:ext cx="3398966" cy="853870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2880" tIns="49680" rIns="92880" bIns="4968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 algn="ctr">
              <a:lnSpc>
                <a:spcPct val="102000"/>
              </a:lnSpc>
            </a:pPr>
            <a:r>
              <a:rPr lang="en-US" sz="1200" b="1" dirty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sz="1200" b="1" dirty="0">
                <a:solidFill>
                  <a:srgbClr val="FF0000"/>
                </a:solidFill>
                <a:latin typeface="Luxi Sans" charset="0"/>
              </a:rPr>
              <a:t>LEP Higgs Working Group </a:t>
            </a:r>
          </a:p>
          <a:p>
            <a:pPr algn="ctr">
              <a:lnSpc>
                <a:spcPct val="102000"/>
              </a:lnSpc>
            </a:pPr>
            <a:r>
              <a:rPr lang="en-US" sz="1200" b="1" dirty="0" err="1">
                <a:solidFill>
                  <a:srgbClr val="FF0000"/>
                </a:solidFill>
                <a:latin typeface="Luxi Sans" charset="0"/>
              </a:rPr>
              <a:t>beim</a:t>
            </a:r>
            <a:r>
              <a:rPr lang="en-US" sz="1200" b="1" dirty="0">
                <a:solidFill>
                  <a:srgbClr val="FF0000"/>
                </a:solidFill>
                <a:latin typeface="Luxi Sans" charset="0"/>
              </a:rPr>
              <a:t> LEPC Seminar am 3. November 2000,</a:t>
            </a:r>
          </a:p>
          <a:p>
            <a:pPr algn="ctr">
              <a:lnSpc>
                <a:spcPct val="102000"/>
              </a:lnSpc>
            </a:pPr>
            <a:r>
              <a:rPr lang="en-US" sz="1200" b="1" dirty="0" err="1">
                <a:solidFill>
                  <a:srgbClr val="FF0000"/>
                </a:solidFill>
                <a:latin typeface="Luxi Sans" charset="0"/>
              </a:rPr>
              <a:t>einen</a:t>
            </a:r>
            <a:r>
              <a:rPr lang="en-US" sz="1200" b="1" dirty="0">
                <a:solidFill>
                  <a:srgbClr val="FF0000"/>
                </a:solidFill>
                <a:latin typeface="Luxi Sans" charset="0"/>
              </a:rPr>
              <a:t>(!) Tag </a:t>
            </a:r>
            <a:r>
              <a:rPr lang="en-US" sz="1200" b="1" dirty="0" err="1">
                <a:solidFill>
                  <a:srgbClr val="FF0000"/>
                </a:solidFill>
                <a:latin typeface="Luxi Sans" charset="0"/>
              </a:rPr>
              <a:t>nachdem</a:t>
            </a:r>
            <a:r>
              <a:rPr lang="en-US" sz="1200" b="1" dirty="0">
                <a:solidFill>
                  <a:srgbClr val="FF0000"/>
                </a:solidFill>
                <a:latin typeface="Luxi Sans" charset="0"/>
              </a:rPr>
              <a:t> LEP </a:t>
            </a:r>
            <a:r>
              <a:rPr lang="en-US" sz="1200" b="1" dirty="0" err="1">
                <a:solidFill>
                  <a:srgbClr val="FF0000"/>
                </a:solidFill>
                <a:latin typeface="Luxi Sans" charset="0"/>
              </a:rPr>
              <a:t>abgeschaltet</a:t>
            </a:r>
            <a:r>
              <a:rPr lang="en-US" sz="1200" b="1" dirty="0">
                <a:solidFill>
                  <a:srgbClr val="FF0000"/>
                </a:solidFill>
                <a:latin typeface="Luxi Sans" charset="0"/>
              </a:rPr>
              <a:t> war</a:t>
            </a:r>
          </a:p>
          <a:p>
            <a:pPr algn="ctr">
              <a:lnSpc>
                <a:spcPct val="102000"/>
              </a:lnSpc>
            </a:pPr>
            <a:r>
              <a:rPr lang="en-US" sz="1200" b="1" dirty="0">
                <a:solidFill>
                  <a:srgbClr val="0000FF"/>
                </a:solidFill>
                <a:latin typeface="Luxi Sans" charset="0"/>
              </a:rPr>
              <a:t>(Peter </a:t>
            </a:r>
            <a:r>
              <a:rPr lang="en-US" sz="1200" b="1" dirty="0" err="1">
                <a:solidFill>
                  <a:srgbClr val="0000FF"/>
                </a:solidFill>
                <a:latin typeface="Luxi Sans" charset="0"/>
              </a:rPr>
              <a:t>Igo-Kemenes</a:t>
            </a:r>
            <a:r>
              <a:rPr lang="en-US" sz="1200" b="1" dirty="0">
                <a:solidFill>
                  <a:srgbClr val="0000FF"/>
                </a:solidFill>
                <a:latin typeface="Luxi Sans" charset="0"/>
              </a:rPr>
              <a:t>)</a:t>
            </a:r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6642100" y="5335588"/>
            <a:ext cx="2973388" cy="534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15876" rIns="0" bIns="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>
              <a:lnSpc>
                <a:spcPct val="93000"/>
              </a:lnSpc>
            </a:pPr>
            <a:r>
              <a:rPr lang="en-US" sz="1800" b="1" dirty="0">
                <a:solidFill>
                  <a:srgbClr val="0000FF"/>
                </a:solidFill>
                <a:latin typeface="Luxi Sans" charset="0"/>
              </a:rPr>
              <a:t>...</a:t>
            </a:r>
            <a:r>
              <a:rPr lang="en-US" sz="1800" b="1" dirty="0" err="1">
                <a:solidFill>
                  <a:srgbClr val="0000FF"/>
                </a:solidFill>
                <a:latin typeface="Luxi Sans" charset="0"/>
              </a:rPr>
              <a:t>endgültige</a:t>
            </a:r>
            <a:r>
              <a:rPr lang="en-US" sz="1800" b="1" dirty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sz="1800" b="1" dirty="0" err="1">
                <a:solidFill>
                  <a:srgbClr val="0000FF"/>
                </a:solidFill>
                <a:latin typeface="Luxi Sans" charset="0"/>
              </a:rPr>
              <a:t>Entscheidung</a:t>
            </a:r>
            <a:endParaRPr lang="en-US" sz="1800" b="1" dirty="0">
              <a:solidFill>
                <a:srgbClr val="0000FF"/>
              </a:solidFill>
              <a:latin typeface="Luxi Sans" charset="0"/>
            </a:endParaRPr>
          </a:p>
          <a:p>
            <a:pPr>
              <a:lnSpc>
                <a:spcPct val="93000"/>
              </a:lnSpc>
            </a:pPr>
            <a:r>
              <a:rPr lang="en-US" sz="1800" b="1" dirty="0" err="1">
                <a:solidFill>
                  <a:srgbClr val="0000FF"/>
                </a:solidFill>
                <a:latin typeface="Luxi Sans" charset="0"/>
              </a:rPr>
              <a:t>durch</a:t>
            </a:r>
            <a:r>
              <a:rPr lang="en-US" sz="1800" b="1" dirty="0">
                <a:solidFill>
                  <a:srgbClr val="0000FF"/>
                </a:solidFill>
                <a:latin typeface="Luxi Sans" charset="0"/>
              </a:rPr>
              <a:t> das CERN Council...</a:t>
            </a:r>
          </a:p>
        </p:txBody>
      </p:sp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2288" y="6105525"/>
            <a:ext cx="1143000" cy="78105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6408464" y="6091238"/>
            <a:ext cx="1458167" cy="746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42335" rIns="0" bIns="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>
              <a:lnSpc>
                <a:spcPct val="93000"/>
              </a:lnSpc>
            </a:pPr>
            <a:r>
              <a:rPr lang="en-US" sz="4800" b="1" dirty="0">
                <a:solidFill>
                  <a:srgbClr val="FF0000"/>
                </a:solidFill>
                <a:latin typeface="Luxi Sans" charset="0"/>
              </a:rPr>
              <a:t>NEIN</a:t>
            </a:r>
          </a:p>
        </p:txBody>
      </p:sp>
      <p:sp>
        <p:nvSpPr>
          <p:cNvPr id="7177" name="Line 9"/>
          <p:cNvSpPr>
            <a:spLocks noChangeShapeType="1"/>
          </p:cNvSpPr>
          <p:nvPr/>
        </p:nvSpPr>
        <p:spPr bwMode="auto">
          <a:xfrm flipH="1">
            <a:off x="5808663" y="4914900"/>
            <a:ext cx="803275" cy="438150"/>
          </a:xfrm>
          <a:prstGeom prst="line">
            <a:avLst/>
          </a:prstGeom>
          <a:noFill/>
          <a:ln w="3672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123643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Die </a:t>
            </a:r>
            <a:r>
              <a:rPr lang="en-US" dirty="0" err="1"/>
              <a:t>Entdeckung</a:t>
            </a:r>
            <a:r>
              <a:rPr lang="en-US" dirty="0"/>
              <a:t> des </a:t>
            </a:r>
            <a:r>
              <a:rPr lang="en-US" dirty="0" err="1"/>
              <a:t>Atomkerns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638" y="1189038"/>
            <a:ext cx="8294066" cy="3526903"/>
          </a:xfrm>
        </p:spPr>
        <p:txBody>
          <a:bodyPr/>
          <a:lstStyle/>
          <a:p>
            <a:r>
              <a:rPr lang="de-DE" dirty="0"/>
              <a:t>J. J. Thomson postulierte 1904 auch das “</a:t>
            </a:r>
            <a:r>
              <a:rPr lang="de-DE" dirty="0">
                <a:solidFill>
                  <a:srgbClr val="FF0000"/>
                </a:solidFill>
              </a:rPr>
              <a:t>Rosinenkuchen-Modell</a:t>
            </a:r>
            <a:r>
              <a:rPr lang="de-DE" dirty="0"/>
              <a:t>” des Atoms</a:t>
            </a:r>
          </a:p>
          <a:p>
            <a:pPr lvl="1"/>
            <a:r>
              <a:rPr lang="de-DE" dirty="0"/>
              <a:t>Elektronen (–) im Atom wie Rosinen im Kuchenteig (+)</a:t>
            </a:r>
          </a:p>
          <a:p>
            <a:r>
              <a:rPr lang="de-DE" dirty="0"/>
              <a:t>Widerlegt 1911</a:t>
            </a:r>
          </a:p>
          <a:p>
            <a:pPr lvl="1"/>
            <a:r>
              <a:rPr lang="de-DE" sz="1800" dirty="0"/>
              <a:t>Geiger und Marsden schießen “Alpha”-Teilchen auf Goldfolien</a:t>
            </a:r>
          </a:p>
          <a:p>
            <a:pPr lvl="1"/>
            <a:r>
              <a:rPr lang="de-DE" sz="1800" dirty="0"/>
              <a:t>Einige wenige </a:t>
            </a:r>
            <a:r>
              <a:rPr lang="de-DE" sz="1800" dirty="0">
                <a:solidFill>
                  <a:srgbClr val="FF0000"/>
                </a:solidFill>
              </a:rPr>
              <a:t>(1 von 8000) </a:t>
            </a:r>
            <a:r>
              <a:rPr lang="de-DE" sz="1800" dirty="0"/>
              <a:t>Alpha-Teilchen</a:t>
            </a:r>
            <a:br>
              <a:rPr lang="de-DE" sz="1800" dirty="0"/>
            </a:br>
            <a:r>
              <a:rPr lang="de-DE" sz="1800" dirty="0"/>
              <a:t>werden </a:t>
            </a:r>
            <a:r>
              <a:rPr lang="de-DE" sz="1800" dirty="0">
                <a:solidFill>
                  <a:srgbClr val="FF0000"/>
                </a:solidFill>
              </a:rPr>
              <a:t>rückwärts</a:t>
            </a:r>
            <a:r>
              <a:rPr lang="de-DE" sz="1800" dirty="0"/>
              <a:t> gestreut (&gt; 90</a:t>
            </a:r>
            <a:r>
              <a:rPr lang="de-DE" sz="1800" baseline="50000" dirty="0"/>
              <a:t>o</a:t>
            </a:r>
            <a:r>
              <a:rPr lang="de-DE" sz="1800" dirty="0"/>
              <a:t>)</a:t>
            </a:r>
          </a:p>
          <a:p>
            <a:pPr lvl="1"/>
            <a:r>
              <a:rPr lang="de-DE" sz="1800" dirty="0"/>
              <a:t>nicht vereinbar mit dem </a:t>
            </a:r>
            <a:br>
              <a:rPr lang="de-DE" sz="1800" dirty="0"/>
            </a:br>
            <a:r>
              <a:rPr lang="de-DE" sz="1800" dirty="0"/>
              <a:t>“Rosinenkuchen-Modell“</a:t>
            </a:r>
          </a:p>
          <a:p>
            <a:pPr lvl="1"/>
            <a:endParaRPr lang="de-DE" dirty="0"/>
          </a:p>
          <a:p>
            <a:pPr lvl="1"/>
            <a:endParaRPr lang="en-GB" dirty="0"/>
          </a:p>
        </p:txBody>
      </p:sp>
      <p:grpSp>
        <p:nvGrpSpPr>
          <p:cNvPr id="4" name="Group 702"/>
          <p:cNvGrpSpPr/>
          <p:nvPr/>
        </p:nvGrpSpPr>
        <p:grpSpPr>
          <a:xfrm>
            <a:off x="7683497" y="1043533"/>
            <a:ext cx="2070101" cy="2336699"/>
            <a:chOff x="8725" y="0"/>
            <a:chExt cx="2070100" cy="233669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5" name="Atom_Thompson.jpg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205575" y="63500"/>
              <a:ext cx="1676401" cy="1796143"/>
            </a:xfrm>
            <a:prstGeom prst="rect">
              <a:avLst/>
            </a:prstGeom>
            <a:ln w="88900" cap="flat">
              <a:noFill/>
              <a:miter lim="400000"/>
            </a:ln>
            <a:effectLst/>
          </p:spPr>
        </p:pic>
        <p:sp>
          <p:nvSpPr>
            <p:cNvPr id="6" name="Shape 700"/>
            <p:cNvSpPr/>
            <p:nvPr/>
          </p:nvSpPr>
          <p:spPr>
            <a:xfrm>
              <a:off x="8725" y="1859643"/>
              <a:ext cx="2070100" cy="47705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/>
            <a:p>
              <a:pPr algn="ctr" defTabSz="45720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1800"/>
              </a:pPr>
              <a:r>
                <a:rPr sz="1300" kern="0" dirty="0">
                  <a:solidFill>
                    <a:sysClr val="windowText" lastClr="000000"/>
                  </a:solidFill>
                  <a:latin typeface="Verdana"/>
                  <a:ea typeface="Verdana"/>
                  <a:cs typeface="Verdana"/>
                  <a:sym typeface="Verdana"/>
                </a:rPr>
                <a:t> ‘</a:t>
              </a:r>
              <a:r>
                <a:rPr sz="1300" kern="0" dirty="0" err="1">
                  <a:solidFill>
                    <a:sysClr val="windowText" lastClr="000000"/>
                  </a:solidFill>
                  <a:latin typeface="Verdana"/>
                  <a:ea typeface="Verdana"/>
                  <a:cs typeface="Verdana"/>
                  <a:sym typeface="Verdana"/>
                </a:rPr>
                <a:t>Rosinenkuchen</a:t>
              </a:r>
              <a:r>
                <a:rPr sz="1300" kern="0" dirty="0">
                  <a:solidFill>
                    <a:sysClr val="windowText" lastClr="000000"/>
                  </a:solidFill>
                  <a:latin typeface="Verdana"/>
                  <a:ea typeface="Verdana"/>
                  <a:cs typeface="Verdana"/>
                  <a:sym typeface="Verdana"/>
                </a:rPr>
                <a:t>' Modell des Atoms</a:t>
              </a:r>
              <a:r>
                <a:rPr lang="en-US" sz="1300" kern="0" dirty="0">
                  <a:solidFill>
                    <a:sysClr val="windowText" lastClr="000000"/>
                  </a:solidFill>
                  <a:latin typeface="Verdana"/>
                  <a:ea typeface="Verdana"/>
                  <a:cs typeface="Verdana"/>
                  <a:sym typeface="Verdana"/>
                </a:rPr>
                <a:t> </a:t>
              </a:r>
              <a:r>
                <a:rPr sz="1300" kern="0" dirty="0">
                  <a:solidFill>
                    <a:sysClr val="windowText" lastClr="000000"/>
                  </a:solidFill>
                  <a:latin typeface="Verdana"/>
                  <a:ea typeface="Verdana"/>
                  <a:cs typeface="Verdana"/>
                  <a:sym typeface="Verdana"/>
                </a:rPr>
                <a:t>(1904)</a:t>
              </a:r>
            </a:p>
          </p:txBody>
        </p:sp>
        <p:sp>
          <p:nvSpPr>
            <p:cNvPr id="7" name="Shape 701"/>
            <p:cNvSpPr/>
            <p:nvPr/>
          </p:nvSpPr>
          <p:spPr>
            <a:xfrm>
              <a:off x="1500975" y="0"/>
              <a:ext cx="444501" cy="4191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2600">
                <a:alpha val="56639"/>
              </a:srgbClr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 defTabSz="35560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1800"/>
              </a:pPr>
              <a:r>
                <a:rPr sz="1600" kern="0">
                  <a:solidFill>
                    <a:srgbClr val="FFFFFF"/>
                  </a:solidFill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  <a:latin typeface="Verdana"/>
                  <a:ea typeface="Verdana"/>
                  <a:cs typeface="Verdana"/>
                  <a:sym typeface="Verdana"/>
                </a:rPr>
                <a:t>e</a:t>
              </a:r>
              <a:r>
                <a:rPr sz="1600" kern="0" baseline="31999">
                  <a:solidFill>
                    <a:srgbClr val="FFFFFF"/>
                  </a:solidFill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  <a:latin typeface="Verdana"/>
                  <a:ea typeface="Verdana"/>
                  <a:cs typeface="Verdana"/>
                  <a:sym typeface="Verdana"/>
                </a:rPr>
                <a:t>-</a:t>
              </a:r>
            </a:p>
          </p:txBody>
        </p:sp>
      </p:grpSp>
      <p:pic>
        <p:nvPicPr>
          <p:cNvPr id="10" name="Picture 221">
            <a:extLst>
              <a:ext uri="{FF2B5EF4-FFF2-40B4-BE49-F238E27FC236}">
                <a16:creationId xmlns:a16="http://schemas.microsoft.com/office/drawing/2014/main" id="{17378D87-B865-9988-A0D2-826AA31DF5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256336" y="4052673"/>
            <a:ext cx="3417142" cy="3183548"/>
          </a:xfrm>
          <a:prstGeom prst="rect">
            <a:avLst/>
          </a:prstGeom>
          <a:noFill/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0852DEAB-25DF-BD6B-CAF2-3FD8C1343A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7985" y="5147989"/>
            <a:ext cx="1656184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hape 700">
            <a:extLst>
              <a:ext uri="{FF2B5EF4-FFF2-40B4-BE49-F238E27FC236}">
                <a16:creationId xmlns:a16="http://schemas.microsoft.com/office/drawing/2014/main" id="{36466B88-B828-2281-6D40-E041DF2F34F1}"/>
              </a:ext>
            </a:extLst>
          </p:cNvPr>
          <p:cNvSpPr/>
          <p:nvPr/>
        </p:nvSpPr>
        <p:spPr>
          <a:xfrm>
            <a:off x="1890091" y="6759167"/>
            <a:ext cx="2070101" cy="47705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8100" tIns="38100" rIns="38100" bIns="38100" numCol="1" anchor="ctr">
            <a:spAutoFit/>
          </a:bodyPr>
          <a:lstStyle/>
          <a:p>
            <a:pPr algn="ctr" defTabSz="4572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800"/>
            </a:pPr>
            <a:r>
              <a:rPr sz="1300" kern="0" dirty="0">
                <a:solidFill>
                  <a:sysClr val="windowText" lastClr="000000"/>
                </a:solidFill>
                <a:latin typeface="Verdana"/>
                <a:ea typeface="Verdana"/>
                <a:cs typeface="Verdana"/>
                <a:sym typeface="Verdana"/>
              </a:rPr>
              <a:t> ‘</a:t>
            </a:r>
            <a:r>
              <a:rPr lang="en-US" sz="1300" kern="0" dirty="0">
                <a:solidFill>
                  <a:sysClr val="windowText" lastClr="000000"/>
                </a:solidFill>
                <a:latin typeface="Verdana"/>
                <a:ea typeface="Verdana"/>
                <a:cs typeface="Verdana"/>
                <a:sym typeface="Verdana"/>
              </a:rPr>
              <a:t>Rutherford</a:t>
            </a:r>
            <a:r>
              <a:rPr sz="1300" kern="0" dirty="0">
                <a:solidFill>
                  <a:sysClr val="windowText" lastClr="000000"/>
                </a:solidFill>
                <a:latin typeface="Verdana"/>
                <a:ea typeface="Verdana"/>
                <a:cs typeface="Verdana"/>
                <a:sym typeface="Verdana"/>
              </a:rPr>
              <a:t>' Modell des Atoms</a:t>
            </a:r>
            <a:r>
              <a:rPr lang="en-US" sz="1300" kern="0" dirty="0">
                <a:solidFill>
                  <a:sysClr val="windowText" lastClr="000000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sz="1300" kern="0" dirty="0">
                <a:solidFill>
                  <a:sysClr val="windowText" lastClr="000000"/>
                </a:solidFill>
                <a:latin typeface="Verdana"/>
                <a:ea typeface="Verdana"/>
                <a:cs typeface="Verdana"/>
                <a:sym typeface="Verdana"/>
              </a:rPr>
              <a:t>(19</a:t>
            </a:r>
            <a:r>
              <a:rPr lang="en-US" sz="1300" kern="0" dirty="0">
                <a:solidFill>
                  <a:sysClr val="windowText" lastClr="000000"/>
                </a:solidFill>
                <a:latin typeface="Verdana"/>
                <a:ea typeface="Verdana"/>
                <a:cs typeface="Verdana"/>
                <a:sym typeface="Verdana"/>
              </a:rPr>
              <a:t>11</a:t>
            </a:r>
            <a:r>
              <a:rPr sz="1300" kern="0" dirty="0">
                <a:solidFill>
                  <a:sysClr val="windowText" lastClr="000000"/>
                </a:solidFill>
                <a:latin typeface="Verdana"/>
                <a:ea typeface="Verdana"/>
                <a:cs typeface="Verdana"/>
                <a:sym typeface="Verdana"/>
              </a:rPr>
              <a:t>)</a:t>
            </a:r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55FE5D0D-C982-07CA-2ED3-858F0AA7ACDC}"/>
              </a:ext>
            </a:extLst>
          </p:cNvPr>
          <p:cNvSpPr/>
          <p:nvPr/>
        </p:nvSpPr>
        <p:spPr bwMode="auto">
          <a:xfrm rot="10800000">
            <a:off x="3888184" y="5786345"/>
            <a:ext cx="1296144" cy="297747"/>
          </a:xfrm>
          <a:prstGeom prst="rightArrow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53E30054-71A2-E0DE-D4D9-DB3EE3D0BBB0}"/>
              </a:ext>
            </a:extLst>
          </p:cNvPr>
          <p:cNvSpPr/>
          <p:nvPr/>
        </p:nvSpPr>
        <p:spPr bwMode="auto">
          <a:xfrm rot="9134916">
            <a:off x="6960764" y="3535071"/>
            <a:ext cx="883261" cy="319192"/>
          </a:xfrm>
          <a:prstGeom prst="rightArrow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BD845E3-2A8B-12A5-A51E-94751CFD3037}"/>
              </a:ext>
            </a:extLst>
          </p:cNvPr>
          <p:cNvSpPr txBox="1"/>
          <p:nvPr/>
        </p:nvSpPr>
        <p:spPr>
          <a:xfrm>
            <a:off x="3456136" y="5147989"/>
            <a:ext cx="864096" cy="275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1"/>
                </a:solidFill>
              </a:rPr>
              <a:t>~10</a:t>
            </a:r>
            <a:r>
              <a:rPr lang="en-US" sz="1400" baseline="30000" dirty="0">
                <a:solidFill>
                  <a:schemeClr val="tx1"/>
                </a:solidFill>
              </a:rPr>
              <a:t>-10</a:t>
            </a:r>
            <a:r>
              <a:rPr lang="en-US" sz="1400" dirty="0">
                <a:solidFill>
                  <a:schemeClr val="tx1"/>
                </a:solidFill>
              </a:rPr>
              <a:t>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3A2FB60-CA43-85CC-15EB-5F5E52AA1DF1}"/>
              </a:ext>
            </a:extLst>
          </p:cNvPr>
          <p:cNvSpPr txBox="1"/>
          <p:nvPr/>
        </p:nvSpPr>
        <p:spPr>
          <a:xfrm>
            <a:off x="2520032" y="5618770"/>
            <a:ext cx="864096" cy="249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~10</a:t>
            </a:r>
            <a:r>
              <a:rPr lang="en-US" sz="1200" baseline="30000" dirty="0">
                <a:solidFill>
                  <a:schemeClr val="tx1"/>
                </a:solidFill>
              </a:rPr>
              <a:t>-14</a:t>
            </a:r>
            <a:r>
              <a:rPr lang="en-US" sz="1200" dirty="0">
                <a:solidFill>
                  <a:schemeClr val="tx1"/>
                </a:solidFill>
              </a:rPr>
              <a:t>m</a:t>
            </a:r>
          </a:p>
        </p:txBody>
      </p:sp>
    </p:spTree>
    <p:extLst>
      <p:ext uri="{BB962C8B-B14F-4D97-AF65-F5344CB8AC3E}">
        <p14:creationId xmlns:p14="http://schemas.microsoft.com/office/powerpoint/2010/main" val="3534608236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57200" y="216868"/>
            <a:ext cx="9144000" cy="572464"/>
          </a:xfrm>
        </p:spPr>
        <p:txBody>
          <a:bodyPr>
            <a:spAutoFit/>
          </a:bodyPr>
          <a:lstStyle/>
          <a:p>
            <a:pPr lvl="0"/>
            <a:r>
              <a:rPr lang="en-US" dirty="0"/>
              <a:t>LEP Higgs </a:t>
            </a:r>
            <a:r>
              <a:rPr lang="en-US" dirty="0" err="1"/>
              <a:t>Ergebnisse</a:t>
            </a:r>
            <a:endParaRPr lang="en-US" dirty="0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274320" y="1188719"/>
            <a:ext cx="9601200" cy="2110142"/>
          </a:xfrm>
        </p:spPr>
        <p:txBody>
          <a:bodyPr>
            <a:spAutoFit/>
          </a:bodyPr>
          <a:lstStyle>
            <a:def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None/>
              <a:tabLst>
                <a:tab pos="897480" algn="l"/>
                <a:tab pos="1346759" algn="l"/>
                <a:tab pos="1796040" algn="l"/>
                <a:tab pos="2245319" algn="l"/>
                <a:tab pos="2694600" algn="l"/>
                <a:tab pos="3143880" algn="l"/>
                <a:tab pos="3593160" algn="l"/>
                <a:tab pos="4042440" algn="l"/>
                <a:tab pos="4491720" algn="l"/>
                <a:tab pos="4941000" algn="l"/>
                <a:tab pos="5390280" algn="l"/>
                <a:tab pos="5839560" algn="l"/>
                <a:tab pos="6288839" algn="l"/>
                <a:tab pos="6738120" algn="l"/>
                <a:tab pos="7187400" algn="l"/>
                <a:tab pos="7636680" algn="l"/>
                <a:tab pos="8085960" algn="l"/>
                <a:tab pos="8535240" algn="l"/>
                <a:tab pos="8984160" algn="l"/>
                <a:tab pos="943344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defPPr>
            <a:lvl1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Blip>
                <a:blip r:embed="rId3"/>
              </a:buBlip>
              <a:tabLst>
                <a:tab pos="897480" algn="l"/>
                <a:tab pos="1346759" algn="l"/>
                <a:tab pos="1796040" algn="l"/>
                <a:tab pos="2245319" algn="l"/>
                <a:tab pos="2694600" algn="l"/>
                <a:tab pos="3143880" algn="l"/>
                <a:tab pos="3593160" algn="l"/>
                <a:tab pos="4042440" algn="l"/>
                <a:tab pos="4491720" algn="l"/>
                <a:tab pos="4941000" algn="l"/>
                <a:tab pos="5390280" algn="l"/>
                <a:tab pos="5839560" algn="l"/>
                <a:tab pos="6288839" algn="l"/>
                <a:tab pos="6738120" algn="l"/>
                <a:tab pos="7187400" algn="l"/>
                <a:tab pos="7636680" algn="l"/>
                <a:tab pos="8085960" algn="l"/>
                <a:tab pos="8535240" algn="l"/>
                <a:tab pos="8984160" algn="l"/>
                <a:tab pos="943344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1pPr>
            <a:lvl2pPr marL="787320" marR="0" lvl="1" indent="-285840" algn="l" hangingPunct="0">
              <a:spcBef>
                <a:spcPts val="0"/>
              </a:spcBef>
              <a:spcAft>
                <a:spcPts val="1100"/>
              </a:spcAft>
              <a:buSzPts val="1469"/>
              <a:buBlip>
                <a:blip r:embed="rId4"/>
              </a:buBlip>
              <a:tabLst>
                <a:tab pos="898200" algn="l"/>
                <a:tab pos="1347480" algn="l"/>
                <a:tab pos="1796759" algn="l"/>
                <a:tab pos="2246039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0999" algn="l"/>
                <a:tab pos="5840280" algn="l"/>
                <a:tab pos="6289560" algn="l"/>
                <a:tab pos="6738840" algn="l"/>
                <a:tab pos="7188119" algn="l"/>
                <a:tab pos="7637040" algn="l"/>
                <a:tab pos="8086319" algn="l"/>
                <a:tab pos="8535600" algn="l"/>
                <a:tab pos="8984880" algn="l"/>
                <a:tab pos="943416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2pPr>
            <a:lvl3pPr marL="1076040" marR="0" lvl="2" indent="-428400" algn="l" hangingPunct="0">
              <a:lnSpc>
                <a:spcPct val="91000"/>
              </a:lnSpc>
              <a:spcBef>
                <a:spcPts val="0"/>
              </a:spcBef>
              <a:spcAft>
                <a:spcPts val="825"/>
              </a:spcAft>
              <a:buSzPts val="539"/>
              <a:buBlip>
                <a:blip r:embed="rId5"/>
              </a:buBlip>
              <a:tabLst>
                <a:tab pos="1347480" algn="l"/>
                <a:tab pos="1796759" algn="l"/>
                <a:tab pos="2245680" algn="l"/>
                <a:tab pos="2694960" algn="l"/>
                <a:tab pos="3144240" algn="l"/>
                <a:tab pos="3593520" algn="l"/>
                <a:tab pos="4042799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80" algn="l"/>
                <a:tab pos="7187760" algn="l"/>
                <a:tab pos="7637039" algn="l"/>
                <a:tab pos="8086320" algn="l"/>
                <a:tab pos="8535600" algn="l"/>
                <a:tab pos="8984879" algn="l"/>
                <a:tab pos="9434160" algn="l"/>
                <a:tab pos="9883439" algn="l"/>
              </a:tabLst>
              <a:defRPr lang="en-US" sz="16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3pPr>
            <a:lvl4pPr marL="1363320" marR="0" lvl="3" indent="-428400" algn="l" hangingPunct="0">
              <a:lnSpc>
                <a:spcPct val="91000"/>
              </a:lnSpc>
              <a:spcBef>
                <a:spcPts val="0"/>
              </a:spcBef>
              <a:spcAft>
                <a:spcPts val="536"/>
              </a:spcAft>
              <a:buSzPts val="331"/>
              <a:buBlip>
                <a:blip r:embed="rId6"/>
              </a:buBlip>
              <a:tabLst>
                <a:tab pos="1796399" algn="l"/>
                <a:tab pos="2245679" algn="l"/>
                <a:tab pos="2694960" algn="l"/>
                <a:tab pos="3144240" algn="l"/>
                <a:tab pos="3593520" algn="l"/>
                <a:tab pos="4042800" algn="l"/>
                <a:tab pos="4492079" algn="l"/>
                <a:tab pos="4941360" algn="l"/>
                <a:tab pos="5390640" algn="l"/>
                <a:tab pos="5839920" algn="l"/>
                <a:tab pos="6289200" algn="l"/>
                <a:tab pos="6738480" algn="l"/>
                <a:tab pos="7187760" algn="l"/>
                <a:tab pos="7637040" algn="l"/>
                <a:tab pos="8086320" algn="l"/>
                <a:tab pos="8535599" algn="l"/>
                <a:tab pos="8984880" algn="l"/>
                <a:tab pos="9434160" algn="l"/>
                <a:tab pos="9883080" algn="l"/>
                <a:tab pos="10332360" algn="l"/>
              </a:tabLst>
              <a:defRPr lang="en-US" sz="14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4pPr>
            <a:lvl5pPr marL="1652399" marR="0" lvl="4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5pPr>
            <a:lvl6pPr marL="1652399" marR="0" lvl="5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6pPr>
            <a:lvl7pPr marL="1652399" marR="0" lvl="6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7pPr>
            <a:lvl8pPr marL="1652399" marR="0" lvl="7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8pPr>
            <a:lvl9pPr marL="1944000" marR="0" lvl="8" indent="-2160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Clr>
                <a:srgbClr val="000000"/>
              </a:buClr>
              <a:buSzPct val="45000"/>
              <a:buFont typeface="StarSymbol"/>
              <a:buChar char="●"/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9pPr>
          </a:lstStyle>
          <a:p>
            <a:pPr lvl="0"/>
            <a:r>
              <a:rPr lang="en-GB" dirty="0">
                <a:latin typeface="" pitchFamily="16"/>
              </a:rPr>
              <a:t>LEP </a:t>
            </a:r>
            <a:r>
              <a:rPr lang="en-GB" dirty="0" err="1">
                <a:latin typeface="" pitchFamily="16"/>
              </a:rPr>
              <a:t>Ausschlußgrenzen</a:t>
            </a:r>
            <a:r>
              <a:rPr lang="en-GB" dirty="0">
                <a:latin typeface="" pitchFamily="16"/>
              </a:rPr>
              <a:t> </a:t>
            </a:r>
            <a:r>
              <a:rPr lang="en-GB" dirty="0" err="1">
                <a:latin typeface="" pitchFamily="16"/>
              </a:rPr>
              <a:t>vor</a:t>
            </a:r>
            <a:r>
              <a:rPr lang="en-GB" dirty="0">
                <a:latin typeface="" pitchFamily="16"/>
              </a:rPr>
              <a:t> Start des LHC</a:t>
            </a:r>
          </a:p>
          <a:p>
            <a:pPr lvl="1"/>
            <a:r>
              <a:rPr lang="en-GB" dirty="0" err="1">
                <a:latin typeface="" pitchFamily="16"/>
              </a:rPr>
              <a:t>M</a:t>
            </a:r>
            <a:r>
              <a:rPr lang="en-GB" baseline="-25000" dirty="0" err="1">
                <a:latin typeface="" pitchFamily="16"/>
              </a:rPr>
              <a:t>Higgs</a:t>
            </a:r>
            <a:r>
              <a:rPr lang="en-GB" dirty="0">
                <a:latin typeface="" pitchFamily="16"/>
              </a:rPr>
              <a:t> &gt; 114.4 </a:t>
            </a:r>
            <a:r>
              <a:rPr lang="en-GB" dirty="0" err="1">
                <a:latin typeface="" pitchFamily="16"/>
              </a:rPr>
              <a:t>GeV</a:t>
            </a:r>
            <a:r>
              <a:rPr lang="en-GB" dirty="0">
                <a:latin typeface="" pitchFamily="16"/>
              </a:rPr>
              <a:t>  (</a:t>
            </a:r>
            <a:r>
              <a:rPr lang="en-GB" dirty="0" err="1">
                <a:latin typeface="" pitchFamily="16"/>
              </a:rPr>
              <a:t>direkte</a:t>
            </a:r>
            <a:r>
              <a:rPr lang="en-GB" dirty="0">
                <a:latin typeface="" pitchFamily="16"/>
              </a:rPr>
              <a:t> </a:t>
            </a:r>
            <a:r>
              <a:rPr lang="en-GB" dirty="0" err="1">
                <a:latin typeface="" pitchFamily="16"/>
              </a:rPr>
              <a:t>Suche</a:t>
            </a:r>
            <a:r>
              <a:rPr lang="en-GB" dirty="0">
                <a:latin typeface="" pitchFamily="16"/>
              </a:rPr>
              <a:t> </a:t>
            </a:r>
            <a:r>
              <a:rPr lang="en-GB" dirty="0" err="1">
                <a:latin typeface="" pitchFamily="16"/>
              </a:rPr>
              <a:t>nach</a:t>
            </a:r>
            <a:r>
              <a:rPr lang="en-GB" dirty="0">
                <a:latin typeface="" pitchFamily="16"/>
              </a:rPr>
              <a:t> Higgs-</a:t>
            </a:r>
            <a:r>
              <a:rPr lang="en-GB" dirty="0" err="1">
                <a:latin typeface="" pitchFamily="16"/>
              </a:rPr>
              <a:t>Zerfällen</a:t>
            </a:r>
            <a:r>
              <a:rPr lang="en-GB" dirty="0">
                <a:latin typeface="" pitchFamily="16"/>
              </a:rPr>
              <a:t>)</a:t>
            </a:r>
          </a:p>
          <a:p>
            <a:pPr lvl="1"/>
            <a:r>
              <a:rPr lang="en-GB" dirty="0" err="1">
                <a:latin typeface="" pitchFamily="16"/>
              </a:rPr>
              <a:t>M</a:t>
            </a:r>
            <a:r>
              <a:rPr lang="en-GB" baseline="-25000" dirty="0" err="1">
                <a:latin typeface="" pitchFamily="16"/>
              </a:rPr>
              <a:t>Higgs</a:t>
            </a:r>
            <a:r>
              <a:rPr lang="en-GB" dirty="0">
                <a:latin typeface="" pitchFamily="16"/>
              </a:rPr>
              <a:t> &lt; 154 </a:t>
            </a:r>
            <a:r>
              <a:rPr lang="en-GB" dirty="0" err="1">
                <a:latin typeface="" pitchFamily="16"/>
              </a:rPr>
              <a:t>GeV</a:t>
            </a:r>
            <a:r>
              <a:rPr lang="en-GB" dirty="0">
                <a:latin typeface="" pitchFamily="16"/>
              </a:rPr>
              <a:t> (</a:t>
            </a:r>
            <a:r>
              <a:rPr lang="en-GB" dirty="0" err="1">
                <a:latin typeface="" pitchFamily="16"/>
              </a:rPr>
              <a:t>indirekt</a:t>
            </a:r>
            <a:r>
              <a:rPr lang="en-GB" dirty="0">
                <a:latin typeface="" pitchFamily="16"/>
              </a:rPr>
              <a:t> </a:t>
            </a:r>
            <a:r>
              <a:rPr lang="en-GB" dirty="0" err="1">
                <a:latin typeface="" pitchFamily="16"/>
              </a:rPr>
              <a:t>aus</a:t>
            </a:r>
            <a:r>
              <a:rPr lang="en-GB" dirty="0">
                <a:latin typeface="" pitchFamily="16"/>
              </a:rPr>
              <a:t> </a:t>
            </a:r>
            <a:r>
              <a:rPr lang="en-GB" dirty="0" err="1">
                <a:latin typeface="" pitchFamily="16"/>
              </a:rPr>
              <a:t>Präzisionsmessungen</a:t>
            </a:r>
            <a:r>
              <a:rPr lang="en-GB" dirty="0">
                <a:latin typeface="" pitchFamily="16"/>
              </a:rPr>
              <a:t> </a:t>
            </a:r>
            <a:r>
              <a:rPr lang="en-GB" dirty="0" err="1">
                <a:latin typeface="" pitchFamily="16"/>
              </a:rPr>
              <a:t>anderer</a:t>
            </a:r>
            <a:r>
              <a:rPr lang="en-GB" dirty="0">
                <a:latin typeface="" pitchFamily="16"/>
              </a:rPr>
              <a:t> </a:t>
            </a:r>
            <a:r>
              <a:rPr lang="en-GB" dirty="0" err="1">
                <a:latin typeface="" pitchFamily="16"/>
              </a:rPr>
              <a:t>Zerfälle</a:t>
            </a:r>
            <a:r>
              <a:rPr lang="en-GB" dirty="0">
                <a:latin typeface="" pitchFamily="16"/>
              </a:rPr>
              <a:t>)</a:t>
            </a:r>
          </a:p>
          <a:p>
            <a:pPr lvl="1"/>
            <a:r>
              <a:rPr lang="en-GB" dirty="0" err="1">
                <a:latin typeface="" pitchFamily="16"/>
              </a:rPr>
              <a:t>wahrscheinlichster</a:t>
            </a:r>
            <a:r>
              <a:rPr lang="en-GB" dirty="0">
                <a:latin typeface="" pitchFamily="16"/>
              </a:rPr>
              <a:t> </a:t>
            </a:r>
            <a:r>
              <a:rPr lang="en-GB" dirty="0" err="1">
                <a:latin typeface="" pitchFamily="16"/>
              </a:rPr>
              <a:t>Wert</a:t>
            </a:r>
            <a:r>
              <a:rPr lang="en-GB" dirty="0">
                <a:latin typeface="" pitchFamily="16"/>
              </a:rPr>
              <a:t>: </a:t>
            </a:r>
            <a:r>
              <a:rPr lang="en-GB" dirty="0" err="1">
                <a:latin typeface="" pitchFamily="16"/>
              </a:rPr>
              <a:t>M</a:t>
            </a:r>
            <a:r>
              <a:rPr lang="en-GB" baseline="-25000" dirty="0" err="1">
                <a:latin typeface="" pitchFamily="16"/>
              </a:rPr>
              <a:t>Higgs</a:t>
            </a:r>
            <a:r>
              <a:rPr lang="en-GB" dirty="0">
                <a:latin typeface="" pitchFamily="16"/>
              </a:rPr>
              <a:t> = 84 (</a:t>
            </a:r>
            <a:r>
              <a:rPr lang="en-GB" baseline="30000" dirty="0">
                <a:latin typeface="" pitchFamily="16"/>
              </a:rPr>
              <a:t>+34 </a:t>
            </a:r>
            <a:r>
              <a:rPr lang="en-GB" baseline="-25000" dirty="0">
                <a:latin typeface="" pitchFamily="16"/>
              </a:rPr>
              <a:t>-26</a:t>
            </a:r>
            <a:r>
              <a:rPr lang="en-GB" dirty="0">
                <a:latin typeface="" pitchFamily="16"/>
              </a:rPr>
              <a:t>) </a:t>
            </a:r>
            <a:r>
              <a:rPr lang="en-GB" dirty="0" err="1">
                <a:latin typeface="" pitchFamily="16"/>
              </a:rPr>
              <a:t>GeV</a:t>
            </a:r>
            <a:endParaRPr lang="en-GB" dirty="0">
              <a:latin typeface="" pitchFamily="16"/>
            </a:endParaRPr>
          </a:p>
          <a:p>
            <a:pPr lvl="2"/>
            <a:r>
              <a:rPr lang="en-GB" dirty="0">
                <a:latin typeface="" pitchFamily="16"/>
              </a:rPr>
              <a:t>(</a:t>
            </a:r>
            <a:r>
              <a:rPr lang="en-GB" dirty="0" err="1">
                <a:latin typeface="" pitchFamily="16"/>
              </a:rPr>
              <a:t>nicht</a:t>
            </a:r>
            <a:r>
              <a:rPr lang="en-GB" dirty="0">
                <a:latin typeface="" pitchFamily="16"/>
              </a:rPr>
              <a:t> </a:t>
            </a:r>
            <a:r>
              <a:rPr lang="en-GB" dirty="0" err="1">
                <a:latin typeface="" pitchFamily="16"/>
              </a:rPr>
              <a:t>weit</a:t>
            </a:r>
            <a:r>
              <a:rPr lang="en-GB" dirty="0">
                <a:latin typeface="" pitchFamily="16"/>
              </a:rPr>
              <a:t> </a:t>
            </a:r>
            <a:r>
              <a:rPr lang="en-GB" dirty="0" err="1">
                <a:latin typeface="" pitchFamily="16"/>
              </a:rPr>
              <a:t>entfernt</a:t>
            </a:r>
            <a:r>
              <a:rPr lang="en-GB" dirty="0">
                <a:latin typeface="" pitchFamily="16"/>
              </a:rPr>
              <a:t> </a:t>
            </a:r>
            <a:r>
              <a:rPr lang="en-GB" dirty="0" err="1">
                <a:latin typeface="" pitchFamily="16"/>
              </a:rPr>
              <a:t>vom</a:t>
            </a:r>
            <a:r>
              <a:rPr lang="en-GB" dirty="0">
                <a:latin typeface="" pitchFamily="16"/>
              </a:rPr>
              <a:t> </a:t>
            </a:r>
            <a:r>
              <a:rPr lang="en-GB" dirty="0" err="1">
                <a:latin typeface="" pitchFamily="16"/>
              </a:rPr>
              <a:t>derzeitigen</a:t>
            </a:r>
            <a:r>
              <a:rPr lang="en-GB" dirty="0">
                <a:latin typeface="" pitchFamily="16"/>
              </a:rPr>
              <a:t> LHC </a:t>
            </a:r>
            <a:r>
              <a:rPr lang="en-GB" dirty="0" err="1">
                <a:latin typeface="" pitchFamily="16"/>
              </a:rPr>
              <a:t>Wert</a:t>
            </a:r>
            <a:r>
              <a:rPr lang="en-GB" dirty="0">
                <a:latin typeface="" pitchFamily="16"/>
              </a:rPr>
              <a:t>: 125.5 </a:t>
            </a:r>
            <a:r>
              <a:rPr lang="en-GB" dirty="0" err="1">
                <a:latin typeface="" pitchFamily="16"/>
              </a:rPr>
              <a:t>GeV</a:t>
            </a:r>
            <a:r>
              <a:rPr lang="en-GB" dirty="0">
                <a:latin typeface="" pitchFamily="16"/>
              </a:rPr>
              <a:t>)</a:t>
            </a:r>
          </a:p>
        </p:txBody>
      </p:sp>
      <p:sp>
        <p:nvSpPr>
          <p:cNvPr id="5" name="Freeform 4"/>
          <p:cNvSpPr/>
          <p:nvPr/>
        </p:nvSpPr>
        <p:spPr>
          <a:xfrm>
            <a:off x="1727944" y="3563813"/>
            <a:ext cx="1872208" cy="3466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00DCFF"/>
          </a:solidFill>
          <a:ln w="18360">
            <a:solidFill>
              <a:srgbClr val="000080"/>
            </a:solidFill>
            <a:prstDash val="solid"/>
            <a:miter/>
          </a:ln>
        </p:spPr>
        <p:txBody>
          <a:bodyPr vert="horz" wrap="square" lIns="92880" tIns="49680" rIns="92880" bIns="49680" anchor="t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600" b="1" i="0" u="none" strike="noStrike" baseline="0" dirty="0">
                <a:ln>
                  <a:noFill/>
                </a:ln>
                <a:solidFill>
                  <a:srgbClr val="FF0000"/>
                </a:solidFill>
                <a:latin typeface="Luxi Sans" charset="0"/>
                <a:ea typeface="HG Mincho Light J" pitchFamily="2"/>
                <a:cs typeface="HG Mincho Light J" pitchFamily="2"/>
              </a:rPr>
              <a:t>“blue-band plot”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7">
            <a:lum/>
            <a:alphaModFix/>
          </a:blip>
          <a:srcRect b="13801"/>
          <a:stretch>
            <a:fillRect/>
          </a:stretch>
        </p:blipFill>
        <p:spPr>
          <a:xfrm>
            <a:off x="7593840" y="4059360"/>
            <a:ext cx="2331720" cy="301752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Freeform 6"/>
          <p:cNvSpPr/>
          <p:nvPr/>
        </p:nvSpPr>
        <p:spPr>
          <a:xfrm>
            <a:off x="4330440" y="4075560"/>
            <a:ext cx="3098879" cy="1085215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99"/>
          </a:solidFill>
          <a:ln w="18360">
            <a:solidFill>
              <a:srgbClr val="000080"/>
            </a:solidFill>
            <a:prstDash val="solid"/>
            <a:miter/>
          </a:ln>
        </p:spPr>
        <p:txBody>
          <a:bodyPr vert="horz" wrap="square" lIns="92880" tIns="49680" rIns="92880" bIns="49680" anchor="t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600" b="1" i="0" u="none" strike="noStrike" baseline="0" dirty="0">
                <a:ln>
                  <a:noFill/>
                </a:ln>
                <a:solidFill>
                  <a:srgbClr val="FF0000"/>
                </a:solidFill>
                <a:latin typeface="Luxi Sans" charset="0"/>
                <a:ea typeface="HG Mincho Light J" pitchFamily="2"/>
                <a:cs typeface="HG Mincho Light J" pitchFamily="2"/>
              </a:rPr>
              <a:t> </a:t>
            </a:r>
            <a:r>
              <a:rPr lang="en-US" sz="1600" b="1" i="0" u="none" strike="noStrike" baseline="0" dirty="0" err="1">
                <a:ln>
                  <a:noFill/>
                </a:ln>
                <a:solidFill>
                  <a:srgbClr val="FF0000"/>
                </a:solidFill>
                <a:latin typeface="Luxi Sans" charset="0"/>
                <a:ea typeface="HG Mincho Light J" pitchFamily="2"/>
                <a:cs typeface="HG Mincho Light J" pitchFamily="2"/>
              </a:rPr>
              <a:t>Abweichung</a:t>
            </a:r>
            <a:r>
              <a:rPr lang="en-US" sz="1600" b="1" i="0" u="none" strike="noStrike" baseline="0" dirty="0">
                <a:ln>
                  <a:noFill/>
                </a:ln>
                <a:solidFill>
                  <a:srgbClr val="FF0000"/>
                </a:solidFill>
                <a:latin typeface="Luxi Sans" charset="0"/>
                <a:ea typeface="HG Mincho Light J" pitchFamily="2"/>
                <a:cs typeface="HG Mincho Light J" pitchFamily="2"/>
              </a:rPr>
              <a:t> in </a:t>
            </a:r>
            <a:r>
              <a:rPr lang="en-US" sz="1600" b="1" i="0" u="none" strike="noStrike" baseline="0" dirty="0" err="1">
                <a:ln>
                  <a:noFill/>
                </a:ln>
                <a:solidFill>
                  <a:srgbClr val="FF0000"/>
                </a:solidFill>
                <a:latin typeface="Luxi Sans" charset="0"/>
                <a:ea typeface="HG Mincho Light J" pitchFamily="2"/>
                <a:cs typeface="HG Mincho Light J" pitchFamily="2"/>
              </a:rPr>
              <a:t>σ</a:t>
            </a:r>
            <a:r>
              <a:rPr lang="en-US" sz="1600" b="1" i="0" u="none" strike="noStrike" baseline="0" dirty="0">
                <a:ln>
                  <a:noFill/>
                </a:ln>
                <a:solidFill>
                  <a:srgbClr val="FF0000"/>
                </a:solidFill>
                <a:latin typeface="Luxi Sans" charset="0"/>
                <a:ea typeface="HG Mincho Light J" pitchFamily="2"/>
                <a:cs typeface="HG Mincho Light J" pitchFamily="2"/>
              </a:rPr>
              <a:t> der </a:t>
            </a:r>
            <a:r>
              <a:rPr lang="en-US" sz="1600" b="1" i="0" u="none" strike="noStrike" baseline="0" dirty="0" err="1">
                <a:ln>
                  <a:noFill/>
                </a:ln>
                <a:solidFill>
                  <a:srgbClr val="FF0000"/>
                </a:solidFill>
                <a:latin typeface="Luxi Sans" charset="0"/>
                <a:ea typeface="HG Mincho Light J" pitchFamily="2"/>
                <a:cs typeface="HG Mincho Light J" pitchFamily="2"/>
              </a:rPr>
              <a:t>besten</a:t>
            </a:r>
            <a:r>
              <a:rPr lang="en-US" sz="1600" b="1" i="0" u="none" strike="noStrike" baseline="0" dirty="0">
                <a:ln>
                  <a:noFill/>
                </a:ln>
                <a:solidFill>
                  <a:srgbClr val="FF0000"/>
                </a:solidFill>
                <a:latin typeface="Luxi Sans" charset="0"/>
                <a:ea typeface="HG Mincho Light J" pitchFamily="2"/>
                <a:cs typeface="HG Mincho Light J" pitchFamily="2"/>
              </a:rPr>
              <a:t> </a:t>
            </a:r>
            <a:r>
              <a:rPr lang="en-US" sz="1600" b="1" i="0" u="none" strike="noStrike" baseline="0" dirty="0" err="1">
                <a:ln>
                  <a:noFill/>
                </a:ln>
                <a:solidFill>
                  <a:srgbClr val="FF0000"/>
                </a:solidFill>
                <a:latin typeface="Luxi Sans" charset="0"/>
                <a:ea typeface="HG Mincho Light J" pitchFamily="2"/>
                <a:cs typeface="HG Mincho Light J" pitchFamily="2"/>
              </a:rPr>
              <a:t>Anpassung</a:t>
            </a:r>
            <a:r>
              <a:rPr lang="en-US" sz="1600" b="1" i="0" u="none" strike="noStrike" baseline="0" dirty="0">
                <a:ln>
                  <a:noFill/>
                </a:ln>
                <a:solidFill>
                  <a:srgbClr val="FF0000"/>
                </a:solidFill>
                <a:latin typeface="Luxi Sans" charset="0"/>
                <a:ea typeface="HG Mincho Light J" pitchFamily="2"/>
                <a:cs typeface="HG Mincho Light J" pitchFamily="2"/>
              </a:rPr>
              <a:t> an die Standard Modell </a:t>
            </a:r>
            <a:r>
              <a:rPr lang="en-US" sz="1600" b="1" dirty="0" err="1">
                <a:solidFill>
                  <a:srgbClr val="FF0000"/>
                </a:solidFill>
                <a:latin typeface="Luxi Sans" charset="0"/>
                <a:ea typeface="HG Mincho Light J" pitchFamily="2"/>
                <a:cs typeface="HG Mincho Light J" pitchFamily="2"/>
              </a:rPr>
              <a:t>Messergebnisse</a:t>
            </a:r>
            <a:r>
              <a:rPr lang="en-US" sz="1600" b="1" dirty="0">
                <a:solidFill>
                  <a:srgbClr val="FF0000"/>
                </a:solidFill>
                <a:latin typeface="Luxi Sans" charset="0"/>
                <a:ea typeface="HG Mincho Light J" pitchFamily="2"/>
                <a:cs typeface="HG Mincho Light J" pitchFamily="2"/>
              </a:rPr>
              <a:t> </a:t>
            </a:r>
            <a:r>
              <a:rPr lang="en-US" sz="1600" b="1" dirty="0" err="1">
                <a:solidFill>
                  <a:srgbClr val="FF0000"/>
                </a:solidFill>
                <a:latin typeface="Luxi Sans" charset="0"/>
                <a:ea typeface="HG Mincho Light J" pitchFamily="2"/>
                <a:cs typeface="HG Mincho Light J" pitchFamily="2"/>
              </a:rPr>
              <a:t>mit</a:t>
            </a:r>
            <a:endParaRPr lang="en-US" sz="1600" b="1" i="0" u="none" strike="noStrike" baseline="0" dirty="0">
              <a:ln>
                <a:noFill/>
              </a:ln>
              <a:solidFill>
                <a:srgbClr val="FF0000"/>
              </a:solidFill>
              <a:latin typeface="Luxi Sans" charset="0"/>
              <a:ea typeface="HG Mincho Light J" pitchFamily="2"/>
              <a:cs typeface="HG Mincho Light J" pitchFamily="2"/>
            </a:endParaRP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600" b="1" i="0" u="none" strike="noStrike" baseline="0" dirty="0">
                <a:ln>
                  <a:noFill/>
                </a:ln>
                <a:solidFill>
                  <a:srgbClr val="FF0000"/>
                </a:solidFill>
                <a:latin typeface="Luxi Sans" charset="0"/>
                <a:ea typeface="HG Mincho Light J" pitchFamily="2"/>
                <a:cs typeface="HG Mincho Light J" pitchFamily="2"/>
              </a:rPr>
              <a:t> </a:t>
            </a:r>
            <a:r>
              <a:rPr lang="en-US" sz="1600" b="1" i="0" u="none" strike="noStrike" baseline="0" dirty="0" err="1">
                <a:ln>
                  <a:noFill/>
                </a:ln>
                <a:solidFill>
                  <a:srgbClr val="FF0000"/>
                </a:solidFill>
                <a:latin typeface="Luxi Sans" charset="0"/>
                <a:ea typeface="HG Mincho Light J" pitchFamily="2"/>
                <a:cs typeface="HG Mincho Light J" pitchFamily="2"/>
              </a:rPr>
              <a:t>M</a:t>
            </a:r>
            <a:r>
              <a:rPr lang="en-US" sz="1600" b="1" i="0" u="none" strike="noStrike" baseline="-25000" dirty="0" err="1">
                <a:ln>
                  <a:noFill/>
                </a:ln>
                <a:solidFill>
                  <a:srgbClr val="FF0000"/>
                </a:solidFill>
                <a:latin typeface="Luxi Sans" charset="0"/>
                <a:ea typeface="HG Mincho Light J" pitchFamily="2"/>
                <a:cs typeface="HG Mincho Light J" pitchFamily="2"/>
              </a:rPr>
              <a:t>Higgs</a:t>
            </a:r>
            <a:r>
              <a:rPr lang="en-US" sz="1600" b="1" i="0" u="none" strike="noStrike" baseline="0" dirty="0">
                <a:ln>
                  <a:noFill/>
                </a:ln>
                <a:solidFill>
                  <a:srgbClr val="FF0000"/>
                </a:solidFill>
                <a:latin typeface="Luxi Sans" charset="0"/>
                <a:ea typeface="HG Mincho Light J" pitchFamily="2"/>
                <a:cs typeface="HG Mincho Light J" pitchFamily="2"/>
              </a:rPr>
              <a:t> </a:t>
            </a:r>
            <a:r>
              <a:rPr lang="en-US" sz="1600" b="1" dirty="0" err="1">
                <a:solidFill>
                  <a:srgbClr val="FF0000"/>
                </a:solidFill>
                <a:latin typeface="Luxi Sans" charset="0"/>
                <a:ea typeface="HG Mincho Light J" pitchFamily="2"/>
                <a:cs typeface="HG Mincho Light J" pitchFamily="2"/>
              </a:rPr>
              <a:t>als</a:t>
            </a:r>
            <a:r>
              <a:rPr lang="en-US" sz="1600" b="1" dirty="0">
                <a:solidFill>
                  <a:srgbClr val="FF0000"/>
                </a:solidFill>
                <a:latin typeface="Luxi Sans" charset="0"/>
                <a:ea typeface="HG Mincho Light J" pitchFamily="2"/>
                <a:cs typeface="HG Mincho Light J" pitchFamily="2"/>
              </a:rPr>
              <a:t> </a:t>
            </a:r>
            <a:r>
              <a:rPr lang="en-US" sz="1600" b="1" dirty="0" err="1">
                <a:solidFill>
                  <a:srgbClr val="FF0000"/>
                </a:solidFill>
                <a:latin typeface="Luxi Sans" charset="0"/>
                <a:ea typeface="HG Mincho Light J" pitchFamily="2"/>
                <a:cs typeface="HG Mincho Light J" pitchFamily="2"/>
              </a:rPr>
              <a:t>freiem</a:t>
            </a:r>
            <a:r>
              <a:rPr lang="en-US" sz="1600" b="1" dirty="0">
                <a:solidFill>
                  <a:srgbClr val="FF0000"/>
                </a:solidFill>
                <a:latin typeface="Luxi Sans" charset="0"/>
                <a:ea typeface="HG Mincho Light J" pitchFamily="2"/>
                <a:cs typeface="HG Mincho Light J" pitchFamily="2"/>
              </a:rPr>
              <a:t> Parameter</a:t>
            </a:r>
            <a:endParaRPr lang="en-US" sz="1600" b="1" i="0" u="none" strike="noStrike" baseline="0" dirty="0">
              <a:ln>
                <a:noFill/>
              </a:ln>
              <a:solidFill>
                <a:srgbClr val="FF0000"/>
              </a:solidFill>
              <a:latin typeface="Luxi Sans" charset="0"/>
              <a:ea typeface="HG Mincho Light J" pitchFamily="2"/>
              <a:cs typeface="HG Mincho Light J" pitchFamily="2"/>
            </a:endParaRPr>
          </a:p>
        </p:txBody>
      </p:sp>
      <p:sp>
        <p:nvSpPr>
          <p:cNvPr id="8" name="Straight Connector 7"/>
          <p:cNvSpPr/>
          <p:nvPr/>
        </p:nvSpPr>
        <p:spPr>
          <a:xfrm>
            <a:off x="7454879" y="4241880"/>
            <a:ext cx="508321" cy="152280"/>
          </a:xfrm>
          <a:prstGeom prst="line">
            <a:avLst/>
          </a:prstGeom>
          <a:noFill/>
          <a:ln w="18360">
            <a:solidFill>
              <a:srgbClr val="FF0000"/>
            </a:solidFill>
            <a:prstDash val="solid"/>
            <a:tailEnd type="arrow"/>
          </a:ln>
        </p:spPr>
        <p:txBody>
          <a:bodyPr vert="horz" lIns="9000" tIns="9000" rIns="9000" bIns="900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4321440" y="6019919"/>
            <a:ext cx="2663088" cy="592773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99"/>
          </a:solidFill>
          <a:ln w="18360">
            <a:solidFill>
              <a:srgbClr val="000080"/>
            </a:solidFill>
            <a:prstDash val="solid"/>
            <a:miter/>
          </a:ln>
        </p:spPr>
        <p:txBody>
          <a:bodyPr vert="horz" wrap="square" lIns="92880" tIns="49680" rIns="92880" bIns="49680" anchor="t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600" b="1" i="0" u="none" strike="noStrike" dirty="0">
                <a:ln>
                  <a:noFill/>
                </a:ln>
                <a:solidFill>
                  <a:srgbClr val="FF0000"/>
                </a:solidFill>
                <a:latin typeface="Luxi Sans" charset="0"/>
                <a:ea typeface="OpenSymbol" pitchFamily="2"/>
                <a:cs typeface="OpenSymbol" pitchFamily="2"/>
              </a:rPr>
              <a:t>χ</a:t>
            </a:r>
            <a:r>
              <a:rPr lang="en-US" sz="1600" b="1" i="0" u="none" strike="noStrike" baseline="30000" dirty="0">
                <a:ln>
                  <a:noFill/>
                </a:ln>
                <a:solidFill>
                  <a:srgbClr val="FF0000"/>
                </a:solidFill>
                <a:latin typeface="Luxi Sans" charset="0"/>
                <a:ea typeface="OpenSymbol" pitchFamily="2"/>
                <a:cs typeface="OpenSymbol" pitchFamily="2"/>
              </a:rPr>
              <a:t>2</a:t>
            </a:r>
            <a:r>
              <a:rPr lang="en-US" sz="1600" b="1" i="0" u="none" strike="noStrike" baseline="0" dirty="0">
                <a:ln>
                  <a:noFill/>
                </a:ln>
                <a:solidFill>
                  <a:srgbClr val="FF0000"/>
                </a:solidFill>
                <a:latin typeface="Luxi Sans" charset="0"/>
                <a:ea typeface="HG Mincho Light J" pitchFamily="2"/>
                <a:cs typeface="HG Mincho Light J" pitchFamily="2"/>
              </a:rPr>
              <a:t> – </a:t>
            </a:r>
            <a:r>
              <a:rPr lang="en-US" sz="1600" b="1" dirty="0" err="1">
                <a:solidFill>
                  <a:srgbClr val="FF0000"/>
                </a:solidFill>
                <a:latin typeface="Luxi Sans" charset="0"/>
                <a:ea typeface="HG Mincho Light J" pitchFamily="2"/>
                <a:cs typeface="HG Mincho Light J" pitchFamily="2"/>
              </a:rPr>
              <a:t>Wahrscheinlichkeit</a:t>
            </a:r>
            <a:endParaRPr lang="en-US" sz="1600" b="1" dirty="0">
              <a:solidFill>
                <a:srgbClr val="FF0000"/>
              </a:solidFill>
              <a:latin typeface="Luxi Sans" charset="0"/>
              <a:ea typeface="HG Mincho Light J" pitchFamily="2"/>
              <a:cs typeface="HG Mincho Light J" pitchFamily="2"/>
            </a:endParaRP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600" b="1" dirty="0" err="1">
                <a:solidFill>
                  <a:srgbClr val="FF0000"/>
                </a:solidFill>
                <a:latin typeface="Luxi Sans" charset="0"/>
                <a:ea typeface="HG Mincho Light J" pitchFamily="2"/>
                <a:cs typeface="HG Mincho Light J" pitchFamily="2"/>
              </a:rPr>
              <a:t>für</a:t>
            </a:r>
            <a:r>
              <a:rPr lang="en-US" sz="1600" b="1" i="0" u="none" strike="noStrike" baseline="0" dirty="0">
                <a:ln>
                  <a:noFill/>
                </a:ln>
                <a:solidFill>
                  <a:srgbClr val="FF0000"/>
                </a:solidFill>
                <a:latin typeface="Luxi Sans" charset="0"/>
                <a:ea typeface="HG Mincho Light J" pitchFamily="2"/>
                <a:cs typeface="HG Mincho Light J" pitchFamily="2"/>
              </a:rPr>
              <a:t> </a:t>
            </a:r>
            <a:r>
              <a:rPr lang="en-US" sz="1600" b="1" i="0" u="none" strike="noStrike" baseline="0" dirty="0" err="1">
                <a:ln>
                  <a:noFill/>
                </a:ln>
                <a:solidFill>
                  <a:srgbClr val="FF0000"/>
                </a:solidFill>
                <a:latin typeface="Luxi Sans" charset="0"/>
                <a:ea typeface="HG Mincho Light J" pitchFamily="2"/>
                <a:cs typeface="HG Mincho Light J" pitchFamily="2"/>
              </a:rPr>
              <a:t>M</a:t>
            </a:r>
            <a:r>
              <a:rPr lang="en-US" sz="1600" b="1" i="0" u="none" strike="noStrike" baseline="-25000" dirty="0" err="1">
                <a:ln>
                  <a:noFill/>
                </a:ln>
                <a:solidFill>
                  <a:srgbClr val="FF0000"/>
                </a:solidFill>
                <a:latin typeface="Luxi Sans" charset="0"/>
                <a:ea typeface="HG Mincho Light J" pitchFamily="2"/>
                <a:cs typeface="HG Mincho Light J" pitchFamily="2"/>
              </a:rPr>
              <a:t>Higgs</a:t>
            </a:r>
            <a:endParaRPr lang="en-US" sz="1600" b="1" i="0" u="none" strike="noStrike" baseline="-25000" dirty="0">
              <a:ln>
                <a:noFill/>
              </a:ln>
              <a:solidFill>
                <a:srgbClr val="FF0000"/>
              </a:solidFill>
              <a:latin typeface="Luxi Sans" charset="0"/>
              <a:ea typeface="HG Mincho Light J" pitchFamily="2"/>
              <a:cs typeface="HG Mincho Light J" pitchFamily="2"/>
            </a:endParaRPr>
          </a:p>
        </p:txBody>
      </p:sp>
      <p:sp>
        <p:nvSpPr>
          <p:cNvPr id="10" name="Straight Connector 9"/>
          <p:cNvSpPr/>
          <p:nvPr/>
        </p:nvSpPr>
        <p:spPr>
          <a:xfrm flipH="1" flipV="1">
            <a:off x="3403800" y="5850344"/>
            <a:ext cx="774719" cy="216000"/>
          </a:xfrm>
          <a:prstGeom prst="line">
            <a:avLst/>
          </a:prstGeom>
          <a:noFill/>
          <a:ln w="18360">
            <a:solidFill>
              <a:srgbClr val="FF0000"/>
            </a:solidFill>
            <a:prstDash val="solid"/>
            <a:tailEnd type="arrow"/>
          </a:ln>
        </p:spPr>
        <p:txBody>
          <a:bodyPr vert="horz" lIns="9000" tIns="9000" rIns="9000" bIns="900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pic>
        <p:nvPicPr>
          <p:cNvPr id="293" name="Picture 292" descr="Untitled.pn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256" y="3961849"/>
            <a:ext cx="3342952" cy="334638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23838173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g_Tevatron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8264" y="3059757"/>
            <a:ext cx="5328592" cy="411458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Tevatron</a:t>
            </a:r>
            <a:r>
              <a:rPr lang="en-US" dirty="0"/>
              <a:t> </a:t>
            </a:r>
            <a:r>
              <a:rPr lang="en-US" dirty="0" err="1"/>
              <a:t>übernimmt</a:t>
            </a:r>
            <a:r>
              <a:rPr lang="en-US" dirty="0"/>
              <a:t> von LEP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Nach</a:t>
            </a:r>
            <a:r>
              <a:rPr lang="en-US" dirty="0"/>
              <a:t> </a:t>
            </a:r>
            <a:r>
              <a:rPr lang="en-US" dirty="0" err="1"/>
              <a:t>Ende</a:t>
            </a:r>
            <a:r>
              <a:rPr lang="en-US" dirty="0"/>
              <a:t> von LEP, </a:t>
            </a:r>
            <a:r>
              <a:rPr lang="en-US" dirty="0" err="1"/>
              <a:t>weitere</a:t>
            </a:r>
            <a:r>
              <a:rPr lang="en-US" dirty="0"/>
              <a:t> Higgs </a:t>
            </a:r>
            <a:r>
              <a:rPr lang="en-US" dirty="0" err="1"/>
              <a:t>Jagd</a:t>
            </a:r>
            <a:r>
              <a:rPr lang="en-US" dirty="0"/>
              <a:t> in USA</a:t>
            </a:r>
          </a:p>
          <a:p>
            <a:pPr marL="142875" indent="0">
              <a:buNone/>
            </a:pPr>
            <a:r>
              <a:rPr lang="en-US" dirty="0">
                <a:sym typeface="Wingdings"/>
              </a:rPr>
              <a:t> </a:t>
            </a:r>
            <a:r>
              <a:rPr lang="en-US" dirty="0" err="1"/>
              <a:t>Tevatron</a:t>
            </a:r>
            <a:r>
              <a:rPr lang="en-US" dirty="0"/>
              <a:t> collider am </a:t>
            </a:r>
            <a:r>
              <a:rPr lang="en-US" dirty="0" err="1"/>
              <a:t>Fermilab</a:t>
            </a:r>
            <a:r>
              <a:rPr lang="en-US" dirty="0"/>
              <a:t> (FNAL, 50 km </a:t>
            </a:r>
            <a:r>
              <a:rPr lang="en-US" dirty="0" err="1"/>
              <a:t>westlich</a:t>
            </a:r>
            <a:r>
              <a:rPr lang="en-US" dirty="0"/>
              <a:t> Chicago)</a:t>
            </a:r>
          </a:p>
          <a:p>
            <a:pPr lvl="1"/>
            <a:r>
              <a:rPr lang="en-US" dirty="0" err="1"/>
              <a:t>Protonen</a:t>
            </a:r>
            <a:r>
              <a:rPr lang="en-US" dirty="0"/>
              <a:t> und </a:t>
            </a:r>
            <a:r>
              <a:rPr lang="en-US" dirty="0" err="1"/>
              <a:t>Antiprotonen</a:t>
            </a:r>
            <a:r>
              <a:rPr lang="en-US" dirty="0"/>
              <a:t> </a:t>
            </a:r>
            <a:r>
              <a:rPr lang="en-US" dirty="0" err="1"/>
              <a:t>Kollisionen</a:t>
            </a:r>
            <a:r>
              <a:rPr lang="en-US" dirty="0"/>
              <a:t> </a:t>
            </a:r>
            <a:r>
              <a:rPr lang="en-US" dirty="0" err="1"/>
              <a:t>bei</a:t>
            </a:r>
            <a:r>
              <a:rPr lang="en-US" dirty="0"/>
              <a:t> 2 × 0.98 TeV</a:t>
            </a:r>
          </a:p>
          <a:p>
            <a:pPr lvl="2"/>
            <a:r>
              <a:rPr lang="en-US" dirty="0" err="1"/>
              <a:t>Energie</a:t>
            </a:r>
            <a:r>
              <a:rPr lang="en-US" dirty="0"/>
              <a:t> 4 × </a:t>
            </a:r>
            <a:r>
              <a:rPr lang="en-US" dirty="0" err="1"/>
              <a:t>geringer</a:t>
            </a:r>
            <a:r>
              <a:rPr lang="en-US" dirty="0"/>
              <a:t> </a:t>
            </a:r>
            <a:r>
              <a:rPr lang="en-US" dirty="0" err="1"/>
              <a:t>als</a:t>
            </a:r>
            <a:r>
              <a:rPr lang="en-US" dirty="0"/>
              <a:t> LHC Run1 , </a:t>
            </a:r>
            <a:r>
              <a:rPr lang="en-US" dirty="0" err="1"/>
              <a:t>Luminosität</a:t>
            </a:r>
            <a:r>
              <a:rPr lang="en-US" dirty="0"/>
              <a:t> (~ </a:t>
            </a:r>
            <a:r>
              <a:rPr lang="en-US" dirty="0" err="1"/>
              <a:t>Anzahl</a:t>
            </a:r>
            <a:r>
              <a:rPr lang="en-US" dirty="0"/>
              <a:t> </a:t>
            </a:r>
            <a:r>
              <a:rPr lang="en-US" dirty="0" err="1"/>
              <a:t>Kollisionen</a:t>
            </a:r>
            <a:r>
              <a:rPr lang="en-US" dirty="0"/>
              <a:t>) 20 × </a:t>
            </a:r>
            <a:r>
              <a:rPr lang="en-US" dirty="0" err="1"/>
              <a:t>geringer</a:t>
            </a:r>
            <a:endParaRPr lang="en-US" dirty="0"/>
          </a:p>
          <a:p>
            <a:r>
              <a:rPr lang="en-US" dirty="0"/>
              <a:t>2 </a:t>
            </a:r>
            <a:r>
              <a:rPr lang="en-US" dirty="0" err="1"/>
              <a:t>Experimente</a:t>
            </a:r>
            <a:endParaRPr lang="en-US" dirty="0"/>
          </a:p>
          <a:p>
            <a:pPr lvl="1"/>
            <a:r>
              <a:rPr lang="en-US" dirty="0"/>
              <a:t>CDF, D0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top Quark </a:t>
            </a:r>
            <a:r>
              <a:rPr lang="en-US" dirty="0" err="1">
                <a:solidFill>
                  <a:srgbClr val="FF0000"/>
                </a:solidFill>
              </a:rPr>
              <a:t>Entdeckung</a:t>
            </a:r>
            <a:r>
              <a:rPr lang="en-US" dirty="0">
                <a:solidFill>
                  <a:srgbClr val="FF0000"/>
                </a:solidFill>
              </a:rPr>
              <a:t> 1995</a:t>
            </a:r>
          </a:p>
          <a:p>
            <a:pPr lvl="1"/>
            <a:r>
              <a:rPr lang="en-US" dirty="0" err="1"/>
              <a:t>wichtige</a:t>
            </a:r>
            <a:r>
              <a:rPr lang="en-US" dirty="0"/>
              <a:t> </a:t>
            </a:r>
            <a:r>
              <a:rPr lang="en-US" dirty="0" err="1"/>
              <a:t>Messungen</a:t>
            </a:r>
            <a:r>
              <a:rPr lang="en-US" dirty="0"/>
              <a:t> </a:t>
            </a:r>
            <a:r>
              <a:rPr lang="en-US" dirty="0" err="1"/>
              <a:t>zu</a:t>
            </a:r>
            <a:r>
              <a:rPr lang="en-US" dirty="0"/>
              <a:t> top</a:t>
            </a:r>
            <a:br>
              <a:rPr lang="en-US" dirty="0"/>
            </a:br>
            <a:r>
              <a:rPr lang="en-US" dirty="0"/>
              <a:t>und bottom Quark</a:t>
            </a:r>
            <a:br>
              <a:rPr lang="en-US" dirty="0"/>
            </a:br>
            <a:r>
              <a:rPr lang="en-US" dirty="0" err="1"/>
              <a:t>Eigenschaften</a:t>
            </a:r>
            <a:endParaRPr lang="en-US" dirty="0"/>
          </a:p>
          <a:p>
            <a:pPr lvl="1"/>
            <a:r>
              <a:rPr lang="en-US" dirty="0"/>
              <a:t>top Quark Masse!</a:t>
            </a:r>
          </a:p>
          <a:p>
            <a:pPr lvl="2"/>
            <a:r>
              <a:rPr lang="en-US" dirty="0" err="1"/>
              <a:t>wichtig</a:t>
            </a:r>
            <a:r>
              <a:rPr lang="en-US" dirty="0"/>
              <a:t> für </a:t>
            </a:r>
            <a:r>
              <a:rPr lang="en-US" dirty="0" err="1"/>
              <a:t>viele</a:t>
            </a:r>
            <a:r>
              <a:rPr lang="en-US" dirty="0"/>
              <a:t> </a:t>
            </a:r>
            <a:r>
              <a:rPr lang="en-US" dirty="0" err="1"/>
              <a:t>Berechnungen</a:t>
            </a:r>
            <a:br>
              <a:rPr lang="en-US" dirty="0"/>
            </a:br>
            <a:r>
              <a:rPr lang="en-US" dirty="0"/>
              <a:t>und </a:t>
            </a:r>
            <a:r>
              <a:rPr lang="en-US" dirty="0" err="1"/>
              <a:t>Korrekturen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3776022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auto">
          <a:xfrm>
            <a:off x="2015976" y="4859957"/>
            <a:ext cx="1872208" cy="432048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r>
              <a:rPr lang="en-US" dirty="0"/>
              <a:t>                            </a:t>
            </a:r>
          </a:p>
        </p:txBody>
      </p:sp>
      <p:pic>
        <p:nvPicPr>
          <p:cNvPr id="4" name="Picture 3" descr="Tevatron-Higgs-results-20120702-mr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5228" y="3419797"/>
            <a:ext cx="5099620" cy="383733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2000er </a:t>
            </a:r>
            <a:r>
              <a:rPr lang="en-US" dirty="0" err="1"/>
              <a:t>Jahre</a:t>
            </a:r>
            <a:r>
              <a:rPr lang="en-US" dirty="0"/>
              <a:t>: </a:t>
            </a:r>
            <a:r>
              <a:rPr lang="en-US" dirty="0" err="1"/>
              <a:t>Tevatron</a:t>
            </a:r>
            <a:r>
              <a:rPr lang="en-US" dirty="0"/>
              <a:t> Higgs </a:t>
            </a:r>
            <a:r>
              <a:rPr lang="en-US" dirty="0" err="1"/>
              <a:t>Jagd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Seit</a:t>
            </a:r>
            <a:r>
              <a:rPr lang="en-US" dirty="0"/>
              <a:t> 2000 Higgs </a:t>
            </a:r>
            <a:r>
              <a:rPr lang="en-US" dirty="0" err="1"/>
              <a:t>Jagd</a:t>
            </a:r>
            <a:r>
              <a:rPr lang="en-US" dirty="0"/>
              <a:t> am </a:t>
            </a:r>
            <a:r>
              <a:rPr lang="en-US" dirty="0" err="1"/>
              <a:t>Tevatron</a:t>
            </a:r>
            <a:endParaRPr lang="en-US" dirty="0"/>
          </a:p>
          <a:p>
            <a:pPr lvl="1"/>
            <a:r>
              <a:rPr lang="en-US" dirty="0" err="1"/>
              <a:t>Energie</a:t>
            </a:r>
            <a:r>
              <a:rPr lang="en-US" dirty="0"/>
              <a:t> und </a:t>
            </a:r>
            <a:r>
              <a:rPr lang="en-US" dirty="0" err="1"/>
              <a:t>Luminosität</a:t>
            </a:r>
            <a:r>
              <a:rPr lang="en-US" dirty="0"/>
              <a:t> </a:t>
            </a:r>
            <a:r>
              <a:rPr lang="en-US" dirty="0" err="1"/>
              <a:t>geringer</a:t>
            </a:r>
            <a:r>
              <a:rPr lang="en-US" dirty="0"/>
              <a:t> </a:t>
            </a:r>
            <a:r>
              <a:rPr lang="en-US" dirty="0" err="1"/>
              <a:t>als</a:t>
            </a:r>
            <a:r>
              <a:rPr lang="en-US" dirty="0"/>
              <a:t> LHC</a:t>
            </a:r>
          </a:p>
          <a:p>
            <a:pPr lvl="1"/>
            <a:r>
              <a:rPr lang="en-US" dirty="0"/>
              <a:t>Higgs </a:t>
            </a:r>
            <a:r>
              <a:rPr lang="en-US" dirty="0" err="1"/>
              <a:t>Entdeckung</a:t>
            </a:r>
            <a:r>
              <a:rPr lang="en-US" dirty="0"/>
              <a:t> </a:t>
            </a:r>
            <a:r>
              <a:rPr lang="en-US" dirty="0" err="1"/>
              <a:t>nur</a:t>
            </a:r>
            <a:r>
              <a:rPr lang="en-US" dirty="0"/>
              <a:t> </a:t>
            </a:r>
            <a:r>
              <a:rPr lang="en-US" dirty="0" err="1"/>
              <a:t>möglich</a:t>
            </a:r>
            <a:r>
              <a:rPr lang="en-US" dirty="0"/>
              <a:t> </a:t>
            </a:r>
            <a:r>
              <a:rPr lang="en-US" dirty="0" err="1"/>
              <a:t>im</a:t>
            </a:r>
            <a:r>
              <a:rPr lang="en-US" dirty="0"/>
              <a:t> </a:t>
            </a:r>
            <a:r>
              <a:rPr lang="en-US" dirty="0" err="1"/>
              <a:t>Bereich</a:t>
            </a:r>
            <a:r>
              <a:rPr lang="en-US" dirty="0"/>
              <a:t> 160…170 </a:t>
            </a:r>
            <a:r>
              <a:rPr lang="en-US" dirty="0" err="1"/>
              <a:t>GeV</a:t>
            </a:r>
            <a:endParaRPr lang="en-US" dirty="0"/>
          </a:p>
          <a:p>
            <a:pPr lvl="2"/>
            <a:r>
              <a:rPr lang="en-US" dirty="0" err="1"/>
              <a:t>abgeschaltet</a:t>
            </a:r>
            <a:r>
              <a:rPr lang="en-US" dirty="0"/>
              <a:t> am 30. September 2011 </a:t>
            </a:r>
            <a:r>
              <a:rPr lang="en-US" dirty="0" err="1"/>
              <a:t>nach</a:t>
            </a:r>
            <a:r>
              <a:rPr lang="en-US" dirty="0"/>
              <a:t> 25 </a:t>
            </a:r>
            <a:r>
              <a:rPr lang="en-US" dirty="0" err="1"/>
              <a:t>Jahren</a:t>
            </a:r>
            <a:r>
              <a:rPr lang="en-US" dirty="0"/>
              <a:t> </a:t>
            </a:r>
            <a:r>
              <a:rPr lang="en-US" dirty="0" err="1"/>
              <a:t>Betrieb</a:t>
            </a:r>
            <a:endParaRPr lang="en-US" dirty="0"/>
          </a:p>
          <a:p>
            <a:r>
              <a:rPr lang="en-US" dirty="0"/>
              <a:t>Higgs </a:t>
            </a:r>
            <a:r>
              <a:rPr lang="en-US" dirty="0" err="1"/>
              <a:t>Endergebnisse</a:t>
            </a:r>
            <a:r>
              <a:rPr lang="en-US" dirty="0"/>
              <a:t> </a:t>
            </a:r>
            <a:r>
              <a:rPr lang="en-US" dirty="0" err="1"/>
              <a:t>verkündet</a:t>
            </a:r>
            <a:r>
              <a:rPr lang="en-US" dirty="0"/>
              <a:t> am 2. </a:t>
            </a:r>
            <a:r>
              <a:rPr lang="en-US" dirty="0" err="1"/>
              <a:t>Juli</a:t>
            </a:r>
            <a:r>
              <a:rPr lang="en-US" dirty="0"/>
              <a:t> 2012</a:t>
            </a:r>
            <a:br>
              <a:rPr lang="en-US" dirty="0"/>
            </a:br>
            <a:r>
              <a:rPr lang="en-US" sz="1400" dirty="0"/>
              <a:t>(2 </a:t>
            </a:r>
            <a:r>
              <a:rPr lang="en-US" sz="1400" dirty="0" err="1"/>
              <a:t>Tage</a:t>
            </a:r>
            <a:r>
              <a:rPr lang="en-US" sz="1400" dirty="0"/>
              <a:t> </a:t>
            </a:r>
            <a:r>
              <a:rPr lang="en-US" sz="1400" dirty="0" err="1"/>
              <a:t>vor</a:t>
            </a:r>
            <a:r>
              <a:rPr lang="en-US" sz="1400" dirty="0"/>
              <a:t> dem </a:t>
            </a:r>
            <a:r>
              <a:rPr lang="en-US" sz="1400" dirty="0" err="1"/>
              <a:t>historischen</a:t>
            </a:r>
            <a:r>
              <a:rPr lang="en-US" sz="1400" dirty="0"/>
              <a:t>  CERN Seminar </a:t>
            </a:r>
            <a:r>
              <a:rPr lang="en-US" sz="1400" dirty="0" err="1"/>
              <a:t>mit</a:t>
            </a:r>
            <a:r>
              <a:rPr lang="en-US" sz="1400" dirty="0"/>
              <a:t> der Higgs </a:t>
            </a:r>
            <a:r>
              <a:rPr lang="en-US" sz="1400" dirty="0" err="1"/>
              <a:t>Entdeckung</a:t>
            </a:r>
            <a:r>
              <a:rPr lang="en-US" sz="1400" dirty="0"/>
              <a:t>)</a:t>
            </a:r>
          </a:p>
          <a:p>
            <a:pPr lvl="1"/>
            <a:r>
              <a:rPr lang="en-US" dirty="0">
                <a:solidFill>
                  <a:srgbClr val="0000FF"/>
                </a:solidFill>
              </a:rPr>
              <a:t>2.9 σ </a:t>
            </a:r>
            <a:r>
              <a:rPr lang="en-US" dirty="0" err="1">
                <a:solidFill>
                  <a:srgbClr val="0000FF"/>
                </a:solidFill>
              </a:rPr>
              <a:t>Anhäufung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err="1">
                <a:solidFill>
                  <a:srgbClr val="0000FF"/>
                </a:solidFill>
              </a:rPr>
              <a:t>im</a:t>
            </a:r>
            <a:r>
              <a:rPr lang="en-US" dirty="0">
                <a:solidFill>
                  <a:srgbClr val="0000FF"/>
                </a:solidFill>
              </a:rPr>
              <a:t>													      </a:t>
            </a:r>
            <a:r>
              <a:rPr lang="en-US" dirty="0" err="1">
                <a:solidFill>
                  <a:srgbClr val="0000FF"/>
                </a:solidFill>
              </a:rPr>
              <a:t>Massenbereich</a:t>
            </a:r>
            <a:r>
              <a:rPr lang="en-US" dirty="0">
                <a:solidFill>
                  <a:srgbClr val="0000FF"/>
                </a:solidFill>
              </a:rPr>
              <a:t> 115 – 135 </a:t>
            </a:r>
            <a:r>
              <a:rPr lang="en-US" dirty="0" err="1">
                <a:solidFill>
                  <a:srgbClr val="0000FF"/>
                </a:solidFill>
              </a:rPr>
              <a:t>GeV</a:t>
            </a:r>
            <a:endParaRPr lang="en-US" dirty="0">
              <a:solidFill>
                <a:srgbClr val="0000FF"/>
              </a:solidFill>
            </a:endParaRPr>
          </a:p>
          <a:p>
            <a:pPr lvl="1"/>
            <a:endParaRPr lang="en-US" dirty="0"/>
          </a:p>
          <a:p>
            <a:r>
              <a:rPr lang="en-US" dirty="0" err="1"/>
              <a:t>Typischer</a:t>
            </a:r>
            <a:r>
              <a:rPr lang="en-US" dirty="0"/>
              <a:t> “</a:t>
            </a:r>
            <a:r>
              <a:rPr lang="en-US" i="1" dirty="0">
                <a:solidFill>
                  <a:srgbClr val="00FF00"/>
                </a:solidFill>
              </a:rPr>
              <a:t>B</a:t>
            </a:r>
            <a:r>
              <a:rPr lang="en-US" i="1" dirty="0">
                <a:solidFill>
                  <a:srgbClr val="FFFF00"/>
                </a:solidFill>
              </a:rPr>
              <a:t>r</a:t>
            </a:r>
            <a:r>
              <a:rPr lang="en-US" i="1" dirty="0">
                <a:solidFill>
                  <a:srgbClr val="00FF00"/>
                </a:solidFill>
              </a:rPr>
              <a:t>a</a:t>
            </a:r>
            <a:r>
              <a:rPr lang="en-US" i="1" dirty="0">
                <a:solidFill>
                  <a:srgbClr val="FFFF00"/>
                </a:solidFill>
              </a:rPr>
              <a:t>z</a:t>
            </a:r>
            <a:r>
              <a:rPr lang="en-US" i="1" dirty="0">
                <a:solidFill>
                  <a:srgbClr val="00FF00"/>
                </a:solidFill>
              </a:rPr>
              <a:t>i</a:t>
            </a:r>
            <a:r>
              <a:rPr lang="en-US" i="1" dirty="0">
                <a:solidFill>
                  <a:srgbClr val="FFFF00"/>
                </a:solidFill>
              </a:rPr>
              <a:t>l</a:t>
            </a:r>
            <a:r>
              <a:rPr lang="en-US" i="1" dirty="0"/>
              <a:t> </a:t>
            </a:r>
            <a:r>
              <a:rPr lang="en-US" i="1" dirty="0">
                <a:solidFill>
                  <a:srgbClr val="00FF00"/>
                </a:solidFill>
              </a:rPr>
              <a:t>p</a:t>
            </a:r>
            <a:r>
              <a:rPr lang="en-US" i="1" dirty="0">
                <a:solidFill>
                  <a:srgbClr val="FFFF00"/>
                </a:solidFill>
              </a:rPr>
              <a:t>l</a:t>
            </a:r>
            <a:r>
              <a:rPr lang="en-US" i="1" dirty="0">
                <a:solidFill>
                  <a:srgbClr val="00FF00"/>
                </a:solidFill>
              </a:rPr>
              <a:t>o</a:t>
            </a:r>
            <a:r>
              <a:rPr lang="en-US" i="1" dirty="0">
                <a:solidFill>
                  <a:srgbClr val="FFFF00"/>
                </a:solidFill>
              </a:rPr>
              <a:t>t</a:t>
            </a:r>
            <a:r>
              <a:rPr lang="en-US" dirty="0"/>
              <a:t>”</a:t>
            </a:r>
          </a:p>
          <a:p>
            <a:pPr lvl="1"/>
            <a:r>
              <a:rPr lang="en-US" dirty="0" err="1"/>
              <a:t>Abweichung</a:t>
            </a:r>
            <a:r>
              <a:rPr lang="en-US" dirty="0"/>
              <a:t> in </a:t>
            </a:r>
            <a:r>
              <a:rPr lang="el-GR" dirty="0"/>
              <a:t>σ</a:t>
            </a:r>
            <a:r>
              <a:rPr lang="de-DE" dirty="0"/>
              <a:t> </a:t>
            </a:r>
            <a:r>
              <a:rPr lang="en-US" dirty="0"/>
              <a:t>von den											     </a:t>
            </a:r>
            <a:r>
              <a:rPr lang="en-US" dirty="0" err="1"/>
              <a:t>erwarteten</a:t>
            </a:r>
            <a:r>
              <a:rPr lang="en-US" dirty="0"/>
              <a:t> </a:t>
            </a:r>
            <a:r>
              <a:rPr lang="en-US" dirty="0" err="1"/>
              <a:t>Ergebnissen</a:t>
            </a:r>
            <a:r>
              <a:rPr lang="en-US" dirty="0"/>
              <a:t> </a:t>
            </a:r>
            <a:r>
              <a:rPr lang="en-US" dirty="0" err="1"/>
              <a:t>für</a:t>
            </a:r>
            <a:r>
              <a:rPr lang="en-US" dirty="0"/>
              <a:t>										        “</a:t>
            </a:r>
            <a:r>
              <a:rPr lang="en-US" dirty="0" err="1"/>
              <a:t>kein</a:t>
            </a:r>
            <a:r>
              <a:rPr lang="en-US" dirty="0"/>
              <a:t> Higgs” </a:t>
            </a:r>
            <a:r>
              <a:rPr lang="en-US" dirty="0" err="1"/>
              <a:t>im</a:t>
            </a:r>
            <a:r>
              <a:rPr lang="en-US" dirty="0"/>
              <a:t> </a:t>
            </a:r>
            <a:r>
              <a:rPr lang="en-US" dirty="0" err="1"/>
              <a:t>gesamten</a:t>
            </a:r>
            <a:r>
              <a:rPr lang="en-US" dirty="0"/>
              <a:t>									   </a:t>
            </a:r>
            <a:r>
              <a:rPr lang="en-US" dirty="0" err="1"/>
              <a:t>Massenbereich</a:t>
            </a:r>
            <a:r>
              <a:rPr lang="en-US" dirty="0"/>
              <a:t> der </a:t>
            </a:r>
            <a:r>
              <a:rPr lang="en-US" dirty="0" err="1"/>
              <a:t>Suche</a:t>
            </a:r>
            <a:endParaRPr lang="en-US" dirty="0"/>
          </a:p>
          <a:p>
            <a:pPr lvl="2"/>
            <a:r>
              <a:rPr lang="en-US" dirty="0"/>
              <a:t>1 σ = </a:t>
            </a:r>
            <a:r>
              <a:rPr lang="en-US" dirty="0" err="1"/>
              <a:t>grün</a:t>
            </a:r>
            <a:r>
              <a:rPr lang="en-US" dirty="0"/>
              <a:t>, 2 σ = </a:t>
            </a:r>
            <a:r>
              <a:rPr lang="en-US" dirty="0" err="1"/>
              <a:t>gelb</a:t>
            </a:r>
            <a:endParaRPr lang="en-US" dirty="0"/>
          </a:p>
        </p:txBody>
      </p:sp>
      <p:sp>
        <p:nvSpPr>
          <p:cNvPr id="5" name="Donut 4"/>
          <p:cNvSpPr/>
          <p:nvPr/>
        </p:nvSpPr>
        <p:spPr bwMode="auto">
          <a:xfrm>
            <a:off x="5688384" y="4873842"/>
            <a:ext cx="1800200" cy="1138243"/>
          </a:xfrm>
          <a:prstGeom prst="donut">
            <a:avLst>
              <a:gd name="adj" fmla="val 3892"/>
            </a:avLst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/>
          <a:lstStyle/>
          <a:p>
            <a:endParaRPr lang="en-US"/>
          </a:p>
        </p:txBody>
      </p:sp>
      <p:sp>
        <p:nvSpPr>
          <p:cNvPr id="6" name="Up Arrow 5"/>
          <p:cNvSpPr/>
          <p:nvPr/>
        </p:nvSpPr>
        <p:spPr bwMode="auto">
          <a:xfrm>
            <a:off x="6408464" y="5130934"/>
            <a:ext cx="117355" cy="521111"/>
          </a:xfrm>
          <a:prstGeom prst="upArrow">
            <a:avLst>
              <a:gd name="adj1" fmla="val 50000"/>
              <a:gd name="adj2" fmla="val 104646"/>
            </a:avLst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/>
          <a:lstStyle/>
          <a:p>
            <a:endParaRPr lang="en-US"/>
          </a:p>
        </p:txBody>
      </p:sp>
      <p:sp>
        <p:nvSpPr>
          <p:cNvPr id="11" name="Right Arrow 10"/>
          <p:cNvSpPr/>
          <p:nvPr/>
        </p:nvSpPr>
        <p:spPr bwMode="auto">
          <a:xfrm rot="1197437">
            <a:off x="3279105" y="4701398"/>
            <a:ext cx="2465136" cy="106420"/>
          </a:xfrm>
          <a:prstGeom prst="rightArrow">
            <a:avLst>
              <a:gd name="adj1" fmla="val 52098"/>
              <a:gd name="adj2" fmla="val 145382"/>
            </a:avLst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1072304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Higgs </a:t>
            </a:r>
            <a:r>
              <a:rPr lang="en-US" dirty="0" err="1"/>
              <a:t>Jagd</a:t>
            </a:r>
            <a:r>
              <a:rPr lang="en-US" dirty="0"/>
              <a:t> am LHC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“Where the Higgs was found!”</a:t>
            </a:r>
          </a:p>
        </p:txBody>
      </p:sp>
    </p:spTree>
    <p:extLst>
      <p:ext uri="{BB962C8B-B14F-4D97-AF65-F5344CB8AC3E}">
        <p14:creationId xmlns:p14="http://schemas.microsoft.com/office/powerpoint/2010/main" val="511558212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LHC Start – 10. September 2008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74638" y="2843733"/>
            <a:ext cx="4753301" cy="4287316"/>
          </a:xfrm>
        </p:spPr>
        <p:txBody>
          <a:bodyPr/>
          <a:lstStyle/>
          <a:p>
            <a:r>
              <a:rPr lang="de-DE" dirty="0"/>
              <a:t>Größtes Medienevent in der Geschichte der Wissenschaft</a:t>
            </a:r>
          </a:p>
          <a:p>
            <a:pPr lvl="3"/>
            <a:r>
              <a:rPr lang="de-DE" dirty="0"/>
              <a:t>Top News weltweit (keine weiteren Katastrophen, Politikevents etc.)</a:t>
            </a:r>
          </a:p>
          <a:p>
            <a:pPr lvl="1"/>
            <a:r>
              <a:rPr lang="en-US" altLang="en-US" dirty="0"/>
              <a:t>Eurovision live satellite feed von 9:00–18:00 + Webcast</a:t>
            </a:r>
          </a:p>
          <a:p>
            <a:pPr lvl="2"/>
            <a:r>
              <a:rPr lang="de-DE" dirty="0"/>
              <a:t>2500 TV Ausstrahlungen</a:t>
            </a:r>
          </a:p>
          <a:p>
            <a:pPr lvl="2"/>
            <a:r>
              <a:rPr lang="de-DE" dirty="0"/>
              <a:t>mehrere hundert Millionen Zuschauer</a:t>
            </a:r>
          </a:p>
          <a:p>
            <a:pPr lvl="1"/>
            <a:r>
              <a:rPr lang="de-DE" dirty="0"/>
              <a:t>260 akkreditierte Journalisten</a:t>
            </a:r>
          </a:p>
          <a:p>
            <a:pPr lvl="2"/>
            <a:r>
              <a:rPr lang="de-DE" dirty="0"/>
              <a:t>5800 Presseartikel</a:t>
            </a:r>
          </a:p>
          <a:p>
            <a:pPr lvl="1"/>
            <a:r>
              <a:rPr lang="de-DE" dirty="0"/>
              <a:t>100 Millionen Hits auf den CERN Webseiten</a:t>
            </a:r>
          </a:p>
        </p:txBody>
      </p:sp>
      <p:sp>
        <p:nvSpPr>
          <p:cNvPr id="3" name="object 8"/>
          <p:cNvSpPr/>
          <p:nvPr/>
        </p:nvSpPr>
        <p:spPr>
          <a:xfrm>
            <a:off x="5348365" y="1231166"/>
            <a:ext cx="4156443" cy="276469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pic>
        <p:nvPicPr>
          <p:cNvPr id="5" name="Picture 6" descr="lhc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832" y="899517"/>
            <a:ext cx="4191000" cy="158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CCC 10 September c.jpg"/>
          <p:cNvPicPr>
            <a:picLocks noChangeAspect="1"/>
          </p:cNvPicPr>
          <p:nvPr/>
        </p:nvPicPr>
        <p:blipFill rotWithShape="1">
          <a:blip r:embed="rId5"/>
          <a:srcRect t="24224" b="69"/>
          <a:stretch/>
        </p:blipFill>
        <p:spPr bwMode="auto">
          <a:xfrm>
            <a:off x="5150401" y="4499917"/>
            <a:ext cx="4714447" cy="2375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Text Box 20"/>
          <p:cNvSpPr txBox="1">
            <a:spLocks noChangeArrowheads="1"/>
          </p:cNvSpPr>
          <p:nvPr/>
        </p:nvSpPr>
        <p:spPr bwMode="auto">
          <a:xfrm>
            <a:off x="5635054" y="4139877"/>
            <a:ext cx="3653730" cy="288032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" tIns="24876" rIns="9000" bIns="9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>
              <a:lnSpc>
                <a:spcPct val="93000"/>
              </a:lnSpc>
            </a:pPr>
            <a:r>
              <a:rPr lang="en-US" sz="1400" b="1" dirty="0">
                <a:solidFill>
                  <a:srgbClr val="002060"/>
                </a:solidFill>
                <a:latin typeface="Luxi Sans" charset="0"/>
              </a:rPr>
              <a:t> CERN Control Centre (LHC </a:t>
            </a:r>
            <a:r>
              <a:rPr lang="en-US" sz="1400" b="1" dirty="0" err="1">
                <a:solidFill>
                  <a:srgbClr val="002060"/>
                </a:solidFill>
                <a:latin typeface="Luxi Sans" charset="0"/>
              </a:rPr>
              <a:t>Kontrollraum</a:t>
            </a:r>
            <a:r>
              <a:rPr lang="en-US" sz="1400" b="1" dirty="0">
                <a:solidFill>
                  <a:srgbClr val="002060"/>
                </a:solidFill>
                <a:latin typeface="Luxi Sans" charset="0"/>
              </a:rPr>
              <a:t>)  </a:t>
            </a:r>
          </a:p>
        </p:txBody>
      </p:sp>
    </p:spTree>
    <p:extLst>
      <p:ext uri="{BB962C8B-B14F-4D97-AF65-F5344CB8AC3E}">
        <p14:creationId xmlns:p14="http://schemas.microsoft.com/office/powerpoint/2010/main" val="1031798568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LHC Start in deutschen Medien</a:t>
            </a:r>
            <a:endParaRPr lang="en-GB" dirty="0"/>
          </a:p>
        </p:txBody>
      </p:sp>
      <p:sp>
        <p:nvSpPr>
          <p:cNvPr id="3" name="object 3"/>
          <p:cNvSpPr/>
          <p:nvPr/>
        </p:nvSpPr>
        <p:spPr>
          <a:xfrm>
            <a:off x="6026721" y="992344"/>
            <a:ext cx="3549078" cy="213359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308306" y="3120875"/>
            <a:ext cx="3266501" cy="188794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55256" y="7116920"/>
            <a:ext cx="3189325" cy="44623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767311" y="4956684"/>
            <a:ext cx="3805820" cy="2204859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276701" y="996240"/>
            <a:ext cx="2786427" cy="237516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31800" y="971525"/>
            <a:ext cx="3322192" cy="2956229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31800" y="2581581"/>
            <a:ext cx="3491877" cy="2405875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431800" y="4605265"/>
            <a:ext cx="4428980" cy="2556277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779663" y="3372511"/>
            <a:ext cx="2401922" cy="3168343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29793937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en-US" dirty="0"/>
              <a:t>Higgs-</a:t>
            </a:r>
            <a:r>
              <a:rPr lang="en-US" dirty="0" err="1"/>
              <a:t>Teilchen</a:t>
            </a:r>
            <a:r>
              <a:rPr lang="en-US" dirty="0"/>
              <a:t> </a:t>
            </a:r>
            <a:r>
              <a:rPr lang="en-US" dirty="0" err="1"/>
              <a:t>Produktion</a:t>
            </a:r>
            <a:r>
              <a:rPr lang="en-US" dirty="0"/>
              <a:t> und </a:t>
            </a:r>
            <a:r>
              <a:rPr lang="en-US" dirty="0" err="1"/>
              <a:t>Zerfall</a:t>
            </a:r>
            <a:endParaRPr lang="en-US" dirty="0"/>
          </a:p>
        </p:txBody>
      </p:sp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88184" y="4607321"/>
            <a:ext cx="3687450" cy="2628900"/>
          </a:xfrm>
          <a:prstGeom prst="rect">
            <a:avLst/>
          </a:prstGeom>
          <a:noFill/>
        </p:spPr>
      </p:pic>
      <p:sp>
        <p:nvSpPr>
          <p:cNvPr id="17" name="Content Placeholder 9"/>
          <p:cNvSpPr txBox="1">
            <a:spLocks/>
          </p:cNvSpPr>
          <p:nvPr/>
        </p:nvSpPr>
        <p:spPr>
          <a:xfrm>
            <a:off x="274638" y="1189038"/>
            <a:ext cx="9302178" cy="5942012"/>
          </a:xfrm>
          <a:prstGeom prst="rect">
            <a:avLst/>
          </a:prstGeom>
        </p:spPr>
        <p:txBody>
          <a:bodyPr/>
          <a:lstStyle>
            <a:lvl1pPr marL="142875" marR="0" indent="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None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2400" b="1">
                <a:solidFill>
                  <a:srgbClr val="000080"/>
                </a:solidFill>
                <a:latin typeface="+mn-lt"/>
                <a:ea typeface="+mn-ea"/>
                <a:cs typeface="+mn-cs"/>
              </a:defRPr>
            </a:lvl1pPr>
            <a:lvl2pPr marL="785813" marR="0" indent="-28575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71000"/>
              <a:buFont typeface="Times New Roman" pitchFamily="16" charset="0"/>
              <a:buBlip>
                <a:blip r:embed="rId4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20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074738" marR="0" indent="-427038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825"/>
              </a:spcAft>
              <a:buClr>
                <a:srgbClr val="000000"/>
              </a:buClr>
              <a:buSzPct val="33000"/>
              <a:buFont typeface="Times New Roman" pitchFamily="16" charset="0"/>
              <a:buBlip>
                <a:blip r:embed="rId5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16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362075" marR="0" indent="-427038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538"/>
              </a:spcAft>
              <a:buClr>
                <a:srgbClr val="000000"/>
              </a:buClr>
              <a:buSzTx/>
              <a:buFont typeface="Times New Roman" pitchFamily="16" charset="0"/>
              <a:buBlip>
                <a:blip r:embed="rId6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14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47675" rtl="0" fontAlgn="base" hangingPunct="0">
              <a:lnSpc>
                <a:spcPct val="85000"/>
              </a:lnSpc>
              <a:spcBef>
                <a:spcPct val="0"/>
              </a:spcBef>
              <a:spcAft>
                <a:spcPts val="250"/>
              </a:spcAft>
              <a:buClr>
                <a:srgbClr val="000000"/>
              </a:buClr>
              <a:buSzPct val="100000"/>
              <a:buFont typeface="Times New Roman" pitchFamily="16" charset="0"/>
              <a:defRPr sz="2000" b="1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447675" rtl="0" fontAlgn="base" hangingPunct="0">
              <a:lnSpc>
                <a:spcPct val="85000"/>
              </a:lnSpc>
              <a:spcBef>
                <a:spcPct val="0"/>
              </a:spcBef>
              <a:spcAft>
                <a:spcPts val="250"/>
              </a:spcAft>
              <a:buClr>
                <a:srgbClr val="000000"/>
              </a:buClr>
              <a:buSzPct val="100000"/>
              <a:buFont typeface="Times New Roman" pitchFamily="16" charset="0"/>
              <a:defRPr sz="2000" b="1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6pPr>
            <a:lvl7pPr marL="2971800" indent="-228600" algn="l" defTabSz="447675" rtl="0" fontAlgn="base" hangingPunct="0">
              <a:lnSpc>
                <a:spcPct val="85000"/>
              </a:lnSpc>
              <a:spcBef>
                <a:spcPct val="0"/>
              </a:spcBef>
              <a:spcAft>
                <a:spcPts val="250"/>
              </a:spcAft>
              <a:buClr>
                <a:srgbClr val="000000"/>
              </a:buClr>
              <a:buSzPct val="100000"/>
              <a:buFont typeface="Times New Roman" pitchFamily="16" charset="0"/>
              <a:defRPr sz="2000" b="1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7pPr>
            <a:lvl8pPr marL="3429000" indent="-228600" algn="l" defTabSz="447675" rtl="0" fontAlgn="base" hangingPunct="0">
              <a:lnSpc>
                <a:spcPct val="85000"/>
              </a:lnSpc>
              <a:spcBef>
                <a:spcPct val="0"/>
              </a:spcBef>
              <a:spcAft>
                <a:spcPts val="250"/>
              </a:spcAft>
              <a:buClr>
                <a:srgbClr val="000000"/>
              </a:buClr>
              <a:buSzPct val="100000"/>
              <a:buFont typeface="Times New Roman" pitchFamily="16" charset="0"/>
              <a:defRPr sz="2000" b="1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8pPr>
            <a:lvl9pPr marL="3886200" indent="-228600" algn="l" defTabSz="447675" rtl="0" fontAlgn="base" hangingPunct="0">
              <a:lnSpc>
                <a:spcPct val="85000"/>
              </a:lnSpc>
              <a:spcBef>
                <a:spcPct val="0"/>
              </a:spcBef>
              <a:spcAft>
                <a:spcPts val="250"/>
              </a:spcAft>
              <a:buClr>
                <a:srgbClr val="000000"/>
              </a:buClr>
              <a:buSzPct val="100000"/>
              <a:buFont typeface="Times New Roman" pitchFamily="16" charset="0"/>
              <a:defRPr sz="2000" b="1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498475" lvl="0" indent="-355600">
              <a:buBlip>
                <a:blip r:embed="rId7"/>
              </a:buBlip>
            </a:pPr>
            <a:r>
              <a:rPr lang="en-US" dirty="0" err="1">
                <a:latin typeface="Luxi Sans" charset="0"/>
              </a:rPr>
              <a:t>Indirekter</a:t>
            </a:r>
            <a:r>
              <a:rPr lang="en-US" dirty="0">
                <a:latin typeface="Luxi Sans" charset="0"/>
              </a:rPr>
              <a:t> </a:t>
            </a:r>
            <a:r>
              <a:rPr lang="en-US" dirty="0" err="1">
                <a:latin typeface="Luxi Sans" charset="0"/>
              </a:rPr>
              <a:t>Nachweis</a:t>
            </a:r>
            <a:r>
              <a:rPr lang="en-US" dirty="0">
                <a:latin typeface="Luxi Sans" charset="0"/>
              </a:rPr>
              <a:t> des Higgs-</a:t>
            </a:r>
            <a:r>
              <a:rPr lang="en-US" dirty="0" err="1">
                <a:latin typeface="Luxi Sans" charset="0"/>
              </a:rPr>
              <a:t>Feldes</a:t>
            </a:r>
            <a:r>
              <a:rPr lang="en-US" dirty="0">
                <a:latin typeface="Luxi Sans" charset="0"/>
              </a:rPr>
              <a:t> </a:t>
            </a:r>
            <a:r>
              <a:rPr lang="en-US" dirty="0" err="1">
                <a:latin typeface="Luxi Sans" charset="0"/>
              </a:rPr>
              <a:t>durch</a:t>
            </a:r>
            <a:r>
              <a:rPr lang="en-US" dirty="0">
                <a:latin typeface="Luxi Sans" charset="0"/>
              </a:rPr>
              <a:t> Higgs-</a:t>
            </a:r>
            <a:r>
              <a:rPr lang="en-US" dirty="0" err="1">
                <a:latin typeface="Luxi Sans" charset="0"/>
              </a:rPr>
              <a:t>Teilchen</a:t>
            </a:r>
            <a:endParaRPr lang="en-US" dirty="0">
              <a:solidFill>
                <a:srgbClr val="FF0000"/>
              </a:solidFill>
              <a:latin typeface="Luxi Sans" charset="0"/>
            </a:endParaRPr>
          </a:p>
          <a:p>
            <a:pPr lvl="1"/>
            <a:r>
              <a:rPr lang="en-US" dirty="0" err="1">
                <a:latin typeface="Luxi Sans" charset="0"/>
              </a:rPr>
              <a:t>Teilchen</a:t>
            </a:r>
            <a:r>
              <a:rPr lang="en-US" dirty="0">
                <a:latin typeface="Luxi Sans" charset="0"/>
              </a:rPr>
              <a:t> </a:t>
            </a:r>
            <a:r>
              <a:rPr lang="en-US" dirty="0" err="1">
                <a:latin typeface="Luxi Sans" charset="0"/>
              </a:rPr>
              <a:t>müssen</a:t>
            </a:r>
            <a:r>
              <a:rPr lang="en-US" dirty="0">
                <a:latin typeface="Luxi Sans" charset="0"/>
              </a:rPr>
              <a:t> </a:t>
            </a:r>
            <a:r>
              <a:rPr lang="en-US" dirty="0" err="1">
                <a:latin typeface="Luxi Sans" charset="0"/>
              </a:rPr>
              <a:t>mit</a:t>
            </a:r>
            <a:r>
              <a:rPr lang="en-US" dirty="0">
                <a:latin typeface="Luxi Sans" charset="0"/>
              </a:rPr>
              <a:t> </a:t>
            </a:r>
            <a:r>
              <a:rPr lang="en-US" dirty="0" err="1">
                <a:latin typeface="Luxi Sans" charset="0"/>
              </a:rPr>
              <a:t>hoher</a:t>
            </a:r>
            <a:r>
              <a:rPr lang="en-US" dirty="0">
                <a:latin typeface="Luxi Sans" charset="0"/>
              </a:rPr>
              <a:t> </a:t>
            </a:r>
            <a:r>
              <a:rPr lang="en-US" dirty="0" err="1">
                <a:latin typeface="Luxi Sans" charset="0"/>
              </a:rPr>
              <a:t>Energie</a:t>
            </a:r>
            <a:r>
              <a:rPr lang="en-US" dirty="0">
                <a:latin typeface="Luxi Sans" charset="0"/>
              </a:rPr>
              <a:t> </a:t>
            </a:r>
            <a:r>
              <a:rPr lang="en-US" dirty="0" err="1">
                <a:latin typeface="Luxi Sans" charset="0"/>
              </a:rPr>
              <a:t>kollidieren</a:t>
            </a:r>
            <a:r>
              <a:rPr lang="en-US" dirty="0">
                <a:latin typeface="Luxi Sans" charset="0"/>
              </a:rPr>
              <a:t>,</a:t>
            </a:r>
            <a:br>
              <a:rPr lang="en-US" dirty="0">
                <a:latin typeface="Luxi Sans" charset="0"/>
              </a:rPr>
            </a:br>
            <a:r>
              <a:rPr lang="en-US" dirty="0">
                <a:latin typeface="Luxi Sans" charset="0"/>
              </a:rPr>
              <a:t>um das Higgs-Feld </a:t>
            </a:r>
            <a:r>
              <a:rPr lang="en-US" dirty="0" err="1">
                <a:latin typeface="Luxi Sans" charset="0"/>
              </a:rPr>
              <a:t>anzuregen</a:t>
            </a:r>
            <a:r>
              <a:rPr lang="en-US" dirty="0">
                <a:latin typeface="Luxi Sans" charset="0"/>
              </a:rPr>
              <a:t> und </a:t>
            </a:r>
            <a:r>
              <a:rPr lang="en-US" dirty="0" err="1">
                <a:latin typeface="Luxi Sans" charset="0"/>
              </a:rPr>
              <a:t>ein</a:t>
            </a:r>
            <a:r>
              <a:rPr lang="en-US" dirty="0">
                <a:latin typeface="Luxi Sans" charset="0"/>
              </a:rPr>
              <a:t> Higgs-</a:t>
            </a:r>
            <a:r>
              <a:rPr lang="en-US" dirty="0" err="1">
                <a:latin typeface="Luxi Sans" charset="0"/>
              </a:rPr>
              <a:t>Teilchen</a:t>
            </a:r>
            <a:br>
              <a:rPr lang="en-US" dirty="0">
                <a:latin typeface="Luxi Sans" charset="0"/>
              </a:rPr>
            </a:br>
            <a:r>
              <a:rPr lang="en-US" dirty="0" err="1">
                <a:latin typeface="Luxi Sans" charset="0"/>
              </a:rPr>
              <a:t>zu</a:t>
            </a:r>
            <a:r>
              <a:rPr lang="en-US" dirty="0">
                <a:latin typeface="Luxi Sans" charset="0"/>
              </a:rPr>
              <a:t> </a:t>
            </a:r>
            <a:r>
              <a:rPr lang="en-US" dirty="0" err="1">
                <a:latin typeface="Luxi Sans" charset="0"/>
              </a:rPr>
              <a:t>erzeugen</a:t>
            </a:r>
            <a:endParaRPr lang="en-US" dirty="0">
              <a:latin typeface="Luxi Sans" charset="0"/>
            </a:endParaRPr>
          </a:p>
          <a:p>
            <a:pPr lvl="3"/>
            <a:endParaRPr lang="en-US" dirty="0">
              <a:latin typeface="Luxi Sans" charset="0"/>
            </a:endParaRPr>
          </a:p>
          <a:p>
            <a:pPr marL="498475" lvl="0" indent="-355600">
              <a:buBlip>
                <a:blip r:embed="rId7"/>
              </a:buBlip>
            </a:pPr>
            <a:r>
              <a:rPr lang="en-US" dirty="0">
                <a:latin typeface="Luxi Sans" charset="0"/>
              </a:rPr>
              <a:t>Higgs-</a:t>
            </a:r>
            <a:r>
              <a:rPr lang="en-US" dirty="0" err="1">
                <a:latin typeface="Luxi Sans" charset="0"/>
              </a:rPr>
              <a:t>Teilchen</a:t>
            </a:r>
            <a:r>
              <a:rPr lang="en-US" dirty="0">
                <a:latin typeface="Luxi Sans" charset="0"/>
              </a:rPr>
              <a:t> </a:t>
            </a:r>
            <a:r>
              <a:rPr lang="en-US" dirty="0" err="1">
                <a:latin typeface="Luxi Sans" charset="0"/>
              </a:rPr>
              <a:t>Produktion</a:t>
            </a:r>
            <a:r>
              <a:rPr lang="en-US" dirty="0">
                <a:latin typeface="Luxi Sans" charset="0"/>
              </a:rPr>
              <a:t> + </a:t>
            </a:r>
            <a:r>
              <a:rPr lang="en-US" dirty="0" err="1">
                <a:latin typeface="Luxi Sans" charset="0"/>
              </a:rPr>
              <a:t>Zerfälle</a:t>
            </a:r>
            <a:r>
              <a:rPr lang="en-US" dirty="0">
                <a:latin typeface="Luxi Sans" charset="0"/>
              </a:rPr>
              <a:t> </a:t>
            </a:r>
            <a:r>
              <a:rPr lang="en-US" dirty="0" err="1">
                <a:latin typeface="Luxi Sans" charset="0"/>
              </a:rPr>
              <a:t>sind</a:t>
            </a:r>
            <a:br>
              <a:rPr lang="en-US" dirty="0">
                <a:latin typeface="Luxi Sans" charset="0"/>
              </a:rPr>
            </a:br>
            <a:r>
              <a:rPr lang="en-US" dirty="0" err="1">
                <a:latin typeface="Luxi Sans" charset="0"/>
              </a:rPr>
              <a:t>berechenbar</a:t>
            </a:r>
            <a:endParaRPr lang="en-US" dirty="0">
              <a:latin typeface="Luxi Sans" charset="0"/>
            </a:endParaRPr>
          </a:p>
          <a:p>
            <a:pPr lvl="1"/>
            <a:r>
              <a:rPr lang="en-US" dirty="0" err="1">
                <a:latin typeface="Luxi Sans" charset="0"/>
              </a:rPr>
              <a:t>nur</a:t>
            </a:r>
            <a:r>
              <a:rPr lang="en-US" dirty="0">
                <a:latin typeface="Luxi Sans" charset="0"/>
              </a:rPr>
              <a:t> </a:t>
            </a:r>
            <a:r>
              <a:rPr lang="en-US" dirty="0" err="1">
                <a:latin typeface="Luxi Sans" charset="0"/>
              </a:rPr>
              <a:t>abhängig</a:t>
            </a:r>
            <a:r>
              <a:rPr lang="en-US" dirty="0">
                <a:latin typeface="Luxi Sans" charset="0"/>
              </a:rPr>
              <a:t> von der (</a:t>
            </a:r>
            <a:r>
              <a:rPr lang="en-US" dirty="0" err="1">
                <a:latin typeface="Luxi Sans" charset="0"/>
              </a:rPr>
              <a:t>zunächst</a:t>
            </a:r>
            <a:r>
              <a:rPr lang="en-US" dirty="0">
                <a:latin typeface="Luxi Sans" charset="0"/>
              </a:rPr>
              <a:t> </a:t>
            </a:r>
            <a:r>
              <a:rPr lang="en-US" dirty="0" err="1">
                <a:latin typeface="Luxi Sans" charset="0"/>
              </a:rPr>
              <a:t>unbekannten</a:t>
            </a:r>
            <a:r>
              <a:rPr lang="en-US" dirty="0">
                <a:latin typeface="Luxi Sans" charset="0"/>
              </a:rPr>
              <a:t>) Masse</a:t>
            </a:r>
            <a:endParaRPr lang="en-US" baseline="-25000" dirty="0">
              <a:latin typeface="Luxi Sans" charset="0"/>
            </a:endParaRPr>
          </a:p>
          <a:p>
            <a:pPr lvl="1"/>
            <a:r>
              <a:rPr lang="en-US" dirty="0" err="1">
                <a:solidFill>
                  <a:srgbClr val="0000FF"/>
                </a:solidFill>
                <a:latin typeface="Luxi Sans" charset="0"/>
              </a:rPr>
              <a:t>Vektor</a:t>
            </a:r>
            <a:r>
              <a:rPr lang="en-US" dirty="0">
                <a:solidFill>
                  <a:srgbClr val="0000FF"/>
                </a:solidFill>
                <a:latin typeface="Luxi Sans" charset="0"/>
              </a:rPr>
              <a:t> Boson </a:t>
            </a:r>
            <a:r>
              <a:rPr lang="en-US" dirty="0" err="1">
                <a:solidFill>
                  <a:srgbClr val="0000FF"/>
                </a:solidFill>
                <a:latin typeface="Luxi Sans" charset="0"/>
              </a:rPr>
              <a:t>Zerfälle</a:t>
            </a:r>
            <a:endParaRPr lang="en-US" dirty="0">
              <a:solidFill>
                <a:srgbClr val="0000FF"/>
              </a:solidFill>
              <a:latin typeface="Luxi Sans" charset="0"/>
            </a:endParaRPr>
          </a:p>
          <a:p>
            <a:pPr lvl="2"/>
            <a:r>
              <a:rPr lang="en-US" dirty="0">
                <a:latin typeface="Luxi Sans" charset="0"/>
              </a:rPr>
              <a:t>H </a:t>
            </a:r>
            <a:r>
              <a:rPr lang="en-US" dirty="0">
                <a:latin typeface="Luxi Sans" charset="0"/>
                <a:sym typeface="Wingdings"/>
              </a:rPr>
              <a:t> ZZ (</a:t>
            </a:r>
            <a:r>
              <a:rPr lang="en-US" dirty="0" err="1">
                <a:latin typeface="Luxi Sans" charset="0"/>
                <a:sym typeface="Wingdings"/>
              </a:rPr>
              <a:t>wenn</a:t>
            </a:r>
            <a:r>
              <a:rPr lang="en-US" dirty="0">
                <a:latin typeface="Luxi Sans" charset="0"/>
                <a:sym typeface="Wingdings"/>
              </a:rPr>
              <a:t> M</a:t>
            </a:r>
            <a:r>
              <a:rPr lang="en-US" baseline="-25000" dirty="0">
                <a:latin typeface="Luxi Sans" charset="0"/>
                <a:sym typeface="Wingdings"/>
              </a:rPr>
              <a:t>H</a:t>
            </a:r>
            <a:r>
              <a:rPr lang="en-US" dirty="0">
                <a:latin typeface="Luxi Sans" charset="0"/>
                <a:sym typeface="Wingdings"/>
              </a:rPr>
              <a:t> </a:t>
            </a:r>
            <a:r>
              <a:rPr lang="en-US" dirty="0" err="1">
                <a:latin typeface="Luxi Sans" charset="0"/>
                <a:sym typeface="Wingdings"/>
              </a:rPr>
              <a:t>groß</a:t>
            </a:r>
            <a:r>
              <a:rPr lang="en-US" dirty="0">
                <a:latin typeface="Luxi Sans" charset="0"/>
                <a:sym typeface="Wingdings"/>
              </a:rPr>
              <a:t>)</a:t>
            </a:r>
          </a:p>
          <a:p>
            <a:pPr lvl="2"/>
            <a:r>
              <a:rPr lang="en-US" dirty="0">
                <a:latin typeface="Luxi Sans" charset="0"/>
                <a:sym typeface="Wingdings"/>
              </a:rPr>
              <a:t>H  WW (</a:t>
            </a:r>
            <a:r>
              <a:rPr lang="en-US" dirty="0" err="1">
                <a:latin typeface="Luxi Sans" charset="0"/>
                <a:sym typeface="Wingdings"/>
              </a:rPr>
              <a:t>wenn</a:t>
            </a:r>
            <a:r>
              <a:rPr lang="en-US" dirty="0">
                <a:latin typeface="Luxi Sans" charset="0"/>
                <a:sym typeface="Wingdings"/>
              </a:rPr>
              <a:t> M</a:t>
            </a:r>
            <a:r>
              <a:rPr lang="en-US" baseline="-25000" dirty="0">
                <a:latin typeface="Luxi Sans" charset="0"/>
                <a:sym typeface="Wingdings"/>
              </a:rPr>
              <a:t>H</a:t>
            </a:r>
            <a:r>
              <a:rPr lang="en-US" dirty="0">
                <a:latin typeface="Luxi Sans" charset="0"/>
                <a:sym typeface="Wingdings"/>
              </a:rPr>
              <a:t> </a:t>
            </a:r>
            <a:r>
              <a:rPr lang="en-US" dirty="0" err="1">
                <a:latin typeface="Luxi Sans" charset="0"/>
                <a:sym typeface="Wingdings"/>
              </a:rPr>
              <a:t>groß</a:t>
            </a:r>
            <a:r>
              <a:rPr lang="en-US" dirty="0">
                <a:latin typeface="Luxi Sans" charset="0"/>
                <a:sym typeface="Wingdings"/>
              </a:rPr>
              <a:t>)</a:t>
            </a:r>
          </a:p>
          <a:p>
            <a:pPr lvl="2"/>
            <a:r>
              <a:rPr lang="en-US" dirty="0">
                <a:latin typeface="Luxi Sans" charset="0"/>
                <a:sym typeface="Wingdings"/>
              </a:rPr>
              <a:t>H  </a:t>
            </a:r>
            <a:r>
              <a:rPr lang="el-GR" dirty="0" err="1">
                <a:latin typeface="Calibri"/>
                <a:cs typeface="Arial"/>
              </a:rPr>
              <a:t>γγ</a:t>
            </a:r>
            <a:r>
              <a:rPr lang="en-US" dirty="0">
                <a:latin typeface="Luxi Sans" charset="0"/>
                <a:sym typeface="Wingdings"/>
              </a:rPr>
              <a:t> (</a:t>
            </a:r>
            <a:r>
              <a:rPr lang="en-US" dirty="0" err="1">
                <a:latin typeface="Luxi Sans" charset="0"/>
                <a:sym typeface="Wingdings"/>
              </a:rPr>
              <a:t>wenn</a:t>
            </a:r>
            <a:r>
              <a:rPr lang="en-US" dirty="0">
                <a:latin typeface="Luxi Sans" charset="0"/>
                <a:sym typeface="Wingdings"/>
              </a:rPr>
              <a:t> M</a:t>
            </a:r>
            <a:r>
              <a:rPr lang="en-US" baseline="-25000" dirty="0">
                <a:latin typeface="Luxi Sans" charset="0"/>
                <a:sym typeface="Wingdings"/>
              </a:rPr>
              <a:t>H</a:t>
            </a:r>
            <a:r>
              <a:rPr lang="en-US" dirty="0">
                <a:latin typeface="Luxi Sans" charset="0"/>
                <a:sym typeface="Wingdings"/>
              </a:rPr>
              <a:t> </a:t>
            </a:r>
            <a:r>
              <a:rPr lang="en-US" dirty="0" err="1">
                <a:latin typeface="Luxi Sans" charset="0"/>
                <a:sym typeface="Wingdings"/>
              </a:rPr>
              <a:t>klein</a:t>
            </a:r>
            <a:r>
              <a:rPr lang="en-US" dirty="0">
                <a:latin typeface="Luxi Sans" charset="0"/>
                <a:sym typeface="Wingdings"/>
              </a:rPr>
              <a:t>)</a:t>
            </a:r>
          </a:p>
          <a:p>
            <a:pPr lvl="1"/>
            <a:r>
              <a:rPr lang="en-US" dirty="0" err="1">
                <a:solidFill>
                  <a:srgbClr val="0000FF"/>
                </a:solidFill>
                <a:latin typeface="Luxi Sans" charset="0"/>
                <a:sym typeface="Wingdings"/>
              </a:rPr>
              <a:t>Zerfälle</a:t>
            </a:r>
            <a:r>
              <a:rPr lang="en-US" dirty="0">
                <a:solidFill>
                  <a:srgbClr val="0000FF"/>
                </a:solidFill>
                <a:latin typeface="Luxi Sans" charset="0"/>
                <a:sym typeface="Wingdings"/>
              </a:rPr>
              <a:t> in </a:t>
            </a:r>
            <a:r>
              <a:rPr lang="en-US" dirty="0" err="1">
                <a:solidFill>
                  <a:srgbClr val="0000FF"/>
                </a:solidFill>
                <a:latin typeface="Luxi Sans" charset="0"/>
                <a:sym typeface="Wingdings"/>
              </a:rPr>
              <a:t>Fermionen</a:t>
            </a:r>
            <a:endParaRPr lang="en-US" dirty="0">
              <a:solidFill>
                <a:srgbClr val="0000FF"/>
              </a:solidFill>
              <a:latin typeface="Luxi Sans" charset="0"/>
              <a:sym typeface="Wingdings"/>
            </a:endParaRPr>
          </a:p>
          <a:p>
            <a:pPr lvl="2"/>
            <a:r>
              <a:rPr lang="en-US" dirty="0">
                <a:latin typeface="Luxi Sans" charset="0"/>
                <a:sym typeface="Wingdings"/>
              </a:rPr>
              <a:t>H  </a:t>
            </a:r>
            <a:r>
              <a:rPr lang="el-GR" dirty="0" err="1">
                <a:latin typeface="Calibri"/>
                <a:cs typeface="Arial"/>
              </a:rPr>
              <a:t>ττ</a:t>
            </a:r>
            <a:r>
              <a:rPr lang="en-US" dirty="0">
                <a:latin typeface="Luxi Sans" charset="0"/>
                <a:sym typeface="Wingdings"/>
              </a:rPr>
              <a:t> (</a:t>
            </a:r>
            <a:r>
              <a:rPr lang="en-US" dirty="0" err="1">
                <a:latin typeface="Luxi Sans" charset="0"/>
                <a:sym typeface="Wingdings"/>
              </a:rPr>
              <a:t>wenn</a:t>
            </a:r>
            <a:r>
              <a:rPr lang="en-US" dirty="0">
                <a:latin typeface="Luxi Sans" charset="0"/>
                <a:sym typeface="Wingdings"/>
              </a:rPr>
              <a:t> M</a:t>
            </a:r>
            <a:r>
              <a:rPr lang="en-US" baseline="-25000" dirty="0">
                <a:latin typeface="Luxi Sans" charset="0"/>
                <a:sym typeface="Wingdings"/>
              </a:rPr>
              <a:t>H</a:t>
            </a:r>
            <a:r>
              <a:rPr lang="en-US" dirty="0">
                <a:latin typeface="Luxi Sans" charset="0"/>
                <a:sym typeface="Wingdings"/>
              </a:rPr>
              <a:t> </a:t>
            </a:r>
            <a:r>
              <a:rPr lang="en-US" dirty="0" err="1">
                <a:latin typeface="Luxi Sans" charset="0"/>
                <a:sym typeface="Wingdings"/>
              </a:rPr>
              <a:t>klein</a:t>
            </a:r>
            <a:r>
              <a:rPr lang="en-US" dirty="0">
                <a:latin typeface="Luxi Sans" charset="0"/>
                <a:sym typeface="Wingdings"/>
              </a:rPr>
              <a:t>)</a:t>
            </a:r>
          </a:p>
          <a:p>
            <a:pPr lvl="2"/>
            <a:r>
              <a:rPr lang="en-US" dirty="0">
                <a:latin typeface="Luxi Sans" charset="0"/>
                <a:sym typeface="Wingdings"/>
              </a:rPr>
              <a:t>H  bb (</a:t>
            </a:r>
            <a:r>
              <a:rPr lang="en-US" dirty="0" err="1">
                <a:latin typeface="Luxi Sans" charset="0"/>
                <a:sym typeface="Wingdings"/>
              </a:rPr>
              <a:t>wenn</a:t>
            </a:r>
            <a:r>
              <a:rPr lang="en-US" dirty="0">
                <a:latin typeface="Luxi Sans" charset="0"/>
                <a:sym typeface="Wingdings"/>
              </a:rPr>
              <a:t> M</a:t>
            </a:r>
            <a:r>
              <a:rPr lang="en-US" baseline="-25000" dirty="0">
                <a:latin typeface="Luxi Sans" charset="0"/>
                <a:sym typeface="Wingdings"/>
              </a:rPr>
              <a:t>H</a:t>
            </a:r>
            <a:r>
              <a:rPr lang="en-US" dirty="0">
                <a:latin typeface="Luxi Sans" charset="0"/>
                <a:sym typeface="Wingdings"/>
              </a:rPr>
              <a:t> </a:t>
            </a:r>
            <a:r>
              <a:rPr lang="en-US" dirty="0" err="1">
                <a:latin typeface="Luxi Sans" charset="0"/>
                <a:sym typeface="Wingdings"/>
              </a:rPr>
              <a:t>klein</a:t>
            </a:r>
            <a:r>
              <a:rPr lang="en-US" dirty="0">
                <a:latin typeface="Luxi Sans" charset="0"/>
                <a:sym typeface="Wingdings"/>
              </a:rPr>
              <a:t>)</a:t>
            </a:r>
          </a:p>
          <a:p>
            <a:pPr lvl="2"/>
            <a:endParaRPr lang="en-US" dirty="0">
              <a:latin typeface="Luxi Sans" charset="0"/>
              <a:sym typeface="Wingdings"/>
            </a:endParaRPr>
          </a:p>
          <a:p>
            <a:pPr lvl="1"/>
            <a:endParaRPr lang="en-US" dirty="0">
              <a:latin typeface="Luxi Sans" charset="0"/>
            </a:endParaRPr>
          </a:p>
          <a:p>
            <a:pPr marL="0"/>
            <a:endParaRPr lang="en-US" dirty="0">
              <a:latin typeface="Luxi Sans" charset="0"/>
            </a:endParaRPr>
          </a:p>
          <a:p>
            <a:endParaRPr lang="en-US" dirty="0">
              <a:latin typeface="Luxi Sans" charset="0"/>
            </a:endParaRPr>
          </a:p>
        </p:txBody>
      </p:sp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944467" y="1835621"/>
            <a:ext cx="1992389" cy="505854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72773163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Higgs</a:t>
            </a:r>
            <a:r>
              <a:rPr lang="de-DE" dirty="0"/>
              <a:t> Produktionsrate am LHC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638" y="1189038"/>
            <a:ext cx="3685554" cy="5942012"/>
          </a:xfrm>
        </p:spPr>
        <p:txBody>
          <a:bodyPr/>
          <a:lstStyle/>
          <a:p>
            <a:r>
              <a:rPr lang="en-US" dirty="0" err="1"/>
              <a:t>Produktionsrate</a:t>
            </a:r>
            <a:r>
              <a:rPr lang="en-US" dirty="0"/>
              <a:t>:   </a:t>
            </a:r>
            <a:br>
              <a:rPr lang="en-US" dirty="0"/>
            </a:br>
            <a:r>
              <a:rPr lang="en-US" dirty="0"/>
              <a:t>~100 Higgs-</a:t>
            </a:r>
            <a:r>
              <a:rPr lang="en-US" dirty="0" err="1"/>
              <a:t>Teilchen</a:t>
            </a:r>
            <a:r>
              <a:rPr lang="en-US" dirty="0"/>
              <a:t> pro </a:t>
            </a:r>
            <a:r>
              <a:rPr lang="en-US" dirty="0" err="1"/>
              <a:t>Stunde</a:t>
            </a:r>
            <a:endParaRPr lang="en-US" dirty="0"/>
          </a:p>
          <a:p>
            <a:pPr lvl="1"/>
            <a:r>
              <a:rPr lang="en-US" dirty="0"/>
              <a:t>2010 - 2012 </a:t>
            </a:r>
            <a:r>
              <a:rPr lang="en-US" dirty="0" err="1"/>
              <a:t>wurden</a:t>
            </a:r>
            <a:r>
              <a:rPr lang="en-US" dirty="0"/>
              <a:t> ca. </a:t>
            </a:r>
            <a:r>
              <a:rPr lang="en-US" dirty="0">
                <a:solidFill>
                  <a:srgbClr val="FF0000"/>
                </a:solidFill>
              </a:rPr>
              <a:t>300’000 Higgs-</a:t>
            </a:r>
            <a:r>
              <a:rPr lang="en-US" dirty="0" err="1">
                <a:solidFill>
                  <a:srgbClr val="FF0000"/>
                </a:solidFill>
              </a:rPr>
              <a:t>Teilchen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bei</a:t>
            </a:r>
            <a:r>
              <a:rPr lang="en-US" dirty="0">
                <a:solidFill>
                  <a:srgbClr val="FF0000"/>
                </a:solidFill>
              </a:rPr>
              <a:t> ATLAS und CMS </a:t>
            </a:r>
            <a:r>
              <a:rPr lang="en-US" dirty="0" err="1">
                <a:solidFill>
                  <a:srgbClr val="FF0000"/>
                </a:solidFill>
              </a:rPr>
              <a:t>produziert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dirty="0"/>
              <a:t>ABER: Higgs-</a:t>
            </a:r>
            <a:r>
              <a:rPr lang="en-US" dirty="0" err="1"/>
              <a:t>Teilchen</a:t>
            </a:r>
            <a:r>
              <a:rPr lang="en-US" dirty="0"/>
              <a:t> </a:t>
            </a:r>
            <a:r>
              <a:rPr lang="en-US" dirty="0" err="1"/>
              <a:t>zerfallen</a:t>
            </a:r>
            <a:r>
              <a:rPr lang="en-US" dirty="0"/>
              <a:t> </a:t>
            </a:r>
            <a:r>
              <a:rPr lang="en-US" dirty="0" err="1"/>
              <a:t>sehr</a:t>
            </a:r>
            <a:r>
              <a:rPr lang="en-US" dirty="0"/>
              <a:t> schnell   </a:t>
            </a:r>
            <a:r>
              <a:rPr lang="en-US" sz="1800" dirty="0"/>
              <a:t>(</a:t>
            </a:r>
            <a:r>
              <a:rPr lang="en-US" sz="1800" dirty="0" err="1"/>
              <a:t>Zerfallszeit</a:t>
            </a:r>
            <a:r>
              <a:rPr lang="en-US" sz="1800" dirty="0"/>
              <a:t> 1.56 </a:t>
            </a:r>
            <a:r>
              <a:rPr lang="en-US" sz="1800" dirty="0">
                <a:cs typeface="Times New Roman" panose="02020603050405020304" pitchFamily="18" charset="0"/>
              </a:rPr>
              <a:t>× </a:t>
            </a:r>
            <a:r>
              <a:rPr lang="en-US" sz="1800" dirty="0"/>
              <a:t>10</a:t>
            </a:r>
            <a:r>
              <a:rPr lang="en-US" sz="1800" baseline="30000" dirty="0"/>
              <a:t>-22</a:t>
            </a:r>
            <a:r>
              <a:rPr lang="en-US" sz="1800" dirty="0"/>
              <a:t> s)</a:t>
            </a:r>
            <a:endParaRPr lang="en-US" dirty="0"/>
          </a:p>
          <a:p>
            <a:pPr lvl="2"/>
            <a:r>
              <a:rPr lang="en-US" dirty="0" err="1"/>
              <a:t>nur</a:t>
            </a:r>
            <a:r>
              <a:rPr lang="en-US" dirty="0"/>
              <a:t> </a:t>
            </a:r>
            <a:r>
              <a:rPr lang="en-US" dirty="0" err="1"/>
              <a:t>wenige</a:t>
            </a:r>
            <a:r>
              <a:rPr lang="en-US" dirty="0"/>
              <a:t> (</a:t>
            </a:r>
            <a:r>
              <a:rPr lang="en-US" dirty="0" err="1"/>
              <a:t>seltene</a:t>
            </a:r>
            <a:r>
              <a:rPr lang="en-US" dirty="0"/>
              <a:t>) </a:t>
            </a:r>
            <a:r>
              <a:rPr lang="en-US" dirty="0" err="1"/>
              <a:t>Zerfalls</a:t>
            </a:r>
            <a:r>
              <a:rPr lang="de-DE" dirty="0" err="1"/>
              <a:t>kanäle</a:t>
            </a:r>
            <a:r>
              <a:rPr lang="de-DE" dirty="0"/>
              <a:t> eignen sich zum Nachweis</a:t>
            </a:r>
          </a:p>
          <a:p>
            <a:pPr lvl="1"/>
            <a:r>
              <a:rPr lang="de-DE" dirty="0">
                <a:solidFill>
                  <a:srgbClr val="FF0000"/>
                </a:solidFill>
              </a:rPr>
              <a:t>nur ~1‘000 </a:t>
            </a:r>
            <a:r>
              <a:rPr lang="de-DE" dirty="0" err="1">
                <a:solidFill>
                  <a:srgbClr val="FF0000"/>
                </a:solidFill>
              </a:rPr>
              <a:t>Higgs</a:t>
            </a:r>
            <a:r>
              <a:rPr lang="de-DE" dirty="0">
                <a:solidFill>
                  <a:srgbClr val="FF0000"/>
                </a:solidFill>
              </a:rPr>
              <a:t>-Teilchen wurden nachgewiesen</a:t>
            </a:r>
            <a:endParaRPr lang="en-GB" dirty="0">
              <a:solidFill>
                <a:srgbClr val="FF0000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960192" y="1400067"/>
            <a:ext cx="4583938" cy="5548122"/>
            <a:chOff x="4896296" y="1400067"/>
            <a:chExt cx="4583938" cy="5548122"/>
          </a:xfrm>
        </p:grpSpPr>
        <p:sp>
          <p:nvSpPr>
            <p:cNvPr id="4" name="object 3"/>
            <p:cNvSpPr/>
            <p:nvPr/>
          </p:nvSpPr>
          <p:spPr>
            <a:xfrm>
              <a:off x="4896296" y="1400067"/>
              <a:ext cx="4583938" cy="5548122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>
              <a:spAutoFit/>
            </a:bodyPr>
            <a:lstStyle/>
            <a:p>
              <a:endParaRPr/>
            </a:p>
          </p:txBody>
        </p:sp>
        <p:sp>
          <p:nvSpPr>
            <p:cNvPr id="5" name="object 4"/>
            <p:cNvSpPr/>
            <p:nvPr/>
          </p:nvSpPr>
          <p:spPr>
            <a:xfrm>
              <a:off x="7704608" y="4571925"/>
              <a:ext cx="864096" cy="468000"/>
            </a:xfrm>
            <a:custGeom>
              <a:avLst/>
              <a:gdLst/>
              <a:ahLst/>
              <a:cxnLst/>
              <a:rect l="l" t="t" r="r" b="b"/>
              <a:pathLst>
                <a:path w="1440179" h="432435">
                  <a:moveTo>
                    <a:pt x="0" y="431927"/>
                  </a:moveTo>
                  <a:lnTo>
                    <a:pt x="1440180" y="0"/>
                  </a:lnTo>
                </a:path>
              </a:pathLst>
            </a:custGeom>
            <a:ln w="38100">
              <a:solidFill>
                <a:srgbClr val="FF0000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/>
            </a:p>
          </p:txBody>
        </p:sp>
        <p:sp>
          <p:nvSpPr>
            <p:cNvPr id="7" name="object 7"/>
            <p:cNvSpPr>
              <a:spLocks noChangeAspect="1"/>
            </p:cNvSpPr>
            <p:nvPr/>
          </p:nvSpPr>
          <p:spPr>
            <a:xfrm>
              <a:off x="5652196" y="5580037"/>
              <a:ext cx="468236" cy="432048"/>
            </a:xfrm>
            <a:custGeom>
              <a:avLst/>
              <a:gdLst/>
              <a:ahLst/>
              <a:cxnLst/>
              <a:rect l="l" t="t" r="r" b="b"/>
              <a:pathLst>
                <a:path w="936625" h="864235">
                  <a:moveTo>
                    <a:pt x="0" y="432053"/>
                  </a:moveTo>
                  <a:lnTo>
                    <a:pt x="6125" y="361968"/>
                  </a:lnTo>
                  <a:lnTo>
                    <a:pt x="23860" y="295485"/>
                  </a:lnTo>
                  <a:lnTo>
                    <a:pt x="52240" y="233493"/>
                  </a:lnTo>
                  <a:lnTo>
                    <a:pt x="90302" y="176881"/>
                  </a:lnTo>
                  <a:lnTo>
                    <a:pt x="137080" y="126539"/>
                  </a:lnTo>
                  <a:lnTo>
                    <a:pt x="191612" y="83356"/>
                  </a:lnTo>
                  <a:lnTo>
                    <a:pt x="252933" y="48222"/>
                  </a:lnTo>
                  <a:lnTo>
                    <a:pt x="320080" y="22024"/>
                  </a:lnTo>
                  <a:lnTo>
                    <a:pt x="392089" y="5654"/>
                  </a:lnTo>
                  <a:lnTo>
                    <a:pt x="467995" y="0"/>
                  </a:lnTo>
                  <a:lnTo>
                    <a:pt x="506393" y="1432"/>
                  </a:lnTo>
                  <a:lnTo>
                    <a:pt x="580501" y="12555"/>
                  </a:lnTo>
                  <a:lnTo>
                    <a:pt x="650224" y="33950"/>
                  </a:lnTo>
                  <a:lnTo>
                    <a:pt x="714597" y="64727"/>
                  </a:lnTo>
                  <a:lnTo>
                    <a:pt x="772658" y="103997"/>
                  </a:lnTo>
                  <a:lnTo>
                    <a:pt x="823443" y="150871"/>
                  </a:lnTo>
                  <a:lnTo>
                    <a:pt x="865990" y="204459"/>
                  </a:lnTo>
                  <a:lnTo>
                    <a:pt x="899334" y="263872"/>
                  </a:lnTo>
                  <a:lnTo>
                    <a:pt x="922514" y="328221"/>
                  </a:lnTo>
                  <a:lnTo>
                    <a:pt x="934565" y="396616"/>
                  </a:lnTo>
                  <a:lnTo>
                    <a:pt x="936117" y="432053"/>
                  </a:lnTo>
                  <a:lnTo>
                    <a:pt x="934565" y="467491"/>
                  </a:lnTo>
                  <a:lnTo>
                    <a:pt x="922514" y="535886"/>
                  </a:lnTo>
                  <a:lnTo>
                    <a:pt x="899334" y="600235"/>
                  </a:lnTo>
                  <a:lnTo>
                    <a:pt x="865990" y="659648"/>
                  </a:lnTo>
                  <a:lnTo>
                    <a:pt x="823443" y="713236"/>
                  </a:lnTo>
                  <a:lnTo>
                    <a:pt x="772658" y="760110"/>
                  </a:lnTo>
                  <a:lnTo>
                    <a:pt x="714597" y="799380"/>
                  </a:lnTo>
                  <a:lnTo>
                    <a:pt x="650224" y="830157"/>
                  </a:lnTo>
                  <a:lnTo>
                    <a:pt x="580501" y="851552"/>
                  </a:lnTo>
                  <a:lnTo>
                    <a:pt x="506393" y="862675"/>
                  </a:lnTo>
                  <a:lnTo>
                    <a:pt x="467995" y="864108"/>
                  </a:lnTo>
                  <a:lnTo>
                    <a:pt x="429615" y="862675"/>
                  </a:lnTo>
                  <a:lnTo>
                    <a:pt x="355537" y="851552"/>
                  </a:lnTo>
                  <a:lnTo>
                    <a:pt x="285839" y="830157"/>
                  </a:lnTo>
                  <a:lnTo>
                    <a:pt x="221484" y="799380"/>
                  </a:lnTo>
                  <a:lnTo>
                    <a:pt x="163437" y="760110"/>
                  </a:lnTo>
                  <a:lnTo>
                    <a:pt x="112661" y="713236"/>
                  </a:lnTo>
                  <a:lnTo>
                    <a:pt x="70121" y="659648"/>
                  </a:lnTo>
                  <a:lnTo>
                    <a:pt x="36780" y="600235"/>
                  </a:lnTo>
                  <a:lnTo>
                    <a:pt x="13602" y="535886"/>
                  </a:lnTo>
                  <a:lnTo>
                    <a:pt x="1551" y="467491"/>
                  </a:lnTo>
                  <a:lnTo>
                    <a:pt x="0" y="432053"/>
                  </a:lnTo>
                  <a:close/>
                </a:path>
              </a:pathLst>
            </a:custGeom>
            <a:ln w="28575">
              <a:solidFill>
                <a:srgbClr val="FF0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0" tIns="0" rIns="0" bIns="0" rtlCol="0">
              <a:spAutoFit/>
            </a:bodyPr>
            <a:lstStyle/>
            <a:p>
              <a:endParaRPr/>
            </a:p>
          </p:txBody>
        </p:sp>
      </p:grpSp>
      <p:sp>
        <p:nvSpPr>
          <p:cNvPr id="9" name="object 7"/>
          <p:cNvSpPr txBox="1">
            <a:spLocks noChangeAspect="1"/>
          </p:cNvSpPr>
          <p:nvPr/>
        </p:nvSpPr>
        <p:spPr>
          <a:xfrm>
            <a:off x="8208664" y="2700297"/>
            <a:ext cx="1656184" cy="215444"/>
          </a:xfrm>
          <a:prstGeom prst="rect">
            <a:avLst/>
          </a:prstGeom>
          <a:solidFill>
            <a:srgbClr val="FFFF00"/>
          </a:solidFill>
          <a:ln w="28575">
            <a:solidFill>
              <a:srgbClr val="00206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102870" marR="6350" indent="-90805" algn="ctr">
              <a:lnSpc>
                <a:spcPct val="100000"/>
              </a:lnSpc>
            </a:pPr>
            <a:r>
              <a:rPr lang="en-US" sz="1400" b="1" dirty="0" err="1">
                <a:solidFill>
                  <a:srgbClr val="000000"/>
                </a:solidFill>
                <a:latin typeface="+mj-lt"/>
                <a:cs typeface="Calibri"/>
              </a:rPr>
              <a:t>Produktionsrate</a:t>
            </a:r>
            <a:endParaRPr lang="en-US" sz="1400" b="1" dirty="0">
              <a:solidFill>
                <a:srgbClr val="000000"/>
              </a:solidFill>
              <a:latin typeface="+mj-lt"/>
              <a:cs typeface="Calibri"/>
            </a:endParaRPr>
          </a:p>
        </p:txBody>
      </p:sp>
      <p:sp>
        <p:nvSpPr>
          <p:cNvPr id="12" name="object 7"/>
          <p:cNvSpPr txBox="1">
            <a:spLocks noChangeAspect="1"/>
          </p:cNvSpPr>
          <p:nvPr/>
        </p:nvSpPr>
        <p:spPr>
          <a:xfrm>
            <a:off x="3960192" y="6660157"/>
            <a:ext cx="1656184" cy="215444"/>
          </a:xfrm>
          <a:prstGeom prst="rect">
            <a:avLst/>
          </a:prstGeom>
          <a:solidFill>
            <a:srgbClr val="FFFF00"/>
          </a:solidFill>
          <a:ln w="28575">
            <a:solidFill>
              <a:srgbClr val="00206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102870" marR="6350" indent="-90805" algn="ctr">
              <a:lnSpc>
                <a:spcPct val="100000"/>
              </a:lnSpc>
            </a:pPr>
            <a:r>
              <a:rPr lang="en-US" sz="1400" b="1" dirty="0" err="1">
                <a:solidFill>
                  <a:srgbClr val="000000"/>
                </a:solidFill>
                <a:latin typeface="+mj-lt"/>
                <a:cs typeface="Calibri"/>
              </a:rPr>
              <a:t>Kollisionsenergie</a:t>
            </a:r>
            <a:endParaRPr lang="en-US" sz="1400" b="1" dirty="0">
              <a:solidFill>
                <a:srgbClr val="000000"/>
              </a:solidFill>
              <a:latin typeface="+mj-lt"/>
              <a:cs typeface="Calibri"/>
            </a:endParaRPr>
          </a:p>
        </p:txBody>
      </p:sp>
      <p:cxnSp>
        <p:nvCxnSpPr>
          <p:cNvPr id="14" name="Straight Arrow Connector 13"/>
          <p:cNvCxnSpPr/>
          <p:nvPr/>
        </p:nvCxnSpPr>
        <p:spPr bwMode="auto">
          <a:xfrm flipV="1">
            <a:off x="6984528" y="6444133"/>
            <a:ext cx="0" cy="323746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" name="Oval 16"/>
          <p:cNvSpPr>
            <a:spLocks noChangeAspect="1"/>
          </p:cNvSpPr>
          <p:nvPr/>
        </p:nvSpPr>
        <p:spPr bwMode="auto">
          <a:xfrm>
            <a:off x="6948536" y="4859957"/>
            <a:ext cx="108000" cy="108000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496696" y="4722038"/>
            <a:ext cx="12679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>
                <a:solidFill>
                  <a:srgbClr val="FF0000"/>
                </a:solidFill>
                <a:latin typeface="+mj-lt"/>
              </a:rPr>
              <a:t>0.1 </a:t>
            </a:r>
            <a:r>
              <a:rPr lang="de-DE" sz="1600" b="1" dirty="0" err="1">
                <a:solidFill>
                  <a:srgbClr val="FF0000"/>
                </a:solidFill>
                <a:latin typeface="+mj-lt"/>
              </a:rPr>
              <a:t>Higgs</a:t>
            </a:r>
            <a:r>
              <a:rPr lang="en-US" sz="1600" b="1" dirty="0">
                <a:solidFill>
                  <a:srgbClr val="FF0000"/>
                </a:solidFill>
                <a:latin typeface="+mj-lt"/>
              </a:rPr>
              <a:t>/s</a:t>
            </a:r>
            <a:endParaRPr lang="en-GB" sz="16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840512" y="6804173"/>
            <a:ext cx="1205971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b="1" dirty="0">
                <a:solidFill>
                  <a:srgbClr val="FF0000"/>
                </a:solidFill>
                <a:latin typeface="+mj-lt"/>
              </a:rPr>
              <a:t>7 13 </a:t>
            </a:r>
            <a:r>
              <a:rPr lang="de-DE" sz="2000" b="1" dirty="0" err="1">
                <a:solidFill>
                  <a:srgbClr val="FF0000"/>
                </a:solidFill>
                <a:latin typeface="+mj-lt"/>
              </a:rPr>
              <a:t>TeV</a:t>
            </a:r>
            <a:endParaRPr lang="en-GB" sz="2000" b="1" dirty="0">
              <a:solidFill>
                <a:srgbClr val="FF0000"/>
              </a:solidFill>
              <a:latin typeface="+mj-lt"/>
            </a:endParaRPr>
          </a:p>
        </p:txBody>
      </p:sp>
      <p:cxnSp>
        <p:nvCxnSpPr>
          <p:cNvPr id="25" name="Straight Arrow Connector 24"/>
          <p:cNvCxnSpPr/>
          <p:nvPr/>
        </p:nvCxnSpPr>
        <p:spPr bwMode="auto">
          <a:xfrm flipH="1">
            <a:off x="7920632" y="4896000"/>
            <a:ext cx="576064" cy="0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" name="object 4"/>
          <p:cNvSpPr/>
          <p:nvPr/>
        </p:nvSpPr>
        <p:spPr>
          <a:xfrm>
            <a:off x="6048424" y="1835621"/>
            <a:ext cx="1584176" cy="72008"/>
          </a:xfrm>
          <a:custGeom>
            <a:avLst/>
            <a:gdLst/>
            <a:ahLst/>
            <a:cxnLst/>
            <a:rect l="l" t="t" r="r" b="b"/>
            <a:pathLst>
              <a:path w="1440179" h="432435">
                <a:moveTo>
                  <a:pt x="0" y="431927"/>
                </a:moveTo>
                <a:lnTo>
                  <a:pt x="1440180" y="0"/>
                </a:lnTo>
              </a:path>
            </a:pathLst>
          </a:custGeom>
          <a:ln w="38100">
            <a:solidFill>
              <a:srgbClr val="FF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8" name="Oval 17"/>
          <p:cNvSpPr>
            <a:spLocks noChangeAspect="1"/>
          </p:cNvSpPr>
          <p:nvPr/>
        </p:nvSpPr>
        <p:spPr bwMode="auto">
          <a:xfrm>
            <a:off x="6948536" y="1799629"/>
            <a:ext cx="108000" cy="108000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640712" y="1619597"/>
            <a:ext cx="1313781" cy="5170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>
                <a:solidFill>
                  <a:srgbClr val="FF0000"/>
                </a:solidFill>
                <a:latin typeface="+mj-lt"/>
              </a:rPr>
              <a:t>Gesamtrate</a:t>
            </a:r>
          </a:p>
          <a:p>
            <a:r>
              <a:rPr lang="de-DE" sz="1600" b="1" dirty="0">
                <a:solidFill>
                  <a:srgbClr val="FF0000"/>
                </a:solidFill>
                <a:latin typeface="+mj-lt"/>
              </a:rPr>
              <a:t>10</a:t>
            </a:r>
            <a:r>
              <a:rPr lang="de-DE" sz="1600" b="1" baseline="30000" dirty="0">
                <a:solidFill>
                  <a:srgbClr val="FF0000"/>
                </a:solidFill>
                <a:latin typeface="+mj-lt"/>
              </a:rPr>
              <a:t>9</a:t>
            </a:r>
            <a:r>
              <a:rPr lang="en-US" sz="1600" b="1" dirty="0">
                <a:solidFill>
                  <a:srgbClr val="FF0000"/>
                </a:solidFill>
                <a:latin typeface="+mj-lt"/>
              </a:rPr>
              <a:t>/s</a:t>
            </a:r>
            <a:endParaRPr lang="en-GB" sz="1600" b="1" dirty="0">
              <a:solidFill>
                <a:srgbClr val="FF0000"/>
              </a:solidFill>
              <a:latin typeface="+mj-lt"/>
            </a:endParaRPr>
          </a:p>
        </p:txBody>
      </p:sp>
      <p:cxnSp>
        <p:nvCxnSpPr>
          <p:cNvPr id="22" name="Straight Arrow Connector 21"/>
          <p:cNvCxnSpPr/>
          <p:nvPr/>
        </p:nvCxnSpPr>
        <p:spPr bwMode="auto">
          <a:xfrm flipH="1">
            <a:off x="8073032" y="1865567"/>
            <a:ext cx="576064" cy="0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" name="Straight Arrow Connector 22"/>
          <p:cNvCxnSpPr/>
          <p:nvPr/>
        </p:nvCxnSpPr>
        <p:spPr bwMode="auto">
          <a:xfrm flipV="1">
            <a:off x="7272560" y="6444133"/>
            <a:ext cx="0" cy="323746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4" name="Oval 23"/>
          <p:cNvSpPr>
            <a:spLocks noChangeAspect="1"/>
          </p:cNvSpPr>
          <p:nvPr/>
        </p:nvSpPr>
        <p:spPr bwMode="auto">
          <a:xfrm>
            <a:off x="7218000" y="4715941"/>
            <a:ext cx="108000" cy="108000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26" name="Oval 25"/>
          <p:cNvSpPr>
            <a:spLocks noChangeAspect="1"/>
          </p:cNvSpPr>
          <p:nvPr/>
        </p:nvSpPr>
        <p:spPr bwMode="auto">
          <a:xfrm>
            <a:off x="7218000" y="1792800"/>
            <a:ext cx="108000" cy="108000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DB9D31DF-54C8-3AC3-0F28-8769F457F6E2}"/>
              </a:ext>
            </a:extLst>
          </p:cNvPr>
          <p:cNvSpPr/>
          <p:nvPr/>
        </p:nvSpPr>
        <p:spPr>
          <a:xfrm>
            <a:off x="8158311" y="1221821"/>
            <a:ext cx="1847878" cy="4062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Untergrund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8A2A1C7A-3FC7-3514-FF06-B8F4353DAFB9}"/>
              </a:ext>
            </a:extLst>
          </p:cNvPr>
          <p:cNvSpPr/>
          <p:nvPr/>
        </p:nvSpPr>
        <p:spPr>
          <a:xfrm>
            <a:off x="8496696" y="5039925"/>
            <a:ext cx="1106393" cy="4062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Signal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1568548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Higgs </a:t>
            </a:r>
            <a:r>
              <a:rPr lang="en-US" dirty="0" err="1"/>
              <a:t>Zerfall</a:t>
            </a:r>
            <a:r>
              <a:rPr lang="en-US" dirty="0"/>
              <a:t>  H </a:t>
            </a:r>
            <a:r>
              <a:rPr lang="en-US" dirty="0">
                <a:sym typeface="Wingdings"/>
              </a:rPr>
              <a:t> </a:t>
            </a:r>
            <a:r>
              <a:rPr lang="el-GR" dirty="0" err="1">
                <a:latin typeface="Calibri"/>
              </a:rPr>
              <a:t>γγ</a:t>
            </a:r>
            <a:endParaRPr lang="en-US" dirty="0"/>
          </a:p>
        </p:txBody>
      </p:sp>
      <p:pic>
        <p:nvPicPr>
          <p:cNvPr id="3" name="Picture 2" descr="Fig1-gammagamma_run194108_evt564224000_ispy_3d-annotated-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801" y="1187549"/>
            <a:ext cx="9180000" cy="588905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6264448" y="1115541"/>
            <a:ext cx="471604" cy="7209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4800" b="1" i="1" kern="0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/>
              </a:rPr>
              <a:t>γ</a:t>
            </a:r>
            <a:endParaRPr lang="en-US" sz="4800" dirty="0">
              <a:solidFill>
                <a:srgbClr val="FF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96696" y="5796061"/>
            <a:ext cx="471604" cy="7209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4800" b="1" i="1" kern="0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/>
              </a:rPr>
              <a:t>γ</a:t>
            </a:r>
            <a:endParaRPr lang="en-US" sz="4800" dirty="0">
              <a:solidFill>
                <a:srgbClr val="FFFF00"/>
              </a:solidFill>
            </a:endParaRPr>
          </a:p>
        </p:txBody>
      </p:sp>
      <p:pic>
        <p:nvPicPr>
          <p:cNvPr id="9218" name="Picture 2" descr="Quantum Diaries">
            <a:extLst>
              <a:ext uri="{FF2B5EF4-FFF2-40B4-BE49-F238E27FC236}">
                <a16:creationId xmlns:a16="http://schemas.microsoft.com/office/drawing/2014/main" id="{4FA2C802-3B97-CE12-237B-E4BE7FED2E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350" y="789526"/>
            <a:ext cx="3060514" cy="1478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9972889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 </a:t>
            </a:r>
            <a:r>
              <a:rPr lang="en-US" dirty="0">
                <a:sym typeface="Wingdings"/>
              </a:rPr>
              <a:t></a:t>
            </a:r>
            <a:r>
              <a:rPr lang="en-US" dirty="0"/>
              <a:t> </a:t>
            </a:r>
            <a:r>
              <a:rPr lang="el-GR" dirty="0" err="1">
                <a:latin typeface="Calibri"/>
                <a:cs typeface="Arial"/>
              </a:rPr>
              <a:t>γγ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Bester </a:t>
            </a:r>
            <a:r>
              <a:rPr lang="en-US" dirty="0" err="1"/>
              <a:t>Zerfallskanal</a:t>
            </a:r>
            <a:r>
              <a:rPr lang="en-US" dirty="0"/>
              <a:t> f</a:t>
            </a:r>
            <a:r>
              <a:rPr lang="de-DE" dirty="0" err="1"/>
              <a:t>ür</a:t>
            </a:r>
            <a:r>
              <a:rPr lang="de-DE" dirty="0"/>
              <a:t> </a:t>
            </a:r>
            <a:r>
              <a:rPr lang="en-US" dirty="0"/>
              <a:t>M</a:t>
            </a:r>
            <a:r>
              <a:rPr lang="en-US" baseline="-25000" dirty="0"/>
              <a:t>H</a:t>
            </a:r>
            <a:r>
              <a:rPr lang="en-US" dirty="0"/>
              <a:t> &lt; 120 </a:t>
            </a:r>
            <a:r>
              <a:rPr lang="en-US" dirty="0" err="1"/>
              <a:t>GeV</a:t>
            </a:r>
            <a:endParaRPr lang="en-US" dirty="0"/>
          </a:p>
          <a:p>
            <a:pPr lvl="1"/>
            <a:r>
              <a:rPr lang="en-US" dirty="0" err="1"/>
              <a:t>zweitbester</a:t>
            </a:r>
            <a:r>
              <a:rPr lang="en-US" dirty="0"/>
              <a:t> </a:t>
            </a:r>
            <a:r>
              <a:rPr lang="en-US" dirty="0" err="1"/>
              <a:t>Zerfallskanal</a:t>
            </a:r>
            <a:r>
              <a:rPr lang="en-US" dirty="0"/>
              <a:t> </a:t>
            </a:r>
            <a:r>
              <a:rPr lang="en-US" dirty="0" err="1"/>
              <a:t>für</a:t>
            </a:r>
            <a:r>
              <a:rPr lang="en-US" dirty="0"/>
              <a:t> 120 &lt; M</a:t>
            </a:r>
            <a:r>
              <a:rPr lang="en-US" baseline="-25000" dirty="0"/>
              <a:t>H</a:t>
            </a:r>
            <a:r>
              <a:rPr lang="en-US" dirty="0"/>
              <a:t> &lt; 130 </a:t>
            </a:r>
            <a:r>
              <a:rPr lang="en-US" dirty="0" err="1"/>
              <a:t>GeV</a:t>
            </a:r>
            <a:endParaRPr lang="en-US" dirty="0"/>
          </a:p>
          <a:p>
            <a:r>
              <a:rPr lang="en-US" dirty="0" err="1"/>
              <a:t>Trotzdem</a:t>
            </a:r>
            <a:r>
              <a:rPr lang="en-US" dirty="0"/>
              <a:t> </a:t>
            </a:r>
            <a:r>
              <a:rPr lang="en-US" dirty="0" err="1"/>
              <a:t>nur</a:t>
            </a:r>
            <a:r>
              <a:rPr lang="en-US" dirty="0"/>
              <a:t> </a:t>
            </a:r>
            <a:r>
              <a:rPr lang="en-US" dirty="0" err="1">
                <a:solidFill>
                  <a:srgbClr val="0000FF"/>
                </a:solidFill>
              </a:rPr>
              <a:t>kleines</a:t>
            </a:r>
            <a:r>
              <a:rPr lang="en-US" dirty="0">
                <a:solidFill>
                  <a:srgbClr val="0000FF"/>
                </a:solidFill>
              </a:rPr>
              <a:t> Signal </a:t>
            </a:r>
            <a:r>
              <a:rPr lang="en-US" dirty="0" err="1">
                <a:solidFill>
                  <a:srgbClr val="0000FF"/>
                </a:solidFill>
              </a:rPr>
              <a:t>über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err="1">
                <a:solidFill>
                  <a:srgbClr val="0000FF"/>
                </a:solidFill>
              </a:rPr>
              <a:t>großem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err="1">
                <a:solidFill>
                  <a:srgbClr val="0000FF"/>
                </a:solidFill>
              </a:rPr>
              <a:t>Untergrund</a:t>
            </a:r>
            <a:endParaRPr lang="en-US" dirty="0">
              <a:solidFill>
                <a:srgbClr val="0000FF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431800" y="1300487"/>
            <a:ext cx="9433048" cy="5692542"/>
            <a:chOff x="431800" y="1300487"/>
            <a:chExt cx="9433048" cy="5692542"/>
          </a:xfrm>
        </p:grpSpPr>
        <p:pic>
          <p:nvPicPr>
            <p:cNvPr id="4" name="Picture 3" descr="ATLAS-2photons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1800" y="3059757"/>
              <a:ext cx="4953141" cy="3555429"/>
            </a:xfrm>
            <a:prstGeom prst="rect">
              <a:avLst/>
            </a:prstGeom>
          </p:spPr>
        </p:pic>
        <p:pic>
          <p:nvPicPr>
            <p:cNvPr id="5" name="Picture 4" descr="CMS-2photons.pn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51512" y="2771725"/>
              <a:ext cx="4113336" cy="4221304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 rot="-1200000">
              <a:off x="7651656" y="1300487"/>
              <a:ext cx="1976823" cy="301621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00206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solidFill>
                    <a:srgbClr val="2D2DB9"/>
                  </a:solidFill>
                  <a:latin typeface="Luxi Sans" charset="0"/>
                </a:rPr>
                <a:t>Stand: 4. </a:t>
              </a:r>
              <a:r>
                <a:rPr lang="en-US" sz="1600" b="1" dirty="0" err="1">
                  <a:solidFill>
                    <a:srgbClr val="2D2DB9"/>
                  </a:solidFill>
                  <a:latin typeface="Luxi Sans" charset="0"/>
                </a:rPr>
                <a:t>Juli</a:t>
              </a:r>
              <a:r>
                <a:rPr lang="en-US" sz="1600" b="1" dirty="0">
                  <a:solidFill>
                    <a:srgbClr val="2D2DB9"/>
                  </a:solidFill>
                  <a:latin typeface="Luxi Sans" charset="0"/>
                </a:rPr>
                <a:t> 2012</a:t>
              </a:r>
            </a:p>
          </p:txBody>
        </p:sp>
      </p:grpSp>
      <p:grpSp>
        <p:nvGrpSpPr>
          <p:cNvPr id="11" name="Group 10"/>
          <p:cNvGrpSpPr>
            <a:grpSpLocks noChangeAspect="1"/>
          </p:cNvGrpSpPr>
          <p:nvPr/>
        </p:nvGrpSpPr>
        <p:grpSpPr>
          <a:xfrm>
            <a:off x="827527" y="1336031"/>
            <a:ext cx="9037321" cy="5972199"/>
            <a:chOff x="827527" y="1312867"/>
            <a:chExt cx="9181337" cy="6067370"/>
          </a:xfrm>
        </p:grpSpPr>
        <p:grpSp>
          <p:nvGrpSpPr>
            <p:cNvPr id="6" name="Group 5"/>
            <p:cNvGrpSpPr/>
            <p:nvPr/>
          </p:nvGrpSpPr>
          <p:grpSpPr>
            <a:xfrm>
              <a:off x="827527" y="1312867"/>
              <a:ext cx="8895550" cy="5923354"/>
              <a:chOff x="827527" y="1312867"/>
              <a:chExt cx="8895550" cy="5923354"/>
            </a:xfrm>
          </p:grpSpPr>
          <p:sp>
            <p:nvSpPr>
              <p:cNvPr id="13" name="TextBox 12"/>
              <p:cNvSpPr txBox="1"/>
              <p:nvPr/>
            </p:nvSpPr>
            <p:spPr>
              <a:xfrm rot="20400000">
                <a:off x="7530725" y="1312867"/>
                <a:ext cx="2192352" cy="306428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rgbClr val="002060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>
                    <a:solidFill>
                      <a:srgbClr val="2D2DB9"/>
                    </a:solidFill>
                    <a:latin typeface="Luxi Sans" charset="0"/>
                  </a:rPr>
                  <a:t>Stand: 16. </a:t>
                </a:r>
                <a:r>
                  <a:rPr lang="en-US" sz="1600" b="1" dirty="0" err="1">
                    <a:solidFill>
                      <a:srgbClr val="2D2DB9"/>
                    </a:solidFill>
                    <a:latin typeface="Luxi Sans" charset="0"/>
                  </a:rPr>
                  <a:t>Juni</a:t>
                </a:r>
                <a:r>
                  <a:rPr lang="en-US" sz="1600" b="1" dirty="0">
                    <a:solidFill>
                      <a:srgbClr val="2D2DB9"/>
                    </a:solidFill>
                    <a:latin typeface="Luxi Sans" charset="0"/>
                  </a:rPr>
                  <a:t> 2014</a:t>
                </a:r>
              </a:p>
            </p:txBody>
          </p:sp>
          <p:pic>
            <p:nvPicPr>
              <p:cNvPr id="14" name="Picture 13" descr="fig_04.png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27527" y="2843733"/>
                <a:ext cx="4428809" cy="4392488"/>
              </a:xfrm>
              <a:prstGeom prst="rect">
                <a:avLst/>
              </a:prstGeom>
            </p:spPr>
          </p:pic>
        </p:grpSp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56336" y="2690160"/>
              <a:ext cx="4752528" cy="469007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92107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Arrow: Right 18">
            <a:extLst>
              <a:ext uri="{FF2B5EF4-FFF2-40B4-BE49-F238E27FC236}">
                <a16:creationId xmlns:a16="http://schemas.microsoft.com/office/drawing/2014/main" id="{73190446-392A-2282-73CE-51F0E4F82BDB}"/>
              </a:ext>
            </a:extLst>
          </p:cNvPr>
          <p:cNvSpPr/>
          <p:nvPr/>
        </p:nvSpPr>
        <p:spPr bwMode="auto">
          <a:xfrm rot="10800000">
            <a:off x="7592776" y="3563813"/>
            <a:ext cx="2344080" cy="1152128"/>
          </a:xfrm>
          <a:prstGeom prst="rightArrow">
            <a:avLst/>
          </a:prstGeom>
          <a:solidFill>
            <a:schemeClr val="accent3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C91E35F4-77D9-C2B5-00E9-413693CB8405}"/>
              </a:ext>
            </a:extLst>
          </p:cNvPr>
          <p:cNvSpPr/>
          <p:nvPr/>
        </p:nvSpPr>
        <p:spPr bwMode="auto">
          <a:xfrm>
            <a:off x="143768" y="3563813"/>
            <a:ext cx="2344080" cy="1152128"/>
          </a:xfrm>
          <a:prstGeom prst="rightArrow">
            <a:avLst/>
          </a:prstGeom>
          <a:solidFill>
            <a:schemeClr val="accent3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93D2904-B56A-3BE8-857F-8DC5B470D7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Verbindung</a:t>
            </a:r>
            <a:r>
              <a:rPr lang="en-US" dirty="0"/>
              <a:t> </a:t>
            </a:r>
            <a:r>
              <a:rPr lang="en-US" dirty="0" err="1"/>
              <a:t>zum</a:t>
            </a:r>
            <a:r>
              <a:rPr lang="en-US" dirty="0"/>
              <a:t> </a:t>
            </a:r>
            <a:r>
              <a:rPr lang="en-US" dirty="0" err="1"/>
              <a:t>Teilchenbeschleuniger</a:t>
            </a:r>
            <a:endParaRPr lang="en-US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C9BD16CF-E0D8-D736-5979-12850076E836}"/>
              </a:ext>
            </a:extLst>
          </p:cNvPr>
          <p:cNvSpPr/>
          <p:nvPr/>
        </p:nvSpPr>
        <p:spPr bwMode="auto">
          <a:xfrm>
            <a:off x="719832" y="3635821"/>
            <a:ext cx="936104" cy="912812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91E25CBB-77D6-8139-46B2-C1528678A76E}"/>
              </a:ext>
            </a:extLst>
          </p:cNvPr>
          <p:cNvSpPr/>
          <p:nvPr/>
        </p:nvSpPr>
        <p:spPr bwMode="auto">
          <a:xfrm>
            <a:off x="8424688" y="3635821"/>
            <a:ext cx="936104" cy="912812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EE8EBB4-3799-00A2-728F-4F47FABEF887}"/>
              </a:ext>
            </a:extLst>
          </p:cNvPr>
          <p:cNvSpPr/>
          <p:nvPr/>
        </p:nvSpPr>
        <p:spPr bwMode="auto">
          <a:xfrm>
            <a:off x="6552480" y="1187549"/>
            <a:ext cx="936104" cy="912812"/>
          </a:xfrm>
          <a:prstGeom prst="ellipse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highlight>
                <a:srgbClr val="FF0000"/>
              </a:highlight>
              <a:latin typeface="Arial" charset="0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7E11D1F9-26F6-9ABE-BEC3-F4AC0E32A2C9}"/>
              </a:ext>
            </a:extLst>
          </p:cNvPr>
          <p:cNvSpPr/>
          <p:nvPr/>
        </p:nvSpPr>
        <p:spPr bwMode="auto">
          <a:xfrm>
            <a:off x="2520032" y="6084093"/>
            <a:ext cx="936104" cy="912812"/>
          </a:xfrm>
          <a:prstGeom prst="ellipse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highlight>
                <a:srgbClr val="FF0000"/>
              </a:highlight>
              <a:latin typeface="Arial" charset="0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B50C783F-DB4B-D774-C9F8-8A7B85B02D79}"/>
              </a:ext>
            </a:extLst>
          </p:cNvPr>
          <p:cNvSpPr/>
          <p:nvPr/>
        </p:nvSpPr>
        <p:spPr bwMode="auto">
          <a:xfrm>
            <a:off x="1687286" y="2100943"/>
            <a:ext cx="5072743" cy="2024743"/>
          </a:xfrm>
          <a:custGeom>
            <a:avLst/>
            <a:gdLst>
              <a:gd name="connsiteX0" fmla="*/ 0 w 5072743"/>
              <a:gd name="connsiteY0" fmla="*/ 2024743 h 2024743"/>
              <a:gd name="connsiteX1" fmla="*/ 3276600 w 5072743"/>
              <a:gd name="connsiteY1" fmla="*/ 1567543 h 2024743"/>
              <a:gd name="connsiteX2" fmla="*/ 5072743 w 5072743"/>
              <a:gd name="connsiteY2" fmla="*/ 0 h 2024743"/>
              <a:gd name="connsiteX0" fmla="*/ 0 w 5072743"/>
              <a:gd name="connsiteY0" fmla="*/ 2024743 h 2024743"/>
              <a:gd name="connsiteX1" fmla="*/ 3494315 w 5072743"/>
              <a:gd name="connsiteY1" fmla="*/ 1774371 h 2024743"/>
              <a:gd name="connsiteX2" fmla="*/ 5072743 w 5072743"/>
              <a:gd name="connsiteY2" fmla="*/ 0 h 20247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072743" h="2024743">
                <a:moveTo>
                  <a:pt x="0" y="2024743"/>
                </a:moveTo>
                <a:cubicBezTo>
                  <a:pt x="1215571" y="1964871"/>
                  <a:pt x="2648858" y="2111828"/>
                  <a:pt x="3494315" y="1774371"/>
                </a:cubicBezTo>
                <a:cubicBezTo>
                  <a:pt x="4339772" y="1436914"/>
                  <a:pt x="4771572" y="268514"/>
                  <a:pt x="5072743" y="0"/>
                </a:cubicBezTo>
              </a:path>
            </a:pathLst>
          </a:cu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4B3D61F-B8F9-08B3-A17C-D0ABD323D011}"/>
              </a:ext>
            </a:extLst>
          </p:cNvPr>
          <p:cNvSpPr txBox="1"/>
          <p:nvPr/>
        </p:nvSpPr>
        <p:spPr>
          <a:xfrm>
            <a:off x="4608264" y="5364013"/>
            <a:ext cx="5276774" cy="1348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chemeClr val="tx1"/>
                </a:solidFill>
              </a:rPr>
              <a:t>Verteilung</a:t>
            </a:r>
            <a:r>
              <a:rPr lang="en-US" dirty="0">
                <a:solidFill>
                  <a:schemeClr val="tx1"/>
                </a:solidFill>
              </a:rPr>
              <a:t> der </a:t>
            </a:r>
            <a:r>
              <a:rPr lang="en-US" dirty="0" err="1">
                <a:solidFill>
                  <a:schemeClr val="tx1"/>
                </a:solidFill>
              </a:rPr>
              <a:t>gemessenen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Teilchen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liefert</a:t>
            </a:r>
            <a:r>
              <a:rPr lang="en-US" dirty="0">
                <a:solidFill>
                  <a:schemeClr val="tx1"/>
                </a:solidFill>
              </a:rPr>
              <a:t> information </a:t>
            </a:r>
            <a:r>
              <a:rPr lang="en-US" dirty="0" err="1">
                <a:solidFill>
                  <a:schemeClr val="tx1"/>
                </a:solidFill>
              </a:rPr>
              <a:t>über</a:t>
            </a:r>
            <a:r>
              <a:rPr lang="en-US" dirty="0">
                <a:solidFill>
                  <a:schemeClr val="tx1"/>
                </a:solidFill>
              </a:rPr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“Form und </a:t>
            </a:r>
            <a:r>
              <a:rPr lang="en-US" dirty="0" err="1">
                <a:solidFill>
                  <a:schemeClr val="tx1"/>
                </a:solidFill>
              </a:rPr>
              <a:t>Größe</a:t>
            </a:r>
            <a:r>
              <a:rPr lang="en-US" dirty="0">
                <a:solidFill>
                  <a:schemeClr val="tx1"/>
                </a:solidFill>
              </a:rPr>
              <a:t>” der </a:t>
            </a:r>
            <a:r>
              <a:rPr lang="en-US" dirty="0" err="1">
                <a:solidFill>
                  <a:schemeClr val="tx1"/>
                </a:solidFill>
              </a:rPr>
              <a:t>Teilchen</a:t>
            </a:r>
            <a:endParaRPr lang="en-US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tx1"/>
                </a:solidFill>
              </a:rPr>
              <a:t>Eigenschaften</a:t>
            </a:r>
            <a:r>
              <a:rPr lang="en-US" dirty="0">
                <a:solidFill>
                  <a:schemeClr val="tx1"/>
                </a:solidFill>
              </a:rPr>
              <a:t> der </a:t>
            </a:r>
            <a:r>
              <a:rPr lang="en-US" dirty="0" err="1">
                <a:solidFill>
                  <a:schemeClr val="tx1"/>
                </a:solidFill>
              </a:rPr>
              <a:t>wirkenden</a:t>
            </a:r>
            <a:r>
              <a:rPr lang="en-US" dirty="0">
                <a:solidFill>
                  <a:schemeClr val="tx1"/>
                </a:solidFill>
              </a:rPr>
              <a:t> Kraft</a:t>
            </a: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1012AC75-1B66-44D9-D383-9DFB4CEBF886}"/>
              </a:ext>
            </a:extLst>
          </p:cNvPr>
          <p:cNvSpPr/>
          <p:nvPr/>
        </p:nvSpPr>
        <p:spPr bwMode="auto">
          <a:xfrm rot="10800000">
            <a:off x="3279937" y="4131358"/>
            <a:ext cx="5072743" cy="2024743"/>
          </a:xfrm>
          <a:custGeom>
            <a:avLst/>
            <a:gdLst>
              <a:gd name="connsiteX0" fmla="*/ 0 w 5072743"/>
              <a:gd name="connsiteY0" fmla="*/ 2024743 h 2024743"/>
              <a:gd name="connsiteX1" fmla="*/ 3276600 w 5072743"/>
              <a:gd name="connsiteY1" fmla="*/ 1567543 h 2024743"/>
              <a:gd name="connsiteX2" fmla="*/ 5072743 w 5072743"/>
              <a:gd name="connsiteY2" fmla="*/ 0 h 2024743"/>
              <a:gd name="connsiteX0" fmla="*/ 0 w 5072743"/>
              <a:gd name="connsiteY0" fmla="*/ 2024743 h 2024743"/>
              <a:gd name="connsiteX1" fmla="*/ 3494315 w 5072743"/>
              <a:gd name="connsiteY1" fmla="*/ 1774371 h 2024743"/>
              <a:gd name="connsiteX2" fmla="*/ 5072743 w 5072743"/>
              <a:gd name="connsiteY2" fmla="*/ 0 h 20247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072743" h="2024743">
                <a:moveTo>
                  <a:pt x="0" y="2024743"/>
                </a:moveTo>
                <a:cubicBezTo>
                  <a:pt x="1215571" y="1964871"/>
                  <a:pt x="2648858" y="2111828"/>
                  <a:pt x="3494315" y="1774371"/>
                </a:cubicBezTo>
                <a:cubicBezTo>
                  <a:pt x="4339772" y="1436914"/>
                  <a:pt x="4771572" y="268514"/>
                  <a:pt x="5072743" y="0"/>
                </a:cubicBezTo>
              </a:path>
            </a:pathLst>
          </a:cu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90EB5A8-D044-6493-C7EB-09D1E91BBCC6}"/>
              </a:ext>
            </a:extLst>
          </p:cNvPr>
          <p:cNvSpPr txBox="1"/>
          <p:nvPr/>
        </p:nvSpPr>
        <p:spPr>
          <a:xfrm>
            <a:off x="-72256" y="2614001"/>
            <a:ext cx="4249812" cy="8778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825500">
              <a:defRPr sz="3000">
                <a:solidFill>
                  <a:srgbClr val="000000"/>
                </a:solidFill>
                <a:latin typeface="Avenir Book"/>
                <a:ea typeface="Avenir Book"/>
                <a:cs typeface="Avenir Book"/>
                <a:sym typeface="Avenir Book"/>
              </a:defRPr>
            </a:pPr>
            <a:r>
              <a:rPr lang="en-US" dirty="0" err="1"/>
              <a:t>Teilchen</a:t>
            </a:r>
            <a:r>
              <a:rPr lang="en-US" dirty="0"/>
              <a:t> </a:t>
            </a:r>
            <a:r>
              <a:rPr lang="en-US" dirty="0" err="1"/>
              <a:t>aus</a:t>
            </a:r>
            <a:r>
              <a:rPr lang="en-US" dirty="0"/>
              <a:t> “Quelle” </a:t>
            </a:r>
            <a:br>
              <a:rPr lang="en-US" dirty="0"/>
            </a:br>
            <a:r>
              <a:rPr lang="en-US" dirty="0" err="1"/>
              <a:t>sind</a:t>
            </a:r>
            <a:r>
              <a:rPr lang="en-US" dirty="0"/>
              <a:t> “Sonde” und “</a:t>
            </a:r>
            <a:r>
              <a:rPr lang="en-US" dirty="0" err="1"/>
              <a:t>Objekt</a:t>
            </a:r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90577252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Higgs </a:t>
            </a:r>
            <a:r>
              <a:rPr lang="en-US" dirty="0" err="1"/>
              <a:t>Zerfall</a:t>
            </a:r>
            <a:r>
              <a:rPr lang="en-US" dirty="0"/>
              <a:t>  </a:t>
            </a:r>
            <a:r>
              <a:rPr lang="el-GR" dirty="0"/>
              <a:t>H </a:t>
            </a:r>
            <a:r>
              <a:rPr lang="el-GR" dirty="0">
                <a:sym typeface="Wingdings"/>
              </a:rPr>
              <a:t></a:t>
            </a:r>
            <a:r>
              <a:rPr lang="en-US" dirty="0">
                <a:sym typeface="Wingdings"/>
              </a:rPr>
              <a:t> </a:t>
            </a:r>
            <a:r>
              <a:rPr lang="el-GR" dirty="0"/>
              <a:t>ZZ </a:t>
            </a:r>
            <a:r>
              <a:rPr lang="el-GR" dirty="0">
                <a:sym typeface="Wingdings"/>
              </a:rPr>
              <a:t></a:t>
            </a:r>
            <a:r>
              <a:rPr lang="el-GR" dirty="0"/>
              <a:t> 4μ</a:t>
            </a:r>
            <a:endParaRPr lang="en-US" dirty="0"/>
          </a:p>
        </p:txBody>
      </p:sp>
      <p:pic>
        <p:nvPicPr>
          <p:cNvPr id="3" name="Picture 2" descr="fig_33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14" y="1099054"/>
            <a:ext cx="9168810" cy="592114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7200552" y="1978620"/>
            <a:ext cx="551840" cy="577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3600" i="1" dirty="0">
                <a:solidFill>
                  <a:srgbClr val="FFFF00"/>
                </a:solidFill>
              </a:rPr>
              <a:t>μ</a:t>
            </a:r>
            <a:endParaRPr lang="en-US" sz="3600" i="1" dirty="0">
              <a:solidFill>
                <a:srgbClr val="FF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776616" y="1979637"/>
            <a:ext cx="551840" cy="577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3600" i="1" dirty="0">
                <a:solidFill>
                  <a:srgbClr val="FFFF00"/>
                </a:solidFill>
              </a:rPr>
              <a:t>μ</a:t>
            </a:r>
            <a:endParaRPr lang="en-US" sz="3600" i="1" dirty="0">
              <a:solidFill>
                <a:srgbClr val="FF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656824" y="5003973"/>
            <a:ext cx="551840" cy="577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3600" i="1" dirty="0">
                <a:solidFill>
                  <a:srgbClr val="FFFF00"/>
                </a:solidFill>
              </a:rPr>
              <a:t>μ</a:t>
            </a:r>
            <a:endParaRPr lang="en-US" sz="3600" i="1" dirty="0"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024976" y="4786932"/>
            <a:ext cx="551840" cy="577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3600" i="1" dirty="0">
                <a:solidFill>
                  <a:srgbClr val="FFFF00"/>
                </a:solidFill>
              </a:rPr>
              <a:t>μ</a:t>
            </a:r>
            <a:endParaRPr lang="en-US" sz="3600" i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5728286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 </a:t>
            </a:r>
            <a:r>
              <a:rPr lang="en-US" dirty="0">
                <a:sym typeface="Wingdings"/>
              </a:rPr>
              <a:t> </a:t>
            </a:r>
            <a:r>
              <a:rPr lang="en-US" dirty="0"/>
              <a:t>ZZ </a:t>
            </a:r>
            <a:r>
              <a:rPr lang="en-US" dirty="0">
                <a:sym typeface="Wingdings"/>
              </a:rPr>
              <a:t> </a:t>
            </a:r>
            <a:r>
              <a:rPr lang="en-US" dirty="0"/>
              <a:t>4 Leptons</a:t>
            </a:r>
          </a:p>
        </p:txBody>
      </p:sp>
      <p:sp>
        <p:nvSpPr>
          <p:cNvPr id="3" name="Content Placeholder 4"/>
          <p:cNvSpPr txBox="1">
            <a:spLocks/>
          </p:cNvSpPr>
          <p:nvPr/>
        </p:nvSpPr>
        <p:spPr>
          <a:xfrm>
            <a:off x="274638" y="1189038"/>
            <a:ext cx="9599612" cy="5942012"/>
          </a:xfrm>
          <a:prstGeom prst="rect">
            <a:avLst/>
          </a:prstGeom>
        </p:spPr>
        <p:txBody>
          <a:bodyPr/>
          <a:lstStyle>
            <a:lvl1pPr marL="142875" marR="0" indent="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None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2400" b="1">
                <a:solidFill>
                  <a:srgbClr val="000080"/>
                </a:solidFill>
                <a:latin typeface="+mn-lt"/>
                <a:ea typeface="+mn-ea"/>
                <a:cs typeface="+mn-cs"/>
              </a:defRPr>
            </a:lvl1pPr>
            <a:lvl2pPr marL="785813" marR="0" indent="-28575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71000"/>
              <a:buFont typeface="Times New Roman" pitchFamily="16" charset="0"/>
              <a:buBlip>
                <a:blip r:embed="rId3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20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074738" marR="0" indent="-427038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825"/>
              </a:spcAft>
              <a:buClr>
                <a:srgbClr val="000000"/>
              </a:buClr>
              <a:buSzPct val="33000"/>
              <a:buFont typeface="Times New Roman" pitchFamily="16" charset="0"/>
              <a:buBlip>
                <a:blip r:embed="rId4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16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362075" marR="0" indent="-427038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538"/>
              </a:spcAft>
              <a:buClr>
                <a:srgbClr val="000000"/>
              </a:buClr>
              <a:buSzTx/>
              <a:buFont typeface="Times New Roman" pitchFamily="16" charset="0"/>
              <a:buBlip>
                <a:blip r:embed="rId5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14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47675" rtl="0" fontAlgn="base" hangingPunct="0">
              <a:lnSpc>
                <a:spcPct val="85000"/>
              </a:lnSpc>
              <a:spcBef>
                <a:spcPct val="0"/>
              </a:spcBef>
              <a:spcAft>
                <a:spcPts val="250"/>
              </a:spcAft>
              <a:buClr>
                <a:srgbClr val="000000"/>
              </a:buClr>
              <a:buSzPct val="100000"/>
              <a:buFont typeface="Times New Roman" pitchFamily="16" charset="0"/>
              <a:defRPr sz="2000" b="1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447675" rtl="0" fontAlgn="base" hangingPunct="0">
              <a:lnSpc>
                <a:spcPct val="85000"/>
              </a:lnSpc>
              <a:spcBef>
                <a:spcPct val="0"/>
              </a:spcBef>
              <a:spcAft>
                <a:spcPts val="250"/>
              </a:spcAft>
              <a:buClr>
                <a:srgbClr val="000000"/>
              </a:buClr>
              <a:buSzPct val="100000"/>
              <a:buFont typeface="Times New Roman" pitchFamily="16" charset="0"/>
              <a:defRPr sz="2000" b="1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6pPr>
            <a:lvl7pPr marL="2971800" indent="-228600" algn="l" defTabSz="447675" rtl="0" fontAlgn="base" hangingPunct="0">
              <a:lnSpc>
                <a:spcPct val="85000"/>
              </a:lnSpc>
              <a:spcBef>
                <a:spcPct val="0"/>
              </a:spcBef>
              <a:spcAft>
                <a:spcPts val="250"/>
              </a:spcAft>
              <a:buClr>
                <a:srgbClr val="000000"/>
              </a:buClr>
              <a:buSzPct val="100000"/>
              <a:buFont typeface="Times New Roman" pitchFamily="16" charset="0"/>
              <a:defRPr sz="2000" b="1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7pPr>
            <a:lvl8pPr marL="3429000" indent="-228600" algn="l" defTabSz="447675" rtl="0" fontAlgn="base" hangingPunct="0">
              <a:lnSpc>
                <a:spcPct val="85000"/>
              </a:lnSpc>
              <a:spcBef>
                <a:spcPct val="0"/>
              </a:spcBef>
              <a:spcAft>
                <a:spcPts val="250"/>
              </a:spcAft>
              <a:buClr>
                <a:srgbClr val="000000"/>
              </a:buClr>
              <a:buSzPct val="100000"/>
              <a:buFont typeface="Times New Roman" pitchFamily="16" charset="0"/>
              <a:defRPr sz="2000" b="1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8pPr>
            <a:lvl9pPr marL="3886200" indent="-228600" algn="l" defTabSz="447675" rtl="0" fontAlgn="base" hangingPunct="0">
              <a:lnSpc>
                <a:spcPct val="85000"/>
              </a:lnSpc>
              <a:spcBef>
                <a:spcPct val="0"/>
              </a:spcBef>
              <a:spcAft>
                <a:spcPts val="250"/>
              </a:spcAft>
              <a:buClr>
                <a:srgbClr val="000000"/>
              </a:buClr>
              <a:buSzPct val="100000"/>
              <a:buFont typeface="Times New Roman" pitchFamily="16" charset="0"/>
              <a:defRPr sz="2000" b="1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498475" lvl="0" indent="-355600">
              <a:buBlip>
                <a:blip r:embed="rId6"/>
              </a:buBlip>
            </a:pPr>
            <a:r>
              <a:rPr lang="en-US" dirty="0">
                <a:latin typeface="Luxi Sans" charset="0"/>
              </a:rPr>
              <a:t>”</a:t>
            </a:r>
            <a:r>
              <a:rPr lang="en-US" dirty="0" err="1">
                <a:latin typeface="Luxi Sans" charset="0"/>
              </a:rPr>
              <a:t>Goldener</a:t>
            </a:r>
            <a:r>
              <a:rPr lang="en-US" dirty="0">
                <a:latin typeface="Luxi Sans" charset="0"/>
              </a:rPr>
              <a:t> </a:t>
            </a:r>
            <a:r>
              <a:rPr lang="en-US" dirty="0" err="1">
                <a:latin typeface="Luxi Sans" charset="0"/>
              </a:rPr>
              <a:t>Zerfallskanal</a:t>
            </a:r>
            <a:r>
              <a:rPr lang="en-US" dirty="0">
                <a:latin typeface="Luxi Sans" charset="0"/>
              </a:rPr>
              <a:t>”</a:t>
            </a:r>
          </a:p>
          <a:p>
            <a:pPr lvl="2"/>
            <a:r>
              <a:rPr lang="en-US" dirty="0" err="1">
                <a:solidFill>
                  <a:srgbClr val="0000FF"/>
                </a:solidFill>
                <a:latin typeface="Luxi Sans" charset="0"/>
              </a:rPr>
              <a:t>praktisch</a:t>
            </a:r>
            <a:r>
              <a:rPr lang="en-US" dirty="0">
                <a:solidFill>
                  <a:srgbClr val="0000FF"/>
                </a:solidFill>
                <a:latin typeface="Luxi Sans" charset="0"/>
              </a:rPr>
              <a:t> “</a:t>
            </a:r>
            <a:r>
              <a:rPr lang="en-US" dirty="0" err="1">
                <a:solidFill>
                  <a:srgbClr val="0000FF"/>
                </a:solidFill>
                <a:latin typeface="Luxi Sans" charset="0"/>
              </a:rPr>
              <a:t>kein</a:t>
            </a:r>
            <a:r>
              <a:rPr lang="en-US" dirty="0">
                <a:solidFill>
                  <a:srgbClr val="0000FF"/>
                </a:solidFill>
                <a:latin typeface="Luxi Sans" charset="0"/>
              </a:rPr>
              <a:t>” </a:t>
            </a:r>
            <a:r>
              <a:rPr lang="en-US" dirty="0" err="1">
                <a:solidFill>
                  <a:srgbClr val="0000FF"/>
                </a:solidFill>
                <a:latin typeface="Luxi Sans" charset="0"/>
              </a:rPr>
              <a:t>Untergrund</a:t>
            </a:r>
            <a:endParaRPr lang="en-US" dirty="0">
              <a:solidFill>
                <a:srgbClr val="0000FF"/>
              </a:solidFill>
              <a:latin typeface="Luxi Sans" charset="0"/>
            </a:endParaRPr>
          </a:p>
          <a:p>
            <a:pPr lvl="2"/>
            <a:r>
              <a:rPr lang="en-US" dirty="0">
                <a:latin typeface="Luxi Sans" charset="0"/>
              </a:rPr>
              <a:t>bester </a:t>
            </a:r>
            <a:r>
              <a:rPr lang="en-US" dirty="0" err="1">
                <a:latin typeface="Luxi Sans" charset="0"/>
              </a:rPr>
              <a:t>Zerfallskanal</a:t>
            </a:r>
            <a:r>
              <a:rPr lang="en-US" dirty="0">
                <a:latin typeface="Luxi Sans" charset="0"/>
              </a:rPr>
              <a:t> </a:t>
            </a:r>
            <a:r>
              <a:rPr lang="en-US" dirty="0" err="1">
                <a:latin typeface="Luxi Sans" charset="0"/>
              </a:rPr>
              <a:t>für</a:t>
            </a:r>
            <a:r>
              <a:rPr lang="en-US" dirty="0">
                <a:latin typeface="Luxi Sans" charset="0"/>
              </a:rPr>
              <a:t> 200 </a:t>
            </a:r>
            <a:r>
              <a:rPr lang="en-US" dirty="0" err="1">
                <a:latin typeface="Luxi Sans" charset="0"/>
              </a:rPr>
              <a:t>GeV</a:t>
            </a:r>
            <a:r>
              <a:rPr lang="en-US" dirty="0">
                <a:latin typeface="Luxi Sans" charset="0"/>
              </a:rPr>
              <a:t> &lt; M</a:t>
            </a:r>
            <a:r>
              <a:rPr lang="en-US" baseline="-25000" dirty="0">
                <a:latin typeface="Luxi Sans" charset="0"/>
              </a:rPr>
              <a:t>H</a:t>
            </a:r>
            <a:r>
              <a:rPr lang="en-US" dirty="0">
                <a:latin typeface="Luxi Sans" charset="0"/>
              </a:rPr>
              <a:t> &lt; 300 </a:t>
            </a:r>
            <a:r>
              <a:rPr lang="en-US" dirty="0" err="1">
                <a:latin typeface="Luxi Sans" charset="0"/>
              </a:rPr>
              <a:t>GeV</a:t>
            </a:r>
            <a:endParaRPr lang="en-US" dirty="0">
              <a:latin typeface="Luxi Sans" charset="0"/>
            </a:endParaRPr>
          </a:p>
          <a:p>
            <a:pPr lvl="2"/>
            <a:r>
              <a:rPr lang="en-US" dirty="0" err="1">
                <a:latin typeface="Luxi Sans" charset="0"/>
              </a:rPr>
              <a:t>zweitbester</a:t>
            </a:r>
            <a:r>
              <a:rPr lang="en-US" dirty="0">
                <a:latin typeface="Luxi Sans" charset="0"/>
              </a:rPr>
              <a:t> </a:t>
            </a:r>
            <a:r>
              <a:rPr lang="en-US" dirty="0" err="1">
                <a:latin typeface="Luxi Sans" charset="0"/>
              </a:rPr>
              <a:t>Zerfallskanal</a:t>
            </a:r>
            <a:r>
              <a:rPr lang="en-US" dirty="0">
                <a:latin typeface="Luxi Sans" charset="0"/>
              </a:rPr>
              <a:t> (</a:t>
            </a:r>
            <a:r>
              <a:rPr lang="en-US" dirty="0" err="1">
                <a:latin typeface="Luxi Sans" charset="0"/>
              </a:rPr>
              <a:t>nach</a:t>
            </a:r>
            <a:r>
              <a:rPr lang="en-US" dirty="0">
                <a:latin typeface="Luxi Sans" charset="0"/>
              </a:rPr>
              <a:t> WW) </a:t>
            </a:r>
            <a:r>
              <a:rPr lang="en-US" dirty="0" err="1">
                <a:latin typeface="Luxi Sans" charset="0"/>
              </a:rPr>
              <a:t>für</a:t>
            </a:r>
            <a:r>
              <a:rPr lang="en-US" dirty="0">
                <a:latin typeface="Luxi Sans" charset="0"/>
              </a:rPr>
              <a:t> 130 </a:t>
            </a:r>
            <a:r>
              <a:rPr lang="en-US" dirty="0" err="1">
                <a:latin typeface="Luxi Sans" charset="0"/>
              </a:rPr>
              <a:t>GeV</a:t>
            </a:r>
            <a:r>
              <a:rPr lang="en-US" dirty="0">
                <a:latin typeface="Luxi Sans" charset="0"/>
              </a:rPr>
              <a:t> &lt; M</a:t>
            </a:r>
            <a:r>
              <a:rPr lang="en-US" baseline="-25000" dirty="0">
                <a:latin typeface="Luxi Sans" charset="0"/>
              </a:rPr>
              <a:t>H</a:t>
            </a:r>
            <a:r>
              <a:rPr lang="en-US" dirty="0">
                <a:latin typeface="Luxi Sans" charset="0"/>
              </a:rPr>
              <a:t> &lt; 200 </a:t>
            </a:r>
            <a:r>
              <a:rPr lang="en-US" dirty="0" err="1">
                <a:latin typeface="Luxi Sans" charset="0"/>
              </a:rPr>
              <a:t>GeV</a:t>
            </a:r>
            <a:endParaRPr lang="en-US" dirty="0">
              <a:latin typeface="Luxi Sans" charset="0"/>
            </a:endParaRPr>
          </a:p>
          <a:p>
            <a:pPr lvl="3"/>
            <a:r>
              <a:rPr lang="en-US" dirty="0" err="1">
                <a:latin typeface="Luxi Sans" charset="0"/>
              </a:rPr>
              <a:t>aber</a:t>
            </a:r>
            <a:r>
              <a:rPr lang="en-US" dirty="0">
                <a:latin typeface="Luxi Sans" charset="0"/>
              </a:rPr>
              <a:t> </a:t>
            </a:r>
            <a:r>
              <a:rPr lang="en-US" dirty="0" err="1">
                <a:latin typeface="Luxi Sans" charset="0"/>
              </a:rPr>
              <a:t>sehr</a:t>
            </a:r>
            <a:r>
              <a:rPr lang="en-US" dirty="0">
                <a:latin typeface="Luxi Sans" charset="0"/>
              </a:rPr>
              <a:t> </a:t>
            </a:r>
            <a:r>
              <a:rPr lang="en-US" dirty="0" err="1">
                <a:latin typeface="Luxi Sans" charset="0"/>
              </a:rPr>
              <a:t>viel</a:t>
            </a:r>
            <a:r>
              <a:rPr lang="en-US" dirty="0">
                <a:latin typeface="Luxi Sans" charset="0"/>
              </a:rPr>
              <a:t> </a:t>
            </a:r>
            <a:r>
              <a:rPr lang="en-US" dirty="0" err="1">
                <a:latin typeface="Luxi Sans" charset="0"/>
              </a:rPr>
              <a:t>bessere</a:t>
            </a:r>
            <a:r>
              <a:rPr lang="en-US" dirty="0">
                <a:latin typeface="Luxi Sans" charset="0"/>
              </a:rPr>
              <a:t> </a:t>
            </a:r>
            <a:r>
              <a:rPr lang="en-US" dirty="0" err="1">
                <a:latin typeface="Luxi Sans" charset="0"/>
              </a:rPr>
              <a:t>Massenauflösung</a:t>
            </a:r>
            <a:r>
              <a:rPr lang="en-US" dirty="0">
                <a:latin typeface="Luxi Sans" charset="0"/>
              </a:rPr>
              <a:t> </a:t>
            </a:r>
            <a:r>
              <a:rPr lang="en-US" dirty="0" err="1">
                <a:latin typeface="Luxi Sans" charset="0"/>
              </a:rPr>
              <a:t>als</a:t>
            </a:r>
            <a:r>
              <a:rPr lang="en-US" dirty="0">
                <a:latin typeface="Luxi Sans" charset="0"/>
              </a:rPr>
              <a:t> WW</a:t>
            </a:r>
          </a:p>
          <a:p>
            <a:endParaRPr lang="en-US" dirty="0">
              <a:latin typeface="Luxi Sans" charset="0"/>
            </a:endParaRPr>
          </a:p>
          <a:p>
            <a:endParaRPr lang="en-US" dirty="0">
              <a:latin typeface="Luxi Sans" charset="0"/>
            </a:endParaRPr>
          </a:p>
          <a:p>
            <a:endParaRPr lang="en-US" dirty="0">
              <a:latin typeface="Luxi Sans" charset="0"/>
            </a:endParaRPr>
          </a:p>
          <a:p>
            <a:endParaRPr lang="en-US" dirty="0">
              <a:latin typeface="Luxi Sans" charset="0"/>
            </a:endParaRPr>
          </a:p>
          <a:p>
            <a:pPr lvl="2"/>
            <a:endParaRPr lang="en-US" dirty="0">
              <a:latin typeface="Luxi Sans" charset="0"/>
            </a:endParaRPr>
          </a:p>
          <a:p>
            <a:pPr lvl="2"/>
            <a:endParaRPr lang="en-US" dirty="0">
              <a:latin typeface="Luxi Sans" charset="0"/>
            </a:endParaRPr>
          </a:p>
          <a:p>
            <a:endParaRPr lang="en-US" dirty="0">
              <a:latin typeface="Luxi Sans" charset="0"/>
            </a:endParaRPr>
          </a:p>
          <a:p>
            <a:endParaRPr lang="en-US" dirty="0">
              <a:latin typeface="Luxi Sans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863848" y="1312854"/>
            <a:ext cx="8980655" cy="5851359"/>
            <a:chOff x="863848" y="1312854"/>
            <a:chExt cx="8980655" cy="5851359"/>
          </a:xfrm>
        </p:grpSpPr>
        <p:pic>
          <p:nvPicPr>
            <p:cNvPr id="8" name="Picture 7" descr="ATLAS-4l.png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3848" y="3059757"/>
              <a:ext cx="4092128" cy="3926133"/>
            </a:xfrm>
            <a:prstGeom prst="rect">
              <a:avLst/>
            </a:prstGeom>
          </p:spPr>
        </p:pic>
        <p:pic>
          <p:nvPicPr>
            <p:cNvPr id="9" name="Picture 8" descr="CMS-4l.png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28344" y="2946327"/>
              <a:ext cx="4464496" cy="4217886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 rot="-1200000">
              <a:off x="7867680" y="1312854"/>
              <a:ext cx="1976823" cy="301621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00206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solidFill>
                    <a:srgbClr val="2D2DB9"/>
                  </a:solidFill>
                  <a:latin typeface="Luxi Sans" charset="0"/>
                </a:rPr>
                <a:t>Stand: 4. </a:t>
              </a:r>
              <a:r>
                <a:rPr lang="en-US" sz="1600" b="1" dirty="0" err="1">
                  <a:solidFill>
                    <a:srgbClr val="2D2DB9"/>
                  </a:solidFill>
                  <a:latin typeface="Luxi Sans" charset="0"/>
                </a:rPr>
                <a:t>Juli</a:t>
              </a:r>
              <a:r>
                <a:rPr lang="en-US" sz="1600" b="1" dirty="0">
                  <a:solidFill>
                    <a:srgbClr val="2D2DB9"/>
                  </a:solidFill>
                  <a:latin typeface="Luxi Sans" charset="0"/>
                </a:rPr>
                <a:t> 2012</a:t>
              </a: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863848" y="1312192"/>
            <a:ext cx="8856984" cy="5852021"/>
            <a:chOff x="863848" y="1312192"/>
            <a:chExt cx="8856984" cy="5852021"/>
          </a:xfrm>
        </p:grpSpPr>
        <p:pic>
          <p:nvPicPr>
            <p:cNvPr id="13" name="Picture 12" descr="ZZMass_7Plus8TeV_70-180_3GeV.png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42642" y="3059757"/>
              <a:ext cx="4278190" cy="4104456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 rot="20400000">
              <a:off x="7548170" y="1312192"/>
              <a:ext cx="2157462" cy="307777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00206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solidFill>
                    <a:srgbClr val="2D2DB9"/>
                  </a:solidFill>
                  <a:latin typeface="Luxi Sans" charset="0"/>
                </a:rPr>
                <a:t>Stand: 16. </a:t>
              </a:r>
              <a:r>
                <a:rPr lang="en-US" sz="1600" b="1" dirty="0" err="1">
                  <a:solidFill>
                    <a:srgbClr val="2D2DB9"/>
                  </a:solidFill>
                  <a:latin typeface="Luxi Sans" charset="0"/>
                </a:rPr>
                <a:t>Juni</a:t>
              </a:r>
              <a:r>
                <a:rPr lang="en-US" sz="1600" b="1" dirty="0">
                  <a:solidFill>
                    <a:srgbClr val="2D2DB9"/>
                  </a:solidFill>
                  <a:latin typeface="Luxi Sans" charset="0"/>
                </a:rPr>
                <a:t> 2014</a:t>
              </a:r>
            </a:p>
          </p:txBody>
        </p:sp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3848" y="3059757"/>
              <a:ext cx="4076945" cy="3911567"/>
            </a:xfrm>
            <a:prstGeom prst="rect">
              <a:avLst/>
            </a:prstGeom>
          </p:spPr>
        </p:pic>
      </p:grpSp>
      <p:cxnSp>
        <p:nvCxnSpPr>
          <p:cNvPr id="7" name="Straight Arrow Connector 6"/>
          <p:cNvCxnSpPr/>
          <p:nvPr/>
        </p:nvCxnSpPr>
        <p:spPr bwMode="auto">
          <a:xfrm flipV="1">
            <a:off x="2232000" y="6660157"/>
            <a:ext cx="0" cy="504056"/>
          </a:xfrm>
          <a:prstGeom prst="straightConnector1">
            <a:avLst/>
          </a:prstGeom>
          <a:solidFill>
            <a:srgbClr val="00B8FF"/>
          </a:solidFill>
          <a:ln w="476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" name="Straight Arrow Connector 9"/>
          <p:cNvCxnSpPr/>
          <p:nvPr/>
        </p:nvCxnSpPr>
        <p:spPr bwMode="auto">
          <a:xfrm flipV="1">
            <a:off x="7776616" y="6660157"/>
            <a:ext cx="0" cy="504056"/>
          </a:xfrm>
          <a:prstGeom prst="straightConnector1">
            <a:avLst/>
          </a:prstGeom>
          <a:solidFill>
            <a:srgbClr val="00B8FF"/>
          </a:solidFill>
          <a:ln w="476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404122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4l-FixedScale-NoMuProf2.avi">
            <a:hlinkHover r:id="" action="ppaction://ole?verb=0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5074232" y="1475581"/>
            <a:ext cx="4862624" cy="4716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Hgg-FloatingScale-Short2.avi">
            <a:hlinkHover r:id="" action="ppaction://ole?verb=0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38340" y="1481329"/>
            <a:ext cx="4862624" cy="4716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en-US" dirty="0"/>
              <a:t>Higgs </a:t>
            </a:r>
            <a:r>
              <a:rPr lang="en-US" dirty="0" err="1"/>
              <a:t>Signifikanz</a:t>
            </a:r>
            <a:r>
              <a:rPr lang="en-US" dirty="0"/>
              <a:t> </a:t>
            </a:r>
            <a:r>
              <a:rPr lang="en-US" dirty="0" err="1"/>
              <a:t>wächst</a:t>
            </a:r>
            <a:r>
              <a:rPr lang="en-US" dirty="0"/>
              <a:t> </a:t>
            </a:r>
            <a:r>
              <a:rPr lang="en-US" dirty="0" err="1"/>
              <a:t>mit</a:t>
            </a:r>
            <a:r>
              <a:rPr lang="en-US" dirty="0"/>
              <a:t> der </a:t>
            </a:r>
            <a:r>
              <a:rPr lang="en-US" dirty="0" err="1"/>
              <a:t>Zeit</a:t>
            </a:r>
            <a:r>
              <a:rPr lang="en-US" dirty="0"/>
              <a:t>…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145064" y="1043533"/>
            <a:ext cx="116705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6"/>
                </a:solidFill>
              </a:rPr>
              <a:t>H </a:t>
            </a:r>
            <a:r>
              <a:rPr lang="en-US" b="1" dirty="0">
                <a:solidFill>
                  <a:schemeClr val="accent6"/>
                </a:solidFill>
                <a:sym typeface="Wingdings"/>
              </a:rPr>
              <a:t></a:t>
            </a:r>
            <a:r>
              <a:rPr lang="en-US" b="1" dirty="0">
                <a:solidFill>
                  <a:schemeClr val="accent6"/>
                </a:solidFill>
              </a:rPr>
              <a:t> </a:t>
            </a:r>
            <a:r>
              <a:rPr lang="el-GR" b="1" dirty="0">
                <a:solidFill>
                  <a:schemeClr val="accent6"/>
                </a:solidFill>
                <a:latin typeface="Calibri"/>
                <a:cs typeface="Arial"/>
              </a:rPr>
              <a:t>γγ</a:t>
            </a:r>
            <a:endParaRPr lang="en-US" b="1" dirty="0">
              <a:solidFill>
                <a:schemeClr val="accent6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200552" y="1043533"/>
            <a:ext cx="1111001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6"/>
                </a:solidFill>
              </a:rPr>
              <a:t>H </a:t>
            </a:r>
            <a:r>
              <a:rPr lang="en-US" b="1" dirty="0">
                <a:solidFill>
                  <a:schemeClr val="accent6"/>
                </a:solidFill>
                <a:sym typeface="Wingdings"/>
              </a:rPr>
              <a:t></a:t>
            </a:r>
            <a:r>
              <a:rPr lang="en-US" b="1" dirty="0">
                <a:solidFill>
                  <a:schemeClr val="accent6"/>
                </a:solidFill>
              </a:rPr>
              <a:t> </a:t>
            </a:r>
            <a:r>
              <a:rPr lang="en-US" b="1" dirty="0">
                <a:solidFill>
                  <a:schemeClr val="accent6"/>
                </a:solidFill>
                <a:latin typeface="Calibri"/>
                <a:cs typeface="Arial"/>
              </a:rPr>
              <a:t>4l</a:t>
            </a:r>
            <a:endParaRPr lang="en-US" b="1" dirty="0">
              <a:solidFill>
                <a:schemeClr val="accent6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 bwMode="auto">
          <a:xfrm flipV="1">
            <a:off x="2520032" y="5940077"/>
            <a:ext cx="0" cy="648072"/>
          </a:xfrm>
          <a:prstGeom prst="straightConnector1">
            <a:avLst/>
          </a:prstGeom>
          <a:solidFill>
            <a:srgbClr val="00B8FF"/>
          </a:solidFill>
          <a:ln w="476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" name="Straight Arrow Connector 8"/>
          <p:cNvCxnSpPr/>
          <p:nvPr/>
        </p:nvCxnSpPr>
        <p:spPr bwMode="auto">
          <a:xfrm flipV="1">
            <a:off x="6499586" y="5940077"/>
            <a:ext cx="0" cy="648072"/>
          </a:xfrm>
          <a:prstGeom prst="straightConnector1">
            <a:avLst/>
          </a:prstGeom>
          <a:solidFill>
            <a:srgbClr val="00B8FF"/>
          </a:solidFill>
          <a:ln w="476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TextBox 9"/>
          <p:cNvSpPr txBox="1"/>
          <p:nvPr/>
        </p:nvSpPr>
        <p:spPr>
          <a:xfrm>
            <a:off x="1604723" y="6604699"/>
            <a:ext cx="1688283" cy="4062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</a:rPr>
              <a:t>Higgs </a:t>
            </a:r>
            <a:r>
              <a:rPr lang="en-US" b="1" i="1" dirty="0" err="1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</a:rPr>
              <a:t>hier</a:t>
            </a:r>
            <a:endParaRPr lang="en-US" b="1" i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584277" y="6604699"/>
            <a:ext cx="1688283" cy="4062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</a:rPr>
              <a:t>Higgs </a:t>
            </a:r>
            <a:r>
              <a:rPr lang="en-US" b="1" i="1" dirty="0" err="1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</a:rPr>
              <a:t>hier</a:t>
            </a:r>
            <a:endParaRPr lang="en-US" b="1" i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 rot="-1200000">
            <a:off x="3351211" y="6377247"/>
            <a:ext cx="2802242" cy="301621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 err="1">
                <a:solidFill>
                  <a:srgbClr val="2D2DB9"/>
                </a:solidFill>
                <a:latin typeface="Luxi Sans" charset="0"/>
              </a:rPr>
              <a:t>Alle</a:t>
            </a:r>
            <a:r>
              <a:rPr lang="en-US" sz="1600" b="1" dirty="0">
                <a:solidFill>
                  <a:srgbClr val="2D2DB9"/>
                </a:solidFill>
                <a:latin typeface="Luxi Sans" charset="0"/>
              </a:rPr>
              <a:t> </a:t>
            </a:r>
            <a:r>
              <a:rPr lang="en-US" sz="1600" b="1" dirty="0" err="1">
                <a:solidFill>
                  <a:srgbClr val="2D2DB9"/>
                </a:solidFill>
                <a:latin typeface="Luxi Sans" charset="0"/>
              </a:rPr>
              <a:t>Daten</a:t>
            </a:r>
            <a:r>
              <a:rPr lang="en-US" sz="1600" b="1" dirty="0">
                <a:solidFill>
                  <a:srgbClr val="2D2DB9"/>
                </a:solidFill>
                <a:latin typeface="Luxi Sans" charset="0"/>
              </a:rPr>
              <a:t> von 2011 + 2012</a:t>
            </a:r>
          </a:p>
        </p:txBody>
      </p:sp>
    </p:spTree>
    <p:extLst>
      <p:ext uri="{BB962C8B-B14F-4D97-AF65-F5344CB8AC3E}">
        <p14:creationId xmlns:p14="http://schemas.microsoft.com/office/powerpoint/2010/main" val="3885887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video>
              <p:cMediaNode vol="80000">
                <p:cTn id="13" fill="hold" display="0">
                  <p:stCondLst>
                    <p:cond delay="indefinite"/>
                  </p:stCondLst>
                </p:cTn>
                <p:tgtEl>
                  <p:spTgt spid="13"/>
                </p:tgtEl>
              </p:cMediaNode>
            </p:video>
          </p:childTnLst>
        </p:cTn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igaux_114a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840" y="1832064"/>
            <a:ext cx="6336704" cy="547616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Der </a:t>
            </a:r>
            <a:r>
              <a:rPr lang="en-US" dirty="0" err="1"/>
              <a:t>Weg</a:t>
            </a:r>
            <a:r>
              <a:rPr lang="en-US" dirty="0"/>
              <a:t> </a:t>
            </a:r>
            <a:r>
              <a:rPr lang="en-US" dirty="0" err="1"/>
              <a:t>zur</a:t>
            </a:r>
            <a:r>
              <a:rPr lang="en-US" dirty="0"/>
              <a:t> </a:t>
            </a:r>
            <a:r>
              <a:rPr lang="en-US" dirty="0" err="1"/>
              <a:t>Entdeckung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Erste</a:t>
            </a:r>
            <a:r>
              <a:rPr lang="en-US" dirty="0"/>
              <a:t> </a:t>
            </a:r>
            <a:r>
              <a:rPr lang="en-US" dirty="0" err="1"/>
              <a:t>Hinweise</a:t>
            </a:r>
            <a:r>
              <a:rPr lang="en-US" dirty="0"/>
              <a:t> auf ”</a:t>
            </a:r>
            <a:r>
              <a:rPr lang="en-US" dirty="0" err="1"/>
              <a:t>etwas</a:t>
            </a:r>
            <a:r>
              <a:rPr lang="en-US" dirty="0"/>
              <a:t>” </a:t>
            </a:r>
            <a:r>
              <a:rPr lang="en-US" dirty="0" err="1"/>
              <a:t>bei</a:t>
            </a:r>
            <a:r>
              <a:rPr lang="en-US" dirty="0"/>
              <a:t> ~125 GeV Masse </a:t>
            </a:r>
            <a:r>
              <a:rPr lang="en-US" dirty="0" err="1"/>
              <a:t>im</a:t>
            </a:r>
            <a:r>
              <a:rPr lang="en-US" dirty="0"/>
              <a:t> </a:t>
            </a:r>
            <a:r>
              <a:rPr lang="en-US" dirty="0" err="1"/>
              <a:t>Juli</a:t>
            </a:r>
            <a:r>
              <a:rPr lang="en-US" dirty="0"/>
              <a:t> 2011</a:t>
            </a:r>
          </a:p>
          <a:p>
            <a:pPr lvl="1"/>
            <a:r>
              <a:rPr lang="en-US" dirty="0" err="1"/>
              <a:t>statistische</a:t>
            </a:r>
            <a:r>
              <a:rPr lang="en-US" dirty="0"/>
              <a:t> </a:t>
            </a:r>
            <a:r>
              <a:rPr lang="en-US" dirty="0" err="1"/>
              <a:t>Signifikanz</a:t>
            </a:r>
            <a:r>
              <a:rPr lang="en-US" dirty="0"/>
              <a:t> </a:t>
            </a:r>
            <a:r>
              <a:rPr lang="en-US" dirty="0" err="1"/>
              <a:t>wächst</a:t>
            </a:r>
            <a:r>
              <a:rPr lang="en-US" dirty="0"/>
              <a:t> </a:t>
            </a:r>
            <a:r>
              <a:rPr lang="en-US" dirty="0" err="1"/>
              <a:t>über</a:t>
            </a:r>
            <a:r>
              <a:rPr lang="en-US" dirty="0"/>
              <a:t> &gt;</a:t>
            </a:r>
            <a:r>
              <a:rPr lang="en-US" dirty="0" err="1"/>
              <a:t>ein</a:t>
            </a:r>
            <a:r>
              <a:rPr lang="en-US" dirty="0"/>
              <a:t> </a:t>
            </a:r>
            <a:r>
              <a:rPr lang="en-US" dirty="0" err="1"/>
              <a:t>Jahr</a:t>
            </a:r>
            <a:r>
              <a:rPr lang="en-US" dirty="0"/>
              <a:t> </a:t>
            </a:r>
            <a:r>
              <a:rPr lang="en-US" dirty="0" err="1"/>
              <a:t>stetig</a:t>
            </a:r>
            <a:r>
              <a:rPr lang="en-US" dirty="0"/>
              <a:t> an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632600" y="3560256"/>
            <a:ext cx="1008112" cy="275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</a:rPr>
              <a:t>Juli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</a:rPr>
              <a:t> 2011</a:t>
            </a:r>
          </a:p>
        </p:txBody>
      </p:sp>
      <p:cxnSp>
        <p:nvCxnSpPr>
          <p:cNvPr id="7" name="Straight Arrow Connector 6"/>
          <p:cNvCxnSpPr/>
          <p:nvPr/>
        </p:nvCxnSpPr>
        <p:spPr bwMode="auto">
          <a:xfrm flipH="1">
            <a:off x="7200552" y="3697986"/>
            <a:ext cx="432048" cy="0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8" name="TextBox 7"/>
          <p:cNvSpPr txBox="1"/>
          <p:nvPr/>
        </p:nvSpPr>
        <p:spPr>
          <a:xfrm>
            <a:off x="7632600" y="4004876"/>
            <a:ext cx="1512168" cy="275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AAE2CA">
                    <a:lumMod val="50000"/>
                  </a:srgbClr>
                </a:solidFill>
                <a:effectLst/>
                <a:uLnTx/>
                <a:uFillTx/>
                <a:latin typeface="Arial" charset="0"/>
              </a:rPr>
              <a:t>Dezember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AAE2CA">
                    <a:lumMod val="50000"/>
                  </a:srgbClr>
                </a:solidFill>
                <a:effectLst/>
                <a:uLnTx/>
                <a:uFillTx/>
                <a:latin typeface="Arial" charset="0"/>
              </a:rPr>
              <a:t> 2011</a:t>
            </a:r>
          </a:p>
        </p:txBody>
      </p:sp>
      <p:cxnSp>
        <p:nvCxnSpPr>
          <p:cNvPr id="9" name="Straight Arrow Connector 8"/>
          <p:cNvCxnSpPr/>
          <p:nvPr/>
        </p:nvCxnSpPr>
        <p:spPr bwMode="auto">
          <a:xfrm flipH="1">
            <a:off x="7200552" y="4142606"/>
            <a:ext cx="432048" cy="0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med" len="med"/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10" name="TextBox 9"/>
          <p:cNvSpPr txBox="1"/>
          <p:nvPr/>
        </p:nvSpPr>
        <p:spPr>
          <a:xfrm>
            <a:off x="7632600" y="5072424"/>
            <a:ext cx="1152128" cy="275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" charset="0"/>
              </a:rPr>
              <a:t>April 2012</a:t>
            </a:r>
          </a:p>
        </p:txBody>
      </p:sp>
      <p:cxnSp>
        <p:nvCxnSpPr>
          <p:cNvPr id="11" name="Straight Arrow Connector 10"/>
          <p:cNvCxnSpPr/>
          <p:nvPr/>
        </p:nvCxnSpPr>
        <p:spPr bwMode="auto">
          <a:xfrm flipH="1">
            <a:off x="7200552" y="5210154"/>
            <a:ext cx="432048" cy="0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12" name="TextBox 11"/>
          <p:cNvSpPr txBox="1"/>
          <p:nvPr/>
        </p:nvSpPr>
        <p:spPr>
          <a:xfrm>
            <a:off x="7632600" y="5792504"/>
            <a:ext cx="1008112" cy="275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Juli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 2012</a:t>
            </a:r>
          </a:p>
        </p:txBody>
      </p:sp>
      <p:cxnSp>
        <p:nvCxnSpPr>
          <p:cNvPr id="13" name="Straight Arrow Connector 12"/>
          <p:cNvCxnSpPr/>
          <p:nvPr/>
        </p:nvCxnSpPr>
        <p:spPr bwMode="auto">
          <a:xfrm flipH="1">
            <a:off x="7200552" y="5930234"/>
            <a:ext cx="432048" cy="0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ACC2CD5D-0431-2D4F-9CE1-6931E361DDB5}"/>
              </a:ext>
            </a:extLst>
          </p:cNvPr>
          <p:cNvCxnSpPr>
            <a:cxnSpLocks/>
          </p:cNvCxnSpPr>
          <p:nvPr/>
        </p:nvCxnSpPr>
        <p:spPr bwMode="auto">
          <a:xfrm>
            <a:off x="6768504" y="2051645"/>
            <a:ext cx="0" cy="936104"/>
          </a:xfrm>
          <a:prstGeom prst="straightConnector1">
            <a:avLst/>
          </a:prstGeom>
          <a:solidFill>
            <a:srgbClr val="00B8FF"/>
          </a:solidFill>
          <a:ln w="476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61672067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en-US" dirty="0"/>
              <a:t>Higgs-</a:t>
            </a:r>
            <a:r>
              <a:rPr lang="en-US" dirty="0" err="1"/>
              <a:t>Teilchen</a:t>
            </a:r>
            <a:r>
              <a:rPr lang="en-US" dirty="0"/>
              <a:t> </a:t>
            </a:r>
            <a:r>
              <a:rPr lang="en-US" dirty="0" err="1"/>
              <a:t>Entdeckung</a:t>
            </a:r>
            <a:r>
              <a:rPr lang="en-US" dirty="0"/>
              <a:t> 4. </a:t>
            </a:r>
            <a:r>
              <a:rPr lang="en-US" dirty="0" err="1"/>
              <a:t>Juli</a:t>
            </a:r>
            <a:r>
              <a:rPr lang="en-US" dirty="0"/>
              <a:t> 2012</a:t>
            </a:r>
          </a:p>
        </p:txBody>
      </p:sp>
      <p:pic>
        <p:nvPicPr>
          <p:cNvPr id="6" name="Picture 5" descr="1207136_46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792" y="3896876"/>
            <a:ext cx="4572000" cy="30513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 descr="IMG_1309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2320" y="3896876"/>
            <a:ext cx="4572001" cy="304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8179906" y="4334183"/>
            <a:ext cx="1324902" cy="307777"/>
          </a:xfrm>
          <a:prstGeom prst="rect">
            <a:avLst/>
          </a:prstGeom>
          <a:solidFill>
            <a:srgbClr val="FFFF00"/>
          </a:solidFill>
          <a:ln>
            <a:solidFill>
              <a:srgbClr val="000090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Luxi Sans" charset="0"/>
              </a:rPr>
              <a:t>Peter Higgs</a:t>
            </a:r>
          </a:p>
        </p:txBody>
      </p:sp>
      <p:sp>
        <p:nvSpPr>
          <p:cNvPr id="3" name="Oval 2"/>
          <p:cNvSpPr/>
          <p:nvPr/>
        </p:nvSpPr>
        <p:spPr bwMode="auto">
          <a:xfrm rot="1317646">
            <a:off x="7068108" y="5179743"/>
            <a:ext cx="1555677" cy="1133923"/>
          </a:xfrm>
          <a:prstGeom prst="ellipse">
            <a:avLst/>
          </a:pr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endParaRPr kumimoji="0" lang="en-GB" sz="24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charset="0"/>
            </a:endParaRPr>
          </a:p>
        </p:txBody>
      </p:sp>
      <p:cxnSp>
        <p:nvCxnSpPr>
          <p:cNvPr id="10" name="Straight Arrow Connector 9"/>
          <p:cNvCxnSpPr/>
          <p:nvPr/>
        </p:nvCxnSpPr>
        <p:spPr bwMode="auto">
          <a:xfrm flipH="1">
            <a:off x="8064648" y="4713968"/>
            <a:ext cx="576064" cy="864096"/>
          </a:xfrm>
          <a:prstGeom prst="straightConnector1">
            <a:avLst/>
          </a:prstGeom>
          <a:solidFill>
            <a:srgbClr val="00B8FF"/>
          </a:solidFill>
          <a:ln w="44450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11" name="Picture 10" descr="1207136_42-A4-at-144-dpi.jpg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53" r="25314"/>
          <a:stretch/>
        </p:blipFill>
        <p:spPr>
          <a:xfrm>
            <a:off x="385703" y="1547855"/>
            <a:ext cx="2062321" cy="20535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11" descr="1207136_62-A4-at-144-dpi.jpg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06" r="21962"/>
          <a:stretch/>
        </p:blipFill>
        <p:spPr>
          <a:xfrm>
            <a:off x="7586534" y="1547609"/>
            <a:ext cx="2062290" cy="20535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Picture 12" descr="1207136_101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4088" y="1043533"/>
            <a:ext cx="3960440" cy="2643163"/>
          </a:xfrm>
          <a:prstGeom prst="rect">
            <a:avLst/>
          </a:prstGeom>
          <a:ln w="38100">
            <a:solidFill>
              <a:schemeClr val="accent2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4" name="TextBox 13"/>
          <p:cNvSpPr txBox="1"/>
          <p:nvPr/>
        </p:nvSpPr>
        <p:spPr>
          <a:xfrm>
            <a:off x="3024088" y="2267669"/>
            <a:ext cx="1080120" cy="5109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cs typeface="Arial"/>
              </a:rPr>
              <a:t>Fran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ç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cs typeface="Arial"/>
              </a:rPr>
              <a:t>ois</a:t>
            </a:r>
          </a:p>
          <a:p>
            <a:pPr marL="0" marR="0" lvl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cs typeface="Arial"/>
              </a:rPr>
              <a:t>Englert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747934" y="3131765"/>
            <a:ext cx="876554" cy="5109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cs typeface="Arial"/>
              </a:rPr>
              <a:t>Peter</a:t>
            </a:r>
          </a:p>
          <a:p>
            <a:pPr marL="0" marR="0" lvl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cs typeface="Arial"/>
              </a:rPr>
              <a:t>Higgs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25843" y="3364339"/>
            <a:ext cx="1689886" cy="2492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charset="0"/>
              </a:rPr>
              <a:t>Joe </a:t>
            </a:r>
            <a:r>
              <a:rPr kumimoji="0" lang="en-US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charset="0"/>
              </a:rPr>
              <a:t>Incandela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charset="0"/>
              </a:rPr>
              <a:t> (CMS)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649751" y="3347789"/>
            <a:ext cx="1999073" cy="2492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charset="0"/>
              </a:rPr>
              <a:t>Fabiola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kumimoji="0" lang="en-US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charset="0"/>
              </a:rPr>
              <a:t>Gianotti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charset="0"/>
              </a:rPr>
              <a:t> (ATLAS)</a:t>
            </a:r>
          </a:p>
        </p:txBody>
      </p:sp>
    </p:spTree>
    <p:extLst>
      <p:ext uri="{BB962C8B-B14F-4D97-AF65-F5344CB8AC3E}">
        <p14:creationId xmlns:p14="http://schemas.microsoft.com/office/powerpoint/2010/main" val="2663009945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Higgs in den </a:t>
            </a:r>
            <a:r>
              <a:rPr lang="en-US" dirty="0" err="1"/>
              <a:t>Medien</a:t>
            </a:r>
            <a:endParaRPr lang="en-GB" dirty="0"/>
          </a:p>
        </p:txBody>
      </p:sp>
      <p:pic>
        <p:nvPicPr>
          <p:cNvPr id="4" name="Picture 3" descr="economist p1.jpg"/>
          <p:cNvPicPr>
            <a:picLocks noChangeAspect="1"/>
          </p:cNvPicPr>
          <p:nvPr/>
        </p:nvPicPr>
        <p:blipFill rotWithShape="1">
          <a:blip r:embed="rId3"/>
          <a:srcRect t="3979" r="3195"/>
          <a:stretch/>
        </p:blipFill>
        <p:spPr>
          <a:xfrm>
            <a:off x="5832400" y="795240"/>
            <a:ext cx="3663534" cy="4712789"/>
          </a:xfrm>
          <a:prstGeom prst="rect">
            <a:avLst/>
          </a:prstGeom>
          <a:ln>
            <a:solidFill>
              <a:srgbClr val="0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231" y="974837"/>
            <a:ext cx="3632962" cy="482122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08" y="4066373"/>
            <a:ext cx="5507272" cy="309784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61919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Nach</a:t>
            </a:r>
            <a:r>
              <a:rPr lang="en-US" dirty="0"/>
              <a:t> der </a:t>
            </a:r>
            <a:r>
              <a:rPr lang="en-US" dirty="0" err="1"/>
              <a:t>Entdeckung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638" y="1189038"/>
            <a:ext cx="9518202" cy="5942012"/>
          </a:xfrm>
        </p:spPr>
        <p:txBody>
          <a:bodyPr/>
          <a:lstStyle/>
          <a:p>
            <a:r>
              <a:rPr lang="en-US" dirty="0" err="1"/>
              <a:t>Entdeckung</a:t>
            </a:r>
            <a:r>
              <a:rPr lang="en-US" dirty="0"/>
              <a:t> </a:t>
            </a:r>
            <a:r>
              <a:rPr lang="en-US" dirty="0" err="1"/>
              <a:t>ist</a:t>
            </a:r>
            <a:r>
              <a:rPr lang="en-US" dirty="0"/>
              <a:t> </a:t>
            </a:r>
            <a:r>
              <a:rPr lang="en-US" dirty="0" err="1"/>
              <a:t>nur</a:t>
            </a:r>
            <a:r>
              <a:rPr lang="en-US" dirty="0"/>
              <a:t> der </a:t>
            </a:r>
            <a:r>
              <a:rPr lang="en-US" dirty="0" err="1"/>
              <a:t>Anfang</a:t>
            </a:r>
            <a:r>
              <a:rPr lang="en-US" dirty="0"/>
              <a:t>…</a:t>
            </a:r>
          </a:p>
          <a:p>
            <a:r>
              <a:rPr lang="en-US" dirty="0" err="1"/>
              <a:t>Weitere</a:t>
            </a:r>
            <a:r>
              <a:rPr lang="en-US" dirty="0"/>
              <a:t> </a:t>
            </a:r>
            <a:r>
              <a:rPr lang="en-US" dirty="0" err="1"/>
              <a:t>Messungen</a:t>
            </a:r>
            <a:r>
              <a:rPr lang="en-US" dirty="0"/>
              <a:t> </a:t>
            </a:r>
            <a:r>
              <a:rPr lang="en-US" dirty="0" err="1"/>
              <a:t>nötig</a:t>
            </a:r>
            <a:r>
              <a:rPr lang="en-US" dirty="0"/>
              <a:t>. Das Higgs hat </a:t>
            </a:r>
            <a:r>
              <a:rPr lang="en-US" dirty="0" err="1"/>
              <a:t>eine</a:t>
            </a:r>
            <a:r>
              <a:rPr lang="en-US" dirty="0"/>
              <a:t> </a:t>
            </a:r>
            <a:r>
              <a:rPr lang="en-US" dirty="0" err="1"/>
              <a:t>Zentrale</a:t>
            </a:r>
            <a:r>
              <a:rPr lang="en-US" dirty="0"/>
              <a:t> Rolle </a:t>
            </a:r>
            <a:r>
              <a:rPr lang="en-US" dirty="0" err="1"/>
              <a:t>im</a:t>
            </a:r>
            <a:r>
              <a:rPr lang="en-US" dirty="0"/>
              <a:t> Standard Modell!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Masse</a:t>
            </a:r>
          </a:p>
          <a:p>
            <a:pPr lvl="2"/>
            <a:r>
              <a:rPr lang="en-US" dirty="0" err="1"/>
              <a:t>wichtig</a:t>
            </a:r>
            <a:r>
              <a:rPr lang="en-US" dirty="0"/>
              <a:t> f</a:t>
            </a:r>
            <a:r>
              <a:rPr lang="de-DE" dirty="0" err="1"/>
              <a:t>ür</a:t>
            </a:r>
            <a:r>
              <a:rPr lang="de-DE" dirty="0"/>
              <a:t> die „Stabilität des Universums“</a:t>
            </a:r>
            <a:endParaRPr lang="en-US" dirty="0"/>
          </a:p>
          <a:p>
            <a:pPr lvl="1"/>
            <a:r>
              <a:rPr lang="en-US" dirty="0">
                <a:solidFill>
                  <a:srgbClr val="FF0000"/>
                </a:solidFill>
              </a:rPr>
              <a:t>Spin (und </a:t>
            </a:r>
            <a:r>
              <a:rPr lang="en-US" dirty="0" err="1">
                <a:solidFill>
                  <a:srgbClr val="FF0000"/>
                </a:solidFill>
              </a:rPr>
              <a:t>Parität</a:t>
            </a:r>
            <a:r>
              <a:rPr lang="en-US" dirty="0">
                <a:solidFill>
                  <a:srgbClr val="FF0000"/>
                </a:solidFill>
              </a:rPr>
              <a:t> = </a:t>
            </a:r>
            <a:r>
              <a:rPr lang="en-US" dirty="0" err="1">
                <a:solidFill>
                  <a:srgbClr val="FF0000"/>
                </a:solidFill>
              </a:rPr>
              <a:t>Symmetrieverhalten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bei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Raumspiegelung</a:t>
            </a:r>
            <a:r>
              <a:rPr lang="en-US" dirty="0">
                <a:solidFill>
                  <a:srgbClr val="FF0000"/>
                </a:solidFill>
              </a:rPr>
              <a:t>)</a:t>
            </a:r>
          </a:p>
          <a:p>
            <a:pPr lvl="2"/>
            <a:r>
              <a:rPr lang="en-US" dirty="0"/>
              <a:t>Higgs-Feld </a:t>
            </a:r>
            <a:r>
              <a:rPr lang="en-US" dirty="0" err="1"/>
              <a:t>ist</a:t>
            </a:r>
            <a:r>
              <a:rPr lang="en-US" dirty="0"/>
              <a:t> </a:t>
            </a:r>
            <a:r>
              <a:rPr lang="en-US" dirty="0" err="1"/>
              <a:t>ein</a:t>
            </a:r>
            <a:r>
              <a:rPr lang="en-US" dirty="0"/>
              <a:t> </a:t>
            </a:r>
            <a:r>
              <a:rPr lang="en-US" dirty="0" err="1">
                <a:solidFill>
                  <a:srgbClr val="FF0000"/>
                </a:solidFill>
              </a:rPr>
              <a:t>skalares</a:t>
            </a:r>
            <a:r>
              <a:rPr lang="en-US" dirty="0">
                <a:solidFill>
                  <a:srgbClr val="FF0000"/>
                </a:solidFill>
              </a:rPr>
              <a:t> Feld</a:t>
            </a:r>
          </a:p>
          <a:p>
            <a:pPr lvl="2"/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Higgs-</a:t>
            </a:r>
            <a:r>
              <a:rPr lang="en-US" dirty="0" err="1"/>
              <a:t>Teilchen</a:t>
            </a:r>
            <a:r>
              <a:rPr lang="en-US" dirty="0"/>
              <a:t> muss Spin 0 </a:t>
            </a:r>
            <a:r>
              <a:rPr lang="en-US" dirty="0" err="1"/>
              <a:t>haben</a:t>
            </a:r>
            <a:r>
              <a:rPr lang="en-US" dirty="0"/>
              <a:t> (und positive </a:t>
            </a:r>
            <a:r>
              <a:rPr lang="en-US" dirty="0" err="1"/>
              <a:t>Parit</a:t>
            </a:r>
            <a:r>
              <a:rPr lang="de-DE" dirty="0" err="1"/>
              <a:t>ät</a:t>
            </a:r>
            <a:r>
              <a:rPr lang="de-DE" dirty="0"/>
              <a:t>)</a:t>
            </a:r>
            <a:endParaRPr lang="en-US" dirty="0"/>
          </a:p>
          <a:p>
            <a:pPr lvl="1"/>
            <a:r>
              <a:rPr lang="de-DE" dirty="0">
                <a:solidFill>
                  <a:srgbClr val="FF0000"/>
                </a:solidFill>
              </a:rPr>
              <a:t>Kopplungskonstanten</a:t>
            </a:r>
            <a:r>
              <a:rPr lang="de-DE" dirty="0"/>
              <a:t> an Vektorbosonen und Fermionen</a:t>
            </a:r>
          </a:p>
          <a:p>
            <a:pPr lvl="2"/>
            <a:r>
              <a:rPr lang="de-DE" dirty="0"/>
              <a:t>sind die Kopplungen proportional zu den Teilchenmasse</a:t>
            </a:r>
            <a:r>
              <a:rPr lang="en-US" dirty="0"/>
              <a:t>n?</a:t>
            </a:r>
          </a:p>
          <a:p>
            <a:pPr lvl="1"/>
            <a:r>
              <a:rPr lang="en-US" dirty="0"/>
              <a:t>der “</a:t>
            </a:r>
            <a:r>
              <a:rPr lang="en-US" dirty="0" err="1"/>
              <a:t>heilige</a:t>
            </a:r>
            <a:r>
              <a:rPr lang="en-US" dirty="0"/>
              <a:t> </a:t>
            </a:r>
            <a:r>
              <a:rPr lang="en-US" dirty="0" err="1"/>
              <a:t>Gral</a:t>
            </a:r>
            <a:r>
              <a:rPr lang="en-US" dirty="0"/>
              <a:t>”: Higgs “</a:t>
            </a:r>
            <a:r>
              <a:rPr lang="en-US" dirty="0" err="1">
                <a:solidFill>
                  <a:srgbClr val="FF0000"/>
                </a:solidFill>
              </a:rPr>
              <a:t>Selbstwechselwirkung</a:t>
            </a:r>
            <a:r>
              <a:rPr lang="en-US" dirty="0"/>
              <a:t>”</a:t>
            </a:r>
          </a:p>
        </p:txBody>
      </p:sp>
      <p:pic>
        <p:nvPicPr>
          <p:cNvPr id="7" name="Picture 6" descr="graphhh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895" t="-36" r="50" b="21358"/>
          <a:stretch/>
        </p:blipFill>
        <p:spPr>
          <a:xfrm>
            <a:off x="3816176" y="5652045"/>
            <a:ext cx="2220750" cy="151216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object 7"/>
          <p:cNvSpPr>
            <a:spLocks noChangeAspect="1"/>
          </p:cNvSpPr>
          <p:nvPr/>
        </p:nvSpPr>
        <p:spPr>
          <a:xfrm>
            <a:off x="5364164" y="5796061"/>
            <a:ext cx="468236" cy="432048"/>
          </a:xfrm>
          <a:custGeom>
            <a:avLst/>
            <a:gdLst/>
            <a:ahLst/>
            <a:cxnLst/>
            <a:rect l="l" t="t" r="r" b="b"/>
            <a:pathLst>
              <a:path w="936625" h="864235">
                <a:moveTo>
                  <a:pt x="0" y="432053"/>
                </a:moveTo>
                <a:lnTo>
                  <a:pt x="6125" y="361968"/>
                </a:lnTo>
                <a:lnTo>
                  <a:pt x="23860" y="295485"/>
                </a:lnTo>
                <a:lnTo>
                  <a:pt x="52240" y="233493"/>
                </a:lnTo>
                <a:lnTo>
                  <a:pt x="90302" y="176881"/>
                </a:lnTo>
                <a:lnTo>
                  <a:pt x="137080" y="126539"/>
                </a:lnTo>
                <a:lnTo>
                  <a:pt x="191612" y="83356"/>
                </a:lnTo>
                <a:lnTo>
                  <a:pt x="252933" y="48222"/>
                </a:lnTo>
                <a:lnTo>
                  <a:pt x="320080" y="22024"/>
                </a:lnTo>
                <a:lnTo>
                  <a:pt x="392089" y="5654"/>
                </a:lnTo>
                <a:lnTo>
                  <a:pt x="467995" y="0"/>
                </a:lnTo>
                <a:lnTo>
                  <a:pt x="506393" y="1432"/>
                </a:lnTo>
                <a:lnTo>
                  <a:pt x="580501" y="12555"/>
                </a:lnTo>
                <a:lnTo>
                  <a:pt x="650224" y="33950"/>
                </a:lnTo>
                <a:lnTo>
                  <a:pt x="714597" y="64727"/>
                </a:lnTo>
                <a:lnTo>
                  <a:pt x="772658" y="103997"/>
                </a:lnTo>
                <a:lnTo>
                  <a:pt x="823443" y="150871"/>
                </a:lnTo>
                <a:lnTo>
                  <a:pt x="865990" y="204459"/>
                </a:lnTo>
                <a:lnTo>
                  <a:pt x="899334" y="263872"/>
                </a:lnTo>
                <a:lnTo>
                  <a:pt x="922514" y="328221"/>
                </a:lnTo>
                <a:lnTo>
                  <a:pt x="934565" y="396616"/>
                </a:lnTo>
                <a:lnTo>
                  <a:pt x="936117" y="432053"/>
                </a:lnTo>
                <a:lnTo>
                  <a:pt x="934565" y="467491"/>
                </a:lnTo>
                <a:lnTo>
                  <a:pt x="922514" y="535886"/>
                </a:lnTo>
                <a:lnTo>
                  <a:pt x="899334" y="600235"/>
                </a:lnTo>
                <a:lnTo>
                  <a:pt x="865990" y="659648"/>
                </a:lnTo>
                <a:lnTo>
                  <a:pt x="823443" y="713236"/>
                </a:lnTo>
                <a:lnTo>
                  <a:pt x="772658" y="760110"/>
                </a:lnTo>
                <a:lnTo>
                  <a:pt x="714597" y="799380"/>
                </a:lnTo>
                <a:lnTo>
                  <a:pt x="650224" y="830157"/>
                </a:lnTo>
                <a:lnTo>
                  <a:pt x="580501" y="851552"/>
                </a:lnTo>
                <a:lnTo>
                  <a:pt x="506393" y="862675"/>
                </a:lnTo>
                <a:lnTo>
                  <a:pt x="467995" y="864108"/>
                </a:lnTo>
                <a:lnTo>
                  <a:pt x="429615" y="862675"/>
                </a:lnTo>
                <a:lnTo>
                  <a:pt x="355537" y="851552"/>
                </a:lnTo>
                <a:lnTo>
                  <a:pt x="285839" y="830157"/>
                </a:lnTo>
                <a:lnTo>
                  <a:pt x="221484" y="799380"/>
                </a:lnTo>
                <a:lnTo>
                  <a:pt x="163437" y="760110"/>
                </a:lnTo>
                <a:lnTo>
                  <a:pt x="112661" y="713236"/>
                </a:lnTo>
                <a:lnTo>
                  <a:pt x="70121" y="659648"/>
                </a:lnTo>
                <a:lnTo>
                  <a:pt x="36780" y="600235"/>
                </a:lnTo>
                <a:lnTo>
                  <a:pt x="13602" y="535886"/>
                </a:lnTo>
                <a:lnTo>
                  <a:pt x="1551" y="467491"/>
                </a:lnTo>
                <a:lnTo>
                  <a:pt x="0" y="432053"/>
                </a:lnTo>
                <a:close/>
              </a:path>
            </a:pathLst>
          </a:custGeom>
          <a:ln w="28575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8096453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Higgs und </a:t>
            </a:r>
            <a:r>
              <a:rPr lang="en-US" dirty="0" err="1"/>
              <a:t>Massenerzeugung</a:t>
            </a:r>
            <a:r>
              <a:rPr lang="en-US" dirty="0"/>
              <a:t>?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274638" y="1189038"/>
            <a:ext cx="4657478" cy="5942012"/>
          </a:xfrm>
        </p:spPr>
        <p:txBody>
          <a:bodyPr/>
          <a:lstStyle/>
          <a:p>
            <a:r>
              <a:rPr lang="en-US" dirty="0" err="1"/>
              <a:t>Erwartung</a:t>
            </a:r>
            <a:r>
              <a:rPr lang="en-US" dirty="0"/>
              <a:t>:</a:t>
            </a:r>
          </a:p>
          <a:p>
            <a:pPr marL="500063" lvl="1" indent="0">
              <a:buNone/>
            </a:pPr>
            <a:r>
              <a:rPr lang="en-US" dirty="0" err="1"/>
              <a:t>Wenn</a:t>
            </a:r>
            <a:r>
              <a:rPr lang="en-US" dirty="0"/>
              <a:t> Higgs-</a:t>
            </a:r>
            <a:r>
              <a:rPr lang="en-US" dirty="0" err="1"/>
              <a:t>Mechanismus</a:t>
            </a:r>
            <a:r>
              <a:rPr lang="en-US" dirty="0"/>
              <a:t> </a:t>
            </a:r>
            <a:r>
              <a:rPr lang="en-US" dirty="0" err="1"/>
              <a:t>verantwortlich</a:t>
            </a:r>
            <a:r>
              <a:rPr lang="en-US" dirty="0"/>
              <a:t> f</a:t>
            </a:r>
            <a:r>
              <a:rPr lang="de-DE" dirty="0" err="1"/>
              <a:t>ür</a:t>
            </a:r>
            <a:r>
              <a:rPr lang="de-DE" dirty="0"/>
              <a:t> die Erzeugung der Masse</a:t>
            </a:r>
          </a:p>
          <a:p>
            <a:pPr marL="500063" lvl="1" indent="0">
              <a:buNone/>
            </a:pP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de-DE" dirty="0">
                <a:solidFill>
                  <a:srgbClr val="0000FF"/>
                </a:solidFill>
              </a:rPr>
              <a:t>Kopplungsstärke </a:t>
            </a:r>
            <a:r>
              <a:rPr lang="el-GR" dirty="0">
                <a:solidFill>
                  <a:srgbClr val="0000FF"/>
                </a:solidFill>
                <a:sym typeface="Symbol"/>
              </a:rPr>
              <a:t>κ</a:t>
            </a:r>
            <a:r>
              <a:rPr lang="de-DE" dirty="0">
                <a:solidFill>
                  <a:srgbClr val="0000FF"/>
                </a:solidFill>
                <a:sym typeface="Symbol"/>
              </a:rPr>
              <a:t> des Higgs-Potentials </a:t>
            </a:r>
            <a:r>
              <a:rPr lang="de-DE" dirty="0">
                <a:solidFill>
                  <a:srgbClr val="0000FF"/>
                </a:solidFill>
              </a:rPr>
              <a:t>proportional </a:t>
            </a:r>
            <a:r>
              <a:rPr lang="en-US" dirty="0" err="1">
                <a:solidFill>
                  <a:srgbClr val="0000FF"/>
                </a:solidFill>
              </a:rPr>
              <a:t>zur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err="1">
                <a:solidFill>
                  <a:srgbClr val="0000FF"/>
                </a:solidFill>
              </a:rPr>
              <a:t>entsprechenden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err="1">
                <a:solidFill>
                  <a:srgbClr val="0000FF"/>
                </a:solidFill>
              </a:rPr>
              <a:t>Teilchenmasse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i="1" dirty="0">
                <a:solidFill>
                  <a:srgbClr val="0000FF"/>
                </a:solidFill>
              </a:rPr>
              <a:t>m</a:t>
            </a:r>
          </a:p>
          <a:p>
            <a:pPr lvl="1"/>
            <a:endParaRPr lang="en-US" dirty="0"/>
          </a:p>
          <a:p>
            <a:r>
              <a:rPr lang="en-US" dirty="0"/>
              <a:t>Je gr</a:t>
            </a:r>
            <a:r>
              <a:rPr lang="de-DE" dirty="0" err="1"/>
              <a:t>ößer</a:t>
            </a:r>
            <a:r>
              <a:rPr lang="de-DE" dirty="0"/>
              <a:t> die Masse, je stärker die Kopplung an das Higgs-Feld</a:t>
            </a:r>
            <a:endParaRPr lang="en-US" dirty="0"/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C4824403-9336-7631-B2DA-80508B1191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1118" y="1370013"/>
            <a:ext cx="5223242" cy="5506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9599707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Stabilität des Vakuums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Ist das Vakuum (</a:t>
            </a:r>
            <a:r>
              <a:rPr lang="en-US" dirty="0"/>
              <a:t>= </a:t>
            </a:r>
            <a:r>
              <a:rPr lang="en-US" dirty="0" err="1"/>
              <a:t>unser</a:t>
            </a:r>
            <a:r>
              <a:rPr lang="en-US" dirty="0"/>
              <a:t> </a:t>
            </a:r>
            <a:r>
              <a:rPr lang="en-US" dirty="0" err="1"/>
              <a:t>Universum</a:t>
            </a:r>
            <a:r>
              <a:rPr lang="en-US" dirty="0"/>
              <a:t>) </a:t>
            </a:r>
            <a:r>
              <a:rPr lang="en-US" dirty="0" err="1"/>
              <a:t>stabil</a:t>
            </a:r>
            <a:r>
              <a:rPr lang="en-US" dirty="0"/>
              <a:t>?</a:t>
            </a:r>
          </a:p>
          <a:p>
            <a:pPr lvl="2"/>
            <a:r>
              <a:rPr lang="en-US" dirty="0" err="1"/>
              <a:t>entspricht</a:t>
            </a:r>
            <a:r>
              <a:rPr lang="en-US" dirty="0"/>
              <a:t> die </a:t>
            </a:r>
            <a:r>
              <a:rPr lang="en-US" dirty="0" err="1"/>
              <a:t>Vakuumenergie</a:t>
            </a:r>
            <a:r>
              <a:rPr lang="en-US" dirty="0"/>
              <a:t> (</a:t>
            </a:r>
            <a:r>
              <a:rPr lang="en-US" dirty="0" err="1"/>
              <a:t>durch</a:t>
            </a:r>
            <a:r>
              <a:rPr lang="en-US" dirty="0"/>
              <a:t> das Higgs-Feld) </a:t>
            </a:r>
            <a:r>
              <a:rPr lang="en-US" dirty="0" err="1"/>
              <a:t>nur</a:t>
            </a:r>
            <a:r>
              <a:rPr lang="en-US" dirty="0"/>
              <a:t> </a:t>
            </a:r>
            <a:r>
              <a:rPr lang="en-US" dirty="0" err="1"/>
              <a:t>einem</a:t>
            </a:r>
            <a:r>
              <a:rPr lang="en-US" dirty="0"/>
              <a:t> </a:t>
            </a:r>
            <a:r>
              <a:rPr lang="en-US" dirty="0" err="1"/>
              <a:t>lokalen</a:t>
            </a:r>
            <a:r>
              <a:rPr lang="en-US" dirty="0"/>
              <a:t> Minimum des Higgs-Potentials?</a:t>
            </a:r>
          </a:p>
          <a:p>
            <a:pPr lvl="2"/>
            <a:r>
              <a:rPr lang="en-US" dirty="0" err="1"/>
              <a:t>gibt</a:t>
            </a:r>
            <a:r>
              <a:rPr lang="en-US" dirty="0"/>
              <a:t> </a:t>
            </a:r>
            <a:r>
              <a:rPr lang="en-US" dirty="0" err="1"/>
              <a:t>es</a:t>
            </a:r>
            <a:r>
              <a:rPr lang="en-US" dirty="0"/>
              <a:t> </a:t>
            </a:r>
            <a:r>
              <a:rPr lang="en-US" dirty="0" err="1"/>
              <a:t>evtl</a:t>
            </a:r>
            <a:r>
              <a:rPr lang="en-US" dirty="0"/>
              <a:t>. </a:t>
            </a:r>
            <a:r>
              <a:rPr lang="en-US" dirty="0" err="1"/>
              <a:t>einen</a:t>
            </a:r>
            <a:r>
              <a:rPr lang="en-US" dirty="0"/>
              <a:t> </a:t>
            </a:r>
            <a:r>
              <a:rPr lang="en-US" dirty="0" err="1"/>
              <a:t>Zustand</a:t>
            </a:r>
            <a:r>
              <a:rPr lang="en-US" dirty="0"/>
              <a:t> </a:t>
            </a:r>
            <a:r>
              <a:rPr lang="en-US" dirty="0" err="1"/>
              <a:t>geringerer</a:t>
            </a:r>
            <a:r>
              <a:rPr lang="en-US" dirty="0"/>
              <a:t> </a:t>
            </a:r>
            <a:r>
              <a:rPr lang="en-US" dirty="0" err="1"/>
              <a:t>Energie</a:t>
            </a:r>
            <a:r>
              <a:rPr lang="en-US" dirty="0"/>
              <a:t>?</a:t>
            </a:r>
          </a:p>
          <a:p>
            <a:pPr lvl="2"/>
            <a:r>
              <a:rPr lang="en-US" dirty="0" err="1"/>
              <a:t>könnte</a:t>
            </a:r>
            <a:r>
              <a:rPr lang="en-US" dirty="0"/>
              <a:t> das </a:t>
            </a:r>
            <a:r>
              <a:rPr lang="en-US" dirty="0" err="1"/>
              <a:t>Vakuum</a:t>
            </a:r>
            <a:r>
              <a:rPr lang="en-US" dirty="0"/>
              <a:t> </a:t>
            </a:r>
            <a:r>
              <a:rPr lang="en-US" dirty="0" err="1"/>
              <a:t>zu</a:t>
            </a:r>
            <a:r>
              <a:rPr lang="en-US" dirty="0"/>
              <a:t> </a:t>
            </a:r>
            <a:r>
              <a:rPr lang="en-US" dirty="0" err="1"/>
              <a:t>diesem</a:t>
            </a:r>
            <a:r>
              <a:rPr lang="en-US" dirty="0"/>
              <a:t> </a:t>
            </a:r>
            <a:r>
              <a:rPr lang="en-US" dirty="0" err="1"/>
              <a:t>Zustand</a:t>
            </a:r>
            <a:r>
              <a:rPr lang="en-US" dirty="0"/>
              <a:t> </a:t>
            </a:r>
            <a:r>
              <a:rPr lang="en-US" dirty="0" err="1"/>
              <a:t>durchtunneln</a:t>
            </a:r>
            <a:r>
              <a:rPr lang="en-US" dirty="0"/>
              <a:t>?</a:t>
            </a:r>
          </a:p>
          <a:p>
            <a:pPr lvl="1"/>
            <a:r>
              <a:rPr lang="en-US" dirty="0"/>
              <a:t>h</a:t>
            </a:r>
            <a:r>
              <a:rPr lang="de-DE" dirty="0" err="1"/>
              <a:t>ängt</a:t>
            </a:r>
            <a:r>
              <a:rPr lang="de-DE" dirty="0"/>
              <a:t> ab von Top- und </a:t>
            </a:r>
            <a:r>
              <a:rPr lang="de-DE" dirty="0">
                <a:solidFill>
                  <a:srgbClr val="FF0000"/>
                </a:solidFill>
              </a:rPr>
              <a:t>Higgs-Masse</a:t>
            </a:r>
          </a:p>
          <a:p>
            <a:pPr lvl="1"/>
            <a:r>
              <a:rPr lang="de-DE" dirty="0"/>
              <a:t>Vorläufiges Ergebnis: Das Vakuum ist </a:t>
            </a:r>
            <a:r>
              <a:rPr lang="de-DE" dirty="0">
                <a:solidFill>
                  <a:srgbClr val="FF0000"/>
                </a:solidFill>
              </a:rPr>
              <a:t>meta-stabil</a:t>
            </a:r>
          </a:p>
          <a:p>
            <a:pPr lvl="2"/>
            <a:r>
              <a:rPr lang="de-DE" dirty="0"/>
              <a:t>Aber: </a:t>
            </a:r>
            <a:r>
              <a:rPr lang="de-DE" dirty="0">
                <a:solidFill>
                  <a:srgbClr val="0000FF"/>
                </a:solidFill>
              </a:rPr>
              <a:t>Durchtunnelzeit</a:t>
            </a:r>
            <a:r>
              <a:rPr lang="de-DE" dirty="0"/>
              <a:t> im Bereich von </a:t>
            </a:r>
            <a:r>
              <a:rPr lang="de-DE" dirty="0">
                <a:solidFill>
                  <a:srgbClr val="FF0000"/>
                </a:solidFill>
              </a:rPr>
              <a:t>10</a:t>
            </a:r>
            <a:r>
              <a:rPr lang="de-DE" baseline="30000" dirty="0">
                <a:solidFill>
                  <a:srgbClr val="FF0000"/>
                </a:solidFill>
              </a:rPr>
              <a:t>100</a:t>
            </a:r>
            <a:r>
              <a:rPr lang="de-DE" dirty="0">
                <a:solidFill>
                  <a:srgbClr val="FF0000"/>
                </a:solidFill>
              </a:rPr>
              <a:t> Jahren</a:t>
            </a:r>
            <a:r>
              <a:rPr lang="de-DE" dirty="0"/>
              <a:t>…</a:t>
            </a:r>
          </a:p>
        </p:txBody>
      </p:sp>
      <p:pic>
        <p:nvPicPr>
          <p:cNvPr id="4" name="Picture 1" descr="G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824" y="4139877"/>
            <a:ext cx="8496300" cy="311467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" name="Group 11"/>
          <p:cNvGrpSpPr/>
          <p:nvPr/>
        </p:nvGrpSpPr>
        <p:grpSpPr>
          <a:xfrm>
            <a:off x="7200552" y="2145481"/>
            <a:ext cx="2664648" cy="1706364"/>
            <a:chOff x="7200552" y="2145481"/>
            <a:chExt cx="2664648" cy="170636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9" name="Group 8"/>
            <p:cNvGrpSpPr/>
            <p:nvPr/>
          </p:nvGrpSpPr>
          <p:grpSpPr>
            <a:xfrm>
              <a:off x="7200552" y="2145481"/>
              <a:ext cx="2664648" cy="1706364"/>
              <a:chOff x="7200552" y="2145481"/>
              <a:chExt cx="2664648" cy="1706364"/>
            </a:xfrm>
          </p:grpSpPr>
          <p:pic>
            <p:nvPicPr>
              <p:cNvPr id="5" name="Picture 4" descr="VacuumInstability.png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200552" y="2145481"/>
                <a:ext cx="2664648" cy="1706364"/>
              </a:xfrm>
              <a:prstGeom prst="rect">
                <a:avLst/>
              </a:prstGeom>
              <a:ln>
                <a:solidFill>
                  <a:srgbClr val="000000"/>
                </a:solidFill>
              </a:ln>
            </p:spPr>
          </p:pic>
          <p:sp>
            <p:nvSpPr>
              <p:cNvPr id="7" name="Left Arrow 6"/>
              <p:cNvSpPr/>
              <p:nvPr/>
            </p:nvSpPr>
            <p:spPr bwMode="auto">
              <a:xfrm rot="10800000">
                <a:off x="8568704" y="2899187"/>
                <a:ext cx="324000" cy="160570"/>
              </a:xfrm>
              <a:prstGeom prst="leftArrow">
                <a:avLst/>
              </a:prstGeom>
              <a:solidFill>
                <a:srgbClr val="FF00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" name="Left Arrow 7"/>
              <p:cNvSpPr/>
              <p:nvPr/>
            </p:nvSpPr>
            <p:spPr bwMode="auto">
              <a:xfrm rot="14169843">
                <a:off x="9085885" y="3143788"/>
                <a:ext cx="360000" cy="160570"/>
              </a:xfrm>
              <a:prstGeom prst="leftArrow">
                <a:avLst/>
              </a:prstGeom>
              <a:solidFill>
                <a:srgbClr val="FF00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1" name="Arc 10"/>
            <p:cNvSpPr>
              <a:spLocks noChangeAspect="1"/>
            </p:cNvSpPr>
            <p:nvPr/>
          </p:nvSpPr>
          <p:spPr bwMode="auto">
            <a:xfrm rot="900000">
              <a:off x="8495648" y="2146181"/>
              <a:ext cx="70134" cy="1423344"/>
            </a:xfrm>
            <a:prstGeom prst="arc">
              <a:avLst/>
            </a:prstGeom>
            <a:noFill/>
            <a:ln w="1905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7675" rtl="0" eaLnBrk="1" fontAlgn="base" latinLnBrk="0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</p:grpSp>
      <p:cxnSp>
        <p:nvCxnSpPr>
          <p:cNvPr id="10" name="Straight Connector 9"/>
          <p:cNvCxnSpPr/>
          <p:nvPr/>
        </p:nvCxnSpPr>
        <p:spPr bwMode="auto">
          <a:xfrm flipH="1">
            <a:off x="2599200" y="4248000"/>
            <a:ext cx="1908000" cy="432048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" name="Straight Connector 20"/>
          <p:cNvCxnSpPr/>
          <p:nvPr/>
        </p:nvCxnSpPr>
        <p:spPr bwMode="auto">
          <a:xfrm flipH="1" flipV="1">
            <a:off x="2599200" y="4849200"/>
            <a:ext cx="1908000" cy="1827708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4031696839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Higgs: Stand der </a:t>
            </a:r>
            <a:r>
              <a:rPr lang="en-US" dirty="0" err="1"/>
              <a:t>Erkenntnisse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74638" y="1189038"/>
            <a:ext cx="4909690" cy="5942012"/>
          </a:xfrm>
        </p:spPr>
        <p:txBody>
          <a:bodyPr/>
          <a:lstStyle/>
          <a:p>
            <a:r>
              <a:rPr lang="en-US" dirty="0" err="1"/>
              <a:t>Entdeckung</a:t>
            </a:r>
            <a:r>
              <a:rPr lang="en-US" dirty="0"/>
              <a:t> </a:t>
            </a:r>
            <a:r>
              <a:rPr lang="en-US" dirty="0" err="1"/>
              <a:t>eines</a:t>
            </a:r>
            <a:r>
              <a:rPr lang="en-US" dirty="0"/>
              <a:t> </a:t>
            </a:r>
            <a:r>
              <a:rPr lang="en-US" dirty="0" err="1">
                <a:solidFill>
                  <a:srgbClr val="FF0000"/>
                </a:solidFill>
              </a:rPr>
              <a:t>neuen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Teilchens</a:t>
            </a:r>
            <a:r>
              <a:rPr lang="en-US" dirty="0"/>
              <a:t> </a:t>
            </a:r>
            <a:r>
              <a:rPr lang="en-US" dirty="0" err="1"/>
              <a:t>im</a:t>
            </a:r>
            <a:r>
              <a:rPr lang="en-US" dirty="0"/>
              <a:t> </a:t>
            </a:r>
            <a:r>
              <a:rPr lang="en-US" dirty="0" err="1">
                <a:solidFill>
                  <a:schemeClr val="accent1">
                    <a:lumMod val="50000"/>
                  </a:schemeClr>
                </a:solidFill>
              </a:rPr>
              <a:t>Juli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 2012</a:t>
            </a:r>
          </a:p>
          <a:p>
            <a:pPr lvl="1"/>
            <a:r>
              <a:rPr lang="en-US" dirty="0" err="1"/>
              <a:t>Es</a:t>
            </a:r>
            <a:r>
              <a:rPr lang="en-US" dirty="0"/>
              <a:t> </a:t>
            </a:r>
            <a:r>
              <a:rPr lang="en-US" dirty="0" err="1"/>
              <a:t>ist</a:t>
            </a:r>
            <a:r>
              <a:rPr lang="en-US" dirty="0"/>
              <a:t> </a:t>
            </a:r>
            <a:r>
              <a:rPr lang="en-US" dirty="0" err="1">
                <a:solidFill>
                  <a:srgbClr val="FF0000"/>
                </a:solidFill>
              </a:rPr>
              <a:t>ein</a:t>
            </a:r>
            <a:r>
              <a:rPr lang="en-US" dirty="0">
                <a:solidFill>
                  <a:srgbClr val="FF0000"/>
                </a:solidFill>
              </a:rPr>
              <a:t> Boson </a:t>
            </a:r>
            <a:r>
              <a:rPr lang="en-US" dirty="0"/>
              <a:t>(Spin 0 </a:t>
            </a:r>
            <a:r>
              <a:rPr lang="en-US" dirty="0" err="1"/>
              <a:t>oder</a:t>
            </a:r>
            <a:r>
              <a:rPr lang="en-US" dirty="0"/>
              <a:t> 2)</a:t>
            </a:r>
          </a:p>
          <a:p>
            <a:pPr lvl="1"/>
            <a:r>
              <a:rPr lang="en-US" dirty="0" err="1"/>
              <a:t>Damals</a:t>
            </a:r>
            <a:r>
              <a:rPr lang="en-US" dirty="0"/>
              <a:t> </a:t>
            </a:r>
            <a:r>
              <a:rPr lang="en-US" dirty="0" err="1"/>
              <a:t>nicht</a:t>
            </a:r>
            <a:r>
              <a:rPr lang="en-US" dirty="0"/>
              <a:t> </a:t>
            </a:r>
            <a:r>
              <a:rPr lang="en-US" dirty="0" err="1"/>
              <a:t>klar</a:t>
            </a:r>
            <a:r>
              <a:rPr lang="en-US" dirty="0"/>
              <a:t>: </a:t>
            </a:r>
            <a:r>
              <a:rPr lang="en-US" dirty="0" err="1"/>
              <a:t>ein</a:t>
            </a:r>
            <a:r>
              <a:rPr lang="en-US" dirty="0"/>
              <a:t> Higgs?</a:t>
            </a:r>
          </a:p>
          <a:p>
            <a:r>
              <a:rPr lang="en-US" dirty="0" err="1"/>
              <a:t>Klar</a:t>
            </a:r>
            <a:r>
              <a:rPr lang="en-US" dirty="0"/>
              <a:t> </a:t>
            </a:r>
            <a:r>
              <a:rPr lang="en-US" dirty="0" err="1"/>
              <a:t>seit</a:t>
            </a:r>
            <a:r>
              <a:rPr lang="en-US" dirty="0"/>
              <a:t> </a:t>
            </a:r>
            <a:r>
              <a:rPr lang="en-US" dirty="0" err="1">
                <a:solidFill>
                  <a:schemeClr val="accent1">
                    <a:lumMod val="50000"/>
                  </a:schemeClr>
                </a:solidFill>
              </a:rPr>
              <a:t>März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 2013</a:t>
            </a:r>
          </a:p>
          <a:p>
            <a:pPr lvl="1"/>
            <a:r>
              <a:rPr lang="en-US" dirty="0" err="1"/>
              <a:t>Ja</a:t>
            </a:r>
            <a:r>
              <a:rPr lang="en-US" dirty="0"/>
              <a:t>, </a:t>
            </a:r>
            <a:r>
              <a:rPr lang="en-US" dirty="0" err="1"/>
              <a:t>es</a:t>
            </a:r>
            <a:r>
              <a:rPr lang="en-US" dirty="0"/>
              <a:t> </a:t>
            </a:r>
            <a:r>
              <a:rPr lang="en-US" dirty="0" err="1"/>
              <a:t>ist</a:t>
            </a:r>
            <a:r>
              <a:rPr lang="en-US" dirty="0"/>
              <a:t> </a:t>
            </a:r>
            <a:r>
              <a:rPr lang="en-US" dirty="0" err="1">
                <a:solidFill>
                  <a:srgbClr val="FF0000"/>
                </a:solidFill>
              </a:rPr>
              <a:t>ein</a:t>
            </a:r>
            <a:r>
              <a:rPr lang="en-US" dirty="0">
                <a:solidFill>
                  <a:srgbClr val="FF0000"/>
                </a:solidFill>
              </a:rPr>
              <a:t> Higgs Boson</a:t>
            </a:r>
          </a:p>
          <a:p>
            <a:pPr lvl="2"/>
            <a:r>
              <a:rPr lang="en-US" dirty="0"/>
              <a:t>Spin 0 (</a:t>
            </a:r>
            <a:r>
              <a:rPr lang="en-US" dirty="0" err="1"/>
              <a:t>konsistent</a:t>
            </a:r>
            <a:r>
              <a:rPr lang="en-US" dirty="0"/>
              <a:t> </a:t>
            </a:r>
            <a:r>
              <a:rPr lang="en-US" dirty="0" err="1"/>
              <a:t>mit</a:t>
            </a:r>
            <a:r>
              <a:rPr lang="en-US" dirty="0"/>
              <a:t> Higgs)</a:t>
            </a:r>
          </a:p>
          <a:p>
            <a:r>
              <a:rPr lang="en-US" dirty="0" err="1"/>
              <a:t>Noch</a:t>
            </a:r>
            <a:r>
              <a:rPr lang="en-US" dirty="0"/>
              <a:t> </a:t>
            </a:r>
            <a:r>
              <a:rPr lang="en-US" dirty="0" err="1"/>
              <a:t>nicht</a:t>
            </a:r>
            <a:r>
              <a:rPr lang="en-US" dirty="0"/>
              <a:t> </a:t>
            </a:r>
            <a:r>
              <a:rPr lang="en-US" dirty="0" err="1"/>
              <a:t>klar</a:t>
            </a:r>
            <a:r>
              <a:rPr lang="en-US" dirty="0"/>
              <a:t> </a:t>
            </a:r>
            <a:r>
              <a:rPr lang="en-US" sz="1200" dirty="0"/>
              <a:t>(</a:t>
            </a:r>
            <a:r>
              <a:rPr lang="en-US" sz="1200" dirty="0" err="1"/>
              <a:t>wird</a:t>
            </a:r>
            <a:r>
              <a:rPr lang="en-US" sz="1200" dirty="0"/>
              <a:t> </a:t>
            </a:r>
            <a:r>
              <a:rPr lang="en-US" sz="1200" dirty="0" err="1"/>
              <a:t>noch</a:t>
            </a:r>
            <a:r>
              <a:rPr lang="en-US" sz="1200" dirty="0"/>
              <a:t> </a:t>
            </a:r>
            <a:r>
              <a:rPr lang="en-US" sz="1200" dirty="0" err="1"/>
              <a:t>Jahre</a:t>
            </a:r>
            <a:r>
              <a:rPr lang="en-US" sz="1200" dirty="0"/>
              <a:t> </a:t>
            </a:r>
            <a:r>
              <a:rPr lang="en-US" sz="1200" dirty="0" err="1"/>
              <a:t>dauern</a:t>
            </a:r>
            <a:r>
              <a:rPr lang="en-US" sz="1200" dirty="0"/>
              <a:t>…)</a:t>
            </a:r>
          </a:p>
          <a:p>
            <a:pPr lvl="1"/>
            <a:r>
              <a:rPr lang="en-US" dirty="0" err="1">
                <a:solidFill>
                  <a:srgbClr val="FF0000"/>
                </a:solidFill>
              </a:rPr>
              <a:t>Welche</a:t>
            </a:r>
            <a:r>
              <a:rPr lang="en-US" dirty="0">
                <a:solidFill>
                  <a:srgbClr val="FF0000"/>
                </a:solidFill>
              </a:rPr>
              <a:t> Art Higgs Boson?</a:t>
            </a:r>
          </a:p>
          <a:p>
            <a:pPr lvl="2"/>
            <a:r>
              <a:rPr lang="en-US" dirty="0" err="1"/>
              <a:t>ein</a:t>
            </a:r>
            <a:r>
              <a:rPr lang="en-US" dirty="0"/>
              <a:t> </a:t>
            </a:r>
            <a:r>
              <a:rPr lang="en-US" dirty="0" err="1">
                <a:solidFill>
                  <a:srgbClr val="0000FF"/>
                </a:solidFill>
              </a:rPr>
              <a:t>Standardmodell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>
                <a:solidFill>
                  <a:srgbClr val="000090"/>
                </a:solidFill>
              </a:rPr>
              <a:t>Higgs</a:t>
            </a:r>
            <a:r>
              <a:rPr lang="en-US" dirty="0"/>
              <a:t>?</a:t>
            </a:r>
          </a:p>
          <a:p>
            <a:pPr lvl="3"/>
            <a:r>
              <a:rPr lang="en-US" dirty="0" err="1"/>
              <a:t>dann</a:t>
            </a:r>
            <a:r>
              <a:rPr lang="en-US" dirty="0"/>
              <a:t> </a:t>
            </a:r>
            <a:r>
              <a:rPr lang="en-US" dirty="0" err="1"/>
              <a:t>gibt</a:t>
            </a:r>
            <a:r>
              <a:rPr lang="en-US" dirty="0"/>
              <a:t> es </a:t>
            </a:r>
            <a:r>
              <a:rPr lang="en-US" dirty="0" err="1"/>
              <a:t>nur</a:t>
            </a:r>
            <a:r>
              <a:rPr lang="en-US" dirty="0"/>
              <a:t> </a:t>
            </a:r>
            <a:r>
              <a:rPr lang="en-US" dirty="0" err="1"/>
              <a:t>ein</a:t>
            </a:r>
            <a:r>
              <a:rPr lang="en-US" dirty="0"/>
              <a:t> Higgs </a:t>
            </a:r>
            <a:r>
              <a:rPr lang="en-US" dirty="0" err="1"/>
              <a:t>Teilchen</a:t>
            </a:r>
            <a:r>
              <a:rPr lang="en-US" dirty="0"/>
              <a:t>,   </a:t>
            </a:r>
            <a:br>
              <a:rPr lang="en-US" dirty="0"/>
            </a:br>
            <a:r>
              <a:rPr lang="en-US" dirty="0">
                <a:solidFill>
                  <a:srgbClr val="FF0000"/>
                </a:solidFill>
              </a:rPr>
              <a:t>DAS </a:t>
            </a:r>
            <a:r>
              <a:rPr lang="en-US" dirty="0">
                <a:solidFill>
                  <a:srgbClr val="000090"/>
                </a:solidFill>
              </a:rPr>
              <a:t>“Peter Higgs” Boson</a:t>
            </a:r>
          </a:p>
          <a:p>
            <a:pPr lvl="2"/>
            <a:r>
              <a:rPr lang="en-US" dirty="0" err="1"/>
              <a:t>ein</a:t>
            </a:r>
            <a:r>
              <a:rPr lang="en-US" dirty="0"/>
              <a:t> </a:t>
            </a:r>
            <a:r>
              <a:rPr lang="en-US" dirty="0">
                <a:solidFill>
                  <a:srgbClr val="0000FF"/>
                </a:solidFill>
              </a:rPr>
              <a:t>SUSY</a:t>
            </a:r>
            <a:r>
              <a:rPr lang="en-US" dirty="0">
                <a:solidFill>
                  <a:srgbClr val="000090"/>
                </a:solidFill>
              </a:rPr>
              <a:t> Higgs </a:t>
            </a:r>
            <a:r>
              <a:rPr lang="en-US" dirty="0" err="1">
                <a:solidFill>
                  <a:srgbClr val="000090"/>
                </a:solidFill>
              </a:rPr>
              <a:t>oder</a:t>
            </a:r>
            <a:r>
              <a:rPr lang="en-US" dirty="0">
                <a:solidFill>
                  <a:srgbClr val="000090"/>
                </a:solidFill>
              </a:rPr>
              <a:t> </a:t>
            </a:r>
            <a:r>
              <a:rPr lang="en-US" dirty="0" err="1">
                <a:solidFill>
                  <a:srgbClr val="000090"/>
                </a:solidFill>
              </a:rPr>
              <a:t>komplizierter</a:t>
            </a:r>
            <a:r>
              <a:rPr lang="en-US" dirty="0"/>
              <a:t>?</a:t>
            </a:r>
          </a:p>
          <a:p>
            <a:pPr marL="935037" lvl="3" indent="0"/>
            <a:r>
              <a:rPr lang="en-US" dirty="0"/>
              <a:t>	</a:t>
            </a:r>
            <a:r>
              <a:rPr lang="en-US" dirty="0" err="1"/>
              <a:t>dann</a:t>
            </a:r>
            <a:r>
              <a:rPr lang="en-US" dirty="0"/>
              <a:t> </a:t>
            </a:r>
            <a:r>
              <a:rPr lang="en-US" dirty="0" err="1"/>
              <a:t>sollte</a:t>
            </a:r>
            <a:r>
              <a:rPr lang="en-US" dirty="0"/>
              <a:t> es </a:t>
            </a:r>
            <a:r>
              <a:rPr lang="en-US" dirty="0" err="1"/>
              <a:t>mehrere</a:t>
            </a:r>
            <a:r>
              <a:rPr lang="en-US" dirty="0"/>
              <a:t> </a:t>
            </a:r>
            <a:r>
              <a:rPr lang="en-US" dirty="0" err="1"/>
              <a:t>verschiedene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	Higgs </a:t>
            </a:r>
            <a:r>
              <a:rPr lang="en-US" dirty="0" err="1"/>
              <a:t>Teilchen</a:t>
            </a:r>
            <a:r>
              <a:rPr lang="en-US" dirty="0"/>
              <a:t> </a:t>
            </a:r>
            <a:r>
              <a:rPr lang="en-US" dirty="0" err="1"/>
              <a:t>geben</a:t>
            </a:r>
            <a:endParaRPr lang="en-US" dirty="0"/>
          </a:p>
          <a:p>
            <a:pPr marL="647700" lvl="2" indent="0">
              <a:buNone/>
            </a:pPr>
            <a:r>
              <a:rPr lang="en-US" dirty="0" err="1"/>
              <a:t>vielleicht</a:t>
            </a:r>
            <a:r>
              <a:rPr lang="en-US" dirty="0"/>
              <a:t> </a:t>
            </a:r>
            <a:r>
              <a:rPr lang="en-US" dirty="0" err="1"/>
              <a:t>haben</a:t>
            </a:r>
            <a:r>
              <a:rPr lang="en-US" dirty="0"/>
              <a:t> </a:t>
            </a:r>
            <a:r>
              <a:rPr lang="en-US" dirty="0" err="1"/>
              <a:t>wir</a:t>
            </a:r>
            <a:r>
              <a:rPr lang="en-US" dirty="0"/>
              <a:t> </a:t>
            </a:r>
            <a:r>
              <a:rPr lang="en-US" dirty="0" err="1"/>
              <a:t>gerade</a:t>
            </a:r>
            <a:r>
              <a:rPr lang="en-US" dirty="0"/>
              <a:t> </a:t>
            </a:r>
            <a:r>
              <a:rPr lang="en-US" dirty="0" err="1"/>
              <a:t>nur</a:t>
            </a:r>
            <a:r>
              <a:rPr lang="en-US" dirty="0"/>
              <a:t> das </a:t>
            </a:r>
            <a:r>
              <a:rPr lang="en-US" dirty="0" err="1"/>
              <a:t>erste</a:t>
            </a:r>
            <a:r>
              <a:rPr lang="en-US" dirty="0"/>
              <a:t> </a:t>
            </a:r>
            <a:r>
              <a:rPr lang="en-US" dirty="0" err="1"/>
              <a:t>gefunden</a:t>
            </a:r>
            <a:r>
              <a:rPr lang="en-US" dirty="0"/>
              <a:t> und </a:t>
            </a:r>
            <a:r>
              <a:rPr lang="en-US" dirty="0" err="1"/>
              <a:t>es</a:t>
            </a:r>
            <a:r>
              <a:rPr lang="en-US" dirty="0"/>
              <a:t> </a:t>
            </a:r>
            <a:r>
              <a:rPr lang="en-US" dirty="0" err="1"/>
              <a:t>kommen</a:t>
            </a:r>
            <a:r>
              <a:rPr lang="en-US" dirty="0"/>
              <a:t> </a:t>
            </a:r>
            <a:r>
              <a:rPr lang="en-US" dirty="0" err="1"/>
              <a:t>noch</a:t>
            </a:r>
            <a:r>
              <a:rPr lang="en-US" dirty="0"/>
              <a:t> </a:t>
            </a:r>
            <a:r>
              <a:rPr lang="en-US" dirty="0" err="1"/>
              <a:t>mehr</a:t>
            </a:r>
            <a:r>
              <a:rPr lang="en-US" dirty="0"/>
              <a:t>…</a:t>
            </a:r>
          </a:p>
          <a:p>
            <a:endParaRPr lang="en-US" dirty="0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6336" y="899517"/>
            <a:ext cx="4684836" cy="633233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700363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Luxi Sans"/>
        <a:ea typeface="msmincho"/>
        <a:cs typeface="msmincho"/>
      </a:majorFont>
      <a:minorFont>
        <a:latin typeface="Luxi Sans"/>
        <a:ea typeface="msmincho"/>
        <a:cs typeface="msminch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7675" rtl="0" eaLnBrk="1" fontAlgn="base" latinLnBrk="0" hangingPunct="0">
          <a:lnSpc>
            <a:spcPct val="8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7675" rtl="0" eaLnBrk="1" fontAlgn="base" latinLnBrk="0" hangingPunct="0">
          <a:lnSpc>
            <a:spcPct val="8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87293</TotalTime>
  <Words>9076</Words>
  <Application>Microsoft Office PowerPoint</Application>
  <PresentationFormat>Custom</PresentationFormat>
  <Paragraphs>1581</Paragraphs>
  <Slides>137</Slides>
  <Notes>101</Notes>
  <HiddenSlides>0</HiddenSlides>
  <MMClips>4</MMClips>
  <ScaleCrop>false</ScaleCrop>
  <HeadingPairs>
    <vt:vector size="6" baseType="variant">
      <vt:variant>
        <vt:lpstr>Fonts Used</vt:lpstr>
      </vt:variant>
      <vt:variant>
        <vt:i4>17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137</vt:i4>
      </vt:variant>
    </vt:vector>
  </HeadingPairs>
  <TitlesOfParts>
    <vt:vector size="155" baseType="lpstr">
      <vt:lpstr>ＭＳ Ｐゴシック</vt:lpstr>
      <vt:lpstr>Arial</vt:lpstr>
      <vt:lpstr>Arial Unicode MS</vt:lpstr>
      <vt:lpstr>Calibri</vt:lpstr>
      <vt:lpstr>Cambria Math</vt:lpstr>
      <vt:lpstr>Comic Sans MS</vt:lpstr>
      <vt:lpstr>Futura Condensed</vt:lpstr>
      <vt:lpstr>Helvetica</vt:lpstr>
      <vt:lpstr>Lucida Sans</vt:lpstr>
      <vt:lpstr>Luxi Sans</vt:lpstr>
      <vt:lpstr>OpenSymbol</vt:lpstr>
      <vt:lpstr>Standard Symbols L</vt:lpstr>
      <vt:lpstr>Symbol</vt:lpstr>
      <vt:lpstr>Times</vt:lpstr>
      <vt:lpstr>Times New Roman</vt:lpstr>
      <vt:lpstr>Verdana</vt:lpstr>
      <vt:lpstr>Wingdings</vt:lpstr>
      <vt:lpstr>Office Theme</vt:lpstr>
      <vt:lpstr>Teilchenphysik</vt:lpstr>
      <vt:lpstr>Ein Blick zurück in die Geschichte der Teilchenphysik</vt:lpstr>
      <vt:lpstr>Stand der Dinge Ende 19. Jahrhundert</vt:lpstr>
      <vt:lpstr>Der Beginn der Teilchenphysik</vt:lpstr>
      <vt:lpstr>Experimente in der Teilchenphysik</vt:lpstr>
      <vt:lpstr>Experimente in der Teilchenphysik</vt:lpstr>
      <vt:lpstr>Atome</vt:lpstr>
      <vt:lpstr>Die Entdeckung des Atomkerns</vt:lpstr>
      <vt:lpstr>Verbindung zum Teilchenbeschleuniger</vt:lpstr>
      <vt:lpstr>Sichtbare Teilchen: Die Nebelkammer</vt:lpstr>
      <vt:lpstr>Stand der Dinge Ende 19. Jahrhundert</vt:lpstr>
      <vt:lpstr>Der Äther</vt:lpstr>
      <vt:lpstr>Spezielle Relativität</vt:lpstr>
      <vt:lpstr>Stand der Dinge Ende 19. Jahrhundert</vt:lpstr>
      <vt:lpstr>Problem um 1900: Hohlraumstrahlung</vt:lpstr>
      <vt:lpstr>Quanten</vt:lpstr>
      <vt:lpstr>Der Photoeffekt</vt:lpstr>
      <vt:lpstr>Welle und Teilchen</vt:lpstr>
      <vt:lpstr>Alles wird Welle</vt:lpstr>
      <vt:lpstr>Alles nur Wahrscheinlich</vt:lpstr>
      <vt:lpstr>Die Unschärferelation</vt:lpstr>
      <vt:lpstr>Was bedeutet das fuer Messungen?</vt:lpstr>
      <vt:lpstr>Antiteilchen</vt:lpstr>
      <vt:lpstr>Quanten- &amp; Relativitätstheorie</vt:lpstr>
      <vt:lpstr>Entdeckung des Positrons</vt:lpstr>
      <vt:lpstr>Antimaterie</vt:lpstr>
      <vt:lpstr>Verbindung zum Teilchenbeschleuniger</vt:lpstr>
      <vt:lpstr>Wechselwirkungen</vt:lpstr>
      <vt:lpstr>Starke Kräfte</vt:lpstr>
      <vt:lpstr>Erste Mesonen</vt:lpstr>
      <vt:lpstr>Elektro-magnetische und Starke WW</vt:lpstr>
      <vt:lpstr>Quanten-Elektrodynamik QED</vt:lpstr>
      <vt:lpstr>Erinnerung</vt:lpstr>
      <vt:lpstr>Die Teilchenwelt 1948</vt:lpstr>
      <vt:lpstr>Teilchenphysik in den 1950…60ern</vt:lpstr>
      <vt:lpstr>Entdeckung der Quarks 1968</vt:lpstr>
      <vt:lpstr>Quantenchromodynamik QCD</vt:lpstr>
      <vt:lpstr>Gluonen</vt:lpstr>
      <vt:lpstr>Nachweis des Gluons 1979</vt:lpstr>
      <vt:lpstr>Struktur des Protons</vt:lpstr>
      <vt:lpstr>Vervollständigung des Standard Modells</vt:lpstr>
      <vt:lpstr>Schwache Wechselwirkung</vt:lpstr>
      <vt:lpstr>Neutrinos</vt:lpstr>
      <vt:lpstr>Neutrino Arten (“flavours”)</vt:lpstr>
      <vt:lpstr>Fermi Theorie</vt:lpstr>
      <vt:lpstr>Elektro-schwache Wechselwirkung</vt:lpstr>
      <vt:lpstr>“Neutrale Ströme”</vt:lpstr>
      <vt:lpstr>Direkte Entdeckung des W und Z0</vt:lpstr>
      <vt:lpstr>Besonderheiten der schwachen Wechselwirkung</vt:lpstr>
      <vt:lpstr>Quarks, Leptonen, Generationen</vt:lpstr>
      <vt:lpstr>Charm und mehr…</vt:lpstr>
      <vt:lpstr>Der LEP e+e- Collider</vt:lpstr>
      <vt:lpstr>Vermessung der Z0 Resonanzkurve</vt:lpstr>
      <vt:lpstr>Anzahl der Generationen</vt:lpstr>
      <vt:lpstr>Das solare Neutrino Rätsel</vt:lpstr>
      <vt:lpstr>Neutrino Mischung</vt:lpstr>
      <vt:lpstr>Lösung: Neutrino Oszillationen</vt:lpstr>
      <vt:lpstr>Neutrino Massen Hierarchie</vt:lpstr>
      <vt:lpstr>Übergänge zwischen den Generationen</vt:lpstr>
      <vt:lpstr>CP Verletzung</vt:lpstr>
      <vt:lpstr>CP Verletzung</vt:lpstr>
      <vt:lpstr>CP Verletzung</vt:lpstr>
      <vt:lpstr>Aufbau der Materie</vt:lpstr>
      <vt:lpstr>Das Standardmodell – Materie</vt:lpstr>
      <vt:lpstr>Wechselwirkungen</vt:lpstr>
      <vt:lpstr>Die Masse von Teilchen: Higgs &amp; Co.</vt:lpstr>
      <vt:lpstr>Die Masse von Atomen</vt:lpstr>
      <vt:lpstr>Das Standardmodell ohne ein Higgs</vt:lpstr>
      <vt:lpstr>Einfache Idee zum Higgs Mechanismus</vt:lpstr>
      <vt:lpstr>Liste der beobachteten elementaren skalaren Teilchen (vor 2012)</vt:lpstr>
      <vt:lpstr>Physikgeschichte 1964</vt:lpstr>
      <vt:lpstr>Veröffentlichung von Higgs 1964 (1½ Seiten)</vt:lpstr>
      <vt:lpstr>Das Higgs-Feld</vt:lpstr>
      <vt:lpstr>Higgs-Feld  Masse</vt:lpstr>
      <vt:lpstr>BEH Mechanismus: Analogien I</vt:lpstr>
      <vt:lpstr>Higgs-Mechanismus: Analogien II</vt:lpstr>
      <vt:lpstr>Sie Suche nach dem Higgs Boson</vt:lpstr>
      <vt:lpstr>1990er Jahre: LEP Higgs Hunting</vt:lpstr>
      <vt:lpstr>LEP “Higgs”</vt:lpstr>
      <vt:lpstr>LEP Higgs Ergebnisse</vt:lpstr>
      <vt:lpstr>Tevatron übernimmt von LEP</vt:lpstr>
      <vt:lpstr>2000er Jahre: Tevatron Higgs Jagd</vt:lpstr>
      <vt:lpstr>Higgs Jagd am LHC</vt:lpstr>
      <vt:lpstr>LHC Start – 10. September 2008</vt:lpstr>
      <vt:lpstr>LHC Start in deutschen Medien</vt:lpstr>
      <vt:lpstr>Higgs-Teilchen Produktion und Zerfall</vt:lpstr>
      <vt:lpstr>Higgs Produktionsrate am LHC</vt:lpstr>
      <vt:lpstr>Higgs Zerfall  H  γγ</vt:lpstr>
      <vt:lpstr>H  γγ</vt:lpstr>
      <vt:lpstr>Higgs Zerfall  H  ZZ  4μ</vt:lpstr>
      <vt:lpstr>H  ZZ  4 Leptons</vt:lpstr>
      <vt:lpstr>Higgs Signifikanz wächst mit der Zeit…</vt:lpstr>
      <vt:lpstr>Der Weg zur Entdeckung</vt:lpstr>
      <vt:lpstr>Higgs-Teilchen Entdeckung 4. Juli 2012</vt:lpstr>
      <vt:lpstr>Higgs in den Medien</vt:lpstr>
      <vt:lpstr>Nach der Entdeckung</vt:lpstr>
      <vt:lpstr>Higgs und Massenerzeugung?</vt:lpstr>
      <vt:lpstr>Stabilität des Vakuums</vt:lpstr>
      <vt:lpstr>Higgs: Stand der Erkenntnisse</vt:lpstr>
      <vt:lpstr>Nobelpreis für Englert und Higgs 2013</vt:lpstr>
      <vt:lpstr>Standardmodell Teilchenentdeckungen</vt:lpstr>
      <vt:lpstr>Nach dem Higgs</vt:lpstr>
      <vt:lpstr>Bestandteile des Universums</vt:lpstr>
      <vt:lpstr>Sacharow-Kriterien</vt:lpstr>
      <vt:lpstr>Gravitation und Grand Unified Theory</vt:lpstr>
      <vt:lpstr>Aussichten</vt:lpstr>
      <vt:lpstr>Backup</vt:lpstr>
      <vt:lpstr>Antimaterie</vt:lpstr>
      <vt:lpstr>Austauschteilchen</vt:lpstr>
      <vt:lpstr>Renormierung</vt:lpstr>
      <vt:lpstr>Casimir-Effekt</vt:lpstr>
      <vt:lpstr>Selbstwechselwirkung</vt:lpstr>
      <vt:lpstr>Oszillationen Teilchen/Antiteilchen</vt:lpstr>
      <vt:lpstr>Neutrino Mischung</vt:lpstr>
      <vt:lpstr>Elektron Neutrino Masse</vt:lpstr>
      <vt:lpstr>Natürliche Neutrino Quellen</vt:lpstr>
      <vt:lpstr>Neutrinos aus Kernreaktoren</vt:lpstr>
      <vt:lpstr>Neutrinos aus Beschleunigern</vt:lpstr>
      <vt:lpstr>Zukünftiges Neutrinostrahl Projekt</vt:lpstr>
      <vt:lpstr>Das Standardmodel auf einen Blick</vt:lpstr>
      <vt:lpstr>Brout-Englert-Higgs Mechanismus</vt:lpstr>
      <vt:lpstr>Analogien III: Higgs-Feld  Higgs-Teilchen</vt:lpstr>
      <vt:lpstr>“Das Gottesteilchen”</vt:lpstr>
      <vt:lpstr>Erste LHC Kollisionen bei hoher Energie</vt:lpstr>
      <vt:lpstr>Entwicklung der LHC Luminosität</vt:lpstr>
      <vt:lpstr>“Erstes Higgs” am LHC (4. April 2008)</vt:lpstr>
      <vt:lpstr>Wie misst man Teilchenmassen?</vt:lpstr>
      <vt:lpstr>Higgs wird Allgemeingut…</vt:lpstr>
      <vt:lpstr>Higgs Masse</vt:lpstr>
      <vt:lpstr>Standardmodell Higgs?</vt:lpstr>
      <vt:lpstr>Spin und Parität?</vt:lpstr>
      <vt:lpstr>LHC: Wie geht es weiter?</vt:lpstr>
      <vt:lpstr>Zukunft 1a: e+e- @ 0.5 TeV  ILC ILC = International Linear Collider</vt:lpstr>
      <vt:lpstr>Zukunft 1b: e+e- @ 3 TeV  CL CLIC = Compact Linear Collider</vt:lpstr>
      <vt:lpstr>Zukunft 2: neuer Collider  FCC FCC = Future Circular Collider</vt:lpstr>
      <vt:lpstr>Jenseits des Standardmodells</vt:lpstr>
      <vt:lpstr>Konsequenzen für Higgs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Teilchenphysik</dc:title>
  <dc:subject/>
  <dc:creator>Michael Hauschild</dc:creator>
  <cp:keywords/>
  <dc:description/>
  <cp:lastModifiedBy>Michael Duehrssen-Debling</cp:lastModifiedBy>
  <cp:revision>1520</cp:revision>
  <cp:lastPrinted>2003-07-02T12:30:06Z</cp:lastPrinted>
  <dcterms:created xsi:type="dcterms:W3CDTF">2003-03-07T08:03:06Z</dcterms:created>
  <dcterms:modified xsi:type="dcterms:W3CDTF">2025-06-16T17:51:44Z</dcterms:modified>
  <cp:category/>
</cp:coreProperties>
</file>