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1"/>
  </p:notesMasterIdLst>
  <p:sldIdLst>
    <p:sldId id="256" r:id="rId2"/>
    <p:sldId id="821" r:id="rId3"/>
    <p:sldId id="814" r:id="rId4"/>
    <p:sldId id="825" r:id="rId5"/>
    <p:sldId id="822" r:id="rId6"/>
    <p:sldId id="823" r:id="rId7"/>
    <p:sldId id="824" r:id="rId8"/>
    <p:sldId id="826" r:id="rId9"/>
    <p:sldId id="827" r:id="rId10"/>
    <p:sldId id="828" r:id="rId11"/>
    <p:sldId id="829" r:id="rId12"/>
    <p:sldId id="830" r:id="rId13"/>
    <p:sldId id="832" r:id="rId14"/>
    <p:sldId id="833" r:id="rId15"/>
    <p:sldId id="834" r:id="rId16"/>
    <p:sldId id="831" r:id="rId17"/>
    <p:sldId id="835" r:id="rId18"/>
    <p:sldId id="836" r:id="rId19"/>
    <p:sldId id="837" r:id="rId20"/>
    <p:sldId id="818" r:id="rId21"/>
    <p:sldId id="748" r:id="rId22"/>
    <p:sldId id="815" r:id="rId23"/>
    <p:sldId id="813" r:id="rId24"/>
    <p:sldId id="817" r:id="rId25"/>
    <p:sldId id="820" r:id="rId26"/>
    <p:sldId id="816" r:id="rId27"/>
    <p:sldId id="819" r:id="rId28"/>
    <p:sldId id="812" r:id="rId29"/>
    <p:sldId id="510" r:id="rId30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2435"/>
    <a:srgbClr val="1068AC"/>
    <a:srgbClr val="9467BD"/>
    <a:srgbClr val="4472C4"/>
    <a:srgbClr val="FC4E00"/>
    <a:srgbClr val="F04A2E"/>
    <a:srgbClr val="172C51"/>
    <a:srgbClr val="24BED0"/>
    <a:srgbClr val="29D1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96"/>
    <p:restoredTop sz="96327"/>
  </p:normalViewPr>
  <p:slideViewPr>
    <p:cSldViewPr snapToGrid="0">
      <p:cViewPr varScale="1">
        <p:scale>
          <a:sx n="108" d="100"/>
          <a:sy n="108" d="100"/>
        </p:scale>
        <p:origin x="126" y="12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BB4BD0-418F-9240-A296-C58C35AF5ED0}" type="datetimeFigureOut">
              <a:rPr lang="en-US" smtClean="0"/>
              <a:t>2/26/2025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8CFEE3-8862-0544-93E4-9B1E5F2E8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6753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944135-4032-3D12-8A8C-593590FC32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9651EF-F9A4-6685-1585-FB85F113B73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52B255-A782-9087-1C6B-C4336FE92E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B3E56-BB55-AD4E-ABEF-CDA4BD6F0A25}" type="datetime1">
              <a:rPr lang="de-CH" smtClean="0"/>
              <a:t>26.02.2025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338B6C-529B-9E89-3114-6B1AC62BA4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291484-4860-0095-550C-68CEA0205C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2739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473245-1404-9F7F-4BB5-E9E6D3FC4D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D38B317-0432-5E95-0923-B3273182AE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4BAC51-F069-848F-7A5F-55CD60C5C5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4C902-ECD0-E74A-BE81-E36448A50B41}" type="datetime1">
              <a:rPr lang="de-CH" smtClean="0"/>
              <a:t>26.02.2025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D3AEDE-597D-55FF-C6A5-32AF342EBF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F0B936-A4C4-0FEC-240A-C17503658D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163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EFDC1A1-A684-E808-1E05-352804658A3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0A083C-C52F-61EE-A95F-51452C6A82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1E9FBA-C547-2031-EDAD-9D7A4818FF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BA74B-8286-214F-A2A6-9A7544ED47F5}" type="datetime1">
              <a:rPr lang="de-CH" smtClean="0"/>
              <a:t>26.02.2025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8B805E-87CD-B84D-48A4-286EE6369F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99DF4C-ED05-A164-D34F-4A9DEB4B05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732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CA1787-3937-3072-5058-BFC19B1BA9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9685"/>
            <a:ext cx="12192000" cy="1325563"/>
          </a:xfrm>
        </p:spPr>
        <p:txBody>
          <a:bodyPr/>
          <a:lstStyle>
            <a:lvl1pPr algn="ctr">
              <a:defRPr>
                <a:solidFill>
                  <a:srgbClr val="0070C0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67CC1D-CF7C-BB8B-A2CC-05A03AB2CB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E59A0B-EAC2-E48D-E246-AA67CF60E5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9604A-BA05-D843-AC43-BB7AC4C73768}" type="datetime1">
              <a:rPr lang="de-CH" smtClean="0"/>
              <a:t>26.02.2025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5831A1-DF7F-18FD-6B38-C125AF9D8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984E3D-F85C-001D-3D37-EC1725952B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57950"/>
            <a:ext cx="2743200" cy="365125"/>
          </a:xfrm>
        </p:spPr>
        <p:txBody>
          <a:bodyPr/>
          <a:lstStyle/>
          <a:p>
            <a:fld id="{A68DE136-1EF8-C743-87EF-AE4B54D871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374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DE3C82-2C34-C01F-CAAE-865183ECE8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90D9C8-8967-76D6-C565-D6726C8D3B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505C6A-7DEB-9439-48DE-DC6C10CB47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D8160-EEC4-E24B-8B6F-8DED3079B02D}" type="datetime1">
              <a:rPr lang="de-CH" smtClean="0"/>
              <a:t>26.02.2025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DA94DA-3E2E-EA92-ABA7-1160808E8D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D9C3E7-FB4E-0E33-A29A-3F6F4C7F0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9377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092C32-7A0F-D619-7239-523823C483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F77431-A4DC-9D94-52AA-A788581E05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8DBFBD-655A-5241-F313-4B6B3CD7A4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E19CAC-7FA9-E9FB-12CE-D87CBFD7B4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79A39-896D-2A4E-8228-FC5614EEA260}" type="datetime1">
              <a:rPr lang="de-CH" smtClean="0"/>
              <a:t>26.02.2025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AD57A2-A1FF-B73D-FA7B-3CD46044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505A53-3E53-9006-D60F-663C15A6FB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565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DB915B-4C08-A880-FE6F-6AF4674679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22D901-44D0-9831-E4FE-019F19D2F9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04BB3C-FA3C-257D-808B-84528F8EB6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DE08E1A-7E7B-B1D5-B7B8-07503C1F8F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5D285DB-C325-4B91-5826-FDD03F9C2D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65542E-314A-133D-55C8-DBD6F0804A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CE34D-0D32-5B40-94DA-CFC92A3AFF58}" type="datetime1">
              <a:rPr lang="de-CH" smtClean="0"/>
              <a:t>26.02.2025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2534E71-D464-4ED4-6684-EE66BF31D1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9086DB0-FA47-A2C4-E399-EFDE3B2B1C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7279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9BCEA4-7387-54F7-0514-149E346F99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A004142-A861-C77D-0727-4BB620D78D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D0792-E303-5D4B-BFE0-9ECD46039097}" type="datetime1">
              <a:rPr lang="de-CH" smtClean="0"/>
              <a:t>26.02.2025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95EECC-D049-6000-B41B-08177C7078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88D10C-F120-E4C3-77D8-B0578ED01C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654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D7DE9C3-A053-0252-F5A8-AD552D3CDD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59BE8-11B8-EF44-B1E9-8F83A9A575BA}" type="datetime1">
              <a:rPr lang="de-CH" smtClean="0"/>
              <a:t>26.02.2025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2787C1A-E793-F9E0-BA8D-23BD907FCA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0A283C-6FE2-0AD5-C65E-B3398304DC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348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826426-349F-A387-02D0-4139C9B88A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B4571A-4348-FBAF-64FB-5A32F13BB8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489879-621E-CD63-E513-81009F126E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76F87F-41F3-3A86-B527-C834C08B21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C0163-BC39-684D-858E-F430532A77E8}" type="datetime1">
              <a:rPr lang="de-CH" smtClean="0"/>
              <a:t>26.02.2025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95B9A3-A825-129C-35CB-5E3BEE3B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8B0598-E195-8DE5-1703-C10BA5EF0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553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8708A9-6CE2-477A-9E0E-A52528982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0A57610-5EAB-071E-8BE3-F2F481CDF0C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93DC4A-DE25-5BD3-C99C-551F334A70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CB0B69-9EDF-A0C5-4919-76DD1AE51F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5363C-BD67-0340-9997-8EA702B739CE}" type="datetime1">
              <a:rPr lang="de-CH" smtClean="0"/>
              <a:t>26.02.2025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08FC99B-3DBB-7506-5DEB-264568A92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662BAC-4B2A-5894-0778-DFAFFE6774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9256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47F1D85-C770-CD60-16FC-EB8953F6C4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F52ADB-B8CE-C1B4-1A54-C2C68CE04C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E27F2D-786F-BD90-4105-0706C5316A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6C9284-8166-1945-A873-538312C31C4D}" type="datetime1">
              <a:rPr lang="de-CH" smtClean="0"/>
              <a:t>26.02.2025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65F36C-E584-858D-339A-9B742E71FF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83681D-4571-C852-19F0-F0E2FB6FC4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8DE136-1EF8-C743-87EF-AE4B54D871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621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4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38.png"/><Relationship Id="rId4" Type="http://schemas.openxmlformats.org/officeDocument/2006/relationships/image" Target="../media/image4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image" Target="../media/image5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image" Target="../media/image5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emf"/><Relationship Id="rId2" Type="http://schemas.openxmlformats.org/officeDocument/2006/relationships/hyperlink" Target="https://accelconf.web.cern.ch/SRF2009/papers/tuppo022.pdf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0.png"/><Relationship Id="rId4" Type="http://schemas.openxmlformats.org/officeDocument/2006/relationships/image" Target="../media/image210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hyperlink" Target="https://indico.cern.ch/event/1298458/timetable/#184-rf-based-optimisation-of-t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0.png"/><Relationship Id="rId3" Type="http://schemas.openxmlformats.org/officeDocument/2006/relationships/image" Target="../media/image461.png"/><Relationship Id="rId7" Type="http://schemas.openxmlformats.org/officeDocument/2006/relationships/image" Target="../media/image500.png"/><Relationship Id="rId2" Type="http://schemas.openxmlformats.org/officeDocument/2006/relationships/image" Target="../media/image45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0.png"/><Relationship Id="rId5" Type="http://schemas.openxmlformats.org/officeDocument/2006/relationships/image" Target="../media/image480.png"/><Relationship Id="rId15" Type="http://schemas.openxmlformats.org/officeDocument/2006/relationships/hyperlink" Target="https://accelconf.web.cern.ch/e06/PAPERS/TUPCH195.PDF" TargetMode="External"/><Relationship Id="rId4" Type="http://schemas.openxmlformats.org/officeDocument/2006/relationships/image" Target="../media/image470.png"/><Relationship Id="rId14" Type="http://schemas.openxmlformats.org/officeDocument/2006/relationships/image" Target="../media/image8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15.png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61A31D-2F65-CA5C-B1F1-50E025766B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2001552"/>
            <a:ext cx="12192000" cy="1168315"/>
          </a:xfrm>
        </p:spPr>
        <p:txBody>
          <a:bodyPr>
            <a:normAutofit fontScale="90000"/>
          </a:bodyPr>
          <a:lstStyle/>
          <a:p>
            <a:r>
              <a:rPr lang="en-GB" sz="4800" dirty="0">
                <a:solidFill>
                  <a:srgbClr val="0070C0"/>
                </a:solidFill>
              </a:rPr>
              <a:t>Status update on RF duty factor studies at the FCC-</a:t>
            </a:r>
            <a:r>
              <a:rPr lang="en-GB" sz="4800" dirty="0" err="1">
                <a:solidFill>
                  <a:srgbClr val="0070C0"/>
                </a:solidFill>
              </a:rPr>
              <a:t>ee</a:t>
            </a:r>
            <a:r>
              <a:rPr lang="en-GB" sz="4800" dirty="0">
                <a:solidFill>
                  <a:srgbClr val="0070C0"/>
                </a:solidFill>
              </a:rPr>
              <a:t> booster</a:t>
            </a:r>
            <a:endParaRPr lang="en-US" sz="4800" dirty="0">
              <a:solidFill>
                <a:srgbClr val="0070C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2A852D6-0A88-A71F-1754-11A3DF87450B}"/>
              </a:ext>
            </a:extLst>
          </p:cNvPr>
          <p:cNvSpPr txBox="1"/>
          <p:nvPr/>
        </p:nvSpPr>
        <p:spPr>
          <a:xfrm>
            <a:off x="706582" y="4378053"/>
            <a:ext cx="108065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Ivan Karpov, Franck Peauger, and Lina Valle  for FCC SRF WP1 </a:t>
            </a:r>
            <a:br>
              <a:rPr lang="en-US" dirty="0"/>
            </a:br>
            <a:r>
              <a:rPr lang="en-US" dirty="0"/>
              <a:t>with input from: Hannes Bartosik, Christian Carli, Antoine Chance, Frank Zimmermann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653F361-917B-59A9-3DC8-B90F68CDEDBD}"/>
              </a:ext>
            </a:extLst>
          </p:cNvPr>
          <p:cNvSpPr txBox="1"/>
          <p:nvPr/>
        </p:nvSpPr>
        <p:spPr>
          <a:xfrm>
            <a:off x="1698661" y="6365201"/>
            <a:ext cx="87946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b="0" i="0" u="none" strike="noStrike" dirty="0">
                <a:solidFill>
                  <a:srgbClr val="0070C0"/>
                </a:solidFill>
                <a:effectLst/>
                <a:latin typeface="Roboto" panose="02000000000000000000" pitchFamily="2" charset="0"/>
              </a:rPr>
              <a:t>203rd Accelerator Design Meeting &amp; </a:t>
            </a:r>
            <a:r>
              <a:rPr lang="en-GB" dirty="0">
                <a:solidFill>
                  <a:srgbClr val="0070C0"/>
                </a:solidFill>
                <a:latin typeface="Roboto" panose="02000000000000000000" pitchFamily="2" charset="0"/>
              </a:rPr>
              <a:t>74</a:t>
            </a:r>
            <a:r>
              <a:rPr lang="en-GB" sz="1800" b="0" i="0" u="none" strike="noStrike" dirty="0">
                <a:solidFill>
                  <a:srgbClr val="0070C0"/>
                </a:solidFill>
                <a:effectLst/>
                <a:latin typeface="Roboto" panose="02000000000000000000" pitchFamily="2" charset="0"/>
              </a:rPr>
              <a:t>th FCCIS WP2.2 Meeting</a:t>
            </a:r>
            <a:r>
              <a:rPr lang="en-US" dirty="0">
                <a:solidFill>
                  <a:srgbClr val="0070C0"/>
                </a:solidFill>
              </a:rPr>
              <a:t>, 27.02.2025</a:t>
            </a:r>
            <a:endParaRPr lang="en-15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0190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047631-18A2-88BF-D365-38B501B52E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graph of a function&#10;&#10;AI-generated content may be incorrect.">
            <a:extLst>
              <a:ext uri="{FF2B5EF4-FFF2-40B4-BE49-F238E27FC236}">
                <a16:creationId xmlns:a16="http://schemas.microsoft.com/office/drawing/2014/main" id="{B6DE0273-A423-A949-89DE-A1EDA5C799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037558"/>
            <a:ext cx="5889095" cy="4413600"/>
          </a:xfrm>
          <a:prstGeom prst="rect">
            <a:avLst/>
          </a:prstGeom>
        </p:spPr>
      </p:pic>
      <p:pic>
        <p:nvPicPr>
          <p:cNvPr id="7" name="Picture 6" descr="A graph of a number of data&#10;&#10;AI-generated content may be incorrect.">
            <a:extLst>
              <a:ext uri="{FF2B5EF4-FFF2-40B4-BE49-F238E27FC236}">
                <a16:creationId xmlns:a16="http://schemas.microsoft.com/office/drawing/2014/main" id="{C2F7A74E-6F84-28ED-7570-8EF658976C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905" y="1064990"/>
            <a:ext cx="5889095" cy="44136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0D06383-FDD4-DA6D-AB0A-4760449C84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ZH mode: RF power and detuning</a:t>
            </a:r>
            <a:endParaRPr lang="en-15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71DBBF-5884-9D60-D457-6A70348F9B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10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EDF5128-C031-7364-9ABC-2AF01D3161C4}"/>
                  </a:ext>
                </a:extLst>
              </p:cNvPr>
              <p:cNvSpPr txBox="1"/>
              <p:nvPr/>
            </p:nvSpPr>
            <p:spPr>
              <a:xfrm>
                <a:off x="404524" y="5478590"/>
                <a:ext cx="7582705" cy="101566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n-US" sz="2000" dirty="0"/>
                  <a:t>Significant RF power imbalance for focusing and defocusing cavities</a:t>
                </a:r>
              </a:p>
              <a:p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Low “constant” voltage leads to very low RF power</a:t>
                </a:r>
              </a:p>
            </p:txBody>
          </p:sp>
        </mc:Choice>
        <mc:Fallback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EDF5128-C031-7364-9ABC-2AF01D3161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4524" y="5478590"/>
                <a:ext cx="7582705" cy="1015663"/>
              </a:xfrm>
              <a:prstGeom prst="rect">
                <a:avLst/>
              </a:prstGeom>
              <a:blipFill>
                <a:blip r:embed="rId4"/>
                <a:stretch>
                  <a:fillRect l="-804" t="-3012" b="-10843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Picture 18" descr="A graph with a red line&#10;&#10;AI-generated content may be incorrect.">
            <a:extLst>
              <a:ext uri="{FF2B5EF4-FFF2-40B4-BE49-F238E27FC236}">
                <a16:creationId xmlns:a16="http://schemas.microsoft.com/office/drawing/2014/main" id="{5F7CAD88-490D-F15E-1E8F-23E7CF4D12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30244" y="5324107"/>
            <a:ext cx="3056366" cy="152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57443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6CC038-1142-5386-2983-F07C81200C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graph of a graph showing a number of loss&#10;&#10;AI-generated content may be incorrect.">
            <a:extLst>
              <a:ext uri="{FF2B5EF4-FFF2-40B4-BE49-F238E27FC236}">
                <a16:creationId xmlns:a16="http://schemas.microsoft.com/office/drawing/2014/main" id="{4EA81B82-7C7D-768D-A9DD-ED968F36AF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025703"/>
            <a:ext cx="5889095" cy="4413600"/>
          </a:xfrm>
          <a:prstGeom prst="rect">
            <a:avLst/>
          </a:prstGeom>
        </p:spPr>
      </p:pic>
      <p:pic>
        <p:nvPicPr>
          <p:cNvPr id="11" name="Picture 10" descr="A graph of a power line&#10;&#10;AI-generated content may be incorrect.">
            <a:extLst>
              <a:ext uri="{FF2B5EF4-FFF2-40B4-BE49-F238E27FC236}">
                <a16:creationId xmlns:a16="http://schemas.microsoft.com/office/drawing/2014/main" id="{3148E6D4-D35C-456C-E4A4-BDEE1B9C8B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531" y="1011987"/>
            <a:ext cx="5889095" cy="44136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E2BAC7E-CB61-9BEB-9AB6-E83B0F44A1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ZH mode: total RF power and dynamic losses</a:t>
            </a:r>
            <a:endParaRPr lang="en-15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F7E7F1-E967-680F-087C-4BC8B8665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11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2313E25-7741-91FB-138F-8D5C542F2614}"/>
                  </a:ext>
                </a:extLst>
              </p:cNvPr>
              <p:cNvSpPr txBox="1"/>
              <p:nvPr/>
            </p:nvSpPr>
            <p:spPr>
              <a:xfrm>
                <a:off x="505390" y="5425587"/>
                <a:ext cx="8050297" cy="101566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n-US" sz="2000" dirty="0"/>
                  <a:t>A tiny RF power overshoot due the choice of loaded quality factor of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7</m:t>
                        </m:r>
                      </m:sup>
                    </m:sSup>
                  </m:oMath>
                </a14:m>
                <a:endParaRPr lang="en-US" sz="2000" dirty="0"/>
              </a:p>
              <a:p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Peak dynamic losses up to 15 W, while average value is only 2.4 W</a:t>
                </a:r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2313E25-7741-91FB-138F-8D5C542F26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5390" y="5425587"/>
                <a:ext cx="8050297" cy="1015663"/>
              </a:xfrm>
              <a:prstGeom prst="rect">
                <a:avLst/>
              </a:prstGeom>
              <a:blipFill>
                <a:blip r:embed="rId4"/>
                <a:stretch>
                  <a:fillRect l="-833" t="-2395" r="-758" b="-10180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 descr="A graph with a red line&#10;&#10;AI-generated content may be incorrect.">
            <a:extLst>
              <a:ext uri="{FF2B5EF4-FFF2-40B4-BE49-F238E27FC236}">
                <a16:creationId xmlns:a16="http://schemas.microsoft.com/office/drawing/2014/main" id="{2F79C3C1-A49A-CBA8-FE5A-13AA484677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30244" y="5324107"/>
            <a:ext cx="3056366" cy="152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58149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C11281-CB11-74E0-04C7-5874ED9A7E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6FD7F-8C7C-8FFD-D07A-50F81625D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766218"/>
            <a:ext cx="12192000" cy="1325563"/>
          </a:xfrm>
        </p:spPr>
        <p:txBody>
          <a:bodyPr/>
          <a:lstStyle/>
          <a:p>
            <a:r>
              <a:rPr lang="en-US" dirty="0"/>
              <a:t>Analysis for WW operating mode</a:t>
            </a:r>
            <a:endParaRPr lang="en-15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B73159-FD8F-FD68-5EAF-8567C959F9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8463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2DA265-ACD0-3A0A-4844-45350A69A1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graph of a graph&#10;&#10;AI-generated content may be incorrect.">
            <a:extLst>
              <a:ext uri="{FF2B5EF4-FFF2-40B4-BE49-F238E27FC236}">
                <a16:creationId xmlns:a16="http://schemas.microsoft.com/office/drawing/2014/main" id="{D0C66879-2AF6-0D8E-E464-78EB4CCD65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531" y="1098265"/>
            <a:ext cx="5889095" cy="4413600"/>
          </a:xfrm>
          <a:prstGeom prst="rect">
            <a:avLst/>
          </a:prstGeom>
        </p:spPr>
      </p:pic>
      <p:pic>
        <p:nvPicPr>
          <p:cNvPr id="10" name="Picture 9" descr="A graph with numbers and lines&#10;&#10;AI-generated content may be incorrect.">
            <a:extLst>
              <a:ext uri="{FF2B5EF4-FFF2-40B4-BE49-F238E27FC236}">
                <a16:creationId xmlns:a16="http://schemas.microsoft.com/office/drawing/2014/main" id="{52AC46FD-1557-3DC4-AE4B-FB9A10FF9A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6156" y="1098265"/>
            <a:ext cx="5889095" cy="44136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509CA3E-675C-7104-8A1B-D720270C4F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WW mode: RF voltage</a:t>
            </a:r>
            <a:endParaRPr lang="en-15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CB7C50-9609-9669-CDE8-628689C68C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13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E8C6A9C-39A1-4F63-233F-026C9C6F01FC}"/>
                  </a:ext>
                </a:extLst>
              </p:cNvPr>
              <p:cNvSpPr txBox="1"/>
              <p:nvPr/>
            </p:nvSpPr>
            <p:spPr>
              <a:xfrm>
                <a:off x="1796986" y="2710827"/>
                <a:ext cx="1604029" cy="66858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/>
                  <a:t>RPO  </a:t>
                </a:r>
                <a:br>
                  <a:rPr lang="en-US" sz="1800" b="0" i="1" dirty="0"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16</m:t>
                    </m:r>
                  </m:oMath>
                </a14:m>
                <a:r>
                  <a:rPr lang="en-US" sz="1800" dirty="0"/>
                  <a:t> </a:t>
                </a:r>
                <a:endParaRPr lang="en-150" dirty="0"/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E8C6A9C-39A1-4F63-233F-026C9C6F01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6986" y="2710827"/>
                <a:ext cx="1604029" cy="668581"/>
              </a:xfrm>
              <a:prstGeom prst="rect">
                <a:avLst/>
              </a:prstGeom>
              <a:blipFill>
                <a:blip r:embed="rId4"/>
                <a:stretch>
                  <a:fillRect t="-5505" b="-5505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0AAC944D-131B-1279-EC82-251BD9C3D4EA}"/>
              </a:ext>
            </a:extLst>
          </p:cNvPr>
          <p:cNvSpPr txBox="1"/>
          <p:nvPr/>
        </p:nvSpPr>
        <p:spPr>
          <a:xfrm rot="16200000">
            <a:off x="4342311" y="2305685"/>
            <a:ext cx="23890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Voltage drop given by cavity filling time (4 ms)</a:t>
            </a:r>
            <a:endParaRPr lang="en-150" sz="1600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DE958FE-3477-5AE5-4573-AA0AA18D4C24}"/>
              </a:ext>
            </a:extLst>
          </p:cNvPr>
          <p:cNvCxnSpPr>
            <a:cxnSpLocks/>
          </p:cNvCxnSpPr>
          <p:nvPr/>
        </p:nvCxnSpPr>
        <p:spPr>
          <a:xfrm flipH="1">
            <a:off x="5034470" y="2824795"/>
            <a:ext cx="238006" cy="5271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8E7A2E84-AC7D-5AE3-E06C-1D9D1ECC1C5E}"/>
                  </a:ext>
                </a:extLst>
              </p:cNvPr>
              <p:cNvSpPr txBox="1"/>
              <p:nvPr/>
            </p:nvSpPr>
            <p:spPr>
              <a:xfrm>
                <a:off x="442937" y="5540795"/>
                <a:ext cx="8074213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The total RF voltage and energy programs are provided by A. Chancé </a:t>
                </a:r>
              </a:p>
              <a:p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n-US" sz="2000" dirty="0"/>
                  <a:t>RPO scheme allows to cover RF voltage requirements during the entire ramp (except no beam segment)</a:t>
                </a:r>
              </a:p>
            </p:txBody>
          </p:sp>
        </mc:Choice>
        <mc:Fallback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8E7A2E84-AC7D-5AE3-E06C-1D9D1ECC1C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937" y="5540795"/>
                <a:ext cx="8074213" cy="1015663"/>
              </a:xfrm>
              <a:prstGeom prst="rect">
                <a:avLst/>
              </a:prstGeom>
              <a:blipFill>
                <a:blip r:embed="rId5"/>
                <a:stretch>
                  <a:fillRect l="-831" t="-2994" r="-906" b="-10180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Picture 18" descr="A graph with numbers and a line&#10;&#10;AI-generated content may be incorrect.">
            <a:extLst>
              <a:ext uri="{FF2B5EF4-FFF2-40B4-BE49-F238E27FC236}">
                <a16:creationId xmlns:a16="http://schemas.microsoft.com/office/drawing/2014/main" id="{D6A6FF92-4A7C-E573-4B7C-8A1C39EEE78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92697" y="5285426"/>
            <a:ext cx="3056366" cy="152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91197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A9B243-420A-155B-8FF6-C5E0053AE0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graph with numbers and lines&#10;&#10;AI-generated content may be incorrect.">
            <a:extLst>
              <a:ext uri="{FF2B5EF4-FFF2-40B4-BE49-F238E27FC236}">
                <a16:creationId xmlns:a16="http://schemas.microsoft.com/office/drawing/2014/main" id="{D1A31DDE-0F2E-E837-C383-BCF27737FB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905" y="1064990"/>
            <a:ext cx="5889095" cy="4413600"/>
          </a:xfrm>
          <a:prstGeom prst="rect">
            <a:avLst/>
          </a:prstGeom>
        </p:spPr>
      </p:pic>
      <p:pic>
        <p:nvPicPr>
          <p:cNvPr id="5" name="Picture 4" descr="A graph of a line with numbers and a line&#10;&#10;AI-generated content may be incorrect.">
            <a:extLst>
              <a:ext uri="{FF2B5EF4-FFF2-40B4-BE49-F238E27FC236}">
                <a16:creationId xmlns:a16="http://schemas.microsoft.com/office/drawing/2014/main" id="{1A7B1420-EA36-BAE4-9B4D-39A0FC9D12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9452" y="879063"/>
            <a:ext cx="5889095" cy="44136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530180C-3D9A-D8FB-60D3-D5EE2C22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WW mode: RF power and detuning</a:t>
            </a:r>
            <a:endParaRPr lang="en-15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FBE02B-6C09-ABA7-D4C1-C05AA65B8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14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621ACCC-356C-8C98-192F-4BE7FA5D0E90}"/>
                  </a:ext>
                </a:extLst>
              </p:cNvPr>
              <p:cNvSpPr txBox="1"/>
              <p:nvPr/>
            </p:nvSpPr>
            <p:spPr>
              <a:xfrm>
                <a:off x="206905" y="5325427"/>
                <a:ext cx="8601339" cy="132343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The same RF power for focusing and defocusing cavities</a:t>
                </a:r>
                <a:endParaRPr lang="en-US" sz="2000" b="0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n-US" sz="2000" dirty="0"/>
                  <a:t>Significant RF power overshoot at the moment of extraction needs to be verified with dynamic mode (opening feedback loops might be required)</a:t>
                </a:r>
              </a:p>
              <a:p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Cavity detuning becomes more significant</a:t>
                </a:r>
              </a:p>
            </p:txBody>
          </p:sp>
        </mc:Choice>
        <mc:Fallback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621ACCC-356C-8C98-192F-4BE7FA5D0E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6905" y="5325427"/>
                <a:ext cx="8601339" cy="1323439"/>
              </a:xfrm>
              <a:prstGeom prst="rect">
                <a:avLst/>
              </a:prstGeom>
              <a:blipFill>
                <a:blip r:embed="rId4"/>
                <a:stretch>
                  <a:fillRect l="-780" t="-2304" r="-496" b="-7834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 descr="A graph with numbers and a line&#10;&#10;AI-generated content may be incorrect.">
            <a:extLst>
              <a:ext uri="{FF2B5EF4-FFF2-40B4-BE49-F238E27FC236}">
                <a16:creationId xmlns:a16="http://schemas.microsoft.com/office/drawing/2014/main" id="{C1C1D5B1-7580-D70C-67FC-66313472DE0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92697" y="5285426"/>
            <a:ext cx="3056366" cy="152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5845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4E8E55-3904-D1AA-8145-5725487287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graph with numbers and a line&#10;&#10;AI-generated content may be incorrect.">
            <a:extLst>
              <a:ext uri="{FF2B5EF4-FFF2-40B4-BE49-F238E27FC236}">
                <a16:creationId xmlns:a16="http://schemas.microsoft.com/office/drawing/2014/main" id="{AF248B7B-C35B-6E39-7911-ED1FE66E18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8613" y="954122"/>
            <a:ext cx="5889095" cy="4413600"/>
          </a:xfrm>
          <a:prstGeom prst="rect">
            <a:avLst/>
          </a:prstGeom>
        </p:spPr>
      </p:pic>
      <p:pic>
        <p:nvPicPr>
          <p:cNvPr id="11" name="Picture 10" descr="A graph of a power line&#10;&#10;AI-generated content may be incorrect.">
            <a:extLst>
              <a:ext uri="{FF2B5EF4-FFF2-40B4-BE49-F238E27FC236}">
                <a16:creationId xmlns:a16="http://schemas.microsoft.com/office/drawing/2014/main" id="{87CE63FB-6CD6-4ED5-3AD1-CB41548B8E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531" y="1011987"/>
            <a:ext cx="5889095" cy="44136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CF00FE4-26A7-A79D-9857-0322CEC138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WW mode: total RF power and dynamic losses</a:t>
            </a:r>
            <a:endParaRPr lang="en-15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F12574-A99D-601C-1C49-54C5E6386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15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54948266-EEB5-783E-4885-CA30C091AEBE}"/>
                  </a:ext>
                </a:extLst>
              </p:cNvPr>
              <p:cNvSpPr txBox="1"/>
              <p:nvPr/>
            </p:nvSpPr>
            <p:spPr>
              <a:xfrm>
                <a:off x="505390" y="5425587"/>
                <a:ext cx="8050297" cy="101566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n-US" sz="2000" dirty="0"/>
                  <a:t>A tiny RF power overshoot due the choice of loaded quality factor of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7</m:t>
                        </m:r>
                      </m:sup>
                    </m:sSup>
                  </m:oMath>
                </a14:m>
                <a:r>
                  <a:rPr lang="en-US" sz="2000" dirty="0"/>
                  <a:t> (excluding injection and extraction transients)</a:t>
                </a:r>
              </a:p>
              <a:p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Peak dynamic losses up to 10 W, while average value is only 1.7 W</a:t>
                </a:r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54948266-EEB5-783E-4885-CA30C091AE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5390" y="5425587"/>
                <a:ext cx="8050297" cy="1015663"/>
              </a:xfrm>
              <a:prstGeom prst="rect">
                <a:avLst/>
              </a:prstGeom>
              <a:blipFill>
                <a:blip r:embed="rId4"/>
                <a:stretch>
                  <a:fillRect l="-833" t="-2395" r="-758" b="-10180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 descr="A graph with numbers and a line&#10;&#10;AI-generated content may be incorrect.">
            <a:extLst>
              <a:ext uri="{FF2B5EF4-FFF2-40B4-BE49-F238E27FC236}">
                <a16:creationId xmlns:a16="http://schemas.microsoft.com/office/drawing/2014/main" id="{502B58BD-0D50-8426-D320-3352543C4E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92697" y="5285426"/>
            <a:ext cx="3056366" cy="1526400"/>
          </a:xfrm>
          <a:prstGeom prst="rect">
            <a:avLst/>
          </a:prstGeom>
        </p:spPr>
      </p:pic>
      <p:pic>
        <p:nvPicPr>
          <p:cNvPr id="9" name="Picture 8" descr="A graph of a power line&#10;&#10;AI-generated content may be incorrect.">
            <a:extLst>
              <a:ext uri="{FF2B5EF4-FFF2-40B4-BE49-F238E27FC236}">
                <a16:creationId xmlns:a16="http://schemas.microsoft.com/office/drawing/2014/main" id="{F40CF19D-C6C8-83FE-C211-0F3904D8210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6531" y="928963"/>
            <a:ext cx="5889095" cy="441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11357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7F7C3E-972B-8C53-AA9B-534AB02200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21EC81-71F6-7EB0-740E-1EA91A35D5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766218"/>
            <a:ext cx="12192000" cy="1325563"/>
          </a:xfrm>
        </p:spPr>
        <p:txBody>
          <a:bodyPr/>
          <a:lstStyle/>
          <a:p>
            <a:r>
              <a:rPr lang="en-US" dirty="0"/>
              <a:t>Analysis for Z operating mode</a:t>
            </a:r>
            <a:endParaRPr lang="en-15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7D7F97-6547-2D36-196A-1963E14C97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8880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EDEE00-D896-28B2-9353-85B60E01B3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graph of a graph&#10;&#10;AI-generated content may be incorrect.">
            <a:extLst>
              <a:ext uri="{FF2B5EF4-FFF2-40B4-BE49-F238E27FC236}">
                <a16:creationId xmlns:a16="http://schemas.microsoft.com/office/drawing/2014/main" id="{49A6B2E7-BEDE-5F5F-A4F2-53CF8D89C9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983" y="1091796"/>
            <a:ext cx="5889095" cy="4413600"/>
          </a:xfrm>
          <a:prstGeom prst="rect">
            <a:avLst/>
          </a:prstGeom>
        </p:spPr>
      </p:pic>
      <p:pic>
        <p:nvPicPr>
          <p:cNvPr id="11" name="Picture 10" descr="A graph with numbers and lines&#10;&#10;AI-generated content may be incorrect.">
            <a:extLst>
              <a:ext uri="{FF2B5EF4-FFF2-40B4-BE49-F238E27FC236}">
                <a16:creationId xmlns:a16="http://schemas.microsoft.com/office/drawing/2014/main" id="{05E04C60-A51D-978A-DDD2-6FF95AFCF0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9530" y="1014467"/>
            <a:ext cx="5889095" cy="44136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ECE8531-8605-FB94-C378-29B086B8AD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Z mode: RF voltage</a:t>
            </a:r>
            <a:endParaRPr lang="en-15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1D6E54-E0D6-6059-16E4-53802E4483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17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F6C53C0-B9A4-60AB-B895-ABAF1224C7EA}"/>
                  </a:ext>
                </a:extLst>
              </p:cNvPr>
              <p:cNvSpPr txBox="1"/>
              <p:nvPr/>
            </p:nvSpPr>
            <p:spPr>
              <a:xfrm>
                <a:off x="1796986" y="2710827"/>
                <a:ext cx="1604029" cy="66858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/>
                  <a:t>RPO  </a:t>
                </a:r>
                <a:br>
                  <a:rPr lang="en-US" sz="1800" b="0" i="1" dirty="0"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16</m:t>
                    </m:r>
                  </m:oMath>
                </a14:m>
                <a:r>
                  <a:rPr lang="en-US" sz="1800" dirty="0"/>
                  <a:t> </a:t>
                </a:r>
                <a:endParaRPr lang="en-150" dirty="0"/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F6C53C0-B9A4-60AB-B895-ABAF1224C7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6986" y="2710827"/>
                <a:ext cx="1604029" cy="668581"/>
              </a:xfrm>
              <a:prstGeom prst="rect">
                <a:avLst/>
              </a:prstGeom>
              <a:blipFill>
                <a:blip r:embed="rId4"/>
                <a:stretch>
                  <a:fillRect t="-5505" b="-5505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776E3939-00A7-BB38-DB12-262B614F22E3}"/>
                  </a:ext>
                </a:extLst>
              </p:cNvPr>
              <p:cNvSpPr txBox="1"/>
              <p:nvPr/>
            </p:nvSpPr>
            <p:spPr>
              <a:xfrm>
                <a:off x="442937" y="5540795"/>
                <a:ext cx="8074213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The total RF voltage and energy programs are provided by A. Chancé </a:t>
                </a:r>
              </a:p>
              <a:p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n-US" sz="2000" dirty="0"/>
                  <a:t>RPO scheme allows to cover RF voltage requirements during the entire ramp (except no beam segment)</a:t>
                </a:r>
              </a:p>
            </p:txBody>
          </p:sp>
        </mc:Choice>
        <mc:Fallback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776E3939-00A7-BB38-DB12-262B614F22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937" y="5540795"/>
                <a:ext cx="8074213" cy="1015663"/>
              </a:xfrm>
              <a:prstGeom prst="rect">
                <a:avLst/>
              </a:prstGeom>
              <a:blipFill>
                <a:blip r:embed="rId5"/>
                <a:stretch>
                  <a:fillRect l="-831" t="-2994" r="-906" b="-10180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A graph with numbers and a line&#10;&#10;AI-generated content may be incorrect.">
            <a:extLst>
              <a:ext uri="{FF2B5EF4-FFF2-40B4-BE49-F238E27FC236}">
                <a16:creationId xmlns:a16="http://schemas.microsoft.com/office/drawing/2014/main" id="{367CFE3E-0B8D-6957-11C4-E4841154F68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80680" y="5340580"/>
            <a:ext cx="3056366" cy="15264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888FB79-3CDB-2676-7D12-B149F890A8A9}"/>
              </a:ext>
            </a:extLst>
          </p:cNvPr>
          <p:cNvSpPr txBox="1"/>
          <p:nvPr/>
        </p:nvSpPr>
        <p:spPr>
          <a:xfrm>
            <a:off x="9329218" y="5658867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overshoot</a:t>
            </a:r>
            <a:endParaRPr lang="en-150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5549E34-3FE1-94E3-71A3-313A9D182C85}"/>
              </a:ext>
            </a:extLst>
          </p:cNvPr>
          <p:cNvCxnSpPr>
            <a:stCxn id="12" idx="3"/>
          </p:cNvCxnSpPr>
          <p:nvPr/>
        </p:nvCxnSpPr>
        <p:spPr>
          <a:xfrm flipV="1">
            <a:off x="10526982" y="5540795"/>
            <a:ext cx="293418" cy="3027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73373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762C43-182C-DC50-D178-15BD104B45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graph with numbers and a line&#10;&#10;AI-generated content may be incorrect.">
            <a:extLst>
              <a:ext uri="{FF2B5EF4-FFF2-40B4-BE49-F238E27FC236}">
                <a16:creationId xmlns:a16="http://schemas.microsoft.com/office/drawing/2014/main" id="{3FDC78D4-4866-159C-D9D2-4E7B2F4DE9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506" y="987381"/>
            <a:ext cx="5889095" cy="4413600"/>
          </a:xfrm>
          <a:prstGeom prst="rect">
            <a:avLst/>
          </a:prstGeom>
        </p:spPr>
      </p:pic>
      <p:pic>
        <p:nvPicPr>
          <p:cNvPr id="6" name="Picture 5" descr="A graph with numbers and lines&#10;&#10;AI-generated content may be incorrect.">
            <a:extLst>
              <a:ext uri="{FF2B5EF4-FFF2-40B4-BE49-F238E27FC236}">
                <a16:creationId xmlns:a16="http://schemas.microsoft.com/office/drawing/2014/main" id="{51728157-EE0F-49C4-6317-01C7AAFB6F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7506" y="979426"/>
            <a:ext cx="5889095" cy="44136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EC5CFCF-5E3E-238C-389B-481563D70E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Z mode: RF power and detuning</a:t>
            </a:r>
            <a:endParaRPr lang="en-15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8E4E17-0835-648F-BE86-FC563C6AB2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18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CFFE8CC0-E27B-3BE3-AB5E-D4811D5EE85C}"/>
                  </a:ext>
                </a:extLst>
              </p:cNvPr>
              <p:cNvSpPr txBox="1"/>
              <p:nvPr/>
            </p:nvSpPr>
            <p:spPr>
              <a:xfrm>
                <a:off x="206905" y="5325427"/>
                <a:ext cx="8601339" cy="132343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The same RF power for focusing and defocusing cavities</a:t>
                </a:r>
                <a:endParaRPr lang="en-US" sz="2000" b="0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n-US" sz="2000" dirty="0"/>
                  <a:t>Significant RF power overshoot at the moment of extraction needs to be verified with dynamic mode (opening feedback loops might be required)</a:t>
                </a:r>
              </a:p>
              <a:p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Cavity detuning becomes even more significant</a:t>
                </a:r>
              </a:p>
            </p:txBody>
          </p:sp>
        </mc:Choice>
        <mc:Fallback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CFFE8CC0-E27B-3BE3-AB5E-D4811D5EE8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6905" y="5325427"/>
                <a:ext cx="8601339" cy="1323439"/>
              </a:xfrm>
              <a:prstGeom prst="rect">
                <a:avLst/>
              </a:prstGeom>
              <a:blipFill>
                <a:blip r:embed="rId4"/>
                <a:stretch>
                  <a:fillRect l="-780" t="-2304" r="-496" b="-7834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388871D0-18A5-434F-56E8-569C30780D63}"/>
              </a:ext>
            </a:extLst>
          </p:cNvPr>
          <p:cNvSpPr txBox="1"/>
          <p:nvPr/>
        </p:nvSpPr>
        <p:spPr>
          <a:xfrm>
            <a:off x="3126053" y="1403599"/>
            <a:ext cx="2198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Clamping at 50 kW </a:t>
            </a:r>
            <a:endParaRPr lang="en-150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0549A19-5454-1F13-C670-AA2AA2861676}"/>
              </a:ext>
            </a:extLst>
          </p:cNvPr>
          <p:cNvCxnSpPr/>
          <p:nvPr/>
        </p:nvCxnSpPr>
        <p:spPr>
          <a:xfrm flipV="1">
            <a:off x="5212080" y="1457019"/>
            <a:ext cx="219456" cy="1614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4" name="Picture 13" descr="A graph with numbers and a line&#10;&#10;AI-generated content may be incorrect.">
            <a:extLst>
              <a:ext uri="{FF2B5EF4-FFF2-40B4-BE49-F238E27FC236}">
                <a16:creationId xmlns:a16="http://schemas.microsoft.com/office/drawing/2014/main" id="{34DD33E2-7B27-2CAB-6AA1-58B3CE6198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80680" y="5340580"/>
            <a:ext cx="3056366" cy="15264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BDD3243F-CB24-AC2F-B4D9-0211D0CC8931}"/>
              </a:ext>
            </a:extLst>
          </p:cNvPr>
          <p:cNvSpPr txBox="1"/>
          <p:nvPr/>
        </p:nvSpPr>
        <p:spPr>
          <a:xfrm>
            <a:off x="9329218" y="5658867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overshoot</a:t>
            </a:r>
            <a:endParaRPr lang="en-150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0FF9BD07-D4DC-695E-FD41-281D67C083BE}"/>
              </a:ext>
            </a:extLst>
          </p:cNvPr>
          <p:cNvCxnSpPr>
            <a:stCxn id="15" idx="3"/>
          </p:cNvCxnSpPr>
          <p:nvPr/>
        </p:nvCxnSpPr>
        <p:spPr>
          <a:xfrm flipV="1">
            <a:off x="10526982" y="5540795"/>
            <a:ext cx="293418" cy="3027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48773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513D31-E872-CA5A-C813-8DE3490FBF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graph with a line&#10;&#10;AI-generated content may be incorrect.">
            <a:extLst>
              <a:ext uri="{FF2B5EF4-FFF2-40B4-BE49-F238E27FC236}">
                <a16:creationId xmlns:a16="http://schemas.microsoft.com/office/drawing/2014/main" id="{BD93485B-BB3C-BFC1-5963-B777018F4C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5054" y="1003471"/>
            <a:ext cx="5889095" cy="4413600"/>
          </a:xfrm>
          <a:prstGeom prst="rect">
            <a:avLst/>
          </a:prstGeom>
        </p:spPr>
      </p:pic>
      <p:pic>
        <p:nvPicPr>
          <p:cNvPr id="15" name="Picture 14" descr="A graph with numbers and lines&#10;&#10;AI-generated content may be incorrect.">
            <a:extLst>
              <a:ext uri="{FF2B5EF4-FFF2-40B4-BE49-F238E27FC236}">
                <a16:creationId xmlns:a16="http://schemas.microsoft.com/office/drawing/2014/main" id="{B3B65BFB-E3D5-42BF-0488-99DF3C9D56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954" y="911138"/>
            <a:ext cx="5889095" cy="44136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2656292-0D06-C471-1081-2A856D53F9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Z mode: total RF power and dynamic losses</a:t>
            </a:r>
            <a:endParaRPr lang="en-15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06C575-ADDB-ACCF-F5E2-21EE5A194E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19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4EB326A-2576-63B7-FFEC-3CD9106224C4}"/>
                  </a:ext>
                </a:extLst>
              </p:cNvPr>
              <p:cNvSpPr txBox="1"/>
              <p:nvPr/>
            </p:nvSpPr>
            <p:spPr>
              <a:xfrm>
                <a:off x="505390" y="5425587"/>
                <a:ext cx="8175290" cy="101566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n-US" sz="2000" dirty="0"/>
                  <a:t>A tiny RF power overshoot due the choice of loaded quality factor of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7</m:t>
                        </m:r>
                      </m:sup>
                    </m:sSup>
                  </m:oMath>
                </a14:m>
                <a:r>
                  <a:rPr lang="en-US" sz="2000" dirty="0"/>
                  <a:t> (excluding injection and extraction transients)</a:t>
                </a:r>
              </a:p>
              <a:p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Peak dynamic losses up to 3.8 W, while average value is only 0.7 W</a:t>
                </a:r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4EB326A-2576-63B7-FFEC-3CD9106224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5390" y="5425587"/>
                <a:ext cx="8175290" cy="1015663"/>
              </a:xfrm>
              <a:prstGeom prst="rect">
                <a:avLst/>
              </a:prstGeom>
              <a:blipFill>
                <a:blip r:embed="rId4"/>
                <a:stretch>
                  <a:fillRect t="-2395" r="-149" b="-10180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A graph with numbers and a line&#10;&#10;AI-generated content may be incorrect.">
            <a:extLst>
              <a:ext uri="{FF2B5EF4-FFF2-40B4-BE49-F238E27FC236}">
                <a16:creationId xmlns:a16="http://schemas.microsoft.com/office/drawing/2014/main" id="{55C676A7-0BB7-6B30-57FE-ECBB034581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80680" y="5340580"/>
            <a:ext cx="3056366" cy="15264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6797A08-5F20-587E-4C04-AE0D7EF6EB89}"/>
              </a:ext>
            </a:extLst>
          </p:cNvPr>
          <p:cNvSpPr txBox="1"/>
          <p:nvPr/>
        </p:nvSpPr>
        <p:spPr>
          <a:xfrm>
            <a:off x="9329218" y="5658867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overshoot</a:t>
            </a:r>
            <a:endParaRPr lang="en-150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6677871-E809-3380-E61D-7309885FADC9}"/>
              </a:ext>
            </a:extLst>
          </p:cNvPr>
          <p:cNvCxnSpPr>
            <a:stCxn id="7" idx="3"/>
          </p:cNvCxnSpPr>
          <p:nvPr/>
        </p:nvCxnSpPr>
        <p:spPr>
          <a:xfrm flipV="1">
            <a:off x="10526982" y="5540795"/>
            <a:ext cx="293418" cy="3027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33791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4AB440-DB7F-7393-4996-20DD170E15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  <a:endParaRPr lang="en-15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ACD434-7C35-F67D-3F44-33C3DBD4FF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2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87DB6417-A6B3-EC51-4F43-734138F56411}"/>
                  </a:ext>
                </a:extLst>
              </p:cNvPr>
              <p:cNvSpPr txBox="1"/>
              <p:nvPr/>
            </p:nvSpPr>
            <p:spPr>
              <a:xfrm>
                <a:off x="496129" y="1190529"/>
                <a:ext cx="5202936" cy="28623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Two-stage approach for high-energy booster RF system:</a:t>
                </a:r>
              </a:p>
              <a:p>
                <a:pPr marL="285750" indent="-285750">
                  <a:buFontTx/>
                  <a:buChar char="-"/>
                </a:pPr>
                <a:r>
                  <a:rPr lang="en-US" sz="2000" dirty="0"/>
                  <a:t>112 cavities for Z-WW-ZH with one power source per four cavities or individual power sources</a:t>
                </a:r>
              </a:p>
              <a:p>
                <a:pPr marL="285750" indent="-285750">
                  <a:buFontTx/>
                  <a:buChar char="-"/>
                </a:pPr>
                <a:r>
                  <a:rPr lang="en-US" sz="2000" dirty="0"/>
                  <a:t>112 + 336 cavities for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t</m:t>
                    </m:r>
                    <m:acc>
                      <m:accPr>
                        <m:chr m:val="̅"/>
                        <m:ctrlPr>
                          <a:rPr lang="en-US" sz="2000" b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t</m:t>
                        </m:r>
                      </m:e>
                    </m:acc>
                  </m:oMath>
                </a14:m>
                <a:r>
                  <a:rPr lang="en-US" sz="2000" dirty="0"/>
                  <a:t> with individual power sources</a:t>
                </a:r>
              </a:p>
              <a:p>
                <a:pPr marL="285750" indent="-285750">
                  <a:buFontTx/>
                  <a:buChar char="-"/>
                </a:pPr>
                <a:r>
                  <a:rPr lang="en-US" sz="2000" dirty="0"/>
                  <a:t>Enormous RF voltage range to be covered (50 MV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~10 GV)</a:t>
                </a:r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87DB6417-A6B3-EC51-4F43-734138F564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129" y="1190529"/>
                <a:ext cx="5202936" cy="2862322"/>
              </a:xfrm>
              <a:prstGeom prst="rect">
                <a:avLst/>
              </a:prstGeom>
              <a:blipFill>
                <a:blip r:embed="rId2"/>
                <a:stretch>
                  <a:fillRect l="-1171" t="-851" r="-1991" b="-2979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EA78AB11-A8C6-C758-D0AB-835D8FEC0D73}"/>
              </a:ext>
            </a:extLst>
          </p:cNvPr>
          <p:cNvSpPr txBox="1"/>
          <p:nvPr/>
        </p:nvSpPr>
        <p:spPr>
          <a:xfrm>
            <a:off x="8148776" y="1005863"/>
            <a:ext cx="3057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Main RF-related parameters</a:t>
            </a:r>
            <a:endParaRPr lang="en-150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71FB8D58-8413-3C77-B5D0-DD47B1B9A1D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3527052"/>
                  </p:ext>
                </p:extLst>
              </p:nvPr>
            </p:nvGraphicFramePr>
            <p:xfrm>
              <a:off x="5995416" y="1413445"/>
              <a:ext cx="6033458" cy="22250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007426">
                      <a:extLst>
                        <a:ext uri="{9D8B030D-6E8A-4147-A177-3AD203B41FA5}">
                          <a16:colId xmlns:a16="http://schemas.microsoft.com/office/drawing/2014/main" val="1518700883"/>
                        </a:ext>
                      </a:extLst>
                    </a:gridCol>
                    <a:gridCol w="690880">
                      <a:extLst>
                        <a:ext uri="{9D8B030D-6E8A-4147-A177-3AD203B41FA5}">
                          <a16:colId xmlns:a16="http://schemas.microsoft.com/office/drawing/2014/main" val="2586276298"/>
                        </a:ext>
                      </a:extLst>
                    </a:gridCol>
                    <a:gridCol w="817880">
                      <a:extLst>
                        <a:ext uri="{9D8B030D-6E8A-4147-A177-3AD203B41FA5}">
                          <a16:colId xmlns:a16="http://schemas.microsoft.com/office/drawing/2014/main" val="2922703319"/>
                        </a:ext>
                      </a:extLst>
                    </a:gridCol>
                    <a:gridCol w="817880">
                      <a:extLst>
                        <a:ext uri="{9D8B030D-6E8A-4147-A177-3AD203B41FA5}">
                          <a16:colId xmlns:a16="http://schemas.microsoft.com/office/drawing/2014/main" val="1627638505"/>
                        </a:ext>
                      </a:extLst>
                    </a:gridCol>
                    <a:gridCol w="817880">
                      <a:extLst>
                        <a:ext uri="{9D8B030D-6E8A-4147-A177-3AD203B41FA5}">
                          <a16:colId xmlns:a16="http://schemas.microsoft.com/office/drawing/2014/main" val="590580175"/>
                        </a:ext>
                      </a:extLst>
                    </a:gridCol>
                    <a:gridCol w="881512">
                      <a:extLst>
                        <a:ext uri="{9D8B030D-6E8A-4147-A177-3AD203B41FA5}">
                          <a16:colId xmlns:a16="http://schemas.microsoft.com/office/drawing/2014/main" val="287250270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1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Unit</a:t>
                          </a:r>
                          <a:endParaRPr lang="en-1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Z</a:t>
                          </a:r>
                          <a:endParaRPr lang="en-1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W*</a:t>
                          </a:r>
                          <a:endParaRPr lang="en-1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ZH</a:t>
                          </a:r>
                          <a:endParaRPr lang="en-1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b="1" i="0" smtClean="0">
                                    <a:latin typeface="Cambria Math" panose="02040503050406030204" pitchFamily="18" charset="0"/>
                                  </a:rPr>
                                  <m:t>𝐭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en-US" sz="18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800" b="1" i="0" smtClean="0">
                                        <a:latin typeface="Cambria Math" panose="02040503050406030204" pitchFamily="18" charset="0"/>
                                      </a:rPr>
                                      <m:t>𝐭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n-150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2965001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Beam current</a:t>
                          </a:r>
                          <a:endParaRPr lang="en-1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mA</a:t>
                          </a:r>
                          <a:endParaRPr lang="en-1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16.2</a:t>
                          </a:r>
                          <a:endParaRPr lang="en-1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b="1" dirty="0">
                              <a:solidFill>
                                <a:srgbClr val="C00000"/>
                              </a:solidFill>
                            </a:rPr>
                            <a:t>6.2</a:t>
                          </a:r>
                          <a:endParaRPr lang="en-150" b="1" dirty="0">
                            <a:solidFill>
                              <a:srgbClr val="C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2.0</a:t>
                          </a:r>
                          <a:endParaRPr lang="en-1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0.4</a:t>
                          </a:r>
                          <a:endParaRPr lang="en-15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7778637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RF voltage (FB)</a:t>
                          </a:r>
                          <a:endParaRPr lang="en-1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MV</a:t>
                          </a:r>
                          <a:endParaRPr lang="en-150" dirty="0"/>
                        </a:p>
                      </a:txBody>
                      <a:tcPr/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50</a:t>
                          </a:r>
                          <a:endParaRPr lang="en-15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15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15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15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3745797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RF voltage (FT)</a:t>
                          </a:r>
                          <a:endParaRPr lang="en-1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GV</a:t>
                          </a:r>
                          <a:endParaRPr lang="en-1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0.057</a:t>
                          </a:r>
                          <a:endParaRPr lang="en-1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0.402</a:t>
                          </a:r>
                          <a:endParaRPr lang="en-1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1.960</a:t>
                          </a:r>
                          <a:endParaRPr lang="en-1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10.187</a:t>
                          </a:r>
                          <a:endParaRPr lang="en-15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3449576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Max SR power</a:t>
                          </a:r>
                          <a:endParaRPr lang="en-1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MW</a:t>
                          </a:r>
                          <a:endParaRPr lang="en-1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2.55</a:t>
                          </a:r>
                          <a:endParaRPr lang="en-1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b="1" dirty="0">
                              <a:solidFill>
                                <a:srgbClr val="C00000"/>
                              </a:solidFill>
                            </a:rPr>
                            <a:t>2.13</a:t>
                          </a:r>
                          <a:endParaRPr lang="en-150" b="1" dirty="0">
                            <a:solidFill>
                              <a:srgbClr val="C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3.45</a:t>
                          </a:r>
                          <a:endParaRPr lang="en-1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3.74</a:t>
                          </a:r>
                          <a:endParaRPr lang="en-15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9846290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Max. cav. voltage</a:t>
                          </a:r>
                          <a:endParaRPr lang="en-1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MV</a:t>
                          </a:r>
                          <a:endParaRPr lang="en-150" dirty="0"/>
                        </a:p>
                      </a:txBody>
                      <a:tcPr/>
                    </a:tc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17.5</a:t>
                          </a:r>
                          <a:endParaRPr lang="en-15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15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1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22.7</a:t>
                          </a:r>
                          <a:endParaRPr lang="en-15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76030346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71FB8D58-8413-3C77-B5D0-DD47B1B9A1D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3527052"/>
                  </p:ext>
                </p:extLst>
              </p:nvPr>
            </p:nvGraphicFramePr>
            <p:xfrm>
              <a:off x="5995416" y="1413445"/>
              <a:ext cx="6033458" cy="22250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007426">
                      <a:extLst>
                        <a:ext uri="{9D8B030D-6E8A-4147-A177-3AD203B41FA5}">
                          <a16:colId xmlns:a16="http://schemas.microsoft.com/office/drawing/2014/main" val="1518700883"/>
                        </a:ext>
                      </a:extLst>
                    </a:gridCol>
                    <a:gridCol w="690880">
                      <a:extLst>
                        <a:ext uri="{9D8B030D-6E8A-4147-A177-3AD203B41FA5}">
                          <a16:colId xmlns:a16="http://schemas.microsoft.com/office/drawing/2014/main" val="2586276298"/>
                        </a:ext>
                      </a:extLst>
                    </a:gridCol>
                    <a:gridCol w="817880">
                      <a:extLst>
                        <a:ext uri="{9D8B030D-6E8A-4147-A177-3AD203B41FA5}">
                          <a16:colId xmlns:a16="http://schemas.microsoft.com/office/drawing/2014/main" val="2922703319"/>
                        </a:ext>
                      </a:extLst>
                    </a:gridCol>
                    <a:gridCol w="817880">
                      <a:extLst>
                        <a:ext uri="{9D8B030D-6E8A-4147-A177-3AD203B41FA5}">
                          <a16:colId xmlns:a16="http://schemas.microsoft.com/office/drawing/2014/main" val="1627638505"/>
                        </a:ext>
                      </a:extLst>
                    </a:gridCol>
                    <a:gridCol w="817880">
                      <a:extLst>
                        <a:ext uri="{9D8B030D-6E8A-4147-A177-3AD203B41FA5}">
                          <a16:colId xmlns:a16="http://schemas.microsoft.com/office/drawing/2014/main" val="590580175"/>
                        </a:ext>
                      </a:extLst>
                    </a:gridCol>
                    <a:gridCol w="881512">
                      <a:extLst>
                        <a:ext uri="{9D8B030D-6E8A-4147-A177-3AD203B41FA5}">
                          <a16:colId xmlns:a16="http://schemas.microsoft.com/office/drawing/2014/main" val="287250270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1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Unit</a:t>
                          </a:r>
                          <a:endParaRPr lang="en-1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Z</a:t>
                          </a:r>
                          <a:endParaRPr lang="en-1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W*</a:t>
                          </a:r>
                          <a:endParaRPr lang="en-1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ZH</a:t>
                          </a:r>
                          <a:endParaRPr lang="en-1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150"/>
                        </a:p>
                      </a:txBody>
                      <a:tcPr>
                        <a:blipFill>
                          <a:blip r:embed="rId3"/>
                          <a:stretch>
                            <a:fillRect l="-584138" t="-8197" r="-2759" b="-5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2965001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Beam current</a:t>
                          </a:r>
                          <a:endParaRPr lang="en-1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mA</a:t>
                          </a:r>
                          <a:endParaRPr lang="en-1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16.2</a:t>
                          </a:r>
                          <a:endParaRPr lang="en-1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b="1" dirty="0">
                              <a:solidFill>
                                <a:srgbClr val="C00000"/>
                              </a:solidFill>
                            </a:rPr>
                            <a:t>6.2</a:t>
                          </a:r>
                          <a:endParaRPr lang="en-150" b="1" dirty="0">
                            <a:solidFill>
                              <a:srgbClr val="C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2.0</a:t>
                          </a:r>
                          <a:endParaRPr lang="en-1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0.4</a:t>
                          </a:r>
                          <a:endParaRPr lang="en-15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7778637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RF voltage (FB)</a:t>
                          </a:r>
                          <a:endParaRPr lang="en-1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MV</a:t>
                          </a:r>
                          <a:endParaRPr lang="en-150" dirty="0"/>
                        </a:p>
                      </a:txBody>
                      <a:tcPr/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50</a:t>
                          </a:r>
                          <a:endParaRPr lang="en-15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15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15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15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3745797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RF voltage (FT)</a:t>
                          </a:r>
                          <a:endParaRPr lang="en-1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GV</a:t>
                          </a:r>
                          <a:endParaRPr lang="en-1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0.057</a:t>
                          </a:r>
                          <a:endParaRPr lang="en-1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0.402</a:t>
                          </a:r>
                          <a:endParaRPr lang="en-1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1.960</a:t>
                          </a:r>
                          <a:endParaRPr lang="en-1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10.187</a:t>
                          </a:r>
                          <a:endParaRPr lang="en-15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3449576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Max SR power</a:t>
                          </a:r>
                          <a:endParaRPr lang="en-1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MW</a:t>
                          </a:r>
                          <a:endParaRPr lang="en-1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2.55</a:t>
                          </a:r>
                          <a:endParaRPr lang="en-1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b="1" dirty="0">
                              <a:solidFill>
                                <a:srgbClr val="C00000"/>
                              </a:solidFill>
                            </a:rPr>
                            <a:t>2.13</a:t>
                          </a:r>
                          <a:endParaRPr lang="en-150" b="1" dirty="0">
                            <a:solidFill>
                              <a:srgbClr val="C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3.45</a:t>
                          </a:r>
                          <a:endParaRPr lang="en-1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3.74</a:t>
                          </a:r>
                          <a:endParaRPr lang="en-15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9846290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Max. cav. voltage</a:t>
                          </a:r>
                          <a:endParaRPr lang="en-1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MV</a:t>
                          </a:r>
                          <a:endParaRPr lang="en-150" dirty="0"/>
                        </a:p>
                      </a:txBody>
                      <a:tcPr/>
                    </a:tc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17.5</a:t>
                          </a:r>
                          <a:endParaRPr lang="en-15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15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1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22.7</a:t>
                          </a:r>
                          <a:endParaRPr lang="en-15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76030346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30C0377-D554-EEEA-D471-C8A87140CF1D}"/>
                  </a:ext>
                </a:extLst>
              </p:cNvPr>
              <p:cNvSpPr txBox="1"/>
              <p:nvPr/>
            </p:nvSpPr>
            <p:spPr>
              <a:xfrm>
                <a:off x="6040119" y="3686608"/>
                <a:ext cx="598875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C00000"/>
                    </a:solidFill>
                  </a:rPr>
                  <a:t>*Recent change of bunch charge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2.7×</m:t>
                    </m:r>
                    <m:sSup>
                      <m:sSupPr>
                        <m:ctrlP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sup>
                    </m:sSup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→1.3×</m:t>
                    </m:r>
                    <m:sSup>
                      <m:sSupPr>
                        <m:ctrlP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sup>
                    </m:sSup>
                  </m:oMath>
                </a14:m>
                <a:endParaRPr lang="en-150" dirty="0">
                  <a:solidFill>
                    <a:srgbClr val="C00000"/>
                  </a:solidFill>
                </a:endParaRPr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30C0377-D554-EEEA-D471-C8A87140CF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40119" y="3686608"/>
                <a:ext cx="5988755" cy="369332"/>
              </a:xfrm>
              <a:prstGeom prst="rect">
                <a:avLst/>
              </a:prstGeom>
              <a:blipFill>
                <a:blip r:embed="rId4"/>
                <a:stretch>
                  <a:fillRect l="-916" t="-10000" b="-26667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 descr="A graph of a graph&#10;&#10;AI-generated content may be incorrect.">
            <a:extLst>
              <a:ext uri="{FF2B5EF4-FFF2-40B4-BE49-F238E27FC236}">
                <a16:creationId xmlns:a16="http://schemas.microsoft.com/office/drawing/2014/main" id="{A92DDC2C-6BAF-17E1-E99E-A9E8500EBD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56061" y="4494398"/>
            <a:ext cx="5087122" cy="234391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5F4A641-B4E9-3F47-30C4-79E7AD187798}"/>
              </a:ext>
            </a:extLst>
          </p:cNvPr>
          <p:cNvSpPr txBox="1"/>
          <p:nvPr/>
        </p:nvSpPr>
        <p:spPr>
          <a:xfrm>
            <a:off x="7085128" y="4626570"/>
            <a:ext cx="14285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</a:rPr>
              <a:t>Courtesy of </a:t>
            </a:r>
            <a:br>
              <a:rPr lang="en-US" i="1" dirty="0">
                <a:solidFill>
                  <a:srgbClr val="0070C0"/>
                </a:solidFill>
              </a:rPr>
            </a:br>
            <a:r>
              <a:rPr lang="en-US" i="1" dirty="0">
                <a:solidFill>
                  <a:srgbClr val="0070C0"/>
                </a:solidFill>
              </a:rPr>
              <a:t>A. Chancé</a:t>
            </a:r>
            <a:endParaRPr lang="en-150" i="1" dirty="0">
              <a:solidFill>
                <a:srgbClr val="0070C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0C26423-97C7-79F4-2D01-0EB7D24445FE}"/>
              </a:ext>
            </a:extLst>
          </p:cNvPr>
          <p:cNvSpPr txBox="1"/>
          <p:nvPr/>
        </p:nvSpPr>
        <p:spPr>
          <a:xfrm>
            <a:off x="496129" y="4256112"/>
            <a:ext cx="25506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Dynamic power loss:</a:t>
            </a:r>
            <a:endParaRPr lang="en-150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FFD9B24F-A005-9F68-8ACB-B9BB21FB8D88}"/>
                  </a:ext>
                </a:extLst>
              </p:cNvPr>
              <p:cNvSpPr txBox="1"/>
              <p:nvPr/>
            </p:nvSpPr>
            <p:spPr>
              <a:xfrm>
                <a:off x="3304097" y="4052851"/>
                <a:ext cx="1788888" cy="67217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cav</m:t>
                              </m:r>
                            </m:sub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150" sz="2000" dirty="0"/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FFD9B24F-A005-9F68-8ACB-B9BB21FB8D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4097" y="4052851"/>
                <a:ext cx="1788888" cy="67217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05A17DDB-A293-935C-1C1C-B4A756BF30CF}"/>
                  </a:ext>
                </a:extLst>
              </p:cNvPr>
              <p:cNvSpPr txBox="1"/>
              <p:nvPr/>
            </p:nvSpPr>
            <p:spPr>
              <a:xfrm>
                <a:off x="450431" y="4798380"/>
                <a:ext cx="570733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=315.2</m:t>
                    </m:r>
                  </m:oMath>
                </a14:m>
                <a:r>
                  <a:rPr lang="en-US" dirty="0"/>
                  <a:t> Ohm (circuit definition),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=3×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sup>
                    </m:sSup>
                  </m:oMath>
                </a14:m>
                <a:r>
                  <a:rPr lang="en-US" dirty="0"/>
                  <a:t>  </a:t>
                </a:r>
                <a:endParaRPr lang="en-150" dirty="0"/>
              </a:p>
            </p:txBody>
          </p:sp>
        </mc:Choice>
        <mc:Fallback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05A17DDB-A293-935C-1C1C-B4A756BF30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0431" y="4798380"/>
                <a:ext cx="5707332" cy="369332"/>
              </a:xfrm>
              <a:prstGeom prst="rect">
                <a:avLst/>
              </a:prstGeom>
              <a:blipFill>
                <a:blip r:embed="rId7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F4352E1-0F67-2D2E-2290-7354F527940C}"/>
                  </a:ext>
                </a:extLst>
              </p:cNvPr>
              <p:cNvSpPr txBox="1"/>
              <p:nvPr/>
            </p:nvSpPr>
            <p:spPr>
              <a:xfrm>
                <a:off x="450431" y="5366139"/>
                <a:ext cx="5645569" cy="10406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Average dynamic loss depends on the cavity voltage evolution during the cycle </a:t>
                </a:r>
              </a:p>
              <a:p>
                <a:r>
                  <a:rPr lang="en-US" sz="2000" dirty="0"/>
                  <a:t>“RF duty factor”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000" i="0" dirty="0">
                            <a:latin typeface="Cambria Math" panose="02040503050406030204" pitchFamily="18" charset="0"/>
                          </a:rPr>
                          <m:t>avg</m:t>
                        </m:r>
                      </m:sub>
                    </m:sSub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sz="2000" i="1" dirty="0" err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 err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000" i="1" dirty="0" err="1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000" i="0" dirty="0">
                            <a:latin typeface="Cambria Math" panose="02040503050406030204" pitchFamily="18" charset="0"/>
                          </a:rPr>
                          <m:t>peak</m:t>
                        </m:r>
                      </m:sub>
                    </m:sSub>
                  </m:oMath>
                </a14:m>
                <a:endParaRPr lang="en-150" sz="2000" dirty="0"/>
              </a:p>
            </p:txBody>
          </p:sp>
        </mc:Choice>
        <mc:Fallback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F4352E1-0F67-2D2E-2290-7354F527940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0431" y="5366139"/>
                <a:ext cx="5645569" cy="1040606"/>
              </a:xfrm>
              <a:prstGeom prst="rect">
                <a:avLst/>
              </a:prstGeom>
              <a:blipFill>
                <a:blip r:embed="rId8"/>
                <a:stretch>
                  <a:fillRect l="-1188" t="-2339" b="-7018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C15764B5-4D6F-C0F6-E6C2-49A4F5755791}"/>
              </a:ext>
            </a:extLst>
          </p:cNvPr>
          <p:cNvSpPr txBox="1"/>
          <p:nvPr/>
        </p:nvSpPr>
        <p:spPr>
          <a:xfrm>
            <a:off x="7443216" y="4134210"/>
            <a:ext cx="35189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Energy programs for filling mode</a:t>
            </a:r>
            <a:endParaRPr lang="en-15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6870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3414CA-E673-0630-C428-BB3CDC7B2F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  <a:endParaRPr lang="en-15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B87675-D8C7-FCA6-4764-1DCF4C1F7F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Reverse phase operation and other schemes are necessary to provide the required RF voltage during HEB ramps</a:t>
            </a:r>
          </a:p>
          <a:p>
            <a:r>
              <a:rPr lang="en-US" dirty="0"/>
              <a:t>First analysis shows significant lower average dynamic loss values compared to the peak values</a:t>
            </a:r>
          </a:p>
          <a:p>
            <a:r>
              <a:rPr lang="en-US" dirty="0"/>
              <a:t>Analysis of RF power transients is necessary to clarify average RF power requirements </a:t>
            </a:r>
          </a:p>
          <a:p>
            <a:r>
              <a:rPr lang="en-US" dirty="0"/>
              <a:t>Further optimization to be done based on requirements for the cryogenic systems</a:t>
            </a:r>
            <a:endParaRPr lang="en-15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394211-37E4-87FC-8FB0-9E4007B501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20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CC85AF4-4DBD-4978-6ED3-666EA83BB807}"/>
              </a:ext>
            </a:extLst>
          </p:cNvPr>
          <p:cNvSpPr txBox="1"/>
          <p:nvPr/>
        </p:nvSpPr>
        <p:spPr>
          <a:xfrm>
            <a:off x="1261142" y="5934730"/>
            <a:ext cx="47628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0070C0"/>
                </a:solidFill>
              </a:rPr>
              <a:t>Thank you for your attention!</a:t>
            </a:r>
            <a:endParaRPr lang="en-150" sz="2800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78D197B5-78C5-D181-E6C5-D70B3D9812B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88928667"/>
                  </p:ext>
                </p:extLst>
              </p:nvPr>
            </p:nvGraphicFramePr>
            <p:xfrm>
              <a:off x="6891492" y="5025107"/>
              <a:ext cx="4173581" cy="154438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99057">
                      <a:extLst>
                        <a:ext uri="{9D8B030D-6E8A-4147-A177-3AD203B41FA5}">
                          <a16:colId xmlns:a16="http://schemas.microsoft.com/office/drawing/2014/main" val="488277200"/>
                        </a:ext>
                      </a:extLst>
                    </a:gridCol>
                    <a:gridCol w="563880">
                      <a:extLst>
                        <a:ext uri="{9D8B030D-6E8A-4147-A177-3AD203B41FA5}">
                          <a16:colId xmlns:a16="http://schemas.microsoft.com/office/drawing/2014/main" val="3460056392"/>
                        </a:ext>
                      </a:extLst>
                    </a:gridCol>
                    <a:gridCol w="690880">
                      <a:extLst>
                        <a:ext uri="{9D8B030D-6E8A-4147-A177-3AD203B41FA5}">
                          <a16:colId xmlns:a16="http://schemas.microsoft.com/office/drawing/2014/main" val="1216230404"/>
                        </a:ext>
                      </a:extLst>
                    </a:gridCol>
                    <a:gridCol w="690880">
                      <a:extLst>
                        <a:ext uri="{9D8B030D-6E8A-4147-A177-3AD203B41FA5}">
                          <a16:colId xmlns:a16="http://schemas.microsoft.com/office/drawing/2014/main" val="1683853673"/>
                        </a:ext>
                      </a:extLst>
                    </a:gridCol>
                    <a:gridCol w="628884">
                      <a:extLst>
                        <a:ext uri="{9D8B030D-6E8A-4147-A177-3AD203B41FA5}">
                          <a16:colId xmlns:a16="http://schemas.microsoft.com/office/drawing/2014/main" val="3957981092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1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Z</a:t>
                          </a:r>
                          <a:endParaRPr lang="en-1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WW</a:t>
                          </a:r>
                          <a:endParaRPr lang="en-1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ZH</a:t>
                          </a:r>
                          <a:endParaRPr lang="en-1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sz="1800" b="1" i="0" smtClean="0">
                                  <a:latin typeface="Cambria Math" panose="02040503050406030204" pitchFamily="18" charset="0"/>
                                </a:rPr>
                                <m:t>𝐭</m:t>
                              </m:r>
                              <m:acc>
                                <m:accPr>
                                  <m:chr m:val="̅"/>
                                  <m:ctrlPr>
                                    <a:rPr lang="en-US" sz="18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800" b="1" i="0" smtClean="0">
                                      <a:latin typeface="Cambria Math" panose="02040503050406030204" pitchFamily="18" charset="0"/>
                                    </a:rPr>
                                    <m:t>𝐭</m:t>
                                  </m:r>
                                </m:e>
                              </m:acc>
                            </m:oMath>
                          </a14:m>
                          <a:r>
                            <a:rPr lang="en-US" b="1" dirty="0"/>
                            <a:t> </a:t>
                          </a:r>
                          <a:endParaRPr lang="en-150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80265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800" i="1" dirty="0" err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 dirty="0" err="1" smtClean="0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sz="1800" i="1" dirty="0" err="1" smtClean="0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a:rPr lang="en-US" sz="1800" i="1" dirty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1800" i="0" dirty="0">
                                      <a:latin typeface="Cambria Math" panose="02040503050406030204" pitchFamily="18" charset="0"/>
                                    </a:rPr>
                                    <m:t>peak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dirty="0"/>
                            <a:t> (W)</a:t>
                          </a:r>
                          <a:endParaRPr lang="en-1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3.7</a:t>
                          </a:r>
                          <a:endParaRPr lang="en-1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9.7</a:t>
                          </a:r>
                          <a:endParaRPr lang="en-1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14.6</a:t>
                          </a:r>
                          <a:endParaRPr lang="en-1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24.1</a:t>
                          </a:r>
                          <a:endParaRPr lang="en-15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655354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80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 dirty="0" smtClean="0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sz="1800" i="1" dirty="0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a:rPr lang="en-US" sz="1800" i="1" dirty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1800" i="0" dirty="0">
                                      <a:latin typeface="Cambria Math" panose="02040503050406030204" pitchFamily="18" charset="0"/>
                                    </a:rPr>
                                    <m:t>avg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dirty="0"/>
                            <a:t> (W)</a:t>
                          </a:r>
                          <a:endParaRPr lang="en-1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0.7</a:t>
                          </a:r>
                          <a:endParaRPr lang="en-1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1.7</a:t>
                          </a:r>
                          <a:endParaRPr lang="en-1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2.4</a:t>
                          </a:r>
                          <a:endParaRPr lang="en-1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4.2</a:t>
                          </a:r>
                          <a:endParaRPr lang="en-15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0426385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8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i="1" dirty="0" smtClean="0"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en-US" sz="1800" i="1" dirty="0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  <m:r>
                                      <a:rPr lang="en-US" sz="1800" i="1" dirty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 sz="1800" i="0" dirty="0">
                                        <a:latin typeface="Cambria Math" panose="02040503050406030204" pitchFamily="18" charset="0"/>
                                      </a:rPr>
                                      <m:t>avg</m:t>
                                    </m:r>
                                  </m:sub>
                                </m:sSub>
                                <m:r>
                                  <a:rPr lang="en-US" sz="1800" i="1" dirty="0" smtClean="0"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sSub>
                                  <m:sSubPr>
                                    <m:ctrlPr>
                                      <a:rPr lang="en-US" sz="1800" i="1" dirty="0" err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i="1" dirty="0" err="1" smtClean="0"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en-US" sz="1800" i="1" dirty="0" err="1" smtClean="0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  <m:r>
                                      <a:rPr lang="en-US" sz="1800" i="1" dirty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 sz="1800" i="0" dirty="0">
                                        <a:latin typeface="Cambria Math" panose="02040503050406030204" pitchFamily="18" charset="0"/>
                                      </a:rPr>
                                      <m:t>peak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1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0.2</a:t>
                          </a:r>
                          <a:endParaRPr lang="en-1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0.18</a:t>
                          </a:r>
                          <a:endParaRPr lang="en-1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0.17</a:t>
                          </a:r>
                          <a:endParaRPr lang="en-1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0.17</a:t>
                          </a:r>
                          <a:endParaRPr lang="en-15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9451284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78D197B5-78C5-D181-E6C5-D70B3D9812B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88928667"/>
                  </p:ext>
                </p:extLst>
              </p:nvPr>
            </p:nvGraphicFramePr>
            <p:xfrm>
              <a:off x="6891492" y="5025107"/>
              <a:ext cx="4173581" cy="154438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99057">
                      <a:extLst>
                        <a:ext uri="{9D8B030D-6E8A-4147-A177-3AD203B41FA5}">
                          <a16:colId xmlns:a16="http://schemas.microsoft.com/office/drawing/2014/main" val="488277200"/>
                        </a:ext>
                      </a:extLst>
                    </a:gridCol>
                    <a:gridCol w="563880">
                      <a:extLst>
                        <a:ext uri="{9D8B030D-6E8A-4147-A177-3AD203B41FA5}">
                          <a16:colId xmlns:a16="http://schemas.microsoft.com/office/drawing/2014/main" val="3460056392"/>
                        </a:ext>
                      </a:extLst>
                    </a:gridCol>
                    <a:gridCol w="690880">
                      <a:extLst>
                        <a:ext uri="{9D8B030D-6E8A-4147-A177-3AD203B41FA5}">
                          <a16:colId xmlns:a16="http://schemas.microsoft.com/office/drawing/2014/main" val="1216230404"/>
                        </a:ext>
                      </a:extLst>
                    </a:gridCol>
                    <a:gridCol w="690880">
                      <a:extLst>
                        <a:ext uri="{9D8B030D-6E8A-4147-A177-3AD203B41FA5}">
                          <a16:colId xmlns:a16="http://schemas.microsoft.com/office/drawing/2014/main" val="1683853673"/>
                        </a:ext>
                      </a:extLst>
                    </a:gridCol>
                    <a:gridCol w="628884">
                      <a:extLst>
                        <a:ext uri="{9D8B030D-6E8A-4147-A177-3AD203B41FA5}">
                          <a16:colId xmlns:a16="http://schemas.microsoft.com/office/drawing/2014/main" val="3957981092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1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Z</a:t>
                          </a:r>
                          <a:endParaRPr lang="en-1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WW</a:t>
                          </a:r>
                          <a:endParaRPr lang="en-1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ZH</a:t>
                          </a:r>
                          <a:endParaRPr lang="en-1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150"/>
                        </a:p>
                      </a:txBody>
                      <a:tcPr>
                        <a:blipFill>
                          <a:blip r:embed="rId2"/>
                          <a:stretch>
                            <a:fillRect l="-566990" t="-8197" r="-3883" b="-33442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802653"/>
                      </a:ext>
                    </a:extLst>
                  </a:tr>
                  <a:tr h="390208">
                    <a:tc>
                      <a:txBody>
                        <a:bodyPr/>
                        <a:lstStyle/>
                        <a:p>
                          <a:endParaRPr lang="en-150"/>
                        </a:p>
                      </a:txBody>
                      <a:tcPr>
                        <a:blipFill>
                          <a:blip r:embed="rId2"/>
                          <a:stretch>
                            <a:fillRect l="-380" t="-103125" r="-162357" b="-2187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3.7</a:t>
                          </a:r>
                          <a:endParaRPr lang="en-1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9.7</a:t>
                          </a:r>
                          <a:endParaRPr lang="en-1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14.6</a:t>
                          </a:r>
                          <a:endParaRPr lang="en-1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24.1</a:t>
                          </a:r>
                          <a:endParaRPr lang="en-15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6553545"/>
                      </a:ext>
                    </a:extLst>
                  </a:tr>
                  <a:tr h="391668">
                    <a:tc>
                      <a:txBody>
                        <a:bodyPr/>
                        <a:lstStyle/>
                        <a:p>
                          <a:endParaRPr lang="en-150"/>
                        </a:p>
                      </a:txBody>
                      <a:tcPr>
                        <a:blipFill>
                          <a:blip r:embed="rId2"/>
                          <a:stretch>
                            <a:fillRect l="-380" t="-200000" r="-162357" b="-1153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0.7</a:t>
                          </a:r>
                          <a:endParaRPr lang="en-1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1.7</a:t>
                          </a:r>
                          <a:endParaRPr lang="en-1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2.4</a:t>
                          </a:r>
                          <a:endParaRPr lang="en-1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4.2</a:t>
                          </a:r>
                          <a:endParaRPr lang="en-15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04263857"/>
                      </a:ext>
                    </a:extLst>
                  </a:tr>
                  <a:tr h="391668">
                    <a:tc>
                      <a:txBody>
                        <a:bodyPr/>
                        <a:lstStyle/>
                        <a:p>
                          <a:endParaRPr lang="en-150"/>
                        </a:p>
                      </a:txBody>
                      <a:tcPr>
                        <a:blipFill>
                          <a:blip r:embed="rId2"/>
                          <a:stretch>
                            <a:fillRect l="-380" t="-304688" r="-162357" b="-171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0.2</a:t>
                          </a:r>
                          <a:endParaRPr lang="en-1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0.18</a:t>
                          </a:r>
                          <a:endParaRPr lang="en-1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0.17</a:t>
                          </a:r>
                          <a:endParaRPr lang="en-1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0.17</a:t>
                          </a:r>
                          <a:endParaRPr lang="en-15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94512841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4544185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724A3E-05AC-DA77-C2F1-37D9F5AF3A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682203"/>
            <a:ext cx="12192000" cy="1325563"/>
          </a:xfrm>
        </p:spPr>
        <p:txBody>
          <a:bodyPr/>
          <a:lstStyle/>
          <a:p>
            <a:r>
              <a:rPr lang="en-US" dirty="0"/>
              <a:t>Backup slides</a:t>
            </a:r>
            <a:endParaRPr lang="en-15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011C87-C2F3-EF1D-4B70-F24C9A40AC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5556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39FE8E-15C3-7E38-8B23-5643A6F5FB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system</a:t>
            </a:r>
            <a:endParaRPr lang="en-15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45CD05-7A12-F64A-5004-D4CE67189F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22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C797CC7-1816-841D-36E3-DDD37E11A0AB}"/>
              </a:ext>
            </a:extLst>
          </p:cNvPr>
          <p:cNvSpPr txBox="1"/>
          <p:nvPr/>
        </p:nvSpPr>
        <p:spPr>
          <a:xfrm>
            <a:off x="672196" y="1336408"/>
            <a:ext cx="6432692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A common RF system design for Z, W, and ZH modes of the collider was adopted as a new baseline:</a:t>
            </a:r>
          </a:p>
          <a:p>
            <a:r>
              <a:rPr lang="en-US" sz="2000" dirty="0"/>
              <a:t>2 RF systems with 50 MW RF power and 1 GV of RF voltage </a:t>
            </a:r>
          </a:p>
          <a:p>
            <a:endParaRPr lang="en-US" sz="2000" dirty="0"/>
          </a:p>
          <a:p>
            <a:r>
              <a:rPr lang="en-US" sz="2000" dirty="0"/>
              <a:t>A low RF voltage for Z is achieved using Reverse phase operation mode (RPO, </a:t>
            </a:r>
            <a:r>
              <a:rPr lang="en-US" sz="2000" i="1" dirty="0">
                <a:solidFill>
                  <a:srgbClr val="0070C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Y. Morita et al., 2009</a:t>
            </a:r>
            <a:r>
              <a:rPr lang="en-US" sz="2000" dirty="0"/>
              <a:t>)</a:t>
            </a:r>
          </a:p>
          <a:p>
            <a:endParaRPr lang="en-US" sz="2000" dirty="0"/>
          </a:p>
          <a:p>
            <a:r>
              <a:rPr lang="en-US" sz="2000" dirty="0"/>
              <a:t>Splitting and combining beams in the RF straight section covers the RF voltage range for W and ZH 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9F1E4467-59B7-3743-964B-E276265548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9624224"/>
              </p:ext>
            </p:extLst>
          </p:nvPr>
        </p:nvGraphicFramePr>
        <p:xfrm>
          <a:off x="7818345" y="1345248"/>
          <a:ext cx="3911480" cy="188976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517843">
                  <a:extLst>
                    <a:ext uri="{9D8B030D-6E8A-4147-A177-3AD203B41FA5}">
                      <a16:colId xmlns:a16="http://schemas.microsoft.com/office/drawing/2014/main" val="4252717736"/>
                    </a:ext>
                  </a:extLst>
                </a:gridCol>
                <a:gridCol w="957771">
                  <a:extLst>
                    <a:ext uri="{9D8B030D-6E8A-4147-A177-3AD203B41FA5}">
                      <a16:colId xmlns:a16="http://schemas.microsoft.com/office/drawing/2014/main" val="2544991924"/>
                    </a:ext>
                  </a:extLst>
                </a:gridCol>
                <a:gridCol w="1039685">
                  <a:extLst>
                    <a:ext uri="{9D8B030D-6E8A-4147-A177-3AD203B41FA5}">
                      <a16:colId xmlns:a16="http://schemas.microsoft.com/office/drawing/2014/main" val="3221883107"/>
                    </a:ext>
                  </a:extLst>
                </a:gridCol>
                <a:gridCol w="1396181">
                  <a:extLst>
                    <a:ext uri="{9D8B030D-6E8A-4147-A177-3AD203B41FA5}">
                      <a16:colId xmlns:a16="http://schemas.microsoft.com/office/drawing/2014/main" val="2010679182"/>
                    </a:ext>
                  </a:extLst>
                </a:gridCol>
              </a:tblGrid>
              <a:tr h="330254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2000" dirty="0"/>
                        <a:t>Energy</a:t>
                      </a:r>
                      <a:br>
                        <a:rPr lang="en-US" sz="2000" dirty="0"/>
                      </a:br>
                      <a:r>
                        <a:rPr lang="en-US" sz="2000" dirty="0"/>
                        <a:t>(GeV)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2000" dirty="0"/>
                        <a:t>Current</a:t>
                      </a:r>
                      <a:br>
                        <a:rPr lang="en-US" sz="2000" dirty="0"/>
                      </a:br>
                      <a:r>
                        <a:rPr lang="en-US" sz="2000" dirty="0"/>
                        <a:t>(mA)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2000" dirty="0"/>
                        <a:t>RF voltage</a:t>
                      </a:r>
                      <a:br>
                        <a:rPr lang="en-US" sz="2000" dirty="0"/>
                      </a:br>
                      <a:r>
                        <a:rPr lang="en-US" sz="2000" dirty="0"/>
                        <a:t>(GV)</a:t>
                      </a:r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403144"/>
                  </a:ext>
                </a:extLst>
              </a:tr>
              <a:tr h="330254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Z</a:t>
                      </a:r>
                      <a:endParaRPr lang="en-GB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45.6</a:t>
                      </a:r>
                      <a:endParaRPr lang="en-GB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2000" dirty="0">
                          <a:solidFill>
                            <a:srgbClr val="C00000"/>
                          </a:solidFill>
                        </a:rPr>
                        <a:t>1283</a:t>
                      </a:r>
                      <a:endParaRPr lang="en-GB" sz="20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0.088</a:t>
                      </a:r>
                      <a:endParaRPr lang="en-GB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7485"/>
                  </a:ext>
                </a:extLst>
              </a:tr>
              <a:tr h="330254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W</a:t>
                      </a:r>
                      <a:endParaRPr lang="en-GB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80</a:t>
                      </a:r>
                      <a:endParaRPr lang="en-GB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135</a:t>
                      </a:r>
                      <a:endParaRPr lang="en-GB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1.05</a:t>
                      </a:r>
                      <a:endParaRPr lang="en-GB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7709237"/>
                  </a:ext>
                </a:extLst>
              </a:tr>
              <a:tr h="330254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ZH</a:t>
                      </a:r>
                      <a:endParaRPr lang="en-GB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120</a:t>
                      </a:r>
                      <a:endParaRPr lang="en-GB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26.7</a:t>
                      </a:r>
                      <a:endParaRPr lang="en-GB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2000" dirty="0">
                          <a:solidFill>
                            <a:srgbClr val="C00000"/>
                          </a:solidFill>
                        </a:rPr>
                        <a:t>2.1</a:t>
                      </a:r>
                      <a:endParaRPr lang="en-GB" sz="20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657447"/>
                  </a:ext>
                </a:extLst>
              </a:tr>
            </a:tbl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CF36B15B-2E39-4516-5D10-772E905019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01516" y="3742410"/>
            <a:ext cx="4616415" cy="243503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DC1B430-3584-AE57-AAD1-ADCC19AA8BBA}"/>
              </a:ext>
            </a:extLst>
          </p:cNvPr>
          <p:cNvSpPr txBox="1"/>
          <p:nvPr/>
        </p:nvSpPr>
        <p:spPr>
          <a:xfrm>
            <a:off x="8819535" y="3549445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RPO at Z</a:t>
            </a:r>
            <a:endParaRPr lang="en-150" b="1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Table 11">
                <a:extLst>
                  <a:ext uri="{FF2B5EF4-FFF2-40B4-BE49-F238E27FC236}">
                    <a16:creationId xmlns:a16="http://schemas.microsoft.com/office/drawing/2014/main" id="{0A3CDE4E-95AF-BBA5-C5AB-1A7BA891A71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20981678"/>
                  </p:ext>
                </p:extLst>
              </p:nvPr>
            </p:nvGraphicFramePr>
            <p:xfrm>
              <a:off x="9586465" y="5526965"/>
              <a:ext cx="2231466" cy="7924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37774">
                      <a:extLst>
                        <a:ext uri="{9D8B030D-6E8A-4147-A177-3AD203B41FA5}">
                          <a16:colId xmlns:a16="http://schemas.microsoft.com/office/drawing/2014/main" val="4235056303"/>
                        </a:ext>
                      </a:extLst>
                    </a:gridCol>
                    <a:gridCol w="993692">
                      <a:extLst>
                        <a:ext uri="{9D8B030D-6E8A-4147-A177-3AD203B41FA5}">
                          <a16:colId xmlns:a16="http://schemas.microsoft.com/office/drawing/2014/main" val="108271619"/>
                        </a:ext>
                      </a:extLst>
                    </a:gridCol>
                  </a:tblGrid>
                  <a:tr h="385536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200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dirty="0" smtClean="0"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2000" dirty="0" smtClean="0">
                                      <a:latin typeface="Cambria Math" panose="02040503050406030204" pitchFamily="18" charset="0"/>
                                    </a:rPr>
                                    <m:t>cav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2000" dirty="0"/>
                            <a:t> </a:t>
                          </a:r>
                          <a:r>
                            <a:rPr lang="en-US" sz="2000" b="0" dirty="0"/>
                            <a:t>(MV)</a:t>
                          </a:r>
                          <a:endParaRPr lang="en-150" sz="20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0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dirty="0" smtClean="0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sz="2000" dirty="0" smtClean="0"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150" sz="20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0819047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/>
                            <a:t>7.95</a:t>
                          </a:r>
                          <a:endParaRPr lang="en-150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/>
                            <a:t>9.21e5</a:t>
                          </a:r>
                          <a:endParaRPr lang="en-150" sz="20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3754688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2" name="Table 11">
                <a:extLst>
                  <a:ext uri="{FF2B5EF4-FFF2-40B4-BE49-F238E27FC236}">
                    <a16:creationId xmlns:a16="http://schemas.microsoft.com/office/drawing/2014/main" id="{0A3CDE4E-95AF-BBA5-C5AB-1A7BA891A71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20981678"/>
                  </p:ext>
                </p:extLst>
              </p:nvPr>
            </p:nvGraphicFramePr>
            <p:xfrm>
              <a:off x="9586465" y="5526965"/>
              <a:ext cx="2231466" cy="7924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37774">
                      <a:extLst>
                        <a:ext uri="{9D8B030D-6E8A-4147-A177-3AD203B41FA5}">
                          <a16:colId xmlns:a16="http://schemas.microsoft.com/office/drawing/2014/main" val="4235056303"/>
                        </a:ext>
                      </a:extLst>
                    </a:gridCol>
                    <a:gridCol w="993692">
                      <a:extLst>
                        <a:ext uri="{9D8B030D-6E8A-4147-A177-3AD203B41FA5}">
                          <a16:colId xmlns:a16="http://schemas.microsoft.com/office/drawing/2014/main" val="108271619"/>
                        </a:ext>
                      </a:extLst>
                    </a:gridCol>
                  </a:tblGrid>
                  <a:tr h="396240">
                    <a:tc>
                      <a:txBody>
                        <a:bodyPr/>
                        <a:lstStyle/>
                        <a:p>
                          <a:endParaRPr lang="en-150"/>
                        </a:p>
                      </a:txBody>
                      <a:tcPr>
                        <a:blipFill>
                          <a:blip r:embed="rId4"/>
                          <a:stretch>
                            <a:fillRect l="-490" t="-6061" r="-81863" b="-12727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150"/>
                        </a:p>
                      </a:txBody>
                      <a:tcPr>
                        <a:blipFill>
                          <a:blip r:embed="rId4"/>
                          <a:stretch>
                            <a:fillRect l="-125767" t="-6061" r="-2454" b="-12727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08190477"/>
                      </a:ext>
                    </a:extLst>
                  </a:tr>
                  <a:tr h="3962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/>
                            <a:t>7.95</a:t>
                          </a:r>
                          <a:endParaRPr lang="en-150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/>
                            <a:t>9.21e5</a:t>
                          </a:r>
                          <a:endParaRPr lang="en-150" sz="20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37546880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6467C66-CA05-14BE-6591-2081733ECFAC}"/>
                  </a:ext>
                </a:extLst>
              </p:cNvPr>
              <p:cNvSpPr txBox="1"/>
              <p:nvPr/>
            </p:nvSpPr>
            <p:spPr>
              <a:xfrm>
                <a:off x="672196" y="4795334"/>
                <a:ext cx="6099048" cy="101566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The Booster RF system requires similar flexibility to achieve a smooth switch between operational modes</a:t>
                </a:r>
                <a:endParaRPr lang="en-150" sz="20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6467C66-CA05-14BE-6591-2081733ECF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2196" y="4795334"/>
                <a:ext cx="6099048" cy="1015663"/>
              </a:xfrm>
              <a:prstGeom prst="rect">
                <a:avLst/>
              </a:prstGeom>
              <a:blipFill>
                <a:blip r:embed="rId5"/>
                <a:stretch>
                  <a:fillRect l="-999" t="-3012" b="-10843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21752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B381CA-A57C-F5C9-1975-783973D92F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constraints</a:t>
            </a:r>
            <a:endParaRPr lang="en-15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865A31-1F89-69BA-2046-013859AA6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23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45257FC-2404-2090-704F-C0C3C2B47524}"/>
                  </a:ext>
                </a:extLst>
              </p:cNvPr>
              <p:cNvSpPr txBox="1"/>
              <p:nvPr/>
            </p:nvSpPr>
            <p:spPr>
              <a:xfrm>
                <a:off x="530889" y="1758035"/>
                <a:ext cx="6336255" cy="47089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Booster RF system for Z-W-ZH modes:</a:t>
                </a:r>
              </a:p>
              <a:p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Various RF voltages and beam currents must be covered without hardware modifications</a:t>
                </a:r>
                <a:endParaRPr lang="en-150" sz="2000" dirty="0"/>
              </a:p>
              <a:p>
                <a:endParaRPr lang="en-US" sz="2000" dirty="0"/>
              </a:p>
              <a:p>
                <a:pPr marL="285750" indent="-285750">
                  <a:buFontTx/>
                  <a:buChar char="-"/>
                </a:pPr>
                <a:r>
                  <a:rPr lang="en-US" sz="2000" dirty="0"/>
                  <a:t>112 6-cell cavities, four cavities per source (~50 kW per cavity)</a:t>
                </a:r>
              </a:p>
              <a:p>
                <a:pPr marL="285750" indent="-285750">
                  <a:buFontTx/>
                  <a:buChar char="-"/>
                </a:pPr>
                <a:endParaRPr lang="en-US" sz="2000" dirty="0"/>
              </a:p>
              <a:p>
                <a:pPr marL="285750" indent="-285750">
                  <a:buFontTx/>
                  <a:buChar char="-"/>
                </a:pPr>
                <a:r>
                  <a:rPr lang="en-US" sz="2000" dirty="0"/>
                  <a:t>Maximum cavity voltage is defined by ZH mode (17.5 MV)</a:t>
                </a:r>
              </a:p>
              <a:p>
                <a:pPr marL="285750" indent="-285750">
                  <a:buFontTx/>
                  <a:buChar char="-"/>
                </a:pPr>
                <a:endParaRPr lang="en-US" sz="2000" dirty="0"/>
              </a:p>
              <a:p>
                <a:pPr marL="285750" indent="-285750">
                  <a:buFontTx/>
                  <a:buChar char="-"/>
                </a:pPr>
                <a:r>
                  <a:rPr lang="en-US" sz="2000" dirty="0"/>
                  <a:t>Fixed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US" sz="2000" dirty="0"/>
                  <a:t> should minimize RF power at flattop and ideally through the whole cycle</a:t>
                </a:r>
              </a:p>
              <a:p>
                <a:pPr marL="285750" indent="-285750">
                  <a:buFontTx/>
                  <a:buChar char="-"/>
                </a:pPr>
                <a:endParaRPr lang="en-US" sz="2000" dirty="0"/>
              </a:p>
              <a:p>
                <a:pPr marL="285750" indent="-285750">
                  <a:buFontTx/>
                  <a:buChar char="-"/>
                </a:pPr>
                <a:r>
                  <a:rPr lang="en-US" sz="2000" dirty="0"/>
                  <a:t>Reverse phasing mode should be used to cover an enormous RF voltage range (50 MV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~2 GV)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45257FC-2404-2090-704F-C0C3C2B475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0889" y="1758035"/>
                <a:ext cx="6336255" cy="4708981"/>
              </a:xfrm>
              <a:prstGeom prst="rect">
                <a:avLst/>
              </a:prstGeom>
              <a:blipFill>
                <a:blip r:embed="rId2"/>
                <a:stretch>
                  <a:fillRect l="-962" t="-517" r="-769" b="-1423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6BFFE92F-7263-EAF7-F892-367E419F8E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5763309"/>
              </p:ext>
            </p:extLst>
          </p:nvPr>
        </p:nvGraphicFramePr>
        <p:xfrm>
          <a:off x="7107833" y="2727369"/>
          <a:ext cx="468193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044">
                  <a:extLst>
                    <a:ext uri="{9D8B030D-6E8A-4147-A177-3AD203B41FA5}">
                      <a16:colId xmlns:a16="http://schemas.microsoft.com/office/drawing/2014/main" val="1518700883"/>
                    </a:ext>
                  </a:extLst>
                </a:gridCol>
                <a:gridCol w="690880">
                  <a:extLst>
                    <a:ext uri="{9D8B030D-6E8A-4147-A177-3AD203B41FA5}">
                      <a16:colId xmlns:a16="http://schemas.microsoft.com/office/drawing/2014/main" val="2586276298"/>
                    </a:ext>
                  </a:extLst>
                </a:gridCol>
                <a:gridCol w="690880">
                  <a:extLst>
                    <a:ext uri="{9D8B030D-6E8A-4147-A177-3AD203B41FA5}">
                      <a16:colId xmlns:a16="http://schemas.microsoft.com/office/drawing/2014/main" val="2922703319"/>
                    </a:ext>
                  </a:extLst>
                </a:gridCol>
                <a:gridCol w="690880">
                  <a:extLst>
                    <a:ext uri="{9D8B030D-6E8A-4147-A177-3AD203B41FA5}">
                      <a16:colId xmlns:a16="http://schemas.microsoft.com/office/drawing/2014/main" val="1627638505"/>
                    </a:ext>
                  </a:extLst>
                </a:gridCol>
                <a:gridCol w="737250">
                  <a:extLst>
                    <a:ext uri="{9D8B030D-6E8A-4147-A177-3AD203B41FA5}">
                      <a16:colId xmlns:a16="http://schemas.microsoft.com/office/drawing/2014/main" val="59058017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1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Unit</a:t>
                      </a:r>
                      <a:endParaRPr lang="en-1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Z</a:t>
                      </a:r>
                      <a:endParaRPr lang="en-1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</a:t>
                      </a:r>
                      <a:endParaRPr lang="en-1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ZH</a:t>
                      </a:r>
                      <a:endParaRPr lang="en-1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96500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Beam current</a:t>
                      </a:r>
                      <a:endParaRPr lang="en-1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</a:t>
                      </a:r>
                      <a:endParaRPr lang="en-1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16</a:t>
                      </a:r>
                      <a:endParaRPr lang="en-1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13</a:t>
                      </a:r>
                      <a:endParaRPr lang="en-1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  <a:endParaRPr lang="en-1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77863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RF voltage (FB)</a:t>
                      </a:r>
                      <a:endParaRPr lang="en-1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MV</a:t>
                      </a:r>
                      <a:endParaRPr lang="en-15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/>
                        <a:t>50</a:t>
                      </a:r>
                      <a:endParaRPr lang="en-15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15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15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74579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RF voltage (FT)</a:t>
                      </a:r>
                      <a:endParaRPr lang="en-1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MV</a:t>
                      </a:r>
                      <a:endParaRPr lang="en-1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57</a:t>
                      </a:r>
                      <a:endParaRPr lang="en-1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402</a:t>
                      </a:r>
                      <a:endParaRPr lang="en-1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1960</a:t>
                      </a:r>
                      <a:endParaRPr lang="en-1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44957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Max SR power</a:t>
                      </a:r>
                      <a:endParaRPr lang="en-1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MW</a:t>
                      </a:r>
                      <a:endParaRPr lang="en-1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1.05</a:t>
                      </a:r>
                      <a:endParaRPr lang="en-1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4.51</a:t>
                      </a:r>
                      <a:endParaRPr lang="en-1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3.44</a:t>
                      </a:r>
                      <a:endParaRPr lang="en-1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8462905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F8C9480C-C227-C0C7-C011-C1F28518274E}"/>
              </a:ext>
            </a:extLst>
          </p:cNvPr>
          <p:cNvSpPr txBox="1"/>
          <p:nvPr/>
        </p:nvSpPr>
        <p:spPr>
          <a:xfrm>
            <a:off x="7920176" y="2242159"/>
            <a:ext cx="3057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Main RF-related parameters</a:t>
            </a:r>
            <a:endParaRPr lang="en-15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70327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63F3BC-173E-6B72-8E60-0E1EE514A3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Coupled-bunch instabilities at 20 GeV</a:t>
            </a:r>
            <a:endParaRPr lang="en-15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7E340A-3753-EFB3-D675-B3BA41A812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24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BF39B4D-FD05-4A01-C6D1-EC546237766F}"/>
                  </a:ext>
                </a:extLst>
              </p:cNvPr>
              <p:cNvSpPr txBox="1"/>
              <p:nvPr/>
            </p:nvSpPr>
            <p:spPr>
              <a:xfrm>
                <a:off x="569059" y="6057840"/>
                <a:ext cx="10312301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No margin for beam stability with direct RF feedback activated</a:t>
                </a:r>
              </a:p>
              <a:p>
                <a:r>
                  <a:rPr lang="en-US" sz="2000" dirty="0"/>
                  <a:t>We could profit from installing wigglers (1 wiggler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gain of 4)</a:t>
                </a:r>
                <a:endParaRPr lang="en-150" sz="20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BF39B4D-FD05-4A01-C6D1-EC54623776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9059" y="6057840"/>
                <a:ext cx="10312301" cy="707886"/>
              </a:xfrm>
              <a:prstGeom prst="rect">
                <a:avLst/>
              </a:prstGeom>
              <a:blipFill>
                <a:blip r:embed="rId2"/>
                <a:stretch>
                  <a:fillRect l="-591" t="-4310" b="-15517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DF4B5179-17A1-2197-2F19-20D63650E6E8}"/>
              </a:ext>
            </a:extLst>
          </p:cNvPr>
          <p:cNvSpPr txBox="1"/>
          <p:nvPr/>
        </p:nvSpPr>
        <p:spPr>
          <a:xfrm>
            <a:off x="8433774" y="4267561"/>
            <a:ext cx="3057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Main RF-related parameters</a:t>
            </a:r>
            <a:endParaRPr lang="en-150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7FE1400-891E-F244-9CAD-BAD1159ECF4D}"/>
                  </a:ext>
                </a:extLst>
              </p:cNvPr>
              <p:cNvSpPr txBox="1"/>
              <p:nvPr/>
            </p:nvSpPr>
            <p:spPr>
              <a:xfrm>
                <a:off x="569059" y="1286806"/>
                <a:ext cx="6626456" cy="16558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Assuming the same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=16</m:t>
                    </m:r>
                  </m:oMath>
                </a14:m>
                <a:r>
                  <a:rPr lang="en-US" sz="2000" dirty="0"/>
                  <a:t>, we need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i="0" dirty="0" smtClean="0">
                            <a:latin typeface="Cambria Math" panose="02040503050406030204" pitchFamily="18" charset="0"/>
                          </a:rPr>
                          <m:t>cav</m:t>
                        </m:r>
                      </m:sub>
                    </m:sSub>
                  </m:oMath>
                </a14:m>
                <a:r>
                  <a:rPr lang="en-US" sz="2000" dirty="0"/>
                  <a:t>~ 3.1 MV to get 50 MV at injection energy</a:t>
                </a:r>
              </a:p>
              <a:p>
                <a:endParaRPr lang="en-US" sz="2000" dirty="0"/>
              </a:p>
              <a:p>
                <a:r>
                  <a:rPr lang="en-US" sz="2000" dirty="0"/>
                  <a:t>Minimizing RF power by detuning the cavities can drive coupled bunch instabilities</a:t>
                </a:r>
                <a:endParaRPr lang="en-150" sz="20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7FE1400-891E-F244-9CAD-BAD1159ECF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9059" y="1286806"/>
                <a:ext cx="6626456" cy="1655838"/>
              </a:xfrm>
              <a:prstGeom prst="rect">
                <a:avLst/>
              </a:prstGeom>
              <a:blipFill>
                <a:blip r:embed="rId3"/>
                <a:stretch>
                  <a:fillRect l="-920" t="-1838" r="-1380" b="-5882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E194D826-1C85-8372-1C88-1282B866100E}"/>
              </a:ext>
            </a:extLst>
          </p:cNvPr>
          <p:cNvSpPr txBox="1"/>
          <p:nvPr/>
        </p:nvSpPr>
        <p:spPr>
          <a:xfrm>
            <a:off x="7717536" y="1341878"/>
            <a:ext cx="40831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Optimal detuning during injection for Z</a:t>
            </a:r>
            <a:endParaRPr lang="en-150" dirty="0">
              <a:solidFill>
                <a:srgbClr val="0070C0"/>
              </a:solidFill>
            </a:endParaRPr>
          </a:p>
        </p:txBody>
      </p:sp>
      <p:pic>
        <p:nvPicPr>
          <p:cNvPr id="11" name="Picture 10" descr="A graph with a blue triangle and a blue line&#10;&#10;Description automatically generated">
            <a:extLst>
              <a:ext uri="{FF2B5EF4-FFF2-40B4-BE49-F238E27FC236}">
                <a16:creationId xmlns:a16="http://schemas.microsoft.com/office/drawing/2014/main" id="{9C21A337-A477-B061-083C-29D43FB1C1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93167" y="1756244"/>
            <a:ext cx="3869509" cy="2827385"/>
          </a:xfrm>
          <a:prstGeom prst="rect">
            <a:avLst/>
          </a:prstGeom>
        </p:spPr>
      </p:pic>
      <p:pic>
        <p:nvPicPr>
          <p:cNvPr id="13" name="Picture 12" descr="A graph with a line drawn on it&#10;&#10;Description automatically generated">
            <a:extLst>
              <a:ext uri="{FF2B5EF4-FFF2-40B4-BE49-F238E27FC236}">
                <a16:creationId xmlns:a16="http://schemas.microsoft.com/office/drawing/2014/main" id="{DC853792-DC35-6E7E-9ED2-361F40031F0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20063" y="2965625"/>
            <a:ext cx="4724448" cy="3022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006965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C20B3A-57D9-A0AC-A0A4-C8784790C7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Detuning </a:t>
            </a:r>
            <a:r>
              <a:rPr lang="en-US"/>
              <a:t>during cycle</a:t>
            </a:r>
            <a:endParaRPr lang="en-15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72F7A7-863E-97DC-3D49-1520C548A7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25</a:t>
            </a:fld>
            <a:endParaRPr lang="en-US"/>
          </a:p>
        </p:txBody>
      </p:sp>
      <p:pic>
        <p:nvPicPr>
          <p:cNvPr id="6" name="Picture 5" descr="A graph of a cycle time&#10;&#10;Description automatically generated">
            <a:extLst>
              <a:ext uri="{FF2B5EF4-FFF2-40B4-BE49-F238E27FC236}">
                <a16:creationId xmlns:a16="http://schemas.microsoft.com/office/drawing/2014/main" id="{710D9571-4D19-1E00-A27B-72F6BDD206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6044" y="2110043"/>
            <a:ext cx="8744730" cy="326136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EA77BAF-C6C2-CD61-0CF9-6E3083D0BD4B}"/>
              </a:ext>
            </a:extLst>
          </p:cNvPr>
          <p:cNvSpPr txBox="1"/>
          <p:nvPr/>
        </p:nvSpPr>
        <p:spPr>
          <a:xfrm>
            <a:off x="2701636" y="1672422"/>
            <a:ext cx="1915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42435"/>
                </a:solidFill>
              </a:rPr>
              <a:t>Injection process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50B634E-DB17-9CF8-ECD4-54C2C863399B}"/>
              </a:ext>
            </a:extLst>
          </p:cNvPr>
          <p:cNvSpPr/>
          <p:nvPr/>
        </p:nvSpPr>
        <p:spPr>
          <a:xfrm>
            <a:off x="2441864" y="2182091"/>
            <a:ext cx="2680854" cy="2545773"/>
          </a:xfrm>
          <a:prstGeom prst="rect">
            <a:avLst/>
          </a:prstGeom>
          <a:solidFill>
            <a:srgbClr val="C42435">
              <a:alpha val="2902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E13E83-14EC-AD68-5048-97A631613BAC}"/>
              </a:ext>
            </a:extLst>
          </p:cNvPr>
          <p:cNvSpPr/>
          <p:nvPr/>
        </p:nvSpPr>
        <p:spPr>
          <a:xfrm>
            <a:off x="5122718" y="2182090"/>
            <a:ext cx="665018" cy="2545773"/>
          </a:xfrm>
          <a:prstGeom prst="rect">
            <a:avLst/>
          </a:prstGeom>
          <a:solidFill>
            <a:srgbClr val="4472C4">
              <a:alpha val="2902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D4B6DBF-920D-357E-C7AE-C81DD66A528D}"/>
              </a:ext>
            </a:extLst>
          </p:cNvPr>
          <p:cNvSpPr txBox="1"/>
          <p:nvPr/>
        </p:nvSpPr>
        <p:spPr>
          <a:xfrm>
            <a:off x="4706046" y="1672422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1068AC"/>
                </a:solidFill>
              </a:rPr>
              <a:t>Ramp-up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C2CFF28-043D-8173-9442-D4B1A7BBA5CF}"/>
              </a:ext>
            </a:extLst>
          </p:cNvPr>
          <p:cNvSpPr/>
          <p:nvPr/>
        </p:nvSpPr>
        <p:spPr>
          <a:xfrm>
            <a:off x="5787736" y="2182090"/>
            <a:ext cx="103909" cy="2545773"/>
          </a:xfrm>
          <a:prstGeom prst="rect">
            <a:avLst/>
          </a:prstGeom>
          <a:solidFill>
            <a:srgbClr val="9467BD">
              <a:alpha val="2902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BEEFD5D-5045-EC4B-0DEA-AC5EEE1E0E95}"/>
              </a:ext>
            </a:extLst>
          </p:cNvPr>
          <p:cNvSpPr/>
          <p:nvPr/>
        </p:nvSpPr>
        <p:spPr>
          <a:xfrm>
            <a:off x="5870863" y="2182090"/>
            <a:ext cx="322119" cy="2545773"/>
          </a:xfrm>
          <a:prstGeom prst="rect">
            <a:avLst/>
          </a:prstGeom>
          <a:solidFill>
            <a:srgbClr val="00B050">
              <a:alpha val="2902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D7A6EB2-2B78-BCB1-3BED-A9C6769D48BA}"/>
              </a:ext>
            </a:extLst>
          </p:cNvPr>
          <p:cNvSpPr txBox="1"/>
          <p:nvPr/>
        </p:nvSpPr>
        <p:spPr>
          <a:xfrm>
            <a:off x="5455227" y="1353877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Flattop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187E69D-9C39-A390-9776-30DDD4914FCF}"/>
              </a:ext>
            </a:extLst>
          </p:cNvPr>
          <p:cNvSpPr txBox="1"/>
          <p:nvPr/>
        </p:nvSpPr>
        <p:spPr>
          <a:xfrm>
            <a:off x="5928191" y="1712481"/>
            <a:ext cx="1428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00B050"/>
                </a:solidFill>
              </a:rPr>
              <a:t>Ramp-down</a:t>
            </a:r>
            <a:endParaRPr lang="en-US" dirty="0">
              <a:solidFill>
                <a:srgbClr val="00B050"/>
              </a:solidFill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5CBBA9C-ECED-EC0B-B074-DCEDEA9038E2}"/>
              </a:ext>
            </a:extLst>
          </p:cNvPr>
          <p:cNvCxnSpPr>
            <a:stCxn id="11" idx="2"/>
          </p:cNvCxnSpPr>
          <p:nvPr/>
        </p:nvCxnSpPr>
        <p:spPr>
          <a:xfrm flipH="1">
            <a:off x="5839690" y="1723209"/>
            <a:ext cx="60531" cy="3868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899711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DCE33C-46E3-EB68-3DF1-050262A246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power at injection</a:t>
            </a:r>
            <a:endParaRPr lang="en-15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A6975B-7441-D0D6-154B-5C0DFC512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26</a:t>
            </a:fld>
            <a:endParaRPr lang="en-US"/>
          </a:p>
        </p:txBody>
      </p:sp>
      <p:pic>
        <p:nvPicPr>
          <p:cNvPr id="6" name="Picture 5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1768EED0-0F4A-DE5A-5FA7-336AB2A15E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455" y="1439824"/>
            <a:ext cx="5444219" cy="397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FAFFDFE-67A6-CE4F-F1F7-3751E0CDEEF7}"/>
              </a:ext>
            </a:extLst>
          </p:cNvPr>
          <p:cNvSpPr txBox="1"/>
          <p:nvPr/>
        </p:nvSpPr>
        <p:spPr>
          <a:xfrm>
            <a:off x="1009081" y="5895102"/>
            <a:ext cx="85154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Large transients with the full feedback gain due to high peak beam current</a:t>
            </a:r>
            <a:endParaRPr lang="en-150" sz="2000" dirty="0"/>
          </a:p>
        </p:txBody>
      </p:sp>
      <p:pic>
        <p:nvPicPr>
          <p:cNvPr id="10" name="Picture 9" descr="A graph with a line&#10;&#10;Description automatically generated">
            <a:extLst>
              <a:ext uri="{FF2B5EF4-FFF2-40B4-BE49-F238E27FC236}">
                <a16:creationId xmlns:a16="http://schemas.microsoft.com/office/drawing/2014/main" id="{40ACED66-2A53-EB0A-A00A-AF9D527032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440176"/>
            <a:ext cx="5443739" cy="3977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791401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77B544-A98E-95B5-BAA4-5885187B80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970E66-61FB-5C11-A1DF-817F6E18B2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power at injection</a:t>
            </a:r>
            <a:endParaRPr lang="en-15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53E966-A354-C568-03BF-4A967DFC8F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27</a:t>
            </a:fld>
            <a:endParaRPr lang="en-US"/>
          </a:p>
        </p:txBody>
      </p:sp>
      <p:pic>
        <p:nvPicPr>
          <p:cNvPr id="6" name="Picture 5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23EE6B2C-D169-FA3C-5729-A0A2EDEFC4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455" y="1439824"/>
            <a:ext cx="5444219" cy="397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05E3130-84BB-A650-B06F-36A5ACD1B5F0}"/>
              </a:ext>
            </a:extLst>
          </p:cNvPr>
          <p:cNvSpPr txBox="1"/>
          <p:nvPr/>
        </p:nvSpPr>
        <p:spPr>
          <a:xfrm>
            <a:off x="962428" y="5417472"/>
            <a:ext cx="867256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Reduction of gain by a factor of 5 significantly suppresses power transients</a:t>
            </a:r>
          </a:p>
          <a:p>
            <a:r>
              <a:rPr lang="en-US" sz="2000" dirty="0"/>
              <a:t>Feedback gain can be ramped up together with beam intensity</a:t>
            </a:r>
          </a:p>
          <a:p>
            <a:r>
              <a:rPr lang="en-US" sz="2000" dirty="0"/>
              <a:t>Additional margin with wigglers would be beneficial</a:t>
            </a:r>
          </a:p>
          <a:p>
            <a:r>
              <a:rPr lang="en-US" sz="2000" dirty="0"/>
              <a:t>Filling should be as uniform as possible</a:t>
            </a:r>
            <a:endParaRPr lang="en-150" sz="2000" dirty="0"/>
          </a:p>
        </p:txBody>
      </p:sp>
      <p:pic>
        <p:nvPicPr>
          <p:cNvPr id="5" name="Picture 4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4B4CE273-560F-678C-13C9-826125FC56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1674" y="1439824"/>
            <a:ext cx="5443739" cy="3977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33035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12CD4D-6F25-44F8-FEE7-1876CB0450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High-Energy Booster cycle</a:t>
            </a:r>
            <a:endParaRPr lang="en-15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F79CB4-1A3F-0F70-4710-90ADBCBAF7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28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39515B2-4332-5E32-CD80-AA292F188EEF}"/>
                  </a:ext>
                </a:extLst>
              </p:cNvPr>
              <p:cNvSpPr txBox="1"/>
              <p:nvPr/>
            </p:nvSpPr>
            <p:spPr>
              <a:xfrm>
                <a:off x="701493" y="1345248"/>
                <a:ext cx="5949400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Energy ramp and RF voltage programs were initially designed for Z (</a:t>
                </a:r>
                <a:r>
                  <a:rPr lang="en-US" sz="2000" i="1" dirty="0">
                    <a:hlinkClick r:id="rId2"/>
                  </a:rPr>
                  <a:t>A. Vanel, FCC week, 2024</a:t>
                </a:r>
                <a:r>
                  <a:rPr lang="en-US" sz="2000" dirty="0"/>
                  <a:t>) and later for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t</m:t>
                    </m:r>
                    <m:acc>
                      <m:accPr>
                        <m:chr m:val="̅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t</m:t>
                        </m:r>
                      </m:e>
                    </m:acc>
                  </m:oMath>
                </a14:m>
                <a:r>
                  <a:rPr lang="en-US" sz="2000" dirty="0"/>
                  <a:t> modes </a:t>
                </a:r>
              </a:p>
              <a:p>
                <a:endParaRPr lang="en-US" sz="20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39515B2-4332-5E32-CD80-AA292F188E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1493" y="1345248"/>
                <a:ext cx="5949400" cy="1323439"/>
              </a:xfrm>
              <a:prstGeom prst="rect">
                <a:avLst/>
              </a:prstGeom>
              <a:blipFill>
                <a:blip r:embed="rId3"/>
                <a:stretch>
                  <a:fillRect l="-1025" t="-2304" r="-820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 descr="A graph with green and orange lines&#10;&#10;Description automatically generated">
            <a:extLst>
              <a:ext uri="{FF2B5EF4-FFF2-40B4-BE49-F238E27FC236}">
                <a16:creationId xmlns:a16="http://schemas.microsoft.com/office/drawing/2014/main" id="{8312BD2E-EFC1-AD8E-B727-FC605762CF2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9907" y="1309311"/>
            <a:ext cx="3625002" cy="271875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B5555A9-91FF-E137-8CEA-8A32ADB0378A}"/>
              </a:ext>
            </a:extLst>
          </p:cNvPr>
          <p:cNvSpPr txBox="1"/>
          <p:nvPr/>
        </p:nvSpPr>
        <p:spPr>
          <a:xfrm>
            <a:off x="7820059" y="1148063"/>
            <a:ext cx="40446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RF voltage and energy evolution for Z</a:t>
            </a:r>
            <a:endParaRPr lang="en-150" dirty="0">
              <a:solidFill>
                <a:srgbClr val="0070C0"/>
              </a:solidFill>
            </a:endParaRPr>
          </a:p>
        </p:txBody>
      </p:sp>
      <p:pic>
        <p:nvPicPr>
          <p:cNvPr id="12" name="Picture 11" descr="A graph with a blue line&#10;&#10;Description automatically generated">
            <a:extLst>
              <a:ext uri="{FF2B5EF4-FFF2-40B4-BE49-F238E27FC236}">
                <a16:creationId xmlns:a16="http://schemas.microsoft.com/office/drawing/2014/main" id="{C430418E-9FBB-F573-093F-5AF8A6BD0B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11595" y="3760512"/>
            <a:ext cx="3729558" cy="2880000"/>
          </a:xfrm>
          <a:prstGeom prst="rect">
            <a:avLst/>
          </a:prstGeom>
        </p:spPr>
      </p:pic>
      <p:pic>
        <p:nvPicPr>
          <p:cNvPr id="13" name="Picture 12" descr="A graph with a line&#10;&#10;Description automatically generated">
            <a:extLst>
              <a:ext uri="{FF2B5EF4-FFF2-40B4-BE49-F238E27FC236}">
                <a16:creationId xmlns:a16="http://schemas.microsoft.com/office/drawing/2014/main" id="{04484D2E-0A28-8391-7285-EDB40F330C0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2910" y="3787256"/>
            <a:ext cx="3904241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222500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8FD927-4EA8-7D83-0325-D314502E4C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RF system block diagram </a:t>
            </a:r>
            <a:endParaRPr lang="en-150" sz="36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571AC6A-9E7D-1D15-7939-A38E03F155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45218-EFE8-4AFD-8563-7EF7F84D4617}" type="slidenum">
              <a:rPr lang="en-150" smtClean="0"/>
              <a:pPr/>
              <a:t>29</a:t>
            </a:fld>
            <a:endParaRPr lang="en-15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19E66ED-062E-591A-7F23-6E7F39F68706}"/>
              </a:ext>
            </a:extLst>
          </p:cNvPr>
          <p:cNvSpPr txBox="1"/>
          <p:nvPr/>
        </p:nvSpPr>
        <p:spPr>
          <a:xfrm>
            <a:off x="8600915" y="2442887"/>
            <a:ext cx="1066318" cy="400110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dirty="0" err="1"/>
              <a:t>rf</a:t>
            </a:r>
            <a:r>
              <a:rPr lang="en-US" sz="2000" dirty="0"/>
              <a:t> cavity</a:t>
            </a:r>
          </a:p>
        </p:txBody>
      </p:sp>
      <p:sp>
        <p:nvSpPr>
          <p:cNvPr id="6" name="Circular Arrow 161">
            <a:extLst>
              <a:ext uri="{FF2B5EF4-FFF2-40B4-BE49-F238E27FC236}">
                <a16:creationId xmlns:a16="http://schemas.microsoft.com/office/drawing/2014/main" id="{345D0F4C-32C0-C273-D423-1D412EB4D179}"/>
              </a:ext>
            </a:extLst>
          </p:cNvPr>
          <p:cNvSpPr/>
          <p:nvPr/>
        </p:nvSpPr>
        <p:spPr>
          <a:xfrm>
            <a:off x="2972563" y="2410907"/>
            <a:ext cx="426158" cy="443966"/>
          </a:xfrm>
          <a:prstGeom prst="circularArrow">
            <a:avLst>
              <a:gd name="adj1" fmla="val 3193"/>
              <a:gd name="adj2" fmla="val 1142319"/>
              <a:gd name="adj3" fmla="val 20510576"/>
              <a:gd name="adj4" fmla="val 11181902"/>
              <a:gd name="adj5" fmla="val 5645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000">
              <a:solidFill>
                <a:schemeClr val="tx1"/>
              </a:solidFill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6A1957C7-7672-1975-2011-BE16F06DABF9}"/>
              </a:ext>
            </a:extLst>
          </p:cNvPr>
          <p:cNvSpPr/>
          <p:nvPr/>
        </p:nvSpPr>
        <p:spPr>
          <a:xfrm>
            <a:off x="2851364" y="2306472"/>
            <a:ext cx="676748" cy="672941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153590C-F443-A95D-F407-DBC39143F4BE}"/>
              </a:ext>
            </a:extLst>
          </p:cNvPr>
          <p:cNvSpPr/>
          <p:nvPr/>
        </p:nvSpPr>
        <p:spPr>
          <a:xfrm>
            <a:off x="2751393" y="3155810"/>
            <a:ext cx="874987" cy="42386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Load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FA91F3B-986B-93E4-A3B9-F18F4AF3CD58}"/>
              </a:ext>
            </a:extLst>
          </p:cNvPr>
          <p:cNvCxnSpPr>
            <a:stCxn id="4" idx="1"/>
            <a:endCxn id="12" idx="6"/>
          </p:cNvCxnSpPr>
          <p:nvPr/>
        </p:nvCxnSpPr>
        <p:spPr>
          <a:xfrm flipH="1">
            <a:off x="3528112" y="2642942"/>
            <a:ext cx="5072803" cy="1"/>
          </a:xfrm>
          <a:prstGeom prst="line">
            <a:avLst/>
          </a:prstGeom>
          <a:ln w="12700">
            <a:headEnd type="triangl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2BAAAC6-1D1F-879F-8BA8-85D65F0B98DA}"/>
              </a:ext>
            </a:extLst>
          </p:cNvPr>
          <p:cNvCxnSpPr>
            <a:stCxn id="12" idx="4"/>
            <a:endCxn id="17" idx="0"/>
          </p:cNvCxnSpPr>
          <p:nvPr/>
        </p:nvCxnSpPr>
        <p:spPr>
          <a:xfrm flipH="1">
            <a:off x="3188887" y="2979413"/>
            <a:ext cx="851" cy="176397"/>
          </a:xfrm>
          <a:prstGeom prst="line">
            <a:avLst/>
          </a:prstGeom>
          <a:ln w="12700"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C4749B5D-5C81-6E9D-0253-1AB61BE06184}"/>
              </a:ext>
            </a:extLst>
          </p:cNvPr>
          <p:cNvSpPr txBox="1"/>
          <p:nvPr/>
        </p:nvSpPr>
        <p:spPr>
          <a:xfrm>
            <a:off x="2521892" y="1865907"/>
            <a:ext cx="13409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Circulator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DE66935-6492-FCBE-8836-4075767C2B64}"/>
              </a:ext>
            </a:extLst>
          </p:cNvPr>
          <p:cNvSpPr/>
          <p:nvPr/>
        </p:nvSpPr>
        <p:spPr>
          <a:xfrm>
            <a:off x="1056683" y="2431011"/>
            <a:ext cx="1344201" cy="42386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Generator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B2EA9BB-D70A-01CC-08B5-1E8A881CEF48}"/>
              </a:ext>
            </a:extLst>
          </p:cNvPr>
          <p:cNvCxnSpPr>
            <a:stCxn id="12" idx="2"/>
            <a:endCxn id="22" idx="3"/>
          </p:cNvCxnSpPr>
          <p:nvPr/>
        </p:nvCxnSpPr>
        <p:spPr>
          <a:xfrm flipH="1" flipV="1">
            <a:off x="2400884" y="2642942"/>
            <a:ext cx="450480" cy="1"/>
          </a:xfrm>
          <a:prstGeom prst="line">
            <a:avLst/>
          </a:prstGeom>
          <a:ln w="12700">
            <a:headEnd type="triangl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Oval 23">
            <a:extLst>
              <a:ext uri="{FF2B5EF4-FFF2-40B4-BE49-F238E27FC236}">
                <a16:creationId xmlns:a16="http://schemas.microsoft.com/office/drawing/2014/main" id="{40091B1A-4A6E-88BC-CA16-84F035C39D2C}"/>
              </a:ext>
            </a:extLst>
          </p:cNvPr>
          <p:cNvSpPr/>
          <p:nvPr/>
        </p:nvSpPr>
        <p:spPr>
          <a:xfrm>
            <a:off x="8986711" y="3874115"/>
            <a:ext cx="323193" cy="323193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202E36B7-6E5F-986D-2AF6-74002DE67259}"/>
              </a:ext>
            </a:extLst>
          </p:cNvPr>
          <p:cNvCxnSpPr>
            <a:stCxn id="4" idx="2"/>
            <a:endCxn id="24" idx="0"/>
          </p:cNvCxnSpPr>
          <p:nvPr/>
        </p:nvCxnSpPr>
        <p:spPr>
          <a:xfrm>
            <a:off x="9134074" y="2842997"/>
            <a:ext cx="14234" cy="1031118"/>
          </a:xfrm>
          <a:prstGeom prst="line">
            <a:avLst/>
          </a:prstGeom>
          <a:ln w="12700"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10C6A8AA-6F4A-597F-A515-409D7C1185AE}"/>
              </a:ext>
            </a:extLst>
          </p:cNvPr>
          <p:cNvCxnSpPr>
            <a:cxnSpLocks/>
            <a:stCxn id="24" idx="2"/>
            <a:endCxn id="44" idx="3"/>
          </p:cNvCxnSpPr>
          <p:nvPr/>
        </p:nvCxnSpPr>
        <p:spPr>
          <a:xfrm flipH="1" flipV="1">
            <a:off x="5912832" y="4025466"/>
            <a:ext cx="3073879" cy="10246"/>
          </a:xfrm>
          <a:prstGeom prst="line">
            <a:avLst/>
          </a:prstGeom>
          <a:ln w="12700"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07BD024B-4969-7857-963C-49AC905E5105}"/>
              </a:ext>
            </a:extLst>
          </p:cNvPr>
          <p:cNvCxnSpPr>
            <a:cxnSpLocks/>
          </p:cNvCxnSpPr>
          <p:nvPr/>
        </p:nvCxnSpPr>
        <p:spPr>
          <a:xfrm flipV="1">
            <a:off x="9157901" y="1962361"/>
            <a:ext cx="0" cy="448546"/>
          </a:xfrm>
          <a:prstGeom prst="line">
            <a:avLst/>
          </a:prstGeom>
          <a:ln>
            <a:headEnd type="triangl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B4580E93-8CD7-E6BE-3900-BA91D5EE374D}"/>
              </a:ext>
            </a:extLst>
          </p:cNvPr>
          <p:cNvCxnSpPr>
            <a:stCxn id="24" idx="6"/>
          </p:cNvCxnSpPr>
          <p:nvPr/>
        </p:nvCxnSpPr>
        <p:spPr>
          <a:xfrm flipV="1">
            <a:off x="9309904" y="4035711"/>
            <a:ext cx="421227" cy="1"/>
          </a:xfrm>
          <a:prstGeom prst="line">
            <a:avLst/>
          </a:prstGeom>
          <a:ln w="12700">
            <a:headEnd type="triangl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D1638B2F-3A8F-507B-74B3-C4C0DCB03C3F}"/>
                  </a:ext>
                </a:extLst>
              </p:cNvPr>
              <p:cNvSpPr txBox="1"/>
              <p:nvPr/>
            </p:nvSpPr>
            <p:spPr>
              <a:xfrm>
                <a:off x="9035393" y="3874115"/>
                <a:ext cx="211596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 b="0" i="1" smtClean="0">
                          <a:latin typeface="Cambria Math" panose="02040503050406030204" pitchFamily="18" charset="0"/>
                        </a:rPr>
                        <m:t>Σ</m:t>
                      </m:r>
                    </m:oMath>
                  </m:oMathPara>
                </a14:m>
                <a:endParaRPr lang="en-US" sz="2000" b="0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D1638B2F-3A8F-507B-74B3-C4C0DCB03C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35393" y="3874115"/>
                <a:ext cx="211596" cy="307777"/>
              </a:xfrm>
              <a:prstGeom prst="rect">
                <a:avLst/>
              </a:prstGeom>
              <a:blipFill>
                <a:blip r:embed="rId2"/>
                <a:stretch>
                  <a:fillRect l="-22857" r="-25714" b="-10000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Box 29">
            <a:extLst>
              <a:ext uri="{FF2B5EF4-FFF2-40B4-BE49-F238E27FC236}">
                <a16:creationId xmlns:a16="http://schemas.microsoft.com/office/drawing/2014/main" id="{98556F33-EC3A-5FFF-3F8D-A1D865A999A9}"/>
              </a:ext>
            </a:extLst>
          </p:cNvPr>
          <p:cNvSpPr txBox="1"/>
          <p:nvPr/>
        </p:nvSpPr>
        <p:spPr>
          <a:xfrm>
            <a:off x="9143667" y="3528617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–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4982FBC-E8AB-7A30-5853-C2600BAE1C29}"/>
              </a:ext>
            </a:extLst>
          </p:cNvPr>
          <p:cNvSpPr txBox="1"/>
          <p:nvPr/>
        </p:nvSpPr>
        <p:spPr>
          <a:xfrm>
            <a:off x="9295671" y="4028764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428F5AFD-0101-9221-AE39-DADA454A1AAD}"/>
                  </a:ext>
                </a:extLst>
              </p:cNvPr>
              <p:cNvSpPr txBox="1"/>
              <p:nvPr/>
            </p:nvSpPr>
            <p:spPr>
              <a:xfrm>
                <a:off x="7528871" y="1632789"/>
                <a:ext cx="4276724" cy="38151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  <m:r>
                          <a:rPr lang="en-US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rf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, rf component of the beam current</a:t>
                </a:r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428F5AFD-0101-9221-AE39-DADA454A1A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28871" y="1632789"/>
                <a:ext cx="4276724" cy="381515"/>
              </a:xfrm>
              <a:prstGeom prst="rect">
                <a:avLst/>
              </a:prstGeom>
              <a:blipFill>
                <a:blip r:embed="rId3"/>
                <a:stretch>
                  <a:fillRect t="-9677" b="-2258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6D5E65D9-ED39-4D46-18AF-4E180C8E0B99}"/>
                  </a:ext>
                </a:extLst>
              </p:cNvPr>
              <p:cNvSpPr txBox="1"/>
              <p:nvPr/>
            </p:nvSpPr>
            <p:spPr>
              <a:xfrm>
                <a:off x="9651176" y="3711278"/>
                <a:ext cx="25408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ref</m:t>
                        </m:r>
                      </m:sub>
                    </m:sSub>
                  </m:oMath>
                </a14:m>
                <a:r>
                  <a:rPr lang="en-US" dirty="0"/>
                  <a:t>, reference voltage</a:t>
                </a:r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6D5E65D9-ED39-4D46-18AF-4E180C8E0B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51176" y="3711278"/>
                <a:ext cx="2540824" cy="369332"/>
              </a:xfrm>
              <a:prstGeom prst="rect">
                <a:avLst/>
              </a:prstGeom>
              <a:blipFill>
                <a:blip r:embed="rId4"/>
                <a:stretch>
                  <a:fillRect t="-10000" b="-26667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61AEF76F-78A9-FE6D-3A43-FB6432D1DE6C}"/>
                  </a:ext>
                </a:extLst>
              </p:cNvPr>
              <p:cNvSpPr txBox="1"/>
              <p:nvPr/>
            </p:nvSpPr>
            <p:spPr>
              <a:xfrm>
                <a:off x="9157901" y="3294804"/>
                <a:ext cx="186230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𝑉</m:t>
                    </m:r>
                  </m:oMath>
                </a14:m>
                <a:r>
                  <a:rPr lang="en-US" dirty="0"/>
                  <a:t>, cavity voltage</a:t>
                </a:r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61AEF76F-78A9-FE6D-3A43-FB6432D1DE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57901" y="3294804"/>
                <a:ext cx="1862305" cy="369332"/>
              </a:xfrm>
              <a:prstGeom prst="rect">
                <a:avLst/>
              </a:prstGeom>
              <a:blipFill>
                <a:blip r:embed="rId5"/>
                <a:stretch>
                  <a:fillRect t="-8197" r="-2288" b="-24590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0BFFB390-5A5A-CA21-EF49-E5D8815DCBEF}"/>
                  </a:ext>
                </a:extLst>
              </p:cNvPr>
              <p:cNvSpPr txBox="1"/>
              <p:nvPr/>
            </p:nvSpPr>
            <p:spPr>
              <a:xfrm>
                <a:off x="4888840" y="1988083"/>
                <a:ext cx="2389629" cy="3954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, generator current </a:t>
                </a:r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0BFFB390-5A5A-CA21-EF49-E5D8815DCB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8840" y="1988083"/>
                <a:ext cx="2389629" cy="395493"/>
              </a:xfrm>
              <a:prstGeom prst="rect">
                <a:avLst/>
              </a:prstGeom>
              <a:blipFill>
                <a:blip r:embed="rId6"/>
                <a:stretch>
                  <a:fillRect t="-7692" b="-16923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84BF5107-AE17-119A-8CDB-394FB8E7D7C6}"/>
              </a:ext>
            </a:extLst>
          </p:cNvPr>
          <p:cNvCxnSpPr/>
          <p:nvPr/>
        </p:nvCxnSpPr>
        <p:spPr>
          <a:xfrm>
            <a:off x="5875462" y="2442887"/>
            <a:ext cx="493917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146B84E7-799F-C72D-FA6B-0422A3133749}"/>
                  </a:ext>
                </a:extLst>
              </p:cNvPr>
              <p:cNvSpPr txBox="1"/>
              <p:nvPr/>
            </p:nvSpPr>
            <p:spPr>
              <a:xfrm>
                <a:off x="4970829" y="2854058"/>
                <a:ext cx="2362378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, Reflected current </a:t>
                </a:r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146B84E7-799F-C72D-FA6B-0422A31337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70829" y="2854058"/>
                <a:ext cx="2362378" cy="369332"/>
              </a:xfrm>
              <a:prstGeom prst="rect">
                <a:avLst/>
              </a:prstGeom>
              <a:blipFill>
                <a:blip r:embed="rId7"/>
                <a:stretch>
                  <a:fillRect t="-8197" b="-2459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9DF3BA12-8CB3-101B-A794-47594C1FDC80}"/>
              </a:ext>
            </a:extLst>
          </p:cNvPr>
          <p:cNvCxnSpPr/>
          <p:nvPr/>
        </p:nvCxnSpPr>
        <p:spPr>
          <a:xfrm flipH="1" flipV="1">
            <a:off x="5837363" y="2776448"/>
            <a:ext cx="519197" cy="103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99F478FE-AD8D-474E-6152-6C7BF20712F0}"/>
                  </a:ext>
                </a:extLst>
              </p:cNvPr>
              <p:cNvSpPr txBox="1"/>
              <p:nvPr/>
            </p:nvSpPr>
            <p:spPr>
              <a:xfrm>
                <a:off x="8738187" y="4333243"/>
                <a:ext cx="266605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ref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𝑉</m:t>
                    </m:r>
                  </m:oMath>
                </a14:m>
                <a:r>
                  <a:rPr lang="en-US" dirty="0"/>
                  <a:t>, error signal</a:t>
                </a:r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99F478FE-AD8D-474E-6152-6C7BF20712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38187" y="4333243"/>
                <a:ext cx="2666051" cy="369332"/>
              </a:xfrm>
              <a:prstGeom prst="rect">
                <a:avLst/>
              </a:prstGeom>
              <a:blipFill>
                <a:blip r:embed="rId8"/>
                <a:stretch>
                  <a:fillRect t="-10000" r="-1370" b="-26667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0" name="Group 39">
            <a:extLst>
              <a:ext uri="{FF2B5EF4-FFF2-40B4-BE49-F238E27FC236}">
                <a16:creationId xmlns:a16="http://schemas.microsoft.com/office/drawing/2014/main" id="{B80901DF-91B4-5C09-FFCD-2BBCB6C1BE51}"/>
              </a:ext>
            </a:extLst>
          </p:cNvPr>
          <p:cNvGrpSpPr/>
          <p:nvPr/>
        </p:nvGrpSpPr>
        <p:grpSpPr>
          <a:xfrm>
            <a:off x="1136873" y="3860226"/>
            <a:ext cx="323193" cy="323193"/>
            <a:chOff x="1658168" y="3707802"/>
            <a:chExt cx="323193" cy="323193"/>
          </a:xfrm>
        </p:grpSpPr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1246C36B-831E-8DE9-2E58-867E5F406C74}"/>
                </a:ext>
              </a:extLst>
            </p:cNvPr>
            <p:cNvSpPr/>
            <p:nvPr/>
          </p:nvSpPr>
          <p:spPr>
            <a:xfrm>
              <a:off x="1658168" y="3707802"/>
              <a:ext cx="323193" cy="323193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38C8B3A3-3FD2-C0BF-1063-6D0723C2D2CA}"/>
                    </a:ext>
                  </a:extLst>
                </p:cNvPr>
                <p:cNvSpPr txBox="1"/>
                <p:nvPr/>
              </p:nvSpPr>
              <p:spPr>
                <a:xfrm>
                  <a:off x="1706850" y="3707802"/>
                  <a:ext cx="211596" cy="30777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sz="2000" b="0" i="1" smtClean="0">
                            <a:latin typeface="Cambria Math" panose="02040503050406030204" pitchFamily="18" charset="0"/>
                          </a:rPr>
                          <m:t>Σ</m:t>
                        </m:r>
                      </m:oMath>
                    </m:oMathPara>
                  </a14:m>
                  <a:endParaRPr lang="en-US" sz="2000" b="0" dirty="0"/>
                </a:p>
              </p:txBody>
            </p:sp>
          </mc:Choice>
          <mc:Fallback xmlns="">
            <p:sp>
              <p:nvSpPr>
                <p:cNvPr id="40" name="TextBox 3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06850" y="3707802"/>
                  <a:ext cx="211596" cy="307777"/>
                </a:xfrm>
                <a:prstGeom prst="rect">
                  <a:avLst/>
                </a:prstGeom>
                <a:blipFill>
                  <a:blip r:embed="rId14"/>
                  <a:stretch>
                    <a:fillRect l="-26471" r="-26471" b="-1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43" name="Rectangle 42">
            <a:extLst>
              <a:ext uri="{FF2B5EF4-FFF2-40B4-BE49-F238E27FC236}">
                <a16:creationId xmlns:a16="http://schemas.microsoft.com/office/drawing/2014/main" id="{45ED74E8-5882-C775-CFC7-05A6BC02C114}"/>
              </a:ext>
            </a:extLst>
          </p:cNvPr>
          <p:cNvSpPr/>
          <p:nvPr/>
        </p:nvSpPr>
        <p:spPr>
          <a:xfrm>
            <a:off x="196932" y="3067611"/>
            <a:ext cx="965200" cy="440746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delay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9059832-ACD6-EFCE-CF3F-C7681B1DCAAA}"/>
              </a:ext>
            </a:extLst>
          </p:cNvPr>
          <p:cNvSpPr txBox="1"/>
          <p:nvPr/>
        </p:nvSpPr>
        <p:spPr>
          <a:xfrm>
            <a:off x="4096301" y="3702300"/>
            <a:ext cx="1816531" cy="646331"/>
          </a:xfrm>
          <a:prstGeom prst="rect">
            <a:avLst/>
          </a:prstGeom>
          <a:ln>
            <a:solidFill>
              <a:srgbClr val="007D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Low-pass direct rf feedback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AA9C4C0-356A-1D19-C4BE-9D6034964957}"/>
              </a:ext>
            </a:extLst>
          </p:cNvPr>
          <p:cNvSpPr txBox="1"/>
          <p:nvPr/>
        </p:nvSpPr>
        <p:spPr>
          <a:xfrm>
            <a:off x="3992118" y="4561604"/>
            <a:ext cx="2024895" cy="646331"/>
          </a:xfrm>
          <a:prstGeom prst="rect">
            <a:avLst/>
          </a:prstGeom>
          <a:ln>
            <a:solidFill>
              <a:srgbClr val="007D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High-pass direct rf feedback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9531E592-1B60-6575-8639-8AFB2D73B75A}"/>
              </a:ext>
            </a:extLst>
          </p:cNvPr>
          <p:cNvCxnSpPr>
            <a:cxnSpLocks/>
            <a:stCxn id="44" idx="1"/>
            <a:endCxn id="41" idx="6"/>
          </p:cNvCxnSpPr>
          <p:nvPr/>
        </p:nvCxnSpPr>
        <p:spPr>
          <a:xfrm flipH="1" flipV="1">
            <a:off x="1460066" y="4021823"/>
            <a:ext cx="2636235" cy="3643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Elbow Connector 192">
            <a:extLst>
              <a:ext uri="{FF2B5EF4-FFF2-40B4-BE49-F238E27FC236}">
                <a16:creationId xmlns:a16="http://schemas.microsoft.com/office/drawing/2014/main" id="{2EBFF277-72CB-7EF2-DF0C-E296BCFE40D4}"/>
              </a:ext>
            </a:extLst>
          </p:cNvPr>
          <p:cNvCxnSpPr>
            <a:cxnSpLocks/>
            <a:stCxn id="45" idx="1"/>
            <a:endCxn id="42" idx="2"/>
          </p:cNvCxnSpPr>
          <p:nvPr/>
        </p:nvCxnSpPr>
        <p:spPr>
          <a:xfrm rot="10800000">
            <a:off x="1291354" y="4168004"/>
            <a:ext cx="2700765" cy="716767"/>
          </a:xfrm>
          <a:prstGeom prst="bentConnector2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Elbow Connector 195">
            <a:extLst>
              <a:ext uri="{FF2B5EF4-FFF2-40B4-BE49-F238E27FC236}">
                <a16:creationId xmlns:a16="http://schemas.microsoft.com/office/drawing/2014/main" id="{05A044E9-0069-FC13-DC1C-210E085D33CE}"/>
              </a:ext>
            </a:extLst>
          </p:cNvPr>
          <p:cNvCxnSpPr>
            <a:cxnSpLocks/>
            <a:endCxn id="45" idx="3"/>
          </p:cNvCxnSpPr>
          <p:nvPr/>
        </p:nvCxnSpPr>
        <p:spPr>
          <a:xfrm rot="10800000" flipV="1">
            <a:off x="6017014" y="4028766"/>
            <a:ext cx="2404825" cy="856004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0D2BDA91-9308-D304-182F-FE2671F016E1}"/>
              </a:ext>
            </a:extLst>
          </p:cNvPr>
          <p:cNvSpPr txBox="1"/>
          <p:nvPr/>
        </p:nvSpPr>
        <p:spPr>
          <a:xfrm>
            <a:off x="1259659" y="4123276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3E89654D-B943-9BAA-3C1D-9379B9D9259F}"/>
              </a:ext>
            </a:extLst>
          </p:cNvPr>
          <p:cNvSpPr txBox="1"/>
          <p:nvPr/>
        </p:nvSpPr>
        <p:spPr>
          <a:xfrm>
            <a:off x="1447770" y="3659432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</a:t>
            </a:r>
          </a:p>
        </p:txBody>
      </p:sp>
      <p:cxnSp>
        <p:nvCxnSpPr>
          <p:cNvPr id="58" name="Elbow Connector 201">
            <a:extLst>
              <a:ext uri="{FF2B5EF4-FFF2-40B4-BE49-F238E27FC236}">
                <a16:creationId xmlns:a16="http://schemas.microsoft.com/office/drawing/2014/main" id="{90CFB415-EE3B-5F22-AA6E-BCD4F9939A03}"/>
              </a:ext>
            </a:extLst>
          </p:cNvPr>
          <p:cNvCxnSpPr>
            <a:stCxn id="41" idx="2"/>
            <a:endCxn id="43" idx="2"/>
          </p:cNvCxnSpPr>
          <p:nvPr/>
        </p:nvCxnSpPr>
        <p:spPr>
          <a:xfrm rot="10800000">
            <a:off x="679533" y="3508357"/>
            <a:ext cx="457341" cy="513466"/>
          </a:xfrm>
          <a:prstGeom prst="bentConnector2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Elbow Connector 202">
            <a:extLst>
              <a:ext uri="{FF2B5EF4-FFF2-40B4-BE49-F238E27FC236}">
                <a16:creationId xmlns:a16="http://schemas.microsoft.com/office/drawing/2014/main" id="{4C5314D2-D5C2-FFF9-6AF4-235B169C0D37}"/>
              </a:ext>
            </a:extLst>
          </p:cNvPr>
          <p:cNvCxnSpPr>
            <a:stCxn id="43" idx="0"/>
            <a:endCxn id="22" idx="1"/>
          </p:cNvCxnSpPr>
          <p:nvPr/>
        </p:nvCxnSpPr>
        <p:spPr>
          <a:xfrm rot="5400000" flipH="1" flipV="1">
            <a:off x="655773" y="2666702"/>
            <a:ext cx="424669" cy="377151"/>
          </a:xfrm>
          <a:prstGeom prst="bentConnector2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id="{8F010034-67CB-6333-58E8-40074F933FFD}"/>
              </a:ext>
            </a:extLst>
          </p:cNvPr>
          <p:cNvSpPr txBox="1"/>
          <p:nvPr/>
        </p:nvSpPr>
        <p:spPr>
          <a:xfrm>
            <a:off x="457200" y="1231900"/>
            <a:ext cx="107185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FCC feedback system assumed to be similar to one in the LHC </a:t>
            </a:r>
            <a:r>
              <a:rPr lang="en-US" sz="2000" i="1" dirty="0">
                <a:hlinkClick r:id="rId15"/>
              </a:rPr>
              <a:t>(P. Baudrenghien et al, 2006)</a:t>
            </a:r>
            <a:endParaRPr lang="en-150" sz="2000" i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95C383B-9FEF-109E-851C-465B604D8446}"/>
              </a:ext>
            </a:extLst>
          </p:cNvPr>
          <p:cNvSpPr txBox="1"/>
          <p:nvPr/>
        </p:nvSpPr>
        <p:spPr>
          <a:xfrm>
            <a:off x="971932" y="2040287"/>
            <a:ext cx="1544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BW of 2 MHz</a:t>
            </a:r>
          </a:p>
        </p:txBody>
      </p:sp>
    </p:spTree>
    <p:extLst>
      <p:ext uri="{BB962C8B-B14F-4D97-AF65-F5344CB8AC3E}">
        <p14:creationId xmlns:p14="http://schemas.microsoft.com/office/powerpoint/2010/main" val="24333837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aph of quality factor&#10;&#10;AI-generated content may be incorrect.">
            <a:extLst>
              <a:ext uri="{FF2B5EF4-FFF2-40B4-BE49-F238E27FC236}">
                <a16:creationId xmlns:a16="http://schemas.microsoft.com/office/drawing/2014/main" id="{F218A657-8919-DD99-A900-7D9AF1EB9E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2574" y="1932553"/>
            <a:ext cx="7077470" cy="381610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2A40895-2EDF-6491-6107-5C2412A29E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Optimal coupling: flattop considerations</a:t>
            </a:r>
            <a:endParaRPr lang="en-15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D89E6-6238-BBF3-85C8-7D521482F8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3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709E6FC-71DF-2AB0-9DDE-495830884A67}"/>
                  </a:ext>
                </a:extLst>
              </p:cNvPr>
              <p:cNvSpPr txBox="1"/>
              <p:nvPr/>
            </p:nvSpPr>
            <p:spPr>
              <a:xfrm>
                <a:off x="320591" y="1208391"/>
                <a:ext cx="4771983" cy="53737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RPO with four cavities per source leads to big discrete steps of the difference between the number of focusing and defocusing cavities,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</m:oMath>
                </a14:m>
                <a:endParaRPr lang="en-US" sz="2000" dirty="0"/>
              </a:p>
              <a:p>
                <a:endParaRPr lang="en-US" sz="200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→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=8</m:t>
                    </m:r>
                  </m:oMath>
                </a14:m>
                <a:r>
                  <a:rPr lang="en-US" sz="2000" dirty="0"/>
                  <a:t> is excluded due to very high RF voltage per cavity</a:t>
                </a:r>
              </a:p>
              <a:p>
                <a:endParaRPr lang="en-US" sz="2000" dirty="0"/>
              </a:p>
              <a:p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sup>
                    </m:sSup>
                  </m:oMath>
                </a14:m>
                <a:r>
                  <a:rPr lang="en-US" sz="2000" dirty="0"/>
                  <a:t> is a reasonable compromise with less than 5% average power overshoot for W and ZH modes also reducing RF power for Z mode during the ramp (see later)</a:t>
                </a:r>
              </a:p>
              <a:p>
                <a:endParaRPr lang="en-US" sz="2000" dirty="0"/>
              </a:p>
              <a:p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2.7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×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sup>
                    </m:sSup>
                  </m:oMath>
                </a14:m>
                <a:r>
                  <a:rPr lang="en-US" sz="2000" dirty="0"/>
                  <a:t> is chosen for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1">
                        <a:latin typeface="Cambria Math" panose="02040503050406030204" pitchFamily="18" charset="0"/>
                      </a:rPr>
                      <m:t>t</m:t>
                    </m:r>
                    <m:acc>
                      <m:accPr>
                        <m:chr m:val="̅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2000" b="0" i="1">
                            <a:latin typeface="Cambria Math" panose="02040503050406030204" pitchFamily="18" charset="0"/>
                          </a:rPr>
                          <m:t>t</m:t>
                        </m:r>
                      </m:e>
                    </m:acc>
                  </m:oMath>
                </a14:m>
                <a:r>
                  <a:rPr lang="en-US" sz="2000" dirty="0"/>
                  <a:t> to avoid too small cavity bandwidth (~30 Hz) at the cost of ~40% RF power overshoot</a:t>
                </a:r>
                <a:endParaRPr lang="en-150" sz="2000" dirty="0"/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709E6FC-71DF-2AB0-9DDE-495830884A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591" y="1208391"/>
                <a:ext cx="4771983" cy="5373779"/>
              </a:xfrm>
              <a:prstGeom prst="rect">
                <a:avLst/>
              </a:prstGeom>
              <a:blipFill>
                <a:blip r:embed="rId3"/>
                <a:stretch>
                  <a:fillRect l="-1407" t="-454" r="-639" b="-1134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682BFF58-566A-31A3-E090-C33E96385382}"/>
              </a:ext>
            </a:extLst>
          </p:cNvPr>
          <p:cNvSpPr txBox="1"/>
          <p:nvPr/>
        </p:nvSpPr>
        <p:spPr>
          <a:xfrm>
            <a:off x="6303890" y="1515228"/>
            <a:ext cx="50706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RF power requirements at the extraction energy</a:t>
            </a:r>
            <a:endParaRPr lang="en-15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13612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CBC1D377-3355-45F1-E9B0-A87D84CBE56A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0" y="2766218"/>
                <a:ext cx="12192000" cy="1325563"/>
              </a:xfrm>
            </p:spPr>
            <p:txBody>
              <a:bodyPr/>
              <a:lstStyle/>
              <a:p>
                <a:r>
                  <a:rPr lang="en-US" dirty="0"/>
                  <a:t>Analysis for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4400" b="0" i="0" smtClean="0">
                        <a:latin typeface="Cambria Math" panose="02040503050406030204" pitchFamily="18" charset="0"/>
                      </a:rPr>
                      <m:t>t</m:t>
                    </m:r>
                    <m:acc>
                      <m:accPr>
                        <m:chr m:val="̅"/>
                        <m:ctrlPr>
                          <a:rPr lang="en-US" sz="44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4400" b="0" i="0" smtClean="0">
                            <a:latin typeface="Cambria Math" panose="02040503050406030204" pitchFamily="18" charset="0"/>
                          </a:rPr>
                          <m:t>t</m:t>
                        </m:r>
                      </m:e>
                    </m:acc>
                  </m:oMath>
                </a14:m>
                <a:r>
                  <a:rPr lang="en-US" dirty="0"/>
                  <a:t> operating mode</a:t>
                </a:r>
                <a:endParaRPr lang="en-150" dirty="0"/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CBC1D377-3355-45F1-E9B0-A87D84CBE56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2766218"/>
                <a:ext cx="12192000" cy="1325563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ECE6FF-F612-63E8-8DD7-45BD4B5F88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4593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 descr="A graph with numbers and lines&#10;&#10;AI-generated content may be incorrect.">
            <a:extLst>
              <a:ext uri="{FF2B5EF4-FFF2-40B4-BE49-F238E27FC236}">
                <a16:creationId xmlns:a16="http://schemas.microsoft.com/office/drawing/2014/main" id="{DBC55FFD-6A00-BF19-EBDF-49123F4799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9811" y="1125895"/>
            <a:ext cx="5889095" cy="4413600"/>
          </a:xfrm>
          <a:prstGeom prst="rect">
            <a:avLst/>
          </a:prstGeom>
        </p:spPr>
      </p:pic>
      <p:pic>
        <p:nvPicPr>
          <p:cNvPr id="25" name="Picture 24" descr="A graph of a number of objects&#10;&#10;AI-generated content may be incorrect.">
            <a:extLst>
              <a:ext uri="{FF2B5EF4-FFF2-40B4-BE49-F238E27FC236}">
                <a16:creationId xmlns:a16="http://schemas.microsoft.com/office/drawing/2014/main" id="{954BDC77-1F27-D195-8C36-66B0FD5510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358" y="1125895"/>
            <a:ext cx="5889095" cy="44136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F132D2DE-B243-B32D-07D5-D2BFD1CD19C6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4400" b="0" i="0" smtClean="0">
                        <a:latin typeface="Cambria Math" panose="02040503050406030204" pitchFamily="18" charset="0"/>
                      </a:rPr>
                      <m:t>t</m:t>
                    </m:r>
                    <m:acc>
                      <m:accPr>
                        <m:chr m:val="̅"/>
                        <m:ctrlPr>
                          <a:rPr lang="en-US" sz="44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4400" b="0" i="0" smtClean="0">
                            <a:latin typeface="Cambria Math" panose="02040503050406030204" pitchFamily="18" charset="0"/>
                          </a:rPr>
                          <m:t>t</m:t>
                        </m:r>
                      </m:e>
                    </m:acc>
                  </m:oMath>
                </a14:m>
                <a:r>
                  <a:rPr lang="en-US" dirty="0"/>
                  <a:t> mode: RF voltage</a:t>
                </a:r>
                <a:endParaRPr lang="en-150" dirty="0"/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F132D2DE-B243-B32D-07D5-D2BFD1CD19C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39235E-E779-5459-D006-50A7FFCC4D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5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2BF15F1-B0F1-5E88-D2FA-AA47B0E86BB4}"/>
                  </a:ext>
                </a:extLst>
              </p:cNvPr>
              <p:cNvSpPr txBox="1"/>
              <p:nvPr/>
            </p:nvSpPr>
            <p:spPr>
              <a:xfrm rot="16200000">
                <a:off x="220965" y="2445255"/>
                <a:ext cx="2168286" cy="3915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RPO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16</m:t>
                    </m:r>
                  </m:oMath>
                </a14:m>
                <a:r>
                  <a:rPr lang="en-US" sz="1800" dirty="0"/>
                  <a:t> </a:t>
                </a:r>
                <a:endParaRPr lang="en-150" dirty="0"/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2BF15F1-B0F1-5E88-D2FA-AA47B0E86B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220965" y="2445255"/>
                <a:ext cx="2168286" cy="391582"/>
              </a:xfrm>
              <a:prstGeom prst="rect">
                <a:avLst/>
              </a:prstGeom>
              <a:blipFill>
                <a:blip r:embed="rId5"/>
                <a:stretch>
                  <a:fillRect l="-9375" r="-18750" b="-2528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9B8DFCBF-A94D-3658-D99C-BB300F7B0CBC}"/>
              </a:ext>
            </a:extLst>
          </p:cNvPr>
          <p:cNvSpPr txBox="1"/>
          <p:nvPr/>
        </p:nvSpPr>
        <p:spPr>
          <a:xfrm>
            <a:off x="1587592" y="2476660"/>
            <a:ext cx="11721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Constant </a:t>
            </a:r>
            <a:br>
              <a:rPr lang="en-US" dirty="0"/>
            </a:br>
            <a:r>
              <a:rPr lang="en-US" dirty="0"/>
              <a:t>voltage</a:t>
            </a:r>
            <a:endParaRPr lang="en-15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9144567-655B-E580-5877-D3C6880244E3}"/>
              </a:ext>
            </a:extLst>
          </p:cNvPr>
          <p:cNvSpPr txBox="1"/>
          <p:nvPr/>
        </p:nvSpPr>
        <p:spPr>
          <a:xfrm>
            <a:off x="2855141" y="3818882"/>
            <a:ext cx="114646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In-phase </a:t>
            </a:r>
            <a:br>
              <a:rPr lang="en-US" dirty="0"/>
            </a:br>
            <a:r>
              <a:rPr lang="en-US" dirty="0"/>
              <a:t>voltage</a:t>
            </a:r>
          </a:p>
          <a:p>
            <a:pPr algn="ctr"/>
            <a:r>
              <a:rPr lang="en-US" dirty="0"/>
              <a:t>ramp</a:t>
            </a:r>
            <a:endParaRPr lang="en-15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66C297C-0C31-8CC0-79B4-B5A01537183C}"/>
              </a:ext>
            </a:extLst>
          </p:cNvPr>
          <p:cNvSpPr txBox="1"/>
          <p:nvPr/>
        </p:nvSpPr>
        <p:spPr>
          <a:xfrm>
            <a:off x="3887999" y="2271273"/>
            <a:ext cx="15224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Voltage drop given by cavity filling time (11 ms)</a:t>
            </a:r>
            <a:endParaRPr lang="en-150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0E482DBA-3D00-565F-352E-C56F83DDAEEE}"/>
              </a:ext>
            </a:extLst>
          </p:cNvPr>
          <p:cNvCxnSpPr>
            <a:cxnSpLocks/>
          </p:cNvCxnSpPr>
          <p:nvPr/>
        </p:nvCxnSpPr>
        <p:spPr>
          <a:xfrm flipH="1">
            <a:off x="4001609" y="3427874"/>
            <a:ext cx="238006" cy="5271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16E81374-DED8-6F13-425C-D15FD55C9E96}"/>
              </a:ext>
            </a:extLst>
          </p:cNvPr>
          <p:cNvSpPr txBox="1"/>
          <p:nvPr/>
        </p:nvSpPr>
        <p:spPr>
          <a:xfrm>
            <a:off x="10416162" y="1449289"/>
            <a:ext cx="13330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Resetting phases for RPO</a:t>
            </a:r>
            <a:endParaRPr lang="en-15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55AAA0E6-AB1D-5601-8D56-F9D0424A990A}"/>
                  </a:ext>
                </a:extLst>
              </p:cNvPr>
              <p:cNvSpPr txBox="1"/>
              <p:nvPr/>
            </p:nvSpPr>
            <p:spPr>
              <a:xfrm>
                <a:off x="442937" y="5347468"/>
                <a:ext cx="8074213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The total RF voltage and energy programs are provided by A. Chancé </a:t>
                </a:r>
              </a:p>
              <a:p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n-US" sz="2000" dirty="0"/>
                  <a:t>Four regimes are required to cover RF voltage requirements during the ramp</a:t>
                </a:r>
              </a:p>
              <a:p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n-US" sz="2000" dirty="0"/>
                  <a:t>Choice of constant voltage impact RF power and dynamic losses</a:t>
                </a:r>
                <a:endParaRPr lang="en-150" sz="2000" dirty="0"/>
              </a:p>
            </p:txBody>
          </p:sp>
        </mc:Choice>
        <mc:Fallback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55AAA0E6-AB1D-5601-8D56-F9D0424A99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937" y="5347468"/>
                <a:ext cx="8074213" cy="1323439"/>
              </a:xfrm>
              <a:prstGeom prst="rect">
                <a:avLst/>
              </a:prstGeom>
              <a:blipFill>
                <a:blip r:embed="rId6"/>
                <a:stretch>
                  <a:fillRect l="-831" t="-1843" r="-906" b="-7834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3" name="Picture 32" descr="A graph with a red line&#10;&#10;AI-generated content may be incorrect.">
            <a:extLst>
              <a:ext uri="{FF2B5EF4-FFF2-40B4-BE49-F238E27FC236}">
                <a16:creationId xmlns:a16="http://schemas.microsoft.com/office/drawing/2014/main" id="{92271A09-DD92-6629-674F-59F5D5831BC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630244" y="5324107"/>
            <a:ext cx="3056366" cy="152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9872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604A504B-FB80-4BF2-08B7-3A0B18C723B9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4400" b="0" i="0" smtClean="0">
                        <a:latin typeface="Cambria Math" panose="02040503050406030204" pitchFamily="18" charset="0"/>
                      </a:rPr>
                      <m:t>t</m:t>
                    </m:r>
                    <m:acc>
                      <m:accPr>
                        <m:chr m:val="̅"/>
                        <m:ctrlPr>
                          <a:rPr lang="en-US" sz="44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4400" b="0" i="0" smtClean="0">
                            <a:latin typeface="Cambria Math" panose="02040503050406030204" pitchFamily="18" charset="0"/>
                          </a:rPr>
                          <m:t>t</m:t>
                        </m:r>
                      </m:e>
                    </m:acc>
                  </m:oMath>
                </a14:m>
                <a:r>
                  <a:rPr lang="en-US" dirty="0"/>
                  <a:t> mode: RF power and detuning</a:t>
                </a:r>
                <a:endParaRPr lang="en-150" dirty="0"/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604A504B-FB80-4BF2-08B7-3A0B18C723B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12FF65-22C8-9C2E-84DE-3498FA1A02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6</a:t>
            </a:fld>
            <a:endParaRPr lang="en-US"/>
          </a:p>
        </p:txBody>
      </p:sp>
      <p:pic>
        <p:nvPicPr>
          <p:cNvPr id="10" name="Picture 9" descr="A graph of a function&#10;&#10;AI-generated content may be incorrect.">
            <a:extLst>
              <a:ext uri="{FF2B5EF4-FFF2-40B4-BE49-F238E27FC236}">
                <a16:creationId xmlns:a16="http://schemas.microsoft.com/office/drawing/2014/main" id="{30482CD4-95EE-91A6-2376-1F4467BB9A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064990"/>
            <a:ext cx="5889095" cy="4413600"/>
          </a:xfrm>
          <a:prstGeom prst="rect">
            <a:avLst/>
          </a:prstGeom>
        </p:spPr>
      </p:pic>
      <p:pic>
        <p:nvPicPr>
          <p:cNvPr id="12" name="Picture 11" descr="A graph of a function&#10;&#10;AI-generated content may be incorrect.">
            <a:extLst>
              <a:ext uri="{FF2B5EF4-FFF2-40B4-BE49-F238E27FC236}">
                <a16:creationId xmlns:a16="http://schemas.microsoft.com/office/drawing/2014/main" id="{FE867913-4D29-A318-2693-D9E1E218E5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6905" y="1064990"/>
            <a:ext cx="5889095" cy="44136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46E3508E-03A9-DFC1-D716-5E4A41710718}"/>
                  </a:ext>
                </a:extLst>
              </p:cNvPr>
              <p:cNvSpPr txBox="1"/>
              <p:nvPr/>
            </p:nvSpPr>
            <p:spPr>
              <a:xfrm>
                <a:off x="404524" y="5478590"/>
                <a:ext cx="7582705" cy="101566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n-US" sz="2000" dirty="0"/>
                  <a:t>Significant RF power imbalance for focusing and defocusing cavities</a:t>
                </a:r>
              </a:p>
              <a:p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Low “constant” voltage leads to very low RF power</a:t>
                </a:r>
              </a:p>
            </p:txBody>
          </p:sp>
        </mc:Choice>
        <mc:Fallback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46E3508E-03A9-DFC1-D716-5E4A417107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4524" y="5478590"/>
                <a:ext cx="7582705" cy="1015663"/>
              </a:xfrm>
              <a:prstGeom prst="rect">
                <a:avLst/>
              </a:prstGeom>
              <a:blipFill>
                <a:blip r:embed="rId5"/>
                <a:stretch>
                  <a:fillRect l="-804" t="-3012" b="-10843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Picture 18" descr="A graph with a red line&#10;&#10;AI-generated content may be incorrect.">
            <a:extLst>
              <a:ext uri="{FF2B5EF4-FFF2-40B4-BE49-F238E27FC236}">
                <a16:creationId xmlns:a16="http://schemas.microsoft.com/office/drawing/2014/main" id="{2FC01CEC-7E98-8072-FDEC-169FAF2F9AA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30244" y="5324107"/>
            <a:ext cx="3056366" cy="152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22163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7A763CEE-C77A-4011-D5EB-8026B237BD9E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4400" b="0" i="0" smtClean="0">
                        <a:latin typeface="Cambria Math" panose="02040503050406030204" pitchFamily="18" charset="0"/>
                      </a:rPr>
                      <m:t>t</m:t>
                    </m:r>
                    <m:acc>
                      <m:accPr>
                        <m:chr m:val="̅"/>
                        <m:ctrlPr>
                          <a:rPr lang="en-US" sz="44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4400" b="0" i="0" smtClean="0">
                            <a:latin typeface="Cambria Math" panose="02040503050406030204" pitchFamily="18" charset="0"/>
                          </a:rPr>
                          <m:t>t</m:t>
                        </m:r>
                      </m:e>
                    </m:acc>
                  </m:oMath>
                </a14:m>
                <a:r>
                  <a:rPr lang="en-US" dirty="0"/>
                  <a:t> mode: total RF power and dynamic losses</a:t>
                </a:r>
                <a:endParaRPr lang="en-150" dirty="0"/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7A763CEE-C77A-4011-D5EB-8026B237BD9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AB76E1-F093-80B2-ECB4-CA33E69D73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7</a:t>
            </a:fld>
            <a:endParaRPr lang="en-US"/>
          </a:p>
        </p:txBody>
      </p:sp>
      <p:pic>
        <p:nvPicPr>
          <p:cNvPr id="8" name="Picture 7" descr="A graph of a power line&#10;&#10;AI-generated content may be incorrect.">
            <a:extLst>
              <a:ext uri="{FF2B5EF4-FFF2-40B4-BE49-F238E27FC236}">
                <a16:creationId xmlns:a16="http://schemas.microsoft.com/office/drawing/2014/main" id="{8AE5E138-F28B-1C7A-B25C-00AF9C6A29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9253" y="1105150"/>
            <a:ext cx="5889095" cy="4413600"/>
          </a:xfrm>
          <a:prstGeom prst="rect">
            <a:avLst/>
          </a:prstGeom>
        </p:spPr>
      </p:pic>
      <p:pic>
        <p:nvPicPr>
          <p:cNvPr id="10" name="Picture 9" descr="A graph of a graph showing a number of loss&#10;&#10;AI-generated content may be incorrect.">
            <a:extLst>
              <a:ext uri="{FF2B5EF4-FFF2-40B4-BE49-F238E27FC236}">
                <a16:creationId xmlns:a16="http://schemas.microsoft.com/office/drawing/2014/main" id="{914736F5-F7C1-6CFC-EE22-5F8F3FB806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28348" y="1105150"/>
            <a:ext cx="5889095" cy="44136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0CD5200F-D773-0E25-89AA-0893565BF066}"/>
                  </a:ext>
                </a:extLst>
              </p:cNvPr>
              <p:cNvSpPr txBox="1"/>
              <p:nvPr/>
            </p:nvSpPr>
            <p:spPr>
              <a:xfrm>
                <a:off x="505390" y="5425587"/>
                <a:ext cx="8050297" cy="101566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n-US" sz="2000" dirty="0"/>
                  <a:t>~40% RF power overshoot due the choice of loaded quality factor of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2.7×</m:t>
                    </m:r>
                    <m:sSup>
                      <m:sSup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7</m:t>
                        </m:r>
                      </m:sup>
                    </m:sSup>
                  </m:oMath>
                </a14:m>
                <a:endParaRPr lang="en-US" sz="2000" dirty="0"/>
              </a:p>
              <a:p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Peak dynamic losses up to 24 W, while average value is only 4.2 W</a:t>
                </a:r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0CD5200F-D773-0E25-89AA-0893565BF0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5390" y="5425587"/>
                <a:ext cx="8050297" cy="1015663"/>
              </a:xfrm>
              <a:prstGeom prst="rect">
                <a:avLst/>
              </a:prstGeom>
              <a:blipFill>
                <a:blip r:embed="rId5"/>
                <a:stretch>
                  <a:fillRect l="-833" t="-2395" r="-758" b="-10180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 descr="A graph with a red line&#10;&#10;AI-generated content may be incorrect.">
            <a:extLst>
              <a:ext uri="{FF2B5EF4-FFF2-40B4-BE49-F238E27FC236}">
                <a16:creationId xmlns:a16="http://schemas.microsoft.com/office/drawing/2014/main" id="{BC6C9F8A-9BFC-3937-4238-DAA5B187662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30244" y="5324107"/>
            <a:ext cx="3056366" cy="152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41879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E4258E-3205-B135-A376-256454B03C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396F3B-A7D2-EA58-767C-F87B60DD54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766218"/>
            <a:ext cx="12192000" cy="1325563"/>
          </a:xfrm>
        </p:spPr>
        <p:txBody>
          <a:bodyPr/>
          <a:lstStyle/>
          <a:p>
            <a:r>
              <a:rPr lang="en-US" dirty="0"/>
              <a:t>Analysis for ZH operating mode</a:t>
            </a:r>
            <a:endParaRPr lang="en-15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BBD259-F903-9ACC-94E1-8B48192757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2060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B1130A-283B-9A08-F598-F73B361037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graph of a line graph&#10;&#10;AI-generated content may be incorrect.">
            <a:extLst>
              <a:ext uri="{FF2B5EF4-FFF2-40B4-BE49-F238E27FC236}">
                <a16:creationId xmlns:a16="http://schemas.microsoft.com/office/drawing/2014/main" id="{2A75DBFC-09A6-C991-A89F-93FFFEA18A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2889" y="1176706"/>
            <a:ext cx="5889095" cy="4413600"/>
          </a:xfrm>
          <a:prstGeom prst="rect">
            <a:avLst/>
          </a:prstGeom>
        </p:spPr>
      </p:pic>
      <p:pic>
        <p:nvPicPr>
          <p:cNvPr id="5" name="Picture 4" descr="A graph of a graph&#10;&#10;AI-generated content may be incorrect.">
            <a:extLst>
              <a:ext uri="{FF2B5EF4-FFF2-40B4-BE49-F238E27FC236}">
                <a16:creationId xmlns:a16="http://schemas.microsoft.com/office/drawing/2014/main" id="{809831F5-1F8A-39D1-CC49-AF1F8CB116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452" y="1125895"/>
            <a:ext cx="5889095" cy="44136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FC833D3-2D0A-226C-D59F-ADF7191E32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ZH mode: RF voltage</a:t>
            </a:r>
            <a:endParaRPr lang="en-15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F23E0E-8D25-6DD2-A75D-5BBA9B7502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9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84234E43-84AD-2CC1-F6FE-06D2265CBD43}"/>
                  </a:ext>
                </a:extLst>
              </p:cNvPr>
              <p:cNvSpPr txBox="1"/>
              <p:nvPr/>
            </p:nvSpPr>
            <p:spPr>
              <a:xfrm>
                <a:off x="1433422" y="2754096"/>
                <a:ext cx="1604029" cy="66858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/>
                  <a:t>RPO </a:t>
                </a:r>
                <a:br>
                  <a:rPr lang="en-US" sz="1800" b="0" i="1" dirty="0"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16</m:t>
                    </m:r>
                  </m:oMath>
                </a14:m>
                <a:r>
                  <a:rPr lang="en-US" sz="1800" dirty="0"/>
                  <a:t> </a:t>
                </a:r>
                <a:endParaRPr lang="en-150" dirty="0"/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84234E43-84AD-2CC1-F6FE-06D2265CBD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3422" y="2754096"/>
                <a:ext cx="1604029" cy="668581"/>
              </a:xfrm>
              <a:prstGeom prst="rect">
                <a:avLst/>
              </a:prstGeom>
              <a:blipFill>
                <a:blip r:embed="rId4"/>
                <a:stretch>
                  <a:fillRect t="-5505" b="-5505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78CA6F6E-F7D4-6DA9-6DA3-0417929399BA}"/>
              </a:ext>
            </a:extLst>
          </p:cNvPr>
          <p:cNvSpPr txBox="1"/>
          <p:nvPr/>
        </p:nvSpPr>
        <p:spPr>
          <a:xfrm rot="16200000">
            <a:off x="2978776" y="2006963"/>
            <a:ext cx="11721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Constant </a:t>
            </a:r>
            <a:br>
              <a:rPr lang="en-US" dirty="0"/>
            </a:br>
            <a:r>
              <a:rPr lang="en-US" dirty="0"/>
              <a:t>voltage</a:t>
            </a:r>
            <a:endParaRPr lang="en-15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9507FC6-10B8-2CAB-BE08-9A47A8B1CB2E}"/>
              </a:ext>
            </a:extLst>
          </p:cNvPr>
          <p:cNvSpPr txBox="1"/>
          <p:nvPr/>
        </p:nvSpPr>
        <p:spPr>
          <a:xfrm rot="16200000">
            <a:off x="3264519" y="3469457"/>
            <a:ext cx="20239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In-phase </a:t>
            </a:r>
            <a:br>
              <a:rPr lang="en-US" dirty="0"/>
            </a:br>
            <a:r>
              <a:rPr lang="en-US" dirty="0"/>
              <a:t>voltage ramp</a:t>
            </a:r>
            <a:endParaRPr lang="en-15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D4C27E1-19D5-A489-3EE9-D88B2AB95978}"/>
              </a:ext>
            </a:extLst>
          </p:cNvPr>
          <p:cNvSpPr txBox="1"/>
          <p:nvPr/>
        </p:nvSpPr>
        <p:spPr>
          <a:xfrm>
            <a:off x="4618287" y="1457213"/>
            <a:ext cx="130583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Voltage drop given by cavity filling time (4 ms)</a:t>
            </a:r>
            <a:endParaRPr lang="en-150" sz="1600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C268CFD5-0C58-5FF6-220B-6DB88B0A0DF7}"/>
              </a:ext>
            </a:extLst>
          </p:cNvPr>
          <p:cNvCxnSpPr>
            <a:cxnSpLocks/>
          </p:cNvCxnSpPr>
          <p:nvPr/>
        </p:nvCxnSpPr>
        <p:spPr>
          <a:xfrm flipH="1">
            <a:off x="4663264" y="2651600"/>
            <a:ext cx="238006" cy="5271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F7CB181B-8D05-F487-3B89-8438C08CCBFA}"/>
              </a:ext>
            </a:extLst>
          </p:cNvPr>
          <p:cNvSpPr txBox="1"/>
          <p:nvPr/>
        </p:nvSpPr>
        <p:spPr>
          <a:xfrm>
            <a:off x="10595507" y="1361592"/>
            <a:ext cx="13330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Resetting phases for RPO</a:t>
            </a:r>
            <a:endParaRPr lang="en-15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0286167D-6FA3-97A8-5639-32805DD57169}"/>
                  </a:ext>
                </a:extLst>
              </p:cNvPr>
              <p:cNvSpPr txBox="1"/>
              <p:nvPr/>
            </p:nvSpPr>
            <p:spPr>
              <a:xfrm>
                <a:off x="442937" y="5347468"/>
                <a:ext cx="8074213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The total RF voltage and energy programs are provided by A. Chancé </a:t>
                </a:r>
              </a:p>
              <a:p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n-US" sz="2000" dirty="0"/>
                  <a:t>Four regimes are required to cover RF voltage requirements during the ramp</a:t>
                </a:r>
              </a:p>
              <a:p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n-US" sz="2000" dirty="0"/>
                  <a:t>Choice of constant voltage impact RF power and dynamic losses</a:t>
                </a:r>
                <a:endParaRPr lang="en-150" sz="2000" dirty="0"/>
              </a:p>
            </p:txBody>
          </p:sp>
        </mc:Choice>
        <mc:Fallback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0286167D-6FA3-97A8-5639-32805DD571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937" y="5347468"/>
                <a:ext cx="8074213" cy="1323439"/>
              </a:xfrm>
              <a:prstGeom prst="rect">
                <a:avLst/>
              </a:prstGeom>
              <a:blipFill>
                <a:blip r:embed="rId5"/>
                <a:stretch>
                  <a:fillRect l="-831" t="-1843" r="-906" b="-7834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 descr="A green line graph with black text&#10;&#10;AI-generated content may be incorrect.">
            <a:extLst>
              <a:ext uri="{FF2B5EF4-FFF2-40B4-BE49-F238E27FC236}">
                <a16:creationId xmlns:a16="http://schemas.microsoft.com/office/drawing/2014/main" id="{DBB61E7F-BD2F-FE84-156E-F167AEE1BDD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92697" y="5342309"/>
            <a:ext cx="3056366" cy="152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65906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51138</TotalTime>
  <Words>1574</Words>
  <Application>Microsoft Office PowerPoint</Application>
  <PresentationFormat>Widescreen</PresentationFormat>
  <Paragraphs>279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4" baseType="lpstr">
      <vt:lpstr>Arial</vt:lpstr>
      <vt:lpstr>Calibri</vt:lpstr>
      <vt:lpstr>Cambria Math</vt:lpstr>
      <vt:lpstr>Roboto</vt:lpstr>
      <vt:lpstr>Office Theme</vt:lpstr>
      <vt:lpstr>Status update on RF duty factor studies at the FCC-ee booster</vt:lpstr>
      <vt:lpstr>Introduction</vt:lpstr>
      <vt:lpstr>Optimal coupling: flattop considerations</vt:lpstr>
      <vt:lpstr>Analysis for tt ̅ operating mode</vt:lpstr>
      <vt:lpstr>tt ̅ mode: RF voltage</vt:lpstr>
      <vt:lpstr>tt ̅ mode: RF power and detuning</vt:lpstr>
      <vt:lpstr>tt ̅ mode: total RF power and dynamic losses</vt:lpstr>
      <vt:lpstr>Analysis for ZH operating mode</vt:lpstr>
      <vt:lpstr>ZH mode: RF voltage</vt:lpstr>
      <vt:lpstr>ZH mode: RF power and detuning</vt:lpstr>
      <vt:lpstr>ZH mode: total RF power and dynamic losses</vt:lpstr>
      <vt:lpstr>Analysis for WW operating mode</vt:lpstr>
      <vt:lpstr>WW mode: RF voltage</vt:lpstr>
      <vt:lpstr>WW mode: RF power and detuning</vt:lpstr>
      <vt:lpstr>WW mode: total RF power and dynamic losses</vt:lpstr>
      <vt:lpstr>Analysis for Z operating mode</vt:lpstr>
      <vt:lpstr>Z mode: RF voltage</vt:lpstr>
      <vt:lpstr>Z mode: RF power and detuning</vt:lpstr>
      <vt:lpstr>Z mode: total RF power and dynamic losses</vt:lpstr>
      <vt:lpstr>Conclusions</vt:lpstr>
      <vt:lpstr>Backup slides</vt:lpstr>
      <vt:lpstr>RF system</vt:lpstr>
      <vt:lpstr>Design constraints</vt:lpstr>
      <vt:lpstr>Coupled-bunch instabilities at 20 GeV</vt:lpstr>
      <vt:lpstr>Detuning during cycle</vt:lpstr>
      <vt:lpstr>RF power at injection</vt:lpstr>
      <vt:lpstr>RF power at injection</vt:lpstr>
      <vt:lpstr>High-Energy Booster cycle</vt:lpstr>
      <vt:lpstr>RF system block diagram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Ivan Karpov</dc:creator>
  <cp:lastModifiedBy>Ivan Karpov</cp:lastModifiedBy>
  <cp:revision>129</cp:revision>
  <dcterms:created xsi:type="dcterms:W3CDTF">2023-05-22T12:58:53Z</dcterms:created>
  <dcterms:modified xsi:type="dcterms:W3CDTF">2025-02-27T16:16:28Z</dcterms:modified>
</cp:coreProperties>
</file>