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3"/>
  </p:notesMasterIdLst>
  <p:sldIdLst>
    <p:sldId id="263" r:id="rId4"/>
    <p:sldId id="276" r:id="rId5"/>
    <p:sldId id="303" r:id="rId6"/>
    <p:sldId id="295" r:id="rId7"/>
    <p:sldId id="259" r:id="rId8"/>
    <p:sldId id="281" r:id="rId9"/>
    <p:sldId id="282" r:id="rId10"/>
    <p:sldId id="301" r:id="rId11"/>
    <p:sldId id="300" r:id="rId12"/>
    <p:sldId id="302" r:id="rId13"/>
    <p:sldId id="285" r:id="rId14"/>
    <p:sldId id="296" r:id="rId15"/>
    <p:sldId id="274" r:id="rId16"/>
    <p:sldId id="286" r:id="rId17"/>
    <p:sldId id="299" r:id="rId18"/>
    <p:sldId id="292" r:id="rId19"/>
    <p:sldId id="298" r:id="rId20"/>
    <p:sldId id="279" r:id="rId21"/>
    <p:sldId id="287" r:id="rId22"/>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76"/>
            <p14:sldId id="303"/>
            <p14:sldId id="295"/>
            <p14:sldId id="259"/>
            <p14:sldId id="281"/>
            <p14:sldId id="282"/>
            <p14:sldId id="301"/>
            <p14:sldId id="300"/>
            <p14:sldId id="302"/>
            <p14:sldId id="285"/>
            <p14:sldId id="296"/>
            <p14:sldId id="274"/>
            <p14:sldId id="286"/>
            <p14:sldId id="299"/>
            <p14:sldId id="292"/>
            <p14:sldId id="298"/>
            <p14:sldId id="279"/>
            <p14:sldId id="287"/>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DAEEDB"/>
    <a:srgbClr val="DFDFDF"/>
    <a:srgbClr val="F6FDA3"/>
    <a:srgbClr val="D4BEF7"/>
    <a:srgbClr val="B8BAFA"/>
    <a:srgbClr val="DBDBE4"/>
    <a:srgbClr val="FFE4DF"/>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2EBEA0-4EF2-4FD8-A4B2-B8C485D721FC}" v="161" dt="2025-02-27T13:39:17.666"/>
    <p1510:client id="{8BD775FA-DF05-4753-A622-228703EBBA98}" v="152" dt="2025-02-27T13:52:47.6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1" autoAdjust="0"/>
    <p:restoredTop sz="94712" autoAdjust="0"/>
  </p:normalViewPr>
  <p:slideViewPr>
    <p:cSldViewPr snapToGrid="0">
      <p:cViewPr varScale="1">
        <p:scale>
          <a:sx n="126" d="100"/>
          <a:sy n="126" d="100"/>
        </p:scale>
        <p:origin x="144" y="570"/>
      </p:cViewPr>
      <p:guideLst/>
    </p:cSldViewPr>
  </p:slideViewPr>
  <p:outlineViewPr>
    <p:cViewPr>
      <p:scale>
        <a:sx n="33" d="100"/>
        <a:sy n="33" d="100"/>
      </p:scale>
      <p:origin x="0" y="-9414"/>
    </p:cViewPr>
  </p:outlin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olfgang Hofle" userId="N0OpC5GCJnpzeDWZktQ3XR3uh2wEhkOYFyFhzsqaTrs=" providerId="None" clId="Web-{8BD775FA-DF05-4753-A622-228703EBBA98}"/>
    <pc:docChg chg="modSld">
      <pc:chgData name="Wolfgang Hofle" userId="N0OpC5GCJnpzeDWZktQ3XR3uh2wEhkOYFyFhzsqaTrs=" providerId="None" clId="Web-{8BD775FA-DF05-4753-A622-228703EBBA98}" dt="2025-02-27T13:52:47.648" v="113"/>
      <pc:docMkLst>
        <pc:docMk/>
      </pc:docMkLst>
      <pc:sldChg chg="addSp delSp modSp">
        <pc:chgData name="Wolfgang Hofle" userId="N0OpC5GCJnpzeDWZktQ3XR3uh2wEhkOYFyFhzsqaTrs=" providerId="None" clId="Web-{8BD775FA-DF05-4753-A622-228703EBBA98}" dt="2025-02-27T13:51:33.645" v="99" actId="1076"/>
        <pc:sldMkLst>
          <pc:docMk/>
          <pc:sldMk cId="1722072324" sldId="259"/>
        </pc:sldMkLst>
        <pc:spChg chg="del">
          <ac:chgData name="Wolfgang Hofle" userId="N0OpC5GCJnpzeDWZktQ3XR3uh2wEhkOYFyFhzsqaTrs=" providerId="None" clId="Web-{8BD775FA-DF05-4753-A622-228703EBBA98}" dt="2025-02-27T13:51:29.552" v="98"/>
          <ac:spMkLst>
            <pc:docMk/>
            <pc:sldMk cId="1722072324" sldId="259"/>
            <ac:spMk id="6" creationId="{3605B8A4-253C-CCE1-880A-D373045A7603}"/>
          </ac:spMkLst>
        </pc:spChg>
        <pc:spChg chg="add mod">
          <ac:chgData name="Wolfgang Hofle" userId="N0OpC5GCJnpzeDWZktQ3XR3uh2wEhkOYFyFhzsqaTrs=" providerId="None" clId="Web-{8BD775FA-DF05-4753-A622-228703EBBA98}" dt="2025-02-27T13:51:33.645" v="99" actId="1076"/>
          <ac:spMkLst>
            <pc:docMk/>
            <pc:sldMk cId="1722072324" sldId="259"/>
            <ac:spMk id="11" creationId="{7E7A4C1F-D3C2-5DC1-F0EF-20596889153B}"/>
          </ac:spMkLst>
        </pc:spChg>
      </pc:sldChg>
      <pc:sldChg chg="addSp delSp modSp">
        <pc:chgData name="Wolfgang Hofle" userId="N0OpC5GCJnpzeDWZktQ3XR3uh2wEhkOYFyFhzsqaTrs=" providerId="None" clId="Web-{8BD775FA-DF05-4753-A622-228703EBBA98}" dt="2025-02-27T13:45:35.010" v="52" actId="1076"/>
        <pc:sldMkLst>
          <pc:docMk/>
          <pc:sldMk cId="2283273206" sldId="276"/>
        </pc:sldMkLst>
        <pc:spChg chg="del mod">
          <ac:chgData name="Wolfgang Hofle" userId="N0OpC5GCJnpzeDWZktQ3XR3uh2wEhkOYFyFhzsqaTrs=" providerId="None" clId="Web-{8BD775FA-DF05-4753-A622-228703EBBA98}" dt="2025-02-27T13:45:13.994" v="47"/>
          <ac:spMkLst>
            <pc:docMk/>
            <pc:sldMk cId="2283273206" sldId="276"/>
            <ac:spMk id="2" creationId="{BD6C7397-A5DE-72FC-E561-645F7A6AA460}"/>
          </ac:spMkLst>
        </pc:spChg>
        <pc:spChg chg="add mod">
          <ac:chgData name="Wolfgang Hofle" userId="N0OpC5GCJnpzeDWZktQ3XR3uh2wEhkOYFyFhzsqaTrs=" providerId="None" clId="Web-{8BD775FA-DF05-4753-A622-228703EBBA98}" dt="2025-02-27T13:45:35.010" v="52" actId="1076"/>
          <ac:spMkLst>
            <pc:docMk/>
            <pc:sldMk cId="2283273206" sldId="276"/>
            <ac:spMk id="7" creationId="{ED643AA7-2B26-CEDF-5C69-31E4B14B6729}"/>
          </ac:spMkLst>
        </pc:spChg>
      </pc:sldChg>
      <pc:sldChg chg="addSp delSp">
        <pc:chgData name="Wolfgang Hofle" userId="N0OpC5GCJnpzeDWZktQ3XR3uh2wEhkOYFyFhzsqaTrs=" providerId="None" clId="Web-{8BD775FA-DF05-4753-A622-228703EBBA98}" dt="2025-02-27T13:51:41.661" v="101"/>
        <pc:sldMkLst>
          <pc:docMk/>
          <pc:sldMk cId="3759728487" sldId="281"/>
        </pc:sldMkLst>
        <pc:spChg chg="del">
          <ac:chgData name="Wolfgang Hofle" userId="N0OpC5GCJnpzeDWZktQ3XR3uh2wEhkOYFyFhzsqaTrs=" providerId="None" clId="Web-{8BD775FA-DF05-4753-A622-228703EBBA98}" dt="2025-02-27T13:51:39.474" v="100"/>
          <ac:spMkLst>
            <pc:docMk/>
            <pc:sldMk cId="3759728487" sldId="281"/>
            <ac:spMk id="5" creationId="{8191C4FC-E0F1-B8FC-E706-68F2EA699344}"/>
          </ac:spMkLst>
        </pc:spChg>
        <pc:spChg chg="add">
          <ac:chgData name="Wolfgang Hofle" userId="N0OpC5GCJnpzeDWZktQ3XR3uh2wEhkOYFyFhzsqaTrs=" providerId="None" clId="Web-{8BD775FA-DF05-4753-A622-228703EBBA98}" dt="2025-02-27T13:51:41.661" v="101"/>
          <ac:spMkLst>
            <pc:docMk/>
            <pc:sldMk cId="3759728487" sldId="281"/>
            <ac:spMk id="10" creationId="{42A1C9B8-CB0D-C15E-4CDE-C1DF4A0DBC39}"/>
          </ac:spMkLst>
        </pc:spChg>
      </pc:sldChg>
      <pc:sldChg chg="addSp delSp">
        <pc:chgData name="Wolfgang Hofle" userId="N0OpC5GCJnpzeDWZktQ3XR3uh2wEhkOYFyFhzsqaTrs=" providerId="None" clId="Web-{8BD775FA-DF05-4753-A622-228703EBBA98}" dt="2025-02-27T13:51:53.193" v="103"/>
        <pc:sldMkLst>
          <pc:docMk/>
          <pc:sldMk cId="2407535003" sldId="282"/>
        </pc:sldMkLst>
        <pc:spChg chg="del">
          <ac:chgData name="Wolfgang Hofle" userId="N0OpC5GCJnpzeDWZktQ3XR3uh2wEhkOYFyFhzsqaTrs=" providerId="None" clId="Web-{8BD775FA-DF05-4753-A622-228703EBBA98}" dt="2025-02-27T13:51:50.599" v="102"/>
          <ac:spMkLst>
            <pc:docMk/>
            <pc:sldMk cId="2407535003" sldId="282"/>
            <ac:spMk id="11" creationId="{CBEAEEAA-D27F-2626-BFD7-8E867C8C6612}"/>
          </ac:spMkLst>
        </pc:spChg>
        <pc:spChg chg="add">
          <ac:chgData name="Wolfgang Hofle" userId="N0OpC5GCJnpzeDWZktQ3XR3uh2wEhkOYFyFhzsqaTrs=" providerId="None" clId="Web-{8BD775FA-DF05-4753-A622-228703EBBA98}" dt="2025-02-27T13:51:53.193" v="103"/>
          <ac:spMkLst>
            <pc:docMk/>
            <pc:sldMk cId="2407535003" sldId="282"/>
            <ac:spMk id="21" creationId="{6384D936-9FA2-CF8B-BDF8-8321FE73684D}"/>
          </ac:spMkLst>
        </pc:spChg>
      </pc:sldChg>
      <pc:sldChg chg="addSp delSp">
        <pc:chgData name="Wolfgang Hofle" userId="N0OpC5GCJnpzeDWZktQ3XR3uh2wEhkOYFyFhzsqaTrs=" providerId="None" clId="Web-{8BD775FA-DF05-4753-A622-228703EBBA98}" dt="2025-02-27T13:52:37.741" v="111"/>
        <pc:sldMkLst>
          <pc:docMk/>
          <pc:sldMk cId="2319845798" sldId="285"/>
        </pc:sldMkLst>
        <pc:spChg chg="del">
          <ac:chgData name="Wolfgang Hofle" userId="N0OpC5GCJnpzeDWZktQ3XR3uh2wEhkOYFyFhzsqaTrs=" providerId="None" clId="Web-{8BD775FA-DF05-4753-A622-228703EBBA98}" dt="2025-02-27T13:52:35.382" v="110"/>
          <ac:spMkLst>
            <pc:docMk/>
            <pc:sldMk cId="2319845798" sldId="285"/>
            <ac:spMk id="6" creationId="{7FBFF007-744E-F59A-F71A-34776F03B838}"/>
          </ac:spMkLst>
        </pc:spChg>
        <pc:spChg chg="add">
          <ac:chgData name="Wolfgang Hofle" userId="N0OpC5GCJnpzeDWZktQ3XR3uh2wEhkOYFyFhzsqaTrs=" providerId="None" clId="Web-{8BD775FA-DF05-4753-A622-228703EBBA98}" dt="2025-02-27T13:52:37.741" v="111"/>
          <ac:spMkLst>
            <pc:docMk/>
            <pc:sldMk cId="2319845798" sldId="285"/>
            <ac:spMk id="7" creationId="{2330C1A5-54B6-D38A-66BC-FBCA61EF83A1}"/>
          </ac:spMkLst>
        </pc:spChg>
      </pc:sldChg>
      <pc:sldChg chg="addSp delSp">
        <pc:chgData name="Wolfgang Hofle" userId="N0OpC5GCJnpzeDWZktQ3XR3uh2wEhkOYFyFhzsqaTrs=" providerId="None" clId="Web-{8BD775FA-DF05-4753-A622-228703EBBA98}" dt="2025-02-27T13:52:47.648" v="113"/>
        <pc:sldMkLst>
          <pc:docMk/>
          <pc:sldMk cId="3109237965" sldId="296"/>
        </pc:sldMkLst>
        <pc:spChg chg="del">
          <ac:chgData name="Wolfgang Hofle" userId="N0OpC5GCJnpzeDWZktQ3XR3uh2wEhkOYFyFhzsqaTrs=" providerId="None" clId="Web-{8BD775FA-DF05-4753-A622-228703EBBA98}" dt="2025-02-27T13:52:45.273" v="112"/>
          <ac:spMkLst>
            <pc:docMk/>
            <pc:sldMk cId="3109237965" sldId="296"/>
            <ac:spMk id="6" creationId="{23117844-B6F6-8D99-9674-044D1E25F921}"/>
          </ac:spMkLst>
        </pc:spChg>
        <pc:spChg chg="add">
          <ac:chgData name="Wolfgang Hofle" userId="N0OpC5GCJnpzeDWZktQ3XR3uh2wEhkOYFyFhzsqaTrs=" providerId="None" clId="Web-{8BD775FA-DF05-4753-A622-228703EBBA98}" dt="2025-02-27T13:52:47.648" v="113"/>
          <ac:spMkLst>
            <pc:docMk/>
            <pc:sldMk cId="3109237965" sldId="296"/>
            <ac:spMk id="7" creationId="{134CE213-48BB-C878-F987-8863902A4623}"/>
          </ac:spMkLst>
        </pc:spChg>
      </pc:sldChg>
      <pc:sldChg chg="addSp delSp">
        <pc:chgData name="Wolfgang Hofle" userId="N0OpC5GCJnpzeDWZktQ3XR3uh2wEhkOYFyFhzsqaTrs=" providerId="None" clId="Web-{8BD775FA-DF05-4753-A622-228703EBBA98}" dt="2025-02-27T13:52:16.662" v="107"/>
        <pc:sldMkLst>
          <pc:docMk/>
          <pc:sldMk cId="3142602954" sldId="300"/>
        </pc:sldMkLst>
        <pc:spChg chg="del">
          <ac:chgData name="Wolfgang Hofle" userId="N0OpC5GCJnpzeDWZktQ3XR3uh2wEhkOYFyFhzsqaTrs=" providerId="None" clId="Web-{8BD775FA-DF05-4753-A622-228703EBBA98}" dt="2025-02-27T13:52:13.897" v="106"/>
          <ac:spMkLst>
            <pc:docMk/>
            <pc:sldMk cId="3142602954" sldId="300"/>
            <ac:spMk id="7" creationId="{F2B31EAE-5D1E-DBD1-766C-2DE231D50A4D}"/>
          </ac:spMkLst>
        </pc:spChg>
        <pc:spChg chg="add">
          <ac:chgData name="Wolfgang Hofle" userId="N0OpC5GCJnpzeDWZktQ3XR3uh2wEhkOYFyFhzsqaTrs=" providerId="None" clId="Web-{8BD775FA-DF05-4753-A622-228703EBBA98}" dt="2025-02-27T13:52:16.662" v="107"/>
          <ac:spMkLst>
            <pc:docMk/>
            <pc:sldMk cId="3142602954" sldId="300"/>
            <ac:spMk id="13" creationId="{F62BFEAA-C38A-D92E-F6B6-5A49C8D2B80B}"/>
          </ac:spMkLst>
        </pc:spChg>
      </pc:sldChg>
      <pc:sldChg chg="addSp delSp">
        <pc:chgData name="Wolfgang Hofle" userId="N0OpC5GCJnpzeDWZktQ3XR3uh2wEhkOYFyFhzsqaTrs=" providerId="None" clId="Web-{8BD775FA-DF05-4753-A622-228703EBBA98}" dt="2025-02-27T13:52:06.959" v="105"/>
        <pc:sldMkLst>
          <pc:docMk/>
          <pc:sldMk cId="2029320512" sldId="301"/>
        </pc:sldMkLst>
        <pc:spChg chg="del">
          <ac:chgData name="Wolfgang Hofle" userId="N0OpC5GCJnpzeDWZktQ3XR3uh2wEhkOYFyFhzsqaTrs=" providerId="None" clId="Web-{8BD775FA-DF05-4753-A622-228703EBBA98}" dt="2025-02-27T13:52:04.553" v="104"/>
          <ac:spMkLst>
            <pc:docMk/>
            <pc:sldMk cId="2029320512" sldId="301"/>
            <ac:spMk id="5" creationId="{9F293974-060A-151C-DEB3-C3C82CAEB9A5}"/>
          </ac:spMkLst>
        </pc:spChg>
        <pc:spChg chg="add">
          <ac:chgData name="Wolfgang Hofle" userId="N0OpC5GCJnpzeDWZktQ3XR3uh2wEhkOYFyFhzsqaTrs=" providerId="None" clId="Web-{8BD775FA-DF05-4753-A622-228703EBBA98}" dt="2025-02-27T13:52:06.959" v="105"/>
          <ac:spMkLst>
            <pc:docMk/>
            <pc:sldMk cId="2029320512" sldId="301"/>
            <ac:spMk id="7" creationId="{C7DEF362-4028-6947-5A9D-13251D2DE71F}"/>
          </ac:spMkLst>
        </pc:spChg>
      </pc:sldChg>
      <pc:sldChg chg="addSp delSp modSp">
        <pc:chgData name="Wolfgang Hofle" userId="N0OpC5GCJnpzeDWZktQ3XR3uh2wEhkOYFyFhzsqaTrs=" providerId="None" clId="Web-{8BD775FA-DF05-4753-A622-228703EBBA98}" dt="2025-02-27T13:52:28.585" v="109"/>
        <pc:sldMkLst>
          <pc:docMk/>
          <pc:sldMk cId="344257294" sldId="302"/>
        </pc:sldMkLst>
        <pc:spChg chg="del">
          <ac:chgData name="Wolfgang Hofle" userId="N0OpC5GCJnpzeDWZktQ3XR3uh2wEhkOYFyFhzsqaTrs=" providerId="None" clId="Web-{8BD775FA-DF05-4753-A622-228703EBBA98}" dt="2025-02-27T13:52:26.319" v="108"/>
          <ac:spMkLst>
            <pc:docMk/>
            <pc:sldMk cId="344257294" sldId="302"/>
            <ac:spMk id="7" creationId="{4C1C13F3-5FBE-4AC4-8666-AAA625F1DC79}"/>
          </ac:spMkLst>
        </pc:spChg>
        <pc:spChg chg="add del mod">
          <ac:chgData name="Wolfgang Hofle" userId="N0OpC5GCJnpzeDWZktQ3XR3uh2wEhkOYFyFhzsqaTrs=" providerId="None" clId="Web-{8BD775FA-DF05-4753-A622-228703EBBA98}" dt="2025-02-27T13:43:58.710" v="12"/>
          <ac:spMkLst>
            <pc:docMk/>
            <pc:sldMk cId="344257294" sldId="302"/>
            <ac:spMk id="8" creationId="{D010072F-3B5B-C6F3-CFE8-8D23B0DC2B89}"/>
          </ac:spMkLst>
        </pc:spChg>
        <pc:spChg chg="add del mod">
          <ac:chgData name="Wolfgang Hofle" userId="N0OpC5GCJnpzeDWZktQ3XR3uh2wEhkOYFyFhzsqaTrs=" providerId="None" clId="Web-{8BD775FA-DF05-4753-A622-228703EBBA98}" dt="2025-02-27T13:43:47.710" v="11"/>
          <ac:spMkLst>
            <pc:docMk/>
            <pc:sldMk cId="344257294" sldId="302"/>
            <ac:spMk id="11" creationId="{BA84AC98-7509-0095-65A6-DFB1C1010DF6}"/>
          </ac:spMkLst>
        </pc:spChg>
        <pc:spChg chg="add mod">
          <ac:chgData name="Wolfgang Hofle" userId="N0OpC5GCJnpzeDWZktQ3XR3uh2wEhkOYFyFhzsqaTrs=" providerId="None" clId="Web-{8BD775FA-DF05-4753-A622-228703EBBA98}" dt="2025-02-27T13:50:38.722" v="93" actId="20577"/>
          <ac:spMkLst>
            <pc:docMk/>
            <pc:sldMk cId="344257294" sldId="302"/>
            <ac:spMk id="13" creationId="{214211C9-22A8-4545-C472-DCD4AA8D7DA3}"/>
          </ac:spMkLst>
        </pc:spChg>
        <pc:spChg chg="add">
          <ac:chgData name="Wolfgang Hofle" userId="N0OpC5GCJnpzeDWZktQ3XR3uh2wEhkOYFyFhzsqaTrs=" providerId="None" clId="Web-{8BD775FA-DF05-4753-A622-228703EBBA98}" dt="2025-02-27T13:52:28.585" v="109"/>
          <ac:spMkLst>
            <pc:docMk/>
            <pc:sldMk cId="344257294" sldId="302"/>
            <ac:spMk id="15" creationId="{1FDC0223-D6DB-B178-08AD-259FA1829DD0}"/>
          </ac:spMkLst>
        </pc:spChg>
        <pc:picChg chg="mod">
          <ac:chgData name="Wolfgang Hofle" userId="N0OpC5GCJnpzeDWZktQ3XR3uh2wEhkOYFyFhzsqaTrs=" providerId="None" clId="Web-{8BD775FA-DF05-4753-A622-228703EBBA98}" dt="2025-02-27T13:44:10.336" v="13" actId="1076"/>
          <ac:picMkLst>
            <pc:docMk/>
            <pc:sldMk cId="344257294" sldId="302"/>
            <ac:picMk id="6" creationId="{0DBFC642-1E0C-D3D2-08C2-C7E14C2D9A8D}"/>
          </ac:picMkLst>
        </pc:picChg>
      </pc:sldChg>
      <pc:sldChg chg="modSp">
        <pc:chgData name="Wolfgang Hofle" userId="N0OpC5GCJnpzeDWZktQ3XR3uh2wEhkOYFyFhzsqaTrs=" providerId="None" clId="Web-{8BD775FA-DF05-4753-A622-228703EBBA98}" dt="2025-02-27T13:51:10.660" v="95" actId="14100"/>
        <pc:sldMkLst>
          <pc:docMk/>
          <pc:sldMk cId="360912734" sldId="303"/>
        </pc:sldMkLst>
        <pc:spChg chg="mod">
          <ac:chgData name="Wolfgang Hofle" userId="N0OpC5GCJnpzeDWZktQ3XR3uh2wEhkOYFyFhzsqaTrs=" providerId="None" clId="Web-{8BD775FA-DF05-4753-A622-228703EBBA98}" dt="2025-02-27T13:51:10.660" v="95" actId="14100"/>
          <ac:spMkLst>
            <pc:docMk/>
            <pc:sldMk cId="360912734" sldId="303"/>
            <ac:spMk id="18" creationId="{4E5EE94A-5AD4-B4FB-CC37-8E579C6B579A}"/>
          </ac:spMkLst>
        </pc:spChg>
      </pc:sldChg>
    </pc:docChg>
  </pc:docChgLst>
  <pc:docChgLst>
    <pc:chgData name="Wolfgang Hofle" userId="N0OpC5GCJnpzeDWZktQ3XR3uh2wEhkOYFyFhzsqaTrs=" providerId="None" clId="Web-{572EBEA0-4EF2-4FD8-A4B2-B8C485D721FC}"/>
    <pc:docChg chg="addSld delSld modSld modSection">
      <pc:chgData name="Wolfgang Hofle" userId="N0OpC5GCJnpzeDWZktQ3XR3uh2wEhkOYFyFhzsqaTrs=" providerId="None" clId="Web-{572EBEA0-4EF2-4FD8-A4B2-B8C485D721FC}" dt="2025-02-27T13:39:17.666" v="155"/>
      <pc:docMkLst>
        <pc:docMk/>
      </pc:docMkLst>
      <pc:sldChg chg="modSp">
        <pc:chgData name="Wolfgang Hofle" userId="N0OpC5GCJnpzeDWZktQ3XR3uh2wEhkOYFyFhzsqaTrs=" providerId="None" clId="Web-{572EBEA0-4EF2-4FD8-A4B2-B8C485D721FC}" dt="2025-02-27T12:19:15.636" v="18" actId="14100"/>
        <pc:sldMkLst>
          <pc:docMk/>
          <pc:sldMk cId="406115104" sldId="263"/>
        </pc:sldMkLst>
        <pc:spChg chg="mod">
          <ac:chgData name="Wolfgang Hofle" userId="N0OpC5GCJnpzeDWZktQ3XR3uh2wEhkOYFyFhzsqaTrs=" providerId="None" clId="Web-{572EBEA0-4EF2-4FD8-A4B2-B8C485D721FC}" dt="2025-02-27T12:19:15.636" v="18" actId="14100"/>
          <ac:spMkLst>
            <pc:docMk/>
            <pc:sldMk cId="406115104" sldId="263"/>
            <ac:spMk id="2" creationId="{02431DF6-41CB-4397-A2A3-BFCE07E6B182}"/>
          </ac:spMkLst>
        </pc:spChg>
      </pc:sldChg>
      <pc:sldChg chg="modSp">
        <pc:chgData name="Wolfgang Hofle" userId="N0OpC5GCJnpzeDWZktQ3XR3uh2wEhkOYFyFhzsqaTrs=" providerId="None" clId="Web-{572EBEA0-4EF2-4FD8-A4B2-B8C485D721FC}" dt="2025-02-27T12:20:32.967" v="61" actId="1076"/>
        <pc:sldMkLst>
          <pc:docMk/>
          <pc:sldMk cId="2283273206" sldId="276"/>
        </pc:sldMkLst>
        <pc:spChg chg="mod">
          <ac:chgData name="Wolfgang Hofle" userId="N0OpC5GCJnpzeDWZktQ3XR3uh2wEhkOYFyFhzsqaTrs=" providerId="None" clId="Web-{572EBEA0-4EF2-4FD8-A4B2-B8C485D721FC}" dt="2025-02-27T12:20:32.967" v="61" actId="1076"/>
          <ac:spMkLst>
            <pc:docMk/>
            <pc:sldMk cId="2283273206" sldId="276"/>
            <ac:spMk id="4" creationId="{0D4C15D8-02C4-45A0-B960-0862A33A7BAE}"/>
          </ac:spMkLst>
        </pc:spChg>
      </pc:sldChg>
      <pc:sldChg chg="modSp">
        <pc:chgData name="Wolfgang Hofle" userId="N0OpC5GCJnpzeDWZktQ3XR3uh2wEhkOYFyFhzsqaTrs=" providerId="None" clId="Web-{572EBEA0-4EF2-4FD8-A4B2-B8C485D721FC}" dt="2025-02-27T13:12:00.146" v="111" actId="14100"/>
        <pc:sldMkLst>
          <pc:docMk/>
          <pc:sldMk cId="2407535003" sldId="282"/>
        </pc:sldMkLst>
        <pc:spChg chg="mod">
          <ac:chgData name="Wolfgang Hofle" userId="N0OpC5GCJnpzeDWZktQ3XR3uh2wEhkOYFyFhzsqaTrs=" providerId="None" clId="Web-{572EBEA0-4EF2-4FD8-A4B2-B8C485D721FC}" dt="2025-02-27T13:12:00.146" v="111" actId="14100"/>
          <ac:spMkLst>
            <pc:docMk/>
            <pc:sldMk cId="2407535003" sldId="282"/>
            <ac:spMk id="6" creationId="{208667AB-2159-7B5E-BA32-E5E319B428DB}"/>
          </ac:spMkLst>
        </pc:spChg>
      </pc:sldChg>
      <pc:sldChg chg="del">
        <pc:chgData name="Wolfgang Hofle" userId="N0OpC5GCJnpzeDWZktQ3XR3uh2wEhkOYFyFhzsqaTrs=" providerId="None" clId="Web-{572EBEA0-4EF2-4FD8-A4B2-B8C485D721FC}" dt="2025-02-27T13:11:29.770" v="110"/>
        <pc:sldMkLst>
          <pc:docMk/>
          <pc:sldMk cId="3767200489" sldId="294"/>
        </pc:sldMkLst>
      </pc:sldChg>
      <pc:sldChg chg="modSp">
        <pc:chgData name="Wolfgang Hofle" userId="N0OpC5GCJnpzeDWZktQ3XR3uh2wEhkOYFyFhzsqaTrs=" providerId="None" clId="Web-{572EBEA0-4EF2-4FD8-A4B2-B8C485D721FC}" dt="2025-02-27T13:11:17.473" v="109" actId="20577"/>
        <pc:sldMkLst>
          <pc:docMk/>
          <pc:sldMk cId="2303809910" sldId="295"/>
        </pc:sldMkLst>
        <pc:spChg chg="mod">
          <ac:chgData name="Wolfgang Hofle" userId="N0OpC5GCJnpzeDWZktQ3XR3uh2wEhkOYFyFhzsqaTrs=" providerId="None" clId="Web-{572EBEA0-4EF2-4FD8-A4B2-B8C485D721FC}" dt="2025-02-27T13:11:17.473" v="109" actId="20577"/>
          <ac:spMkLst>
            <pc:docMk/>
            <pc:sldMk cId="2303809910" sldId="295"/>
            <ac:spMk id="4" creationId="{15EF71A5-B12A-B718-73B3-E8A37261B374}"/>
          </ac:spMkLst>
        </pc:spChg>
      </pc:sldChg>
      <pc:sldChg chg="add del">
        <pc:chgData name="Wolfgang Hofle" userId="N0OpC5GCJnpzeDWZktQ3XR3uh2wEhkOYFyFhzsqaTrs=" providerId="None" clId="Web-{572EBEA0-4EF2-4FD8-A4B2-B8C485D721FC}" dt="2025-02-27T13:09:44.329" v="94"/>
        <pc:sldMkLst>
          <pc:docMk/>
          <pc:sldMk cId="795024919" sldId="299"/>
        </pc:sldMkLst>
      </pc:sldChg>
      <pc:sldChg chg="modSp">
        <pc:chgData name="Wolfgang Hofle" userId="N0OpC5GCJnpzeDWZktQ3XR3uh2wEhkOYFyFhzsqaTrs=" providerId="None" clId="Web-{572EBEA0-4EF2-4FD8-A4B2-B8C485D721FC}" dt="2025-02-27T13:21:55.493" v="154" actId="1076"/>
        <pc:sldMkLst>
          <pc:docMk/>
          <pc:sldMk cId="3142602954" sldId="300"/>
        </pc:sldMkLst>
        <pc:spChg chg="mod">
          <ac:chgData name="Wolfgang Hofle" userId="N0OpC5GCJnpzeDWZktQ3XR3uh2wEhkOYFyFhzsqaTrs=" providerId="None" clId="Web-{572EBEA0-4EF2-4FD8-A4B2-B8C485D721FC}" dt="2025-02-27T13:21:14.601" v="128" actId="20577"/>
          <ac:spMkLst>
            <pc:docMk/>
            <pc:sldMk cId="3142602954" sldId="300"/>
            <ac:spMk id="9" creationId="{EAE9EA69-B528-4B9C-C037-D43960AC071B}"/>
          </ac:spMkLst>
        </pc:spChg>
        <pc:spChg chg="mod">
          <ac:chgData name="Wolfgang Hofle" userId="N0OpC5GCJnpzeDWZktQ3XR3uh2wEhkOYFyFhzsqaTrs=" providerId="None" clId="Web-{572EBEA0-4EF2-4FD8-A4B2-B8C485D721FC}" dt="2025-02-27T13:21:55.493" v="154" actId="1076"/>
          <ac:spMkLst>
            <pc:docMk/>
            <pc:sldMk cId="3142602954" sldId="300"/>
            <ac:spMk id="11" creationId="{2CAE641A-2B37-9467-977E-5F8F8E9280BD}"/>
          </ac:spMkLst>
        </pc:spChg>
      </pc:sldChg>
      <pc:sldChg chg="addSp">
        <pc:chgData name="Wolfgang Hofle" userId="N0OpC5GCJnpzeDWZktQ3XR3uh2wEhkOYFyFhzsqaTrs=" providerId="None" clId="Web-{572EBEA0-4EF2-4FD8-A4B2-B8C485D721FC}" dt="2025-02-27T13:39:17.666" v="155"/>
        <pc:sldMkLst>
          <pc:docMk/>
          <pc:sldMk cId="344257294" sldId="302"/>
        </pc:sldMkLst>
        <pc:spChg chg="add">
          <ac:chgData name="Wolfgang Hofle" userId="N0OpC5GCJnpzeDWZktQ3XR3uh2wEhkOYFyFhzsqaTrs=" providerId="None" clId="Web-{572EBEA0-4EF2-4FD8-A4B2-B8C485D721FC}" dt="2025-02-27T13:39:17.666" v="155"/>
          <ac:spMkLst>
            <pc:docMk/>
            <pc:sldMk cId="344257294" sldId="302"/>
            <ac:spMk id="4" creationId="{534D8A12-90DE-31F4-EF58-5D40EE03445F}"/>
          </ac:spMkLst>
        </pc:spChg>
      </pc:sldChg>
      <pc:sldChg chg="modSp">
        <pc:chgData name="Wolfgang Hofle" userId="N0OpC5GCJnpzeDWZktQ3XR3uh2wEhkOYFyFhzsqaTrs=" providerId="None" clId="Web-{572EBEA0-4EF2-4FD8-A4B2-B8C485D721FC}" dt="2025-02-27T12:22:36.206" v="92" actId="20577"/>
        <pc:sldMkLst>
          <pc:docMk/>
          <pc:sldMk cId="360912734" sldId="303"/>
        </pc:sldMkLst>
        <pc:spChg chg="mod">
          <ac:chgData name="Wolfgang Hofle" userId="N0OpC5GCJnpzeDWZktQ3XR3uh2wEhkOYFyFhzsqaTrs=" providerId="None" clId="Web-{572EBEA0-4EF2-4FD8-A4B2-B8C485D721FC}" dt="2025-02-27T12:21:55.095" v="82" actId="20577"/>
          <ac:spMkLst>
            <pc:docMk/>
            <pc:sldMk cId="360912734" sldId="303"/>
            <ac:spMk id="4" creationId="{95A39267-03F3-AD53-1C33-9D59DF2D6F23}"/>
          </ac:spMkLst>
        </pc:spChg>
        <pc:spChg chg="mod">
          <ac:chgData name="Wolfgang Hofle" userId="N0OpC5GCJnpzeDWZktQ3XR3uh2wEhkOYFyFhzsqaTrs=" providerId="None" clId="Web-{572EBEA0-4EF2-4FD8-A4B2-B8C485D721FC}" dt="2025-02-27T12:22:36.206" v="92" actId="20577"/>
          <ac:spMkLst>
            <pc:docMk/>
            <pc:sldMk cId="360912734" sldId="303"/>
            <ac:spMk id="13" creationId="{DCA98BA2-0463-0D2A-B5A3-69FBF787B52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27.02.2025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38291533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40325" y="1681599"/>
            <a:ext cx="8263350" cy="1358652"/>
          </a:xfrm>
        </p:spPr>
        <p:txBody>
          <a:bodyPr/>
          <a:lstStyle/>
          <a:p>
            <a:r>
              <a:rPr lang="en-US" dirty="0" err="1"/>
              <a:t>FCC</a:t>
            </a:r>
            <a:r>
              <a:rPr lang="en-US" cap="none" dirty="0" err="1"/>
              <a:t>ee</a:t>
            </a:r>
            <a:r>
              <a:rPr lang="en-US" cap="none" dirty="0"/>
              <a:t> Collider </a:t>
            </a:r>
            <a:r>
              <a:rPr lang="en-US" dirty="0" err="1"/>
              <a:t>DepolariZer</a:t>
            </a:r>
            <a:r>
              <a:rPr lang="en-US" dirty="0"/>
              <a:t> Design Considerations</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0" y="97423"/>
            <a:ext cx="2591190" cy="255796"/>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a:t>
            </a:r>
            <a:r>
              <a:rPr lang="en-US" sz="900" dirty="0" err="1">
                <a:solidFill>
                  <a:schemeClr val="bg1"/>
                </a:solidFill>
              </a:rPr>
              <a:t>FCCee</a:t>
            </a:r>
            <a:r>
              <a:rPr lang="en-US" sz="900" dirty="0">
                <a:solidFill>
                  <a:schemeClr val="bg1"/>
                </a:solidFill>
              </a:rPr>
              <a:t> Optics Design Meeting</a:t>
            </a:r>
            <a:endParaRPr lang="de-AT" sz="900" dirty="0">
              <a:solidFill>
                <a:schemeClr val="bg1"/>
              </a:solidFill>
            </a:endParaRPr>
          </a:p>
        </p:txBody>
      </p:sp>
      <p:sp>
        <p:nvSpPr>
          <p:cNvPr id="8" name="Textfeld 7">
            <a:extLst>
              <a:ext uri="{FF2B5EF4-FFF2-40B4-BE49-F238E27FC236}">
                <a16:creationId xmlns:a16="http://schemas.microsoft.com/office/drawing/2014/main" id="{E9335305-5BED-4A23-8A5C-34ED427E5A35}"/>
              </a:ext>
            </a:extLst>
          </p:cNvPr>
          <p:cNvSpPr txBox="1"/>
          <p:nvPr/>
        </p:nvSpPr>
        <p:spPr>
          <a:xfrm>
            <a:off x="3599892" y="3219822"/>
            <a:ext cx="1944216" cy="216023"/>
          </a:xfrm>
          <a:prstGeom prst="rect">
            <a:avLst/>
          </a:prstGeom>
          <a:noFill/>
        </p:spPr>
        <p:txBody>
          <a:bodyPr wrap="square" rtlCol="0">
            <a:noAutofit/>
          </a:bodyPr>
          <a:lstStyle/>
          <a:p>
            <a:pPr algn="ctr">
              <a:lnSpc>
                <a:spcPts val="1238"/>
              </a:lnSpc>
            </a:pPr>
            <a:r>
              <a:rPr lang="en-US" sz="900" dirty="0">
                <a:solidFill>
                  <a:schemeClr val="bg1"/>
                </a:solidFill>
              </a:rPr>
              <a:t>W. Hofle</a:t>
            </a:r>
          </a:p>
          <a:p>
            <a:pPr algn="ctr">
              <a:lnSpc>
                <a:spcPts val="1238"/>
              </a:lnSpc>
            </a:pPr>
            <a:r>
              <a:rPr lang="en-US" sz="900" dirty="0">
                <a:solidFill>
                  <a:schemeClr val="bg1"/>
                </a:solidFill>
              </a:rPr>
              <a:t>CERN SY-RF-BR</a:t>
            </a:r>
            <a:endParaRPr lang="de-AT" sz="900" dirty="0">
              <a:solidFill>
                <a:schemeClr val="bg1"/>
              </a:solidFill>
            </a:endParaRPr>
          </a:p>
        </p:txBody>
      </p:sp>
      <p:sp>
        <p:nvSpPr>
          <p:cNvPr id="4" name="Untertitel 6">
            <a:extLst>
              <a:ext uri="{FF2B5EF4-FFF2-40B4-BE49-F238E27FC236}">
                <a16:creationId xmlns:a16="http://schemas.microsoft.com/office/drawing/2014/main" id="{B4C0F1DF-4C83-B6FC-9CAA-5213456A5C82}"/>
              </a:ext>
            </a:extLst>
          </p:cNvPr>
          <p:cNvSpPr>
            <a:spLocks noGrp="1"/>
          </p:cNvSpPr>
          <p:nvPr>
            <p:ph type="subTitle" idx="1"/>
          </p:nvPr>
        </p:nvSpPr>
        <p:spPr>
          <a:xfrm>
            <a:off x="516627" y="3939902"/>
            <a:ext cx="8263350" cy="733265"/>
          </a:xfrm>
        </p:spPr>
        <p:txBody>
          <a:bodyPr/>
          <a:lstStyle/>
          <a:p>
            <a:r>
              <a:rPr lang="en-US" sz="1000" dirty="0"/>
              <a:t>Acknowledgements:</a:t>
            </a:r>
          </a:p>
          <a:p>
            <a:r>
              <a:rPr lang="en-US" sz="1000" dirty="0"/>
              <a:t>I. Koop, G. Roy, D. Sittard</a:t>
            </a:r>
          </a:p>
          <a:p>
            <a:r>
              <a:rPr lang="en-US" sz="1000" dirty="0" err="1"/>
              <a:t>Epol</a:t>
            </a:r>
            <a:r>
              <a:rPr lang="en-US" sz="1000" dirty="0"/>
              <a:t> WG</a:t>
            </a:r>
            <a:endParaRPr lang="de-AT" sz="1000" dirty="0"/>
          </a:p>
        </p:txBody>
      </p:sp>
      <p:grpSp>
        <p:nvGrpSpPr>
          <p:cNvPr id="6" name="Picture 52">
            <a:extLst>
              <a:ext uri="{FF2B5EF4-FFF2-40B4-BE49-F238E27FC236}">
                <a16:creationId xmlns:a16="http://schemas.microsoft.com/office/drawing/2014/main" id="{AAF500D2-6076-53B1-6F6E-9B0FC29A3C6B}"/>
              </a:ext>
            </a:extLst>
          </p:cNvPr>
          <p:cNvGrpSpPr/>
          <p:nvPr/>
        </p:nvGrpSpPr>
        <p:grpSpPr>
          <a:xfrm>
            <a:off x="8403162" y="97423"/>
            <a:ext cx="601025" cy="640081"/>
            <a:chOff x="0" y="0"/>
            <a:chExt cx="601024" cy="640080"/>
          </a:xfrm>
        </p:grpSpPr>
        <p:sp>
          <p:nvSpPr>
            <p:cNvPr id="7" name="Rectangle">
              <a:extLst>
                <a:ext uri="{FF2B5EF4-FFF2-40B4-BE49-F238E27FC236}">
                  <a16:creationId xmlns:a16="http://schemas.microsoft.com/office/drawing/2014/main" id="{83E3D46E-8BBC-5152-7EEB-CE880E8917CA}"/>
                </a:ext>
              </a:extLst>
            </p:cNvPr>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9" name="image8.png" descr="image8.png">
              <a:extLst>
                <a:ext uri="{FF2B5EF4-FFF2-40B4-BE49-F238E27FC236}">
                  <a16:creationId xmlns:a16="http://schemas.microsoft.com/office/drawing/2014/main" id="{1FC87117-CFAE-4A77-D731-F6937A802818}"/>
                </a:ext>
              </a:extLst>
            </p:cNvPr>
            <p:cNvPicPr>
              <a:picLocks noChangeAspect="1"/>
            </p:cNvPicPr>
            <p:nvPr/>
          </p:nvPicPr>
          <p:blipFill>
            <a:blip r:embed="rId2"/>
            <a:stretch>
              <a:fillRect/>
            </a:stretch>
          </p:blipFill>
          <p:spPr>
            <a:xfrm>
              <a:off x="0" y="0"/>
              <a:ext cx="601025" cy="640081"/>
            </a:xfrm>
            <a:prstGeom prst="rect">
              <a:avLst/>
            </a:prstGeom>
            <a:ln w="12700" cap="flat">
              <a:noFill/>
              <a:miter lim="400000"/>
            </a:ln>
            <a:effectLst/>
          </p:spPr>
        </p:pic>
      </p:gr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599EB-955C-46D3-317C-E4D0B8B837EB}"/>
            </a:ext>
          </a:extLst>
        </p:cNvPr>
        <p:cNvGrpSpPr/>
        <p:nvPr/>
      </p:nvGrpSpPr>
      <p:grpSpPr>
        <a:xfrm>
          <a:off x="0" y="0"/>
          <a:ext cx="0" cy="0"/>
          <a:chOff x="0" y="0"/>
          <a:chExt cx="0" cy="0"/>
        </a:xfrm>
      </p:grpSpPr>
      <p:pic>
        <p:nvPicPr>
          <p:cNvPr id="6" name="Рисунок 2">
            <a:extLst>
              <a:ext uri="{FF2B5EF4-FFF2-40B4-BE49-F238E27FC236}">
                <a16:creationId xmlns:a16="http://schemas.microsoft.com/office/drawing/2014/main" id="{0DBFC642-1E0C-D3D2-08C2-C7E14C2D9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7539" y="1587335"/>
            <a:ext cx="4973447" cy="3136334"/>
          </a:xfrm>
          <a:prstGeom prst="rect">
            <a:avLst/>
          </a:prstGeom>
        </p:spPr>
      </p:pic>
      <p:sp>
        <p:nvSpPr>
          <p:cNvPr id="2" name="Slide Number Placeholder 1">
            <a:extLst>
              <a:ext uri="{FF2B5EF4-FFF2-40B4-BE49-F238E27FC236}">
                <a16:creationId xmlns:a16="http://schemas.microsoft.com/office/drawing/2014/main" id="{6FCEB607-2775-1FAF-93BA-837B35874A75}"/>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3" name="Text Placeholder 2">
            <a:extLst>
              <a:ext uri="{FF2B5EF4-FFF2-40B4-BE49-F238E27FC236}">
                <a16:creationId xmlns:a16="http://schemas.microsoft.com/office/drawing/2014/main" id="{BC190B90-EB15-B7AB-0D63-C77D7C4FA831}"/>
              </a:ext>
            </a:extLst>
          </p:cNvPr>
          <p:cNvSpPr>
            <a:spLocks noGrp="1"/>
          </p:cNvSpPr>
          <p:nvPr>
            <p:ph type="body" sz="quarter" idx="11"/>
          </p:nvPr>
        </p:nvSpPr>
        <p:spPr>
          <a:xfrm>
            <a:off x="466065" y="1083664"/>
            <a:ext cx="4382829" cy="212558"/>
          </a:xfrm>
        </p:spPr>
        <p:txBody>
          <a:bodyPr/>
          <a:lstStyle/>
          <a:p>
            <a:r>
              <a:rPr lang="en-US" dirty="0"/>
              <a:t>positron beam outgoing (clockwise) / right of IPs</a:t>
            </a:r>
          </a:p>
        </p:txBody>
      </p:sp>
      <p:sp>
        <p:nvSpPr>
          <p:cNvPr id="5" name="Title 4">
            <a:extLst>
              <a:ext uri="{FF2B5EF4-FFF2-40B4-BE49-F238E27FC236}">
                <a16:creationId xmlns:a16="http://schemas.microsoft.com/office/drawing/2014/main" id="{2813B59A-12B3-EB05-5799-D8EB11BAD505}"/>
              </a:ext>
            </a:extLst>
          </p:cNvPr>
          <p:cNvSpPr>
            <a:spLocks noGrp="1"/>
          </p:cNvSpPr>
          <p:nvPr>
            <p:ph type="title"/>
          </p:nvPr>
        </p:nvSpPr>
        <p:spPr>
          <a:xfrm>
            <a:off x="440325" y="539669"/>
            <a:ext cx="8263350" cy="804066"/>
          </a:xfrm>
        </p:spPr>
        <p:txBody>
          <a:bodyPr/>
          <a:lstStyle/>
          <a:p>
            <a:r>
              <a:rPr lang="en-US" dirty="0"/>
              <a:t>Placement in regular arcs re-visited</a:t>
            </a:r>
          </a:p>
        </p:txBody>
      </p:sp>
      <p:sp>
        <p:nvSpPr>
          <p:cNvPr id="10" name="TextBox 9">
            <a:extLst>
              <a:ext uri="{FF2B5EF4-FFF2-40B4-BE49-F238E27FC236}">
                <a16:creationId xmlns:a16="http://schemas.microsoft.com/office/drawing/2014/main" id="{3301DA7E-139C-F930-05A7-74486D7F992F}"/>
              </a:ext>
            </a:extLst>
          </p:cNvPr>
          <p:cNvSpPr txBox="1"/>
          <p:nvPr/>
        </p:nvSpPr>
        <p:spPr>
          <a:xfrm>
            <a:off x="6779839" y="4645259"/>
            <a:ext cx="2415186" cy="246221"/>
          </a:xfrm>
          <a:prstGeom prst="rect">
            <a:avLst/>
          </a:prstGeom>
          <a:noFill/>
        </p:spPr>
        <p:txBody>
          <a:bodyPr wrap="square">
            <a:spAutoFit/>
          </a:bodyPr>
          <a:lstStyle/>
          <a:p>
            <a:r>
              <a:rPr lang="en-US" sz="1000" dirty="0">
                <a:solidFill>
                  <a:srgbClr val="FF0000"/>
                </a:solidFill>
              </a:rPr>
              <a:t>Following proposal by I. Koop</a:t>
            </a:r>
            <a:endParaRPr lang="en-CH" sz="1000" dirty="0">
              <a:solidFill>
                <a:srgbClr val="FF0000"/>
              </a:solidFill>
            </a:endParaRPr>
          </a:p>
        </p:txBody>
      </p:sp>
      <p:sp>
        <p:nvSpPr>
          <p:cNvPr id="12" name="Textfeld 3">
            <a:extLst>
              <a:ext uri="{FF2B5EF4-FFF2-40B4-BE49-F238E27FC236}">
                <a16:creationId xmlns:a16="http://schemas.microsoft.com/office/drawing/2014/main" id="{E62785A1-965C-433E-2DE7-C07D054B1A0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9" name="Text Placeholder 3">
            <a:extLst>
              <a:ext uri="{FF2B5EF4-FFF2-40B4-BE49-F238E27FC236}">
                <a16:creationId xmlns:a16="http://schemas.microsoft.com/office/drawing/2014/main" id="{CA6624DE-28EE-AFC9-3F58-7045C2D8DFBE}"/>
              </a:ext>
            </a:extLst>
          </p:cNvPr>
          <p:cNvSpPr>
            <a:spLocks noGrp="1"/>
          </p:cNvSpPr>
          <p:nvPr>
            <p:ph type="body" sz="quarter" idx="12"/>
          </p:nvPr>
        </p:nvSpPr>
        <p:spPr>
          <a:xfrm>
            <a:off x="243151" y="1378143"/>
            <a:ext cx="2701401" cy="2432403"/>
          </a:xfrm>
        </p:spPr>
        <p:txBody>
          <a:bodyPr/>
          <a:lstStyle/>
          <a:p>
            <a:pPr marL="285750" indent="-285750">
              <a:buFont typeface="Arial" panose="020B0604020202020204" pitchFamily="34" charset="0"/>
              <a:buChar char="•"/>
            </a:pPr>
            <a:r>
              <a:rPr lang="en-GB" dirty="0"/>
              <a:t>split system over eight locations, left and right of experimental points</a:t>
            </a:r>
          </a:p>
          <a:p>
            <a:pPr marL="285750" indent="-285750">
              <a:buFont typeface="Arial" panose="020B0604020202020204" pitchFamily="34" charset="0"/>
              <a:buChar char="•"/>
            </a:pPr>
            <a:r>
              <a:rPr lang="en-GB" dirty="0"/>
              <a:t>chose kickers of lengths of 1 m, 26 mm chamber</a:t>
            </a:r>
          </a:p>
          <a:p>
            <a:pPr marL="285750" indent="-285750">
              <a:buFont typeface="Arial" panose="020B0604020202020204" pitchFamily="34" charset="0"/>
              <a:buChar char="•"/>
            </a:pPr>
            <a:r>
              <a:rPr lang="en-GB" dirty="0">
                <a:sym typeface="Wingdings" panose="05000000000000000000" pitchFamily="2" charset="2"/>
              </a:rPr>
              <a:t> </a:t>
            </a:r>
            <a:r>
              <a:rPr lang="en-GB" dirty="0"/>
              <a:t>at least 8 kickers per beam for four full wave bumps per beam</a:t>
            </a:r>
          </a:p>
          <a:p>
            <a:pPr marL="285750" indent="-285750">
              <a:buFont typeface="Arial" panose="020B0604020202020204" pitchFamily="34" charset="0"/>
              <a:buChar char="•"/>
            </a:pPr>
            <a:r>
              <a:rPr lang="en-GB" dirty="0"/>
              <a:t>+ the optional third kicker to ensure bump closure (another 4 kickers per beam) </a:t>
            </a:r>
          </a:p>
          <a:p>
            <a:pPr marL="285750" indent="-285750">
              <a:buFont typeface="Arial" panose="020B0604020202020204" pitchFamily="34" charset="0"/>
              <a:buChar char="•"/>
            </a:pPr>
            <a:r>
              <a:rPr lang="en-GB" dirty="0">
                <a:solidFill>
                  <a:srgbClr val="0F124A"/>
                </a:solidFill>
              </a:rPr>
              <a:t>24 kickers in total</a:t>
            </a:r>
          </a:p>
        </p:txBody>
      </p:sp>
      <p:sp>
        <p:nvSpPr>
          <p:cNvPr id="18" name="TextBox 17">
            <a:extLst>
              <a:ext uri="{FF2B5EF4-FFF2-40B4-BE49-F238E27FC236}">
                <a16:creationId xmlns:a16="http://schemas.microsoft.com/office/drawing/2014/main" id="{BCE30CA3-BEEE-94F9-6BC5-AA586AED2437}"/>
              </a:ext>
            </a:extLst>
          </p:cNvPr>
          <p:cNvSpPr txBox="1"/>
          <p:nvPr/>
        </p:nvSpPr>
        <p:spPr>
          <a:xfrm rot="16200000">
            <a:off x="3326745" y="2486892"/>
            <a:ext cx="800355" cy="215444"/>
          </a:xfrm>
          <a:prstGeom prst="rect">
            <a:avLst/>
          </a:prstGeom>
          <a:noFill/>
        </p:spPr>
        <p:txBody>
          <a:bodyPr wrap="square" rtlCol="0">
            <a:spAutoFit/>
          </a:bodyPr>
          <a:lstStyle/>
          <a:p>
            <a:pPr algn="l"/>
            <a:r>
              <a:rPr lang="en-GB" sz="800" dirty="0">
                <a:solidFill>
                  <a:schemeClr val="tx2"/>
                </a:solidFill>
              </a:rPr>
              <a:t>Kicker 1</a:t>
            </a:r>
            <a:endParaRPr lang="en-CH" sz="800" dirty="0">
              <a:solidFill>
                <a:schemeClr val="tx2"/>
              </a:solidFill>
            </a:endParaRPr>
          </a:p>
        </p:txBody>
      </p:sp>
      <p:sp>
        <p:nvSpPr>
          <p:cNvPr id="19" name="TextBox 18">
            <a:extLst>
              <a:ext uri="{FF2B5EF4-FFF2-40B4-BE49-F238E27FC236}">
                <a16:creationId xmlns:a16="http://schemas.microsoft.com/office/drawing/2014/main" id="{9924C5EA-C797-23C0-90DC-1BEC21DA02DD}"/>
              </a:ext>
            </a:extLst>
          </p:cNvPr>
          <p:cNvSpPr txBox="1"/>
          <p:nvPr/>
        </p:nvSpPr>
        <p:spPr>
          <a:xfrm rot="16200000">
            <a:off x="7587255" y="2486623"/>
            <a:ext cx="800355" cy="215444"/>
          </a:xfrm>
          <a:prstGeom prst="rect">
            <a:avLst/>
          </a:prstGeom>
          <a:noFill/>
        </p:spPr>
        <p:txBody>
          <a:bodyPr wrap="square" rtlCol="0">
            <a:spAutoFit/>
          </a:bodyPr>
          <a:lstStyle/>
          <a:p>
            <a:pPr algn="l"/>
            <a:r>
              <a:rPr lang="en-GB" sz="800" dirty="0">
                <a:solidFill>
                  <a:schemeClr val="tx2"/>
                </a:solidFill>
              </a:rPr>
              <a:t>Kicker 2</a:t>
            </a:r>
            <a:endParaRPr lang="en-CH" sz="800" dirty="0">
              <a:solidFill>
                <a:schemeClr val="tx2"/>
              </a:solidFill>
            </a:endParaRPr>
          </a:p>
        </p:txBody>
      </p:sp>
      <p:sp>
        <p:nvSpPr>
          <p:cNvPr id="20" name="TextBox 19">
            <a:extLst>
              <a:ext uri="{FF2B5EF4-FFF2-40B4-BE49-F238E27FC236}">
                <a16:creationId xmlns:a16="http://schemas.microsoft.com/office/drawing/2014/main" id="{DA02410F-F270-8F9C-2D88-5BE4BC7649AC}"/>
              </a:ext>
            </a:extLst>
          </p:cNvPr>
          <p:cNvSpPr txBox="1"/>
          <p:nvPr/>
        </p:nvSpPr>
        <p:spPr>
          <a:xfrm rot="16200000">
            <a:off x="5413371" y="2169569"/>
            <a:ext cx="800355" cy="215444"/>
          </a:xfrm>
          <a:prstGeom prst="rect">
            <a:avLst/>
          </a:prstGeom>
          <a:noFill/>
        </p:spPr>
        <p:txBody>
          <a:bodyPr wrap="square" rtlCol="0">
            <a:spAutoFit/>
          </a:bodyPr>
          <a:lstStyle/>
          <a:p>
            <a:pPr algn="l"/>
            <a:r>
              <a:rPr lang="en-GB" sz="800" dirty="0">
                <a:solidFill>
                  <a:schemeClr val="tx2"/>
                </a:solidFill>
              </a:rPr>
              <a:t>Kicker 3</a:t>
            </a:r>
            <a:endParaRPr lang="en-CH" sz="800" dirty="0">
              <a:solidFill>
                <a:schemeClr val="tx2"/>
              </a:solidFill>
            </a:endParaRPr>
          </a:p>
        </p:txBody>
      </p:sp>
      <p:sp>
        <p:nvSpPr>
          <p:cNvPr id="22" name="TextBox 21">
            <a:extLst>
              <a:ext uri="{FF2B5EF4-FFF2-40B4-BE49-F238E27FC236}">
                <a16:creationId xmlns:a16="http://schemas.microsoft.com/office/drawing/2014/main" id="{FBF4C8BB-5E4D-5272-979B-0CADB1D3E274}"/>
              </a:ext>
            </a:extLst>
          </p:cNvPr>
          <p:cNvSpPr txBox="1"/>
          <p:nvPr/>
        </p:nvSpPr>
        <p:spPr>
          <a:xfrm>
            <a:off x="4403244" y="3463109"/>
            <a:ext cx="1962383" cy="338554"/>
          </a:xfrm>
          <a:prstGeom prst="rect">
            <a:avLst/>
          </a:prstGeom>
          <a:noFill/>
        </p:spPr>
        <p:txBody>
          <a:bodyPr wrap="square" rtlCol="0">
            <a:spAutoFit/>
          </a:bodyPr>
          <a:lstStyle/>
          <a:p>
            <a:pPr algn="l"/>
            <a:r>
              <a:rPr lang="en-GB" sz="800" dirty="0">
                <a:solidFill>
                  <a:schemeClr val="tx2"/>
                </a:solidFill>
              </a:rPr>
              <a:t>optional kicker 3 to ensure full wave bump is closed</a:t>
            </a:r>
            <a:endParaRPr lang="en-CH" sz="800" dirty="0">
              <a:solidFill>
                <a:schemeClr val="tx2"/>
              </a:solidFill>
            </a:endParaRPr>
          </a:p>
        </p:txBody>
      </p:sp>
      <p:sp>
        <p:nvSpPr>
          <p:cNvPr id="17" name="TextBox 16">
            <a:extLst>
              <a:ext uri="{FF2B5EF4-FFF2-40B4-BE49-F238E27FC236}">
                <a16:creationId xmlns:a16="http://schemas.microsoft.com/office/drawing/2014/main" id="{81D6013F-F41B-A664-042C-BCBE689CD10A}"/>
              </a:ext>
            </a:extLst>
          </p:cNvPr>
          <p:cNvSpPr txBox="1"/>
          <p:nvPr/>
        </p:nvSpPr>
        <p:spPr>
          <a:xfrm>
            <a:off x="1832201" y="4841722"/>
            <a:ext cx="7362824" cy="246221"/>
          </a:xfrm>
          <a:prstGeom prst="rect">
            <a:avLst/>
          </a:prstGeom>
          <a:noFill/>
        </p:spPr>
        <p:txBody>
          <a:bodyPr wrap="square">
            <a:spAutoFit/>
          </a:bodyPr>
          <a:lstStyle/>
          <a:p>
            <a:r>
              <a:rPr lang="en-CH" sz="1000" dirty="0">
                <a:solidFill>
                  <a:srgbClr val="FF0000"/>
                </a:solidFill>
              </a:rPr>
              <a:t>https://indico.cern.ch/event/1471324/contributions/6220925/attachments/2963259/5212471/Koop-depolarizer%20review.pdf</a:t>
            </a:r>
          </a:p>
        </p:txBody>
      </p:sp>
      <p:sp>
        <p:nvSpPr>
          <p:cNvPr id="4" name="TextBox 3">
            <a:extLst>
              <a:ext uri="{FF2B5EF4-FFF2-40B4-BE49-F238E27FC236}">
                <a16:creationId xmlns:a16="http://schemas.microsoft.com/office/drawing/2014/main" id="{534D8A12-90DE-31F4-EF58-5D40EE03445F}"/>
              </a:ext>
            </a:extLst>
          </p:cNvPr>
          <p:cNvSpPr txBox="1"/>
          <p:nvPr/>
        </p:nvSpPr>
        <p:spPr>
          <a:xfrm>
            <a:off x="3810000" y="1811547"/>
            <a:ext cx="2743200" cy="3657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lnSpc>
                <a:spcPts val="3700"/>
              </a:lnSpc>
            </a:pPr>
            <a:endParaRPr lang="en-GB" sz="3000" dirty="0"/>
          </a:p>
        </p:txBody>
      </p:sp>
      <p:sp>
        <p:nvSpPr>
          <p:cNvPr id="13" name="TextBox 12">
            <a:extLst>
              <a:ext uri="{FF2B5EF4-FFF2-40B4-BE49-F238E27FC236}">
                <a16:creationId xmlns:a16="http://schemas.microsoft.com/office/drawing/2014/main" id="{214211C9-22A8-4545-C472-DCD4AA8D7DA3}"/>
              </a:ext>
            </a:extLst>
          </p:cNvPr>
          <p:cNvSpPr txBox="1"/>
          <p:nvPr/>
        </p:nvSpPr>
        <p:spPr>
          <a:xfrm>
            <a:off x="3587378" y="1517058"/>
            <a:ext cx="3593306" cy="4773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3700"/>
              </a:lnSpc>
            </a:pPr>
            <a:r>
              <a:rPr lang="en-GB" sz="1000" dirty="0">
                <a:solidFill>
                  <a:srgbClr val="FF0000"/>
                </a:solidFill>
                <a:cs typeface="Arial"/>
              </a:rPr>
              <a:t>if distributed over four locations only 2.5x10-6 rad</a:t>
            </a:r>
            <a:endParaRPr lang="en-GB" sz="1000">
              <a:solidFill>
                <a:srgbClr val="FF0000"/>
              </a:solidFill>
              <a:cs typeface="Arial"/>
            </a:endParaRPr>
          </a:p>
        </p:txBody>
      </p:sp>
      <p:sp>
        <p:nvSpPr>
          <p:cNvPr id="15" name="Textfeld 1">
            <a:extLst>
              <a:ext uri="{FF2B5EF4-FFF2-40B4-BE49-F238E27FC236}">
                <a16:creationId xmlns:a16="http://schemas.microsoft.com/office/drawing/2014/main" id="{1FDC0223-D6DB-B178-08AD-259FA1829DD0}"/>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344257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349528-BB73-5894-A3E9-CBB237CD7EDC}"/>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4" name="Text Placeholder 3">
            <a:extLst>
              <a:ext uri="{FF2B5EF4-FFF2-40B4-BE49-F238E27FC236}">
                <a16:creationId xmlns:a16="http://schemas.microsoft.com/office/drawing/2014/main" id="{7C47E85F-9DED-7F08-37BA-F5C02F892AA7}"/>
              </a:ext>
            </a:extLst>
          </p:cNvPr>
          <p:cNvSpPr>
            <a:spLocks noGrp="1"/>
          </p:cNvSpPr>
          <p:nvPr>
            <p:ph type="body" sz="quarter" idx="12"/>
          </p:nvPr>
        </p:nvSpPr>
        <p:spPr>
          <a:xfrm>
            <a:off x="327660" y="1581843"/>
            <a:ext cx="8263350" cy="2747250"/>
          </a:xfrm>
        </p:spPr>
        <p:txBody>
          <a:bodyPr/>
          <a:lstStyle/>
          <a:p>
            <a:pPr marL="285750" indent="-285750">
              <a:buFont typeface="Arial" panose="020B0604020202020204" pitchFamily="34" charset="0"/>
              <a:buChar char="•"/>
            </a:pPr>
            <a:r>
              <a:rPr lang="en-CH" dirty="0">
                <a:solidFill>
                  <a:srgbClr val="FF0000"/>
                </a:solidFill>
              </a:rPr>
              <a:t>10 </a:t>
            </a:r>
            <a:r>
              <a:rPr lang="en-CH" dirty="0">
                <a:solidFill>
                  <a:srgbClr val="FF0000"/>
                </a:solidFill>
                <a:latin typeface="Symbol" pitchFamily="2" charset="2"/>
              </a:rPr>
              <a:t>m</a:t>
            </a:r>
            <a:r>
              <a:rPr lang="en-CH" dirty="0">
                <a:solidFill>
                  <a:srgbClr val="FF0000"/>
                </a:solidFill>
              </a:rPr>
              <a:t>rad </a:t>
            </a:r>
            <a:r>
              <a:rPr lang="en-CH" dirty="0"/>
              <a:t>at 45 GeV </a:t>
            </a:r>
            <a:r>
              <a:rPr lang="en-CH" dirty="0">
                <a:sym typeface="Wingdings" pitchFamily="2" charset="2"/>
              </a:rPr>
              <a:t> </a:t>
            </a:r>
            <a:r>
              <a:rPr lang="en-CH" dirty="0">
                <a:solidFill>
                  <a:srgbClr val="FF0000"/>
                </a:solidFill>
                <a:sym typeface="Wingdings" pitchFamily="2" charset="2"/>
              </a:rPr>
              <a:t>450 keV/c </a:t>
            </a:r>
            <a:r>
              <a:rPr lang="en-CH" dirty="0">
                <a:sym typeface="Wingdings" pitchFamily="2" charset="2"/>
              </a:rPr>
              <a:t>transverse momentum kick needed, at minimum two </a:t>
            </a:r>
            <a:r>
              <a:rPr lang="en-GB" dirty="0">
                <a:sym typeface="Wingdings" pitchFamily="2" charset="2"/>
              </a:rPr>
              <a:t>locations for implementing a closed bump with modulated amplitude can be provided by </a:t>
            </a:r>
            <a:r>
              <a:rPr lang="en-GB" dirty="0" err="1">
                <a:sym typeface="Wingdings" pitchFamily="2" charset="2"/>
              </a:rPr>
              <a:t>stripline</a:t>
            </a:r>
            <a:r>
              <a:rPr lang="en-GB" dirty="0">
                <a:sym typeface="Wingdings" pitchFamily="2" charset="2"/>
              </a:rPr>
              <a:t> kickers </a:t>
            </a:r>
          </a:p>
          <a:p>
            <a:pPr lvl="1" indent="0">
              <a:buNone/>
            </a:pPr>
            <a:endParaRPr lang="en-GB" dirty="0"/>
          </a:p>
          <a:p>
            <a:pPr marL="625950" lvl="1" indent="-285750"/>
            <a:r>
              <a:rPr lang="en-GB" dirty="0"/>
              <a:t>use sets of </a:t>
            </a:r>
            <a:r>
              <a:rPr lang="en-CH" dirty="0"/>
              <a:t>1 m long kickers (RF matched to 50 </a:t>
            </a:r>
            <a:r>
              <a:rPr lang="en-CH" dirty="0">
                <a:latin typeface="Symbol" pitchFamily="2" charset="2"/>
              </a:rPr>
              <a:t>W)</a:t>
            </a:r>
            <a:r>
              <a:rPr lang="en-CH" dirty="0"/>
              <a:t> </a:t>
            </a:r>
            <a:r>
              <a:rPr lang="en-US" dirty="0"/>
              <a:t>with four electrodes for each </a:t>
            </a:r>
            <a:r>
              <a:rPr lang="fr-CH" dirty="0"/>
              <a:t>location to </a:t>
            </a:r>
            <a:r>
              <a:rPr lang="en-GB" dirty="0"/>
              <a:t>create local modulated bump (2x4x2.26 kW = 18 kW peak RF power)</a:t>
            </a:r>
          </a:p>
          <a:p>
            <a:pPr marL="625950" lvl="1" indent="-285750"/>
            <a:r>
              <a:rPr lang="en-US" dirty="0"/>
              <a:t>four such systems per beam </a:t>
            </a:r>
          </a:p>
          <a:p>
            <a:pPr marL="625950" lvl="1" indent="-285750"/>
            <a:r>
              <a:rPr lang="en-US" dirty="0"/>
              <a:t>24 kickers in total for both beams combined, including the additional kicker to adjust closure</a:t>
            </a:r>
          </a:p>
          <a:p>
            <a:pPr marL="966150" lvl="2" indent="-285750"/>
            <a:r>
              <a:rPr lang="en-US" dirty="0"/>
              <a:t>for 16 main kickers: 144 kW peak RF power</a:t>
            </a:r>
          </a:p>
          <a:p>
            <a:pPr marL="966150" lvl="2" indent="-285750"/>
            <a:r>
              <a:rPr lang="en-US" dirty="0"/>
              <a:t>power needed for adjustment kickers is smaller</a:t>
            </a:r>
          </a:p>
          <a:p>
            <a:pPr marL="625950" lvl="1" indent="-285750"/>
            <a:endParaRPr lang="en-CH" dirty="0"/>
          </a:p>
          <a:p>
            <a:pPr marL="625950" lvl="1" indent="-285750"/>
            <a:endParaRPr lang="en-CH" dirty="0"/>
          </a:p>
          <a:p>
            <a:pPr marL="285750" indent="-285750">
              <a:buFont typeface="Arial" panose="020B0604020202020204" pitchFamily="34" charset="0"/>
              <a:buChar char="•"/>
            </a:pPr>
            <a:endParaRPr lang="en-CH" dirty="0"/>
          </a:p>
        </p:txBody>
      </p:sp>
      <p:sp>
        <p:nvSpPr>
          <p:cNvPr id="5" name="Title 4">
            <a:extLst>
              <a:ext uri="{FF2B5EF4-FFF2-40B4-BE49-F238E27FC236}">
                <a16:creationId xmlns:a16="http://schemas.microsoft.com/office/drawing/2014/main" id="{8C5DEDF1-E7A6-4B4E-800B-C3E001620087}"/>
              </a:ext>
            </a:extLst>
          </p:cNvPr>
          <p:cNvSpPr>
            <a:spLocks noGrp="1"/>
          </p:cNvSpPr>
          <p:nvPr>
            <p:ph type="title"/>
          </p:nvPr>
        </p:nvSpPr>
        <p:spPr>
          <a:xfrm>
            <a:off x="442800" y="577800"/>
            <a:ext cx="8263350" cy="504240"/>
          </a:xfrm>
        </p:spPr>
        <p:txBody>
          <a:bodyPr/>
          <a:lstStyle/>
          <a:p>
            <a:r>
              <a:rPr lang="en-CH" dirty="0"/>
              <a:t>Kick voltage and ki</a:t>
            </a:r>
            <a:r>
              <a:rPr lang="fr-CH" dirty="0"/>
              <a:t>c</a:t>
            </a:r>
            <a:r>
              <a:rPr lang="en-CH" dirty="0"/>
              <a:t>k angle</a:t>
            </a:r>
            <a:r>
              <a:rPr lang="fr-CH" dirty="0"/>
              <a:t> </a:t>
            </a:r>
            <a:r>
              <a:rPr lang="en-GB" dirty="0"/>
              <a:t>summary</a:t>
            </a:r>
          </a:p>
        </p:txBody>
      </p:sp>
      <p:sp>
        <p:nvSpPr>
          <p:cNvPr id="9" name="Textfeld 3">
            <a:extLst>
              <a:ext uri="{FF2B5EF4-FFF2-40B4-BE49-F238E27FC236}">
                <a16:creationId xmlns:a16="http://schemas.microsoft.com/office/drawing/2014/main" id="{34A9D640-B463-D150-0929-99C1E4E603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feld 1">
            <a:extLst>
              <a:ext uri="{FF2B5EF4-FFF2-40B4-BE49-F238E27FC236}">
                <a16:creationId xmlns:a16="http://schemas.microsoft.com/office/drawing/2014/main" id="{2330C1A5-54B6-D38A-66BC-FBCA61EF83A1}"/>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2319845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A756DA-9FA7-DDBA-599F-D887687B8F05}"/>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4" name="Text Placeholder 3">
            <a:extLst>
              <a:ext uri="{FF2B5EF4-FFF2-40B4-BE49-F238E27FC236}">
                <a16:creationId xmlns:a16="http://schemas.microsoft.com/office/drawing/2014/main" id="{C113F1BB-491D-3AB7-CCF5-D28ABD2A0426}"/>
              </a:ext>
            </a:extLst>
          </p:cNvPr>
          <p:cNvSpPr>
            <a:spLocks noGrp="1"/>
          </p:cNvSpPr>
          <p:nvPr>
            <p:ph type="body" sz="quarter" idx="12"/>
          </p:nvPr>
        </p:nvSpPr>
        <p:spPr>
          <a:xfrm>
            <a:off x="442800" y="1790420"/>
            <a:ext cx="8594454" cy="1888136"/>
          </a:xfrm>
        </p:spPr>
        <p:txBody>
          <a:bodyPr/>
          <a:lstStyle/>
          <a:p>
            <a:pPr marL="285750" indent="-285750">
              <a:lnSpc>
                <a:spcPts val="2400"/>
              </a:lnSpc>
              <a:buFont typeface="Arial" panose="020B0604020202020204" pitchFamily="34" charset="0"/>
              <a:buChar char="•"/>
            </a:pPr>
            <a:r>
              <a:rPr lang="en-US" dirty="0"/>
              <a:t>confirmation needed on available space in arcs or for modified return arc optics suitable for depolarizer</a:t>
            </a:r>
          </a:p>
          <a:p>
            <a:pPr marL="285750" indent="-285750">
              <a:lnSpc>
                <a:spcPts val="2400"/>
              </a:lnSpc>
              <a:buFont typeface="Arial" panose="020B0604020202020204" pitchFamily="34" charset="0"/>
              <a:buChar char="•"/>
            </a:pPr>
            <a:r>
              <a:rPr lang="en-US" dirty="0"/>
              <a:t>feasibility of small diameter vacuum chamber kicker needs confirmation</a:t>
            </a:r>
          </a:p>
          <a:p>
            <a:pPr marL="625950" lvl="1" indent="-285750">
              <a:lnSpc>
                <a:spcPts val="2400"/>
              </a:lnSpc>
            </a:pPr>
            <a:r>
              <a:rPr lang="en-US" dirty="0"/>
              <a:t>beam impedance, needed tapers, synchrotron radiation</a:t>
            </a:r>
          </a:p>
          <a:p>
            <a:pPr marL="285750" indent="-285750">
              <a:lnSpc>
                <a:spcPts val="2400"/>
              </a:lnSpc>
              <a:buFont typeface="Arial" panose="020B0604020202020204" pitchFamily="34" charset="0"/>
              <a:buChar char="•"/>
            </a:pPr>
            <a:r>
              <a:rPr lang="en-US" dirty="0"/>
              <a:t>follow-up on machine protection considerations</a:t>
            </a:r>
          </a:p>
          <a:p>
            <a:pPr marL="285750" indent="-285750">
              <a:lnSpc>
                <a:spcPts val="2400"/>
              </a:lnSpc>
              <a:buFont typeface="Arial" panose="020B0604020202020204" pitchFamily="34" charset="0"/>
              <a:buChar char="•"/>
            </a:pPr>
            <a:r>
              <a:rPr lang="en-US" dirty="0"/>
              <a:t>optimization of electrode design, possible consideration of advantages of higher line impedance kicker</a:t>
            </a:r>
          </a:p>
          <a:p>
            <a:pPr marL="285750" indent="-285750">
              <a:lnSpc>
                <a:spcPts val="2400"/>
              </a:lnSpc>
              <a:buFont typeface="Arial" panose="020B0604020202020204" pitchFamily="34" charset="0"/>
              <a:buChar char="•"/>
            </a:pPr>
            <a:endParaRPr lang="en-US" dirty="0"/>
          </a:p>
        </p:txBody>
      </p:sp>
      <p:sp>
        <p:nvSpPr>
          <p:cNvPr id="5" name="Title 4">
            <a:extLst>
              <a:ext uri="{FF2B5EF4-FFF2-40B4-BE49-F238E27FC236}">
                <a16:creationId xmlns:a16="http://schemas.microsoft.com/office/drawing/2014/main" id="{FDA9C785-C005-2359-DD81-486FA9BB7AF2}"/>
              </a:ext>
            </a:extLst>
          </p:cNvPr>
          <p:cNvSpPr>
            <a:spLocks noGrp="1"/>
          </p:cNvSpPr>
          <p:nvPr>
            <p:ph type="title"/>
          </p:nvPr>
        </p:nvSpPr>
        <p:spPr/>
        <p:txBody>
          <a:bodyPr/>
          <a:lstStyle/>
          <a:p>
            <a:r>
              <a:rPr lang="en-US" dirty="0"/>
              <a:t>Next crucial steps – my view</a:t>
            </a:r>
            <a:br>
              <a:rPr lang="en-US" dirty="0"/>
            </a:br>
            <a:endParaRPr lang="en-US" dirty="0"/>
          </a:p>
        </p:txBody>
      </p:sp>
      <p:sp>
        <p:nvSpPr>
          <p:cNvPr id="8" name="Textfeld 3">
            <a:extLst>
              <a:ext uri="{FF2B5EF4-FFF2-40B4-BE49-F238E27FC236}">
                <a16:creationId xmlns:a16="http://schemas.microsoft.com/office/drawing/2014/main" id="{9D21FA6E-43E2-C630-3FEA-DF08C098B3D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feld 1">
            <a:extLst>
              <a:ext uri="{FF2B5EF4-FFF2-40B4-BE49-F238E27FC236}">
                <a16:creationId xmlns:a16="http://schemas.microsoft.com/office/drawing/2014/main" id="{134CE213-48BB-C878-F987-8863902A4623}"/>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3109237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3" name="Slide Number Placeholder 2">
            <a:extLst>
              <a:ext uri="{FF2B5EF4-FFF2-40B4-BE49-F238E27FC236}">
                <a16:creationId xmlns:a16="http://schemas.microsoft.com/office/drawing/2014/main" id="{B409509D-3485-A511-15DB-BB0CE1246423}"/>
              </a:ext>
            </a:extLst>
          </p:cNvPr>
          <p:cNvSpPr>
            <a:spLocks noGrp="1"/>
          </p:cNvSpPr>
          <p:nvPr>
            <p:ph type="sldNum" sz="quarter" idx="12"/>
          </p:nvPr>
        </p:nvSpPr>
        <p:spPr/>
        <p:txBody>
          <a:bodyPr/>
          <a:lstStyle/>
          <a:p>
            <a:fld id="{88A1DFE4-5FC5-43BD-BB7E-75EAD82B965F}" type="slidenum">
              <a:rPr lang="en-US" noProof="0" smtClean="0"/>
              <a:pPr/>
              <a:t>13</a:t>
            </a:fld>
            <a:endParaRPr lang="en-US" noProof="0" dirty="0"/>
          </a:p>
        </p:txBody>
      </p:sp>
      <p:sp>
        <p:nvSpPr>
          <p:cNvPr id="6" name="Textfeld 3">
            <a:extLst>
              <a:ext uri="{FF2B5EF4-FFF2-40B4-BE49-F238E27FC236}">
                <a16:creationId xmlns:a16="http://schemas.microsoft.com/office/drawing/2014/main" id="{09637B57-0A01-58E1-FD1B-37CFCE8FD74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5" name="Textfeld 1">
            <a:extLst>
              <a:ext uri="{FF2B5EF4-FFF2-40B4-BE49-F238E27FC236}">
                <a16:creationId xmlns:a16="http://schemas.microsoft.com/office/drawing/2014/main" id="{86807A7A-B417-626D-9950-A12154786C92}"/>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13.01.2025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2454018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A2A9F1-F351-2367-6B74-48ACE94D2906}"/>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5" name="Title 4">
            <a:extLst>
              <a:ext uri="{FF2B5EF4-FFF2-40B4-BE49-F238E27FC236}">
                <a16:creationId xmlns:a16="http://schemas.microsoft.com/office/drawing/2014/main" id="{BF629E90-508E-CA9E-167F-BFBB99354C8B}"/>
              </a:ext>
            </a:extLst>
          </p:cNvPr>
          <p:cNvSpPr>
            <a:spLocks noGrp="1"/>
          </p:cNvSpPr>
          <p:nvPr>
            <p:ph type="title"/>
          </p:nvPr>
        </p:nvSpPr>
        <p:spPr>
          <a:xfrm>
            <a:off x="3715765" y="2360690"/>
            <a:ext cx="1382232" cy="577606"/>
          </a:xfrm>
        </p:spPr>
        <p:txBody>
          <a:bodyPr/>
          <a:lstStyle/>
          <a:p>
            <a:r>
              <a:rPr lang="en-CH" dirty="0"/>
              <a:t>Spare</a:t>
            </a:r>
          </a:p>
        </p:txBody>
      </p:sp>
      <p:sp>
        <p:nvSpPr>
          <p:cNvPr id="3" name="Textfeld 1">
            <a:extLst>
              <a:ext uri="{FF2B5EF4-FFF2-40B4-BE49-F238E27FC236}">
                <a16:creationId xmlns:a16="http://schemas.microsoft.com/office/drawing/2014/main" id="{108436EC-E6B4-B5F0-CF28-43B2F4E820E1}"/>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13.01.2025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4099144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F3B7CB-16FB-1FCB-36B4-BF3A4FADDE25}"/>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5" name="Title 4">
            <a:extLst>
              <a:ext uri="{FF2B5EF4-FFF2-40B4-BE49-F238E27FC236}">
                <a16:creationId xmlns:a16="http://schemas.microsoft.com/office/drawing/2014/main" id="{B5B63ED3-E5C4-5B3D-407B-56F6F52EB3BF}"/>
              </a:ext>
            </a:extLst>
          </p:cNvPr>
          <p:cNvSpPr>
            <a:spLocks noGrp="1"/>
          </p:cNvSpPr>
          <p:nvPr>
            <p:ph type="title"/>
          </p:nvPr>
        </p:nvSpPr>
        <p:spPr>
          <a:xfrm>
            <a:off x="771429" y="447150"/>
            <a:ext cx="8263350" cy="804066"/>
          </a:xfrm>
        </p:spPr>
        <p:txBody>
          <a:bodyPr/>
          <a:lstStyle/>
          <a:p>
            <a:r>
              <a:rPr lang="fr-CH" dirty="0" err="1"/>
              <a:t>Filling</a:t>
            </a:r>
            <a:r>
              <a:rPr lang="fr-CH" dirty="0"/>
              <a:t> pattern Z-pole – update of situation</a:t>
            </a:r>
            <a:endParaRPr lang="en-GB" dirty="0"/>
          </a:p>
        </p:txBody>
      </p:sp>
      <p:pic>
        <p:nvPicPr>
          <p:cNvPr id="8" name="Picture 7">
            <a:extLst>
              <a:ext uri="{FF2B5EF4-FFF2-40B4-BE49-F238E27FC236}">
                <a16:creationId xmlns:a16="http://schemas.microsoft.com/office/drawing/2014/main" id="{F3A95511-AD44-1168-E97C-A0A3636D45B8}"/>
              </a:ext>
            </a:extLst>
          </p:cNvPr>
          <p:cNvPicPr>
            <a:picLocks noChangeAspect="1"/>
          </p:cNvPicPr>
          <p:nvPr/>
        </p:nvPicPr>
        <p:blipFill>
          <a:blip r:embed="rId2"/>
          <a:stretch>
            <a:fillRect/>
          </a:stretch>
        </p:blipFill>
        <p:spPr>
          <a:xfrm>
            <a:off x="562370" y="1012880"/>
            <a:ext cx="7626699" cy="3368755"/>
          </a:xfrm>
          <a:prstGeom prst="rect">
            <a:avLst/>
          </a:prstGeom>
        </p:spPr>
      </p:pic>
      <p:sp>
        <p:nvSpPr>
          <p:cNvPr id="9" name="TextBox 8">
            <a:extLst>
              <a:ext uri="{FF2B5EF4-FFF2-40B4-BE49-F238E27FC236}">
                <a16:creationId xmlns:a16="http://schemas.microsoft.com/office/drawing/2014/main" id="{6418596E-9556-ECAC-A755-C41B6112D134}"/>
              </a:ext>
            </a:extLst>
          </p:cNvPr>
          <p:cNvSpPr txBox="1"/>
          <p:nvPr/>
        </p:nvSpPr>
        <p:spPr>
          <a:xfrm>
            <a:off x="87453" y="4501906"/>
            <a:ext cx="2574551" cy="483274"/>
          </a:xfrm>
          <a:prstGeom prst="rect">
            <a:avLst/>
          </a:prstGeom>
          <a:noFill/>
        </p:spPr>
        <p:txBody>
          <a:bodyPr wrap="none" rtlCol="0">
            <a:spAutoFit/>
          </a:bodyPr>
          <a:lstStyle/>
          <a:p>
            <a:pPr algn="l">
              <a:lnSpc>
                <a:spcPts val="3700"/>
              </a:lnSpc>
            </a:pPr>
            <a:r>
              <a:rPr lang="fr-CH" sz="1200" dirty="0"/>
              <a:t>C. Carli et al. @FCC SAC 19.11.24</a:t>
            </a:r>
            <a:endParaRPr lang="en-GB" sz="1200" dirty="0"/>
          </a:p>
        </p:txBody>
      </p:sp>
      <p:cxnSp>
        <p:nvCxnSpPr>
          <p:cNvPr id="11" name="Straight Arrow Connector 10">
            <a:extLst>
              <a:ext uri="{FF2B5EF4-FFF2-40B4-BE49-F238E27FC236}">
                <a16:creationId xmlns:a16="http://schemas.microsoft.com/office/drawing/2014/main" id="{E1FEDC87-C8B5-46CD-7A48-E665F50D0D21}"/>
              </a:ext>
            </a:extLst>
          </p:cNvPr>
          <p:cNvCxnSpPr>
            <a:cxnSpLocks/>
          </p:cNvCxnSpPr>
          <p:nvPr/>
        </p:nvCxnSpPr>
        <p:spPr>
          <a:xfrm flipH="1" flipV="1">
            <a:off x="7292340" y="3615178"/>
            <a:ext cx="798885" cy="886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827A991-8786-FFEF-3A19-7AA4479964F5}"/>
              </a:ext>
            </a:extLst>
          </p:cNvPr>
          <p:cNvSpPr txBox="1"/>
          <p:nvPr/>
        </p:nvSpPr>
        <p:spPr>
          <a:xfrm>
            <a:off x="4701540" y="4480695"/>
            <a:ext cx="4572000" cy="369332"/>
          </a:xfrm>
          <a:prstGeom prst="rect">
            <a:avLst/>
          </a:prstGeom>
          <a:noFill/>
        </p:spPr>
        <p:txBody>
          <a:bodyPr wrap="square">
            <a:spAutoFit/>
          </a:bodyPr>
          <a:lstStyle/>
          <a:p>
            <a:r>
              <a:rPr lang="en-GB" sz="900" dirty="0"/>
              <a:t>e-</a:t>
            </a:r>
            <a:r>
              <a:rPr lang="en-GB" sz="900" dirty="0" err="1"/>
              <a:t>cal</a:t>
            </a:r>
            <a:r>
              <a:rPr lang="en-GB" sz="900" dirty="0"/>
              <a:t> bunches of at least one gap are affected by injection bump risetime, so effectively 175 (one beam), 176 (the other beam) useful bunches at maximum </a:t>
            </a:r>
          </a:p>
        </p:txBody>
      </p:sp>
      <p:sp>
        <p:nvSpPr>
          <p:cNvPr id="21" name="Oval 20">
            <a:extLst>
              <a:ext uri="{FF2B5EF4-FFF2-40B4-BE49-F238E27FC236}">
                <a16:creationId xmlns:a16="http://schemas.microsoft.com/office/drawing/2014/main" id="{A0261510-EAD7-C396-2306-DADF9363E0CD}"/>
              </a:ext>
            </a:extLst>
          </p:cNvPr>
          <p:cNvSpPr/>
          <p:nvPr/>
        </p:nvSpPr>
        <p:spPr>
          <a:xfrm>
            <a:off x="4922520" y="3147060"/>
            <a:ext cx="335280" cy="21336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FE06BD2F-FDB2-2CF5-AF62-FD0F5866592E}"/>
              </a:ext>
            </a:extLst>
          </p:cNvPr>
          <p:cNvSpPr/>
          <p:nvPr/>
        </p:nvSpPr>
        <p:spPr>
          <a:xfrm>
            <a:off x="2910840" y="3147060"/>
            <a:ext cx="335280" cy="213360"/>
          </a:xfrm>
          <a:prstGeom prst="ellipse">
            <a:avLst/>
          </a:prstGeom>
          <a:no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Arrow Connector 22">
            <a:extLst>
              <a:ext uri="{FF2B5EF4-FFF2-40B4-BE49-F238E27FC236}">
                <a16:creationId xmlns:a16="http://schemas.microsoft.com/office/drawing/2014/main" id="{0F9AC14D-FD9A-1D6C-E824-9F05440ABC57}"/>
              </a:ext>
            </a:extLst>
          </p:cNvPr>
          <p:cNvCxnSpPr>
            <a:cxnSpLocks/>
          </p:cNvCxnSpPr>
          <p:nvPr/>
        </p:nvCxnSpPr>
        <p:spPr>
          <a:xfrm flipH="1" flipV="1">
            <a:off x="5196840" y="3333172"/>
            <a:ext cx="2833425" cy="1168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487FD5A-6908-7D2D-33EC-DE3C536E1F48}"/>
              </a:ext>
            </a:extLst>
          </p:cNvPr>
          <p:cNvCxnSpPr>
            <a:cxnSpLocks/>
            <a:endCxn id="22" idx="5"/>
          </p:cNvCxnSpPr>
          <p:nvPr/>
        </p:nvCxnSpPr>
        <p:spPr>
          <a:xfrm flipH="1" flipV="1">
            <a:off x="3197019" y="3329174"/>
            <a:ext cx="4758261" cy="11727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0F80048-B56F-15C2-1437-DCF6D2F35696}"/>
              </a:ext>
            </a:extLst>
          </p:cNvPr>
          <p:cNvSpPr txBox="1"/>
          <p:nvPr/>
        </p:nvSpPr>
        <p:spPr>
          <a:xfrm>
            <a:off x="99312" y="3945954"/>
            <a:ext cx="4572000" cy="507831"/>
          </a:xfrm>
          <a:prstGeom prst="rect">
            <a:avLst/>
          </a:prstGeom>
          <a:noFill/>
        </p:spPr>
        <p:txBody>
          <a:bodyPr wrap="square">
            <a:spAutoFit/>
          </a:bodyPr>
          <a:lstStyle/>
          <a:p>
            <a:r>
              <a:rPr lang="en-GB" sz="900" dirty="0"/>
              <a:t>Number of gaps was increased from 20 to 40</a:t>
            </a:r>
          </a:p>
          <a:p>
            <a:r>
              <a:rPr lang="en-GB" sz="900" dirty="0"/>
              <a:t>due to transient beam loading considerations in RF cavities</a:t>
            </a:r>
          </a:p>
          <a:p>
            <a:r>
              <a:rPr lang="en-GB" sz="900" dirty="0"/>
              <a:t>(I. Karpov)</a:t>
            </a:r>
          </a:p>
        </p:txBody>
      </p:sp>
      <p:sp>
        <p:nvSpPr>
          <p:cNvPr id="3" name="Textfeld 1">
            <a:extLst>
              <a:ext uri="{FF2B5EF4-FFF2-40B4-BE49-F238E27FC236}">
                <a16:creationId xmlns:a16="http://schemas.microsoft.com/office/drawing/2014/main" id="{C2A49AEA-5E71-5816-3993-E46826D5E8CA}"/>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14.01.2025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
        <p:nvSpPr>
          <p:cNvPr id="4" name="Textfeld 3">
            <a:extLst>
              <a:ext uri="{FF2B5EF4-FFF2-40B4-BE49-F238E27FC236}">
                <a16:creationId xmlns:a16="http://schemas.microsoft.com/office/drawing/2014/main" id="{91015774-D148-912B-A1F7-F6B694C5CD6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Tree>
    <p:extLst>
      <p:ext uri="{BB962C8B-B14F-4D97-AF65-F5344CB8AC3E}">
        <p14:creationId xmlns:p14="http://schemas.microsoft.com/office/powerpoint/2010/main" val="795024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638614-F984-1139-AD15-E6A68AFFF625}"/>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3" name="Text Placeholder 2">
            <a:extLst>
              <a:ext uri="{FF2B5EF4-FFF2-40B4-BE49-F238E27FC236}">
                <a16:creationId xmlns:a16="http://schemas.microsoft.com/office/drawing/2014/main" id="{5805A394-41CA-608A-2BE2-4D1C3ADE3E55}"/>
              </a:ext>
            </a:extLst>
          </p:cNvPr>
          <p:cNvSpPr>
            <a:spLocks noGrp="1"/>
          </p:cNvSpPr>
          <p:nvPr>
            <p:ph type="body" sz="quarter" idx="11"/>
          </p:nvPr>
        </p:nvSpPr>
        <p:spPr/>
        <p:txBody>
          <a:bodyPr/>
          <a:lstStyle/>
          <a:p>
            <a:r>
              <a:rPr lang="en-US" dirty="0"/>
              <a:t>What can go wrong?</a:t>
            </a:r>
          </a:p>
        </p:txBody>
      </p:sp>
      <p:sp>
        <p:nvSpPr>
          <p:cNvPr id="4" name="Text Placeholder 3">
            <a:extLst>
              <a:ext uri="{FF2B5EF4-FFF2-40B4-BE49-F238E27FC236}">
                <a16:creationId xmlns:a16="http://schemas.microsoft.com/office/drawing/2014/main" id="{DAE6398A-BD04-01F3-8ABD-BB203699185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Excitations not correctly synchronized</a:t>
            </a:r>
          </a:p>
          <a:p>
            <a:pPr marL="171450" indent="-171450">
              <a:buFont typeface="Arial" panose="020B0604020202020204" pitchFamily="34" charset="0"/>
              <a:buChar char="•"/>
            </a:pPr>
            <a:r>
              <a:rPr lang="en-US" dirty="0"/>
              <a:t>Excitation amplitudes not correct leading to not closed depolarizing bumps</a:t>
            </a:r>
          </a:p>
          <a:p>
            <a:pPr marL="171450" indent="-171450">
              <a:buFont typeface="Arial" panose="020B0604020202020204" pitchFamily="34" charset="0"/>
              <a:buChar char="•"/>
            </a:pPr>
            <a:r>
              <a:rPr lang="en-US" dirty="0"/>
              <a:t>any of the other excitations that will certainly be used (AC dipole mode etc.) need to be protected against failures </a:t>
            </a:r>
          </a:p>
          <a:p>
            <a:pPr marL="171450" indent="-171450">
              <a:buFont typeface="Arial" panose="020B0604020202020204" pitchFamily="34" charset="0"/>
              <a:buChar char="•"/>
            </a:pPr>
            <a:r>
              <a:rPr lang="en-US" dirty="0"/>
              <a:t>very strong kicks possible comparable or even larger than at LHC injection</a:t>
            </a:r>
          </a:p>
          <a:p>
            <a:endParaRPr lang="en-US" dirty="0"/>
          </a:p>
        </p:txBody>
      </p:sp>
      <p:sp>
        <p:nvSpPr>
          <p:cNvPr id="5" name="Text Placeholder 4">
            <a:extLst>
              <a:ext uri="{FF2B5EF4-FFF2-40B4-BE49-F238E27FC236}">
                <a16:creationId xmlns:a16="http://schemas.microsoft.com/office/drawing/2014/main" id="{F2183322-5E4F-0E41-3E32-C9C3D13F984D}"/>
              </a:ext>
            </a:extLst>
          </p:cNvPr>
          <p:cNvSpPr>
            <a:spLocks noGrp="1"/>
          </p:cNvSpPr>
          <p:nvPr>
            <p:ph type="body" sz="quarter" idx="13"/>
          </p:nvPr>
        </p:nvSpPr>
        <p:spPr/>
        <p:txBody>
          <a:bodyPr/>
          <a:lstStyle/>
          <a:p>
            <a:pPr marL="171450" indent="-171450">
              <a:buFont typeface="Arial" panose="020B0604020202020204" pitchFamily="34" charset="0"/>
              <a:buChar char="•"/>
            </a:pPr>
            <a:r>
              <a:rPr lang="en-US" dirty="0"/>
              <a:t>protection with BLMs of limited or of no use due to small beam size</a:t>
            </a:r>
          </a:p>
          <a:p>
            <a:pPr marL="171450" indent="-171450">
              <a:buFont typeface="Arial" panose="020B0604020202020204" pitchFamily="34" charset="0"/>
              <a:buChar char="•"/>
            </a:pPr>
            <a:r>
              <a:rPr lang="en-US" dirty="0"/>
              <a:t>monitoring of positions at appropriate distance from kickers in phase</a:t>
            </a:r>
          </a:p>
          <a:p>
            <a:pPr marL="171450" indent="-171450">
              <a:buFont typeface="Arial" panose="020B0604020202020204" pitchFamily="34" charset="0"/>
              <a:buChar char="•"/>
            </a:pPr>
            <a:r>
              <a:rPr lang="en-US" dirty="0"/>
              <a:t>global monitoring of beam position required turn-by-turn, independent of pick-ups used for TFB</a:t>
            </a:r>
          </a:p>
          <a:p>
            <a:pPr marL="171450" indent="-171450">
              <a:buFont typeface="Arial" panose="020B0604020202020204" pitchFamily="34" charset="0"/>
              <a:buChar char="•"/>
            </a:pPr>
            <a:r>
              <a:rPr lang="en-US" dirty="0"/>
              <a:t>interlocks need to be derived from this monitoring</a:t>
            </a:r>
          </a:p>
          <a:p>
            <a:pPr marL="171450" indent="-171450">
              <a:buFont typeface="Arial" panose="020B0604020202020204" pitchFamily="34" charset="0"/>
              <a:buChar char="•"/>
            </a:pPr>
            <a:r>
              <a:rPr lang="en-US" dirty="0"/>
              <a:t>beam Stoppers?</a:t>
            </a:r>
          </a:p>
          <a:p>
            <a:endParaRPr lang="en-US" dirty="0"/>
          </a:p>
        </p:txBody>
      </p:sp>
      <p:sp>
        <p:nvSpPr>
          <p:cNvPr id="6" name="Title 5">
            <a:extLst>
              <a:ext uri="{FF2B5EF4-FFF2-40B4-BE49-F238E27FC236}">
                <a16:creationId xmlns:a16="http://schemas.microsoft.com/office/drawing/2014/main" id="{E50A6046-4C0C-BABD-B57D-37B3B5737CF3}"/>
              </a:ext>
            </a:extLst>
          </p:cNvPr>
          <p:cNvSpPr>
            <a:spLocks noGrp="1"/>
          </p:cNvSpPr>
          <p:nvPr>
            <p:ph type="title"/>
          </p:nvPr>
        </p:nvSpPr>
        <p:spPr/>
        <p:txBody>
          <a:bodyPr/>
          <a:lstStyle/>
          <a:p>
            <a:r>
              <a:rPr lang="en-US" dirty="0"/>
              <a:t>Machine Protection considerations (03.10.24)</a:t>
            </a:r>
          </a:p>
        </p:txBody>
      </p:sp>
      <p:sp>
        <p:nvSpPr>
          <p:cNvPr id="8" name="Text Placeholder 2">
            <a:extLst>
              <a:ext uri="{FF2B5EF4-FFF2-40B4-BE49-F238E27FC236}">
                <a16:creationId xmlns:a16="http://schemas.microsoft.com/office/drawing/2014/main" id="{9D6149C7-D711-6B2E-5294-BD030AE95AD8}"/>
              </a:ext>
            </a:extLst>
          </p:cNvPr>
          <p:cNvSpPr txBox="1">
            <a:spLocks/>
          </p:cNvSpPr>
          <p:nvPr/>
        </p:nvSpPr>
        <p:spPr>
          <a:xfrm>
            <a:off x="4678200" y="1420318"/>
            <a:ext cx="4023000" cy="21255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Mitigation</a:t>
            </a:r>
          </a:p>
        </p:txBody>
      </p:sp>
      <p:sp>
        <p:nvSpPr>
          <p:cNvPr id="10" name="Textfeld 3">
            <a:extLst>
              <a:ext uri="{FF2B5EF4-FFF2-40B4-BE49-F238E27FC236}">
                <a16:creationId xmlns:a16="http://schemas.microsoft.com/office/drawing/2014/main" id="{35BA0FD4-1EDB-977F-D719-3D13E5ABD3C6}"/>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 Placeholder 3">
            <a:extLst>
              <a:ext uri="{FF2B5EF4-FFF2-40B4-BE49-F238E27FC236}">
                <a16:creationId xmlns:a16="http://schemas.microsoft.com/office/drawing/2014/main" id="{F631A808-1B62-A62C-F048-F0F88E239D2D}"/>
              </a:ext>
            </a:extLst>
          </p:cNvPr>
          <p:cNvSpPr txBox="1">
            <a:spLocks/>
          </p:cNvSpPr>
          <p:nvPr/>
        </p:nvSpPr>
        <p:spPr>
          <a:xfrm>
            <a:off x="442800" y="3761635"/>
            <a:ext cx="7542170" cy="91715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71450" indent="-171450">
              <a:buFont typeface="Arial" panose="020B0604020202020204" pitchFamily="34" charset="0"/>
              <a:buChar char="•"/>
            </a:pPr>
            <a:r>
              <a:rPr lang="en-US" dirty="0"/>
              <a:t>machine protection task force working group requested examination of failure scenarios and mitigations</a:t>
            </a:r>
          </a:p>
          <a:p>
            <a:pPr marL="171450" indent="-171450">
              <a:buFont typeface="Arial" panose="020B0604020202020204" pitchFamily="34" charset="0"/>
              <a:buChar char="•"/>
            </a:pPr>
            <a:r>
              <a:rPr lang="en-US" dirty="0"/>
              <a:t>from MP point of view not clear if entangling TFB and depolarizer system into one system is the optimum due to the different kick strength required for both systems and the possible failure scenario</a:t>
            </a:r>
          </a:p>
          <a:p>
            <a:pPr marL="414450" lvl="1" indent="-171450"/>
            <a:r>
              <a:rPr lang="en-US" dirty="0"/>
              <a:t>possibility to have common kickers, with combination of signals before kicker (pulsed system for de-polarizer, </a:t>
            </a:r>
            <a:r>
              <a:rPr lang="en-US" dirty="0" err="1"/>
              <a:t>cw</a:t>
            </a:r>
            <a:r>
              <a:rPr lang="en-US" dirty="0"/>
              <a:t> system for feedback function)  </a:t>
            </a:r>
          </a:p>
        </p:txBody>
      </p:sp>
      <p:sp>
        <p:nvSpPr>
          <p:cNvPr id="9" name="Textfeld 1">
            <a:extLst>
              <a:ext uri="{FF2B5EF4-FFF2-40B4-BE49-F238E27FC236}">
                <a16:creationId xmlns:a16="http://schemas.microsoft.com/office/drawing/2014/main" id="{04777508-FD80-DEFA-8AA3-26AE62E3ECEC}"/>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14.01.2025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28721356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F220E71-C7A8-E131-8CAE-7D83B4FB698E}"/>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3" name="Text Placeholder 2">
            <a:extLst>
              <a:ext uri="{FF2B5EF4-FFF2-40B4-BE49-F238E27FC236}">
                <a16:creationId xmlns:a16="http://schemas.microsoft.com/office/drawing/2014/main" id="{CF9769B2-70E7-7718-4C65-682E6935C5B9}"/>
              </a:ext>
            </a:extLst>
          </p:cNvPr>
          <p:cNvSpPr>
            <a:spLocks noGrp="1"/>
          </p:cNvSpPr>
          <p:nvPr>
            <p:ph type="body" sz="quarter" idx="11"/>
          </p:nvPr>
        </p:nvSpPr>
        <p:spPr>
          <a:xfrm>
            <a:off x="442800" y="1177485"/>
            <a:ext cx="4023000" cy="212558"/>
          </a:xfrm>
        </p:spPr>
        <p:txBody>
          <a:bodyPr/>
          <a:lstStyle/>
          <a:p>
            <a:r>
              <a:rPr lang="en-US" dirty="0"/>
              <a:t>Key requirements</a:t>
            </a:r>
          </a:p>
        </p:txBody>
      </p:sp>
      <p:sp>
        <p:nvSpPr>
          <p:cNvPr id="4" name="Text Placeholder 3">
            <a:extLst>
              <a:ext uri="{FF2B5EF4-FFF2-40B4-BE49-F238E27FC236}">
                <a16:creationId xmlns:a16="http://schemas.microsoft.com/office/drawing/2014/main" id="{0E99C85B-A120-687E-EB54-82BF30DE1FDB}"/>
              </a:ext>
            </a:extLst>
          </p:cNvPr>
          <p:cNvSpPr>
            <a:spLocks noGrp="1"/>
          </p:cNvSpPr>
          <p:nvPr>
            <p:ph type="body" sz="quarter" idx="12"/>
          </p:nvPr>
        </p:nvSpPr>
        <p:spPr>
          <a:xfrm>
            <a:off x="253629" y="1399986"/>
            <a:ext cx="8683463" cy="2747250"/>
          </a:xfrm>
        </p:spPr>
        <p:txBody>
          <a:bodyPr/>
          <a:lstStyle/>
          <a:p>
            <a:pPr marL="285750" indent="-285750">
              <a:buFont typeface="Arial" panose="020B0604020202020204" pitchFamily="34" charset="0"/>
              <a:buChar char="•"/>
            </a:pPr>
            <a:r>
              <a:rPr lang="en-US" dirty="0"/>
              <a:t>need bunch-by-bunch operation at 25 ns bunch spacing </a:t>
            </a:r>
            <a:r>
              <a:rPr lang="en-US" dirty="0">
                <a:sym typeface="Wingdings" panose="05000000000000000000" pitchFamily="2" charset="2"/>
              </a:rPr>
              <a:t> defines bandwidth</a:t>
            </a:r>
          </a:p>
          <a:p>
            <a:pPr marL="285750" indent="-285750">
              <a:buFont typeface="Arial" panose="020B0604020202020204" pitchFamily="34" charset="0"/>
              <a:buChar char="•"/>
            </a:pPr>
            <a:r>
              <a:rPr lang="en-US" dirty="0">
                <a:sym typeface="Wingdings" panose="05000000000000000000" pitchFamily="2" charset="2"/>
              </a:rPr>
              <a:t>can operate at multiple of bunch repetition frequency (short bunches)  no need to work in “base-band” as in LHC  helps as it reduces </a:t>
            </a:r>
            <a:r>
              <a:rPr lang="en-US" i="1" dirty="0">
                <a:sym typeface="Wingdings" panose="05000000000000000000" pitchFamily="2" charset="2"/>
              </a:rPr>
              <a:t>relative</a:t>
            </a:r>
            <a:r>
              <a:rPr lang="en-US" dirty="0">
                <a:sym typeface="Wingdings" panose="05000000000000000000" pitchFamily="2" charset="2"/>
              </a:rPr>
              <a:t> bandwidth</a:t>
            </a:r>
          </a:p>
          <a:p>
            <a:pPr marL="285750" indent="-285750">
              <a:buFont typeface="Arial" panose="020B0604020202020204" pitchFamily="34" charset="0"/>
              <a:buChar char="•"/>
            </a:pPr>
            <a:r>
              <a:rPr lang="en-US" dirty="0">
                <a:sym typeface="Wingdings" panose="05000000000000000000" pitchFamily="2" charset="2"/>
              </a:rPr>
              <a:t>sets of RF matched strip-lines with carefully chosen length as kickers seem obvious choice</a:t>
            </a:r>
          </a:p>
          <a:p>
            <a:pPr marL="285750" indent="-285750">
              <a:buFont typeface="Arial" panose="020B0604020202020204" pitchFamily="34" charset="0"/>
              <a:buChar char="•"/>
            </a:pPr>
            <a:r>
              <a:rPr lang="en-US" dirty="0">
                <a:solidFill>
                  <a:schemeClr val="accent1"/>
                </a:solidFill>
                <a:sym typeface="Wingdings" panose="05000000000000000000" pitchFamily="2" charset="2"/>
              </a:rPr>
              <a:t>Booster: </a:t>
            </a:r>
          </a:p>
          <a:p>
            <a:pPr marL="625950" lvl="1" indent="-285750"/>
            <a:r>
              <a:rPr lang="en-US" dirty="0">
                <a:sym typeface="Wingdings" panose="05000000000000000000" pitchFamily="2" charset="2"/>
              </a:rPr>
              <a:t>request to also operate to damp a significant transverse injection error  defines maximum kick requirements</a:t>
            </a:r>
          </a:p>
          <a:p>
            <a:pPr marL="966150" lvl="2" indent="-285750"/>
            <a:r>
              <a:rPr lang="en-US" dirty="0">
                <a:sym typeface="Wingdings" panose="05000000000000000000" pitchFamily="2" charset="2"/>
              </a:rPr>
              <a:t>needs estimate of injection errors, filamentation time, …  to define system</a:t>
            </a:r>
          </a:p>
          <a:p>
            <a:pPr marL="625950" lvl="1" indent="-285750"/>
            <a:r>
              <a:rPr lang="en-US" dirty="0">
                <a:sym typeface="Wingdings" panose="05000000000000000000" pitchFamily="2" charset="2"/>
              </a:rPr>
              <a:t>moderate damping times only for instabilities (not beyond experience from LHC)</a:t>
            </a:r>
          </a:p>
          <a:p>
            <a:pPr marL="625950" lvl="1" indent="-285750"/>
            <a:r>
              <a:rPr lang="en-US" dirty="0">
                <a:sym typeface="Wingdings" panose="05000000000000000000" pitchFamily="2" charset="2"/>
              </a:rPr>
              <a:t>single location in ring sufficient</a:t>
            </a:r>
          </a:p>
          <a:p>
            <a:pPr marL="285750" indent="-285750">
              <a:buFont typeface="Arial" panose="020B0604020202020204" pitchFamily="34" charset="0"/>
              <a:buChar char="•"/>
            </a:pPr>
            <a:r>
              <a:rPr lang="en-US" dirty="0">
                <a:solidFill>
                  <a:schemeClr val="accent1"/>
                </a:solidFill>
                <a:sym typeface="Wingdings" panose="05000000000000000000" pitchFamily="2" charset="2"/>
              </a:rPr>
              <a:t>Collider:</a:t>
            </a:r>
          </a:p>
          <a:p>
            <a:pPr marL="625950" lvl="1" indent="-285750"/>
            <a:r>
              <a:rPr lang="en-US" dirty="0">
                <a:sym typeface="Wingdings" panose="05000000000000000000" pitchFamily="2" charset="2"/>
              </a:rPr>
              <a:t>need to damp very fast transverse instabilities  four turns risetime, high gain system</a:t>
            </a:r>
          </a:p>
          <a:p>
            <a:pPr marL="966150" lvl="2" indent="-285750"/>
            <a:r>
              <a:rPr lang="en-US" dirty="0">
                <a:sym typeface="Wingdings" panose="05000000000000000000" pitchFamily="2" charset="2"/>
              </a:rPr>
              <a:t>favors distributed system with multiple pick-ups and kickers</a:t>
            </a:r>
          </a:p>
          <a:p>
            <a:pPr marL="966150" lvl="2" indent="-285750"/>
            <a:r>
              <a:rPr lang="en-US" dirty="0">
                <a:sym typeface="Wingdings" panose="05000000000000000000" pitchFamily="2" charset="2"/>
              </a:rPr>
              <a:t>possibility of synergy with exciter for resonant depolarization (as in LEP)</a:t>
            </a:r>
          </a:p>
          <a:p>
            <a:pPr marL="966150" lvl="2" indent="-285750"/>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
        <p:nvSpPr>
          <p:cNvPr id="5" name="Title 4">
            <a:extLst>
              <a:ext uri="{FF2B5EF4-FFF2-40B4-BE49-F238E27FC236}">
                <a16:creationId xmlns:a16="http://schemas.microsoft.com/office/drawing/2014/main" id="{237BF967-A5B3-240B-B4D5-35432326B10A}"/>
              </a:ext>
            </a:extLst>
          </p:cNvPr>
          <p:cNvSpPr>
            <a:spLocks noGrp="1"/>
          </p:cNvSpPr>
          <p:nvPr>
            <p:ph type="title"/>
          </p:nvPr>
        </p:nvSpPr>
        <p:spPr>
          <a:xfrm>
            <a:off x="442800" y="363476"/>
            <a:ext cx="8494292" cy="804066"/>
          </a:xfrm>
        </p:spPr>
        <p:txBody>
          <a:bodyPr/>
          <a:lstStyle/>
          <a:p>
            <a:r>
              <a:rPr lang="en-US" dirty="0" err="1"/>
              <a:t>FCCee</a:t>
            </a:r>
            <a:r>
              <a:rPr lang="en-US" dirty="0"/>
              <a:t> collider and booster </a:t>
            </a:r>
            <a:br>
              <a:rPr lang="en-US" dirty="0"/>
            </a:br>
            <a:r>
              <a:rPr lang="en-US" dirty="0"/>
              <a:t>transverse feedback systems</a:t>
            </a:r>
          </a:p>
        </p:txBody>
      </p:sp>
      <p:sp>
        <p:nvSpPr>
          <p:cNvPr id="8" name="Textfeld 3">
            <a:extLst>
              <a:ext uri="{FF2B5EF4-FFF2-40B4-BE49-F238E27FC236}">
                <a16:creationId xmlns:a16="http://schemas.microsoft.com/office/drawing/2014/main" id="{F7F71F19-0B19-58BF-72A5-F328B3C38703}"/>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9" name="Textfeld 1">
            <a:extLst>
              <a:ext uri="{FF2B5EF4-FFF2-40B4-BE49-F238E27FC236}">
                <a16:creationId xmlns:a16="http://schemas.microsoft.com/office/drawing/2014/main" id="{6802AB9E-8E77-CA89-7F27-5DFA0EEA4E30}"/>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13.01.2025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1621954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EDC580-8FDF-0869-328E-276214F26C08}"/>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 Placeholder 2">
            <a:extLst>
              <a:ext uri="{FF2B5EF4-FFF2-40B4-BE49-F238E27FC236}">
                <a16:creationId xmlns:a16="http://schemas.microsoft.com/office/drawing/2014/main" id="{19E4BEC6-1102-944F-A8D2-0BC90E5953FA}"/>
              </a:ext>
            </a:extLst>
          </p:cNvPr>
          <p:cNvSpPr>
            <a:spLocks noGrp="1"/>
          </p:cNvSpPr>
          <p:nvPr>
            <p:ph type="body" sz="quarter" idx="11"/>
          </p:nvPr>
        </p:nvSpPr>
        <p:spPr>
          <a:xfrm>
            <a:off x="504487" y="958383"/>
            <a:ext cx="3325157" cy="212558"/>
          </a:xfrm>
        </p:spPr>
        <p:txBody>
          <a:bodyPr/>
          <a:lstStyle/>
          <a:p>
            <a:r>
              <a:rPr lang="en-CH" dirty="0"/>
              <a:t>Requirements</a:t>
            </a:r>
          </a:p>
        </p:txBody>
      </p:sp>
      <p:sp>
        <p:nvSpPr>
          <p:cNvPr id="4" name="Text Placeholder 3">
            <a:extLst>
              <a:ext uri="{FF2B5EF4-FFF2-40B4-BE49-F238E27FC236}">
                <a16:creationId xmlns:a16="http://schemas.microsoft.com/office/drawing/2014/main" id="{15EF71A5-B12A-B718-73B3-E8A37261B374}"/>
              </a:ext>
            </a:extLst>
          </p:cNvPr>
          <p:cNvSpPr>
            <a:spLocks noGrp="1"/>
          </p:cNvSpPr>
          <p:nvPr>
            <p:ph type="body" sz="quarter" idx="12"/>
          </p:nvPr>
        </p:nvSpPr>
        <p:spPr>
          <a:xfrm>
            <a:off x="509725" y="1240904"/>
            <a:ext cx="8525054" cy="2747250"/>
          </a:xfrm>
        </p:spPr>
        <p:txBody>
          <a:bodyPr/>
          <a:lstStyle/>
          <a:p>
            <a:pPr marL="285750" indent="-285750">
              <a:buFont typeface="Arial" panose="020B0604020202020204" pitchFamily="34" charset="0"/>
              <a:buChar char="•"/>
            </a:pPr>
            <a:r>
              <a:rPr lang="en-GB" dirty="0"/>
              <a:t>b</a:t>
            </a:r>
            <a:r>
              <a:rPr lang="en-CH" dirty="0"/>
              <a:t>unch-by-bunch operation calls for +/- 20 MHz minimum for 25 ns bunch spacing</a:t>
            </a:r>
          </a:p>
          <a:p>
            <a:pPr marL="285750" indent="-285750">
              <a:buFont typeface="Arial" panose="020B0604020202020204" pitchFamily="34" charset="0"/>
              <a:buChar char="•"/>
            </a:pPr>
            <a:r>
              <a:rPr lang="en-GB" dirty="0"/>
              <a:t>h</a:t>
            </a:r>
            <a:r>
              <a:rPr lang="en-CH" dirty="0"/>
              <a:t>igh gain required, not necessarily high kick strength</a:t>
            </a:r>
          </a:p>
          <a:p>
            <a:pPr marL="285750" indent="-285750">
              <a:buFont typeface="Arial" panose="020B0604020202020204" pitchFamily="34" charset="0"/>
              <a:buChar char="•"/>
            </a:pPr>
            <a:r>
              <a:rPr lang="en-GB" dirty="0"/>
              <a:t>l</a:t>
            </a:r>
            <a:r>
              <a:rPr lang="en-CH" dirty="0"/>
              <a:t>ow noise electronics</a:t>
            </a:r>
          </a:p>
          <a:p>
            <a:pPr marL="285750" indent="-285750">
              <a:buFont typeface="Arial" panose="020B0604020202020204" pitchFamily="34" charset="0"/>
              <a:buChar char="•"/>
            </a:pPr>
            <a:r>
              <a:rPr lang="en-GB" dirty="0"/>
              <a:t>p</a:t>
            </a:r>
            <a:r>
              <a:rPr lang="en-CH" dirty="0"/>
              <a:t>refered to provide feedback kicks in a band at a multiple of the bunch repetition frequency, nx40 MHz or nx50 MHz depending on bunch spacing</a:t>
            </a:r>
          </a:p>
          <a:p>
            <a:pPr marL="625950" lvl="1" indent="-285750"/>
            <a:r>
              <a:rPr lang="en-GB" dirty="0"/>
              <a:t>l</a:t>
            </a:r>
            <a:r>
              <a:rPr lang="en-CH" dirty="0"/>
              <a:t>owest betatron frequency is very low in frequency (~660 Hz)</a:t>
            </a:r>
          </a:p>
          <a:p>
            <a:pPr marL="285750" indent="-285750">
              <a:buFont typeface="Arial" panose="020B0604020202020204" pitchFamily="34" charset="0"/>
              <a:buChar char="•"/>
            </a:pPr>
            <a:r>
              <a:rPr lang="en-GB" dirty="0"/>
              <a:t>p</a:t>
            </a:r>
            <a:r>
              <a:rPr lang="en-CH" dirty="0"/>
              <a:t>ossibilities to distribute kicker system over several collider points considered before but seems at present not required</a:t>
            </a:r>
            <a:r>
              <a:rPr lang="fr-CH" dirty="0"/>
              <a:t>, </a:t>
            </a:r>
            <a:r>
              <a:rPr lang="fr-CH" dirty="0">
                <a:solidFill>
                  <a:srgbClr val="FF0000"/>
                </a:solidFill>
              </a:rPr>
              <a:t>but </a:t>
            </a:r>
            <a:r>
              <a:rPr lang="en-US" dirty="0">
                <a:solidFill>
                  <a:srgbClr val="FF0000"/>
                </a:solidFill>
              </a:rPr>
              <a:t>needs independent </a:t>
            </a:r>
            <a:r>
              <a:rPr lang="fr-CH" dirty="0">
                <a:solidFill>
                  <a:srgbClr val="FF0000"/>
                </a:solidFill>
              </a:rPr>
              <a:t>confirmation</a:t>
            </a:r>
            <a:endParaRPr lang="en-CH" dirty="0"/>
          </a:p>
          <a:p>
            <a:pPr marL="285750" indent="-285750">
              <a:buFont typeface="Arial" panose="020B0604020202020204" pitchFamily="34" charset="0"/>
              <a:buChar char="•"/>
            </a:pPr>
            <a:r>
              <a:rPr lang="en-GB" dirty="0"/>
              <a:t>f</a:t>
            </a:r>
            <a:r>
              <a:rPr lang="en-CH" dirty="0"/>
              <a:t>ast damping rates required for low order modes only</a:t>
            </a:r>
          </a:p>
          <a:p>
            <a:pPr marL="285750" indent="-285750">
              <a:buFont typeface="Arial" panose="020B0604020202020204" pitchFamily="34" charset="0"/>
              <a:buChar char="•"/>
            </a:pPr>
            <a:r>
              <a:rPr lang="en-GB" dirty="0"/>
              <a:t>h</a:t>
            </a:r>
            <a:r>
              <a:rPr lang="en-CH" dirty="0"/>
              <a:t>ave a set of kickers available at different phase advances is an advantage (if fractional tune options close to 0.5 or integer, it is a must)</a:t>
            </a:r>
          </a:p>
          <a:p>
            <a:pPr marL="285750" indent="-285750">
              <a:buFont typeface="Arial" panose="020B0604020202020204" pitchFamily="34" charset="0"/>
              <a:buChar char="•"/>
            </a:pPr>
            <a:r>
              <a:rPr lang="en-GB" dirty="0"/>
              <a:t>h</a:t>
            </a:r>
            <a:r>
              <a:rPr lang="en-CH" dirty="0"/>
              <a:t>ighest beta function for given aperture, low dispersion for associated set of pick-ups</a:t>
            </a:r>
          </a:p>
          <a:p>
            <a:pPr marL="285750" indent="-285750">
              <a:buFont typeface="Arial" panose="020B0604020202020204" pitchFamily="34" charset="0"/>
              <a:buChar char="•"/>
            </a:pPr>
            <a:r>
              <a:rPr lang="en-GB" dirty="0"/>
              <a:t>a</a:t>
            </a:r>
            <a:r>
              <a:rPr lang="en-CH" dirty="0"/>
              <a:t>dditional synergy to be explored for applications as in LHC (AC-dipole for optics measurements …)</a:t>
            </a:r>
          </a:p>
        </p:txBody>
      </p:sp>
      <p:sp>
        <p:nvSpPr>
          <p:cNvPr id="5" name="Title 4">
            <a:extLst>
              <a:ext uri="{FF2B5EF4-FFF2-40B4-BE49-F238E27FC236}">
                <a16:creationId xmlns:a16="http://schemas.microsoft.com/office/drawing/2014/main" id="{4D632BA0-C412-74A1-E77D-B43127E4A5FB}"/>
              </a:ext>
            </a:extLst>
          </p:cNvPr>
          <p:cNvSpPr>
            <a:spLocks noGrp="1"/>
          </p:cNvSpPr>
          <p:nvPr>
            <p:ph type="title"/>
          </p:nvPr>
        </p:nvSpPr>
        <p:spPr>
          <a:xfrm>
            <a:off x="440325" y="475453"/>
            <a:ext cx="8263350" cy="591508"/>
          </a:xfrm>
        </p:spPr>
        <p:txBody>
          <a:bodyPr/>
          <a:lstStyle/>
          <a:p>
            <a:r>
              <a:rPr lang="en-CH" dirty="0"/>
              <a:t>Transverse Feedback Kickers</a:t>
            </a:r>
          </a:p>
        </p:txBody>
      </p:sp>
      <p:sp>
        <p:nvSpPr>
          <p:cNvPr id="8" name="Textfeld 3">
            <a:extLst>
              <a:ext uri="{FF2B5EF4-FFF2-40B4-BE49-F238E27FC236}">
                <a16:creationId xmlns:a16="http://schemas.microsoft.com/office/drawing/2014/main" id="{E1D4EAC3-4A63-C658-FE39-0B7F2C1016B0}"/>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6" name="Textfeld 1">
            <a:extLst>
              <a:ext uri="{FF2B5EF4-FFF2-40B4-BE49-F238E27FC236}">
                <a16:creationId xmlns:a16="http://schemas.microsoft.com/office/drawing/2014/main" id="{CF26E351-D4A0-9FE9-B81C-3043CAD88219}"/>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13.01.2025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4157365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3A415C-2FFE-9B62-E2B1-2346349805FC}"/>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3" name="Text Placeholder 2">
            <a:extLst>
              <a:ext uri="{FF2B5EF4-FFF2-40B4-BE49-F238E27FC236}">
                <a16:creationId xmlns:a16="http://schemas.microsoft.com/office/drawing/2014/main" id="{FF62249B-5F7B-819C-0421-9D22A5714C6C}"/>
              </a:ext>
            </a:extLst>
          </p:cNvPr>
          <p:cNvSpPr>
            <a:spLocks noGrp="1"/>
          </p:cNvSpPr>
          <p:nvPr>
            <p:ph type="body" sz="quarter" idx="11"/>
          </p:nvPr>
        </p:nvSpPr>
        <p:spPr>
          <a:xfrm>
            <a:off x="442922" y="779101"/>
            <a:ext cx="4023000" cy="212558"/>
          </a:xfrm>
        </p:spPr>
        <p:txBody>
          <a:bodyPr/>
          <a:lstStyle/>
          <a:p>
            <a:r>
              <a:rPr lang="en-CH" dirty="0"/>
              <a:t>LHC ADT kicker (LHC transverse feedback)</a:t>
            </a:r>
          </a:p>
        </p:txBody>
      </p:sp>
      <p:sp>
        <p:nvSpPr>
          <p:cNvPr id="4" name="Text Placeholder 3">
            <a:extLst>
              <a:ext uri="{FF2B5EF4-FFF2-40B4-BE49-F238E27FC236}">
                <a16:creationId xmlns:a16="http://schemas.microsoft.com/office/drawing/2014/main" id="{CD7ED122-627A-7B25-1566-C94B93B4944D}"/>
              </a:ext>
            </a:extLst>
          </p:cNvPr>
          <p:cNvSpPr>
            <a:spLocks noGrp="1"/>
          </p:cNvSpPr>
          <p:nvPr>
            <p:ph type="body" sz="quarter" idx="12"/>
          </p:nvPr>
        </p:nvSpPr>
        <p:spPr>
          <a:xfrm>
            <a:off x="279965" y="926364"/>
            <a:ext cx="4655705" cy="2408819"/>
          </a:xfrm>
        </p:spPr>
        <p:txBody>
          <a:bodyPr/>
          <a:lstStyle/>
          <a:p>
            <a:endParaRPr lang="en-CH" dirty="0"/>
          </a:p>
          <a:p>
            <a:pPr marL="625950" lvl="1" indent="-285750"/>
            <a:r>
              <a:rPr lang="en-GB" dirty="0"/>
              <a:t>h</a:t>
            </a:r>
            <a:r>
              <a:rPr lang="en-CH" dirty="0"/>
              <a:t>igh impedance tetrode amplifiers</a:t>
            </a:r>
          </a:p>
          <a:p>
            <a:pPr marL="625950" lvl="1" indent="-285750"/>
            <a:r>
              <a:rPr lang="en-GB" dirty="0"/>
              <a:t>k</a:t>
            </a:r>
            <a:r>
              <a:rPr lang="en-CH" dirty="0"/>
              <a:t>icks with electric field only</a:t>
            </a:r>
          </a:p>
          <a:p>
            <a:pPr marL="625950" lvl="1" indent="-285750"/>
            <a:r>
              <a:rPr lang="en-CH" dirty="0"/>
              <a:t>6 m effective length split over 4 kickers </a:t>
            </a:r>
            <a:r>
              <a:rPr lang="en-GB" dirty="0"/>
              <a:t>t</a:t>
            </a:r>
            <a:r>
              <a:rPr lang="en-CH" dirty="0"/>
              <a:t>wice as strong as depolarizer kicker system (2 </a:t>
            </a:r>
            <a:r>
              <a:rPr lang="en-CH" dirty="0">
                <a:latin typeface="Symbol" pitchFamily="2" charset="2"/>
              </a:rPr>
              <a:t>m</a:t>
            </a:r>
            <a:r>
              <a:rPr lang="en-CH" dirty="0"/>
              <a:t>rad at 450 GeV/c)</a:t>
            </a:r>
          </a:p>
          <a:p>
            <a:pPr marL="625950" lvl="1" indent="-285750"/>
            <a:r>
              <a:rPr lang="en-GB" dirty="0">
                <a:solidFill>
                  <a:srgbClr val="92D050"/>
                </a:solidFill>
              </a:rPr>
              <a:t>f</a:t>
            </a:r>
            <a:r>
              <a:rPr lang="en-CH" dirty="0">
                <a:solidFill>
                  <a:srgbClr val="92D050"/>
                </a:solidFill>
              </a:rPr>
              <a:t>ull amplitude not as bunch selective as needed for FCCee</a:t>
            </a:r>
          </a:p>
          <a:p>
            <a:pPr marL="625950" lvl="1" indent="-285750"/>
            <a:r>
              <a:rPr lang="en-GB" dirty="0">
                <a:solidFill>
                  <a:srgbClr val="92D050"/>
                </a:solidFill>
              </a:rPr>
              <a:t>d</a:t>
            </a:r>
            <a:r>
              <a:rPr lang="en-CH" dirty="0">
                <a:solidFill>
                  <a:srgbClr val="92D050"/>
                </a:solidFill>
              </a:rPr>
              <a:t>ue to resonances not (readily?) suitable for short electron bunches</a:t>
            </a:r>
          </a:p>
          <a:p>
            <a:pPr lvl="1" indent="0">
              <a:buNone/>
            </a:pPr>
            <a:endParaRPr lang="en-CH" dirty="0"/>
          </a:p>
          <a:p>
            <a:pPr marL="625950" lvl="1" indent="-285750"/>
            <a:endParaRPr lang="en-CH" dirty="0"/>
          </a:p>
          <a:p>
            <a:pPr marL="625950" lvl="1" indent="-285750"/>
            <a:endParaRPr lang="en-CH" dirty="0"/>
          </a:p>
        </p:txBody>
      </p:sp>
      <p:sp>
        <p:nvSpPr>
          <p:cNvPr id="6" name="Text Placeholder 5">
            <a:extLst>
              <a:ext uri="{FF2B5EF4-FFF2-40B4-BE49-F238E27FC236}">
                <a16:creationId xmlns:a16="http://schemas.microsoft.com/office/drawing/2014/main" id="{BB8FC3E7-478F-819C-7504-8E7075C5C52C}"/>
              </a:ext>
            </a:extLst>
          </p:cNvPr>
          <p:cNvSpPr>
            <a:spLocks noGrp="1"/>
          </p:cNvSpPr>
          <p:nvPr>
            <p:ph type="body" sz="quarter" idx="14"/>
          </p:nvPr>
        </p:nvSpPr>
        <p:spPr>
          <a:xfrm>
            <a:off x="442800" y="4869894"/>
            <a:ext cx="4023122" cy="341550"/>
          </a:xfrm>
        </p:spPr>
        <p:txBody>
          <a:bodyPr/>
          <a:lstStyle/>
          <a:p>
            <a:r>
              <a:rPr lang="en-CH" dirty="0"/>
              <a:t>W. Hofle et al. PAC 2001</a:t>
            </a:r>
          </a:p>
        </p:txBody>
      </p:sp>
      <p:pic>
        <p:nvPicPr>
          <p:cNvPr id="7" name="Picture 6" descr="Diagram of a machine with numbers and words&#10;&#10;Description automatically generated">
            <a:extLst>
              <a:ext uri="{FF2B5EF4-FFF2-40B4-BE49-F238E27FC236}">
                <a16:creationId xmlns:a16="http://schemas.microsoft.com/office/drawing/2014/main" id="{513FFDE4-C34A-27ED-F2E2-180D5228A8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2359" y="3516625"/>
            <a:ext cx="4434050" cy="1271300"/>
          </a:xfrm>
          <a:prstGeom prst="rect">
            <a:avLst/>
          </a:prstGeom>
        </p:spPr>
      </p:pic>
      <p:pic>
        <p:nvPicPr>
          <p:cNvPr id="8" name="Picture 7" descr="A table of measurements and measurements&#10;&#10;Description automatically generated with medium confidence">
            <a:extLst>
              <a:ext uri="{FF2B5EF4-FFF2-40B4-BE49-F238E27FC236}">
                <a16:creationId xmlns:a16="http://schemas.microsoft.com/office/drawing/2014/main" id="{EEE884B3-3828-7317-2496-7526F1BC67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1953" y="1239501"/>
            <a:ext cx="3269688" cy="3514478"/>
          </a:xfrm>
          <a:prstGeom prst="rect">
            <a:avLst/>
          </a:prstGeom>
        </p:spPr>
      </p:pic>
      <p:sp>
        <p:nvSpPr>
          <p:cNvPr id="9" name="Textfeld 3">
            <a:extLst>
              <a:ext uri="{FF2B5EF4-FFF2-40B4-BE49-F238E27FC236}">
                <a16:creationId xmlns:a16="http://schemas.microsoft.com/office/drawing/2014/main" id="{F68FF5C6-9A63-4ED0-0D09-828557C6DED6}"/>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5" name="Textfeld 1">
            <a:extLst>
              <a:ext uri="{FF2B5EF4-FFF2-40B4-BE49-F238E27FC236}">
                <a16:creationId xmlns:a16="http://schemas.microsoft.com/office/drawing/2014/main" id="{E59BC6DD-5F5A-318B-AE9C-F4BB098BC0FE}"/>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13.01.2025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3210284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5E2A44E5-DA26-4E49-BDA6-1EA4FB560089}"/>
              </a:ext>
            </a:extLst>
          </p:cNvPr>
          <p:cNvSpPr>
            <a:spLocks noGrp="1"/>
          </p:cNvSpPr>
          <p:nvPr>
            <p:ph type="body" sz="quarter" idx="11"/>
          </p:nvPr>
        </p:nvSpPr>
        <p:spPr>
          <a:xfrm>
            <a:off x="369853" y="867967"/>
            <a:ext cx="5934350" cy="212558"/>
          </a:xfrm>
        </p:spPr>
        <p:txBody>
          <a:bodyPr/>
          <a:lstStyle/>
          <a:p>
            <a:r>
              <a:rPr lang="en-US" dirty="0"/>
              <a:t>Basic functional requirements (for operation at Z and WW energies) </a:t>
            </a:r>
          </a:p>
          <a:p>
            <a:endParaRPr lang="en-US" dirty="0"/>
          </a:p>
        </p:txBody>
      </p:sp>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298384" y="1683900"/>
            <a:ext cx="8382622" cy="2747250"/>
          </a:xfrm>
        </p:spPr>
        <p:txBody>
          <a:bodyPr vert="horz" lIns="91440" tIns="45720" rIns="91440" bIns="45720" rtlCol="0" anchor="t">
            <a:noAutofit/>
          </a:bodyPr>
          <a:lstStyle/>
          <a:p>
            <a:pPr marL="285750" indent="-285750">
              <a:buFont typeface="Arial" panose="020B0604020202020204" pitchFamily="34" charset="0"/>
              <a:buChar char="•"/>
            </a:pPr>
            <a:r>
              <a:rPr lang="en-US" dirty="0"/>
              <a:t>For resonant depolarization powerful </a:t>
            </a:r>
            <a:r>
              <a:rPr lang="en-US" dirty="0">
                <a:solidFill>
                  <a:srgbClr val="92D050"/>
                </a:solidFill>
              </a:rPr>
              <a:t>transverse electromagnetic kickers </a:t>
            </a:r>
            <a:r>
              <a:rPr lang="en-US" dirty="0"/>
              <a:t>are needed in </a:t>
            </a:r>
            <a:r>
              <a:rPr lang="en-US" dirty="0" err="1"/>
              <a:t>FCCee</a:t>
            </a:r>
            <a:r>
              <a:rPr lang="en-US" dirty="0"/>
              <a:t> that provide vertical kicks with fields that can be modulated to target witness bunches placed in gaps between the trains of bunches used for Physics</a:t>
            </a:r>
          </a:p>
          <a:p>
            <a:pPr marL="285750" indent="-285750">
              <a:buFont typeface="Arial" panose="020B0604020202020204" pitchFamily="34" charset="0"/>
              <a:buChar char="•"/>
            </a:pPr>
            <a:r>
              <a:rPr lang="en-US" dirty="0"/>
              <a:t>for Physics bunches the same type of kicker system can be used to continuously or on demand to shake the beam to prevent polarization build-up</a:t>
            </a:r>
            <a:endParaRPr lang="en-US">
              <a:cs typeface="Arial"/>
            </a:endParaRPr>
          </a:p>
          <a:p>
            <a:pPr marL="285750" indent="-285750">
              <a:buChar char="•"/>
            </a:pPr>
            <a:r>
              <a:rPr lang="en-US" dirty="0">
                <a:cs typeface="Arial"/>
              </a:rPr>
              <a:t>The same kickers can also be used to fulfill the function of transverse feedback</a:t>
            </a:r>
          </a:p>
          <a:p>
            <a:pPr lvl="1" indent="0">
              <a:buNone/>
            </a:pPr>
            <a:endParaRPr lang="en-US" dirty="0">
              <a:cs typeface="Arial"/>
            </a:endParaRP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29750" y="383717"/>
            <a:ext cx="8263350" cy="427296"/>
          </a:xfrm>
        </p:spPr>
        <p:txBody>
          <a:bodyPr/>
          <a:lstStyle/>
          <a:p>
            <a:r>
              <a:rPr lang="en-US" dirty="0" err="1"/>
              <a:t>FCCee</a:t>
            </a:r>
            <a:r>
              <a:rPr lang="en-US" dirty="0"/>
              <a:t> collider needs depolarizer kicker</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feld 1">
            <a:extLst>
              <a:ext uri="{FF2B5EF4-FFF2-40B4-BE49-F238E27FC236}">
                <a16:creationId xmlns:a16="http://schemas.microsoft.com/office/drawing/2014/main" id="{ED643AA7-2B26-CEDF-5C69-31E4B14B6729}"/>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2283273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36F84A-0A07-343B-F5BF-06344ED3C82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00B27F-5D29-BCD1-AC6D-4F34F65EFDAA}"/>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4" name="Text Placeholder 3">
            <a:extLst>
              <a:ext uri="{FF2B5EF4-FFF2-40B4-BE49-F238E27FC236}">
                <a16:creationId xmlns:a16="http://schemas.microsoft.com/office/drawing/2014/main" id="{95A39267-03F3-AD53-1C33-9D59DF2D6F23}"/>
              </a:ext>
            </a:extLst>
          </p:cNvPr>
          <p:cNvSpPr>
            <a:spLocks noGrp="1"/>
          </p:cNvSpPr>
          <p:nvPr>
            <p:ph type="body" sz="quarter" idx="12"/>
          </p:nvPr>
        </p:nvSpPr>
        <p:spPr>
          <a:xfrm>
            <a:off x="4652588" y="1340495"/>
            <a:ext cx="4417232" cy="2747250"/>
          </a:xfrm>
        </p:spPr>
        <p:txBody>
          <a:bodyPr vert="horz" lIns="91440" tIns="45720" rIns="91440" bIns="45720" rtlCol="0" anchor="t">
            <a:noAutofit/>
          </a:bodyPr>
          <a:lstStyle/>
          <a:p>
            <a:pPr marL="285750" indent="-285750">
              <a:buFont typeface="Arial" panose="020B0604020202020204" pitchFamily="34" charset="0"/>
              <a:buChar char="•"/>
            </a:pPr>
            <a:r>
              <a:rPr lang="en-US" dirty="0"/>
              <a:t>from the technical sites, locations where  RF is located, offer advantages but space </a:t>
            </a:r>
            <a:r>
              <a:rPr lang="en-GB" dirty="0"/>
              <a:t>is an issue (in collider), and so are the large </a:t>
            </a:r>
            <a:r>
              <a:rPr lang="en-GB"/>
              <a:t>diameter beam pipes between cavities</a:t>
            </a:r>
          </a:p>
          <a:p>
            <a:pPr marL="285750" indent="-285750">
              <a:buFont typeface="Arial" panose="020B0604020202020204" pitchFamily="34" charset="0"/>
              <a:buChar char="•"/>
            </a:pPr>
            <a:r>
              <a:rPr lang="en-GB" dirty="0"/>
              <a:t>experimental sites (PA, PG, PD, PJ)</a:t>
            </a:r>
            <a:endParaRPr lang="en-GB" dirty="0">
              <a:cs typeface="Arial"/>
            </a:endParaRPr>
          </a:p>
          <a:p>
            <a:pPr marL="625950" lvl="1" indent="-285750"/>
            <a:r>
              <a:rPr lang="en-GB" dirty="0"/>
              <a:t>spaces considered:</a:t>
            </a:r>
          </a:p>
          <a:p>
            <a:pPr marL="965835" lvl="2" indent="-285750"/>
            <a:r>
              <a:rPr lang="en-GB" dirty="0"/>
              <a:t>return arc (rejected, not good)</a:t>
            </a:r>
            <a:endParaRPr lang="en-GB" dirty="0">
              <a:cs typeface="Arial"/>
            </a:endParaRPr>
          </a:p>
          <a:p>
            <a:pPr marL="966150" lvl="2" indent="-285750"/>
            <a:r>
              <a:rPr lang="en-GB" dirty="0"/>
              <a:t>regular arc</a:t>
            </a:r>
          </a:p>
          <a:p>
            <a:pPr marL="625950" lvl="1" indent="-285750"/>
            <a:r>
              <a:rPr lang="en-GB" dirty="0"/>
              <a:t>implementation of any arc optics modification in four points preserves symmetry (4-fold)</a:t>
            </a:r>
          </a:p>
          <a:p>
            <a:pPr marL="285750" indent="-285750"/>
            <a:endParaRPr lang="en-CH" dirty="0"/>
          </a:p>
        </p:txBody>
      </p:sp>
      <p:sp>
        <p:nvSpPr>
          <p:cNvPr id="5" name="Title 4">
            <a:extLst>
              <a:ext uri="{FF2B5EF4-FFF2-40B4-BE49-F238E27FC236}">
                <a16:creationId xmlns:a16="http://schemas.microsoft.com/office/drawing/2014/main" id="{9BB24C38-28CC-EF60-6857-670C9C51041A}"/>
              </a:ext>
            </a:extLst>
          </p:cNvPr>
          <p:cNvSpPr>
            <a:spLocks noGrp="1"/>
          </p:cNvSpPr>
          <p:nvPr>
            <p:ph type="title"/>
          </p:nvPr>
        </p:nvSpPr>
        <p:spPr>
          <a:xfrm>
            <a:off x="780719" y="411134"/>
            <a:ext cx="6946962" cy="470362"/>
          </a:xfrm>
        </p:spPr>
        <p:txBody>
          <a:bodyPr/>
          <a:lstStyle/>
          <a:p>
            <a:r>
              <a:rPr lang="fr-CH" dirty="0"/>
              <a:t>     </a:t>
            </a:r>
            <a:r>
              <a:rPr lang="en-GB" dirty="0"/>
              <a:t>Considerations for placement in ring</a:t>
            </a:r>
          </a:p>
        </p:txBody>
      </p:sp>
      <p:grpSp>
        <p:nvGrpSpPr>
          <p:cNvPr id="7" name="Group 6">
            <a:extLst>
              <a:ext uri="{FF2B5EF4-FFF2-40B4-BE49-F238E27FC236}">
                <a16:creationId xmlns:a16="http://schemas.microsoft.com/office/drawing/2014/main" id="{CBDCFD07-018C-3436-4B48-D9E5280F332E}"/>
              </a:ext>
            </a:extLst>
          </p:cNvPr>
          <p:cNvGrpSpPr/>
          <p:nvPr/>
        </p:nvGrpSpPr>
        <p:grpSpPr>
          <a:xfrm>
            <a:off x="327804" y="1055755"/>
            <a:ext cx="4030007" cy="4030007"/>
            <a:chOff x="4957138" y="894463"/>
            <a:chExt cx="4030007" cy="4030007"/>
          </a:xfrm>
        </p:grpSpPr>
        <p:pic>
          <p:nvPicPr>
            <p:cNvPr id="12" name="Picture 11" descr="A diagram of a diagram with Enewetak Atoll in the background&#10;&#10;Description automatically generated">
              <a:extLst>
                <a:ext uri="{FF2B5EF4-FFF2-40B4-BE49-F238E27FC236}">
                  <a16:creationId xmlns:a16="http://schemas.microsoft.com/office/drawing/2014/main" id="{E7B71BAC-FE88-5BAB-7642-8735E2BBC8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7138" y="894463"/>
              <a:ext cx="4030007" cy="4030007"/>
            </a:xfrm>
            <a:prstGeom prst="rect">
              <a:avLst/>
            </a:prstGeom>
          </p:spPr>
        </p:pic>
        <p:sp>
          <p:nvSpPr>
            <p:cNvPr id="8" name="TextBox 7">
              <a:extLst>
                <a:ext uri="{FF2B5EF4-FFF2-40B4-BE49-F238E27FC236}">
                  <a16:creationId xmlns:a16="http://schemas.microsoft.com/office/drawing/2014/main" id="{BE32B0E0-ADE3-AFC4-898E-B0527E9DF4E5}"/>
                </a:ext>
              </a:extLst>
            </p:cNvPr>
            <p:cNvSpPr txBox="1"/>
            <p:nvPr/>
          </p:nvSpPr>
          <p:spPr>
            <a:xfrm>
              <a:off x="5258757" y="935487"/>
              <a:ext cx="1008566" cy="584775"/>
            </a:xfrm>
            <a:prstGeom prst="rect">
              <a:avLst/>
            </a:prstGeom>
            <a:noFill/>
          </p:spPr>
          <p:txBody>
            <a:bodyPr wrap="square" rtlCol="0">
              <a:spAutoFit/>
            </a:bodyPr>
            <a:lstStyle/>
            <a:p>
              <a:pPr algn="l"/>
              <a:r>
                <a:rPr lang="en-GB" sz="800" dirty="0" err="1">
                  <a:solidFill>
                    <a:schemeClr val="tx2"/>
                  </a:solidFill>
                </a:rPr>
                <a:t>PA:collider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(1)</a:t>
              </a:r>
              <a:endParaRPr lang="en-CH" sz="800" dirty="0">
                <a:solidFill>
                  <a:schemeClr val="tx2"/>
                </a:solidFill>
              </a:endParaRPr>
            </a:p>
          </p:txBody>
        </p:sp>
        <p:sp>
          <p:nvSpPr>
            <p:cNvPr id="9" name="TextBox 8">
              <a:extLst>
                <a:ext uri="{FF2B5EF4-FFF2-40B4-BE49-F238E27FC236}">
                  <a16:creationId xmlns:a16="http://schemas.microsoft.com/office/drawing/2014/main" id="{5D749F64-F9F4-AE4B-6DE9-5B02A11AF8AB}"/>
                </a:ext>
              </a:extLst>
            </p:cNvPr>
            <p:cNvSpPr txBox="1"/>
            <p:nvPr/>
          </p:nvSpPr>
          <p:spPr>
            <a:xfrm>
              <a:off x="4992133" y="1933571"/>
              <a:ext cx="724178" cy="584775"/>
            </a:xfrm>
            <a:prstGeom prst="rect">
              <a:avLst/>
            </a:prstGeom>
            <a:noFill/>
          </p:spPr>
          <p:txBody>
            <a:bodyPr wrap="square" rtlCol="0">
              <a:spAutoFit/>
            </a:bodyPr>
            <a:lstStyle/>
            <a:p>
              <a:pPr algn="l"/>
              <a:r>
                <a:rPr lang="en-GB" sz="800" dirty="0">
                  <a:solidFill>
                    <a:srgbClr val="00B050"/>
                  </a:solidFill>
                </a:rPr>
                <a:t>booster</a:t>
              </a:r>
              <a:endParaRPr lang="en-CH" sz="800" dirty="0">
                <a:solidFill>
                  <a:srgbClr val="00B050"/>
                </a:solidFill>
              </a:endParaRPr>
            </a:p>
            <a:p>
              <a:pPr algn="l"/>
              <a:r>
                <a:rPr lang="en-CH" sz="800" dirty="0">
                  <a:solidFill>
                    <a:srgbClr val="00B050"/>
                  </a:solidFill>
                </a:rPr>
                <a:t>transverse feedback kickers</a:t>
              </a:r>
            </a:p>
          </p:txBody>
        </p:sp>
      </p:grpSp>
      <p:sp>
        <p:nvSpPr>
          <p:cNvPr id="6" name="Textfeld 3">
            <a:extLst>
              <a:ext uri="{FF2B5EF4-FFF2-40B4-BE49-F238E27FC236}">
                <a16:creationId xmlns:a16="http://schemas.microsoft.com/office/drawing/2014/main" id="{B33EE2EF-D376-7953-8741-26B27B0E86F4}"/>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13" name="Text Placeholder 12">
            <a:extLst>
              <a:ext uri="{FF2B5EF4-FFF2-40B4-BE49-F238E27FC236}">
                <a16:creationId xmlns:a16="http://schemas.microsoft.com/office/drawing/2014/main" id="{DCA98BA2-0463-0D2A-B5A3-69FBF787B520}"/>
              </a:ext>
            </a:extLst>
          </p:cNvPr>
          <p:cNvSpPr>
            <a:spLocks noGrp="1"/>
          </p:cNvSpPr>
          <p:nvPr>
            <p:ph type="body" sz="quarter" idx="11"/>
          </p:nvPr>
        </p:nvSpPr>
        <p:spPr>
          <a:xfrm>
            <a:off x="4670366" y="943670"/>
            <a:ext cx="4023000" cy="212558"/>
          </a:xfrm>
        </p:spPr>
        <p:txBody>
          <a:bodyPr vert="horz" lIns="91440" tIns="45720" rIns="91440" bIns="45720" rtlCol="0" anchor="t">
            <a:noAutofit/>
          </a:bodyPr>
          <a:lstStyle/>
          <a:p>
            <a:r>
              <a:rPr lang="en-US" dirty="0"/>
              <a:t>Update early of 2025:</a:t>
            </a:r>
          </a:p>
        </p:txBody>
      </p:sp>
      <p:sp>
        <p:nvSpPr>
          <p:cNvPr id="26" name="Freeform: Shape 25">
            <a:extLst>
              <a:ext uri="{FF2B5EF4-FFF2-40B4-BE49-F238E27FC236}">
                <a16:creationId xmlns:a16="http://schemas.microsoft.com/office/drawing/2014/main" id="{8579A60B-287C-D669-A03C-0C039D2695DB}"/>
              </a:ext>
            </a:extLst>
          </p:cNvPr>
          <p:cNvSpPr/>
          <p:nvPr/>
        </p:nvSpPr>
        <p:spPr>
          <a:xfrm rot="150925">
            <a:off x="1236294" y="1053822"/>
            <a:ext cx="1068705" cy="342900"/>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7BBE7EB-6ECE-7DAD-CCCE-C7D218194490}"/>
              </a:ext>
            </a:extLst>
          </p:cNvPr>
          <p:cNvSpPr/>
          <p:nvPr/>
        </p:nvSpPr>
        <p:spPr>
          <a:xfrm>
            <a:off x="2117704" y="1435849"/>
            <a:ext cx="388610" cy="38947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6765379-14B8-8E98-A700-FBA26B74C6C0}"/>
              </a:ext>
            </a:extLst>
          </p:cNvPr>
          <p:cNvSpPr/>
          <p:nvPr/>
        </p:nvSpPr>
        <p:spPr>
          <a:xfrm>
            <a:off x="2117704" y="4200702"/>
            <a:ext cx="388610" cy="389474"/>
          </a:xfrm>
          <a:prstGeom prst="ellipse">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ED8472F7-69A3-99BA-72A2-39228429A312}"/>
              </a:ext>
            </a:extLst>
          </p:cNvPr>
          <p:cNvSpPr/>
          <p:nvPr/>
        </p:nvSpPr>
        <p:spPr>
          <a:xfrm>
            <a:off x="745096" y="2832648"/>
            <a:ext cx="388610" cy="389474"/>
          </a:xfrm>
          <a:prstGeom prst="ellipse">
            <a:avLst/>
          </a:prstGeom>
          <a:noFill/>
          <a:ln>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4AABFE1-6315-46B6-3C9B-0EF20DE76D3B}"/>
              </a:ext>
            </a:extLst>
          </p:cNvPr>
          <p:cNvSpPr/>
          <p:nvPr/>
        </p:nvSpPr>
        <p:spPr>
          <a:xfrm>
            <a:off x="3504765" y="2832648"/>
            <a:ext cx="388610" cy="389474"/>
          </a:xfrm>
          <a:prstGeom prst="ellipse">
            <a:avLst/>
          </a:prstGeom>
          <a:noFill/>
          <a:ln>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D1A1BF2E-1CC6-2568-DEF3-EF0E9EE135D8}"/>
              </a:ext>
            </a:extLst>
          </p:cNvPr>
          <p:cNvSpPr/>
          <p:nvPr/>
        </p:nvSpPr>
        <p:spPr>
          <a:xfrm>
            <a:off x="1108151" y="1809825"/>
            <a:ext cx="388610" cy="389474"/>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3808A67-C5F9-4EC4-6820-B24A108B88EE}"/>
              </a:ext>
            </a:extLst>
          </p:cNvPr>
          <p:cNvSpPr txBox="1"/>
          <p:nvPr/>
        </p:nvSpPr>
        <p:spPr>
          <a:xfrm>
            <a:off x="1667678" y="4431855"/>
            <a:ext cx="1042830" cy="584775"/>
          </a:xfrm>
          <a:prstGeom prst="rect">
            <a:avLst/>
          </a:prstGeom>
          <a:noFill/>
        </p:spPr>
        <p:txBody>
          <a:bodyPr wrap="square" rtlCol="0">
            <a:spAutoFit/>
          </a:bodyPr>
          <a:lstStyle/>
          <a:p>
            <a:pPr algn="l"/>
            <a:r>
              <a:rPr lang="en-GB" sz="800" dirty="0">
                <a:solidFill>
                  <a:schemeClr val="tx2"/>
                </a:solidFill>
              </a:rPr>
              <a:t>PG: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(2)</a:t>
            </a:r>
            <a:endParaRPr lang="en-CH" sz="800" dirty="0">
              <a:solidFill>
                <a:schemeClr val="tx2"/>
              </a:solidFill>
            </a:endParaRPr>
          </a:p>
        </p:txBody>
      </p:sp>
      <p:sp>
        <p:nvSpPr>
          <p:cNvPr id="19" name="TextBox 18">
            <a:extLst>
              <a:ext uri="{FF2B5EF4-FFF2-40B4-BE49-F238E27FC236}">
                <a16:creationId xmlns:a16="http://schemas.microsoft.com/office/drawing/2014/main" id="{02DDA3D9-8C4D-A1DD-3267-53EAF845DCEE}"/>
              </a:ext>
            </a:extLst>
          </p:cNvPr>
          <p:cNvSpPr txBox="1"/>
          <p:nvPr/>
        </p:nvSpPr>
        <p:spPr>
          <a:xfrm>
            <a:off x="3847983" y="2494743"/>
            <a:ext cx="1008566" cy="584775"/>
          </a:xfrm>
          <a:prstGeom prst="rect">
            <a:avLst/>
          </a:prstGeom>
          <a:noFill/>
        </p:spPr>
        <p:txBody>
          <a:bodyPr wrap="square" rtlCol="0">
            <a:spAutoFit/>
          </a:bodyPr>
          <a:lstStyle/>
          <a:p>
            <a:pPr algn="l"/>
            <a:r>
              <a:rPr lang="en-GB" sz="800" dirty="0">
                <a:solidFill>
                  <a:schemeClr val="tx2"/>
                </a:solidFill>
              </a:rPr>
              <a:t>PD: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(4)</a:t>
            </a:r>
            <a:endParaRPr lang="en-CH" sz="800" dirty="0">
              <a:solidFill>
                <a:schemeClr val="tx2"/>
              </a:solidFill>
            </a:endParaRPr>
          </a:p>
        </p:txBody>
      </p:sp>
      <p:sp>
        <p:nvSpPr>
          <p:cNvPr id="20" name="TextBox 19">
            <a:extLst>
              <a:ext uri="{FF2B5EF4-FFF2-40B4-BE49-F238E27FC236}">
                <a16:creationId xmlns:a16="http://schemas.microsoft.com/office/drawing/2014/main" id="{4F4C8251-CD30-B15E-F3D1-1202C0E13B26}"/>
              </a:ext>
            </a:extLst>
          </p:cNvPr>
          <p:cNvSpPr txBox="1"/>
          <p:nvPr/>
        </p:nvSpPr>
        <p:spPr>
          <a:xfrm>
            <a:off x="1078255" y="3099550"/>
            <a:ext cx="1008566" cy="584775"/>
          </a:xfrm>
          <a:prstGeom prst="rect">
            <a:avLst/>
          </a:prstGeom>
          <a:noFill/>
        </p:spPr>
        <p:txBody>
          <a:bodyPr wrap="square" rtlCol="0">
            <a:spAutoFit/>
          </a:bodyPr>
          <a:lstStyle/>
          <a:p>
            <a:pPr algn="l"/>
            <a:r>
              <a:rPr lang="en-GB" sz="800" dirty="0">
                <a:solidFill>
                  <a:schemeClr val="tx2"/>
                </a:solidFill>
              </a:rPr>
              <a:t>PJ: collider</a:t>
            </a:r>
            <a:endParaRPr lang="en-CH" sz="800" dirty="0">
              <a:solidFill>
                <a:schemeClr val="tx2"/>
              </a:solidFill>
            </a:endParaRPr>
          </a:p>
          <a:p>
            <a:pPr algn="l"/>
            <a:r>
              <a:rPr lang="en-CH" sz="800" dirty="0">
                <a:solidFill>
                  <a:schemeClr val="tx2"/>
                </a:solidFill>
              </a:rPr>
              <a:t>transverse feedback kickers</a:t>
            </a:r>
            <a:r>
              <a:rPr lang="fr-CH" sz="800" dirty="0">
                <a:solidFill>
                  <a:schemeClr val="tx2"/>
                </a:solidFill>
              </a:rPr>
              <a:t> &amp; </a:t>
            </a:r>
            <a:r>
              <a:rPr lang="fr-CH" sz="800" dirty="0" err="1">
                <a:solidFill>
                  <a:schemeClr val="tx2"/>
                </a:solidFill>
              </a:rPr>
              <a:t>depolarizer</a:t>
            </a:r>
            <a:r>
              <a:rPr lang="fr-CH" sz="800" dirty="0">
                <a:solidFill>
                  <a:schemeClr val="tx2"/>
                </a:solidFill>
              </a:rPr>
              <a:t> (3)</a:t>
            </a:r>
            <a:endParaRPr lang="en-CH" sz="800" dirty="0">
              <a:solidFill>
                <a:schemeClr val="tx2"/>
              </a:solidFill>
            </a:endParaRPr>
          </a:p>
        </p:txBody>
      </p:sp>
      <p:sp>
        <p:nvSpPr>
          <p:cNvPr id="18" name="Textfeld 1">
            <a:extLst>
              <a:ext uri="{FF2B5EF4-FFF2-40B4-BE49-F238E27FC236}">
                <a16:creationId xmlns:a16="http://schemas.microsoft.com/office/drawing/2014/main" id="{4E5EE94A-5AD4-B4FB-CC37-8E579C6B579A}"/>
              </a:ext>
            </a:extLst>
          </p:cNvPr>
          <p:cNvSpPr txBox="1"/>
          <p:nvPr/>
        </p:nvSpPr>
        <p:spPr>
          <a:xfrm>
            <a:off x="1007830" y="97423"/>
            <a:ext cx="2448315" cy="220077"/>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
        <p:nvSpPr>
          <p:cNvPr id="3" name="TextBox 2">
            <a:extLst>
              <a:ext uri="{FF2B5EF4-FFF2-40B4-BE49-F238E27FC236}">
                <a16:creationId xmlns:a16="http://schemas.microsoft.com/office/drawing/2014/main" id="{C79FFB40-01FE-2EE3-DB77-CE3DE0FF644B}"/>
              </a:ext>
            </a:extLst>
          </p:cNvPr>
          <p:cNvSpPr txBox="1"/>
          <p:nvPr/>
        </p:nvSpPr>
        <p:spPr>
          <a:xfrm>
            <a:off x="449110" y="4262577"/>
            <a:ext cx="724178" cy="584775"/>
          </a:xfrm>
          <a:prstGeom prst="rect">
            <a:avLst/>
          </a:prstGeom>
          <a:noFill/>
        </p:spPr>
        <p:txBody>
          <a:bodyPr wrap="square" rtlCol="0">
            <a:spAutoFit/>
          </a:bodyPr>
          <a:lstStyle/>
          <a:p>
            <a:pPr algn="l"/>
            <a:r>
              <a:rPr lang="en-GB" sz="800" dirty="0">
                <a:solidFill>
                  <a:srgbClr val="00B050"/>
                </a:solidFill>
              </a:rPr>
              <a:t>no suitable space available (LSS)</a:t>
            </a:r>
          </a:p>
        </p:txBody>
      </p:sp>
    </p:spTree>
    <p:extLst>
      <p:ext uri="{BB962C8B-B14F-4D97-AF65-F5344CB8AC3E}">
        <p14:creationId xmlns:p14="http://schemas.microsoft.com/office/powerpoint/2010/main" val="360912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EDC580-8FDF-0869-328E-276214F26C08}"/>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ext Placeholder 2">
            <a:extLst>
              <a:ext uri="{FF2B5EF4-FFF2-40B4-BE49-F238E27FC236}">
                <a16:creationId xmlns:a16="http://schemas.microsoft.com/office/drawing/2014/main" id="{19E4BEC6-1102-944F-A8D2-0BC90E5953FA}"/>
              </a:ext>
            </a:extLst>
          </p:cNvPr>
          <p:cNvSpPr>
            <a:spLocks noGrp="1"/>
          </p:cNvSpPr>
          <p:nvPr>
            <p:ph type="body" sz="quarter" idx="11"/>
          </p:nvPr>
        </p:nvSpPr>
        <p:spPr>
          <a:xfrm>
            <a:off x="440325" y="948370"/>
            <a:ext cx="6390222" cy="212558"/>
          </a:xfrm>
        </p:spPr>
        <p:txBody>
          <a:bodyPr/>
          <a:lstStyle/>
          <a:p>
            <a:r>
              <a:rPr lang="en-US" dirty="0"/>
              <a:t>Possible synergies with transverse feedback kickers  </a:t>
            </a:r>
          </a:p>
        </p:txBody>
      </p:sp>
      <p:sp>
        <p:nvSpPr>
          <p:cNvPr id="4" name="Text Placeholder 3">
            <a:extLst>
              <a:ext uri="{FF2B5EF4-FFF2-40B4-BE49-F238E27FC236}">
                <a16:creationId xmlns:a16="http://schemas.microsoft.com/office/drawing/2014/main" id="{15EF71A5-B12A-B718-73B3-E8A37261B374}"/>
              </a:ext>
            </a:extLst>
          </p:cNvPr>
          <p:cNvSpPr>
            <a:spLocks noGrp="1"/>
          </p:cNvSpPr>
          <p:nvPr>
            <p:ph type="body" sz="quarter" idx="12"/>
          </p:nvPr>
        </p:nvSpPr>
        <p:spPr>
          <a:xfrm>
            <a:off x="364985" y="1371680"/>
            <a:ext cx="8525054" cy="2747250"/>
          </a:xfrm>
        </p:spPr>
        <p:txBody>
          <a:bodyPr vert="horz" lIns="91440" tIns="45720" rIns="91440" bIns="45720" rtlCol="0" anchor="t">
            <a:noAutofit/>
          </a:bodyPr>
          <a:lstStyle/>
          <a:p>
            <a:pPr marL="285750" indent="-285750">
              <a:buFont typeface="Arial" panose="020B0604020202020204" pitchFamily="34" charset="0"/>
              <a:buChar char="•"/>
            </a:pPr>
            <a:r>
              <a:rPr lang="en-GB" dirty="0"/>
              <a:t>due to similar requirements for </a:t>
            </a:r>
            <a:r>
              <a:rPr lang="en-GB" dirty="0">
                <a:solidFill>
                  <a:srgbClr val="92D050"/>
                </a:solidFill>
              </a:rPr>
              <a:t>bandwidth</a:t>
            </a:r>
            <a:r>
              <a:rPr lang="en-GB" dirty="0"/>
              <a:t> synergy between the needed kickers for the transverse feedback and the depolarizer have been explored</a:t>
            </a:r>
          </a:p>
          <a:p>
            <a:pPr marL="285750" indent="-285750">
              <a:buFont typeface="Arial" panose="020B0604020202020204" pitchFamily="34" charset="0"/>
              <a:buChar char="•"/>
            </a:pPr>
            <a:r>
              <a:rPr lang="en-GB" dirty="0"/>
              <a:t>long, </a:t>
            </a:r>
            <a:r>
              <a:rPr lang="en-GB" i="1" dirty="0"/>
              <a:t>O</a:t>
            </a:r>
            <a:r>
              <a:rPr lang="en-GB" dirty="0"/>
              <a:t>(m), </a:t>
            </a:r>
            <a:r>
              <a:rPr lang="en-GB" dirty="0" err="1"/>
              <a:t>stripline</a:t>
            </a:r>
            <a:r>
              <a:rPr lang="en-GB" dirty="0"/>
              <a:t> kickers operating at a multiple of the bunch repetition frequency offer good RF power efficiency and sufficient bandwidth</a:t>
            </a:r>
          </a:p>
          <a:p>
            <a:pPr marL="285750" indent="-285750">
              <a:buFont typeface="Arial" panose="020B0604020202020204" pitchFamily="34" charset="0"/>
              <a:buChar char="•"/>
            </a:pPr>
            <a:r>
              <a:rPr lang="en-GB" dirty="0">
                <a:solidFill>
                  <a:srgbClr val="92D050"/>
                </a:solidFill>
              </a:rPr>
              <a:t>differences in requirements </a:t>
            </a:r>
            <a:r>
              <a:rPr lang="en-GB" dirty="0"/>
              <a:t>between transverse feedback and depolarizer kickers are</a:t>
            </a:r>
          </a:p>
          <a:p>
            <a:pPr marL="625950" lvl="1" indent="-285750"/>
            <a:r>
              <a:rPr lang="en-GB" dirty="0"/>
              <a:t>depolarizer kicker only needed for vertical kicks, transverse feedback also for horizontal plane kicks</a:t>
            </a:r>
          </a:p>
          <a:p>
            <a:pPr marL="625475" lvl="1" indent="-285750"/>
            <a:r>
              <a:rPr lang="en-GB" dirty="0"/>
              <a:t>implementation of depolarizer excitation as a </a:t>
            </a:r>
            <a:r>
              <a:rPr lang="en-GB" dirty="0">
                <a:solidFill>
                  <a:srgbClr val="92D050"/>
                </a:solidFill>
              </a:rPr>
              <a:t>modulated local orbit bump </a:t>
            </a:r>
            <a:r>
              <a:rPr lang="en-GB" dirty="0"/>
              <a:t>requires one or several sets of pairs of kickers </a:t>
            </a:r>
            <a:r>
              <a:rPr lang="en-GB" dirty="0">
                <a:solidFill>
                  <a:srgbClr val="FF0000"/>
                </a:solidFill>
              </a:rPr>
              <a:t>with bending magnets</a:t>
            </a:r>
            <a:r>
              <a:rPr lang="en-GB" dirty="0">
                <a:solidFill>
                  <a:srgbClr val="92D050"/>
                </a:solidFill>
              </a:rPr>
              <a:t> </a:t>
            </a:r>
            <a:r>
              <a:rPr lang="en-GB" dirty="0"/>
              <a:t>in between</a:t>
            </a:r>
            <a:endParaRPr lang="en-GB" dirty="0">
              <a:cs typeface="Arial"/>
            </a:endParaRPr>
          </a:p>
          <a:p>
            <a:pPr marL="965835" lvl="2" indent="-285750"/>
            <a:r>
              <a:rPr lang="en-GB" dirty="0"/>
              <a:t>no perturbation on experimental points permitted, may require tuning possibility with a </a:t>
            </a:r>
            <a:r>
              <a:rPr lang="en-GB" dirty="0">
                <a:solidFill>
                  <a:srgbClr val="FF0000"/>
                </a:solidFill>
              </a:rPr>
              <a:t>third kicker</a:t>
            </a:r>
            <a:r>
              <a:rPr lang="en-GB" dirty="0">
                <a:solidFill>
                  <a:srgbClr val="92D050"/>
                </a:solidFill>
              </a:rPr>
              <a:t> </a:t>
            </a:r>
            <a:r>
              <a:rPr lang="en-GB" dirty="0"/>
              <a:t>per set of kickers</a:t>
            </a:r>
            <a:endParaRPr lang="en-GB" dirty="0">
              <a:cs typeface="Arial"/>
            </a:endParaRPr>
          </a:p>
          <a:p>
            <a:pPr marL="625475" lvl="1" indent="-285750"/>
            <a:r>
              <a:rPr lang="en-GB" dirty="0"/>
              <a:t>kick strength required for depolarizer is high (total of 10 </a:t>
            </a:r>
            <a:r>
              <a:rPr lang="en-GB" dirty="0" err="1">
                <a:latin typeface="Symbol"/>
                <a:sym typeface="Symbol"/>
              </a:rPr>
              <a:t>m</a:t>
            </a:r>
            <a:r>
              <a:rPr lang="en-GB" dirty="0" err="1"/>
              <a:t>rad</a:t>
            </a:r>
            <a:r>
              <a:rPr lang="en-GB" dirty="0"/>
              <a:t>) and adequate protection is needed to prevent acting on Physics bunches (loss of synchronisation with gaps)</a:t>
            </a:r>
            <a:endParaRPr lang="en-GB" dirty="0">
              <a:cs typeface="Arial"/>
            </a:endParaRPr>
          </a:p>
          <a:p>
            <a:pPr marL="285750" indent="-285750">
              <a:buFont typeface="Arial" panose="020B0604020202020204" pitchFamily="34" charset="0"/>
              <a:buChar char="•"/>
            </a:pPr>
            <a:endParaRPr lang="en-GB" dirty="0"/>
          </a:p>
        </p:txBody>
      </p:sp>
      <p:sp>
        <p:nvSpPr>
          <p:cNvPr id="5" name="Title 4">
            <a:extLst>
              <a:ext uri="{FF2B5EF4-FFF2-40B4-BE49-F238E27FC236}">
                <a16:creationId xmlns:a16="http://schemas.microsoft.com/office/drawing/2014/main" id="{4D632BA0-C412-74A1-E77D-B43127E4A5FB}"/>
              </a:ext>
            </a:extLst>
          </p:cNvPr>
          <p:cNvSpPr>
            <a:spLocks noGrp="1"/>
          </p:cNvSpPr>
          <p:nvPr>
            <p:ph type="title"/>
          </p:nvPr>
        </p:nvSpPr>
        <p:spPr>
          <a:xfrm>
            <a:off x="440325" y="468778"/>
            <a:ext cx="8263350" cy="591508"/>
          </a:xfrm>
        </p:spPr>
        <p:txBody>
          <a:bodyPr/>
          <a:lstStyle/>
          <a:p>
            <a:r>
              <a:rPr lang="en-US" dirty="0"/>
              <a:t>Depolarizer kickers and transverse feedback</a:t>
            </a:r>
          </a:p>
        </p:txBody>
      </p:sp>
      <p:sp>
        <p:nvSpPr>
          <p:cNvPr id="8" name="Textfeld 3">
            <a:extLst>
              <a:ext uri="{FF2B5EF4-FFF2-40B4-BE49-F238E27FC236}">
                <a16:creationId xmlns:a16="http://schemas.microsoft.com/office/drawing/2014/main" id="{E1D4EAC3-4A63-C658-FE39-0B7F2C1016B0}"/>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6" name="Textfeld 1">
            <a:extLst>
              <a:ext uri="{FF2B5EF4-FFF2-40B4-BE49-F238E27FC236}">
                <a16:creationId xmlns:a16="http://schemas.microsoft.com/office/drawing/2014/main" id="{60752504-E048-1640-5093-6E7C2E61DB98}"/>
              </a:ext>
            </a:extLst>
          </p:cNvPr>
          <p:cNvSpPr txBox="1"/>
          <p:nvPr/>
        </p:nvSpPr>
        <p:spPr>
          <a:xfrm>
            <a:off x="1007830" y="97423"/>
            <a:ext cx="2169709" cy="170071"/>
          </a:xfrm>
          <a:prstGeom prst="rect">
            <a:avLst/>
          </a:prstGeom>
          <a:noFill/>
        </p:spPr>
        <p:txBody>
          <a:bodyPr wrap="square" rtlCol="0">
            <a:noAutofit/>
          </a:bodyPr>
          <a:lstStyle/>
          <a:p>
            <a:pPr>
              <a:lnSpc>
                <a:spcPts val="1238"/>
              </a:lnSpc>
            </a:pPr>
            <a:r>
              <a:rPr lang="en-US" sz="900" dirty="0">
                <a:solidFill>
                  <a:schemeClr val="bg1"/>
                </a:solidFill>
              </a:rPr>
              <a:t>14.01.2025 </a:t>
            </a:r>
            <a:r>
              <a:rPr lang="en-US" sz="900" dirty="0" err="1">
                <a:solidFill>
                  <a:schemeClr val="bg1"/>
                </a:solidFill>
              </a:rPr>
              <a:t>FCCee</a:t>
            </a:r>
            <a:r>
              <a:rPr lang="en-US" sz="900" dirty="0">
                <a:solidFill>
                  <a:schemeClr val="bg1"/>
                </a:solidFill>
              </a:rPr>
              <a:t> Physics Workshop</a:t>
            </a:r>
            <a:endParaRPr lang="de-AT" sz="900" dirty="0">
              <a:solidFill>
                <a:schemeClr val="bg1"/>
              </a:solidFill>
            </a:endParaRPr>
          </a:p>
        </p:txBody>
      </p:sp>
    </p:spTree>
    <p:extLst>
      <p:ext uri="{BB962C8B-B14F-4D97-AF65-F5344CB8AC3E}">
        <p14:creationId xmlns:p14="http://schemas.microsoft.com/office/powerpoint/2010/main" val="2303809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agram of a cylindrical object&#10;&#10;Description automatically generated">
            <a:extLst>
              <a:ext uri="{FF2B5EF4-FFF2-40B4-BE49-F238E27FC236}">
                <a16:creationId xmlns:a16="http://schemas.microsoft.com/office/drawing/2014/main" id="{69F55B0A-4A67-75F2-A4A9-E744B2A13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0756" y="1719649"/>
            <a:ext cx="4743244" cy="2761777"/>
          </a:xfrm>
          <a:prstGeom prst="rect">
            <a:avLst/>
          </a:prstGeom>
        </p:spPr>
      </p:pic>
      <p:sp>
        <p:nvSpPr>
          <p:cNvPr id="4" name="Textplatzhalter 3">
            <a:extLst>
              <a:ext uri="{FF2B5EF4-FFF2-40B4-BE49-F238E27FC236}">
                <a16:creationId xmlns:a16="http://schemas.microsoft.com/office/drawing/2014/main" id="{170D1DD8-EDAD-459A-845F-432546A7D4CF}"/>
              </a:ext>
            </a:extLst>
          </p:cNvPr>
          <p:cNvSpPr>
            <a:spLocks noGrp="1"/>
          </p:cNvSpPr>
          <p:nvPr>
            <p:ph type="body" sz="quarter" idx="11"/>
          </p:nvPr>
        </p:nvSpPr>
        <p:spPr>
          <a:xfrm>
            <a:off x="414916" y="972722"/>
            <a:ext cx="8436698" cy="212558"/>
          </a:xfrm>
        </p:spPr>
        <p:txBody>
          <a:bodyPr/>
          <a:lstStyle/>
          <a:p>
            <a:r>
              <a:rPr lang="en-US" dirty="0"/>
              <a:t>Characteristics (good for transverse feedback, but too low shunt impedance for depolarizer with arc compatible diameter)</a:t>
            </a:r>
          </a:p>
        </p:txBody>
      </p:sp>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182602" y="1460135"/>
            <a:ext cx="4229408" cy="2497912"/>
          </a:xfrm>
        </p:spPr>
        <p:txBody>
          <a:bodyPr/>
          <a:lstStyle/>
          <a:p>
            <a:pPr marL="171450" indent="-171450">
              <a:buFont typeface="Arial" panose="020B0604020202020204" pitchFamily="34" charset="0"/>
              <a:buChar char="•"/>
            </a:pPr>
            <a:r>
              <a:rPr lang="en-US" dirty="0"/>
              <a:t>four electrodes arranged at 45 degrees </a:t>
            </a:r>
          </a:p>
          <a:p>
            <a:pPr marL="171450" indent="-171450">
              <a:buFont typeface="Arial" panose="020B0604020202020204" pitchFamily="34" charset="0"/>
              <a:buChar char="•"/>
            </a:pPr>
            <a:r>
              <a:rPr lang="en-US" dirty="0"/>
              <a:t>leaves horizontal plane free for synchrotron radiation absorbers similar as for BPM designs</a:t>
            </a:r>
          </a:p>
          <a:p>
            <a:pPr marL="171450" indent="-171450">
              <a:buFont typeface="Arial" panose="020B0604020202020204" pitchFamily="34" charset="0"/>
              <a:buChar char="•"/>
            </a:pPr>
            <a:r>
              <a:rPr lang="en-US" dirty="0">
                <a:solidFill>
                  <a:srgbClr val="FF0000"/>
                </a:solidFill>
              </a:rPr>
              <a:t>compatible with vacuum chamber diameters of 60-70 mm foreseen for arcs (initial proposal)</a:t>
            </a:r>
          </a:p>
          <a:p>
            <a:pPr marL="171450" indent="-171450">
              <a:buFont typeface="Arial" panose="020B0604020202020204" pitchFamily="34" charset="0"/>
              <a:buChar char="•"/>
            </a:pPr>
            <a:r>
              <a:rPr lang="en-US" dirty="0"/>
              <a:t>small diameter also desirable for increased shunt impedance, but matching to 50 Ohm must be considered for both differential mode and common mode </a:t>
            </a:r>
          </a:p>
          <a:p>
            <a:pPr marL="171450" indent="-171450">
              <a:buFont typeface="Arial" panose="020B0604020202020204" pitchFamily="34" charset="0"/>
              <a:buChar char="•"/>
            </a:pPr>
            <a:r>
              <a:rPr lang="en-US" dirty="0"/>
              <a:t>universal design that can be powered to provide vertical or horizontal kicks, even simultaneously, power can be directed to plane that needs high level kicks</a:t>
            </a:r>
          </a:p>
          <a:p>
            <a:pPr marL="171450" indent="-171450">
              <a:buFont typeface="Arial" panose="020B0604020202020204" pitchFamily="34" charset="0"/>
              <a:buChar char="•"/>
            </a:pPr>
            <a:r>
              <a:rPr lang="en-US" dirty="0"/>
              <a:t>device is a backward coupler, powered at beam downstream ports and terminated at upstream ports</a:t>
            </a:r>
          </a:p>
          <a:p>
            <a:pPr marL="171450" indent="-171450">
              <a:buFont typeface="Arial" panose="020B0604020202020204" pitchFamily="34" charset="0"/>
              <a:buChar char="•"/>
            </a:pPr>
            <a:r>
              <a:rPr lang="en-US" dirty="0"/>
              <a:t>action on beam provided in equal parts from magnetic and electric fields</a:t>
            </a:r>
          </a:p>
          <a:p>
            <a:pPr marL="171450" indent="-171450">
              <a:buFont typeface="Arial" panose="020B0604020202020204" pitchFamily="34" charset="0"/>
              <a:buChar char="•"/>
            </a:pPr>
            <a:r>
              <a:rPr lang="en-US" dirty="0"/>
              <a:t>length can be adjusted to match actual needs for bandwidth</a:t>
            </a:r>
          </a:p>
          <a:p>
            <a:pPr marL="171450" indent="-171450">
              <a:buFont typeface="Arial" panose="020B0604020202020204" pitchFamily="34" charset="0"/>
              <a:buChar char="•"/>
            </a:pPr>
            <a:r>
              <a:rPr lang="en-US" dirty="0"/>
              <a:t>total kick strength provided by set of kickers, placed at the appropriate phase advance / optics as needed</a:t>
            </a:r>
          </a:p>
          <a:p>
            <a:pPr marL="171450" indent="-171450">
              <a:buFont typeface="Arial" panose="020B0604020202020204" pitchFamily="34" charset="0"/>
              <a:buChar char="•"/>
            </a:pPr>
            <a:endParaRPr lang="en-US"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82602" y="412704"/>
            <a:ext cx="8901327" cy="804066"/>
          </a:xfrm>
        </p:spPr>
        <p:txBody>
          <a:bodyPr/>
          <a:lstStyle/>
          <a:p>
            <a:r>
              <a:rPr lang="en-US" dirty="0" err="1"/>
              <a:t>Stripline</a:t>
            </a:r>
            <a:r>
              <a:rPr lang="en-US" dirty="0"/>
              <a:t> kicker: arc compatible version (1</a:t>
            </a:r>
            <a:r>
              <a:rPr lang="en-US" baseline="30000" dirty="0"/>
              <a:t>st</a:t>
            </a:r>
            <a:r>
              <a:rPr lang="en-US" dirty="0"/>
              <a:t> version)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3" name="Textfeld 3">
            <a:extLst>
              <a:ext uri="{FF2B5EF4-FFF2-40B4-BE49-F238E27FC236}">
                <a16:creationId xmlns:a16="http://schemas.microsoft.com/office/drawing/2014/main" id="{55084C4A-3893-953F-21DF-686615A26C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7" name="TextBox 6">
            <a:extLst>
              <a:ext uri="{FF2B5EF4-FFF2-40B4-BE49-F238E27FC236}">
                <a16:creationId xmlns:a16="http://schemas.microsoft.com/office/drawing/2014/main" id="{62CA518A-ADBC-D8A6-43B2-9C483843B7ED}"/>
              </a:ext>
            </a:extLst>
          </p:cNvPr>
          <p:cNvSpPr txBox="1"/>
          <p:nvPr/>
        </p:nvSpPr>
        <p:spPr>
          <a:xfrm>
            <a:off x="7715667" y="4567519"/>
            <a:ext cx="1268335" cy="246221"/>
          </a:xfrm>
          <a:prstGeom prst="rect">
            <a:avLst/>
          </a:prstGeom>
          <a:noFill/>
        </p:spPr>
        <p:txBody>
          <a:bodyPr wrap="square">
            <a:spAutoFit/>
          </a:bodyPr>
          <a:lstStyle/>
          <a:p>
            <a:r>
              <a:rPr lang="en-US" sz="1000" dirty="0">
                <a:solidFill>
                  <a:srgbClr val="FF0000"/>
                </a:solidFill>
              </a:rPr>
              <a:t>D. Sittard (CST)</a:t>
            </a:r>
            <a:endParaRPr lang="en-CH" sz="1000" dirty="0">
              <a:solidFill>
                <a:srgbClr val="FF0000"/>
              </a:solidFill>
            </a:endParaRPr>
          </a:p>
        </p:txBody>
      </p:sp>
      <p:cxnSp>
        <p:nvCxnSpPr>
          <p:cNvPr id="8" name="Straight Arrow Connector 7">
            <a:extLst>
              <a:ext uri="{FF2B5EF4-FFF2-40B4-BE49-F238E27FC236}">
                <a16:creationId xmlns:a16="http://schemas.microsoft.com/office/drawing/2014/main" id="{637FCF2C-348B-ECE6-6DCB-1859767EECE0}"/>
              </a:ext>
            </a:extLst>
          </p:cNvPr>
          <p:cNvCxnSpPr>
            <a:cxnSpLocks/>
          </p:cNvCxnSpPr>
          <p:nvPr/>
        </p:nvCxnSpPr>
        <p:spPr>
          <a:xfrm flipV="1">
            <a:off x="5125980" y="3584181"/>
            <a:ext cx="1066800" cy="981518"/>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6B5EA9A-DEE1-A746-B5C6-DD663C6AAE26}"/>
              </a:ext>
            </a:extLst>
          </p:cNvPr>
          <p:cNvCxnSpPr>
            <a:cxnSpLocks/>
          </p:cNvCxnSpPr>
          <p:nvPr/>
        </p:nvCxnSpPr>
        <p:spPr>
          <a:xfrm>
            <a:off x="6681127" y="1331651"/>
            <a:ext cx="0" cy="692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E0D7E15-57DC-2F52-DA19-73973B9536E8}"/>
              </a:ext>
            </a:extLst>
          </p:cNvPr>
          <p:cNvCxnSpPr>
            <a:cxnSpLocks/>
          </p:cNvCxnSpPr>
          <p:nvPr/>
        </p:nvCxnSpPr>
        <p:spPr>
          <a:xfrm>
            <a:off x="7641136" y="1331651"/>
            <a:ext cx="0" cy="6925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642775D-2939-9946-45C3-2AE096E8B0E0}"/>
              </a:ext>
            </a:extLst>
          </p:cNvPr>
          <p:cNvCxnSpPr>
            <a:cxnSpLocks/>
          </p:cNvCxnSpPr>
          <p:nvPr/>
        </p:nvCxnSpPr>
        <p:spPr>
          <a:xfrm flipV="1">
            <a:off x="7641136" y="3478258"/>
            <a:ext cx="0" cy="6466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49DB58A-F2EE-AADC-CC30-42FFEA613CB9}"/>
              </a:ext>
            </a:extLst>
          </p:cNvPr>
          <p:cNvCxnSpPr>
            <a:cxnSpLocks/>
          </p:cNvCxnSpPr>
          <p:nvPr/>
        </p:nvCxnSpPr>
        <p:spPr>
          <a:xfrm flipV="1">
            <a:off x="5938038" y="2248425"/>
            <a:ext cx="0" cy="3233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B177655-A9F8-F4EB-27D2-D938742A5B78}"/>
              </a:ext>
            </a:extLst>
          </p:cNvPr>
          <p:cNvCxnSpPr>
            <a:cxnSpLocks/>
          </p:cNvCxnSpPr>
          <p:nvPr/>
        </p:nvCxnSpPr>
        <p:spPr>
          <a:xfrm>
            <a:off x="6991489" y="4124908"/>
            <a:ext cx="0" cy="356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272846C-174E-2CEC-B4E2-77D9C5C95E0C}"/>
              </a:ext>
            </a:extLst>
          </p:cNvPr>
          <p:cNvCxnSpPr>
            <a:cxnSpLocks/>
          </p:cNvCxnSpPr>
          <p:nvPr/>
        </p:nvCxnSpPr>
        <p:spPr>
          <a:xfrm flipV="1">
            <a:off x="6973691" y="2248425"/>
            <a:ext cx="0" cy="3593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20FCFFE3-5E63-B2DB-C9DC-D2263776968F}"/>
              </a:ext>
            </a:extLst>
          </p:cNvPr>
          <p:cNvCxnSpPr>
            <a:cxnSpLocks/>
          </p:cNvCxnSpPr>
          <p:nvPr/>
        </p:nvCxnSpPr>
        <p:spPr>
          <a:xfrm>
            <a:off x="5960286" y="4086071"/>
            <a:ext cx="0" cy="3565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DF7D662-E756-4477-F140-BEDEEF6B8921}"/>
              </a:ext>
            </a:extLst>
          </p:cNvPr>
          <p:cNvSpPr txBox="1"/>
          <p:nvPr/>
        </p:nvSpPr>
        <p:spPr>
          <a:xfrm>
            <a:off x="6732443" y="1021190"/>
            <a:ext cx="849736" cy="483274"/>
          </a:xfrm>
          <a:prstGeom prst="rect">
            <a:avLst/>
          </a:prstGeom>
          <a:noFill/>
        </p:spPr>
        <p:txBody>
          <a:bodyPr wrap="square" rtlCol="0">
            <a:spAutoFit/>
          </a:bodyPr>
          <a:lstStyle/>
          <a:p>
            <a:pPr algn="l">
              <a:lnSpc>
                <a:spcPts val="3700"/>
              </a:lnSpc>
            </a:pPr>
            <a:r>
              <a:rPr lang="en-US" sz="1200" dirty="0">
                <a:solidFill>
                  <a:srgbClr val="FF0000"/>
                </a:solidFill>
              </a:rPr>
              <a:t>RF power</a:t>
            </a:r>
          </a:p>
        </p:txBody>
      </p:sp>
      <p:sp>
        <p:nvSpPr>
          <p:cNvPr id="34" name="TextBox 33">
            <a:extLst>
              <a:ext uri="{FF2B5EF4-FFF2-40B4-BE49-F238E27FC236}">
                <a16:creationId xmlns:a16="http://schemas.microsoft.com/office/drawing/2014/main" id="{C91907EA-E8BD-D501-FC61-D576801AC903}"/>
              </a:ext>
            </a:extLst>
          </p:cNvPr>
          <p:cNvSpPr txBox="1"/>
          <p:nvPr/>
        </p:nvSpPr>
        <p:spPr>
          <a:xfrm>
            <a:off x="7365242" y="3883271"/>
            <a:ext cx="849913" cy="483274"/>
          </a:xfrm>
          <a:prstGeom prst="rect">
            <a:avLst/>
          </a:prstGeom>
          <a:noFill/>
        </p:spPr>
        <p:txBody>
          <a:bodyPr wrap="none" rtlCol="0">
            <a:spAutoFit/>
          </a:bodyPr>
          <a:lstStyle/>
          <a:p>
            <a:pPr algn="l">
              <a:lnSpc>
                <a:spcPts val="3700"/>
              </a:lnSpc>
            </a:pPr>
            <a:r>
              <a:rPr lang="en-US" sz="1200" dirty="0">
                <a:solidFill>
                  <a:srgbClr val="FF0000"/>
                </a:solidFill>
              </a:rPr>
              <a:t>RF power</a:t>
            </a:r>
          </a:p>
        </p:txBody>
      </p:sp>
      <p:sp>
        <p:nvSpPr>
          <p:cNvPr id="35" name="TextBox 34">
            <a:extLst>
              <a:ext uri="{FF2B5EF4-FFF2-40B4-BE49-F238E27FC236}">
                <a16:creationId xmlns:a16="http://schemas.microsoft.com/office/drawing/2014/main" id="{E831DFE3-1179-A93C-00A0-910350B88C7C}"/>
              </a:ext>
            </a:extLst>
          </p:cNvPr>
          <p:cNvSpPr txBox="1"/>
          <p:nvPr/>
        </p:nvSpPr>
        <p:spPr>
          <a:xfrm>
            <a:off x="6068091" y="4266204"/>
            <a:ext cx="798617" cy="483274"/>
          </a:xfrm>
          <a:prstGeom prst="rect">
            <a:avLst/>
          </a:prstGeom>
          <a:noFill/>
        </p:spPr>
        <p:txBody>
          <a:bodyPr wrap="none" rtlCol="0">
            <a:spAutoFit/>
          </a:bodyPr>
          <a:lstStyle/>
          <a:p>
            <a:pPr algn="l">
              <a:lnSpc>
                <a:spcPts val="3700"/>
              </a:lnSpc>
            </a:pPr>
            <a:r>
              <a:rPr lang="en-US" sz="1200" dirty="0">
                <a:solidFill>
                  <a:srgbClr val="FF0000"/>
                </a:solidFill>
              </a:rPr>
              <a:t>RF loads</a:t>
            </a:r>
          </a:p>
        </p:txBody>
      </p:sp>
      <p:sp>
        <p:nvSpPr>
          <p:cNvPr id="36" name="TextBox 35">
            <a:extLst>
              <a:ext uri="{FF2B5EF4-FFF2-40B4-BE49-F238E27FC236}">
                <a16:creationId xmlns:a16="http://schemas.microsoft.com/office/drawing/2014/main" id="{327BA4D8-C7BF-0973-D3C6-A360F9197496}"/>
              </a:ext>
            </a:extLst>
          </p:cNvPr>
          <p:cNvSpPr txBox="1"/>
          <p:nvPr/>
        </p:nvSpPr>
        <p:spPr>
          <a:xfrm>
            <a:off x="5853031" y="1823009"/>
            <a:ext cx="798617" cy="483274"/>
          </a:xfrm>
          <a:prstGeom prst="rect">
            <a:avLst/>
          </a:prstGeom>
          <a:noFill/>
        </p:spPr>
        <p:txBody>
          <a:bodyPr wrap="none" rtlCol="0">
            <a:spAutoFit/>
          </a:bodyPr>
          <a:lstStyle/>
          <a:p>
            <a:pPr algn="l">
              <a:lnSpc>
                <a:spcPts val="3700"/>
              </a:lnSpc>
            </a:pPr>
            <a:r>
              <a:rPr lang="en-US" sz="1200" dirty="0">
                <a:solidFill>
                  <a:srgbClr val="FF0000"/>
                </a:solidFill>
              </a:rPr>
              <a:t>RF loads</a:t>
            </a:r>
          </a:p>
        </p:txBody>
      </p:sp>
      <p:sp>
        <p:nvSpPr>
          <p:cNvPr id="37" name="TextBox 36">
            <a:extLst>
              <a:ext uri="{FF2B5EF4-FFF2-40B4-BE49-F238E27FC236}">
                <a16:creationId xmlns:a16="http://schemas.microsoft.com/office/drawing/2014/main" id="{E08C145B-0560-7197-09A0-59B47665991B}"/>
              </a:ext>
            </a:extLst>
          </p:cNvPr>
          <p:cNvSpPr txBox="1"/>
          <p:nvPr/>
        </p:nvSpPr>
        <p:spPr>
          <a:xfrm>
            <a:off x="4533420" y="1472121"/>
            <a:ext cx="1268296" cy="489045"/>
          </a:xfrm>
          <a:prstGeom prst="rect">
            <a:avLst/>
          </a:prstGeom>
          <a:noFill/>
        </p:spPr>
        <p:txBody>
          <a:bodyPr wrap="none" rtlCol="0">
            <a:spAutoFit/>
          </a:bodyPr>
          <a:lstStyle/>
          <a:p>
            <a:pPr algn="l">
              <a:lnSpc>
                <a:spcPts val="3700"/>
              </a:lnSpc>
            </a:pPr>
            <a:r>
              <a:rPr lang="en-US" sz="1400" dirty="0"/>
              <a:t>up to 1m long</a:t>
            </a:r>
          </a:p>
        </p:txBody>
      </p:sp>
      <p:sp>
        <p:nvSpPr>
          <p:cNvPr id="11" name="Textfeld 1">
            <a:extLst>
              <a:ext uri="{FF2B5EF4-FFF2-40B4-BE49-F238E27FC236}">
                <a16:creationId xmlns:a16="http://schemas.microsoft.com/office/drawing/2014/main" id="{7E7A4C1F-D3C2-5DC1-F0EF-20596889153B}"/>
              </a:ext>
            </a:extLst>
          </p:cNvPr>
          <p:cNvSpPr txBox="1"/>
          <p:nvPr/>
        </p:nvSpPr>
        <p:spPr>
          <a:xfrm>
            <a:off x="924486" y="85517"/>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1722072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38002" y="505660"/>
            <a:ext cx="8263350" cy="804066"/>
          </a:xfrm>
        </p:spPr>
        <p:txBody>
          <a:bodyPr/>
          <a:lstStyle/>
          <a:p>
            <a:r>
              <a:rPr lang="en-US" dirty="0" err="1"/>
              <a:t>Stripline</a:t>
            </a:r>
            <a:r>
              <a:rPr lang="en-US" dirty="0"/>
              <a:t> kicker: field plots (70 mm chamber)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pic>
        <p:nvPicPr>
          <p:cNvPr id="6" name="Picture 5" descr="A circular structure with many colored arrows&#10;&#10;Description automatically generated">
            <a:extLst>
              <a:ext uri="{FF2B5EF4-FFF2-40B4-BE49-F238E27FC236}">
                <a16:creationId xmlns:a16="http://schemas.microsoft.com/office/drawing/2014/main" id="{1C9900AA-EE96-8FF8-2DA2-4FFDD459F5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312" y="1210838"/>
            <a:ext cx="4051686" cy="2724260"/>
          </a:xfrm>
          <a:prstGeom prst="rect">
            <a:avLst/>
          </a:prstGeom>
        </p:spPr>
      </p:pic>
      <p:pic>
        <p:nvPicPr>
          <p:cNvPr id="8" name="Picture 7" descr="A circular pattern of arrows&#10;&#10;Description automatically generated">
            <a:extLst>
              <a:ext uri="{FF2B5EF4-FFF2-40B4-BE49-F238E27FC236}">
                <a16:creationId xmlns:a16="http://schemas.microsoft.com/office/drawing/2014/main" id="{85D5A978-839D-0BEE-2691-85466A2C98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1033" y="1208402"/>
            <a:ext cx="4220319" cy="2726696"/>
          </a:xfrm>
          <a:prstGeom prst="rect">
            <a:avLst/>
          </a:prstGeom>
        </p:spPr>
      </p:pic>
      <p:sp>
        <p:nvSpPr>
          <p:cNvPr id="11" name="Textplatzhalter 2">
            <a:extLst>
              <a:ext uri="{FF2B5EF4-FFF2-40B4-BE49-F238E27FC236}">
                <a16:creationId xmlns:a16="http://schemas.microsoft.com/office/drawing/2014/main" id="{1FE2990E-A9C7-63BD-E3CB-F2127D58950B}"/>
              </a:ext>
            </a:extLst>
          </p:cNvPr>
          <p:cNvSpPr txBox="1">
            <a:spLocks/>
          </p:cNvSpPr>
          <p:nvPr/>
        </p:nvSpPr>
        <p:spPr>
          <a:xfrm>
            <a:off x="1219806" y="3935098"/>
            <a:ext cx="2605500" cy="20854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Electric field (vertical)</a:t>
            </a:r>
          </a:p>
        </p:txBody>
      </p:sp>
      <p:sp>
        <p:nvSpPr>
          <p:cNvPr id="13" name="Textplatzhalter 2">
            <a:extLst>
              <a:ext uri="{FF2B5EF4-FFF2-40B4-BE49-F238E27FC236}">
                <a16:creationId xmlns:a16="http://schemas.microsoft.com/office/drawing/2014/main" id="{16D845D3-1E9C-D8EF-93C6-199C4C9FBA92}"/>
              </a:ext>
            </a:extLst>
          </p:cNvPr>
          <p:cNvSpPr txBox="1">
            <a:spLocks/>
          </p:cNvSpPr>
          <p:nvPr/>
        </p:nvSpPr>
        <p:spPr>
          <a:xfrm>
            <a:off x="5265465" y="3935098"/>
            <a:ext cx="3068191" cy="25830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Magnetic field field (horizontal)</a:t>
            </a:r>
          </a:p>
        </p:txBody>
      </p:sp>
      <p:sp>
        <p:nvSpPr>
          <p:cNvPr id="3" name="Textfeld 3">
            <a:extLst>
              <a:ext uri="{FF2B5EF4-FFF2-40B4-BE49-F238E27FC236}">
                <a16:creationId xmlns:a16="http://schemas.microsoft.com/office/drawing/2014/main" id="{EE25F4F6-2D11-CAAB-41C5-48203BC54918}"/>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TextBox 3">
            <a:extLst>
              <a:ext uri="{FF2B5EF4-FFF2-40B4-BE49-F238E27FC236}">
                <a16:creationId xmlns:a16="http://schemas.microsoft.com/office/drawing/2014/main" id="{BF6CC0DA-FE56-9EBD-A534-9605441997F3}"/>
              </a:ext>
            </a:extLst>
          </p:cNvPr>
          <p:cNvSpPr txBox="1"/>
          <p:nvPr/>
        </p:nvSpPr>
        <p:spPr>
          <a:xfrm>
            <a:off x="8133525" y="4012780"/>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9" name="TextBox 8">
            <a:extLst>
              <a:ext uri="{FF2B5EF4-FFF2-40B4-BE49-F238E27FC236}">
                <a16:creationId xmlns:a16="http://schemas.microsoft.com/office/drawing/2014/main" id="{1E48CC18-A367-79E0-59E2-3764E135FC9D}"/>
              </a:ext>
            </a:extLst>
          </p:cNvPr>
          <p:cNvSpPr txBox="1"/>
          <p:nvPr/>
        </p:nvSpPr>
        <p:spPr>
          <a:xfrm>
            <a:off x="1960644" y="4416180"/>
            <a:ext cx="5040778" cy="300082"/>
          </a:xfrm>
          <a:prstGeom prst="rect">
            <a:avLst/>
          </a:prstGeom>
          <a:noFill/>
        </p:spPr>
        <p:txBody>
          <a:bodyPr wrap="square">
            <a:spAutoFit/>
          </a:bodyPr>
          <a:lstStyle/>
          <a:p>
            <a:pPr marL="171450" indent="-171450">
              <a:buFont typeface="Arial" panose="020B0604020202020204" pitchFamily="34" charset="0"/>
              <a:buChar char="•"/>
            </a:pPr>
            <a:r>
              <a:rPr lang="en-US" dirty="0"/>
              <a:t>vertical kick evenly split between electric and magnetic fields </a:t>
            </a:r>
          </a:p>
        </p:txBody>
      </p:sp>
      <p:sp>
        <p:nvSpPr>
          <p:cNvPr id="10" name="Textfeld 1">
            <a:extLst>
              <a:ext uri="{FF2B5EF4-FFF2-40B4-BE49-F238E27FC236}">
                <a16:creationId xmlns:a16="http://schemas.microsoft.com/office/drawing/2014/main" id="{42A1C9B8-CB0D-C15E-4CDE-C1DF4A0DBC39}"/>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3759728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A8714B5-F4F9-90C0-6235-12D60E982BA1}"/>
              </a:ext>
            </a:extLst>
          </p:cNvPr>
          <p:cNvSpPr txBox="1"/>
          <p:nvPr/>
        </p:nvSpPr>
        <p:spPr>
          <a:xfrm>
            <a:off x="4848894" y="1395087"/>
            <a:ext cx="2670364" cy="474553"/>
          </a:xfrm>
          <a:prstGeom prst="rect">
            <a:avLst/>
          </a:prstGeom>
          <a:noFill/>
        </p:spPr>
        <p:txBody>
          <a:bodyPr wrap="square" rtlCol="0">
            <a:spAutoFit/>
          </a:bodyPr>
          <a:lstStyle/>
          <a:p>
            <a:pPr algn="l">
              <a:lnSpc>
                <a:spcPts val="3700"/>
              </a:lnSpc>
            </a:pPr>
            <a:r>
              <a:rPr lang="en-US" sz="900" dirty="0">
                <a:sym typeface="Wingdings" panose="05000000000000000000" pitchFamily="2" charset="2"/>
              </a:rPr>
              <a:t> p</a:t>
            </a:r>
            <a:r>
              <a:rPr lang="en-US" sz="900" dirty="0"/>
              <a:t>ower need reduced by factor 15.6</a:t>
            </a:r>
          </a:p>
        </p:txBody>
      </p:sp>
      <p:pic>
        <p:nvPicPr>
          <p:cNvPr id="9" name="Picture 8" descr="A graph with different colored lines&#10;&#10;Description automatically generated">
            <a:extLst>
              <a:ext uri="{FF2B5EF4-FFF2-40B4-BE49-F238E27FC236}">
                <a16:creationId xmlns:a16="http://schemas.microsoft.com/office/drawing/2014/main" id="{292DFB73-E388-35BA-0EAA-1F1251824B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829" y="1656217"/>
            <a:ext cx="3846150" cy="2747250"/>
          </a:xfrm>
          <a:prstGeom prst="rect">
            <a:avLst/>
          </a:prstGeom>
        </p:spPr>
      </p:pic>
      <p:sp>
        <p:nvSpPr>
          <p:cNvPr id="4" name="Text Placeholder 3">
            <a:extLst>
              <a:ext uri="{FF2B5EF4-FFF2-40B4-BE49-F238E27FC236}">
                <a16:creationId xmlns:a16="http://schemas.microsoft.com/office/drawing/2014/main" id="{64B48DF2-4E36-B0D7-39F2-4AAADF189368}"/>
              </a:ext>
            </a:extLst>
          </p:cNvPr>
          <p:cNvSpPr>
            <a:spLocks noGrp="1"/>
          </p:cNvSpPr>
          <p:nvPr>
            <p:ph type="body" sz="quarter" idx="12"/>
          </p:nvPr>
        </p:nvSpPr>
        <p:spPr>
          <a:xfrm>
            <a:off x="440034" y="1398953"/>
            <a:ext cx="4023000" cy="2747250"/>
          </a:xfrm>
        </p:spPr>
        <p:txBody>
          <a:bodyPr/>
          <a:lstStyle/>
          <a:p>
            <a:r>
              <a:rPr lang="en-CH" sz="1100" dirty="0">
                <a:solidFill>
                  <a:srgbClr val="FF0000"/>
                </a:solidFill>
              </a:rPr>
              <a:t>70 mm vacuum chamber </a:t>
            </a:r>
            <a:r>
              <a:rPr lang="en-CH" sz="1100" dirty="0"/>
              <a:t>diameter (</a:t>
            </a:r>
            <a:r>
              <a:rPr lang="en-US" sz="1100" dirty="0"/>
              <a:t>directly arc </a:t>
            </a:r>
            <a:r>
              <a:rPr lang="en-CH" sz="1100" dirty="0"/>
              <a:t>compatible)</a:t>
            </a:r>
          </a:p>
        </p:txBody>
      </p:sp>
      <p:sp>
        <p:nvSpPr>
          <p:cNvPr id="2" name="Slide Number Placeholder 1">
            <a:extLst>
              <a:ext uri="{FF2B5EF4-FFF2-40B4-BE49-F238E27FC236}">
                <a16:creationId xmlns:a16="http://schemas.microsoft.com/office/drawing/2014/main" id="{0B351611-3586-FA54-82C9-18DF5AF8B6E2}"/>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 Placeholder 2">
            <a:extLst>
              <a:ext uri="{FF2B5EF4-FFF2-40B4-BE49-F238E27FC236}">
                <a16:creationId xmlns:a16="http://schemas.microsoft.com/office/drawing/2014/main" id="{3C0EAF80-29F5-98B9-4AFD-35517F9FC363}"/>
              </a:ext>
            </a:extLst>
          </p:cNvPr>
          <p:cNvSpPr>
            <a:spLocks noGrp="1"/>
          </p:cNvSpPr>
          <p:nvPr>
            <p:ph type="body" sz="quarter" idx="11"/>
          </p:nvPr>
        </p:nvSpPr>
        <p:spPr>
          <a:xfrm>
            <a:off x="437850" y="1062427"/>
            <a:ext cx="8263350" cy="231048"/>
          </a:xfrm>
        </p:spPr>
        <p:txBody>
          <a:bodyPr/>
          <a:lstStyle/>
          <a:p>
            <a:r>
              <a:rPr lang="en-GB" dirty="0"/>
              <a:t>Adaptation </a:t>
            </a:r>
            <a:r>
              <a:rPr lang="en-CH" dirty="0"/>
              <a:t>of length to bandwidth</a:t>
            </a:r>
            <a:r>
              <a:rPr lang="fr-CH" dirty="0"/>
              <a:t> </a:t>
            </a:r>
            <a:r>
              <a:rPr lang="en-US" dirty="0"/>
              <a:t>also</a:t>
            </a:r>
            <a:r>
              <a:rPr lang="fr-CH" dirty="0"/>
              <a:t> possible (</a:t>
            </a:r>
            <a:r>
              <a:rPr lang="en-US" dirty="0"/>
              <a:t>using</a:t>
            </a:r>
            <a:r>
              <a:rPr lang="fr-CH" dirty="0"/>
              <a:t> 1 m long kickers for 40 MHz +/- 20 MHz)</a:t>
            </a:r>
            <a:endParaRPr lang="en-CH" dirty="0"/>
          </a:p>
        </p:txBody>
      </p:sp>
      <p:sp>
        <p:nvSpPr>
          <p:cNvPr id="5" name="Text Placeholder 4">
            <a:extLst>
              <a:ext uri="{FF2B5EF4-FFF2-40B4-BE49-F238E27FC236}">
                <a16:creationId xmlns:a16="http://schemas.microsoft.com/office/drawing/2014/main" id="{5F73FF8C-92E9-3E1E-5CEA-8EFA4C911C49}"/>
              </a:ext>
            </a:extLst>
          </p:cNvPr>
          <p:cNvSpPr>
            <a:spLocks noGrp="1"/>
          </p:cNvSpPr>
          <p:nvPr>
            <p:ph type="body" sz="quarter" idx="13"/>
          </p:nvPr>
        </p:nvSpPr>
        <p:spPr>
          <a:xfrm>
            <a:off x="4766295" y="1391498"/>
            <a:ext cx="4084339" cy="2747250"/>
          </a:xfrm>
        </p:spPr>
        <p:txBody>
          <a:bodyPr/>
          <a:lstStyle/>
          <a:p>
            <a:r>
              <a:rPr lang="fr-CH" sz="1100" dirty="0">
                <a:solidFill>
                  <a:srgbClr val="FF0000"/>
                </a:solidFill>
              </a:rPr>
              <a:t>26 mm vacuum </a:t>
            </a:r>
            <a:r>
              <a:rPr lang="en-GB" sz="1100" dirty="0">
                <a:solidFill>
                  <a:srgbClr val="FF0000"/>
                </a:solidFill>
              </a:rPr>
              <a:t>chamber </a:t>
            </a:r>
            <a:r>
              <a:rPr lang="en-GB" sz="1100" dirty="0"/>
              <a:t>(</a:t>
            </a:r>
            <a:r>
              <a:rPr lang="en-GB" sz="1100" dirty="0">
                <a:sym typeface="Wingdings" panose="05000000000000000000" pitchFamily="2" charset="2"/>
              </a:rPr>
              <a:t> 1</a:t>
            </a:r>
            <a:r>
              <a:rPr lang="en-GB" sz="1100" dirty="0"/>
              <a:t>8 mm between electrodes)</a:t>
            </a:r>
          </a:p>
        </p:txBody>
      </p:sp>
      <p:sp>
        <p:nvSpPr>
          <p:cNvPr id="6" name="Title 5">
            <a:extLst>
              <a:ext uri="{FF2B5EF4-FFF2-40B4-BE49-F238E27FC236}">
                <a16:creationId xmlns:a16="http://schemas.microsoft.com/office/drawing/2014/main" id="{208667AB-2159-7B5E-BA32-E5E319B428DB}"/>
              </a:ext>
            </a:extLst>
          </p:cNvPr>
          <p:cNvSpPr>
            <a:spLocks noGrp="1"/>
          </p:cNvSpPr>
          <p:nvPr>
            <p:ph type="title"/>
          </p:nvPr>
        </p:nvSpPr>
        <p:spPr>
          <a:xfrm>
            <a:off x="442800" y="577800"/>
            <a:ext cx="8927718" cy="818353"/>
          </a:xfrm>
        </p:spPr>
        <p:txBody>
          <a:bodyPr/>
          <a:lstStyle/>
          <a:p>
            <a:r>
              <a:rPr lang="en-CH" dirty="0"/>
              <a:t>Shunt impedance</a:t>
            </a:r>
            <a:r>
              <a:rPr lang="fr-CH" dirty="0"/>
              <a:t> kicker (</a:t>
            </a:r>
            <a:r>
              <a:rPr lang="en-US" dirty="0"/>
              <a:t>four electrode version</a:t>
            </a:r>
            <a:r>
              <a:rPr lang="fr-CH" dirty="0"/>
              <a:t>)</a:t>
            </a:r>
            <a:endParaRPr lang="en-CH" dirty="0"/>
          </a:p>
        </p:txBody>
      </p:sp>
      <p:sp>
        <p:nvSpPr>
          <p:cNvPr id="8" name="Oval 7">
            <a:extLst>
              <a:ext uri="{FF2B5EF4-FFF2-40B4-BE49-F238E27FC236}">
                <a16:creationId xmlns:a16="http://schemas.microsoft.com/office/drawing/2014/main" id="{85AAE51C-DDD3-D5A9-A5A1-959A3B7BB012}"/>
              </a:ext>
            </a:extLst>
          </p:cNvPr>
          <p:cNvSpPr>
            <a:spLocks noChangeAspect="1"/>
          </p:cNvSpPr>
          <p:nvPr/>
        </p:nvSpPr>
        <p:spPr>
          <a:xfrm>
            <a:off x="1017509" y="2516487"/>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Oval 9">
            <a:extLst>
              <a:ext uri="{FF2B5EF4-FFF2-40B4-BE49-F238E27FC236}">
                <a16:creationId xmlns:a16="http://schemas.microsoft.com/office/drawing/2014/main" id="{6C95D0BE-7342-CFCD-B85C-989D475C0E75}"/>
              </a:ext>
            </a:extLst>
          </p:cNvPr>
          <p:cNvSpPr>
            <a:spLocks noChangeAspect="1"/>
          </p:cNvSpPr>
          <p:nvPr/>
        </p:nvSpPr>
        <p:spPr>
          <a:xfrm>
            <a:off x="1273647" y="3614834"/>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C230CD18-EDBA-EE74-1C38-93824A3B8EFD}"/>
              </a:ext>
            </a:extLst>
          </p:cNvPr>
          <p:cNvSpPr>
            <a:spLocks noChangeAspect="1"/>
          </p:cNvSpPr>
          <p:nvPr/>
        </p:nvSpPr>
        <p:spPr>
          <a:xfrm>
            <a:off x="1730627" y="3856470"/>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B5482587-39AF-19C2-4006-6DCEE0E79EBD}"/>
              </a:ext>
            </a:extLst>
          </p:cNvPr>
          <p:cNvSpPr txBox="1"/>
          <p:nvPr/>
        </p:nvSpPr>
        <p:spPr>
          <a:xfrm>
            <a:off x="1030031" y="2160362"/>
            <a:ext cx="700596" cy="246221"/>
          </a:xfrm>
          <a:prstGeom prst="rect">
            <a:avLst/>
          </a:prstGeom>
          <a:noFill/>
        </p:spPr>
        <p:txBody>
          <a:bodyPr wrap="square" rtlCol="0">
            <a:spAutoFit/>
          </a:bodyPr>
          <a:lstStyle/>
          <a:p>
            <a:pPr algn="l"/>
            <a:r>
              <a:rPr lang="en-GB" sz="1000" dirty="0">
                <a:solidFill>
                  <a:schemeClr val="tx2"/>
                </a:solidFill>
              </a:rPr>
              <a:t>40 MHz</a:t>
            </a:r>
            <a:endParaRPr lang="en-CH" sz="1000" dirty="0">
              <a:solidFill>
                <a:schemeClr val="tx2"/>
              </a:solidFill>
            </a:endParaRPr>
          </a:p>
        </p:txBody>
      </p:sp>
      <p:sp>
        <p:nvSpPr>
          <p:cNvPr id="18" name="TextBox 17">
            <a:extLst>
              <a:ext uri="{FF2B5EF4-FFF2-40B4-BE49-F238E27FC236}">
                <a16:creationId xmlns:a16="http://schemas.microsoft.com/office/drawing/2014/main" id="{ED1F5CA8-9B5D-A886-7B4F-F647DE3AE6D3}"/>
              </a:ext>
            </a:extLst>
          </p:cNvPr>
          <p:cNvSpPr txBox="1"/>
          <p:nvPr/>
        </p:nvSpPr>
        <p:spPr>
          <a:xfrm>
            <a:off x="1289680" y="3460208"/>
            <a:ext cx="700596" cy="246221"/>
          </a:xfrm>
          <a:prstGeom prst="rect">
            <a:avLst/>
          </a:prstGeom>
          <a:noFill/>
        </p:spPr>
        <p:txBody>
          <a:bodyPr wrap="square" rtlCol="0">
            <a:spAutoFit/>
          </a:bodyPr>
          <a:lstStyle/>
          <a:p>
            <a:pPr algn="l"/>
            <a:r>
              <a:rPr lang="en-GB" sz="1000" dirty="0">
                <a:solidFill>
                  <a:schemeClr val="tx2"/>
                </a:solidFill>
              </a:rPr>
              <a:t>80 MHz</a:t>
            </a:r>
            <a:endParaRPr lang="en-CH" sz="1000" dirty="0">
              <a:solidFill>
                <a:schemeClr val="tx2"/>
              </a:solidFill>
            </a:endParaRPr>
          </a:p>
        </p:txBody>
      </p:sp>
      <p:sp>
        <p:nvSpPr>
          <p:cNvPr id="19" name="TextBox 18">
            <a:extLst>
              <a:ext uri="{FF2B5EF4-FFF2-40B4-BE49-F238E27FC236}">
                <a16:creationId xmlns:a16="http://schemas.microsoft.com/office/drawing/2014/main" id="{28F2C588-7EC9-8AA2-47ED-D074C353391F}"/>
              </a:ext>
            </a:extLst>
          </p:cNvPr>
          <p:cNvSpPr txBox="1"/>
          <p:nvPr/>
        </p:nvSpPr>
        <p:spPr>
          <a:xfrm>
            <a:off x="1730627" y="3660317"/>
            <a:ext cx="700596" cy="246221"/>
          </a:xfrm>
          <a:prstGeom prst="rect">
            <a:avLst/>
          </a:prstGeom>
          <a:noFill/>
        </p:spPr>
        <p:txBody>
          <a:bodyPr wrap="square" rtlCol="0">
            <a:spAutoFit/>
          </a:bodyPr>
          <a:lstStyle/>
          <a:p>
            <a:pPr algn="l"/>
            <a:r>
              <a:rPr lang="en-GB" sz="1000" dirty="0">
                <a:solidFill>
                  <a:schemeClr val="tx2"/>
                </a:solidFill>
              </a:rPr>
              <a:t>160 MHz</a:t>
            </a:r>
            <a:endParaRPr lang="en-CH" sz="1000" dirty="0">
              <a:solidFill>
                <a:schemeClr val="tx2"/>
              </a:solidFill>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064A70B-4213-CC60-5496-EA3C967418B7}"/>
                  </a:ext>
                </a:extLst>
              </p:cNvPr>
              <p:cNvSpPr txBox="1"/>
              <p:nvPr/>
            </p:nvSpPr>
            <p:spPr>
              <a:xfrm>
                <a:off x="963542" y="4682437"/>
                <a:ext cx="1239140" cy="2322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𝑉</m:t>
                      </m:r>
                      <m:r>
                        <a:rPr lang="en-US" b="0" i="1" baseline="-25000" smtClean="0">
                          <a:latin typeface="Cambria Math" panose="02040503050406030204" pitchFamily="18" charset="0"/>
                        </a:rPr>
                        <m:t>𝑇</m:t>
                      </m:r>
                      <m:r>
                        <a:rPr lang="fr-CH" b="0" i="1" smtClean="0">
                          <a:latin typeface="Cambria Math" panose="02040503050406030204" pitchFamily="18" charset="0"/>
                        </a:rPr>
                        <m:t>=</m:t>
                      </m:r>
                      <m:rad>
                        <m:radPr>
                          <m:degHide m:val="on"/>
                          <m:ctrlPr>
                            <a:rPr lang="en-US" i="1" smtClean="0">
                              <a:latin typeface="Cambria Math" panose="02040503050406030204" pitchFamily="18" charset="0"/>
                            </a:rPr>
                          </m:ctrlPr>
                        </m:radPr>
                        <m:deg/>
                        <m:e>
                          <m:r>
                            <a:rPr lang="en-US" b="0" i="1" smtClean="0">
                              <a:latin typeface="Cambria Math" panose="02040503050406030204" pitchFamily="18" charset="0"/>
                            </a:rPr>
                            <m:t>2</m:t>
                          </m:r>
                          <m:r>
                            <a:rPr lang="fr-CH" b="0" i="1" smtClean="0">
                              <a:latin typeface="Cambria Math" panose="02040503050406030204" pitchFamily="18" charset="0"/>
                            </a:rPr>
                            <m:t>𝑃𝑍</m:t>
                          </m:r>
                          <m:r>
                            <a:rPr lang="fr-CH" b="0" i="1" baseline="-25000" smtClean="0">
                              <a:latin typeface="Cambria Math" panose="02040503050406030204" pitchFamily="18" charset="0"/>
                            </a:rPr>
                            <m:t>𝑠</m:t>
                          </m:r>
                        </m:e>
                      </m:rad>
                    </m:oMath>
                  </m:oMathPara>
                </a14:m>
                <a:endParaRPr lang="en-US" dirty="0"/>
              </a:p>
            </p:txBody>
          </p:sp>
        </mc:Choice>
        <mc:Fallback xmlns="">
          <p:sp>
            <p:nvSpPr>
              <p:cNvPr id="20" name="TextBox 19">
                <a:extLst>
                  <a:ext uri="{FF2B5EF4-FFF2-40B4-BE49-F238E27FC236}">
                    <a16:creationId xmlns:a16="http://schemas.microsoft.com/office/drawing/2014/main" id="{5064A70B-4213-CC60-5496-EA3C967418B7}"/>
                  </a:ext>
                </a:extLst>
              </p:cNvPr>
              <p:cNvSpPr txBox="1">
                <a:spLocks noRot="1" noChangeAspect="1" noMove="1" noResize="1" noEditPoints="1" noAdjustHandles="1" noChangeArrowheads="1" noChangeShapeType="1" noTextEdit="1"/>
              </p:cNvSpPr>
              <p:nvPr/>
            </p:nvSpPr>
            <p:spPr>
              <a:xfrm>
                <a:off x="963542" y="4682437"/>
                <a:ext cx="1239140" cy="232243"/>
              </a:xfrm>
              <a:prstGeom prst="rect">
                <a:avLst/>
              </a:prstGeom>
              <a:blipFill>
                <a:blip r:embed="rId3"/>
                <a:stretch>
                  <a:fillRect b="-15789"/>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F692183B-7B38-2328-65BD-830F94C2210C}"/>
              </a:ext>
            </a:extLst>
          </p:cNvPr>
          <p:cNvSpPr txBox="1"/>
          <p:nvPr/>
        </p:nvSpPr>
        <p:spPr>
          <a:xfrm>
            <a:off x="8253789" y="4245178"/>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13" name="Textfeld 3">
            <a:extLst>
              <a:ext uri="{FF2B5EF4-FFF2-40B4-BE49-F238E27FC236}">
                <a16:creationId xmlns:a16="http://schemas.microsoft.com/office/drawing/2014/main" id="{871FC2F9-9BFC-78E6-B87C-29426C7AD37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pic>
        <p:nvPicPr>
          <p:cNvPr id="22" name="Picture 21">
            <a:extLst>
              <a:ext uri="{FF2B5EF4-FFF2-40B4-BE49-F238E27FC236}">
                <a16:creationId xmlns:a16="http://schemas.microsoft.com/office/drawing/2014/main" id="{0234C3D9-C360-8993-F6FF-A4FB9215B3D7}"/>
              </a:ext>
            </a:extLst>
          </p:cNvPr>
          <p:cNvPicPr>
            <a:picLocks noChangeAspect="1"/>
          </p:cNvPicPr>
          <p:nvPr/>
        </p:nvPicPr>
        <p:blipFill>
          <a:blip r:embed="rId4"/>
          <a:stretch>
            <a:fillRect/>
          </a:stretch>
        </p:blipFill>
        <p:spPr>
          <a:xfrm>
            <a:off x="4491025" y="1928126"/>
            <a:ext cx="3030799" cy="2589168"/>
          </a:xfrm>
          <a:prstGeom prst="rect">
            <a:avLst/>
          </a:prstGeom>
        </p:spPr>
      </p:pic>
      <p:sp>
        <p:nvSpPr>
          <p:cNvPr id="25" name="Oval 24">
            <a:extLst>
              <a:ext uri="{FF2B5EF4-FFF2-40B4-BE49-F238E27FC236}">
                <a16:creationId xmlns:a16="http://schemas.microsoft.com/office/drawing/2014/main" id="{691E4C96-6A53-CB3F-4070-D0D4514FBAF0}"/>
              </a:ext>
            </a:extLst>
          </p:cNvPr>
          <p:cNvSpPr>
            <a:spLocks noChangeAspect="1"/>
          </p:cNvSpPr>
          <p:nvPr/>
        </p:nvSpPr>
        <p:spPr>
          <a:xfrm>
            <a:off x="5248000" y="2482730"/>
            <a:ext cx="72008" cy="72464"/>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TextBox 25">
            <a:extLst>
              <a:ext uri="{FF2B5EF4-FFF2-40B4-BE49-F238E27FC236}">
                <a16:creationId xmlns:a16="http://schemas.microsoft.com/office/drawing/2014/main" id="{A26D6F1D-23D4-5556-5DC8-5260D99AF2AE}"/>
              </a:ext>
            </a:extLst>
          </p:cNvPr>
          <p:cNvSpPr txBox="1"/>
          <p:nvPr/>
        </p:nvSpPr>
        <p:spPr>
          <a:xfrm>
            <a:off x="5288282" y="2300115"/>
            <a:ext cx="1439566" cy="246221"/>
          </a:xfrm>
          <a:prstGeom prst="rect">
            <a:avLst/>
          </a:prstGeom>
          <a:noFill/>
        </p:spPr>
        <p:txBody>
          <a:bodyPr wrap="square" rtlCol="0">
            <a:spAutoFit/>
          </a:bodyPr>
          <a:lstStyle/>
          <a:p>
            <a:pPr algn="l"/>
            <a:r>
              <a:rPr lang="en-GB" sz="1000" dirty="0">
                <a:solidFill>
                  <a:schemeClr val="tx2"/>
                </a:solidFill>
              </a:rPr>
              <a:t>@40 MHz, 700 k</a:t>
            </a:r>
            <a:r>
              <a:rPr lang="en-GB" sz="1000" dirty="0">
                <a:solidFill>
                  <a:schemeClr val="tx2"/>
                </a:solidFill>
                <a:latin typeface="Symbol" panose="05050102010706020507" pitchFamily="18" charset="2"/>
              </a:rPr>
              <a:t>W</a:t>
            </a:r>
            <a:endParaRPr lang="en-CH" sz="1000" dirty="0">
              <a:solidFill>
                <a:schemeClr val="tx2"/>
              </a:solidFill>
              <a:latin typeface="Symbol" panose="05050102010706020507" pitchFamily="18" charset="2"/>
            </a:endParaRPr>
          </a:p>
        </p:txBody>
      </p:sp>
      <p:sp>
        <p:nvSpPr>
          <p:cNvPr id="27" name="TextBox 26">
            <a:extLst>
              <a:ext uri="{FF2B5EF4-FFF2-40B4-BE49-F238E27FC236}">
                <a16:creationId xmlns:a16="http://schemas.microsoft.com/office/drawing/2014/main" id="{38F2325B-64E4-E2B6-260B-127086A1F5E2}"/>
              </a:ext>
            </a:extLst>
          </p:cNvPr>
          <p:cNvSpPr txBox="1"/>
          <p:nvPr/>
        </p:nvSpPr>
        <p:spPr>
          <a:xfrm>
            <a:off x="5390270" y="2906053"/>
            <a:ext cx="1220125" cy="483274"/>
          </a:xfrm>
          <a:prstGeom prst="rect">
            <a:avLst/>
          </a:prstGeom>
          <a:noFill/>
        </p:spPr>
        <p:txBody>
          <a:bodyPr wrap="square" rtlCol="0">
            <a:spAutoFit/>
          </a:bodyPr>
          <a:lstStyle/>
          <a:p>
            <a:pPr algn="l">
              <a:lnSpc>
                <a:spcPts val="3700"/>
              </a:lnSpc>
            </a:pPr>
            <a:r>
              <a:rPr lang="en-US" sz="1200" dirty="0"/>
              <a:t>4x4x 2.26 kW</a:t>
            </a:r>
          </a:p>
        </p:txBody>
      </p:sp>
      <p:sp>
        <p:nvSpPr>
          <p:cNvPr id="28" name="TextBox 27">
            <a:extLst>
              <a:ext uri="{FF2B5EF4-FFF2-40B4-BE49-F238E27FC236}">
                <a16:creationId xmlns:a16="http://schemas.microsoft.com/office/drawing/2014/main" id="{6112AABE-F5BF-E16C-2C42-0F77B2E9C3B2}"/>
              </a:ext>
            </a:extLst>
          </p:cNvPr>
          <p:cNvSpPr txBox="1"/>
          <p:nvPr/>
        </p:nvSpPr>
        <p:spPr>
          <a:xfrm>
            <a:off x="2055731" y="2906053"/>
            <a:ext cx="1220125" cy="483274"/>
          </a:xfrm>
          <a:prstGeom prst="rect">
            <a:avLst/>
          </a:prstGeom>
          <a:noFill/>
        </p:spPr>
        <p:txBody>
          <a:bodyPr wrap="square" rtlCol="0">
            <a:spAutoFit/>
          </a:bodyPr>
          <a:lstStyle/>
          <a:p>
            <a:pPr algn="l">
              <a:lnSpc>
                <a:spcPts val="3700"/>
              </a:lnSpc>
            </a:pPr>
            <a:r>
              <a:rPr lang="en-US" sz="1200" dirty="0"/>
              <a:t>4x4x 35 kW</a:t>
            </a:r>
          </a:p>
        </p:txBody>
      </p:sp>
      <p:sp>
        <p:nvSpPr>
          <p:cNvPr id="23" name="TextBox 22">
            <a:extLst>
              <a:ext uri="{FF2B5EF4-FFF2-40B4-BE49-F238E27FC236}">
                <a16:creationId xmlns:a16="http://schemas.microsoft.com/office/drawing/2014/main" id="{7F8B3565-C60C-78A1-2960-1626D1949AD2}"/>
              </a:ext>
            </a:extLst>
          </p:cNvPr>
          <p:cNvSpPr txBox="1"/>
          <p:nvPr/>
        </p:nvSpPr>
        <p:spPr>
          <a:xfrm>
            <a:off x="194295" y="4367253"/>
            <a:ext cx="5806038" cy="300082"/>
          </a:xfrm>
          <a:prstGeom prst="rect">
            <a:avLst/>
          </a:prstGeom>
          <a:noFill/>
        </p:spPr>
        <p:txBody>
          <a:bodyPr wrap="square">
            <a:spAutoFit/>
          </a:bodyPr>
          <a:lstStyle/>
          <a:p>
            <a:r>
              <a:rPr lang="en-GB" dirty="0"/>
              <a:t>i</a:t>
            </a:r>
            <a:r>
              <a:rPr lang="en-CH" dirty="0"/>
              <a:t>ntegrated transverse kick</a:t>
            </a:r>
            <a:r>
              <a:rPr lang="fr-CH" dirty="0"/>
              <a:t> 450 kV </a:t>
            </a:r>
            <a:r>
              <a:rPr lang="en-US" dirty="0"/>
              <a:t>needed (split voltage over four kickers):</a:t>
            </a:r>
          </a:p>
        </p:txBody>
      </p:sp>
      <p:sp>
        <p:nvSpPr>
          <p:cNvPr id="7" name="TextBox 6">
            <a:extLst>
              <a:ext uri="{FF2B5EF4-FFF2-40B4-BE49-F238E27FC236}">
                <a16:creationId xmlns:a16="http://schemas.microsoft.com/office/drawing/2014/main" id="{49FED500-70E9-F335-8F3E-8E5DAF3F64BA}"/>
              </a:ext>
            </a:extLst>
          </p:cNvPr>
          <p:cNvSpPr txBox="1"/>
          <p:nvPr/>
        </p:nvSpPr>
        <p:spPr>
          <a:xfrm>
            <a:off x="6389476" y="2569055"/>
            <a:ext cx="2069802" cy="553998"/>
          </a:xfrm>
          <a:prstGeom prst="rect">
            <a:avLst/>
          </a:prstGeom>
          <a:noFill/>
        </p:spPr>
        <p:txBody>
          <a:bodyPr wrap="square" rtlCol="0">
            <a:spAutoFit/>
          </a:bodyPr>
          <a:lstStyle/>
          <a:p>
            <a:pPr algn="l">
              <a:lnSpc>
                <a:spcPts val="1200"/>
              </a:lnSpc>
            </a:pPr>
            <a:r>
              <a:rPr lang="en-US" sz="1200" dirty="0"/>
              <a:t>looks feasible, 1 m length</a:t>
            </a:r>
          </a:p>
          <a:p>
            <a:pPr algn="l">
              <a:lnSpc>
                <a:spcPts val="1200"/>
              </a:lnSpc>
            </a:pPr>
            <a:r>
              <a:rPr lang="en-US" sz="1200" dirty="0"/>
              <a:t>beam impedance check with BE-ABP needed</a:t>
            </a:r>
          </a:p>
        </p:txBody>
      </p:sp>
      <p:sp>
        <p:nvSpPr>
          <p:cNvPr id="24" name="TextBox 23">
            <a:extLst>
              <a:ext uri="{FF2B5EF4-FFF2-40B4-BE49-F238E27FC236}">
                <a16:creationId xmlns:a16="http://schemas.microsoft.com/office/drawing/2014/main" id="{BDDEB4FE-6DDB-CE88-5E54-0D03F4EB26D7}"/>
              </a:ext>
            </a:extLst>
          </p:cNvPr>
          <p:cNvSpPr txBox="1"/>
          <p:nvPr/>
        </p:nvSpPr>
        <p:spPr>
          <a:xfrm>
            <a:off x="3005874" y="4644286"/>
            <a:ext cx="5503761" cy="400110"/>
          </a:xfrm>
          <a:prstGeom prst="rect">
            <a:avLst/>
          </a:prstGeom>
          <a:noFill/>
        </p:spPr>
        <p:txBody>
          <a:bodyPr wrap="square" rtlCol="0">
            <a:spAutoFit/>
          </a:bodyPr>
          <a:lstStyle/>
          <a:p>
            <a:pPr marL="171450" indent="-171450" algn="l">
              <a:lnSpc>
                <a:spcPts val="1200"/>
              </a:lnSpc>
              <a:buFont typeface="Arial" panose="020B0604020202020204" pitchFamily="34" charset="0"/>
              <a:buChar char="•"/>
            </a:pPr>
            <a:r>
              <a:rPr lang="en-US" sz="1200" dirty="0"/>
              <a:t>total length </a:t>
            </a:r>
            <a:r>
              <a:rPr lang="en-US" sz="1200" i="1" dirty="0"/>
              <a:t>per beam </a:t>
            </a:r>
            <a:r>
              <a:rPr lang="en-US" sz="1200" dirty="0"/>
              <a:t>for kickers  ~10 m (+ overhead tapers)</a:t>
            </a:r>
          </a:p>
          <a:p>
            <a:pPr marL="171450" indent="-171450" algn="l">
              <a:lnSpc>
                <a:spcPts val="1200"/>
              </a:lnSpc>
              <a:buFont typeface="Arial" panose="020B0604020202020204" pitchFamily="34" charset="0"/>
              <a:buChar char="•"/>
            </a:pPr>
            <a:r>
              <a:rPr lang="en-US" sz="1200" dirty="0"/>
              <a:t>3 m per experimental point per beam (if split over four experimental points)</a:t>
            </a:r>
          </a:p>
        </p:txBody>
      </p:sp>
      <p:cxnSp>
        <p:nvCxnSpPr>
          <p:cNvPr id="17" name="Straight Arrow Connector 16">
            <a:extLst>
              <a:ext uri="{FF2B5EF4-FFF2-40B4-BE49-F238E27FC236}">
                <a16:creationId xmlns:a16="http://schemas.microsoft.com/office/drawing/2014/main" id="{753E71AD-CF0D-50B3-8E70-5ED8DD671361}"/>
              </a:ext>
            </a:extLst>
          </p:cNvPr>
          <p:cNvCxnSpPr>
            <a:cxnSpLocks/>
          </p:cNvCxnSpPr>
          <p:nvPr/>
        </p:nvCxnSpPr>
        <p:spPr>
          <a:xfrm>
            <a:off x="1847778" y="2868033"/>
            <a:ext cx="306542" cy="311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8E0DB69E-EA77-E609-BC59-86AC8EBE0C37}"/>
              </a:ext>
            </a:extLst>
          </p:cNvPr>
          <p:cNvCxnSpPr>
            <a:cxnSpLocks/>
          </p:cNvCxnSpPr>
          <p:nvPr/>
        </p:nvCxnSpPr>
        <p:spPr>
          <a:xfrm>
            <a:off x="2356258" y="2765123"/>
            <a:ext cx="0" cy="391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CDA1184-3F27-6494-FE1E-9E0C4CB50797}"/>
              </a:ext>
            </a:extLst>
          </p:cNvPr>
          <p:cNvCxnSpPr>
            <a:cxnSpLocks/>
          </p:cNvCxnSpPr>
          <p:nvPr/>
        </p:nvCxnSpPr>
        <p:spPr>
          <a:xfrm flipH="1">
            <a:off x="2645116" y="2904685"/>
            <a:ext cx="77125" cy="24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614884FE-5E70-EFED-B0BF-5902CD4CED87}"/>
              </a:ext>
            </a:extLst>
          </p:cNvPr>
          <p:cNvSpPr txBox="1"/>
          <p:nvPr/>
        </p:nvSpPr>
        <p:spPr>
          <a:xfrm>
            <a:off x="1399696" y="2676366"/>
            <a:ext cx="700594" cy="246221"/>
          </a:xfrm>
          <a:prstGeom prst="rect">
            <a:avLst/>
          </a:prstGeom>
          <a:noFill/>
        </p:spPr>
        <p:txBody>
          <a:bodyPr wrap="square">
            <a:spAutoFit/>
          </a:bodyPr>
          <a:lstStyle/>
          <a:p>
            <a:r>
              <a:rPr lang="fr-CH" sz="1000" dirty="0"/>
              <a:t>4 kickers</a:t>
            </a:r>
            <a:endParaRPr lang="en-CH" sz="1000" dirty="0"/>
          </a:p>
        </p:txBody>
      </p:sp>
      <p:sp>
        <p:nvSpPr>
          <p:cNvPr id="42" name="TextBox 41">
            <a:extLst>
              <a:ext uri="{FF2B5EF4-FFF2-40B4-BE49-F238E27FC236}">
                <a16:creationId xmlns:a16="http://schemas.microsoft.com/office/drawing/2014/main" id="{1B7072C9-FBA0-501E-6E4A-9F30DB9E4A67}"/>
              </a:ext>
            </a:extLst>
          </p:cNvPr>
          <p:cNvSpPr txBox="1"/>
          <p:nvPr/>
        </p:nvSpPr>
        <p:spPr>
          <a:xfrm>
            <a:off x="1921737" y="2540411"/>
            <a:ext cx="1126725" cy="246221"/>
          </a:xfrm>
          <a:prstGeom prst="rect">
            <a:avLst/>
          </a:prstGeom>
          <a:noFill/>
        </p:spPr>
        <p:txBody>
          <a:bodyPr wrap="square">
            <a:spAutoFit/>
          </a:bodyPr>
          <a:lstStyle/>
          <a:p>
            <a:r>
              <a:rPr lang="en-GB" sz="1000" dirty="0"/>
              <a:t>4 electrodes</a:t>
            </a:r>
          </a:p>
        </p:txBody>
      </p:sp>
      <p:sp>
        <p:nvSpPr>
          <p:cNvPr id="44" name="TextBox 43">
            <a:extLst>
              <a:ext uri="{FF2B5EF4-FFF2-40B4-BE49-F238E27FC236}">
                <a16:creationId xmlns:a16="http://schemas.microsoft.com/office/drawing/2014/main" id="{BB140315-A7DA-C24A-BA8E-D1A8771ACF56}"/>
              </a:ext>
            </a:extLst>
          </p:cNvPr>
          <p:cNvSpPr txBox="1"/>
          <p:nvPr/>
        </p:nvSpPr>
        <p:spPr>
          <a:xfrm>
            <a:off x="2579743" y="2702037"/>
            <a:ext cx="1126725" cy="246221"/>
          </a:xfrm>
          <a:prstGeom prst="rect">
            <a:avLst/>
          </a:prstGeom>
          <a:noFill/>
        </p:spPr>
        <p:txBody>
          <a:bodyPr wrap="square">
            <a:spAutoFit/>
          </a:bodyPr>
          <a:lstStyle/>
          <a:p>
            <a:r>
              <a:rPr lang="fr-CH" sz="1000" dirty="0"/>
              <a:t>RF power </a:t>
            </a:r>
            <a:r>
              <a:rPr lang="en-GB" sz="1000" dirty="0"/>
              <a:t>(peak)</a:t>
            </a:r>
          </a:p>
        </p:txBody>
      </p:sp>
      <p:sp>
        <p:nvSpPr>
          <p:cNvPr id="46" name="TextBox 45">
            <a:extLst>
              <a:ext uri="{FF2B5EF4-FFF2-40B4-BE49-F238E27FC236}">
                <a16:creationId xmlns:a16="http://schemas.microsoft.com/office/drawing/2014/main" id="{B1A0CC6D-D7E6-A0C1-75F1-04AF3CA15A78}"/>
              </a:ext>
            </a:extLst>
          </p:cNvPr>
          <p:cNvSpPr txBox="1"/>
          <p:nvPr/>
        </p:nvSpPr>
        <p:spPr>
          <a:xfrm>
            <a:off x="1730627" y="2378377"/>
            <a:ext cx="1540829" cy="215444"/>
          </a:xfrm>
          <a:prstGeom prst="rect">
            <a:avLst/>
          </a:prstGeom>
          <a:noFill/>
        </p:spPr>
        <p:txBody>
          <a:bodyPr wrap="square">
            <a:spAutoFit/>
          </a:bodyPr>
          <a:lstStyle/>
          <a:p>
            <a:r>
              <a:rPr lang="en-GB" sz="800" dirty="0"/>
              <a:t>for 10 </a:t>
            </a:r>
            <a:r>
              <a:rPr lang="en-GB" sz="800" dirty="0" err="1">
                <a:latin typeface="Symbol" panose="05050102010706020507" pitchFamily="18" charset="2"/>
              </a:rPr>
              <a:t>m</a:t>
            </a:r>
            <a:r>
              <a:rPr lang="en-GB" sz="800" dirty="0" err="1"/>
              <a:t>rad</a:t>
            </a:r>
            <a:r>
              <a:rPr lang="en-GB" sz="800" dirty="0"/>
              <a:t> @ 45.6 GeV</a:t>
            </a:r>
          </a:p>
        </p:txBody>
      </p:sp>
      <p:sp>
        <p:nvSpPr>
          <p:cNvPr id="47" name="Oval 46">
            <a:extLst>
              <a:ext uri="{FF2B5EF4-FFF2-40B4-BE49-F238E27FC236}">
                <a16:creationId xmlns:a16="http://schemas.microsoft.com/office/drawing/2014/main" id="{7C3990EE-A6BE-BB05-4342-53A84929202B}"/>
              </a:ext>
            </a:extLst>
          </p:cNvPr>
          <p:cNvSpPr/>
          <p:nvPr/>
        </p:nvSpPr>
        <p:spPr>
          <a:xfrm>
            <a:off x="874395" y="2051098"/>
            <a:ext cx="791374" cy="650939"/>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Freeform: Shape 47">
            <a:extLst>
              <a:ext uri="{FF2B5EF4-FFF2-40B4-BE49-F238E27FC236}">
                <a16:creationId xmlns:a16="http://schemas.microsoft.com/office/drawing/2014/main" id="{4FC34B59-85DB-E63F-F1FD-F951A7E9007C}"/>
              </a:ext>
            </a:extLst>
          </p:cNvPr>
          <p:cNvSpPr/>
          <p:nvPr/>
        </p:nvSpPr>
        <p:spPr>
          <a:xfrm rot="150925">
            <a:off x="1659037" y="2099734"/>
            <a:ext cx="550134" cy="283622"/>
          </a:xfrm>
          <a:custGeom>
            <a:avLst/>
            <a:gdLst>
              <a:gd name="connsiteX0" fmla="*/ 0 w 1068705"/>
              <a:gd name="connsiteY0" fmla="*/ 342900 h 342900"/>
              <a:gd name="connsiteX1" fmla="*/ 577215 w 1068705"/>
              <a:gd name="connsiteY1" fmla="*/ 0 h 342900"/>
              <a:gd name="connsiteX2" fmla="*/ 1068705 w 1068705"/>
              <a:gd name="connsiteY2" fmla="*/ 342900 h 342900"/>
            </a:gdLst>
            <a:ahLst/>
            <a:cxnLst>
              <a:cxn ang="0">
                <a:pos x="connsiteX0" y="connsiteY0"/>
              </a:cxn>
              <a:cxn ang="0">
                <a:pos x="connsiteX1" y="connsiteY1"/>
              </a:cxn>
              <a:cxn ang="0">
                <a:pos x="connsiteX2" y="connsiteY2"/>
              </a:cxn>
            </a:cxnLst>
            <a:rect l="l" t="t" r="r" b="b"/>
            <a:pathLst>
              <a:path w="1068705" h="342900">
                <a:moveTo>
                  <a:pt x="0" y="342900"/>
                </a:moveTo>
                <a:cubicBezTo>
                  <a:pt x="199549" y="171450"/>
                  <a:pt x="399098" y="0"/>
                  <a:pt x="577215" y="0"/>
                </a:cubicBezTo>
                <a:cubicBezTo>
                  <a:pt x="755332" y="0"/>
                  <a:pt x="912018" y="171450"/>
                  <a:pt x="1068705" y="342900"/>
                </a:cubicBezTo>
              </a:path>
            </a:pathLst>
          </a:custGeom>
          <a:noFill/>
          <a:ln>
            <a:solidFill>
              <a:srgbClr val="FF0000"/>
            </a:solidFill>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feld 1">
            <a:extLst>
              <a:ext uri="{FF2B5EF4-FFF2-40B4-BE49-F238E27FC236}">
                <a16:creationId xmlns:a16="http://schemas.microsoft.com/office/drawing/2014/main" id="{6384D936-9FA2-CF8B-BDF8-8321FE73684D}"/>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2407535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5AC95-355E-2456-3A4C-35E31D83DED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9C5696E-F175-18DB-6ACB-305AFE016614}"/>
              </a:ext>
            </a:extLst>
          </p:cNvPr>
          <p:cNvSpPr>
            <a:spLocks noGrp="1"/>
          </p:cNvSpPr>
          <p:nvPr>
            <p:ph type="title"/>
          </p:nvPr>
        </p:nvSpPr>
        <p:spPr>
          <a:xfrm>
            <a:off x="438002" y="505660"/>
            <a:ext cx="8263350" cy="804066"/>
          </a:xfrm>
        </p:spPr>
        <p:txBody>
          <a:bodyPr/>
          <a:lstStyle/>
          <a:p>
            <a:r>
              <a:rPr lang="en-US" dirty="0" err="1"/>
              <a:t>Stripline</a:t>
            </a:r>
            <a:r>
              <a:rPr lang="en-US" dirty="0"/>
              <a:t> kicker: field plots (26 mm chamber)  </a:t>
            </a:r>
          </a:p>
        </p:txBody>
      </p:sp>
      <p:sp>
        <p:nvSpPr>
          <p:cNvPr id="12" name="Foliennummernplatzhalter 1">
            <a:extLst>
              <a:ext uri="{FF2B5EF4-FFF2-40B4-BE49-F238E27FC236}">
                <a16:creationId xmlns:a16="http://schemas.microsoft.com/office/drawing/2014/main" id="{A404283C-98E8-E335-0108-6DD634C74AD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11" name="Textplatzhalter 2">
            <a:extLst>
              <a:ext uri="{FF2B5EF4-FFF2-40B4-BE49-F238E27FC236}">
                <a16:creationId xmlns:a16="http://schemas.microsoft.com/office/drawing/2014/main" id="{328FAAFA-461B-3F86-911E-5450F9D0BA12}"/>
              </a:ext>
            </a:extLst>
          </p:cNvPr>
          <p:cNvSpPr txBox="1">
            <a:spLocks/>
          </p:cNvSpPr>
          <p:nvPr/>
        </p:nvSpPr>
        <p:spPr>
          <a:xfrm>
            <a:off x="1219806" y="3935098"/>
            <a:ext cx="2605500" cy="20854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Electric field (vertical)</a:t>
            </a:r>
          </a:p>
        </p:txBody>
      </p:sp>
      <p:sp>
        <p:nvSpPr>
          <p:cNvPr id="13" name="Textplatzhalter 2">
            <a:extLst>
              <a:ext uri="{FF2B5EF4-FFF2-40B4-BE49-F238E27FC236}">
                <a16:creationId xmlns:a16="http://schemas.microsoft.com/office/drawing/2014/main" id="{5535B6EE-FD90-E9D3-80EA-95251231ED9E}"/>
              </a:ext>
            </a:extLst>
          </p:cNvPr>
          <p:cNvSpPr txBox="1">
            <a:spLocks/>
          </p:cNvSpPr>
          <p:nvPr/>
        </p:nvSpPr>
        <p:spPr>
          <a:xfrm>
            <a:off x="5265465" y="3935098"/>
            <a:ext cx="3068191" cy="258309"/>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Magnetic field field (horizontal)</a:t>
            </a:r>
          </a:p>
        </p:txBody>
      </p:sp>
      <p:sp>
        <p:nvSpPr>
          <p:cNvPr id="3" name="Textfeld 3">
            <a:extLst>
              <a:ext uri="{FF2B5EF4-FFF2-40B4-BE49-F238E27FC236}">
                <a16:creationId xmlns:a16="http://schemas.microsoft.com/office/drawing/2014/main" id="{044AC6A5-5D89-9EDA-E745-8B2AF0EA203D}"/>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TextBox 3">
            <a:extLst>
              <a:ext uri="{FF2B5EF4-FFF2-40B4-BE49-F238E27FC236}">
                <a16:creationId xmlns:a16="http://schemas.microsoft.com/office/drawing/2014/main" id="{E86593BE-F19E-A751-CCD0-FF8B3D444B02}"/>
              </a:ext>
            </a:extLst>
          </p:cNvPr>
          <p:cNvSpPr txBox="1"/>
          <p:nvPr/>
        </p:nvSpPr>
        <p:spPr>
          <a:xfrm>
            <a:off x="8133525" y="4012780"/>
            <a:ext cx="767959" cy="246221"/>
          </a:xfrm>
          <a:prstGeom prst="rect">
            <a:avLst/>
          </a:prstGeom>
          <a:noFill/>
        </p:spPr>
        <p:txBody>
          <a:bodyPr wrap="square">
            <a:spAutoFit/>
          </a:bodyPr>
          <a:lstStyle/>
          <a:p>
            <a:r>
              <a:rPr lang="en-US" sz="1000" dirty="0">
                <a:solidFill>
                  <a:srgbClr val="FF0000"/>
                </a:solidFill>
              </a:rPr>
              <a:t>D. </a:t>
            </a:r>
            <a:r>
              <a:rPr lang="en-US" sz="1000" dirty="0" err="1">
                <a:solidFill>
                  <a:srgbClr val="FF0000"/>
                </a:solidFill>
              </a:rPr>
              <a:t>Sittard</a:t>
            </a:r>
            <a:endParaRPr lang="en-CH" sz="1000" dirty="0">
              <a:solidFill>
                <a:srgbClr val="FF0000"/>
              </a:solidFill>
            </a:endParaRPr>
          </a:p>
        </p:txBody>
      </p:sp>
      <p:sp>
        <p:nvSpPr>
          <p:cNvPr id="9" name="TextBox 8">
            <a:extLst>
              <a:ext uri="{FF2B5EF4-FFF2-40B4-BE49-F238E27FC236}">
                <a16:creationId xmlns:a16="http://schemas.microsoft.com/office/drawing/2014/main" id="{DA702845-FC64-B8B9-8B4A-77E7A1CA4DD4}"/>
              </a:ext>
            </a:extLst>
          </p:cNvPr>
          <p:cNvSpPr txBox="1"/>
          <p:nvPr/>
        </p:nvSpPr>
        <p:spPr>
          <a:xfrm>
            <a:off x="1943499" y="4305068"/>
            <a:ext cx="5040778" cy="507831"/>
          </a:xfrm>
          <a:prstGeom prst="rect">
            <a:avLst/>
          </a:prstGeom>
          <a:noFill/>
        </p:spPr>
        <p:txBody>
          <a:bodyPr wrap="square">
            <a:spAutoFit/>
          </a:bodyPr>
          <a:lstStyle/>
          <a:p>
            <a:pPr marL="171450" indent="-171450">
              <a:buFont typeface="Arial" panose="020B0604020202020204" pitchFamily="34" charset="0"/>
              <a:buChar char="•"/>
            </a:pPr>
            <a:r>
              <a:rPr lang="en-US" dirty="0"/>
              <a:t>vertical kick evenly split between electric and magnetic fields</a:t>
            </a:r>
          </a:p>
          <a:p>
            <a:pPr marL="171450" indent="-171450">
              <a:buFont typeface="Arial" panose="020B0604020202020204" pitchFamily="34" charset="0"/>
              <a:buChar char="•"/>
            </a:pPr>
            <a:r>
              <a:rPr lang="en-US" dirty="0"/>
              <a:t>18 mm diameter stay clear aperture </a:t>
            </a:r>
          </a:p>
        </p:txBody>
      </p:sp>
      <p:pic>
        <p:nvPicPr>
          <p:cNvPr id="10" name="Picture 9" descr="A diagram of a circular object with arrows&#10;&#10;Description automatically generated">
            <a:extLst>
              <a:ext uri="{FF2B5EF4-FFF2-40B4-BE49-F238E27FC236}">
                <a16:creationId xmlns:a16="http://schemas.microsoft.com/office/drawing/2014/main" id="{08CF1C98-F968-40D9-A3CD-A50C53BDF1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482" y="1600438"/>
            <a:ext cx="2482523" cy="2062125"/>
          </a:xfrm>
          <a:prstGeom prst="rect">
            <a:avLst/>
          </a:prstGeom>
        </p:spPr>
      </p:pic>
      <p:pic>
        <p:nvPicPr>
          <p:cNvPr id="15" name="Picture 14" descr="A computer screen shot of a circle&#10;&#10;Description automatically generated">
            <a:extLst>
              <a:ext uri="{FF2B5EF4-FFF2-40B4-BE49-F238E27FC236}">
                <a16:creationId xmlns:a16="http://schemas.microsoft.com/office/drawing/2014/main" id="{F3E91572-DB7D-B77E-63FF-F9C81F848F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2552" y="1604323"/>
            <a:ext cx="2482523" cy="2069073"/>
          </a:xfrm>
          <a:prstGeom prst="rect">
            <a:avLst/>
          </a:prstGeom>
        </p:spPr>
      </p:pic>
      <p:cxnSp>
        <p:nvCxnSpPr>
          <p:cNvPr id="16" name="Straight Arrow Connector 15">
            <a:extLst>
              <a:ext uri="{FF2B5EF4-FFF2-40B4-BE49-F238E27FC236}">
                <a16:creationId xmlns:a16="http://schemas.microsoft.com/office/drawing/2014/main" id="{390020F6-DABD-ECE7-C2EF-08C968890293}"/>
              </a:ext>
            </a:extLst>
          </p:cNvPr>
          <p:cNvCxnSpPr>
            <a:cxnSpLocks/>
          </p:cNvCxnSpPr>
          <p:nvPr/>
        </p:nvCxnSpPr>
        <p:spPr>
          <a:xfrm>
            <a:off x="1847778" y="2350153"/>
            <a:ext cx="619197" cy="65022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A0F192A-0C69-2F9C-E528-D3892EF148DD}"/>
              </a:ext>
            </a:extLst>
          </p:cNvPr>
          <p:cNvSpPr txBox="1"/>
          <p:nvPr/>
        </p:nvSpPr>
        <p:spPr>
          <a:xfrm>
            <a:off x="1943499" y="2350153"/>
            <a:ext cx="767045" cy="261610"/>
          </a:xfrm>
          <a:prstGeom prst="rect">
            <a:avLst/>
          </a:prstGeom>
          <a:noFill/>
        </p:spPr>
        <p:txBody>
          <a:bodyPr wrap="square">
            <a:spAutoFit/>
          </a:bodyPr>
          <a:lstStyle/>
          <a:p>
            <a:r>
              <a:rPr lang="en-US" sz="1100" dirty="0"/>
              <a:t>18 mm</a:t>
            </a:r>
          </a:p>
        </p:txBody>
      </p:sp>
      <p:sp>
        <p:nvSpPr>
          <p:cNvPr id="7" name="Textfeld 1">
            <a:extLst>
              <a:ext uri="{FF2B5EF4-FFF2-40B4-BE49-F238E27FC236}">
                <a16:creationId xmlns:a16="http://schemas.microsoft.com/office/drawing/2014/main" id="{C7DEF362-4028-6947-5A9D-13251D2DE71F}"/>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2029320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28F5A-D67A-5C36-37C9-841F7F7EEFC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8FF363-A6A3-C8CD-1393-9DBD4380CEB8}"/>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a:extLst>
              <a:ext uri="{FF2B5EF4-FFF2-40B4-BE49-F238E27FC236}">
                <a16:creationId xmlns:a16="http://schemas.microsoft.com/office/drawing/2014/main" id="{3511E102-B956-49ED-B3AA-F3019E59CDD7}"/>
              </a:ext>
            </a:extLst>
          </p:cNvPr>
          <p:cNvSpPr>
            <a:spLocks noGrp="1"/>
          </p:cNvSpPr>
          <p:nvPr>
            <p:ph type="body" sz="quarter" idx="11"/>
          </p:nvPr>
        </p:nvSpPr>
        <p:spPr>
          <a:xfrm>
            <a:off x="466065" y="1141005"/>
            <a:ext cx="4382829" cy="212558"/>
          </a:xfrm>
        </p:spPr>
        <p:txBody>
          <a:bodyPr/>
          <a:lstStyle/>
          <a:p>
            <a:r>
              <a:rPr lang="en-US" dirty="0"/>
              <a:t>positron beam outgoing (clockwise) / right of IPs</a:t>
            </a:r>
          </a:p>
        </p:txBody>
      </p:sp>
      <p:sp>
        <p:nvSpPr>
          <p:cNvPr id="5" name="Title 4">
            <a:extLst>
              <a:ext uri="{FF2B5EF4-FFF2-40B4-BE49-F238E27FC236}">
                <a16:creationId xmlns:a16="http://schemas.microsoft.com/office/drawing/2014/main" id="{B75A9F1B-0150-9A90-FE87-A86813730CC4}"/>
              </a:ext>
            </a:extLst>
          </p:cNvPr>
          <p:cNvSpPr>
            <a:spLocks noGrp="1"/>
          </p:cNvSpPr>
          <p:nvPr>
            <p:ph type="title"/>
          </p:nvPr>
        </p:nvSpPr>
        <p:spPr>
          <a:xfrm>
            <a:off x="440325" y="539669"/>
            <a:ext cx="8263350" cy="804066"/>
          </a:xfrm>
        </p:spPr>
        <p:txBody>
          <a:bodyPr/>
          <a:lstStyle/>
          <a:p>
            <a:r>
              <a:rPr lang="en-US" dirty="0"/>
              <a:t>Placement in return arcs or in arcs?</a:t>
            </a:r>
          </a:p>
        </p:txBody>
      </p:sp>
      <p:pic>
        <p:nvPicPr>
          <p:cNvPr id="8" name="Picture 7">
            <a:extLst>
              <a:ext uri="{FF2B5EF4-FFF2-40B4-BE49-F238E27FC236}">
                <a16:creationId xmlns:a16="http://schemas.microsoft.com/office/drawing/2014/main" id="{C15E47F4-9E4F-E8B5-18EB-E2212047B14D}"/>
              </a:ext>
            </a:extLst>
          </p:cNvPr>
          <p:cNvPicPr>
            <a:picLocks noChangeAspect="1"/>
          </p:cNvPicPr>
          <p:nvPr/>
        </p:nvPicPr>
        <p:blipFill>
          <a:blip r:embed="rId2"/>
          <a:stretch>
            <a:fillRect/>
          </a:stretch>
        </p:blipFill>
        <p:spPr>
          <a:xfrm>
            <a:off x="2512387" y="1782829"/>
            <a:ext cx="4235485" cy="3247205"/>
          </a:xfrm>
          <a:prstGeom prst="rect">
            <a:avLst/>
          </a:prstGeom>
        </p:spPr>
      </p:pic>
      <p:sp>
        <p:nvSpPr>
          <p:cNvPr id="10" name="TextBox 9">
            <a:extLst>
              <a:ext uri="{FF2B5EF4-FFF2-40B4-BE49-F238E27FC236}">
                <a16:creationId xmlns:a16="http://schemas.microsoft.com/office/drawing/2014/main" id="{DB0AB384-4DD8-7FD5-6F4E-65BE8AB59965}"/>
              </a:ext>
            </a:extLst>
          </p:cNvPr>
          <p:cNvSpPr txBox="1"/>
          <p:nvPr/>
        </p:nvSpPr>
        <p:spPr>
          <a:xfrm>
            <a:off x="6330114" y="4783813"/>
            <a:ext cx="2415186" cy="246221"/>
          </a:xfrm>
          <a:prstGeom prst="rect">
            <a:avLst/>
          </a:prstGeom>
          <a:noFill/>
        </p:spPr>
        <p:txBody>
          <a:bodyPr wrap="square">
            <a:spAutoFit/>
          </a:bodyPr>
          <a:lstStyle/>
          <a:p>
            <a:r>
              <a:rPr lang="en-US" sz="1000" dirty="0">
                <a:solidFill>
                  <a:srgbClr val="FF0000"/>
                </a:solidFill>
              </a:rPr>
              <a:t>current optics plot: curtesy G. Roy</a:t>
            </a:r>
            <a:endParaRPr lang="en-CH" sz="1000" dirty="0">
              <a:solidFill>
                <a:srgbClr val="FF0000"/>
              </a:solidFill>
            </a:endParaRPr>
          </a:p>
        </p:txBody>
      </p:sp>
      <p:sp>
        <p:nvSpPr>
          <p:cNvPr id="12" name="Textfeld 3">
            <a:extLst>
              <a:ext uri="{FF2B5EF4-FFF2-40B4-BE49-F238E27FC236}">
                <a16:creationId xmlns:a16="http://schemas.microsoft.com/office/drawing/2014/main" id="{9B51E3A8-8216-8675-4893-4F52ED866743}"/>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Wolfgang </a:t>
            </a:r>
            <a:r>
              <a:rPr lang="en-US" sz="900" dirty="0" err="1">
                <a:solidFill>
                  <a:schemeClr val="bg1"/>
                </a:solidFill>
              </a:rPr>
              <a:t>Hofle</a:t>
            </a:r>
            <a:endParaRPr lang="de-AT" sz="900" dirty="0">
              <a:solidFill>
                <a:schemeClr val="bg1"/>
              </a:solidFill>
            </a:endParaRPr>
          </a:p>
        </p:txBody>
      </p:sp>
      <p:sp>
        <p:nvSpPr>
          <p:cNvPr id="4" name="Oval 3">
            <a:extLst>
              <a:ext uri="{FF2B5EF4-FFF2-40B4-BE49-F238E27FC236}">
                <a16:creationId xmlns:a16="http://schemas.microsoft.com/office/drawing/2014/main" id="{3280AD53-A177-0C5D-ED5D-E026E8E79139}"/>
              </a:ext>
            </a:extLst>
          </p:cNvPr>
          <p:cNvSpPr/>
          <p:nvPr/>
        </p:nvSpPr>
        <p:spPr>
          <a:xfrm>
            <a:off x="4133549" y="4088123"/>
            <a:ext cx="1384158" cy="47757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3">
            <a:extLst>
              <a:ext uri="{FF2B5EF4-FFF2-40B4-BE49-F238E27FC236}">
                <a16:creationId xmlns:a16="http://schemas.microsoft.com/office/drawing/2014/main" id="{EAE9EA69-B528-4B9C-C037-D43960AC071B}"/>
              </a:ext>
            </a:extLst>
          </p:cNvPr>
          <p:cNvSpPr>
            <a:spLocks noGrp="1"/>
          </p:cNvSpPr>
          <p:nvPr>
            <p:ph type="body" sz="quarter" idx="12"/>
          </p:nvPr>
        </p:nvSpPr>
        <p:spPr>
          <a:xfrm>
            <a:off x="188932" y="1461268"/>
            <a:ext cx="2701401" cy="2432403"/>
          </a:xfrm>
        </p:spPr>
        <p:txBody>
          <a:bodyPr vert="horz" lIns="91440" tIns="45720" rIns="91440" bIns="45720" rtlCol="0" anchor="t">
            <a:noAutofit/>
          </a:bodyPr>
          <a:lstStyle/>
          <a:p>
            <a:pPr marL="285750" indent="-285750">
              <a:buFont typeface="Arial" panose="020B0604020202020204" pitchFamily="34" charset="0"/>
              <a:buChar char="•"/>
            </a:pPr>
            <a:r>
              <a:rPr lang="en-GB" dirty="0"/>
              <a:t>return arcs would be suitable location for transverse feedback kickers</a:t>
            </a:r>
          </a:p>
          <a:p>
            <a:pPr marL="285750" indent="-285750">
              <a:buFont typeface="Arial" panose="020B0604020202020204" pitchFamily="34" charset="0"/>
              <a:buChar char="•"/>
            </a:pPr>
            <a:r>
              <a:rPr lang="en-GB" dirty="0"/>
              <a:t>however, due to only two dipoles per FODO cell </a:t>
            </a:r>
            <a:r>
              <a:rPr lang="en-GB" dirty="0">
                <a:sym typeface="Wingdings" panose="05000000000000000000" pitchFamily="2" charset="2"/>
              </a:rPr>
              <a:t> </a:t>
            </a:r>
            <a:r>
              <a:rPr lang="en-GB" dirty="0"/>
              <a:t>less effect for depolarizer (according to I. Koop)</a:t>
            </a:r>
            <a:endParaRPr lang="en-GB" dirty="0">
              <a:cs typeface="Arial"/>
            </a:endParaRPr>
          </a:p>
          <a:p>
            <a:pPr marL="285750" indent="-285750">
              <a:buFont typeface="Arial" panose="020B0604020202020204" pitchFamily="34" charset="0"/>
              <a:buChar char="•"/>
            </a:pPr>
            <a:r>
              <a:rPr lang="en-GB" dirty="0"/>
              <a:t>arc much better suited, but is space available?</a:t>
            </a:r>
          </a:p>
          <a:p>
            <a:pPr marL="285750" indent="-285750">
              <a:buFont typeface="Arial" panose="020B0604020202020204" pitchFamily="34" charset="0"/>
              <a:buChar char="•"/>
            </a:pPr>
            <a:r>
              <a:rPr lang="en-GB" dirty="0">
                <a:solidFill>
                  <a:srgbClr val="0F124A"/>
                </a:solidFill>
              </a:rPr>
              <a:t>Better to foresee to distribute depolarizers over eight locations </a:t>
            </a:r>
            <a:endParaRPr lang="en-GB" dirty="0">
              <a:solidFill>
                <a:srgbClr val="0F124A"/>
              </a:solidFill>
              <a:cs typeface="Arial"/>
            </a:endParaRPr>
          </a:p>
        </p:txBody>
      </p:sp>
      <p:cxnSp>
        <p:nvCxnSpPr>
          <p:cNvPr id="14" name="Straight Arrow Connector 13">
            <a:extLst>
              <a:ext uri="{FF2B5EF4-FFF2-40B4-BE49-F238E27FC236}">
                <a16:creationId xmlns:a16="http://schemas.microsoft.com/office/drawing/2014/main" id="{339D7F54-1AB9-D8DC-D8EA-DF4C729691D7}"/>
              </a:ext>
            </a:extLst>
          </p:cNvPr>
          <p:cNvCxnSpPr/>
          <p:nvPr/>
        </p:nvCxnSpPr>
        <p:spPr>
          <a:xfrm>
            <a:off x="4511929" y="3701004"/>
            <a:ext cx="0" cy="38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2D6AC52-8EBE-9E67-4425-6C1C9679BC14}"/>
              </a:ext>
            </a:extLst>
          </p:cNvPr>
          <p:cNvCxnSpPr/>
          <p:nvPr/>
        </p:nvCxnSpPr>
        <p:spPr>
          <a:xfrm>
            <a:off x="5031424" y="3701004"/>
            <a:ext cx="0" cy="38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92CD9B3-EAF2-44F4-7277-15DB07246572}"/>
              </a:ext>
            </a:extLst>
          </p:cNvPr>
          <p:cNvCxnSpPr/>
          <p:nvPr/>
        </p:nvCxnSpPr>
        <p:spPr>
          <a:xfrm>
            <a:off x="4776683" y="3701004"/>
            <a:ext cx="0" cy="3871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6CBDF44-6167-448B-2226-935436495E93}"/>
              </a:ext>
            </a:extLst>
          </p:cNvPr>
          <p:cNvSpPr txBox="1"/>
          <p:nvPr/>
        </p:nvSpPr>
        <p:spPr>
          <a:xfrm rot="16200000">
            <a:off x="4095312" y="3255912"/>
            <a:ext cx="800355" cy="215444"/>
          </a:xfrm>
          <a:prstGeom prst="rect">
            <a:avLst/>
          </a:prstGeom>
          <a:noFill/>
        </p:spPr>
        <p:txBody>
          <a:bodyPr wrap="square" rtlCol="0">
            <a:spAutoFit/>
          </a:bodyPr>
          <a:lstStyle/>
          <a:p>
            <a:pPr algn="l"/>
            <a:r>
              <a:rPr lang="en-GB" sz="800" dirty="0">
                <a:solidFill>
                  <a:schemeClr val="tx2"/>
                </a:solidFill>
              </a:rPr>
              <a:t>kickers 1-4</a:t>
            </a:r>
            <a:endParaRPr lang="en-CH" sz="800" dirty="0">
              <a:solidFill>
                <a:schemeClr val="tx2"/>
              </a:solidFill>
            </a:endParaRPr>
          </a:p>
        </p:txBody>
      </p:sp>
      <p:sp>
        <p:nvSpPr>
          <p:cNvPr id="19" name="TextBox 18">
            <a:extLst>
              <a:ext uri="{FF2B5EF4-FFF2-40B4-BE49-F238E27FC236}">
                <a16:creationId xmlns:a16="http://schemas.microsoft.com/office/drawing/2014/main" id="{093EF001-B030-CFF3-FF1F-FB31A40601A3}"/>
              </a:ext>
            </a:extLst>
          </p:cNvPr>
          <p:cNvSpPr txBox="1"/>
          <p:nvPr/>
        </p:nvSpPr>
        <p:spPr>
          <a:xfrm rot="16200000">
            <a:off x="4631247" y="3255911"/>
            <a:ext cx="800355" cy="215444"/>
          </a:xfrm>
          <a:prstGeom prst="rect">
            <a:avLst/>
          </a:prstGeom>
          <a:noFill/>
        </p:spPr>
        <p:txBody>
          <a:bodyPr wrap="square" rtlCol="0">
            <a:spAutoFit/>
          </a:bodyPr>
          <a:lstStyle/>
          <a:p>
            <a:pPr algn="l"/>
            <a:r>
              <a:rPr lang="en-GB" sz="800" dirty="0">
                <a:solidFill>
                  <a:schemeClr val="tx2"/>
                </a:solidFill>
              </a:rPr>
              <a:t>kickers 2-8</a:t>
            </a:r>
            <a:endParaRPr lang="en-CH" sz="800" dirty="0">
              <a:solidFill>
                <a:schemeClr val="tx2"/>
              </a:solidFill>
            </a:endParaRPr>
          </a:p>
        </p:txBody>
      </p:sp>
      <p:sp>
        <p:nvSpPr>
          <p:cNvPr id="20" name="TextBox 19">
            <a:extLst>
              <a:ext uri="{FF2B5EF4-FFF2-40B4-BE49-F238E27FC236}">
                <a16:creationId xmlns:a16="http://schemas.microsoft.com/office/drawing/2014/main" id="{E5358F4A-4291-2608-7D59-0962A8526609}"/>
              </a:ext>
            </a:extLst>
          </p:cNvPr>
          <p:cNvSpPr txBox="1"/>
          <p:nvPr/>
        </p:nvSpPr>
        <p:spPr>
          <a:xfrm rot="16200000">
            <a:off x="4382748" y="3255911"/>
            <a:ext cx="800355" cy="215444"/>
          </a:xfrm>
          <a:prstGeom prst="rect">
            <a:avLst/>
          </a:prstGeom>
          <a:noFill/>
        </p:spPr>
        <p:txBody>
          <a:bodyPr wrap="square" rtlCol="0">
            <a:spAutoFit/>
          </a:bodyPr>
          <a:lstStyle/>
          <a:p>
            <a:pPr algn="l"/>
            <a:r>
              <a:rPr lang="en-GB" sz="800" dirty="0">
                <a:solidFill>
                  <a:schemeClr val="tx2"/>
                </a:solidFill>
              </a:rPr>
              <a:t>kickers 9</a:t>
            </a:r>
            <a:endParaRPr lang="en-CH" sz="800" dirty="0">
              <a:solidFill>
                <a:schemeClr val="tx2"/>
              </a:solidFill>
            </a:endParaRPr>
          </a:p>
        </p:txBody>
      </p:sp>
      <p:sp>
        <p:nvSpPr>
          <p:cNvPr id="22" name="TextBox 21">
            <a:extLst>
              <a:ext uri="{FF2B5EF4-FFF2-40B4-BE49-F238E27FC236}">
                <a16:creationId xmlns:a16="http://schemas.microsoft.com/office/drawing/2014/main" id="{9B240A91-DCAC-04BB-DC37-71E1B0DDA492}"/>
              </a:ext>
            </a:extLst>
          </p:cNvPr>
          <p:cNvSpPr txBox="1"/>
          <p:nvPr/>
        </p:nvSpPr>
        <p:spPr>
          <a:xfrm>
            <a:off x="3938424" y="2824399"/>
            <a:ext cx="1962383" cy="338554"/>
          </a:xfrm>
          <a:prstGeom prst="rect">
            <a:avLst/>
          </a:prstGeom>
          <a:noFill/>
        </p:spPr>
        <p:txBody>
          <a:bodyPr wrap="square" rtlCol="0">
            <a:spAutoFit/>
          </a:bodyPr>
          <a:lstStyle/>
          <a:p>
            <a:pPr algn="l"/>
            <a:r>
              <a:rPr lang="en-GB" sz="800" dirty="0">
                <a:solidFill>
                  <a:schemeClr val="tx2"/>
                </a:solidFill>
              </a:rPr>
              <a:t>If concentrate in one experimental point </a:t>
            </a:r>
            <a:r>
              <a:rPr lang="en-GB" sz="800" dirty="0">
                <a:solidFill>
                  <a:schemeClr val="tx2"/>
                </a:solidFill>
                <a:sym typeface="Wingdings" panose="05000000000000000000" pitchFamily="2" charset="2"/>
              </a:rPr>
              <a:t> 10 m per return arc (e.g. PA) !</a:t>
            </a:r>
            <a:endParaRPr lang="en-CH" sz="800" dirty="0">
              <a:solidFill>
                <a:schemeClr val="tx2"/>
              </a:solidFill>
            </a:endParaRPr>
          </a:p>
        </p:txBody>
      </p:sp>
      <p:sp>
        <p:nvSpPr>
          <p:cNvPr id="11" name="Text Placeholder 3">
            <a:extLst>
              <a:ext uri="{FF2B5EF4-FFF2-40B4-BE49-F238E27FC236}">
                <a16:creationId xmlns:a16="http://schemas.microsoft.com/office/drawing/2014/main" id="{2CAE641A-2B37-9467-977E-5F8F8E9280BD}"/>
              </a:ext>
            </a:extLst>
          </p:cNvPr>
          <p:cNvSpPr txBox="1">
            <a:spLocks/>
          </p:cNvSpPr>
          <p:nvPr/>
        </p:nvSpPr>
        <p:spPr>
          <a:xfrm>
            <a:off x="6645286" y="2007394"/>
            <a:ext cx="2501376" cy="673031"/>
          </a:xfrm>
          <a:prstGeom prst="rect">
            <a:avLst/>
          </a:prstGeom>
        </p:spPr>
        <p:txBody>
          <a:bodyPr vert="horz" lIns="91440" tIns="45720" rIns="91440" bIns="45720" rtlCol="0" anchor="t">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400" dirty="0"/>
              <a:t>dedicated optics needed in return arc(s) adapted to the needs of the depolarizer kickers</a:t>
            </a:r>
          </a:p>
          <a:p>
            <a:r>
              <a:rPr lang="en-GB" sz="1400" dirty="0"/>
              <a:t>(local modulated bump)</a:t>
            </a:r>
          </a:p>
          <a:p>
            <a:r>
              <a:rPr lang="en-GB" sz="1400" dirty="0"/>
              <a:t>Kicker #9 additional degree of freedom to adjust closing of bump (depolarizer function)</a:t>
            </a:r>
          </a:p>
          <a:p>
            <a:r>
              <a:rPr lang="en-GB" sz="1400" dirty="0">
                <a:cs typeface="Arial"/>
              </a:rPr>
              <a:t>OR regular arc</a:t>
            </a:r>
          </a:p>
          <a:p>
            <a:endParaRPr lang="en-GB" sz="1400" dirty="0">
              <a:cs typeface="Arial"/>
            </a:endParaRPr>
          </a:p>
        </p:txBody>
      </p:sp>
      <p:sp>
        <p:nvSpPr>
          <p:cNvPr id="13" name="Textfeld 1">
            <a:extLst>
              <a:ext uri="{FF2B5EF4-FFF2-40B4-BE49-F238E27FC236}">
                <a16:creationId xmlns:a16="http://schemas.microsoft.com/office/drawing/2014/main" id="{F62BFEAA-C38A-D92E-F6B6-5A49C8D2B80B}"/>
              </a:ext>
            </a:extLst>
          </p:cNvPr>
          <p:cNvSpPr txBox="1"/>
          <p:nvPr/>
        </p:nvSpPr>
        <p:spPr>
          <a:xfrm>
            <a:off x="853049" y="99804"/>
            <a:ext cx="2476890" cy="327233"/>
          </a:xfrm>
          <a:prstGeom prst="rect">
            <a:avLst/>
          </a:prstGeom>
          <a:noFill/>
        </p:spPr>
        <p:txBody>
          <a:bodyPr wrap="square" lIns="91440" tIns="45720" rIns="91440" bIns="45720" rtlCol="0" anchor="t">
            <a:noAutofit/>
          </a:bodyPr>
          <a:lstStyle/>
          <a:p>
            <a:pPr>
              <a:lnSpc>
                <a:spcPts val="1238"/>
              </a:lnSpc>
            </a:pPr>
            <a:r>
              <a:rPr lang="en-US" sz="900" dirty="0">
                <a:solidFill>
                  <a:schemeClr val="bg1"/>
                </a:solidFill>
              </a:rPr>
              <a:t>27.02.2025 2025 </a:t>
            </a:r>
            <a:r>
              <a:rPr lang="en-US" sz="900" dirty="0" err="1">
                <a:solidFill>
                  <a:schemeClr val="bg1"/>
                </a:solidFill>
              </a:rPr>
              <a:t>FCCee</a:t>
            </a:r>
            <a:r>
              <a:rPr lang="en-US" sz="900" dirty="0">
                <a:solidFill>
                  <a:schemeClr val="bg1"/>
                </a:solidFill>
              </a:rPr>
              <a:t> Optics Meeting</a:t>
            </a:r>
            <a:endParaRPr lang="en-US" sz="900" dirty="0">
              <a:solidFill>
                <a:schemeClr val="bg1"/>
              </a:solidFill>
              <a:cs typeface="Arial"/>
            </a:endParaRPr>
          </a:p>
        </p:txBody>
      </p:sp>
    </p:spTree>
    <p:extLst>
      <p:ext uri="{BB962C8B-B14F-4D97-AF65-F5344CB8AC3E}">
        <p14:creationId xmlns:p14="http://schemas.microsoft.com/office/powerpoint/2010/main" val="314260295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1495</TotalTime>
  <Words>2315</Words>
  <Application>Microsoft Office PowerPoint</Application>
  <PresentationFormat>On-screen Show (16:9)</PresentationFormat>
  <Paragraphs>279</Paragraphs>
  <Slides>19</Slides>
  <Notes>0</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Introslides</vt:lpstr>
      <vt:lpstr>Titleslides, Conclusion</vt:lpstr>
      <vt:lpstr>Content Slides - Deep Blue</vt:lpstr>
      <vt:lpstr>FCCee Collider DepolariZer Design Considerations</vt:lpstr>
      <vt:lpstr>FCCee collider needs depolarizer kicker</vt:lpstr>
      <vt:lpstr>     Considerations for placement in ring</vt:lpstr>
      <vt:lpstr>Depolarizer kickers and transverse feedback</vt:lpstr>
      <vt:lpstr>Stripline kicker: arc compatible version (1st version) </vt:lpstr>
      <vt:lpstr>Stripline kicker: field plots (70 mm chamber)  </vt:lpstr>
      <vt:lpstr>Shunt impedance kicker (four electrode version)</vt:lpstr>
      <vt:lpstr>Stripline kicker: field plots (26 mm chamber)  </vt:lpstr>
      <vt:lpstr>Placement in return arcs or in arcs?</vt:lpstr>
      <vt:lpstr>Placement in regular arcs re-visited</vt:lpstr>
      <vt:lpstr>Kick voltage and kick angle summary</vt:lpstr>
      <vt:lpstr>Next crucial steps – my view </vt:lpstr>
      <vt:lpstr>Thank you  for your attention.</vt:lpstr>
      <vt:lpstr>Spare</vt:lpstr>
      <vt:lpstr>Filling pattern Z-pole – update of situation</vt:lpstr>
      <vt:lpstr>Machine Protection considerations (03.10.24)</vt:lpstr>
      <vt:lpstr>FCCee collider and booster  transverse feedback systems</vt:lpstr>
      <vt:lpstr>Transverse Feedback Kickers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Wolfgang Hofle</cp:lastModifiedBy>
  <cp:revision>332</cp:revision>
  <dcterms:created xsi:type="dcterms:W3CDTF">2020-10-27T09:23:42Z</dcterms:created>
  <dcterms:modified xsi:type="dcterms:W3CDTF">2025-02-27T13:52:49Z</dcterms:modified>
</cp:coreProperties>
</file>