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sldIdLst>
    <p:sldId id="944" r:id="rId5"/>
    <p:sldId id="955" r:id="rId6"/>
    <p:sldId id="956" r:id="rId7"/>
    <p:sldId id="1090" r:id="rId8"/>
    <p:sldId id="1089" r:id="rId9"/>
    <p:sldId id="1124" r:id="rId10"/>
    <p:sldId id="1142" r:id="rId11"/>
    <p:sldId id="958" r:id="rId12"/>
    <p:sldId id="1100" r:id="rId13"/>
    <p:sldId id="1143" r:id="rId14"/>
    <p:sldId id="1129" r:id="rId15"/>
    <p:sldId id="1139" r:id="rId16"/>
    <p:sldId id="1135" r:id="rId17"/>
    <p:sldId id="1137" r:id="rId18"/>
    <p:sldId id="1146" r:id="rId19"/>
    <p:sldId id="1144" r:id="rId20"/>
    <p:sldId id="1147" r:id="rId21"/>
    <p:sldId id="1107" r:id="rId22"/>
    <p:sldId id="1122" r:id="rId23"/>
    <p:sldId id="1123" r:id="rId2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011"/>
    <a:srgbClr val="6695E8"/>
    <a:srgbClr val="000000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1" autoAdjust="0"/>
    <p:restoredTop sz="99798" autoAdjust="0"/>
  </p:normalViewPr>
  <p:slideViewPr>
    <p:cSldViewPr snapToGrid="0">
      <p:cViewPr varScale="1">
        <p:scale>
          <a:sx n="104" d="100"/>
          <a:sy n="104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15.01.25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xmlns="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emf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3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1464833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emf"/><Relationship Id="rId6" Type="http://schemas.openxmlformats.org/officeDocument/2006/relationships/hyperlink" Target="https://indico.cern.ch/event/1425262/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043157"/>
            <a:ext cx="8226854" cy="48736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FCC-</a:t>
            </a:r>
            <a:r>
              <a:rPr lang="en-GB" dirty="0" err="1">
                <a:solidFill>
                  <a:srgbClr val="969696"/>
                </a:solidFill>
                <a:latin typeface="Times"/>
                <a:cs typeface="Times"/>
              </a:rPr>
              <a:t>hh</a:t>
            </a:r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 parameters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Roadmap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HFM directions and results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</a:t>
            </a:r>
          </a:p>
          <a:p>
            <a:endParaRPr lang="en-GB" dirty="0">
              <a:latin typeface="Times"/>
              <a:cs typeface="Times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3054056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576484-BFB2-3E23-9403-776441442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2E1A3B6-8DAC-D050-F85B-44DB31932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Where are we going ?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923539"/>
            <a:ext cx="8226854" cy="499328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Maximum fields close to 14 T were achieved in short models </a:t>
            </a:r>
            <a:endParaRPr lang="en-GB" sz="18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Equation for the field in a dipole</a:t>
            </a:r>
          </a:p>
          <a:p>
            <a:pPr lvl="2"/>
            <a:r>
              <a:rPr lang="en-GB" sz="1400" dirty="0">
                <a:latin typeface="Times"/>
                <a:cs typeface="Times"/>
              </a:rPr>
              <a:t>j: overall (over insulated coil) current density   </a:t>
            </a:r>
            <a:r>
              <a:rPr lang="en-GB" sz="1400" dirty="0" err="1">
                <a:latin typeface="Times"/>
                <a:cs typeface="Times"/>
              </a:rPr>
              <a:t>w</a:t>
            </a:r>
            <a:r>
              <a:rPr lang="en-GB" sz="1400" baseline="-25000" dirty="0" err="1">
                <a:latin typeface="Times"/>
                <a:cs typeface="Times"/>
              </a:rPr>
              <a:t>eq</a:t>
            </a:r>
            <a:r>
              <a:rPr lang="en-GB" sz="1400" dirty="0">
                <a:latin typeface="Times"/>
                <a:cs typeface="Times"/>
              </a:rPr>
              <a:t>: equivalent width of the coil 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We set targets of 14 T with three different designs: block (CERN and CEA), and common coil (CIEMAT): </a:t>
            </a:r>
            <a:r>
              <a:rPr lang="en-GB" sz="1800" dirty="0">
                <a:latin typeface="Times"/>
                <a:cs typeface="Times"/>
              </a:rPr>
              <a:t>each design has advantages, we will see in the coming years the most promising</a:t>
            </a:r>
          </a:p>
          <a:p>
            <a:r>
              <a:rPr lang="en-GB" sz="1800" dirty="0">
                <a:latin typeface="Times"/>
                <a:cs typeface="Times"/>
              </a:rPr>
              <a:t>This is based on having a conservative value a 400 A/mm</a:t>
            </a:r>
            <a:r>
              <a:rPr lang="en-GB" sz="1800" baseline="30000" dirty="0">
                <a:latin typeface="Times"/>
                <a:cs typeface="Times"/>
              </a:rPr>
              <a:t>2</a:t>
            </a:r>
            <a:r>
              <a:rPr lang="en-GB" sz="1800" dirty="0">
                <a:latin typeface="Times"/>
                <a:cs typeface="Times"/>
              </a:rPr>
              <a:t> overall current density as in the past, giving 50-55 mm coil width (it was 30 mm in LHC dipole)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We will need 2 to 2.5 more conductor than in the LHC dipoles</a:t>
            </a:r>
            <a:endParaRPr lang="en-GB" sz="1800" dirty="0">
              <a:latin typeface="Symbol" charset="2"/>
              <a:cs typeface="Symbol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1" y="3867236"/>
            <a:ext cx="3586793" cy="2299598"/>
          </a:xfrm>
          <a:prstGeom prst="rect">
            <a:avLst/>
          </a:prstGeom>
        </p:spPr>
      </p:pic>
      <p:sp>
        <p:nvSpPr>
          <p:cNvPr id="2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DC207792-ECC5-DDAE-1983-F4739879A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0606" y="5547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xmlns="" id="{FEE13E52-D51B-E78A-DB73-B0B68D3E7B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051317"/>
              </p:ext>
            </p:extLst>
          </p:nvPr>
        </p:nvGraphicFramePr>
        <p:xfrm>
          <a:off x="4843325" y="1356823"/>
          <a:ext cx="2235593" cy="323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4" imgW="2075400" imgH="283320" progId="Equation.3">
                  <p:embed/>
                </p:oleObj>
              </mc:Choice>
              <mc:Fallback>
                <p:oleObj r:id="rId4" imgW="2075400" imgH="2833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3325" y="1356823"/>
                        <a:ext cx="2235593" cy="323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0B9902D-936D-E1DF-51AE-68EAA07BD7A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57" y="446145"/>
            <a:ext cx="1438637" cy="1234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C6AF79A-7D2D-7E47-C05E-913942FD0AF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44" y="3928717"/>
            <a:ext cx="3065844" cy="20595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0885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576484-BFB2-3E23-9403-776441442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2E1A3B6-8DAC-D050-F85B-44DB31932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Where are we going ? Two more directions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826966" y="938658"/>
            <a:ext cx="4109130" cy="161632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Technology demonstrators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: magnets with design parameters not compatible with accelerator, to explore the technology – CERN and IHEP are working on this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9908" y="5317613"/>
            <a:ext cx="927004" cy="78470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48" y="3084619"/>
            <a:ext cx="1051900" cy="432782"/>
          </a:xfrm>
          <a:prstGeom prst="rect">
            <a:avLst/>
          </a:prstGeom>
        </p:spPr>
      </p:pic>
      <p:pic>
        <p:nvPicPr>
          <p:cNvPr id="21" name="Picture 2" descr="US-MDP Collaboration Meeting 2021 (1-5 March 2021): Overview · (Indico)">
            <a:extLst>
              <a:ext uri="{FF2B5EF4-FFF2-40B4-BE49-F238E27FC236}">
                <a16:creationId xmlns:a16="http://schemas.microsoft.com/office/drawing/2014/main" xmlns="" id="{F8EED227-4CEB-1FE8-92EB-349AFD2A5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26" y="3749317"/>
            <a:ext cx="1132522" cy="40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-1" y="922213"/>
            <a:ext cx="3824460" cy="291781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Stress managed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: mixing structure and coil, aiming at more efficient (and possibly cheaper) magnets – US MDP and PSI are working on this</a:t>
            </a:r>
            <a:r>
              <a:rPr lang="en-GB" sz="2000" dirty="0">
                <a:solidFill>
                  <a:schemeClr val="tx2"/>
                </a:solidFill>
                <a:latin typeface="Symbol" charset="2"/>
                <a:cs typeface="Symbol" charset="2"/>
              </a:rPr>
              <a:t>: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only path above 15 T for HTS</a:t>
            </a: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B8E7D48-E29C-9F7C-48A2-1E8A7399CF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60" y="2952548"/>
            <a:ext cx="4909228" cy="314977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val 8"/>
          <p:cNvSpPr/>
          <p:nvPr/>
        </p:nvSpPr>
        <p:spPr>
          <a:xfrm rot="20368939">
            <a:off x="5628024" y="3130386"/>
            <a:ext cx="3156728" cy="817984"/>
          </a:xfrm>
          <a:prstGeom prst="ellipse">
            <a:avLst/>
          </a:prstGeom>
          <a:noFill/>
          <a:ln>
            <a:solidFill>
              <a:srgbClr val="B8101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456672" y="2498072"/>
            <a:ext cx="347767" cy="967565"/>
          </a:xfrm>
          <a:prstGeom prst="straightConnector1">
            <a:avLst/>
          </a:prstGeom>
          <a:ln>
            <a:solidFill>
              <a:srgbClr val="B8101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2877248" y="2855924"/>
            <a:ext cx="433415" cy="1066915"/>
          </a:xfrm>
          <a:prstGeom prst="straightConnector1">
            <a:avLst/>
          </a:prstGeom>
          <a:ln>
            <a:solidFill>
              <a:srgbClr val="B8101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 rot="18900864">
            <a:off x="2749667" y="4145025"/>
            <a:ext cx="1517386" cy="565698"/>
          </a:xfrm>
          <a:prstGeom prst="ellipse">
            <a:avLst/>
          </a:prstGeom>
          <a:noFill/>
          <a:ln>
            <a:solidFill>
              <a:srgbClr val="B8101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xmlns="" id="{239982C5-AE01-3A79-0008-63EBA2D51B12}"/>
              </a:ext>
            </a:extLst>
          </p:cNvPr>
          <p:cNvSpPr/>
          <p:nvPr/>
        </p:nvSpPr>
        <p:spPr>
          <a:xfrm>
            <a:off x="7551267" y="3371852"/>
            <a:ext cx="68733" cy="93785"/>
          </a:xfrm>
          <a:prstGeom prst="triangl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4C16766-3BD3-9942-C638-C2319A76C32F}"/>
              </a:ext>
            </a:extLst>
          </p:cNvPr>
          <p:cNvSpPr txBox="1"/>
          <p:nvPr/>
        </p:nvSpPr>
        <p:spPr>
          <a:xfrm rot="16200000">
            <a:off x="7391947" y="3191591"/>
            <a:ext cx="696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Fresca2</a:t>
            </a:r>
            <a:endParaRPr lang="en-GB" sz="1200" b="1" dirty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9C3DAC43-1909-4ADA-8365-BE0C36B54DD8}"/>
              </a:ext>
            </a:extLst>
          </p:cNvPr>
          <p:cNvSpPr/>
          <p:nvPr/>
        </p:nvSpPr>
        <p:spPr>
          <a:xfrm>
            <a:off x="8408818" y="3088041"/>
            <a:ext cx="105529" cy="80813"/>
          </a:xfrm>
          <a:prstGeom prst="triangl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C9EF545-C81D-3947-CD65-C9448CB9AC98}"/>
              </a:ext>
            </a:extLst>
          </p:cNvPr>
          <p:cNvSpPr txBox="1"/>
          <p:nvPr/>
        </p:nvSpPr>
        <p:spPr>
          <a:xfrm rot="16200000">
            <a:off x="8027608" y="308539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RMM</a:t>
            </a:r>
            <a:endParaRPr lang="en-GB" sz="1200" b="1" dirty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46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Recent results: Nb</a:t>
            </a:r>
            <a:r>
              <a:rPr lang="en-US" sz="3600" baseline="-25000" dirty="0">
                <a:latin typeface="Times"/>
                <a:cs typeface="Times"/>
              </a:rPr>
              <a:t>3</a:t>
            </a:r>
            <a:r>
              <a:rPr lang="en-US" sz="3600" dirty="0">
                <a:latin typeface="Times"/>
                <a:cs typeface="Times"/>
              </a:rPr>
              <a:t>Sn magnets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RMM is a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technology demonstrator </a:t>
            </a:r>
            <a:r>
              <a:rPr lang="en-GB" sz="2400" dirty="0">
                <a:latin typeface="Times"/>
                <a:cs typeface="Times"/>
              </a:rPr>
              <a:t>launched by </a:t>
            </a:r>
            <a:r>
              <a:rPr lang="en-GB" sz="2400" dirty="0" err="1">
                <a:latin typeface="Times"/>
                <a:cs typeface="Times"/>
              </a:rPr>
              <a:t>EuroCirCol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This means a magnet to prove technology but not with a design compatible with accelerator (in this case too much conductor, and no flared ends)</a:t>
            </a:r>
          </a:p>
          <a:p>
            <a:pPr lvl="1"/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RMM reached 16.4 T in a 50 mm bore </a:t>
            </a:r>
            <a:r>
              <a:rPr lang="en-GB" sz="1800" dirty="0">
                <a:latin typeface="Times"/>
                <a:cs typeface="Times"/>
              </a:rPr>
              <a:t>in 2022 – proves adequate margin for 14 T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Second assembly reached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17 T (November 2024) no degradation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The demonstrator can keep 15.75 T for 4 h) </a:t>
            </a:r>
            <a:r>
              <a:rPr lang="en-GB" sz="1400" dirty="0">
                <a:latin typeface="Times"/>
                <a:cs typeface="Times"/>
                <a:hlinkClick r:id="rId2"/>
              </a:rPr>
              <a:t>https://indico.cern.ch/event/1464833/</a:t>
            </a:r>
            <a:r>
              <a:rPr lang="en-GB" sz="1400" dirty="0">
                <a:latin typeface="Times"/>
                <a:cs typeface="Times"/>
              </a:rPr>
              <a:t> </a:t>
            </a:r>
            <a:endParaRPr lang="en-GB" sz="1800" dirty="0"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We are working on cooling aspects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3906" y="5825784"/>
            <a:ext cx="7820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Cross-section and training of RMM 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[E. </a:t>
            </a:r>
            <a:r>
              <a:rPr lang="en-US" sz="1400" dirty="0" err="1">
                <a:solidFill>
                  <a:srgbClr val="00B050"/>
                </a:solidFill>
                <a:latin typeface="Times"/>
                <a:cs typeface="Times"/>
              </a:rPr>
              <a:t>Gautheron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, et al. IEEE TAS 33 (2023) 4004108, and G. </a:t>
            </a:r>
            <a:r>
              <a:rPr lang="en-US" sz="1400" dirty="0" err="1">
                <a:solidFill>
                  <a:srgbClr val="00B050"/>
                </a:solidFill>
                <a:latin typeface="Times"/>
                <a:cs typeface="Times"/>
              </a:rPr>
              <a:t>Willering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]</a:t>
            </a:r>
          </a:p>
        </p:txBody>
      </p:sp>
      <p:pic>
        <p:nvPicPr>
          <p:cNvPr id="2" name="Picture 1" descr="RMM.png">
            <a:extLst>
              <a:ext uri="{FF2B5EF4-FFF2-40B4-BE49-F238E27FC236}">
                <a16:creationId xmlns:a16="http://schemas.microsoft.com/office/drawing/2014/main" xmlns="" id="{C9C9258C-2DC2-2AD2-62C1-C3912F985A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3" y="4073192"/>
            <a:ext cx="3470551" cy="17560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71" y="3051243"/>
            <a:ext cx="927004" cy="7847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DBFD5D4-6C07-1A46-CA43-41E332B0A4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0270" y="3197236"/>
            <a:ext cx="5709662" cy="2567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10081" y="395639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/>
                <a:cs typeface="Times"/>
              </a:rPr>
              <a:t>17 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16498" y="491175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/>
                <a:cs typeface="Times"/>
              </a:rPr>
              <a:t>14 T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376416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Recent results: Nb</a:t>
            </a:r>
            <a:r>
              <a:rPr lang="en-US" sz="3600" baseline="-25000" dirty="0">
                <a:latin typeface="Times"/>
                <a:cs typeface="Times"/>
              </a:rPr>
              <a:t>3</a:t>
            </a:r>
            <a:r>
              <a:rPr lang="en-US" sz="3600" dirty="0">
                <a:latin typeface="Times"/>
                <a:cs typeface="Times"/>
              </a:rPr>
              <a:t>Sn magnets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>
                <a:latin typeface="Times"/>
                <a:cs typeface="Times"/>
              </a:rPr>
              <a:t>SubSMCC</a:t>
            </a:r>
            <a:r>
              <a:rPr lang="en-GB" sz="2400" dirty="0">
                <a:latin typeface="Times"/>
                <a:cs typeface="Times"/>
              </a:rPr>
              <a:t> is a small scale magnet based on stress management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This is a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new paradigm that could allow having more efficient magnets with higher current density </a:t>
            </a:r>
            <a:r>
              <a:rPr lang="en-GB" sz="1800" dirty="0">
                <a:latin typeface="Times"/>
                <a:cs typeface="Times"/>
              </a:rPr>
              <a:t>-  Similar path is pursued by the US MDP</a:t>
            </a:r>
          </a:p>
          <a:p>
            <a:pPr lvl="1"/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Peak field in the coil of 6.5 T </a:t>
            </a:r>
            <a:r>
              <a:rPr lang="en-GB" sz="1800" dirty="0">
                <a:latin typeface="Times"/>
                <a:cs typeface="Times"/>
              </a:rPr>
              <a:t>reached, &gt;5 T in in the centre (June 2024)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456692" y="3079749"/>
            <a:ext cx="4274558" cy="2769493"/>
            <a:chOff x="1784194" y="1895665"/>
            <a:chExt cx="6671139" cy="416123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1240" y="1895665"/>
              <a:ext cx="6414093" cy="4161232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>
              <a:off x="2434369" y="3144588"/>
              <a:ext cx="1330586" cy="0"/>
            </a:xfrm>
            <a:prstGeom prst="straightConnector1">
              <a:avLst/>
            </a:prstGeom>
            <a:ln>
              <a:solidFill>
                <a:srgbClr val="F09E1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784194" y="2736396"/>
              <a:ext cx="2435886" cy="410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B81011"/>
                  </a:solidFill>
                </a:rPr>
                <a:t>Short sample 4.5 K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3871994" y="2600333"/>
              <a:ext cx="1873719" cy="1217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811511" y="2268951"/>
              <a:ext cx="2125449" cy="369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Short sample 1.9 K</a:t>
              </a: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23" y="3014508"/>
            <a:ext cx="3802428" cy="285776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855317" y="5865866"/>
            <a:ext cx="6506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Manufacturing of </a:t>
            </a:r>
            <a:r>
              <a:rPr lang="en-US" dirty="0" err="1">
                <a:latin typeface="Times"/>
                <a:cs typeface="Times"/>
              </a:rPr>
              <a:t>SubSMCC</a:t>
            </a:r>
            <a:r>
              <a:rPr lang="en-US" dirty="0">
                <a:latin typeface="Times"/>
                <a:cs typeface="Times"/>
              </a:rPr>
              <a:t> in PSI (D. </a:t>
            </a:r>
            <a:r>
              <a:rPr lang="en-US" dirty="0" err="1">
                <a:latin typeface="Times"/>
                <a:cs typeface="Times"/>
              </a:rPr>
              <a:t>Araujo</a:t>
            </a:r>
            <a:r>
              <a:rPr lang="en-US" dirty="0">
                <a:latin typeface="Times"/>
                <a:cs typeface="Times"/>
              </a:rPr>
              <a:t>, B </a:t>
            </a:r>
            <a:r>
              <a:rPr lang="en-US" dirty="0" err="1">
                <a:latin typeface="Times"/>
                <a:cs typeface="Times"/>
              </a:rPr>
              <a:t>Auchmann</a:t>
            </a:r>
            <a:r>
              <a:rPr lang="en-US" dirty="0">
                <a:latin typeface="Times"/>
                <a:cs typeface="Times"/>
              </a:rPr>
              <a:t>, et al.)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856" y="2479891"/>
            <a:ext cx="1051900" cy="432782"/>
          </a:xfrm>
          <a:prstGeom prst="rect">
            <a:avLst/>
          </a:prstGeom>
        </p:spPr>
      </p:pic>
      <p:sp>
        <p:nvSpPr>
          <p:cNvPr id="2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1544528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Recent results: improved protection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Larger current density </a:t>
            </a:r>
            <a:r>
              <a:rPr lang="en-GB" sz="2400" dirty="0">
                <a:latin typeface="Times"/>
                <a:cs typeface="Times"/>
                <a:sym typeface="Wingdings"/>
              </a:rPr>
              <a:t></a:t>
            </a:r>
            <a:r>
              <a:rPr lang="en-GB" sz="2400" dirty="0">
                <a:latin typeface="Times"/>
                <a:cs typeface="Times"/>
              </a:rPr>
              <a:t> more compact and cheaper magnets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One of the limits to large current densities is the protection – all energy has to be dumped in the coil</a:t>
            </a:r>
          </a:p>
          <a:p>
            <a:pPr lvl="1"/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Novel method proposed </a:t>
            </a:r>
            <a:r>
              <a:rPr lang="en-GB" sz="1800" dirty="0">
                <a:solidFill>
                  <a:srgbClr val="008000"/>
                </a:solidFill>
                <a:latin typeface="Times"/>
                <a:cs typeface="Times"/>
              </a:rPr>
              <a:t>(E. </a:t>
            </a:r>
            <a:r>
              <a:rPr lang="en-GB" sz="1800" dirty="0" err="1">
                <a:solidFill>
                  <a:srgbClr val="008000"/>
                </a:solidFill>
                <a:latin typeface="Times"/>
                <a:cs typeface="Times"/>
              </a:rPr>
              <a:t>Ravaioli</a:t>
            </a:r>
            <a:r>
              <a:rPr lang="en-GB" sz="1800" dirty="0">
                <a:solidFill>
                  <a:srgbClr val="008000"/>
                </a:solidFill>
                <a:latin typeface="Times"/>
                <a:cs typeface="Times"/>
              </a:rPr>
              <a:t> et al.) </a:t>
            </a:r>
            <a:r>
              <a:rPr lang="en-GB" sz="1800" dirty="0">
                <a:latin typeface="Times"/>
                <a:cs typeface="Times"/>
              </a:rPr>
              <a:t>and being tested at CERN (October 2024) to allow a part of energy extraction, and fast quenching</a:t>
            </a:r>
          </a:p>
          <a:p>
            <a:pPr lvl="1"/>
            <a:endParaRPr lang="en-GB" sz="1800" dirty="0">
              <a:latin typeface="Times"/>
              <a:cs typeface="Time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93439" y="5651971"/>
            <a:ext cx="7160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Copper coil and SC coil in ESC, and quench protection  (E. </a:t>
            </a:r>
            <a:r>
              <a:rPr lang="en-US" dirty="0" err="1">
                <a:latin typeface="Times"/>
                <a:cs typeface="Times"/>
              </a:rPr>
              <a:t>Ravaioli</a:t>
            </a:r>
            <a:r>
              <a:rPr lang="en-US" dirty="0">
                <a:latin typeface="Times"/>
                <a:cs typeface="Times"/>
              </a:rPr>
              <a:t>, et al.)</a:t>
            </a: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7744C07-135F-0141-5FA9-5C179E5F87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449" y="3662523"/>
            <a:ext cx="2972800" cy="14606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201B579E-B6FD-ED91-1A3B-150AD64DF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763" y="2660161"/>
            <a:ext cx="3898727" cy="292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43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043157"/>
            <a:ext cx="8226854" cy="48736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FCC-</a:t>
            </a:r>
            <a:r>
              <a:rPr lang="en-GB" dirty="0" err="1">
                <a:solidFill>
                  <a:srgbClr val="969696"/>
                </a:solidFill>
                <a:latin typeface="Times"/>
                <a:cs typeface="Times"/>
              </a:rPr>
              <a:t>hh</a:t>
            </a:r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 parameters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Roadmap and ESPP papers</a:t>
            </a:r>
          </a:p>
          <a:p>
            <a:pPr marL="36576" indent="0">
              <a:buNone/>
            </a:pPr>
            <a:endParaRPr lang="en-GB" dirty="0">
              <a:solidFill>
                <a:srgbClr val="969696"/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Directions and results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3054056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3AB5FC9-A62D-C1F3-D16E-A8039F507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06D65B9-FE10-C7A5-3E4E-14C0E4EB4F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AE8A7AB-7A9D-60E4-2BFF-542C03178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E09CE1E-05DD-599A-15AD-3ABDC5B97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 opening ways above 14 T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94781FA-FAB4-9A1D-4A32-C59ACB3802FF}"/>
              </a:ext>
            </a:extLst>
          </p:cNvPr>
          <p:cNvSpPr txBox="1">
            <a:spLocks/>
          </p:cNvSpPr>
          <p:nvPr/>
        </p:nvSpPr>
        <p:spPr>
          <a:xfrm>
            <a:off x="263137" y="801698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changer in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allow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 T due to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dependence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possibly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 K),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giving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simpler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cryogenics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F995DCAA-0F3D-7B83-45C1-C7D66D192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4DB4F416-DB8D-2946-D605-BA54665C4D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543" y="2835867"/>
            <a:ext cx="4235744" cy="30714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7ADB381-71D7-9255-7E6E-86ECB0AFB36B}"/>
              </a:ext>
            </a:extLst>
          </p:cNvPr>
          <p:cNvSpPr txBox="1"/>
          <p:nvPr/>
        </p:nvSpPr>
        <p:spPr>
          <a:xfrm>
            <a:off x="1291728" y="5849333"/>
            <a:ext cx="6479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Critical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versus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field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please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note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semilog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scale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) </a:t>
            </a:r>
            <a:r>
              <a:rPr lang="fr-CH" sz="16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6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Courtesy</a:t>
            </a:r>
            <a:r>
              <a:rPr lang="fr-CH" sz="16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P. Lee]</a:t>
            </a:r>
          </a:p>
        </p:txBody>
      </p:sp>
    </p:spTree>
    <p:extLst>
      <p:ext uri="{BB962C8B-B14F-4D97-AF65-F5344CB8AC3E}">
        <p14:creationId xmlns:p14="http://schemas.microsoft.com/office/powerpoint/2010/main" val="2149505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 opening ways above 14 T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801698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conductors on the market: are they good for our needs?</a:t>
            </a:r>
          </a:p>
          <a:p>
            <a:pPr lvl="1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BSSCO 2212 (mainly developed in the USA)</a:t>
            </a:r>
          </a:p>
          <a:p>
            <a:pPr lvl="1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 (strong impulse from fusion investments of order of BCHF)</a:t>
            </a:r>
          </a:p>
          <a:p>
            <a:pPr lvl="1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IBS (Iron Based Superconductor, strong impulse from China)</a:t>
            </a: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requirements are very special:</a:t>
            </a:r>
          </a:p>
          <a:p>
            <a:pPr lvl="1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quality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a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vast field range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reproducibility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10 ppm of max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fusion magnets or </a:t>
            </a:r>
            <a:r>
              <a:rPr lang="fr-CH" sz="18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solenoids</a:t>
            </a:r>
            <a:endParaRPr lang="fr-CH" sz="18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Limited energy consumption, and cost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"/>
                <a:cs typeface="Times"/>
              </a:rPr>
              <a:t>Dipoles up to 4 T were built (Eucard2), but without full proof that HTS technology can be used for accelerator main magnets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A possible roadmap: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prove viability within 2030 for short models and possibility of scaling in length by 2035</a:t>
            </a:r>
          </a:p>
          <a:p>
            <a:r>
              <a:rPr lang="en-GB" sz="2400" dirty="0">
                <a:latin typeface="Times"/>
                <a:cs typeface="Times"/>
              </a:rPr>
              <a:t>Some points are particularly tricky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Hysteresis losses are large due to filament size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Reproducibility and stability of transfer function (current redistribution)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43257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HTS news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50716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line in KIT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commissioned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(B. Holzapfel et al.) in March 2024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</a:t>
            </a:r>
            <a:r>
              <a:rPr lang="fr-CH" sz="2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 wound with dielectric insulated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(DI) REBCO and went through preliminary tested at 77 K</a:t>
            </a: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research line of MI (metal insulated) is also active in HFM (CEA)</a:t>
            </a:r>
          </a:p>
          <a:p>
            <a:pPr lvl="1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 that all magnets for fusion are NI (non insulated) – not good for us</a:t>
            </a:r>
          </a:p>
          <a:p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test at 4.5 K – 20 K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CCC945FD-6030-E623-C0AD-956B544F3D65}"/>
              </a:ext>
            </a:extLst>
          </p:cNvPr>
          <p:cNvGrpSpPr/>
          <p:nvPr/>
        </p:nvGrpSpPr>
        <p:grpSpPr>
          <a:xfrm>
            <a:off x="5394187" y="2765802"/>
            <a:ext cx="3292613" cy="3272261"/>
            <a:chOff x="5207154" y="1556980"/>
            <a:chExt cx="4276305" cy="4381732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xmlns="" id="{83EB94A1-5844-B7E5-5738-167699E22B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8" t="25520" r="19055" b="33210"/>
            <a:stretch/>
          </p:blipFill>
          <p:spPr bwMode="auto">
            <a:xfrm>
              <a:off x="5282934" y="1556980"/>
              <a:ext cx="4200525" cy="2025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Content Placeholder 6" descr="A colorful object with different colors&#10;&#10;Description automatically generated with medium confidence">
              <a:extLst>
                <a:ext uri="{FF2B5EF4-FFF2-40B4-BE49-F238E27FC236}">
                  <a16:creationId xmlns:a16="http://schemas.microsoft.com/office/drawing/2014/main" xmlns="" id="{DD89F3EE-E299-3BF2-A32A-4CDF558E0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154" y="4077728"/>
              <a:ext cx="4276305" cy="186098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49AD12A-A6CD-4F8E-6697-A704366925FB}"/>
              </a:ext>
            </a:extLst>
          </p:cNvPr>
          <p:cNvGrpSpPr/>
          <p:nvPr/>
        </p:nvGrpSpPr>
        <p:grpSpPr>
          <a:xfrm>
            <a:off x="246216" y="3125157"/>
            <a:ext cx="4979931" cy="2731522"/>
            <a:chOff x="6268186" y="2924983"/>
            <a:chExt cx="4979931" cy="273152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4E3BF4DA-3B2A-2269-3C23-726E47731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72842" y="3847020"/>
              <a:ext cx="1975275" cy="103031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F42368EF-B3C6-B42B-AEE9-3553E79407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606"/>
            <a:stretch/>
          </p:blipFill>
          <p:spPr>
            <a:xfrm>
              <a:off x="6268186" y="2924983"/>
              <a:ext cx="2743200" cy="251663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C9095A6-A7F7-0536-DD32-51810FA34084}"/>
                </a:ext>
              </a:extLst>
            </p:cNvPr>
            <p:cNvSpPr txBox="1"/>
            <p:nvPr/>
          </p:nvSpPr>
          <p:spPr>
            <a:xfrm>
              <a:off x="7029733" y="5287173"/>
              <a:ext cx="3788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Optimized for number of racetracks</a:t>
              </a:r>
              <a:endParaRPr lang="en-GB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E32B20E-A724-7DEF-A557-D5698A7C012E}"/>
              </a:ext>
            </a:extLst>
          </p:cNvPr>
          <p:cNvSpPr txBox="1"/>
          <p:nvPr/>
        </p:nvSpPr>
        <p:spPr>
          <a:xfrm>
            <a:off x="28232" y="5883720"/>
            <a:ext cx="4897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al., HFM TE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day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https://indico.cern.ch/event/1425262/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1597207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7139" y="1333144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000" dirty="0">
                <a:latin typeface="Book Antiqua"/>
                <a:cs typeface="Book Antiqua"/>
              </a:rPr>
              <a:t>Report on </a:t>
            </a:r>
          </a:p>
          <a:p>
            <a:pPr algn="ctr"/>
            <a:r>
              <a:rPr lang="en-GB" sz="4000" dirty="0">
                <a:latin typeface="Book Antiqua"/>
                <a:cs typeface="Book Antiqua"/>
              </a:rPr>
              <a:t>High Field Magnet Programme</a:t>
            </a:r>
            <a:br>
              <a:rPr lang="en-GB" sz="4000" dirty="0">
                <a:latin typeface="Book Antiqua"/>
                <a:cs typeface="Book Antiqua"/>
              </a:rPr>
            </a:br>
            <a:endParaRPr lang="en-GB" sz="4000" dirty="0">
              <a:latin typeface="Book Antiqua"/>
              <a:cs typeface="Book Antiqu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C2A23DD-A797-A786-5E31-AA19D3B7FFBC}"/>
              </a:ext>
            </a:extLst>
          </p:cNvPr>
          <p:cNvSpPr txBox="1"/>
          <p:nvPr/>
        </p:nvSpPr>
        <p:spPr>
          <a:xfrm>
            <a:off x="1297865" y="4263999"/>
            <a:ext cx="5927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>
                <a:latin typeface="Book Antiqua"/>
                <a:cs typeface="Book Antiqua"/>
              </a:rPr>
              <a:t>E. Todesco, </a:t>
            </a:r>
            <a:r>
              <a:rPr lang="fr-CH" sz="2400" dirty="0">
                <a:latin typeface="Book Antiqua"/>
                <a:cs typeface="Book Antiqua"/>
              </a:rPr>
              <a:t>HFM programme leader</a:t>
            </a:r>
          </a:p>
          <a:p>
            <a:r>
              <a:rPr lang="fr-CH" sz="2400" dirty="0">
                <a:latin typeface="Book Antiqua"/>
                <a:cs typeface="Book Antiqua"/>
              </a:rPr>
              <a:t>B. Auchmann, HFM programme co-leader</a:t>
            </a:r>
            <a:endParaRPr lang="x-none" sz="2400" dirty="0">
              <a:latin typeface="Book Antiqua"/>
              <a:cs typeface="Book Antiqu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963441-C360-6CCC-AFA5-F15573172F17}"/>
              </a:ext>
            </a:extLst>
          </p:cNvPr>
          <p:cNvSpPr txBox="1"/>
          <p:nvPr/>
        </p:nvSpPr>
        <p:spPr>
          <a:xfrm>
            <a:off x="1337840" y="5546276"/>
            <a:ext cx="4281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Book Antiqua"/>
                <a:cs typeface="Book Antiqua"/>
              </a:rPr>
              <a:t>13 Janaury 2025</a:t>
            </a:r>
            <a:r>
              <a:rPr lang="fr-CH" dirty="0" smtClean="0">
                <a:latin typeface="Book Antiqua"/>
                <a:cs typeface="Book Antiqua"/>
              </a:rPr>
              <a:t>, FCC physics workshop</a:t>
            </a:r>
            <a:endParaRPr lang="fr-CH" dirty="0">
              <a:latin typeface="Book Antiqua"/>
              <a:cs typeface="Book Antiqua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 smtClean="0">
                <a:latin typeface="Times"/>
                <a:cs typeface="Times"/>
              </a:rPr>
              <a:t>January 2025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262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043157"/>
            <a:ext cx="8226854" cy="48736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"/>
                <a:cs typeface="Times"/>
              </a:rPr>
              <a:t>FCC-</a:t>
            </a:r>
            <a:r>
              <a:rPr lang="en-GB" dirty="0" err="1">
                <a:latin typeface="Times"/>
                <a:cs typeface="Times"/>
              </a:rPr>
              <a:t>hh</a:t>
            </a:r>
            <a:r>
              <a:rPr lang="en-GB" dirty="0">
                <a:latin typeface="Times"/>
                <a:cs typeface="Times"/>
              </a:rPr>
              <a:t> parameters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Roadmap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HFM directions and recent results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outlook</a:t>
            </a:r>
          </a:p>
          <a:p>
            <a:endParaRPr lang="en-GB" dirty="0">
              <a:latin typeface="Times"/>
              <a:cs typeface="Times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FCC-</a:t>
            </a:r>
            <a:r>
              <a:rPr lang="en-US" dirty="0" err="1">
                <a:latin typeface="Times"/>
                <a:cs typeface="Times"/>
              </a:rPr>
              <a:t>hh</a:t>
            </a:r>
            <a:r>
              <a:rPr lang="en-US" dirty="0">
                <a:latin typeface="Times"/>
                <a:cs typeface="Times"/>
              </a:rPr>
              <a:t> targets (Nb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Sn)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As discussed in previous years,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dipole operational field moved from 16 T to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14 T, for 85 TeV 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c.o.m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 energy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14 T is reached with </a:t>
            </a:r>
            <a:r>
              <a:rPr lang="en-US" sz="1800" dirty="0">
                <a:latin typeface="Times"/>
                <a:cs typeface="Times"/>
              </a:rPr>
              <a:t>0.80 </a:t>
            </a:r>
            <a:r>
              <a:rPr lang="en-US" sz="1800" dirty="0" err="1">
                <a:latin typeface="Times"/>
                <a:cs typeface="Times"/>
              </a:rPr>
              <a:t>loadline</a:t>
            </a:r>
            <a:r>
              <a:rPr lang="en-US" sz="1800" dirty="0">
                <a:latin typeface="Times"/>
                <a:cs typeface="Times"/>
              </a:rPr>
              <a:t> fraction rather than 0.86 (</a:t>
            </a:r>
            <a:r>
              <a:rPr lang="en-US" sz="1800" dirty="0">
                <a:solidFill>
                  <a:srgbClr val="C00000"/>
                </a:solidFill>
                <a:latin typeface="Times"/>
                <a:cs typeface="Times"/>
              </a:rPr>
              <a:t>more reasonable margin</a:t>
            </a:r>
            <a:r>
              <a:rPr lang="en-US" sz="1800" dirty="0">
                <a:latin typeface="Times"/>
                <a:cs typeface="Times"/>
              </a:rPr>
              <a:t>)</a:t>
            </a:r>
          </a:p>
          <a:p>
            <a:pPr lvl="1"/>
            <a:r>
              <a:rPr lang="en-US" sz="1800" dirty="0">
                <a:latin typeface="Times"/>
                <a:cs typeface="Times"/>
              </a:rPr>
              <a:t>14 T is reached with </a:t>
            </a:r>
            <a:r>
              <a:rPr lang="en-US" sz="1800" dirty="0">
                <a:solidFill>
                  <a:srgbClr val="C00000"/>
                </a:solidFill>
                <a:latin typeface="Times"/>
                <a:cs typeface="Times"/>
              </a:rPr>
              <a:t>conductor available today </a:t>
            </a:r>
            <a:r>
              <a:rPr lang="en-US" sz="1800" dirty="0">
                <a:latin typeface="Times"/>
                <a:cs typeface="Times"/>
              </a:rPr>
              <a:t>(20% more critical current than HL-LHC) rather than with FCC targets</a:t>
            </a:r>
          </a:p>
          <a:p>
            <a:pPr lvl="1"/>
            <a:r>
              <a:rPr lang="en-US" sz="1800" dirty="0">
                <a:latin typeface="Times"/>
                <a:cs typeface="Times"/>
              </a:rPr>
              <a:t>14 T allows rather than 16 T to </a:t>
            </a:r>
            <a:r>
              <a:rPr lang="en-US" sz="1800" dirty="0">
                <a:solidFill>
                  <a:srgbClr val="C00000"/>
                </a:solidFill>
                <a:latin typeface="Times"/>
                <a:cs typeface="Times"/>
              </a:rPr>
              <a:t>significantly reduce the stresses in the coil </a:t>
            </a:r>
            <a:r>
              <a:rPr lang="en-US" sz="1800" dirty="0">
                <a:latin typeface="Times"/>
                <a:cs typeface="Times"/>
              </a:rPr>
              <a:t>(below 150 MPa), thus giving required margin for such a large production 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A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maximum of 90 TeV could be reached </a:t>
            </a:r>
            <a:r>
              <a:rPr lang="en-GB" sz="1600" dirty="0">
                <a:latin typeface="Times"/>
                <a:cs typeface="Times"/>
              </a:rPr>
              <a:t>with further improvements of filling factor</a:t>
            </a:r>
          </a:p>
          <a:p>
            <a:pPr lvl="1"/>
            <a:endParaRPr lang="en-GB" sz="2000" dirty="0">
              <a:latin typeface="Times"/>
              <a:cs typeface="Times"/>
            </a:endParaRPr>
          </a:p>
        </p:txBody>
      </p:sp>
      <p:pic>
        <p:nvPicPr>
          <p:cNvPr id="10" name="Picture 9" descr="Picture 6">
            <a:extLst>
              <a:ext uri="{FF2B5EF4-FFF2-40B4-BE49-F238E27FC236}">
                <a16:creationId xmlns:a16="http://schemas.microsoft.com/office/drawing/2014/main" xmlns="" id="{059E186D-94CB-7D16-A931-D6C5C6422D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4684436" y="3751446"/>
            <a:ext cx="3704190" cy="208891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890461" y="5853624"/>
            <a:ext cx="389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/>
                <a:cs typeface="Times"/>
              </a:rPr>
              <a:t>FCC layout and evolution of parameters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6444881A-CBC2-501E-7872-C615B2144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207096"/>
              </p:ext>
            </p:extLst>
          </p:nvPr>
        </p:nvGraphicFramePr>
        <p:xfrm>
          <a:off x="272796" y="3816737"/>
          <a:ext cx="4186769" cy="2080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266">
                  <a:extLst>
                    <a:ext uri="{9D8B030D-6E8A-4147-A177-3AD203B41FA5}">
                      <a16:colId xmlns:a16="http://schemas.microsoft.com/office/drawing/2014/main" xmlns="" val="1683612791"/>
                    </a:ext>
                  </a:extLst>
                </a:gridCol>
                <a:gridCol w="680252">
                  <a:extLst>
                    <a:ext uri="{9D8B030D-6E8A-4147-A177-3AD203B41FA5}">
                      <a16:colId xmlns:a16="http://schemas.microsoft.com/office/drawing/2014/main" xmlns="" val="1348868458"/>
                    </a:ext>
                  </a:extLst>
                </a:gridCol>
                <a:gridCol w="861189">
                  <a:extLst>
                    <a:ext uri="{9D8B030D-6E8A-4147-A177-3AD203B41FA5}">
                      <a16:colId xmlns:a16="http://schemas.microsoft.com/office/drawing/2014/main" xmlns="" val="3266221993"/>
                    </a:ext>
                  </a:extLst>
                </a:gridCol>
                <a:gridCol w="989062">
                  <a:extLst>
                    <a:ext uri="{9D8B030D-6E8A-4147-A177-3AD203B41FA5}">
                      <a16:colId xmlns:a16="http://schemas.microsoft.com/office/drawing/2014/main" xmlns="" val="33416630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CDR 2019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2024-Nb</a:t>
                      </a:r>
                      <a:r>
                        <a:rPr lang="en-US" sz="1000" baseline="-25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Sn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11722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Dipole field 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(T)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16.0</a:t>
                      </a:r>
                      <a:endParaRPr lang="en-GB" sz="100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14.0</a:t>
                      </a:r>
                      <a:endParaRPr lang="en-GB" sz="1000" dirty="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53314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Dipole aperture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50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50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83305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Dipole magnetic length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14.3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14.3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34195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Operational temperature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(K)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1.9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1.9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89421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Tunnel length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(km)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100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90.7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9554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Arc length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(km)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82.0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76.9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603145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Arc filling factor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0.80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0.83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20334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Energy c.o.m.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(TeV)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50+50</a:t>
                      </a:r>
                      <a:endParaRPr lang="en-GB" sz="100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42.5+42.5</a:t>
                      </a:r>
                      <a:endParaRPr lang="en-GB" sz="100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22801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Loadline fraction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0.86</a:t>
                      </a:r>
                      <a:endParaRPr lang="en-GB" sz="100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0.80</a:t>
                      </a:r>
                      <a:endParaRPr lang="en-GB" sz="1000" dirty="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45476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j</a:t>
                      </a:r>
                      <a:r>
                        <a:rPr lang="en-US" sz="1000" baseline="-25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</a:t>
                      </a: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at 16 T and 4.2 K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(A/mm</a:t>
                      </a:r>
                      <a:r>
                        <a:rPr lang="en-US" sz="1000" baseline="30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1500</a:t>
                      </a:r>
                      <a:endParaRPr lang="en-GB" sz="100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1200</a:t>
                      </a:r>
                      <a:endParaRPr lang="en-GB" sz="1000" dirty="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817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Number of dipoles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4587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4440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88282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Number of quadrupoles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chemeClr val="tx2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760</a:t>
                      </a:r>
                      <a:endParaRPr lang="en-GB" sz="100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520</a:t>
                      </a:r>
                      <a:endParaRPr lang="en-GB" sz="1000" dirty="0">
                        <a:solidFill>
                          <a:srgbClr val="C00000"/>
                        </a:solidFill>
                        <a:effectLst/>
                        <a:latin typeface="Times" panose="02020603050405020304" pitchFamily="18" charset="0"/>
                        <a:ea typeface="MS Mincho" panose="02020609040205080304" pitchFamily="49" charset="-128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034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2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85" y="130498"/>
            <a:ext cx="8773568" cy="94044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Margins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24869" y="964409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14 T operational field means that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short models shall aim at reaching systematically 15-15.5 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We should avoid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confusion between operational and achieved field</a:t>
            </a:r>
            <a:r>
              <a:rPr lang="en-GB" sz="2000" dirty="0">
                <a:latin typeface="Times"/>
                <a:cs typeface="Times"/>
              </a:rPr>
              <a:t>: LHC dipoles reached 9.5 T, but they operate in the LHC slightly above 8.0 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HL-LHC experience: short models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systematically reached &gt;13 T, but they will operate at 11.3 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9F75AF3-411B-D799-366B-F2CF4A0BD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764" y="3067050"/>
            <a:ext cx="6127293" cy="28265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FC89F6A-20F3-01D6-F324-2DF0557BAB0D}"/>
              </a:ext>
            </a:extLst>
          </p:cNvPr>
          <p:cNvSpPr txBox="1"/>
          <p:nvPr/>
        </p:nvSpPr>
        <p:spPr>
          <a:xfrm>
            <a:off x="1898632" y="5895995"/>
            <a:ext cx="679218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MQXFS4 test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results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J. C. Perez, P. Ferracin, F. Mangiarotti,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195600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77" y="130498"/>
            <a:ext cx="8773568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Options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601394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4.5 K operation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[P. Borges, R v.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Weelderen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  <a:r>
              <a:rPr lang="nb-NO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]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HL-LHC MQXF experience shows that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all magnets reaching operational field at 1.9 K are also able to operate at 4.5 K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It is a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very daring reduction of margins</a:t>
            </a:r>
            <a:r>
              <a:rPr lang="en-GB" sz="2000" dirty="0">
                <a:latin typeface="Times"/>
                <a:cs typeface="Times"/>
              </a:rPr>
              <a:t>, that should be fully proved on models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Advantage: simpler cooling, and cheaper costs</a:t>
            </a:r>
          </a:p>
          <a:p>
            <a:r>
              <a:rPr lang="en-GB" sz="2400" dirty="0">
                <a:latin typeface="Times"/>
                <a:cs typeface="Times"/>
              </a:rPr>
              <a:t>20 m long magnets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Advantage: reduction of production from </a:t>
            </a:r>
            <a:r>
              <a:rPr lang="en-GB" sz="2000" dirty="0" smtClean="0">
                <a:latin typeface="Times"/>
                <a:cs typeface="Times"/>
              </a:rPr>
              <a:t>4440 </a:t>
            </a:r>
            <a:r>
              <a:rPr lang="en-GB" sz="2000" dirty="0">
                <a:latin typeface="Times"/>
                <a:cs typeface="Times"/>
              </a:rPr>
              <a:t>to </a:t>
            </a:r>
            <a:r>
              <a:rPr lang="en-GB" sz="2000" dirty="0" smtClean="0">
                <a:latin typeface="Times"/>
                <a:cs typeface="Times"/>
              </a:rPr>
              <a:t>3330 </a:t>
            </a:r>
            <a:r>
              <a:rPr lang="en-GB" sz="2000" dirty="0">
                <a:latin typeface="Times"/>
                <a:cs typeface="Times"/>
              </a:rPr>
              <a:t>units, minor decrease of cost (6%) or increase in energy (3%)</a:t>
            </a:r>
          </a:p>
          <a:p>
            <a:r>
              <a:rPr lang="en-GB" sz="2400" dirty="0">
                <a:latin typeface="Times"/>
                <a:cs typeface="Times"/>
              </a:rPr>
              <a:t>12 T dipoles giving 73 TeV </a:t>
            </a:r>
            <a:r>
              <a:rPr lang="en-GB" sz="2400" dirty="0" err="1">
                <a:latin typeface="Times"/>
                <a:cs typeface="Times"/>
              </a:rPr>
              <a:t>c.o.m.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Advantage: 30% less conductor, 15-20% less cost per dipole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FC03479-7603-92B9-2837-6393FD08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331" y="3136794"/>
            <a:ext cx="2617536" cy="19576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C4B49CD-373D-75F1-60C1-E63CBB878843}"/>
              </a:ext>
            </a:extLst>
          </p:cNvPr>
          <p:cNvSpPr txBox="1"/>
          <p:nvPr/>
        </p:nvSpPr>
        <p:spPr>
          <a:xfrm>
            <a:off x="6386110" y="5155096"/>
            <a:ext cx="240997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One of the first 7-m.long Nb</a:t>
            </a:r>
            <a:r>
              <a:rPr lang="fr-CH" sz="1050" baseline="-25000" dirty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Sn magnets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BEC17D6-DA9C-8048-47D8-B70FA202C63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017" y="788807"/>
            <a:ext cx="2870399" cy="1755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DD98684-2A70-1A64-19AF-1FB9FB5DCC2E}"/>
              </a:ext>
            </a:extLst>
          </p:cNvPr>
          <p:cNvSpPr txBox="1"/>
          <p:nvPr/>
        </p:nvSpPr>
        <p:spPr>
          <a:xfrm>
            <a:off x="5875425" y="2665058"/>
            <a:ext cx="343134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Powering test of first six conform MQXFA magnets 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Ahia, S. Feher, G. Ambrosio et al.</a:t>
            </a:r>
            <a:r>
              <a:rPr lang="nb-NO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949678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043157"/>
            <a:ext cx="8226854" cy="48736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FCC-</a:t>
            </a:r>
            <a:r>
              <a:rPr lang="en-GB" dirty="0" err="1">
                <a:solidFill>
                  <a:srgbClr val="969696"/>
                </a:solidFill>
                <a:latin typeface="Times"/>
                <a:cs typeface="Times"/>
              </a:rPr>
              <a:t>hh</a:t>
            </a:r>
            <a:r>
              <a:rPr lang="en-GB" dirty="0">
                <a:solidFill>
                  <a:srgbClr val="969696"/>
                </a:solidFill>
                <a:latin typeface="Times"/>
                <a:cs typeface="Times"/>
              </a:rPr>
              <a:t> parameters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Roadmap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HFM directions and results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outlook</a:t>
            </a:r>
          </a:p>
          <a:p>
            <a:endParaRPr lang="en-GB" dirty="0">
              <a:latin typeface="Times"/>
              <a:cs typeface="Times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265748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B. </a:t>
            </a:r>
            <a:r>
              <a:rPr lang="en-US" sz="1050" dirty="0" err="1">
                <a:latin typeface="Times"/>
                <a:cs typeface="Times"/>
              </a:rPr>
              <a:t>Auchmann</a:t>
            </a:r>
            <a:r>
              <a:rPr lang="en-US" sz="1050" dirty="0">
                <a:latin typeface="Times"/>
                <a:cs typeface="Times"/>
              </a:rPr>
              <a:t>, 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 for 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At the beginning of 2024 we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updated the roadmap for FCC based on the new parameters for Nb</a:t>
            </a:r>
            <a:r>
              <a:rPr lang="en-GB" sz="2400" baseline="-25000" dirty="0">
                <a:solidFill>
                  <a:srgbClr val="B81011"/>
                </a:solidFill>
                <a:latin typeface="Times"/>
                <a:cs typeface="Times"/>
              </a:rPr>
              <a:t>3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Sn dipoles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This is a quite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conservative roadmap</a:t>
            </a:r>
            <a:r>
              <a:rPr lang="en-GB" sz="2000" dirty="0">
                <a:latin typeface="Times"/>
                <a:cs typeface="Times"/>
              </a:rPr>
              <a:t>, giving 10 years to make the scaling in length in two steps (first 5 m, then 15 m)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696FB0B-0E1F-D226-EDD2-14AC73DC3610}"/>
              </a:ext>
            </a:extLst>
          </p:cNvPr>
          <p:cNvGrpSpPr/>
          <p:nvPr/>
        </p:nvGrpSpPr>
        <p:grpSpPr>
          <a:xfrm>
            <a:off x="9944" y="2605609"/>
            <a:ext cx="9144000" cy="3617503"/>
            <a:chOff x="0" y="2496911"/>
            <a:chExt cx="9144000" cy="36175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1572E527-0D57-9352-62EC-D80424C24B0E}"/>
                </a:ext>
              </a:extLst>
            </p:cNvPr>
            <p:cNvGrpSpPr/>
            <p:nvPr/>
          </p:nvGrpSpPr>
          <p:grpSpPr>
            <a:xfrm>
              <a:off x="0" y="3571273"/>
              <a:ext cx="9144000" cy="2543141"/>
              <a:chOff x="0" y="1275606"/>
              <a:chExt cx="9144000" cy="2543141"/>
            </a:xfrm>
          </p:grpSpPr>
          <p:sp>
            <p:nvSpPr>
              <p:cNvPr id="13" name="Chevron 10">
                <a:extLst>
                  <a:ext uri="{FF2B5EF4-FFF2-40B4-BE49-F238E27FC236}">
                    <a16:creationId xmlns:a16="http://schemas.microsoft.com/office/drawing/2014/main" xmlns="" id="{B194FB4E-DA53-436A-62D4-CE9476E5D632}"/>
                  </a:ext>
                </a:extLst>
              </p:cNvPr>
              <p:cNvSpPr/>
              <p:nvPr/>
            </p:nvSpPr>
            <p:spPr>
              <a:xfrm>
                <a:off x="0" y="2141698"/>
                <a:ext cx="2658169" cy="71563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Times"/>
                    <a:cs typeface="Times"/>
                  </a:rPr>
                  <a:t>Ongoing 12 T and 14 T short models (seven designs, 1 or 2 of each type)</a:t>
                </a:r>
              </a:p>
            </p:txBody>
          </p:sp>
          <p:sp>
            <p:nvSpPr>
              <p:cNvPr id="14" name="Chevron 11">
                <a:extLst>
                  <a:ext uri="{FF2B5EF4-FFF2-40B4-BE49-F238E27FC236}">
                    <a16:creationId xmlns:a16="http://schemas.microsoft.com/office/drawing/2014/main" xmlns="" id="{DD79C8A5-2069-AB34-8E12-804E1A4FEF4D}"/>
                  </a:ext>
                </a:extLst>
              </p:cNvPr>
              <p:cNvSpPr/>
              <p:nvPr/>
            </p:nvSpPr>
            <p:spPr>
              <a:xfrm>
                <a:off x="1966189" y="1275606"/>
                <a:ext cx="2356984" cy="93610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Short model program on two selected designs</a:t>
                </a:r>
              </a:p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(&gt;5 of each type)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xmlns="" id="{F51F3384-17B5-3260-98CB-BEDAD92C6435}"/>
                  </a:ext>
                </a:extLst>
              </p:cNvPr>
              <p:cNvCxnSpPr/>
              <p:nvPr/>
            </p:nvCxnSpPr>
            <p:spPr>
              <a:xfrm flipV="1">
                <a:off x="4114974" y="1758383"/>
                <a:ext cx="12802" cy="1603569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2076DFEF-20DC-BF77-BB38-D98751E52AA5}"/>
                  </a:ext>
                </a:extLst>
              </p:cNvPr>
              <p:cNvSpPr txBox="1"/>
              <p:nvPr/>
            </p:nvSpPr>
            <p:spPr>
              <a:xfrm>
                <a:off x="4127186" y="2596577"/>
                <a:ext cx="1928733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Selection of final design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to start long magnets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xmlns="" id="{2A60FD0D-B6D6-D709-7DA9-20BD75CFACB3}"/>
                  </a:ext>
                </a:extLst>
              </p:cNvPr>
              <p:cNvGrpSpPr/>
              <p:nvPr/>
            </p:nvGrpSpPr>
            <p:grpSpPr>
              <a:xfrm>
                <a:off x="71500" y="3363838"/>
                <a:ext cx="9072500" cy="454909"/>
                <a:chOff x="71500" y="3363838"/>
                <a:chExt cx="9072500" cy="454909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xmlns="" id="{C3CBD62D-4395-AF4B-18C7-408DD7F50853}"/>
                    </a:ext>
                  </a:extLst>
                </p:cNvPr>
                <p:cNvGrpSpPr/>
                <p:nvPr/>
              </p:nvGrpSpPr>
              <p:grpSpPr>
                <a:xfrm>
                  <a:off x="71500" y="3363838"/>
                  <a:ext cx="9072500" cy="216024"/>
                  <a:chOff x="71500" y="3435846"/>
                  <a:chExt cx="9072500" cy="216024"/>
                </a:xfrm>
              </p:grpSpPr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xmlns="" id="{B29F66E2-FF08-136E-998B-103D1276648A}"/>
                      </a:ext>
                    </a:extLst>
                  </p:cNvPr>
                  <p:cNvSpPr/>
                  <p:nvPr/>
                </p:nvSpPr>
                <p:spPr>
                  <a:xfrm>
                    <a:off x="7150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2024</a:t>
                    </a:r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xmlns="" id="{62F80C46-CC52-63D5-DFC6-322C5BA95A3F}"/>
                      </a:ext>
                    </a:extLst>
                  </p:cNvPr>
                  <p:cNvSpPr/>
                  <p:nvPr/>
                </p:nvSpPr>
                <p:spPr>
                  <a:xfrm>
                    <a:off x="57555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2025</a:t>
                    </a:r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xmlns="" id="{E5804D18-CA38-CBB6-FAFB-E5109352A340}"/>
                      </a:ext>
                    </a:extLst>
                  </p:cNvPr>
                  <p:cNvSpPr/>
                  <p:nvPr/>
                </p:nvSpPr>
                <p:spPr>
                  <a:xfrm>
                    <a:off x="107961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2026</a:t>
                    </a:r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xmlns="" id="{E7787DD7-B394-B12E-2E4C-872685EBDB71}"/>
                      </a:ext>
                    </a:extLst>
                  </p:cNvPr>
                  <p:cNvSpPr/>
                  <p:nvPr/>
                </p:nvSpPr>
                <p:spPr>
                  <a:xfrm>
                    <a:off x="158366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2027</a:t>
                    </a:r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xmlns="" id="{7590E359-DC00-4B21-4F55-7B78281CE127}"/>
                      </a:ext>
                    </a:extLst>
                  </p:cNvPr>
                  <p:cNvSpPr/>
                  <p:nvPr/>
                </p:nvSpPr>
                <p:spPr>
                  <a:xfrm>
                    <a:off x="208772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2028</a:t>
                    </a:r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xmlns="" id="{79BB0BDC-757B-7BC8-591B-4B56EF3C3F54}"/>
                      </a:ext>
                    </a:extLst>
                  </p:cNvPr>
                  <p:cNvSpPr/>
                  <p:nvPr/>
                </p:nvSpPr>
                <p:spPr>
                  <a:xfrm>
                    <a:off x="259178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2029</a:t>
                    </a:r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xmlns="" id="{E3FFD626-7CA9-BAE2-107A-C83470226183}"/>
                      </a:ext>
                    </a:extLst>
                  </p:cNvPr>
                  <p:cNvSpPr/>
                  <p:nvPr/>
                </p:nvSpPr>
                <p:spPr>
                  <a:xfrm>
                    <a:off x="309583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2030</a:t>
                    </a:r>
                  </a:p>
                </p:txBody>
              </p:sp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xmlns="" id="{E1689227-D041-C2DE-20D0-D0B187D5B96B}"/>
                      </a:ext>
                    </a:extLst>
                  </p:cNvPr>
                  <p:cNvSpPr/>
                  <p:nvPr/>
                </p:nvSpPr>
                <p:spPr>
                  <a:xfrm>
                    <a:off x="359989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2031</a:t>
                    </a:r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xmlns="" id="{709A78AC-B580-642F-3DF6-60CB6CA1047D}"/>
                      </a:ext>
                    </a:extLst>
                  </p:cNvPr>
                  <p:cNvSpPr/>
                  <p:nvPr/>
                </p:nvSpPr>
                <p:spPr>
                  <a:xfrm>
                    <a:off x="410394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2032</a:t>
                    </a:r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xmlns="" id="{53453274-9341-C32E-E6DF-2C4FF4A8680D}"/>
                      </a:ext>
                    </a:extLst>
                  </p:cNvPr>
                  <p:cNvSpPr/>
                  <p:nvPr/>
                </p:nvSpPr>
                <p:spPr>
                  <a:xfrm>
                    <a:off x="4608429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2033</a:t>
                    </a:r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xmlns="" id="{28AB5C94-7D39-C329-3C66-35D80AC6F692}"/>
                      </a:ext>
                    </a:extLst>
                  </p:cNvPr>
                  <p:cNvSpPr/>
                  <p:nvPr/>
                </p:nvSpPr>
                <p:spPr>
                  <a:xfrm>
                    <a:off x="5112485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2034</a:t>
                    </a:r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xmlns="" id="{2F45529C-F0EB-E446-41DE-1598516E5D29}"/>
                      </a:ext>
                    </a:extLst>
                  </p:cNvPr>
                  <p:cNvSpPr/>
                  <p:nvPr/>
                </p:nvSpPr>
                <p:spPr>
                  <a:xfrm>
                    <a:off x="5616541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2035</a:t>
                    </a:r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xmlns="" id="{712EDD73-2657-2406-F86D-A159BFEF39DF}"/>
                      </a:ext>
                    </a:extLst>
                  </p:cNvPr>
                  <p:cNvSpPr/>
                  <p:nvPr/>
                </p:nvSpPr>
                <p:spPr>
                  <a:xfrm>
                    <a:off x="612017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2036</a:t>
                    </a:r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xmlns="" id="{C132009B-5638-4945-5AD3-8FD3A151138A}"/>
                      </a:ext>
                    </a:extLst>
                  </p:cNvPr>
                  <p:cNvSpPr/>
                  <p:nvPr/>
                </p:nvSpPr>
                <p:spPr>
                  <a:xfrm>
                    <a:off x="662422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2037</a:t>
                    </a:r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xmlns="" id="{467619A2-7F50-377B-D567-A3D39A950C11}"/>
                      </a:ext>
                    </a:extLst>
                  </p:cNvPr>
                  <p:cNvSpPr/>
                  <p:nvPr/>
                </p:nvSpPr>
                <p:spPr>
                  <a:xfrm>
                    <a:off x="712828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2038</a:t>
                    </a:r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xmlns="" id="{DCE1384B-5BD2-EA5C-32A0-406639185219}"/>
                      </a:ext>
                    </a:extLst>
                  </p:cNvPr>
                  <p:cNvSpPr/>
                  <p:nvPr/>
                </p:nvSpPr>
                <p:spPr>
                  <a:xfrm>
                    <a:off x="763234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2039</a:t>
                    </a:r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xmlns="" id="{A0492992-BA8B-C26C-622E-ABBE417880DE}"/>
                      </a:ext>
                    </a:extLst>
                  </p:cNvPr>
                  <p:cNvSpPr/>
                  <p:nvPr/>
                </p:nvSpPr>
                <p:spPr>
                  <a:xfrm>
                    <a:off x="813639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2040</a:t>
                    </a:r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xmlns="" id="{B497A57F-A45A-71B6-52A0-A31AA7D200CC}"/>
                      </a:ext>
                    </a:extLst>
                  </p:cNvPr>
                  <p:cNvSpPr/>
                  <p:nvPr/>
                </p:nvSpPr>
                <p:spPr>
                  <a:xfrm>
                    <a:off x="863994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2041</a:t>
                    </a:r>
                  </a:p>
                </p:txBody>
              </p:sp>
            </p:grp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xmlns="" id="{715AC6C0-EE97-AADF-FEFB-6DE32166AE42}"/>
                    </a:ext>
                  </a:extLst>
                </p:cNvPr>
                <p:cNvSpPr/>
                <p:nvPr/>
              </p:nvSpPr>
              <p:spPr>
                <a:xfrm>
                  <a:off x="71500" y="3598767"/>
                  <a:ext cx="1012261" cy="21998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RunIII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xmlns="" id="{34B19E92-60D7-51DC-1FD6-2D1248628612}"/>
                    </a:ext>
                  </a:extLst>
                </p:cNvPr>
                <p:cNvSpPr/>
                <p:nvPr/>
              </p:nvSpPr>
              <p:spPr>
                <a:xfrm>
                  <a:off x="2584136" y="3602724"/>
                  <a:ext cx="2023868" cy="21206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xmlns="" id="{BA05293E-7D42-63B5-85CB-122A83DD4CF1}"/>
                    </a:ext>
                  </a:extLst>
                </p:cNvPr>
                <p:cNvSpPr/>
                <p:nvPr/>
              </p:nvSpPr>
              <p:spPr>
                <a:xfrm>
                  <a:off x="5616540" y="3598766"/>
                  <a:ext cx="2015799" cy="219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xmlns="" id="{70B8F29B-6A01-5E52-B4DD-41C6607D0D69}"/>
                    </a:ext>
                  </a:extLst>
                </p:cNvPr>
                <p:cNvSpPr/>
                <p:nvPr/>
              </p:nvSpPr>
              <p:spPr>
                <a:xfrm>
                  <a:off x="8121840" y="3592991"/>
                  <a:ext cx="1015756" cy="21602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9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RunVI</a:t>
                  </a:r>
                  <a:endParaRPr lang="en-US" sz="9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</p:grpSp>
        </p:grpSp>
        <p:sp>
          <p:nvSpPr>
            <p:cNvPr id="11" name="Chevron 7">
              <a:extLst>
                <a:ext uri="{FF2B5EF4-FFF2-40B4-BE49-F238E27FC236}">
                  <a16:creationId xmlns:a16="http://schemas.microsoft.com/office/drawing/2014/main" xmlns="" id="{610202E8-2DC4-C59E-0622-DA4276298A13}"/>
                </a:ext>
              </a:extLst>
            </p:cNvPr>
            <p:cNvSpPr/>
            <p:nvPr/>
          </p:nvSpPr>
          <p:spPr>
            <a:xfrm>
              <a:off x="4030078" y="3162648"/>
              <a:ext cx="2821053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5 m long prototypes of one selected design</a:t>
              </a:r>
            </a:p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(&gt;5 of each type)</a:t>
              </a:r>
            </a:p>
          </p:txBody>
        </p:sp>
        <p:sp>
          <p:nvSpPr>
            <p:cNvPr id="12" name="Chevron 8">
              <a:extLst>
                <a:ext uri="{FF2B5EF4-FFF2-40B4-BE49-F238E27FC236}">
                  <a16:creationId xmlns:a16="http://schemas.microsoft.com/office/drawing/2014/main" xmlns="" id="{4C53F22B-2B89-FC25-FA70-7EED31BBF0F8}"/>
                </a:ext>
              </a:extLst>
            </p:cNvPr>
            <p:cNvSpPr/>
            <p:nvPr/>
          </p:nvSpPr>
          <p:spPr>
            <a:xfrm>
              <a:off x="6045116" y="2496911"/>
              <a:ext cx="3098884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4D4D4D"/>
                  </a:solidFill>
                  <a:latin typeface="Times"/>
                  <a:cs typeface="Times"/>
                </a:rPr>
                <a:t>15 m long prototypes (&gt;5 of each type)</a:t>
              </a:r>
            </a:p>
          </p:txBody>
        </p:sp>
      </p:grpSp>
      <p:sp>
        <p:nvSpPr>
          <p:cNvPr id="3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2549124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B. </a:t>
            </a:r>
            <a:r>
              <a:rPr lang="en-US" sz="1050" dirty="0" err="1">
                <a:latin typeface="Times"/>
                <a:cs typeface="Times"/>
              </a:rPr>
              <a:t>Auchmann</a:t>
            </a:r>
            <a:r>
              <a:rPr lang="en-US" sz="1050" dirty="0">
                <a:latin typeface="Times"/>
                <a:cs typeface="Times"/>
              </a:rPr>
              <a:t>, 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 for 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This gives 2055 as possible start for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at 90 </a:t>
            </a:r>
            <a:r>
              <a:rPr lang="en-GB" sz="2400" dirty="0" err="1">
                <a:latin typeface="Times"/>
                <a:cs typeface="Times"/>
              </a:rPr>
              <a:t>TeV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5-10 years can be gained by anticipation of some phases</a:t>
            </a:r>
            <a:r>
              <a:rPr lang="en-GB" sz="2000" dirty="0">
                <a:latin typeface="Times"/>
                <a:cs typeface="Times"/>
              </a:rPr>
              <a:t>, more parallelization and early involvement of industry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We are already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planning anticipating the scaling in length to 5 m in 2025-2030  </a:t>
            </a:r>
            <a:r>
              <a:rPr lang="en-GB" sz="2000" dirty="0">
                <a:latin typeface="Times"/>
                <a:cs typeface="Times"/>
              </a:rPr>
              <a:t>using HL-LHC conductor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8A6055B-11AB-937F-3160-CEAF3E096C40}"/>
              </a:ext>
            </a:extLst>
          </p:cNvPr>
          <p:cNvGrpSpPr/>
          <p:nvPr/>
        </p:nvGrpSpPr>
        <p:grpSpPr>
          <a:xfrm>
            <a:off x="-16792" y="2884464"/>
            <a:ext cx="9144000" cy="3357360"/>
            <a:chOff x="0" y="1317882"/>
            <a:chExt cx="9144000" cy="249690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F4E0344B-1668-C343-16B7-5666AB2355A6}"/>
                </a:ext>
              </a:extLst>
            </p:cNvPr>
            <p:cNvGrpSpPr/>
            <p:nvPr/>
          </p:nvGrpSpPr>
          <p:grpSpPr>
            <a:xfrm>
              <a:off x="71500" y="3363838"/>
              <a:ext cx="9072500" cy="216024"/>
              <a:chOff x="71500" y="3435846"/>
              <a:chExt cx="9072500" cy="21602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AA23EB24-A5E2-6159-D9C0-6A8C575D983E}"/>
                  </a:ext>
                </a:extLst>
              </p:cNvPr>
              <p:cNvSpPr/>
              <p:nvPr/>
            </p:nvSpPr>
            <p:spPr>
              <a:xfrm>
                <a:off x="7150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2040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3137303B-EBCB-FAFE-5DE5-26DF60A6CA41}"/>
                  </a:ext>
                </a:extLst>
              </p:cNvPr>
              <p:cNvSpPr/>
              <p:nvPr/>
            </p:nvSpPr>
            <p:spPr>
              <a:xfrm>
                <a:off x="57555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2041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95218202-8B92-358B-DE4A-D6860FD15A25}"/>
                  </a:ext>
                </a:extLst>
              </p:cNvPr>
              <p:cNvSpPr/>
              <p:nvPr/>
            </p:nvSpPr>
            <p:spPr>
              <a:xfrm>
                <a:off x="107961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2042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E5520795-8287-B81B-2CCF-A7518CF6234E}"/>
                  </a:ext>
                </a:extLst>
              </p:cNvPr>
              <p:cNvSpPr/>
              <p:nvPr/>
            </p:nvSpPr>
            <p:spPr>
              <a:xfrm>
                <a:off x="158366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2043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22B5DDE1-5144-695A-AB12-BF3999DDB580}"/>
                  </a:ext>
                </a:extLst>
              </p:cNvPr>
              <p:cNvSpPr/>
              <p:nvPr/>
            </p:nvSpPr>
            <p:spPr>
              <a:xfrm>
                <a:off x="208772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2044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7FDF9ABD-ADE8-A067-36B2-CD4E36808B62}"/>
                  </a:ext>
                </a:extLst>
              </p:cNvPr>
              <p:cNvSpPr/>
              <p:nvPr/>
            </p:nvSpPr>
            <p:spPr>
              <a:xfrm>
                <a:off x="259178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2045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031D9688-0926-73A2-EA19-7F17CCEF6945}"/>
                  </a:ext>
                </a:extLst>
              </p:cNvPr>
              <p:cNvSpPr/>
              <p:nvPr/>
            </p:nvSpPr>
            <p:spPr>
              <a:xfrm>
                <a:off x="309583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2046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964B58CD-03A9-CF9A-AFD8-C1A01CBCB164}"/>
                  </a:ext>
                </a:extLst>
              </p:cNvPr>
              <p:cNvSpPr/>
              <p:nvPr/>
            </p:nvSpPr>
            <p:spPr>
              <a:xfrm>
                <a:off x="359989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2047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B4687959-1FDA-D90B-DC6D-CF718739F2AB}"/>
                  </a:ext>
                </a:extLst>
              </p:cNvPr>
              <p:cNvSpPr/>
              <p:nvPr/>
            </p:nvSpPr>
            <p:spPr>
              <a:xfrm>
                <a:off x="410394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2048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F7E9C459-7A71-5EE4-94FD-5A5DEC789356}"/>
                  </a:ext>
                </a:extLst>
              </p:cNvPr>
              <p:cNvSpPr/>
              <p:nvPr/>
            </p:nvSpPr>
            <p:spPr>
              <a:xfrm>
                <a:off x="4608429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2049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6B6955FB-454A-82FA-95A2-2E5A9D5600A6}"/>
                  </a:ext>
                </a:extLst>
              </p:cNvPr>
              <p:cNvSpPr/>
              <p:nvPr/>
            </p:nvSpPr>
            <p:spPr>
              <a:xfrm>
                <a:off x="5112485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2050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B4372D2F-2655-558E-5438-3AF6E0F3DA73}"/>
                  </a:ext>
                </a:extLst>
              </p:cNvPr>
              <p:cNvSpPr/>
              <p:nvPr/>
            </p:nvSpPr>
            <p:spPr>
              <a:xfrm>
                <a:off x="5616541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2051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xmlns="" id="{79D4A26B-5925-FA02-79D1-43046E9D2024}"/>
                  </a:ext>
                </a:extLst>
              </p:cNvPr>
              <p:cNvSpPr/>
              <p:nvPr/>
            </p:nvSpPr>
            <p:spPr>
              <a:xfrm>
                <a:off x="612017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2052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xmlns="" id="{7CEC9CAD-0C79-4EC2-288C-4C11581431D4}"/>
                  </a:ext>
                </a:extLst>
              </p:cNvPr>
              <p:cNvSpPr/>
              <p:nvPr/>
            </p:nvSpPr>
            <p:spPr>
              <a:xfrm>
                <a:off x="662422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2053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EB64151D-0FE8-928A-BBEB-37017949D886}"/>
                  </a:ext>
                </a:extLst>
              </p:cNvPr>
              <p:cNvSpPr/>
              <p:nvPr/>
            </p:nvSpPr>
            <p:spPr>
              <a:xfrm>
                <a:off x="712828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2054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xmlns="" id="{B563B8D5-0697-AAA2-B874-549517A6340C}"/>
                  </a:ext>
                </a:extLst>
              </p:cNvPr>
              <p:cNvSpPr/>
              <p:nvPr/>
            </p:nvSpPr>
            <p:spPr>
              <a:xfrm>
                <a:off x="763234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2055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2142C4EA-9F96-7679-8FCA-356FEDF5B6CA}"/>
                  </a:ext>
                </a:extLst>
              </p:cNvPr>
              <p:cNvSpPr/>
              <p:nvPr/>
            </p:nvSpPr>
            <p:spPr>
              <a:xfrm>
                <a:off x="813639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2056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0530BEC0-2AC3-05BB-927C-54A365A20840}"/>
                  </a:ext>
                </a:extLst>
              </p:cNvPr>
              <p:cNvSpPr/>
              <p:nvPr/>
            </p:nvSpPr>
            <p:spPr>
              <a:xfrm>
                <a:off x="863994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DE2ABE2C-3D93-46C1-B230-9EEFB3DC32B9}"/>
                </a:ext>
              </a:extLst>
            </p:cNvPr>
            <p:cNvGrpSpPr/>
            <p:nvPr/>
          </p:nvGrpSpPr>
          <p:grpSpPr>
            <a:xfrm>
              <a:off x="0" y="1317882"/>
              <a:ext cx="8047497" cy="2496909"/>
              <a:chOff x="0" y="1317882"/>
              <a:chExt cx="8047497" cy="2496909"/>
            </a:xfrm>
          </p:grpSpPr>
          <p:sp>
            <p:nvSpPr>
              <p:cNvPr id="19" name="Chevron 41">
                <a:extLst>
                  <a:ext uri="{FF2B5EF4-FFF2-40B4-BE49-F238E27FC236}">
                    <a16:creationId xmlns:a16="http://schemas.microsoft.com/office/drawing/2014/main" xmlns="" id="{B3A34FCF-9B30-E850-B700-151C0F1D0B51}"/>
                  </a:ext>
                </a:extLst>
              </p:cNvPr>
              <p:cNvSpPr/>
              <p:nvPr/>
            </p:nvSpPr>
            <p:spPr>
              <a:xfrm>
                <a:off x="0" y="2161892"/>
                <a:ext cx="2771800" cy="71339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0000"/>
                    </a:solidFill>
                    <a:latin typeface="Times"/>
                    <a:cs typeface="Times"/>
                  </a:rPr>
                  <a:t>Industrialization (pre-series magnets)</a:t>
                </a:r>
              </a:p>
            </p:txBody>
          </p:sp>
          <p:sp>
            <p:nvSpPr>
              <p:cNvPr id="20" name="Chevron 42">
                <a:extLst>
                  <a:ext uri="{FF2B5EF4-FFF2-40B4-BE49-F238E27FC236}">
                    <a16:creationId xmlns:a16="http://schemas.microsoft.com/office/drawing/2014/main" xmlns="" id="{441D34DA-ADE5-6F2D-F7B8-5572FA30B6D2}"/>
                  </a:ext>
                </a:extLst>
              </p:cNvPr>
              <p:cNvSpPr/>
              <p:nvPr/>
            </p:nvSpPr>
            <p:spPr>
              <a:xfrm>
                <a:off x="2407568" y="1687545"/>
                <a:ext cx="4536504" cy="59783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4D4D4D"/>
                    </a:solidFill>
                    <a:latin typeface="Times"/>
                    <a:cs typeface="Times"/>
                  </a:rPr>
                  <a:t>Production and test</a:t>
                </a:r>
              </a:p>
            </p:txBody>
          </p:sp>
          <p:sp>
            <p:nvSpPr>
              <p:cNvPr id="21" name="Chevron 43">
                <a:extLst>
                  <a:ext uri="{FF2B5EF4-FFF2-40B4-BE49-F238E27FC236}">
                    <a16:creationId xmlns:a16="http://schemas.microsoft.com/office/drawing/2014/main" xmlns="" id="{7E8E8066-2E5C-7BEA-400A-19030C5C257E}"/>
                  </a:ext>
                </a:extLst>
              </p:cNvPr>
              <p:cNvSpPr/>
              <p:nvPr/>
            </p:nvSpPr>
            <p:spPr>
              <a:xfrm>
                <a:off x="3510993" y="1317882"/>
                <a:ext cx="4536504" cy="43204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rgbClr val="4D4D4D"/>
                    </a:solidFill>
                    <a:latin typeface="Times"/>
                    <a:cs typeface="Times"/>
                  </a:rPr>
                  <a:t>Installation and commissioning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xmlns="" id="{DB35CF18-F262-DFA6-E123-8B79FA0311F5}"/>
                  </a:ext>
                </a:extLst>
              </p:cNvPr>
              <p:cNvCxnSpPr/>
              <p:nvPr/>
            </p:nvCxnSpPr>
            <p:spPr>
              <a:xfrm flipV="1">
                <a:off x="2082800" y="2879723"/>
                <a:ext cx="0" cy="450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4FB793A2-0871-79C0-A683-DD844C0B759C}"/>
                  </a:ext>
                </a:extLst>
              </p:cNvPr>
              <p:cNvSpPr txBox="1"/>
              <p:nvPr/>
            </p:nvSpPr>
            <p:spPr>
              <a:xfrm>
                <a:off x="426244" y="2992487"/>
                <a:ext cx="1652603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Tender for the series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BEA0F593-1D85-C2C7-B9EF-906BCC0F2A76}"/>
                  </a:ext>
                </a:extLst>
              </p:cNvPr>
              <p:cNvSpPr/>
              <p:nvPr/>
            </p:nvSpPr>
            <p:spPr>
              <a:xfrm>
                <a:off x="71500" y="3598767"/>
                <a:ext cx="1512168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LHC </a:t>
                </a:r>
                <a:r>
                  <a:rPr lang="en-US" sz="1200" dirty="0" err="1">
                    <a:solidFill>
                      <a:srgbClr val="000000"/>
                    </a:solidFill>
                    <a:latin typeface="Times"/>
                    <a:cs typeface="Times"/>
                  </a:rPr>
                  <a:t>RunVI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</p:grpSp>
      <p:sp>
        <p:nvSpPr>
          <p:cNvPr id="4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13 January 2025</a:t>
            </a:r>
          </a:p>
        </p:txBody>
      </p:sp>
    </p:spTree>
    <p:extLst>
      <p:ext uri="{BB962C8B-B14F-4D97-AF65-F5344CB8AC3E}">
        <p14:creationId xmlns:p14="http://schemas.microsoft.com/office/powerpoint/2010/main" val="115073958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24933</TotalTime>
  <Words>1774</Words>
  <Application>Microsoft Macintosh PowerPoint</Application>
  <PresentationFormat>On-screen Show (4:3)</PresentationFormat>
  <Paragraphs>307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HFM(4-3)</vt:lpstr>
      <vt:lpstr>Equation.3</vt:lpstr>
      <vt:lpstr>PowerPoint Presentation</vt:lpstr>
      <vt:lpstr>PowerPoint Presentation</vt:lpstr>
      <vt:lpstr>Contents </vt:lpstr>
      <vt:lpstr>FCC-hh targets (Nb3Sn)</vt:lpstr>
      <vt:lpstr>Margins</vt:lpstr>
      <vt:lpstr>Options</vt:lpstr>
      <vt:lpstr>Contents </vt:lpstr>
      <vt:lpstr>Roadmap for Nb3Sn</vt:lpstr>
      <vt:lpstr>Roadmap for Nb3Sn</vt:lpstr>
      <vt:lpstr>Contents </vt:lpstr>
      <vt:lpstr>Where are we going ?</vt:lpstr>
      <vt:lpstr>Where are we going ? Two more directions</vt:lpstr>
      <vt:lpstr>Recent results: Nb3Sn magnets</vt:lpstr>
      <vt:lpstr>Recent results: Nb3Sn magnets</vt:lpstr>
      <vt:lpstr>Recent results: improved protection</vt:lpstr>
      <vt:lpstr>Contents </vt:lpstr>
      <vt:lpstr>HTS opening ways above 14 T</vt:lpstr>
      <vt:lpstr>HTS opening ways above 14 T</vt:lpstr>
      <vt:lpstr>HTS news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164</cp:revision>
  <cp:lastPrinted>2022-04-29T08:24:36Z</cp:lastPrinted>
  <dcterms:created xsi:type="dcterms:W3CDTF">2012-11-30T11:04:26Z</dcterms:created>
  <dcterms:modified xsi:type="dcterms:W3CDTF">2025-01-15T10:22:39Z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