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577" r:id="rId7"/>
    <p:sldId id="578" r:id="rId8"/>
    <p:sldId id="579" r:id="rId9"/>
    <p:sldId id="58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640" y="-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3CA7E-E54C-CE0A-AE14-CD8D1B9DAD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5B0B8C-FF90-5D5D-BF3A-A7B0CD272B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A22F0-5B0E-D405-AB6F-124231737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28E82-4C78-9304-8250-12C5862F8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3E966-7371-F950-2453-B6E974C7C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7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644B4-5708-82E7-514F-E35AB309D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A378FB-E5B2-39EE-1536-9A0497E469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C3B8D-F3AC-B258-6FD5-F526472CA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EE509-1E5D-8736-6A74-31BE04662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D7F9E-2C30-5865-4C55-3A7240A76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7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EAAB01-3163-3B10-FC4B-AC85A8F9F2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4B07C1-2935-A153-B19F-8B1B14037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F90E2-E874-CD46-BC73-6DC7A307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77336-5B6F-10D3-2C78-2F2D04EDD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299F5-F4BF-E032-DC2D-6DDC91A9E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42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26E622C-56DF-B989-1E1A-F97CBED28C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19800"/>
            <a:ext cx="812800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defRPr/>
            </a:pPr>
            <a:endParaRPr lang="en-US" altLang="en-US" sz="2000"/>
          </a:p>
        </p:txBody>
      </p:sp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195264"/>
            <a:ext cx="11379200" cy="56721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BDB3E7AB-6ECE-0DCE-3F8A-A434A02ECE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TEST </a:t>
            </a:r>
            <a:r>
              <a:rPr lang="en-US" altLang="en-US" err="1"/>
              <a:t>TEST</a:t>
            </a:r>
            <a:endParaRPr lang="en-US" altLang="en-US">
              <a:sym typeface="Symbol" panose="05050102010706020507" pitchFamily="18" charset="2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86A72038-298C-AD3D-83BF-AB51AD92F7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BD3DDD-184A-4F2D-B518-C52EB46710E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61D6FD26-ECA1-6256-BC29-A6472B7068C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/>
              <a:t>Bruce Schumm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692309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8382C-FF44-1D59-0C4E-D9F0EB678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F0171-7E47-D676-BE5A-7E39F1DBE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C82AB-2972-3828-90EB-5A2E97E50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61455-100E-B824-3723-CEF35C471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F3A87-A165-E33E-5D47-6FC871887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87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97FB-7868-A6E6-E697-0EA225CCF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86836-668B-CCEC-C769-F590BCDEE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1E3A1-3326-FC56-20D0-FEF885633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EB274-281A-9116-AECC-75443A62E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F8C8C-F846-CBD8-6EB2-492D49CCB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84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9C424-A4A6-1602-3FDD-E46E0E5C9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B0250-598F-770A-C408-A19680BC80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833A2F-AED8-B178-4471-A8DBF106A7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765E8C-9B42-C521-0B1C-F5AF34EB2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D9B3C-1323-4C72-A4AF-3EF9058F7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C1221A-7710-BA0E-3CD1-04F2F9894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2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E9994-82A1-9EF0-2366-F1ACFEBDD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D89857-31E6-FF2C-F30D-617EF0256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3EDABA-0E8B-731C-7BD6-88CE2134A6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55B809-332D-B581-4E74-CEE42CF791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2E3B8A-D32C-E7B4-A5BC-ED4A975D36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483FE3-C399-203C-F180-DC4CAC71E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F36A24-36CB-BF15-91DE-5AF1AAACA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73D5DF-F5FF-2C40-2711-6DF2C04AC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63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4DBCA-A326-159F-0151-0D787E769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489B10-AAEE-244A-ADFA-FA6A06104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BFCAAD-A153-0219-642C-C185D3B5C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512647-6B99-0ADF-8E41-D7199AC6A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8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9E1042-F5C3-057A-3F19-FB8702774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D97C16-CF11-C5CB-8D7E-444C6E2CC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31250-EA56-29B2-9B1D-90FCA4AA9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61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2EDB8-9923-9C87-0E14-9898CA8AF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C6EA1-A848-9330-2DF1-7CED3E20F1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D595DD-E87F-150B-BD3C-0C1A1B1A0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199182-174B-E39D-E0CC-8A020B797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6B99E0-A1A6-BDBC-C7E9-EB7889DFD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63FFCA-2225-624D-ADC6-AF4C5341E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00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C90B2-52D6-A817-3D16-3D1717660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0A0733-CF54-F519-7E9E-88F1331E5D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3A7FC9-383E-8E42-9501-5B2B503C25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153402-360E-8C1F-FBE2-B68184139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7419E3-E70D-446C-01FB-084944C43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626A82-7B50-830E-9883-F65310E37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895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DB50CE-260C-7498-D898-2F91076B3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E8C8DF-1109-865C-5CC4-205A3D711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88600-35FC-EA48-1B05-3378E7E9FE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9B3200-898B-404B-A73A-F439C44D7F91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DF266-334A-C1FA-0AFD-72347AC286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F6DF2-43DE-FBC4-0CE8-0AE2C6396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B54A01-36D3-474A-AD6D-0394EA9DE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19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3C218-0C7A-09CC-3FB4-46F300C034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Some Thoughts About Readout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13A394-8279-8C72-9DAB-40504C51AC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Bruce Schumm</a:t>
            </a:r>
          </a:p>
          <a:p>
            <a:r>
              <a:rPr lang="en-US" dirty="0"/>
              <a:t>Santa Cruz Institute for Particle Physics</a:t>
            </a:r>
          </a:p>
          <a:p>
            <a:r>
              <a:rPr lang="en-US" dirty="0"/>
              <a:t>DRD3 WG6 </a:t>
            </a:r>
            <a:r>
              <a:rPr lang="en-US" dirty="0" err="1"/>
              <a:t>SiC</a:t>
            </a:r>
            <a:r>
              <a:rPr lang="en-US" dirty="0"/>
              <a:t> LGAD Meeting</a:t>
            </a:r>
          </a:p>
          <a:p>
            <a:r>
              <a:rPr lang="en-US" dirty="0"/>
              <a:t>January 17 2025</a:t>
            </a:r>
          </a:p>
        </p:txBody>
      </p:sp>
    </p:spTree>
    <p:extLst>
      <p:ext uri="{BB962C8B-B14F-4D97-AF65-F5344CB8AC3E}">
        <p14:creationId xmlns:p14="http://schemas.microsoft.com/office/powerpoint/2010/main" val="2279387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C5188-F355-CF23-BD0F-6E2451E43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Preamble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C157E-7869-13CA-E637-4D4007CE2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We’re just starting to think about this at SCIPP for the first time</a:t>
            </a:r>
          </a:p>
          <a:p>
            <a:r>
              <a:rPr lang="en-US" sz="3600" dirty="0"/>
              <a:t>Some of this may be naïve</a:t>
            </a:r>
          </a:p>
          <a:p>
            <a:r>
              <a:rPr lang="en-US" sz="3600" dirty="0"/>
              <a:t>That’s one of the points for presenting it</a:t>
            </a:r>
          </a:p>
        </p:txBody>
      </p:sp>
    </p:spTree>
    <p:extLst>
      <p:ext uri="{BB962C8B-B14F-4D97-AF65-F5344CB8AC3E}">
        <p14:creationId xmlns:p14="http://schemas.microsoft.com/office/powerpoint/2010/main" val="1927598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6C842-1E75-0F4B-5E9B-7320D938E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2623"/>
            <a:ext cx="10515600" cy="924658"/>
          </a:xfrm>
        </p:spPr>
        <p:txBody>
          <a:bodyPr/>
          <a:lstStyle/>
          <a:p>
            <a:r>
              <a:rPr lang="en-US" dirty="0"/>
              <a:t>Two types of readout we’re considering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68963-068F-9D55-2674-D261A0000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5105"/>
            <a:ext cx="10515600" cy="4872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Optimized for fast timing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>
                <a:sym typeface="Wingdings" panose="05000000000000000000" pitchFamily="2" charset="2"/>
              </a:rPr>
              <a:t> </a:t>
            </a:r>
            <a:r>
              <a:rPr lang="en-US" sz="3200" dirty="0"/>
              <a:t>Typically </a:t>
            </a:r>
            <a:r>
              <a:rPr lang="en-US" sz="3200" dirty="0">
                <a:sym typeface="Symbol" panose="05050102010706020507" pitchFamily="18" charset="2"/>
              </a:rPr>
              <a:t></a:t>
            </a:r>
            <a:r>
              <a:rPr lang="en-US" sz="3200" baseline="-25000" dirty="0">
                <a:sym typeface="Symbol" panose="05050102010706020507" pitchFamily="18" charset="2"/>
              </a:rPr>
              <a:t>amp</a:t>
            </a:r>
            <a:r>
              <a:rPr lang="en-US" sz="3200" dirty="0">
                <a:sym typeface="Symbol" panose="05050102010706020507" pitchFamily="18" charset="2"/>
              </a:rPr>
              <a:t>  </a:t>
            </a:r>
            <a:r>
              <a:rPr lang="en-US" sz="3200" baseline="-25000" dirty="0">
                <a:sym typeface="Symbol" panose="05050102010706020507" pitchFamily="18" charset="2"/>
              </a:rPr>
              <a:t>rise</a:t>
            </a:r>
            <a:endParaRPr lang="en-US" sz="32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sz="3200" dirty="0">
                <a:sym typeface="Symbol" panose="05050102010706020507" pitchFamily="18" charset="2"/>
              </a:rPr>
              <a:t>	</a:t>
            </a:r>
            <a:r>
              <a:rPr lang="en-US" sz="3200" dirty="0">
                <a:sym typeface="Wingdings" panose="05000000000000000000" pitchFamily="2" charset="2"/>
              </a:rPr>
              <a:t> </a:t>
            </a:r>
            <a:r>
              <a:rPr lang="en-US" sz="3200" dirty="0">
                <a:sym typeface="Symbol" panose="05050102010706020507" pitchFamily="18" charset="2"/>
              </a:rPr>
              <a:t>0.5 – 1.5 GHz</a:t>
            </a:r>
          </a:p>
          <a:p>
            <a:pPr marL="0" indent="0">
              <a:buNone/>
            </a:pPr>
            <a:endParaRPr lang="en-US" sz="36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sz="3600" dirty="0">
                <a:sym typeface="Symbol" panose="05050102010706020507" pitchFamily="18" charset="2"/>
              </a:rPr>
              <a:t>Optimized for feature extraction</a:t>
            </a:r>
          </a:p>
          <a:p>
            <a:pPr marL="0" indent="0">
              <a:buNone/>
            </a:pPr>
            <a:r>
              <a:rPr lang="en-US" sz="3200" dirty="0">
                <a:sym typeface="Symbol" panose="05050102010706020507" pitchFamily="18" charset="2"/>
              </a:rPr>
              <a:t>	</a:t>
            </a:r>
            <a:r>
              <a:rPr lang="en-US" sz="3200" dirty="0">
                <a:sym typeface="Wingdings" panose="05000000000000000000" pitchFamily="2" charset="2"/>
              </a:rPr>
              <a:t> </a:t>
            </a:r>
            <a:r>
              <a:rPr lang="en-US" sz="3200" dirty="0">
                <a:sym typeface="Symbol" panose="05050102010706020507" pitchFamily="18" charset="2"/>
              </a:rPr>
              <a:t>The faster the better (if you can tolerate ~ BW 	increase in noise)</a:t>
            </a:r>
          </a:p>
          <a:p>
            <a:pPr marL="0" indent="0">
              <a:buNone/>
            </a:pPr>
            <a:r>
              <a:rPr lang="en-US" sz="3200" dirty="0">
                <a:sym typeface="Symbol" panose="05050102010706020507" pitchFamily="18" charset="2"/>
              </a:rPr>
              <a:t>	</a:t>
            </a:r>
            <a:r>
              <a:rPr lang="en-US" sz="3200" dirty="0">
                <a:sym typeface="Wingdings" panose="05000000000000000000" pitchFamily="2" charset="2"/>
              </a:rPr>
              <a:t> </a:t>
            </a:r>
            <a:r>
              <a:rPr lang="en-US" sz="3200" dirty="0">
                <a:sym typeface="Symbol" panose="05050102010706020507" pitchFamily="18" charset="2"/>
              </a:rPr>
              <a:t>A bit of a focus at SCIPP recently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48878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8794F-DB3E-8B5A-5E9E-350CCB66B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20" y="51871"/>
            <a:ext cx="10515600" cy="928634"/>
          </a:xfrm>
        </p:spPr>
        <p:txBody>
          <a:bodyPr/>
          <a:lstStyle/>
          <a:p>
            <a:r>
              <a:rPr lang="en-US" dirty="0"/>
              <a:t>Fast Timing Readout Scaling Laws (?)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227C21-8A47-AF1F-A2C8-D4EF7278C9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24567"/>
                <a:ext cx="7457501" cy="176269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latin typeface="Cambria Math" panose="02040503050406030204" pitchFamily="18" charset="0"/>
                  </a:rPr>
                  <a:t>Readout designed to optimize</a:t>
                </a:r>
              </a:p>
              <a:p>
                <a:pPr marL="0" indent="0">
                  <a:buNone/>
                </a:pPr>
                <a:endParaRPr lang="en-US" sz="8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𝑑𝑉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227C21-8A47-AF1F-A2C8-D4EF7278C9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24567"/>
                <a:ext cx="7457501" cy="1762698"/>
              </a:xfrm>
              <a:blipFill>
                <a:blip r:embed="rId2"/>
                <a:stretch>
                  <a:fillRect l="-1717" t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2F7BEFD-5264-8D3B-7539-56D4BE79C7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777925"/>
              </p:ext>
            </p:extLst>
          </p:nvPr>
        </p:nvGraphicFramePr>
        <p:xfrm>
          <a:off x="115061" y="3138429"/>
          <a:ext cx="6836580" cy="2634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8860">
                  <a:extLst>
                    <a:ext uri="{9D8B030D-6E8A-4147-A177-3AD203B41FA5}">
                      <a16:colId xmlns:a16="http://schemas.microsoft.com/office/drawing/2014/main" val="2239140566"/>
                    </a:ext>
                  </a:extLst>
                </a:gridCol>
                <a:gridCol w="2278860">
                  <a:extLst>
                    <a:ext uri="{9D8B030D-6E8A-4147-A177-3AD203B41FA5}">
                      <a16:colId xmlns:a16="http://schemas.microsoft.com/office/drawing/2014/main" val="3761529005"/>
                    </a:ext>
                  </a:extLst>
                </a:gridCol>
                <a:gridCol w="2278860">
                  <a:extLst>
                    <a:ext uri="{9D8B030D-6E8A-4147-A177-3AD203B41FA5}">
                      <a16:colId xmlns:a16="http://schemas.microsoft.com/office/drawing/2014/main" val="154746091"/>
                    </a:ext>
                  </a:extLst>
                </a:gridCol>
              </a:tblGrid>
              <a:tr h="658603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SiC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218239"/>
                  </a:ext>
                </a:extLst>
              </a:tr>
              <a:tr h="658603">
                <a:tc>
                  <a:txBody>
                    <a:bodyPr/>
                    <a:lstStyle/>
                    <a:p>
                      <a:r>
                        <a:rPr lang="en-US" sz="2400" dirty="0"/>
                        <a:t>e/h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3.6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7.8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009727"/>
                  </a:ext>
                </a:extLst>
              </a:tr>
              <a:tr h="658603">
                <a:tc>
                  <a:txBody>
                    <a:bodyPr/>
                    <a:lstStyle/>
                    <a:p>
                      <a:r>
                        <a:rPr lang="en-US" sz="2400" dirty="0"/>
                        <a:t>density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2.3 g/cm</a:t>
                      </a:r>
                      <a:r>
                        <a:rPr lang="en-US" sz="2400" baseline="30000" dirty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3.2 g/cm</a:t>
                      </a:r>
                      <a:r>
                        <a:rPr lang="en-US" sz="2400" baseline="30000" dirty="0"/>
                        <a:t>3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450833"/>
                  </a:ext>
                </a:extLst>
              </a:tr>
              <a:tr h="658603">
                <a:tc>
                  <a:txBody>
                    <a:bodyPr/>
                    <a:lstStyle/>
                    <a:p>
                      <a:r>
                        <a:rPr lang="en-US" sz="2400" dirty="0" err="1"/>
                        <a:t>V</a:t>
                      </a:r>
                      <a:r>
                        <a:rPr lang="en-US" sz="2400" baseline="-25000" dirty="0" err="1"/>
                        <a:t>drift</a:t>
                      </a:r>
                      <a:r>
                        <a:rPr lang="en-US" sz="2400" baseline="0" dirty="0"/>
                        <a:t> (saturated)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100 um/ns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200 um/ns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0674788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6D37C6F-7CC8-83B2-ACC0-BB0A8C478831}"/>
              </a:ext>
            </a:extLst>
          </p:cNvPr>
          <p:cNvSpPr txBox="1">
            <a:spLocks/>
          </p:cNvSpPr>
          <p:nvPr/>
        </p:nvSpPr>
        <p:spPr>
          <a:xfrm>
            <a:off x="7171063" y="1503805"/>
            <a:ext cx="4793255" cy="46711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mbria Math" panose="02040503050406030204" pitchFamily="18" charset="0"/>
              </a:rPr>
              <a:t>Per um of bulk, </a:t>
            </a:r>
            <a:r>
              <a:rPr lang="en-US" dirty="0" err="1">
                <a:latin typeface="Cambria Math" panose="02040503050406030204" pitchFamily="18" charset="0"/>
              </a:rPr>
              <a:t>SiC</a:t>
            </a:r>
            <a:r>
              <a:rPr lang="en-US" dirty="0">
                <a:latin typeface="Cambria Math" panose="02040503050406030204" pitchFamily="18" charset="0"/>
              </a:rPr>
              <a:t> pair creation rate is roughly (3.2/7.8) / (2.3/3.6) = 64% </a:t>
            </a:r>
            <a:r>
              <a:rPr lang="en-US" dirty="0"/>
              <a:t>of Si</a:t>
            </a:r>
          </a:p>
          <a:p>
            <a:r>
              <a:rPr lang="en-US" dirty="0"/>
              <a:t>But </a:t>
            </a:r>
            <a:r>
              <a:rPr lang="en-US" dirty="0" err="1"/>
              <a:t>SiC</a:t>
            </a:r>
            <a:r>
              <a:rPr lang="en-US" dirty="0"/>
              <a:t> is twice as fast</a:t>
            </a:r>
          </a:p>
          <a:p>
            <a:r>
              <a:rPr lang="en-US" dirty="0"/>
              <a:t>So </a:t>
            </a:r>
            <a:r>
              <a:rPr lang="en-US" dirty="0" err="1"/>
              <a:t>dV</a:t>
            </a:r>
            <a:r>
              <a:rPr lang="en-US" dirty="0"/>
              <a:t>/dt would be ~25% larger? </a:t>
            </a:r>
          </a:p>
          <a:p>
            <a:r>
              <a:rPr lang="en-US" dirty="0"/>
              <a:t>SCIPP board OK for </a:t>
            </a:r>
            <a:r>
              <a:rPr lang="en-US" dirty="0" err="1"/>
              <a:t>SiC</a:t>
            </a:r>
            <a:r>
              <a:rPr lang="en-US" dirty="0"/>
              <a:t> LGAD?</a:t>
            </a:r>
          </a:p>
          <a:p>
            <a:r>
              <a:rPr lang="en-US" dirty="0"/>
              <a:t>Gain = 1 signal would be difficult though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69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28968-9795-CE3A-9C34-C3DC572D4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858" y="89703"/>
            <a:ext cx="10515600" cy="956899"/>
          </a:xfrm>
        </p:spPr>
        <p:txBody>
          <a:bodyPr/>
          <a:lstStyle/>
          <a:p>
            <a:r>
              <a:rPr lang="en-US" dirty="0"/>
              <a:t>Feature Extraction Readout (multi GHz)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16AFD-636B-5E67-A63C-23228FB29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877" y="1473080"/>
            <a:ext cx="10515600" cy="4828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 fast readout system may be able to</a:t>
            </a:r>
          </a:p>
          <a:p>
            <a:r>
              <a:rPr lang="en-US" dirty="0"/>
              <a:t>Extract features in pulse</a:t>
            </a:r>
          </a:p>
          <a:p>
            <a:r>
              <a:rPr lang="en-US" dirty="0"/>
              <a:t>Be sensitive to </a:t>
            </a:r>
            <a:r>
              <a:rPr lang="en-US" dirty="0" err="1"/>
              <a:t>v</a:t>
            </a:r>
            <a:r>
              <a:rPr lang="en-US" baseline="-25000" dirty="0" err="1"/>
              <a:t>drift</a:t>
            </a:r>
            <a:r>
              <a:rPr lang="en-US" dirty="0"/>
              <a:t> and </a:t>
            </a:r>
            <a:r>
              <a:rPr lang="en-US" dirty="0">
                <a:sym typeface="Symbol" panose="05050102010706020507" pitchFamily="18" charset="2"/>
              </a:rPr>
              <a:t></a:t>
            </a:r>
            <a:r>
              <a:rPr lang="en-US" baseline="-25000" dirty="0">
                <a:sym typeface="Symbol" panose="05050102010706020507" pitchFamily="18" charset="2"/>
              </a:rPr>
              <a:t>impact</a:t>
            </a:r>
            <a:r>
              <a:rPr lang="en-US" baseline="30000" dirty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 as a function of local field</a:t>
            </a:r>
          </a:p>
          <a:p>
            <a:pPr marL="0" indent="0">
              <a:buNone/>
            </a:pPr>
            <a:endParaRPr lang="en-US" sz="1200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Best geared towards large depositions due to readout noise (alpha particle)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dirty="0"/>
              <a:t>Under study at SCIPP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dirty="0"/>
              <a:t>“Chain only as strong as weakest link” (charge collection, signal path, signal transport, readout…)</a:t>
            </a:r>
          </a:p>
        </p:txBody>
      </p:sp>
    </p:spTree>
    <p:extLst>
      <p:ext uri="{BB962C8B-B14F-4D97-AF65-F5344CB8AC3E}">
        <p14:creationId xmlns:p14="http://schemas.microsoft.com/office/powerpoint/2010/main" val="1336333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>
            <a:extLst>
              <a:ext uri="{FF2B5EF4-FFF2-40B4-BE49-F238E27FC236}">
                <a16:creationId xmlns:a16="http://schemas.microsoft.com/office/drawing/2014/main" id="{646F4FA2-5106-52A8-C24B-D0084088AC3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C6E608A-3E54-4AF0-B18E-81AB180E278D}" type="slidenum">
              <a:rPr lang="en-US" altLang="en-US" sz="120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200">
              <a:latin typeface="Arial Black" panose="020B0A0402010202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ED9A8-5ADE-4ABA-B722-CD77A9258546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Bruce Schumm</a:t>
            </a:r>
            <a:endParaRPr lang="en-US" altLang="en-US"/>
          </a:p>
        </p:txBody>
      </p:sp>
      <p:sp>
        <p:nvSpPr>
          <p:cNvPr id="16388" name="Rectangle 2">
            <a:extLst>
              <a:ext uri="{FF2B5EF4-FFF2-40B4-BE49-F238E27FC236}">
                <a16:creationId xmlns:a16="http://schemas.microsoft.com/office/drawing/2014/main" id="{8D182378-C564-71A1-2FDB-067993BB0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352" y="240727"/>
            <a:ext cx="8229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07" tIns="45704" rIns="91407" bIns="45704" anchor="ctr"/>
          <a:lstStyle>
            <a:lvl1pPr defTabSz="820738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20738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20738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20738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20738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20738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Compact Signal Path</a:t>
            </a:r>
          </a:p>
        </p:txBody>
      </p:sp>
      <p:sp>
        <p:nvSpPr>
          <p:cNvPr id="15365" name="TextBox 8">
            <a:extLst>
              <a:ext uri="{FF2B5EF4-FFF2-40B4-BE49-F238E27FC236}">
                <a16:creationId xmlns:a16="http://schemas.microsoft.com/office/drawing/2014/main" id="{FFBA500F-5757-4312-9425-C7C08C408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9738" y="983259"/>
            <a:ext cx="8882062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alibri" panose="020F0502020204030204" pitchFamily="34" charset="0"/>
                <a:cs typeface="Arial" panose="020B0604020202020204" pitchFamily="34" charset="0"/>
              </a:rPr>
              <a:t>Make use of RF industry components to develop mm-scale signal path</a:t>
            </a:r>
          </a:p>
          <a:p>
            <a:pPr marL="342900" indent="-34290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Calibri" panose="020F0502020204030204" pitchFamily="34" charset="0"/>
                <a:cs typeface="Arial" panose="020B0604020202020204" pitchFamily="34" charset="0"/>
              </a:rPr>
              <a:t>Limit inductance, capacitance to push LC resonance above 10 GHz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altLang="en-US" sz="28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altLang="en-US" sz="2800" dirty="0">
                <a:latin typeface="Calibri" panose="020F0502020204030204" pitchFamily="34" charset="0"/>
                <a:cs typeface="Arial" panose="020B0604020202020204" pitchFamily="34" charset="0"/>
              </a:rPr>
              <a:t>Integrate with localized readout to eliminate signal transport degradation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94DDD33D-BB88-4478-AB02-34F47CABDF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400801"/>
            <a:ext cx="4267200" cy="301625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IBIC 2024</a:t>
            </a:r>
          </a:p>
        </p:txBody>
      </p:sp>
      <p:pic>
        <p:nvPicPr>
          <p:cNvPr id="16391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788799E9-CE66-FAFA-9F18-A6C1372F1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 t="28792" r="6619" b="11435"/>
          <a:stretch>
            <a:fillRect/>
          </a:stretch>
        </p:blipFill>
        <p:spPr bwMode="auto">
          <a:xfrm>
            <a:off x="1974851" y="2659659"/>
            <a:ext cx="8493125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60125F-BE14-44A4-B869-32D7B2231BB2}"/>
              </a:ext>
            </a:extLst>
          </p:cNvPr>
          <p:cNvSpPr txBox="1"/>
          <p:nvPr/>
        </p:nvSpPr>
        <p:spPr>
          <a:xfrm>
            <a:off x="1724025" y="3890963"/>
            <a:ext cx="1600200" cy="646112"/>
          </a:xfrm>
          <a:prstGeom prst="rect">
            <a:avLst/>
          </a:prstGeom>
          <a:solidFill>
            <a:srgbClr val="92D050">
              <a:alpha val="50196"/>
            </a:srgb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/>
              <a:t>Single-layer capacitor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6F4CF6-93C4-4AF0-BCCE-531E66252B80}"/>
              </a:ext>
            </a:extLst>
          </p:cNvPr>
          <p:cNvSpPr txBox="1"/>
          <p:nvPr/>
        </p:nvSpPr>
        <p:spPr>
          <a:xfrm>
            <a:off x="9053514" y="3343276"/>
            <a:ext cx="1476375" cy="923925"/>
          </a:xfrm>
          <a:prstGeom prst="rect">
            <a:avLst/>
          </a:prstGeom>
          <a:solidFill>
            <a:schemeClr val="accent3">
              <a:lumMod val="75000"/>
              <a:alpha val="50196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/>
              <a:t>Back-contact resistor</a:t>
            </a:r>
          </a:p>
        </p:txBody>
      </p:sp>
      <p:cxnSp>
        <p:nvCxnSpPr>
          <p:cNvPr id="16394" name="Straight Arrow Connector 3">
            <a:extLst>
              <a:ext uri="{FF2B5EF4-FFF2-40B4-BE49-F238E27FC236}">
                <a16:creationId xmlns:a16="http://schemas.microsoft.com/office/drawing/2014/main" id="{00D261C9-0E3A-5BCB-1614-40B682FAA451}"/>
              </a:ext>
            </a:extLst>
          </p:cNvPr>
          <p:cNvCxnSpPr>
            <a:cxnSpLocks/>
          </p:cNvCxnSpPr>
          <p:nvPr/>
        </p:nvCxnSpPr>
        <p:spPr bwMode="auto">
          <a:xfrm flipV="1">
            <a:off x="3336926" y="3733800"/>
            <a:ext cx="777875" cy="3810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5" name="Straight Arrow Connector 13">
            <a:extLst>
              <a:ext uri="{FF2B5EF4-FFF2-40B4-BE49-F238E27FC236}">
                <a16:creationId xmlns:a16="http://schemas.microsoft.com/office/drawing/2014/main" id="{7B2A5DED-63D8-345E-5A4C-FC0EBBACFFBA}"/>
              </a:ext>
            </a:extLst>
          </p:cNvPr>
          <p:cNvCxnSpPr>
            <a:cxnSpLocks/>
          </p:cNvCxnSpPr>
          <p:nvPr/>
        </p:nvCxnSpPr>
        <p:spPr bwMode="auto">
          <a:xfrm flipH="1">
            <a:off x="7543801" y="3865563"/>
            <a:ext cx="1509713" cy="254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6" name="Straight Arrow Connector 13">
            <a:extLst>
              <a:ext uri="{FF2B5EF4-FFF2-40B4-BE49-F238E27FC236}">
                <a16:creationId xmlns:a16="http://schemas.microsoft.com/office/drawing/2014/main" id="{A660E6B6-2A76-A6B7-D2A4-6F1D7D59FC3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696201" y="3276601"/>
            <a:ext cx="1357313" cy="58896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13E71B81-F00D-B092-017A-BC3D9F2D9E0F}"/>
              </a:ext>
            </a:extLst>
          </p:cNvPr>
          <p:cNvSpPr txBox="1">
            <a:spLocks/>
          </p:cNvSpPr>
          <p:nvPr/>
        </p:nvSpPr>
        <p:spPr>
          <a:xfrm>
            <a:off x="1267858" y="89703"/>
            <a:ext cx="10515600" cy="750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/>
              <a:t>SCIPP Compact Signal Path Approach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 descr="A green circuit board with gold and silver wires&#10;&#10;Description automatically generated">
            <a:extLst>
              <a:ext uri="{FF2B5EF4-FFF2-40B4-BE49-F238E27FC236}">
                <a16:creationId xmlns:a16="http://schemas.microsoft.com/office/drawing/2014/main" id="{DCE8601A-F74C-10C7-4B65-1DAB72A93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65315" y="960378"/>
            <a:ext cx="5629206" cy="4221903"/>
          </a:xfrm>
          <a:prstGeom prst="rect">
            <a:avLst/>
          </a:prstGeom>
        </p:spPr>
      </p:pic>
      <p:pic>
        <p:nvPicPr>
          <p:cNvPr id="9" name="Content Placeholder 4" descr="A green circuit board with gold and silver wires&#10;&#10;Description automatically generated">
            <a:extLst>
              <a:ext uri="{FF2B5EF4-FFF2-40B4-BE49-F238E27FC236}">
                <a16:creationId xmlns:a16="http://schemas.microsoft.com/office/drawing/2014/main" id="{3FF850EB-ED2B-4C49-F411-0EAED7B5B8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05" t="40386" r="32617" b="35699"/>
          <a:stretch/>
        </p:blipFill>
        <p:spPr>
          <a:xfrm rot="5400000">
            <a:off x="5508604" y="629156"/>
            <a:ext cx="5616707" cy="487185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3207B-8D5B-954A-5FAC-4144C21D4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4365" y="1590955"/>
            <a:ext cx="2820203" cy="786484"/>
          </a:xfrm>
          <a:solidFill>
            <a:srgbClr val="FFC00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1.5x1.5 mm</a:t>
            </a:r>
            <a:r>
              <a:rPr lang="en-US" sz="2400" baseline="30000" dirty="0"/>
              <a:t>2</a:t>
            </a:r>
            <a:r>
              <a:rPr lang="en-US" sz="2400" dirty="0"/>
              <a:t>, 30 um thick diamond</a:t>
            </a:r>
            <a:endParaRPr lang="en-US" sz="2400" baseline="30000" dirty="0"/>
          </a:p>
          <a:p>
            <a:pPr marL="0" indent="0">
              <a:buNone/>
            </a:pPr>
            <a:endParaRPr lang="en-US" sz="2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B63F4D-57D3-AC2A-EB5C-F417F99866A2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7074568" y="1984197"/>
            <a:ext cx="1626666" cy="624249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9">
            <a:extLst>
              <a:ext uri="{FF2B5EF4-FFF2-40B4-BE49-F238E27FC236}">
                <a16:creationId xmlns:a16="http://schemas.microsoft.com/office/drawing/2014/main" id="{9F5D3BA6-80DD-E6F1-8985-BA9988F0F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9395" y="4673065"/>
            <a:ext cx="2895600" cy="7080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defRPr/>
            </a:pPr>
            <a:r>
              <a:rPr lang="en-US" dirty="0" err="1">
                <a:latin typeface="+mn-lt"/>
              </a:rPr>
              <a:t>Minicircuits</a:t>
            </a:r>
            <a:r>
              <a:rPr lang="en-US" dirty="0">
                <a:latin typeface="+mn-lt"/>
              </a:rPr>
              <a:t> EHA-163L+ RF amplifier</a:t>
            </a:r>
            <a:endParaRPr lang="en-US" altLang="en-US" dirty="0">
              <a:latin typeface="+mn-lt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68C2A41-EE96-AF28-AF20-6C733CFF3546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8304995" y="4904072"/>
            <a:ext cx="713877" cy="123006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149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1A2BF-A5DC-2598-48DA-9FC27D071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2387"/>
            <a:ext cx="10515600" cy="572457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We’ve studied so far</a:t>
            </a:r>
          </a:p>
          <a:p>
            <a:r>
              <a:rPr lang="en-US" dirty="0"/>
              <a:t>Board with (slow) FR4 dielectric</a:t>
            </a:r>
          </a:p>
          <a:p>
            <a:r>
              <a:rPr lang="en-US" dirty="0"/>
              <a:t>Board with (fast) Rogers 4350b dielectric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And on these, excited with an alpha source (~ 5 MeV)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Silicon </a:t>
            </a:r>
            <a:r>
              <a:rPr lang="en-US" dirty="0" err="1"/>
              <a:t>PiN</a:t>
            </a:r>
            <a:r>
              <a:rPr lang="en-US" dirty="0"/>
              <a:t> on FR4</a:t>
            </a:r>
          </a:p>
          <a:p>
            <a:r>
              <a:rPr lang="en-US" dirty="0"/>
              <a:t>33 um, 2x2 mm</a:t>
            </a:r>
            <a:r>
              <a:rPr lang="en-US" baseline="30000" dirty="0"/>
              <a:t>2</a:t>
            </a:r>
            <a:r>
              <a:rPr lang="en-US" dirty="0"/>
              <a:t> diamond on FR4</a:t>
            </a:r>
          </a:p>
          <a:p>
            <a:r>
              <a:rPr lang="en-US" dirty="0"/>
              <a:t>30 um, 1.5x1.5 mm</a:t>
            </a:r>
            <a:r>
              <a:rPr lang="en-US" baseline="30000" dirty="0"/>
              <a:t>2</a:t>
            </a:r>
            <a:r>
              <a:rPr lang="en-US" dirty="0"/>
              <a:t> diamond on Rogers 4350b (results 5 days old)</a:t>
            </a:r>
          </a:p>
        </p:txBody>
      </p:sp>
    </p:spTree>
    <p:extLst>
      <p:ext uri="{BB962C8B-B14F-4D97-AF65-F5344CB8AC3E}">
        <p14:creationId xmlns:p14="http://schemas.microsoft.com/office/powerpoint/2010/main" val="698296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:a16="http://schemas.microsoft.com/office/drawing/2014/main" id="{70C17F3A-ABE1-3EA6-3CDB-FF8A37F4D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56" y="189299"/>
            <a:ext cx="3225164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9B8B66F4-24F6-B2B0-2830-2F51FCA38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720" y="268286"/>
            <a:ext cx="3867736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E9ACE553-1047-6B5A-4144-E1EBD4C273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456" y="230627"/>
            <a:ext cx="4869491" cy="35301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7E3CF6-9E81-AF17-B631-2A7E89D8BB48}"/>
              </a:ext>
            </a:extLst>
          </p:cNvPr>
          <p:cNvSpPr txBox="1"/>
          <p:nvPr/>
        </p:nvSpPr>
        <p:spPr>
          <a:xfrm>
            <a:off x="2117560" y="770024"/>
            <a:ext cx="1034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um Si</a:t>
            </a:r>
          </a:p>
          <a:p>
            <a:r>
              <a:rPr lang="en-US" dirty="0"/>
              <a:t>FR4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8E98B7-0B2B-7634-74FB-BAF4F6FE5116}"/>
              </a:ext>
            </a:extLst>
          </p:cNvPr>
          <p:cNvSpPr txBox="1"/>
          <p:nvPr/>
        </p:nvSpPr>
        <p:spPr>
          <a:xfrm>
            <a:off x="4795206" y="545071"/>
            <a:ext cx="1383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33 um Diam</a:t>
            </a:r>
          </a:p>
          <a:p>
            <a:r>
              <a:rPr lang="en-US" dirty="0"/>
              <a:t>FR4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85A686-7494-F2EA-DBB3-095EBA406771}"/>
              </a:ext>
            </a:extLst>
          </p:cNvPr>
          <p:cNvSpPr txBox="1"/>
          <p:nvPr/>
        </p:nvSpPr>
        <p:spPr>
          <a:xfrm>
            <a:off x="9124972" y="614233"/>
            <a:ext cx="1383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 um Diam</a:t>
            </a:r>
          </a:p>
          <a:p>
            <a:r>
              <a:rPr lang="en-US" dirty="0"/>
              <a:t>Rogers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9ACB26-F6C1-3415-8895-5B4238449FB1}"/>
              </a:ext>
            </a:extLst>
          </p:cNvPr>
          <p:cNvSpPr txBox="1"/>
          <p:nvPr/>
        </p:nvSpPr>
        <p:spPr>
          <a:xfrm>
            <a:off x="308007" y="3753858"/>
            <a:ext cx="106840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Rogers assembly fast, but develops ringing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Taking into account 13 GHz scope BW, </a:t>
            </a:r>
            <a:r>
              <a:rPr lang="en-US" sz="2400" dirty="0">
                <a:sym typeface="Symbol" panose="05050102010706020507" pitchFamily="18" charset="2"/>
              </a:rPr>
              <a:t></a:t>
            </a:r>
            <a:r>
              <a:rPr lang="en-US" sz="2400" baseline="-25000" dirty="0">
                <a:sym typeface="Symbol" panose="05050102010706020507" pitchFamily="18" charset="2"/>
              </a:rPr>
              <a:t>rise</a:t>
            </a:r>
            <a:r>
              <a:rPr lang="en-US" sz="2400" dirty="0">
                <a:sym typeface="Symbol" panose="05050102010706020507" pitchFamily="18" charset="2"/>
              </a:rPr>
              <a:t> = </a:t>
            </a:r>
            <a:r>
              <a:rPr lang="en-US" sz="2400" dirty="0"/>
              <a:t>81 </a:t>
            </a:r>
            <a:r>
              <a:rPr lang="en-US" sz="2400" dirty="0" err="1"/>
              <a:t>ps</a:t>
            </a:r>
            <a:r>
              <a:rPr lang="en-US" sz="2400" dirty="0"/>
              <a:t>  is ~ 4.8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Si </a:t>
            </a:r>
            <a:r>
              <a:rPr lang="en-US" sz="2400" dirty="0" err="1"/>
              <a:t>PiN</a:t>
            </a:r>
            <a:r>
              <a:rPr lang="en-US" sz="2400" dirty="0"/>
              <a:t> pulse features (~500 </a:t>
            </a:r>
            <a:r>
              <a:rPr lang="en-US" sz="2400" dirty="0" err="1"/>
              <a:t>ps</a:t>
            </a:r>
            <a:r>
              <a:rPr lang="en-US" sz="2400" dirty="0"/>
              <a:t> collection time) appear visible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Systematic difference for +/- voltage (Rogers assembly) suggests possible sensitivity to hole vs. electron drift in diamond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Studies underway in ANSYS HFSS to identify source of limitations</a:t>
            </a:r>
          </a:p>
        </p:txBody>
      </p:sp>
    </p:spTree>
    <p:extLst>
      <p:ext uri="{BB962C8B-B14F-4D97-AF65-F5344CB8AC3E}">
        <p14:creationId xmlns:p14="http://schemas.microsoft.com/office/powerpoint/2010/main" val="1233203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471</Words>
  <Application>Microsoft Office PowerPoint</Application>
  <PresentationFormat>Widescreen</PresentationFormat>
  <Paragraphs>86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Aptos</vt:lpstr>
      <vt:lpstr>Aptos Display</vt:lpstr>
      <vt:lpstr>Arial</vt:lpstr>
      <vt:lpstr>Arial Black</vt:lpstr>
      <vt:lpstr>Calibri</vt:lpstr>
      <vt:lpstr>Cambria Math</vt:lpstr>
      <vt:lpstr>Symbol</vt:lpstr>
      <vt:lpstr>Wingdings</vt:lpstr>
      <vt:lpstr>Office Theme</vt:lpstr>
      <vt:lpstr>Some Thoughts About Readout</vt:lpstr>
      <vt:lpstr>Preamble</vt:lpstr>
      <vt:lpstr>Two types of readout we’re considering</vt:lpstr>
      <vt:lpstr>Fast Timing Readout Scaling Laws (?)</vt:lpstr>
      <vt:lpstr>Feature Extraction Readout (multi GHz)</vt:lpstr>
      <vt:lpstr>PowerPoint Presentation</vt:lpstr>
      <vt:lpstr>PowerPoint Presentation</vt:lpstr>
      <vt:lpstr>PowerPoint Presentation</vt:lpstr>
      <vt:lpstr>PowerPoint Presentation</vt:lpstr>
    </vt:vector>
  </TitlesOfParts>
  <Company>UC Santa Cruz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Bruce A Schumm</dc:creator>
  <cp:lastModifiedBy>Bruce A Schumm</cp:lastModifiedBy>
  <cp:revision>16</cp:revision>
  <dcterms:created xsi:type="dcterms:W3CDTF">2025-01-17T02:19:45Z</dcterms:created>
  <dcterms:modified xsi:type="dcterms:W3CDTF">2025-01-17T13:02:59Z</dcterms:modified>
</cp:coreProperties>
</file>