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slide" Target="slides/slide18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" name="Google Shape;5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9e22f43188_0_11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9e22f43188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a07d3b2ace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a07d3b2ac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828b104bac_0_1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828b104ba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a1288d0859_0_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a1288d085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9bdc8fb134_0_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9bdc8fb13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a1f101f6b8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a1f101f6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900f76d89_0_135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900f76d89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ffe9327d6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ffe9327d6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5900f76d89_0_7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35900f76d89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9e22f43188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39e22f431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9e22f43188_0_6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9e22f43188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9e52d1e146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9e52d1e1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a01044b07d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a01044b07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a2800fbdfa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a2800fbd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9b53502477_0_185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9b53502477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9e52d1e146_0_8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9e52d1e14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9b53502477_0_193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9b53502477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" type="body"/>
          </p:nvPr>
        </p:nvSpPr>
        <p:spPr>
          <a:xfrm>
            <a:off x="311700" y="494525"/>
            <a:ext cx="8520600" cy="416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16" name="Google Shape;16;p3"/>
          <p:cNvCxnSpPr/>
          <p:nvPr/>
        </p:nvCxnSpPr>
        <p:spPr>
          <a:xfrm>
            <a:off x="469800" y="453406"/>
            <a:ext cx="8674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0"/>
            <a:ext cx="8520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863550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863550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25" name="Google Shape;25;p5"/>
          <p:cNvCxnSpPr/>
          <p:nvPr/>
        </p:nvCxnSpPr>
        <p:spPr>
          <a:xfrm>
            <a:off x="234900" y="571406"/>
            <a:ext cx="8674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0"/>
            <a:ext cx="8520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29" name="Google Shape;29;p6"/>
          <p:cNvCxnSpPr/>
          <p:nvPr/>
        </p:nvCxnSpPr>
        <p:spPr>
          <a:xfrm>
            <a:off x="234900" y="571406"/>
            <a:ext cx="8674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8475" y="3891750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0"/>
            <a:ext cx="8520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2CC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52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739808"/>
            <a:ext cx="8520600" cy="38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52CC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6797B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76797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6797B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76797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0.png"/><Relationship Id="rId4" Type="http://schemas.openxmlformats.org/officeDocument/2006/relationships/image" Target="../media/image16.png"/><Relationship Id="rId9" Type="http://schemas.openxmlformats.org/officeDocument/2006/relationships/hyperlink" Target="http://cds.cern.ch/record/39468" TargetMode="External"/><Relationship Id="rId5" Type="http://schemas.openxmlformats.org/officeDocument/2006/relationships/image" Target="../media/image19.png"/><Relationship Id="rId6" Type="http://schemas.openxmlformats.org/officeDocument/2006/relationships/image" Target="../media/image5.png"/><Relationship Id="rId7" Type="http://schemas.openxmlformats.org/officeDocument/2006/relationships/image" Target="../media/image27.png"/><Relationship Id="rId8" Type="http://schemas.openxmlformats.org/officeDocument/2006/relationships/hyperlink" Target="http://cds.cern.ch/record/39468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20.png"/><Relationship Id="rId5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hyperlink" Target="https://cds.cern.ch/record/2719855" TargetMode="External"/><Relationship Id="rId5" Type="http://schemas.openxmlformats.org/officeDocument/2006/relationships/image" Target="../media/image28.png"/><Relationship Id="rId6" Type="http://schemas.openxmlformats.org/officeDocument/2006/relationships/image" Target="../media/image2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doi.org/10.1016/j.physletb.2012.08.020" TargetMode="External"/><Relationship Id="rId4" Type="http://schemas.openxmlformats.org/officeDocument/2006/relationships/hyperlink" Target="http://urn.kb.se/resolve?urn=urn:nbn:se:kth:diva-288505" TargetMode="External"/><Relationship Id="rId9" Type="http://schemas.openxmlformats.org/officeDocument/2006/relationships/hyperlink" Target="https://acts.readthedocs.io/en/latest/index.html" TargetMode="External"/><Relationship Id="rId5" Type="http://schemas.openxmlformats.org/officeDocument/2006/relationships/hyperlink" Target="https://doi.org/10.1140/epjc/s10052-021-09675-8" TargetMode="External"/><Relationship Id="rId6" Type="http://schemas.openxmlformats.org/officeDocument/2006/relationships/hyperlink" Target="https://arxiv.org/abs/2103.16701" TargetMode="External"/><Relationship Id="rId7" Type="http://schemas.openxmlformats.org/officeDocument/2006/relationships/hyperlink" Target="https://cds.cern.ch/record/2719855/files/ATLAS-TDR-031.pdf" TargetMode="External"/><Relationship Id="rId8" Type="http://schemas.openxmlformats.org/officeDocument/2006/relationships/hyperlink" Target="https://indi.to/YsmvK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Relationship Id="rId4" Type="http://schemas.openxmlformats.org/officeDocument/2006/relationships/hyperlink" Target="https://twiki.cern.ch/twiki/bin/view/CMSPublic/TrackingPOGPerformance2017MC" TargetMode="External"/><Relationship Id="rId5" Type="http://schemas.openxmlformats.org/officeDocument/2006/relationships/image" Target="../media/image3.png"/><Relationship Id="rId6" Type="http://schemas.openxmlformats.org/officeDocument/2006/relationships/hyperlink" Target="https://indico.cern.ch/event/1104699/" TargetMode="External"/><Relationship Id="rId7" Type="http://schemas.openxmlformats.org/officeDocument/2006/relationships/image" Target="../media/image14.gif"/><Relationship Id="rId8" Type="http://schemas.openxmlformats.org/officeDocument/2006/relationships/hyperlink" Target="https://atlas.web.cern.ch/Atlas/GROUPS/PHYSOFFICE/event_display/twiki_original/ATLAS_highMultiplicityZmumu_2_50_140.gi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hyperlink" Target="https://ojs.aaai.org/index.php/AAAI/article/view/4235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gif"/><Relationship Id="rId4" Type="http://schemas.openxmlformats.org/officeDocument/2006/relationships/image" Target="../media/image13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1157000"/>
            <a:ext cx="8520600" cy="15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2800">
                <a:highlight>
                  <a:srgbClr val="FFFFFF"/>
                </a:highlight>
              </a:rPr>
              <a:t>Hypergraph Neural Network track reconstruction pipeline for HL-LHC experiments</a:t>
            </a:r>
            <a:endParaRPr sz="2800"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0" lang="pt-BR" sz="2000">
                <a:solidFill>
                  <a:schemeClr val="accent1"/>
                </a:solidFill>
                <a:highlight>
                  <a:srgbClr val="FFFFFF"/>
                </a:highlight>
              </a:rPr>
              <a:t>Connecting the Dots 2025</a:t>
            </a:r>
            <a:endParaRPr b="0" sz="2000">
              <a:solidFill>
                <a:schemeClr val="accent1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 sz="3550">
              <a:highlight>
                <a:srgbClr val="FFFFFF"/>
              </a:highlight>
            </a:endParaRPr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7695" y="2649115"/>
            <a:ext cx="8520600" cy="19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b="1" lang="pt-BR" sz="1280"/>
              <a:t>Rodrigo Estevam de Paula</a:t>
            </a:r>
            <a:endParaRPr b="1" sz="128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pt-BR" sz="1280"/>
              <a:t>Marco Aurelio Lisboa Leite</a:t>
            </a:r>
            <a:endParaRPr sz="128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pt-BR" sz="1280"/>
              <a:t>Vitor Heloiz Nascimento</a:t>
            </a:r>
            <a:br>
              <a:rPr lang="pt-BR" sz="1280"/>
            </a:br>
            <a:br>
              <a:rPr lang="pt-BR" sz="1280"/>
            </a:br>
            <a:r>
              <a:rPr lang="pt-BR" sz="1280"/>
              <a:t>Universidade de São Paulo (BR)</a:t>
            </a:r>
            <a:endParaRPr sz="128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t/>
            </a:r>
            <a:endParaRPr sz="128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pt-BR" sz="1280"/>
              <a:t>14 November, 2025</a:t>
            </a:r>
            <a:endParaRPr sz="1280"/>
          </a:p>
        </p:txBody>
      </p:sp>
      <p:sp>
        <p:nvSpPr>
          <p:cNvPr id="58" name="Google Shape;58;p13"/>
          <p:cNvSpPr txBox="1"/>
          <p:nvPr>
            <p:ph idx="4294967295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 amt="76000"/>
          </a:blip>
          <a:srcRect b="0" l="0" r="0" t="0"/>
          <a:stretch/>
        </p:blipFill>
        <p:spPr>
          <a:xfrm>
            <a:off x="1011950" y="722738"/>
            <a:ext cx="1027452" cy="21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24850" y="586661"/>
            <a:ext cx="548700" cy="492014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4841525" y="4079825"/>
            <a:ext cx="4196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E9E9E"/>
                </a:solidFill>
                <a:highlight>
                  <a:srgbClr val="FFFFFF"/>
                </a:highlight>
              </a:rPr>
              <a:t>FAPESP (</a:t>
            </a:r>
            <a:r>
              <a:rPr lang="pt-BR" sz="1000">
                <a:solidFill>
                  <a:srgbClr val="9E9E9E"/>
                </a:solidFill>
                <a:highlight>
                  <a:srgbClr val="FFFFFF"/>
                </a:highlight>
              </a:rPr>
              <a:t>2023/18484-6, 2022/14150-3, and 2020/04867-2</a:t>
            </a:r>
            <a:r>
              <a:rPr lang="pt-BR" sz="1000">
                <a:solidFill>
                  <a:srgbClr val="9E9E9E"/>
                </a:solidFill>
                <a:highlight>
                  <a:srgbClr val="FFFFFF"/>
                </a:highlight>
              </a:rPr>
              <a:t>)</a:t>
            </a:r>
            <a:endParaRPr sz="1000">
              <a:solidFill>
                <a:srgbClr val="9E9E9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E9E9E"/>
                </a:solidFill>
                <a:highlight>
                  <a:schemeClr val="lt1"/>
                </a:highlight>
              </a:rPr>
              <a:t>CNPq/MCTI (INCT CERN Brasil 406672/2022-9)</a:t>
            </a:r>
            <a:endParaRPr sz="1000">
              <a:solidFill>
                <a:srgbClr val="9E9E9E"/>
              </a:solidFill>
              <a:highlight>
                <a:srgbClr val="FFFFFF"/>
              </a:highlight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51000" y="601546"/>
            <a:ext cx="462250" cy="46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5724" y="698273"/>
            <a:ext cx="663526" cy="26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 rotWithShape="1">
          <a:blip r:embed="rId7">
            <a:alphaModFix amt="32000"/>
          </a:blip>
          <a:srcRect b="0" l="17310" r="65119" t="0"/>
          <a:stretch/>
        </p:blipFill>
        <p:spPr>
          <a:xfrm rot="-5400000">
            <a:off x="4354337" y="-4416061"/>
            <a:ext cx="1194274" cy="1002639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65" name="Google Shape;65;p13"/>
          <p:cNvSpPr txBox="1"/>
          <p:nvPr/>
        </p:nvSpPr>
        <p:spPr>
          <a:xfrm>
            <a:off x="7145750" y="905200"/>
            <a:ext cx="2008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lt2"/>
                </a:solidFill>
                <a:highlight>
                  <a:srgbClr val="9E9E9E"/>
                </a:highlight>
              </a:rPr>
              <a:t>Image:</a:t>
            </a:r>
            <a:r>
              <a:rPr lang="pt-BR" sz="1100">
                <a:solidFill>
                  <a:schemeClr val="dk1"/>
                </a:solidFill>
                <a:highlight>
                  <a:srgbClr val="9E9E9E"/>
                </a:highlight>
                <a:uFill>
                  <a:noFill/>
                </a:u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pt-BR" sz="1100" u="sng">
                <a:solidFill>
                  <a:schemeClr val="hlink"/>
                </a:solidFill>
                <a:highlight>
                  <a:srgbClr val="9E9E9E"/>
                </a:highlight>
                <a:hlinkClick r:id="rId9"/>
              </a:rPr>
              <a:t>Gargamelle/CERN</a:t>
            </a:r>
            <a:endParaRPr sz="1800">
              <a:solidFill>
                <a:srgbClr val="76797B"/>
              </a:solidFill>
              <a:highlight>
                <a:srgbClr val="9E9E9E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HyperGNN tracking pipeline</a:t>
            </a:r>
            <a:endParaRPr/>
          </a:p>
        </p:txBody>
      </p:sp>
      <p:sp>
        <p:nvSpPr>
          <p:cNvPr id="154" name="Google Shape;154;p22"/>
          <p:cNvSpPr txBox="1"/>
          <p:nvPr>
            <p:ph idx="1" type="body"/>
          </p:nvPr>
        </p:nvSpPr>
        <p:spPr>
          <a:xfrm>
            <a:off x="311700" y="494525"/>
            <a:ext cx="8520600" cy="11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Modelling the event data as a hypergraph, we would have: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>
                <a:solidFill>
                  <a:schemeClr val="accent1"/>
                </a:solidFill>
              </a:rPr>
              <a:t>nodes:</a:t>
            </a:r>
            <a:r>
              <a:rPr lang="pt-BR" sz="1200"/>
              <a:t> measurements (particle hits)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>
                <a:solidFill>
                  <a:schemeClr val="accent1"/>
                </a:solidFill>
              </a:rPr>
              <a:t>hyperedges:</a:t>
            </a:r>
            <a:r>
              <a:rPr lang="pt-BR" sz="1200"/>
              <a:t> collection of measurements that compose a track candidate</a:t>
            </a:r>
            <a:endParaRPr sz="1200"/>
          </a:p>
        </p:txBody>
      </p:sp>
      <p:sp>
        <p:nvSpPr>
          <p:cNvPr id="155" name="Google Shape;155;p22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6" name="Google Shape;156;p22"/>
          <p:cNvSpPr txBox="1"/>
          <p:nvPr>
            <p:ph idx="1" type="body"/>
          </p:nvPr>
        </p:nvSpPr>
        <p:spPr>
          <a:xfrm>
            <a:off x="311700" y="1290825"/>
            <a:ext cx="8520600" cy="13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accent1"/>
                </a:solidFill>
              </a:rPr>
              <a:t>Hypergraph building procedure (1)</a:t>
            </a:r>
            <a:endParaRPr sz="1400">
              <a:solidFill>
                <a:schemeClr val="accen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We devised a new track finding algorithm based on the CKF to build the hypergraph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No measurement selection, resulting in a multi-path extrapolation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High rate of ‘fake tracks’ is affordable as the network will be responsible for filtering it out</a:t>
            </a:r>
            <a:endParaRPr sz="12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57" name="Google Shape;157;p22"/>
          <p:cNvSpPr txBox="1"/>
          <p:nvPr>
            <p:ph idx="1" type="body"/>
          </p:nvPr>
        </p:nvSpPr>
        <p:spPr>
          <a:xfrm>
            <a:off x="311700" y="2342650"/>
            <a:ext cx="8520600" cy="88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>
                <a:solidFill>
                  <a:schemeClr val="accent1"/>
                </a:solidFill>
              </a:rPr>
              <a:t>Network inference (2)</a:t>
            </a:r>
            <a:endParaRPr sz="1400">
              <a:solidFill>
                <a:schemeClr val="accen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We implemented an HyperGNN architecture inspired by the </a:t>
            </a:r>
            <a:r>
              <a:rPr lang="pt-BR" sz="1400">
                <a:solidFill>
                  <a:schemeClr val="accent1"/>
                </a:solidFill>
              </a:rPr>
              <a:t>Interaction Network (IN)</a:t>
            </a:r>
            <a:r>
              <a:rPr lang="pt-BR" sz="1400"/>
              <a:t> design to select particle trajectories from the candidates</a:t>
            </a:r>
            <a:endParaRPr sz="1200"/>
          </a:p>
        </p:txBody>
      </p:sp>
      <p:pic>
        <p:nvPicPr>
          <p:cNvPr id="158" name="Google Shape;15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723" y="3438650"/>
            <a:ext cx="1591100" cy="159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8537" y="3438647"/>
            <a:ext cx="3517635" cy="159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38832" y="3438647"/>
            <a:ext cx="3569693" cy="159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HyperGNN pipeline evaluation</a:t>
            </a:r>
            <a:endParaRPr/>
          </a:p>
        </p:txBody>
      </p:sp>
      <p:sp>
        <p:nvSpPr>
          <p:cNvPr id="166" name="Google Shape;166;p23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HyperGNN pipeline evaluation setup</a:t>
            </a:r>
            <a:endParaRPr/>
          </a:p>
        </p:txBody>
      </p:sp>
      <p:sp>
        <p:nvSpPr>
          <p:cNvPr id="172" name="Google Shape;172;p24"/>
          <p:cNvSpPr txBox="1"/>
          <p:nvPr>
            <p:ph idx="1" type="body"/>
          </p:nvPr>
        </p:nvSpPr>
        <p:spPr>
          <a:xfrm>
            <a:off x="311700" y="494525"/>
            <a:ext cx="8520600" cy="93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Us</a:t>
            </a:r>
            <a:r>
              <a:rPr lang="pt-BR" sz="1400"/>
              <a:t>ing</a:t>
            </a:r>
            <a:r>
              <a:rPr lang="pt-BR" sz="1400"/>
              <a:t> the </a:t>
            </a:r>
            <a:r>
              <a:rPr lang="pt-BR" sz="1400">
                <a:solidFill>
                  <a:schemeClr val="accent1"/>
                </a:solidFill>
              </a:rPr>
              <a:t>A Common Tracking Software (ACTS)</a:t>
            </a:r>
            <a:r>
              <a:rPr lang="pt-BR" sz="1400"/>
              <a:t> framework for event simulation and evaluation of the track reconstruction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Simulated pp ⇀ t-tbar and 〈μ〉 = 200 (pileup) on the </a:t>
            </a:r>
            <a:r>
              <a:rPr lang="pt-BR" sz="1200"/>
              <a:t>Open Data Detector (ODD)</a:t>
            </a:r>
            <a:r>
              <a:rPr lang="pt-BR" sz="1200"/>
              <a:t> 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Using FATRAS for detector response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pT &gt; 1 GeV and |η| &lt; 3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training</a:t>
            </a:r>
            <a:r>
              <a:rPr lang="pt-BR" sz="1200"/>
              <a:t> on 450 events, testing on 50</a:t>
            </a:r>
            <a:endParaRPr sz="1200"/>
          </a:p>
        </p:txBody>
      </p:sp>
      <p:sp>
        <p:nvSpPr>
          <p:cNvPr id="173" name="Google Shape;173;p24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74" name="Google Shape;174;p24" title="hits_final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5075" y="2186225"/>
            <a:ext cx="5448675" cy="2227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Pipeline </a:t>
            </a:r>
            <a:r>
              <a:rPr lang="pt-BR"/>
              <a:t>evaluation</a:t>
            </a:r>
            <a:r>
              <a:rPr lang="pt-BR"/>
              <a:t> - HyperGNN training</a:t>
            </a:r>
            <a:endParaRPr/>
          </a:p>
        </p:txBody>
      </p:sp>
      <p:sp>
        <p:nvSpPr>
          <p:cNvPr id="180" name="Google Shape;180;p25"/>
          <p:cNvSpPr txBox="1"/>
          <p:nvPr>
            <p:ph idx="1" type="body"/>
          </p:nvPr>
        </p:nvSpPr>
        <p:spPr>
          <a:xfrm>
            <a:off x="311700" y="494525"/>
            <a:ext cx="8520600" cy="18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We u</a:t>
            </a:r>
            <a:r>
              <a:rPr lang="pt-BR" sz="1400"/>
              <a:t>se 50 of the training events for validation and threshold optimization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Chose threshold that maximizes AUC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Different models sizes were tested, varying number of nodes on the hidden layers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Best performing models occupy ~20 GB of RAM during training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Still need to improve the training procedure and tune the hyperparameters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Find best learning rate and weight decay</a:t>
            </a:r>
            <a:endParaRPr/>
          </a:p>
        </p:txBody>
      </p:sp>
      <p:sp>
        <p:nvSpPr>
          <p:cNvPr id="181" name="Google Shape;181;p25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2" name="Google Shape;18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1" y="2668725"/>
            <a:ext cx="3961201" cy="20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7752" y="2700525"/>
            <a:ext cx="3984783" cy="2093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HyperGNN pipeline evaluation</a:t>
            </a:r>
            <a:endParaRPr/>
          </a:p>
        </p:txBody>
      </p:sp>
      <p:sp>
        <p:nvSpPr>
          <p:cNvPr id="189" name="Google Shape;189;p26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90" name="Google Shape;19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0625" y="2025725"/>
            <a:ext cx="3897594" cy="280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6"/>
          <p:cNvSpPr txBox="1"/>
          <p:nvPr>
            <p:ph idx="1" type="body"/>
          </p:nvPr>
        </p:nvSpPr>
        <p:spPr>
          <a:xfrm>
            <a:off x="311700" y="494525"/>
            <a:ext cx="8520600" cy="13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The pipeline achieved a global efficiency of 94%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98.6% on the graph building stage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95% on the network selection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Plots </a:t>
            </a:r>
            <a:r>
              <a:rPr lang="pt-BR" sz="1400"/>
              <a:t>below</a:t>
            </a:r>
            <a:r>
              <a:rPr lang="pt-BR" sz="1400"/>
              <a:t> show </a:t>
            </a:r>
            <a:r>
              <a:rPr lang="pt-BR" sz="1400"/>
              <a:t>efficiency</a:t>
            </a:r>
            <a:r>
              <a:rPr lang="pt-BR" sz="1400"/>
              <a:t> of the network selection stage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Need to integrate output back to ACTS </a:t>
            </a:r>
            <a:r>
              <a:rPr lang="pt-BR"/>
              <a:t>in order to</a:t>
            </a:r>
            <a:r>
              <a:rPr lang="pt-BR"/>
              <a:t> generate global efficiency plots</a:t>
            </a:r>
            <a:endParaRPr/>
          </a:p>
        </p:txBody>
      </p:sp>
      <p:pic>
        <p:nvPicPr>
          <p:cNvPr id="192" name="Google Shape;19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196" y="1994205"/>
            <a:ext cx="3897600" cy="2800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4D tracking pipeline with hypergraphs</a:t>
            </a:r>
            <a:endParaRPr/>
          </a:p>
        </p:txBody>
      </p:sp>
      <p:sp>
        <p:nvSpPr>
          <p:cNvPr id="198" name="Google Shape;198;p27"/>
          <p:cNvSpPr txBox="1"/>
          <p:nvPr>
            <p:ph idx="1" type="body"/>
          </p:nvPr>
        </p:nvSpPr>
        <p:spPr>
          <a:xfrm>
            <a:off x="311700" y="494525"/>
            <a:ext cx="8520600" cy="11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We plan to adapt this pipeline to perform 4D tracking with a timing layer </a:t>
            </a:r>
            <a:r>
              <a:rPr lang="pt-BR" sz="1400"/>
              <a:t>(e.g. ATLAS HGTD)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The main challenge of 4D tracking is the association of tracks with hits on the timing layer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Misassignaments</a:t>
            </a:r>
            <a:r>
              <a:rPr lang="pt-BR" sz="1200"/>
              <a:t> significantly degrade the track time association and primary vertex time (t</a:t>
            </a:r>
            <a:r>
              <a:rPr baseline="-25000" lang="pt-BR" sz="1200"/>
              <a:t>0</a:t>
            </a:r>
            <a:r>
              <a:rPr lang="pt-BR" sz="1200"/>
              <a:t>) reconstruction</a:t>
            </a:r>
            <a:endParaRPr sz="1200"/>
          </a:p>
        </p:txBody>
      </p:sp>
      <p:sp>
        <p:nvSpPr>
          <p:cNvPr id="199" name="Google Shape;199;p27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00" name="Google Shape;20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725" y="1391100"/>
            <a:ext cx="3713850" cy="26346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7"/>
          <p:cNvSpPr txBox="1"/>
          <p:nvPr/>
        </p:nvSpPr>
        <p:spPr>
          <a:xfrm>
            <a:off x="567500" y="3838950"/>
            <a:ext cx="3767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9E9E9E"/>
                </a:solidFill>
              </a:rPr>
              <a:t>Time association rate in </a:t>
            </a:r>
            <a:r>
              <a:rPr lang="pt-BR" sz="1200">
                <a:solidFill>
                  <a:srgbClr val="9E9E9E"/>
                </a:solidFill>
              </a:rPr>
              <a:t>function</a:t>
            </a:r>
            <a:r>
              <a:rPr lang="pt-BR" sz="1200">
                <a:solidFill>
                  <a:srgbClr val="9E9E9E"/>
                </a:solidFill>
              </a:rPr>
              <a:t> of pseudorapidity on the ATLAS experiment with HGTD</a:t>
            </a:r>
            <a:endParaRPr sz="1200">
              <a:solidFill>
                <a:srgbClr val="9E9E9E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u="sng">
                <a:solidFill>
                  <a:schemeClr val="hlink"/>
                </a:solidFill>
                <a:hlinkClick r:id="rId4"/>
              </a:rPr>
              <a:t>ATLAS HGTD TDR (ATLAS-TDR-031)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02" name="Google Shape;202;p27"/>
          <p:cNvSpPr txBox="1"/>
          <p:nvPr>
            <p:ph idx="1" type="body"/>
          </p:nvPr>
        </p:nvSpPr>
        <p:spPr>
          <a:xfrm>
            <a:off x="4182575" y="1391100"/>
            <a:ext cx="4649700" cy="9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An extrapolation with time information and that takes the whole path into account may enhance the association performance</a:t>
            </a:r>
            <a:endParaRPr sz="1400"/>
          </a:p>
        </p:txBody>
      </p:sp>
      <p:grpSp>
        <p:nvGrpSpPr>
          <p:cNvPr id="203" name="Google Shape;203;p27"/>
          <p:cNvGrpSpPr/>
          <p:nvPr/>
        </p:nvGrpSpPr>
        <p:grpSpPr>
          <a:xfrm>
            <a:off x="4182576" y="2401598"/>
            <a:ext cx="4651074" cy="2590902"/>
            <a:chOff x="4182576" y="2401598"/>
            <a:chExt cx="4651074" cy="2590902"/>
          </a:xfrm>
        </p:grpSpPr>
        <p:pic>
          <p:nvPicPr>
            <p:cNvPr id="204" name="Google Shape;204;p27"/>
            <p:cNvPicPr preferRelativeResize="0"/>
            <p:nvPr/>
          </p:nvPicPr>
          <p:blipFill rotWithShape="1">
            <a:blip r:embed="rId5">
              <a:alphaModFix/>
            </a:blip>
            <a:srcRect b="42964" l="20917" r="0" t="0"/>
            <a:stretch/>
          </p:blipFill>
          <p:spPr>
            <a:xfrm>
              <a:off x="4182576" y="2401600"/>
              <a:ext cx="2294425" cy="19473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pic>
          <p:nvPicPr>
            <p:cNvPr id="205" name="Google Shape;205;p27"/>
            <p:cNvPicPr preferRelativeResize="0"/>
            <p:nvPr/>
          </p:nvPicPr>
          <p:blipFill rotWithShape="1">
            <a:blip r:embed="rId6">
              <a:alphaModFix/>
            </a:blip>
            <a:srcRect b="41138" l="22522" r="0" t="0"/>
            <a:stretch/>
          </p:blipFill>
          <p:spPr>
            <a:xfrm>
              <a:off x="6664200" y="2401598"/>
              <a:ext cx="2168100" cy="1947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sp>
          <p:nvSpPr>
            <p:cNvPr id="206" name="Google Shape;206;p27"/>
            <p:cNvSpPr txBox="1"/>
            <p:nvPr/>
          </p:nvSpPr>
          <p:spPr>
            <a:xfrm>
              <a:off x="6662850" y="4438400"/>
              <a:ext cx="2170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9E9E9E"/>
                  </a:solidFill>
                </a:rPr>
                <a:t>Extrapolation with hyperGNN</a:t>
              </a:r>
              <a:endParaRPr sz="1200">
                <a:solidFill>
                  <a:srgbClr val="9E9E9E"/>
                </a:solidFill>
              </a:endParaRPr>
            </a:p>
          </p:txBody>
        </p:sp>
        <p:sp>
          <p:nvSpPr>
            <p:cNvPr id="207" name="Google Shape;207;p27"/>
            <p:cNvSpPr txBox="1"/>
            <p:nvPr/>
          </p:nvSpPr>
          <p:spPr>
            <a:xfrm>
              <a:off x="4244388" y="4438400"/>
              <a:ext cx="21708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9E9E9E"/>
                  </a:solidFill>
                </a:rPr>
                <a:t>Extrapolation with CKF like algorithm</a:t>
              </a:r>
              <a:endParaRPr sz="1200">
                <a:solidFill>
                  <a:srgbClr val="9E9E9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8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Summary and Next steps </a:t>
            </a:r>
            <a:endParaRPr/>
          </a:p>
        </p:txBody>
      </p:sp>
      <p:sp>
        <p:nvSpPr>
          <p:cNvPr id="213" name="Google Shape;213;p28"/>
          <p:cNvSpPr txBox="1"/>
          <p:nvPr>
            <p:ph idx="1" type="body"/>
          </p:nvPr>
        </p:nvSpPr>
        <p:spPr>
          <a:xfrm>
            <a:off x="311700" y="494525"/>
            <a:ext cx="8520600" cy="416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600">
                <a:solidFill>
                  <a:srgbClr val="0052CC"/>
                </a:solidFill>
              </a:rPr>
              <a:t>Summary</a:t>
            </a:r>
            <a:endParaRPr b="1" sz="1600">
              <a:solidFill>
                <a:srgbClr val="0052CC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New tracking methods are being developed to address the need of high-throughput at the HL phase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Being the GNN pipeline one of the most promising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We proposed a HyperGNN pipeline that shows high reconstruction efficiency on simulated HL-LHC events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600">
                <a:solidFill>
                  <a:srgbClr val="0052CC"/>
                </a:solidFill>
              </a:rPr>
              <a:t>Next Steps</a:t>
            </a:r>
            <a:endParaRPr b="1" sz="1600">
              <a:solidFill>
                <a:srgbClr val="0052CC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52CC"/>
              </a:buClr>
              <a:buSzPts val="1400"/>
              <a:buChar char="●"/>
            </a:pPr>
            <a:r>
              <a:rPr lang="pt-BR" sz="1400"/>
              <a:t>Optimize graph building algorithm for runtime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Testing the substitution of the numerical integration extrapolation by a </a:t>
            </a:r>
            <a:r>
              <a:rPr lang="pt-BR" sz="1200"/>
              <a:t>parameterized</a:t>
            </a:r>
            <a:r>
              <a:rPr lang="pt-BR" sz="1200"/>
              <a:t> procedure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Adapt the code for parallel processing on GPUs</a:t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52CC"/>
              </a:buClr>
              <a:buSzPts val="1400"/>
              <a:buChar char="●"/>
            </a:pPr>
            <a:r>
              <a:rPr lang="pt-BR" sz="1400"/>
              <a:t>Improve network design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Find the workpoint that best ballance </a:t>
            </a:r>
            <a:r>
              <a:rPr lang="pt-BR" sz="1200"/>
              <a:t>efficiency, memory usage and throughput</a:t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52CC"/>
              </a:buClr>
              <a:buSzPts val="1400"/>
              <a:buChar char="●"/>
            </a:pPr>
            <a:r>
              <a:rPr lang="pt-BR" sz="1400"/>
              <a:t>Integrate endcap timing layers for 4D tracking (e.g. ATLAS HGTD)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Adapt our model to make best usage of the region limited time measurements </a:t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52CC"/>
              </a:buClr>
              <a:buSzPts val="1400"/>
              <a:buChar char="●"/>
            </a:pPr>
            <a:r>
              <a:rPr lang="pt-BR" sz="1400"/>
              <a:t>Full </a:t>
            </a:r>
            <a:r>
              <a:rPr lang="pt-BR" sz="1400"/>
              <a:t>comparison</a:t>
            </a:r>
            <a:r>
              <a:rPr lang="pt-BR" sz="1400"/>
              <a:t> analysis with current GNN approaches</a:t>
            </a:r>
            <a:endParaRPr sz="1400"/>
          </a:p>
        </p:txBody>
      </p:sp>
      <p:sp>
        <p:nvSpPr>
          <p:cNvPr id="214" name="Google Shape;214;p28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/>
          <p:nvPr>
            <p:ph type="ctrTitle"/>
          </p:nvPr>
        </p:nvSpPr>
        <p:spPr>
          <a:xfrm>
            <a:off x="311700" y="744575"/>
            <a:ext cx="8520600" cy="228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Thank you for your attention!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50">
                <a:solidFill>
                  <a:schemeClr val="accent1"/>
                </a:solidFill>
              </a:rPr>
              <a:t>ありがとうございました!</a:t>
            </a:r>
            <a:endParaRPr sz="2750">
              <a:solidFill>
                <a:schemeClr val="accent1"/>
              </a:solidFill>
            </a:endParaRPr>
          </a:p>
        </p:txBody>
      </p:sp>
      <p:sp>
        <p:nvSpPr>
          <p:cNvPr id="220" name="Google Shape;220;p29"/>
          <p:cNvSpPr txBox="1"/>
          <p:nvPr>
            <p:ph idx="1" type="subTitle"/>
          </p:nvPr>
        </p:nvSpPr>
        <p:spPr>
          <a:xfrm>
            <a:off x="311700" y="3142725"/>
            <a:ext cx="8520600" cy="142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Questions?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/>
              <a:t>rodrigoestevam99@usp.br</a:t>
            </a:r>
            <a:endParaRPr sz="1400"/>
          </a:p>
        </p:txBody>
      </p:sp>
      <p:sp>
        <p:nvSpPr>
          <p:cNvPr id="221" name="Google Shape;221;p29"/>
          <p:cNvSpPr txBox="1"/>
          <p:nvPr>
            <p:ph idx="4294967295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0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pt-BR"/>
              <a:t>References</a:t>
            </a:r>
            <a:endParaRPr/>
          </a:p>
        </p:txBody>
      </p:sp>
      <p:sp>
        <p:nvSpPr>
          <p:cNvPr id="227" name="Google Shape;227;p30"/>
          <p:cNvSpPr txBox="1"/>
          <p:nvPr>
            <p:ph idx="1" type="body"/>
          </p:nvPr>
        </p:nvSpPr>
        <p:spPr>
          <a:xfrm>
            <a:off x="311700" y="494525"/>
            <a:ext cx="8520600" cy="416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7500"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0000"/>
              <a:buNone/>
            </a:pPr>
            <a:r>
              <a:rPr lang="pt-BR" sz="1500"/>
              <a:t>[1] ATLAS Collaboration. </a:t>
            </a:r>
            <a:r>
              <a:rPr i="1" lang="pt-BR" sz="1500"/>
              <a:t>Observation of a new particle in the search for the Standard Model Higgs boson with the ATLAS detector at the LHC. </a:t>
            </a:r>
            <a:r>
              <a:rPr lang="pt-BR" sz="1500"/>
              <a:t>Physics Letters B,2021. </a:t>
            </a:r>
            <a:r>
              <a:rPr lang="pt-BR" sz="1500" u="sng">
                <a:solidFill>
                  <a:schemeClr val="hlink"/>
                </a:solidFill>
                <a:hlinkClick r:id="rId3"/>
              </a:rPr>
              <a:t>https://doi.org/10.1016/j.physletb.2012.08.020</a:t>
            </a:r>
            <a:r>
              <a:rPr lang="pt-BR" sz="1500"/>
              <a:t>.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0000"/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20000"/>
              <a:buFont typeface="Arial"/>
              <a:buNone/>
            </a:pPr>
            <a:r>
              <a:rPr lang="pt-BR" sz="1500"/>
              <a:t>[2]  M. Gullstrand, and S.Maraš. “Using Graph Neural Networks for Track Classification and Time Determination of Primary Vertices in the ATLAS Experiment” (Dissertation). Disponível em </a:t>
            </a:r>
            <a:r>
              <a:rPr lang="pt-BR" sz="1500" u="sng">
                <a:solidFill>
                  <a:schemeClr val="hlink"/>
                </a:solidFill>
                <a:hlinkClick r:id="rId4"/>
              </a:rPr>
              <a:t>http://urn.kb.se/resolve?urn=urn:nbn:se:kth:diva-288505</a:t>
            </a:r>
            <a:r>
              <a:rPr lang="pt-BR" sz="1500"/>
              <a:t>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0000"/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20000"/>
              <a:buNone/>
            </a:pPr>
            <a:r>
              <a:rPr lang="pt-BR" sz="1500"/>
              <a:t>[3] JU, X. et al. </a:t>
            </a:r>
            <a:r>
              <a:rPr i="1" lang="pt-BR" sz="1500"/>
              <a:t>Performance of a geometric deep learning pipeline for HL-LHC particle tracking</a:t>
            </a:r>
            <a:r>
              <a:rPr lang="pt-BR" sz="1500"/>
              <a:t>. The European Physical Journal C, v. 81, n. 10, p. 876, out. 2021. ISSN 1434-6052. DOI: 10.1140/epjc/s10052- 021- 09675- 8. Disponivel em </a:t>
            </a:r>
            <a:r>
              <a:rPr lang="pt-BR" sz="15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https://doi.org/10.1140/epjc/s10052-021-09675-8</a:t>
            </a:r>
            <a:r>
              <a:rPr lang="pt-BR" sz="1500"/>
              <a:t> .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0000"/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3333"/>
              <a:buFont typeface="Arial"/>
              <a:buNone/>
            </a:pPr>
            <a:r>
              <a:rPr lang="pt-BR" sz="1500"/>
              <a:t>[4] DeZoort, G., et al. "Charged Particle Tracking via Edge-Classifying Interaction Networks," in Computing and Software for Big Science, vol. 5, no. 1, 2021. Available at: </a:t>
            </a:r>
            <a:r>
              <a:rPr lang="pt-BR" sz="1500" u="sng">
                <a:solidFill>
                  <a:schemeClr val="hlink"/>
                </a:solidFill>
                <a:hlinkClick r:id="rId6"/>
              </a:rPr>
              <a:t>https://arxiv.org/abs/2103.16701</a:t>
            </a:r>
            <a:r>
              <a:rPr lang="pt-BR" sz="1500"/>
              <a:t> 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3333"/>
              <a:buFont typeface="Arial"/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3333"/>
              <a:buFont typeface="Arial"/>
              <a:buNone/>
            </a:pPr>
            <a:r>
              <a:rPr lang="pt-BR" sz="1500"/>
              <a:t>[5] ATLAS Collaboration, “Technical Design Report: A High-Granularity Timing Detector for the ATLAS Phase-II Upgrade”. Technical report, CERN, Geneva, 2020. Disponível em: </a:t>
            </a:r>
            <a:r>
              <a:rPr lang="pt-BR" sz="1500" u="sng">
                <a:solidFill>
                  <a:schemeClr val="hlink"/>
                </a:solidFill>
                <a:hlinkClick r:id="rId7"/>
              </a:rPr>
              <a:t>https://cds.cern.ch/record/2719855/files/ATLAS-TDR-031.pdf</a:t>
            </a:r>
            <a:r>
              <a:rPr lang="pt-BR" sz="1500"/>
              <a:t> 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0000"/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20000"/>
              <a:buFont typeface="Arial"/>
              <a:buNone/>
            </a:pPr>
            <a:r>
              <a:rPr lang="pt-BR" sz="1500"/>
              <a:t>[6] Santi, L., “4D Tracking at ATLAS” in HSF Seminar - 4D reconstruction. Available at: </a:t>
            </a:r>
            <a:r>
              <a:rPr lang="pt-BR" sz="1500" u="sng">
                <a:solidFill>
                  <a:schemeClr val="hlink"/>
                </a:solidFill>
                <a:hlinkClick r:id="rId8"/>
              </a:rPr>
              <a:t>https://indi.to/YsmvK</a:t>
            </a:r>
            <a:r>
              <a:rPr lang="pt-BR" sz="1500"/>
              <a:t>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0000"/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0000"/>
              <a:buNone/>
            </a:pPr>
            <a:r>
              <a:rPr lang="pt-BR" sz="1500"/>
              <a:t>[7] ATLAS Collaboration. </a:t>
            </a:r>
            <a:r>
              <a:rPr i="1" lang="pt-BR" sz="1500"/>
              <a:t>ACTS documentation. </a:t>
            </a:r>
            <a:endParaRPr i="1" sz="15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0000"/>
              <a:buNone/>
            </a:pPr>
            <a:r>
              <a:rPr lang="pt-BR" sz="1500"/>
              <a:t>Disponivel em: </a:t>
            </a:r>
            <a:r>
              <a:rPr lang="pt-BR" sz="1500" u="sng">
                <a:solidFill>
                  <a:schemeClr val="hlink"/>
                </a:solidFill>
                <a:hlinkClick r:id="rId9"/>
              </a:rPr>
              <a:t>https://acts.readthedocs.io/en/latest/index.html</a:t>
            </a:r>
            <a:endParaRPr sz="1500"/>
          </a:p>
        </p:txBody>
      </p:sp>
      <p:sp>
        <p:nvSpPr>
          <p:cNvPr id="228" name="Google Shape;228;p30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pt-BR"/>
              <a:t>Backup</a:t>
            </a:r>
            <a:endParaRPr/>
          </a:p>
        </p:txBody>
      </p:sp>
      <p:sp>
        <p:nvSpPr>
          <p:cNvPr id="234" name="Google Shape;234;p31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pt-BR"/>
              <a:t>Charged particle tracking at the HL-LHC</a:t>
            </a:r>
            <a:endParaRPr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11700" y="494525"/>
            <a:ext cx="8520600" cy="13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52CC"/>
              </a:buClr>
              <a:buSzPts val="1400"/>
              <a:buChar char="●"/>
            </a:pPr>
            <a:r>
              <a:rPr lang="pt-BR" sz="1400"/>
              <a:t>Years ago, we realised that c</a:t>
            </a:r>
            <a:r>
              <a:rPr lang="pt-BR" sz="1400"/>
              <a:t>urrent track reconstruction pipelines used by LHC experiments </a:t>
            </a:r>
            <a:r>
              <a:rPr lang="pt-BR" sz="1400">
                <a:solidFill>
                  <a:schemeClr val="accent1"/>
                </a:solidFill>
              </a:rPr>
              <a:t>would not </a:t>
            </a:r>
            <a:r>
              <a:rPr lang="pt-BR" sz="1400">
                <a:solidFill>
                  <a:schemeClr val="accent1"/>
                </a:solidFill>
              </a:rPr>
              <a:t>have enough throughput</a:t>
            </a:r>
            <a:r>
              <a:rPr lang="pt-BR" sz="1400"/>
              <a:t> to operate on the HL phase</a:t>
            </a:r>
            <a:endParaRPr sz="1200"/>
          </a:p>
        </p:txBody>
      </p:sp>
      <p:sp>
        <p:nvSpPr>
          <p:cNvPr id="72" name="Google Shape;72;p14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311700" y="997775"/>
            <a:ext cx="8520600" cy="8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52CC"/>
              </a:buClr>
              <a:buSzPts val="1400"/>
              <a:buChar char="●"/>
            </a:pPr>
            <a:r>
              <a:rPr lang="pt-BR">
                <a:solidFill>
                  <a:schemeClr val="dk2"/>
                </a:solidFill>
              </a:rPr>
              <a:t>Promising pipelines utilize </a:t>
            </a:r>
            <a:r>
              <a:rPr lang="pt-BR">
                <a:solidFill>
                  <a:schemeClr val="accent1"/>
                </a:solidFill>
              </a:rPr>
              <a:t>Graph Neural Networks (GNNs)</a:t>
            </a:r>
            <a:r>
              <a:rPr lang="pt-BR">
                <a:solidFill>
                  <a:schemeClr val="dk2"/>
                </a:solidFill>
              </a:rPr>
              <a:t> as</a:t>
            </a:r>
            <a:r>
              <a:rPr lang="pt-BR">
                <a:solidFill>
                  <a:srgbClr val="0052CC"/>
                </a:solidFill>
              </a:rPr>
              <a:t> </a:t>
            </a:r>
            <a:r>
              <a:rPr lang="pt-BR">
                <a:solidFill>
                  <a:schemeClr val="dk2"/>
                </a:solidFill>
              </a:rPr>
              <a:t>a high-throughput alternative</a:t>
            </a:r>
            <a:endParaRPr sz="1200">
              <a:solidFill>
                <a:srgbClr val="999999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</a:pPr>
            <a:r>
              <a:rPr lang="pt-BR" sz="1200">
                <a:solidFill>
                  <a:srgbClr val="999999"/>
                </a:solidFill>
              </a:rPr>
              <a:t>Input graph represent hits as nodes and track segments as edges</a:t>
            </a:r>
            <a:endParaRPr sz="1200">
              <a:solidFill>
                <a:srgbClr val="999999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</a:pPr>
            <a:r>
              <a:rPr lang="pt-BR" sz="1200">
                <a:solidFill>
                  <a:srgbClr val="999999"/>
                </a:solidFill>
              </a:rPr>
              <a:t>The GNN then estimates the likelihood of the edge being part of a particle track</a:t>
            </a:r>
            <a:endParaRPr sz="1200">
              <a:solidFill>
                <a:srgbClr val="999999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</a:pPr>
            <a:r>
              <a:rPr lang="pt-BR" sz="1200">
                <a:solidFill>
                  <a:srgbClr val="999999"/>
                </a:solidFill>
              </a:rPr>
              <a:t>Selected track segments are then grouped into particle tracks</a:t>
            </a:r>
            <a:endParaRPr sz="1200">
              <a:solidFill>
                <a:srgbClr val="999999"/>
              </a:solidFill>
            </a:endParaRPr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○"/>
            </a:pPr>
            <a:r>
              <a:rPr lang="pt-BR" sz="1200">
                <a:solidFill>
                  <a:schemeClr val="accent1"/>
                </a:solidFill>
              </a:rPr>
              <a:t>Highly parallelizable! Significantly decreasing runtime when processing high number of events</a:t>
            </a:r>
            <a:endParaRPr sz="1200">
              <a:solidFill>
                <a:schemeClr val="accent1"/>
              </a:solidFill>
            </a:endParaRPr>
          </a:p>
        </p:txBody>
      </p:sp>
      <p:grpSp>
        <p:nvGrpSpPr>
          <p:cNvPr id="74" name="Google Shape;74;p14"/>
          <p:cNvGrpSpPr/>
          <p:nvPr/>
        </p:nvGrpSpPr>
        <p:grpSpPr>
          <a:xfrm>
            <a:off x="4534600" y="1908075"/>
            <a:ext cx="3456600" cy="3183625"/>
            <a:chOff x="2282925" y="1702637"/>
            <a:chExt cx="3456600" cy="3183625"/>
          </a:xfrm>
        </p:grpSpPr>
        <p:pic>
          <p:nvPicPr>
            <p:cNvPr id="75" name="Google Shape;75;p1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774986" y="1702637"/>
              <a:ext cx="2472500" cy="2400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" name="Google Shape;76;p14"/>
            <p:cNvSpPr txBox="1"/>
            <p:nvPr/>
          </p:nvSpPr>
          <p:spPr>
            <a:xfrm>
              <a:off x="2282925" y="4147363"/>
              <a:ext cx="34566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76797B"/>
                  </a:solidFill>
                </a:rPr>
                <a:t>Wall time of the track reconstruction pipeline at the CMS experiment in function of increasing pileup (</a:t>
              </a:r>
              <a:r>
                <a:rPr lang="pt-BR" sz="1200" u="sng">
                  <a:solidFill>
                    <a:schemeClr val="hlink"/>
                  </a:solidFill>
                  <a:hlinkClick r:id="rId4"/>
                </a:rPr>
                <a:t>CMS Collaboration ,2017</a:t>
              </a:r>
              <a:r>
                <a:rPr lang="pt-BR" sz="1200">
                  <a:solidFill>
                    <a:srgbClr val="76797B"/>
                  </a:solidFill>
                </a:rPr>
                <a:t>)</a:t>
              </a:r>
              <a:endParaRPr sz="1200">
                <a:solidFill>
                  <a:srgbClr val="76797B"/>
                </a:solidFill>
              </a:endParaRPr>
            </a:p>
          </p:txBody>
        </p:sp>
      </p:grpSp>
      <p:grpSp>
        <p:nvGrpSpPr>
          <p:cNvPr id="77" name="Google Shape;77;p14"/>
          <p:cNvGrpSpPr/>
          <p:nvPr/>
        </p:nvGrpSpPr>
        <p:grpSpPr>
          <a:xfrm>
            <a:off x="374275" y="2296038"/>
            <a:ext cx="8743200" cy="2236862"/>
            <a:chOff x="374275" y="2296038"/>
            <a:chExt cx="8743200" cy="2236862"/>
          </a:xfrm>
        </p:grpSpPr>
        <p:pic>
          <p:nvPicPr>
            <p:cNvPr id="78" name="Google Shape;78;p1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65000" y="2296038"/>
              <a:ext cx="8161751" cy="1867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9" name="Google Shape;79;p14"/>
            <p:cNvSpPr txBox="1"/>
            <p:nvPr/>
          </p:nvSpPr>
          <p:spPr>
            <a:xfrm>
              <a:off x="374275" y="4163600"/>
              <a:ext cx="8743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 u="sng">
                  <a:solidFill>
                    <a:schemeClr val="hlink"/>
                  </a:solidFill>
                  <a:hlinkClick r:id="rId6"/>
                </a:rPr>
                <a:t>Daniel Murnane (2022) Graph Neural Networs for High Luminosity  Track Reconstruction.EP-IT Data Science Seminar, CERN</a:t>
              </a:r>
              <a:endParaRPr sz="1200">
                <a:solidFill>
                  <a:schemeClr val="dk2"/>
                </a:solidFill>
              </a:endParaRPr>
            </a:p>
          </p:txBody>
        </p:sp>
      </p:grpSp>
      <p:grpSp>
        <p:nvGrpSpPr>
          <p:cNvPr id="80" name="Google Shape;80;p14"/>
          <p:cNvGrpSpPr/>
          <p:nvPr/>
        </p:nvGrpSpPr>
        <p:grpSpPr>
          <a:xfrm>
            <a:off x="160588" y="2069400"/>
            <a:ext cx="4230300" cy="2860975"/>
            <a:chOff x="152713" y="2181725"/>
            <a:chExt cx="4230300" cy="2860975"/>
          </a:xfrm>
        </p:grpSpPr>
        <p:pic>
          <p:nvPicPr>
            <p:cNvPr id="81" name="Google Shape;81;p1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907891" y="2181725"/>
              <a:ext cx="2877834" cy="2259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" name="Google Shape;82;p14"/>
            <p:cNvSpPr txBox="1"/>
            <p:nvPr/>
          </p:nvSpPr>
          <p:spPr>
            <a:xfrm>
              <a:off x="152713" y="4507200"/>
              <a:ext cx="4230300" cy="53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just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9E9E9E"/>
                  </a:solidFill>
                </a:rPr>
                <a:t>Simulation of Z →μμ at the ATLAS experiment with increasing pileup (</a:t>
              </a:r>
              <a:r>
                <a:rPr lang="pt-BR" sz="1200" u="sng">
                  <a:solidFill>
                    <a:srgbClr val="0097A7"/>
                  </a:solidFill>
                  <a:hlinkClick r:id="rId8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ATLAS event display</a:t>
              </a:r>
              <a:r>
                <a:rPr lang="pt-BR" sz="1200">
                  <a:solidFill>
                    <a:srgbClr val="9E9E9E"/>
                  </a:solidFill>
                </a:rPr>
                <a:t> UNSG-2021-29)</a:t>
              </a:r>
              <a:endParaRPr sz="1200"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>
            <a:off x="311700" y="1917300"/>
            <a:ext cx="8520600" cy="107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/>
              <a:t>HyperGNN particle tracking pipeline</a:t>
            </a:r>
            <a:endParaRPr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550">
                <a:solidFill>
                  <a:schemeClr val="accent1"/>
                </a:solidFill>
              </a:rPr>
              <a:t>for HL-LHC experiments</a:t>
            </a:r>
            <a:endParaRPr sz="3550">
              <a:solidFill>
                <a:schemeClr val="accent1"/>
              </a:solidFill>
            </a:endParaRPr>
          </a:p>
        </p:txBody>
      </p:sp>
      <p:sp>
        <p:nvSpPr>
          <p:cNvPr id="88" name="Google Shape;88;p15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(Why) Hypergraphs?</a:t>
            </a:r>
            <a:endParaRPr/>
          </a:p>
        </p:txBody>
      </p:sp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311700" y="494525"/>
            <a:ext cx="8520600" cy="138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Hypergraphs are graphs with edges that connect more than two nodes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Better represent node relationships that go beyond pairwise connections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The generalization and stability theorems formulated to GNNs can be extended to HGNNs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Possible to do spectral analysis of “filter response” </a:t>
            </a:r>
            <a:endParaRPr/>
          </a:p>
        </p:txBody>
      </p:sp>
      <p:sp>
        <p:nvSpPr>
          <p:cNvPr id="95" name="Google Shape;95;p16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6" name="Google Shape;9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1851" y="1746975"/>
            <a:ext cx="5678803" cy="282992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/>
        </p:nvSpPr>
        <p:spPr>
          <a:xfrm>
            <a:off x="4539825" y="4576900"/>
            <a:ext cx="375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u="sng">
                <a:solidFill>
                  <a:srgbClr val="0097A7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Yifan Feng et. al., Hypergraph Neural Networks</a:t>
            </a:r>
            <a:endParaRPr sz="12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(Why) Hypergraphs in tracking?</a:t>
            </a:r>
            <a:endParaRPr/>
          </a:p>
        </p:txBody>
      </p:sp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311700" y="494525"/>
            <a:ext cx="8520600" cy="28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Intuitively, is easier to predict if a whole set of nodes compose a track than if two nodes compose a segment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Supposing we model it well with our feature space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This representation would allow for a two-step pipeline, instead of three, as the track building would not be necessary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Only graph building and network inference</a:t>
            </a:r>
            <a:endParaRPr/>
          </a:p>
        </p:txBody>
      </p:sp>
      <p:sp>
        <p:nvSpPr>
          <p:cNvPr id="104" name="Google Shape;104;p17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5" name="Google Shape;10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3538" y="2449600"/>
            <a:ext cx="1933575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6638" y="2449600"/>
            <a:ext cx="1933575" cy="194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HyperGNN pipeline implementation</a:t>
            </a:r>
            <a:endParaRPr/>
          </a:p>
        </p:txBody>
      </p:sp>
      <p:sp>
        <p:nvSpPr>
          <p:cNvPr id="112" name="Google Shape;112;p18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Hypergraph building - using simplified CKF</a:t>
            </a:r>
            <a:endParaRPr/>
          </a:p>
        </p:txBody>
      </p:sp>
      <p:sp>
        <p:nvSpPr>
          <p:cNvPr id="118" name="Google Shape;118;p19"/>
          <p:cNvSpPr txBox="1"/>
          <p:nvPr>
            <p:ph idx="1" type="body"/>
          </p:nvPr>
        </p:nvSpPr>
        <p:spPr>
          <a:xfrm>
            <a:off x="311700" y="494525"/>
            <a:ext cx="8520600" cy="123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For now, we use a simplified version of CKF for the hypergraph building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I</a:t>
            </a:r>
            <a:r>
              <a:rPr lang="pt-BR" sz="1400"/>
              <a:t>t performs a multi-path extrapolation, without a measurement selection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Each possible path is a different hyperedge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We also removed the kalman update and material interaction simulation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Kept high efficiency (98.6%) but with low purity</a:t>
            </a:r>
            <a:endParaRPr sz="1200"/>
          </a:p>
        </p:txBody>
      </p:sp>
      <p:sp>
        <p:nvSpPr>
          <p:cNvPr id="119" name="Google Shape;119;p19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pSp>
        <p:nvGrpSpPr>
          <p:cNvPr id="120" name="Google Shape;120;p19"/>
          <p:cNvGrpSpPr/>
          <p:nvPr/>
        </p:nvGrpSpPr>
        <p:grpSpPr>
          <a:xfrm>
            <a:off x="1622375" y="2909824"/>
            <a:ext cx="5409688" cy="2166301"/>
            <a:chOff x="1622375" y="2770049"/>
            <a:chExt cx="5409688" cy="2166301"/>
          </a:xfrm>
        </p:grpSpPr>
        <p:pic>
          <p:nvPicPr>
            <p:cNvPr id="121" name="Google Shape;121;p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026554" y="2818676"/>
              <a:ext cx="1739846" cy="1748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p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868224" y="2770049"/>
              <a:ext cx="1779475" cy="1797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3" name="Google Shape;123;p19"/>
            <p:cNvSpPr txBox="1"/>
            <p:nvPr/>
          </p:nvSpPr>
          <p:spPr>
            <a:xfrm>
              <a:off x="1622375" y="4567050"/>
              <a:ext cx="2548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9E9E9E"/>
                  </a:solidFill>
                </a:rPr>
                <a:t>Combinatorial Kalman Filter (CKF)</a:t>
              </a:r>
              <a:endParaRPr sz="1200">
                <a:solidFill>
                  <a:srgbClr val="9E9E9E"/>
                </a:solidFill>
              </a:endParaRPr>
            </a:p>
          </p:txBody>
        </p:sp>
        <p:sp>
          <p:nvSpPr>
            <p:cNvPr id="124" name="Google Shape;124;p19"/>
            <p:cNvSpPr txBox="1"/>
            <p:nvPr/>
          </p:nvSpPr>
          <p:spPr>
            <a:xfrm>
              <a:off x="4483863" y="4567050"/>
              <a:ext cx="2548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9E9E9E"/>
                  </a:solidFill>
                </a:rPr>
                <a:t>Hypergraph building algorithm</a:t>
              </a:r>
              <a:endParaRPr sz="1200">
                <a:solidFill>
                  <a:srgbClr val="9E9E9E"/>
                </a:solidFill>
              </a:endParaRPr>
            </a:p>
          </p:txBody>
        </p:sp>
      </p:grpSp>
      <p:sp>
        <p:nvSpPr>
          <p:cNvPr id="125" name="Google Shape;125;p19"/>
          <p:cNvSpPr txBox="1"/>
          <p:nvPr>
            <p:ph idx="1" type="body"/>
          </p:nvPr>
        </p:nvSpPr>
        <p:spPr>
          <a:xfrm>
            <a:off x="311700" y="1612250"/>
            <a:ext cx="8520600" cy="12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The network should filter fake tracks, so high efficiency is required but purity is not</a:t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On a second iteration our method was 2x faster than CKF (from 8.0 s to 3.18 s) but with a bigger impact on efficiency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 sz="1200"/>
              <a:t>Efficiency dropped to 98%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We still need to find the best working point</a:t>
            </a:r>
            <a:endParaRPr sz="1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Hypergraph building - parametrized trajectory</a:t>
            </a:r>
            <a:endParaRPr/>
          </a:p>
        </p:txBody>
      </p:sp>
      <p:sp>
        <p:nvSpPr>
          <p:cNvPr id="131" name="Google Shape;131;p20"/>
          <p:cNvSpPr txBox="1"/>
          <p:nvPr>
            <p:ph idx="1" type="body"/>
          </p:nvPr>
        </p:nvSpPr>
        <p:spPr>
          <a:xfrm>
            <a:off x="311700" y="494525"/>
            <a:ext cx="8520600" cy="223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As less accuracy on the extrapolation is required, we are studying the substitution of the numerical integration (4th order Range Kutta) by a parametrized helicoid extrapolation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An uniform magnetic field is required (at least per region)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The </a:t>
            </a:r>
            <a:r>
              <a:rPr lang="pt-BR" sz="1200">
                <a:solidFill>
                  <a:schemeClr val="accent1"/>
                </a:solidFill>
              </a:rPr>
              <a:t>centre</a:t>
            </a:r>
            <a:r>
              <a:rPr lang="pt-BR" sz="1200"/>
              <a:t> of the helicoid, as well as its </a:t>
            </a:r>
            <a:r>
              <a:rPr lang="pt-BR" sz="1200">
                <a:solidFill>
                  <a:schemeClr val="accent1"/>
                </a:solidFill>
              </a:rPr>
              <a:t>radius</a:t>
            </a:r>
            <a:r>
              <a:rPr lang="pt-BR" sz="1200"/>
              <a:t>, can be estimated with seed information</a:t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Could be used as a direct substitute for the numerical integration on the layer-by-layer extrapolation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Or used to find the surfaces that the trajectory interacts with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Would be followed by a tree search to find the possible paths </a:t>
            </a:r>
            <a:endParaRPr sz="1200"/>
          </a:p>
        </p:txBody>
      </p:sp>
      <p:sp>
        <p:nvSpPr>
          <p:cNvPr id="132" name="Google Shape;132;p20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grpSp>
        <p:nvGrpSpPr>
          <p:cNvPr id="133" name="Google Shape;133;p20"/>
          <p:cNvGrpSpPr/>
          <p:nvPr/>
        </p:nvGrpSpPr>
        <p:grpSpPr>
          <a:xfrm>
            <a:off x="5679100" y="2733625"/>
            <a:ext cx="3079200" cy="2096800"/>
            <a:chOff x="5679100" y="2733625"/>
            <a:chExt cx="3079200" cy="2096800"/>
          </a:xfrm>
        </p:grpSpPr>
        <p:pic>
          <p:nvPicPr>
            <p:cNvPr id="134" name="Google Shape;134;p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379598" y="2733625"/>
              <a:ext cx="1606200" cy="1542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5" name="Google Shape;135;p20"/>
            <p:cNvSpPr txBox="1"/>
            <p:nvPr/>
          </p:nvSpPr>
          <p:spPr>
            <a:xfrm>
              <a:off x="5679100" y="4276325"/>
              <a:ext cx="30792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just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>
                  <a:solidFill>
                    <a:srgbClr val="9E9E9E"/>
                  </a:solidFill>
                </a:rPr>
                <a:t>Example of extrapolated trajectory with parameterized helicoid compared to particle hits</a:t>
              </a:r>
              <a:endParaRPr sz="1200">
                <a:solidFill>
                  <a:srgbClr val="9E9E9E"/>
                </a:solidFill>
              </a:endParaRPr>
            </a:p>
          </p:txBody>
        </p:sp>
      </p:grpSp>
      <p:pic>
        <p:nvPicPr>
          <p:cNvPr id="136" name="Google Shape;13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8500" y="2378222"/>
            <a:ext cx="1818645" cy="209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92750" y="2871425"/>
            <a:ext cx="2152026" cy="135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0"/>
          <p:cNvSpPr txBox="1"/>
          <p:nvPr/>
        </p:nvSpPr>
        <p:spPr>
          <a:xfrm>
            <a:off x="385375" y="4475025"/>
            <a:ext cx="453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9E9E9E"/>
                </a:solidFill>
              </a:rPr>
              <a:t>The centre of the helicoid can be found with a Circular Hough Transform (CHT)</a:t>
            </a:r>
            <a:endParaRPr sz="1200">
              <a:solidFill>
                <a:srgbClr val="9E9E9E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>
            <p:ph type="title"/>
          </p:nvPr>
        </p:nvSpPr>
        <p:spPr>
          <a:xfrm>
            <a:off x="347725" y="-78175"/>
            <a:ext cx="879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HyperGNN inference</a:t>
            </a:r>
            <a:endParaRPr/>
          </a:p>
        </p:txBody>
      </p:sp>
      <p:sp>
        <p:nvSpPr>
          <p:cNvPr id="144" name="Google Shape;144;p21"/>
          <p:cNvSpPr txBox="1"/>
          <p:nvPr>
            <p:ph idx="1" type="body"/>
          </p:nvPr>
        </p:nvSpPr>
        <p:spPr>
          <a:xfrm>
            <a:off x="311700" y="494525"/>
            <a:ext cx="8520600" cy="352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For the feature space, we chose </a:t>
            </a:r>
            <a:r>
              <a:rPr lang="pt-BR" sz="1400"/>
              <a:t>attributes</a:t>
            </a:r>
            <a:r>
              <a:rPr lang="pt-BR" sz="1400"/>
              <a:t> easily accessible from the track finding algorithm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will expand in the future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We devised an HyperGNN architecture inspired by the </a:t>
            </a:r>
            <a:r>
              <a:rPr lang="pt-BR" sz="1400">
                <a:solidFill>
                  <a:schemeClr val="accent1"/>
                </a:solidFill>
              </a:rPr>
              <a:t>Interaction Network (IN)</a:t>
            </a:r>
            <a:r>
              <a:rPr lang="pt-BR" sz="1400"/>
              <a:t> design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>
                <a:solidFill>
                  <a:schemeClr val="accent1"/>
                </a:solidFill>
              </a:rPr>
              <a:t>Relational model</a:t>
            </a:r>
            <a:r>
              <a:rPr lang="pt-BR" sz="1200"/>
              <a:t> ⇨ hyperedge-wise (track candidates) convolution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>
                <a:solidFill>
                  <a:schemeClr val="accent1"/>
                </a:solidFill>
              </a:rPr>
              <a:t>Object model</a:t>
            </a:r>
            <a:r>
              <a:rPr lang="pt-BR" sz="1200"/>
              <a:t> ⇨ node-wise (hits) convolution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 sz="1200"/>
              <a:t>We chose the maximum function as an aggregator and edge-wise attention mechanism</a:t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 sz="1400"/>
              <a:t>Implemented with </a:t>
            </a:r>
            <a:r>
              <a:rPr lang="pt-BR" sz="1400">
                <a:solidFill>
                  <a:schemeClr val="accent1"/>
                </a:solidFill>
              </a:rPr>
              <a:t>PyTorch</a:t>
            </a:r>
            <a:r>
              <a:rPr lang="pt-BR" sz="1400"/>
              <a:t> and the </a:t>
            </a:r>
            <a:r>
              <a:rPr lang="pt-BR" sz="1400">
                <a:solidFill>
                  <a:schemeClr val="accent1"/>
                </a:solidFill>
              </a:rPr>
              <a:t>conv.HypergraphConv</a:t>
            </a:r>
            <a:r>
              <a:rPr lang="pt-BR" sz="1400"/>
              <a:t> layer</a:t>
            </a:r>
            <a:endParaRPr sz="1400"/>
          </a:p>
        </p:txBody>
      </p:sp>
      <p:sp>
        <p:nvSpPr>
          <p:cNvPr id="145" name="Google Shape;145;p21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46" name="Google Shape;146;p21" title="net_arch.drawi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9475" y="2869124"/>
            <a:ext cx="6661526" cy="188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3000" y="1180838"/>
            <a:ext cx="3528001" cy="22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86425" y="1200137"/>
            <a:ext cx="1589574" cy="18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