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handoutMasterIdLst>
    <p:handoutMasterId r:id="rId39"/>
  </p:handoutMasterIdLst>
  <p:sldIdLst>
    <p:sldId id="6635" r:id="rId2"/>
    <p:sldId id="6671" r:id="rId3"/>
    <p:sldId id="6672" r:id="rId4"/>
    <p:sldId id="6709" r:id="rId5"/>
    <p:sldId id="6673" r:id="rId6"/>
    <p:sldId id="6687" r:id="rId7"/>
    <p:sldId id="6701" r:id="rId8"/>
    <p:sldId id="6693" r:id="rId9"/>
    <p:sldId id="6707" r:id="rId10"/>
    <p:sldId id="6702" r:id="rId11"/>
    <p:sldId id="6688" r:id="rId12"/>
    <p:sldId id="6674" r:id="rId13"/>
    <p:sldId id="6689" r:id="rId14"/>
    <p:sldId id="6675" r:id="rId15"/>
    <p:sldId id="6706" r:id="rId16"/>
    <p:sldId id="6676" r:id="rId17"/>
    <p:sldId id="6712" r:id="rId18"/>
    <p:sldId id="6694" r:id="rId19"/>
    <p:sldId id="6678" r:id="rId20"/>
    <p:sldId id="6682" r:id="rId21"/>
    <p:sldId id="6683" r:id="rId22"/>
    <p:sldId id="6684" r:id="rId23"/>
    <p:sldId id="6695" r:id="rId24"/>
    <p:sldId id="6696" r:id="rId25"/>
    <p:sldId id="6697" r:id="rId26"/>
    <p:sldId id="6705" r:id="rId27"/>
    <p:sldId id="6713" r:id="rId28"/>
    <p:sldId id="6714" r:id="rId29"/>
    <p:sldId id="6679" r:id="rId30"/>
    <p:sldId id="6668" r:id="rId31"/>
    <p:sldId id="6661" r:id="rId32"/>
    <p:sldId id="6703" r:id="rId33"/>
    <p:sldId id="265" r:id="rId34"/>
    <p:sldId id="6704" r:id="rId35"/>
    <p:sldId id="6710" r:id="rId36"/>
    <p:sldId id="6352" r:id="rId37"/>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p15:clr>
            <a:srgbClr val="A4A3A4"/>
          </p15:clr>
        </p15:guide>
        <p15:guide id="2" pos="5728">
          <p15:clr>
            <a:srgbClr val="A4A3A4"/>
          </p15:clr>
        </p15:guide>
        <p15:guide id="3" pos="18">
          <p15:clr>
            <a:srgbClr val="A4A3A4"/>
          </p15:clr>
        </p15:guide>
        <p15:guide id="4" orient="horz" pos="1760">
          <p15:clr>
            <a:srgbClr val="A4A3A4"/>
          </p15:clr>
        </p15:guide>
        <p15:guide id="5" pos="417">
          <p15:clr>
            <a:srgbClr val="A4A3A4"/>
          </p15:clr>
        </p15:guide>
        <p15:guide id="6" pos="5375">
          <p15:clr>
            <a:srgbClr val="A4A3A4"/>
          </p15:clr>
        </p15:guide>
        <p15:guide id="7" pos="1973">
          <p15:clr>
            <a:srgbClr val="A4A3A4"/>
          </p15:clr>
        </p15:guide>
        <p15:guide id="8" pos="3787">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7957"/>
    <a:srgbClr val="F7A003"/>
    <a:srgbClr val="1E70B1"/>
    <a:srgbClr val="799A6F"/>
    <a:srgbClr val="ECECEC"/>
    <a:srgbClr val="EFD1BF"/>
    <a:srgbClr val="606E3F"/>
    <a:srgbClr val="4BC1DD"/>
    <a:srgbClr val="BFEFCA"/>
    <a:srgbClr val="1F4E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42" autoAdjust="0"/>
    <p:restoredTop sz="94940" autoAdjust="0"/>
  </p:normalViewPr>
  <p:slideViewPr>
    <p:cSldViewPr>
      <p:cViewPr varScale="1">
        <p:scale>
          <a:sx n="106" d="100"/>
          <a:sy n="106" d="100"/>
        </p:scale>
        <p:origin x="946" y="72"/>
      </p:cViewPr>
      <p:guideLst>
        <p:guide pos="2880"/>
        <p:guide pos="5728"/>
        <p:guide pos="18"/>
        <p:guide orient="horz" pos="1760"/>
        <p:guide pos="417"/>
        <p:guide pos="5375"/>
        <p:guide pos="1973"/>
        <p:guide pos="378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828"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070D722-B996-498F-99B4-BBFFD1EB24F1}" type="datetime1">
              <a:rPr lang="zh-CN" altLang="en-US" smtClean="0"/>
              <a:t>2025/11/12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1C2023-A398-416E-AC65-CBA0D090EB2B}"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77EEE5-4E5D-4A49-8532-4D995A2E0518}" type="datetime1">
              <a:rPr lang="zh-CN" altLang="en-US" smtClean="0"/>
              <a:t>2025/11/12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6ED419-5B3F-423C-8358-46E41EBE13C9}"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3</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14</a:t>
            </a:fld>
            <a:endParaRPr lang="zh-CN" altLang="en-US"/>
          </a:p>
        </p:txBody>
      </p:sp>
    </p:spTree>
    <p:extLst>
      <p:ext uri="{BB962C8B-B14F-4D97-AF65-F5344CB8AC3E}">
        <p14:creationId xmlns:p14="http://schemas.microsoft.com/office/powerpoint/2010/main" val="15935455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15</a:t>
            </a:fld>
            <a:endParaRPr lang="zh-CN" altLang="en-US"/>
          </a:p>
        </p:txBody>
      </p:sp>
    </p:spTree>
    <p:extLst>
      <p:ext uri="{BB962C8B-B14F-4D97-AF65-F5344CB8AC3E}">
        <p14:creationId xmlns:p14="http://schemas.microsoft.com/office/powerpoint/2010/main" val="10936535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16</a:t>
            </a:fld>
            <a:endParaRPr lang="zh-CN" altLang="en-US"/>
          </a:p>
        </p:txBody>
      </p:sp>
    </p:spTree>
    <p:extLst>
      <p:ext uri="{BB962C8B-B14F-4D97-AF65-F5344CB8AC3E}">
        <p14:creationId xmlns:p14="http://schemas.microsoft.com/office/powerpoint/2010/main" val="33893652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17</a:t>
            </a:fld>
            <a:endParaRPr lang="zh-CN" altLang="en-US"/>
          </a:p>
        </p:txBody>
      </p:sp>
    </p:spTree>
    <p:extLst>
      <p:ext uri="{BB962C8B-B14F-4D97-AF65-F5344CB8AC3E}">
        <p14:creationId xmlns:p14="http://schemas.microsoft.com/office/powerpoint/2010/main" val="1669378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19</a:t>
            </a:fld>
            <a:endParaRPr lang="zh-CN" altLang="en-US"/>
          </a:p>
        </p:txBody>
      </p:sp>
    </p:spTree>
    <p:extLst>
      <p:ext uri="{BB962C8B-B14F-4D97-AF65-F5344CB8AC3E}">
        <p14:creationId xmlns:p14="http://schemas.microsoft.com/office/powerpoint/2010/main" val="3090940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20</a:t>
            </a:fld>
            <a:endParaRPr lang="zh-CN" altLang="en-US"/>
          </a:p>
        </p:txBody>
      </p:sp>
    </p:spTree>
    <p:extLst>
      <p:ext uri="{BB962C8B-B14F-4D97-AF65-F5344CB8AC3E}">
        <p14:creationId xmlns:p14="http://schemas.microsoft.com/office/powerpoint/2010/main" val="32873758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21</a:t>
            </a:fld>
            <a:endParaRPr lang="zh-CN" altLang="en-US"/>
          </a:p>
        </p:txBody>
      </p:sp>
    </p:spTree>
    <p:extLst>
      <p:ext uri="{BB962C8B-B14F-4D97-AF65-F5344CB8AC3E}">
        <p14:creationId xmlns:p14="http://schemas.microsoft.com/office/powerpoint/2010/main" val="2630543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22</a:t>
            </a:fld>
            <a:endParaRPr lang="zh-CN" altLang="en-US"/>
          </a:p>
        </p:txBody>
      </p:sp>
    </p:spTree>
    <p:extLst>
      <p:ext uri="{BB962C8B-B14F-4D97-AF65-F5344CB8AC3E}">
        <p14:creationId xmlns:p14="http://schemas.microsoft.com/office/powerpoint/2010/main" val="2860757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24</a:t>
            </a:fld>
            <a:endParaRPr lang="zh-CN" altLang="en-US"/>
          </a:p>
        </p:txBody>
      </p:sp>
    </p:spTree>
    <p:extLst>
      <p:ext uri="{BB962C8B-B14F-4D97-AF65-F5344CB8AC3E}">
        <p14:creationId xmlns:p14="http://schemas.microsoft.com/office/powerpoint/2010/main" val="2009470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25</a:t>
            </a:fld>
            <a:endParaRPr lang="zh-CN" altLang="en-US"/>
          </a:p>
        </p:txBody>
      </p:sp>
    </p:spTree>
    <p:extLst>
      <p:ext uri="{BB962C8B-B14F-4D97-AF65-F5344CB8AC3E}">
        <p14:creationId xmlns:p14="http://schemas.microsoft.com/office/powerpoint/2010/main" val="203750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4</a:t>
            </a:fld>
            <a:endParaRPr lang="zh-CN" altLang="en-US"/>
          </a:p>
        </p:txBody>
      </p:sp>
    </p:spTree>
    <p:extLst>
      <p:ext uri="{BB962C8B-B14F-4D97-AF65-F5344CB8AC3E}">
        <p14:creationId xmlns:p14="http://schemas.microsoft.com/office/powerpoint/2010/main" val="3234543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26</a:t>
            </a:fld>
            <a:endParaRPr lang="zh-CN" altLang="en-US"/>
          </a:p>
        </p:txBody>
      </p:sp>
    </p:spTree>
    <p:extLst>
      <p:ext uri="{BB962C8B-B14F-4D97-AF65-F5344CB8AC3E}">
        <p14:creationId xmlns:p14="http://schemas.microsoft.com/office/powerpoint/2010/main" val="36860325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27</a:t>
            </a:fld>
            <a:endParaRPr lang="zh-CN" altLang="en-US"/>
          </a:p>
        </p:txBody>
      </p:sp>
    </p:spTree>
    <p:extLst>
      <p:ext uri="{BB962C8B-B14F-4D97-AF65-F5344CB8AC3E}">
        <p14:creationId xmlns:p14="http://schemas.microsoft.com/office/powerpoint/2010/main" val="39862590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28</a:t>
            </a:fld>
            <a:endParaRPr lang="zh-CN" altLang="en-US"/>
          </a:p>
        </p:txBody>
      </p:sp>
    </p:spTree>
    <p:extLst>
      <p:ext uri="{BB962C8B-B14F-4D97-AF65-F5344CB8AC3E}">
        <p14:creationId xmlns:p14="http://schemas.microsoft.com/office/powerpoint/2010/main" val="23332395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29</a:t>
            </a:fld>
            <a:endParaRPr lang="zh-CN" altLang="en-US"/>
          </a:p>
        </p:txBody>
      </p:sp>
    </p:spTree>
    <p:extLst>
      <p:ext uri="{BB962C8B-B14F-4D97-AF65-F5344CB8AC3E}">
        <p14:creationId xmlns:p14="http://schemas.microsoft.com/office/powerpoint/2010/main" val="33090111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5"/>
          </p:nvPr>
        </p:nvSpPr>
        <p:spPr/>
        <p:txBody>
          <a:bodyPr/>
          <a:lstStyle/>
          <a:p>
            <a:fld id="{766ED419-5B3F-423C-8358-46E41EBE13C9}" type="slidenum">
              <a:rPr lang="zh-CN" altLang="en-US" smtClean="0"/>
              <a:t>31</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32</a:t>
            </a:fld>
            <a:endParaRPr lang="zh-CN" altLang="en-US"/>
          </a:p>
        </p:txBody>
      </p:sp>
    </p:spTree>
    <p:extLst>
      <p:ext uri="{BB962C8B-B14F-4D97-AF65-F5344CB8AC3E}">
        <p14:creationId xmlns:p14="http://schemas.microsoft.com/office/powerpoint/2010/main" val="8653899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360d4b1145a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360d4b1145a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34</a:t>
            </a:fld>
            <a:endParaRPr lang="zh-CN" altLang="en-US"/>
          </a:p>
        </p:txBody>
      </p:sp>
    </p:spTree>
    <p:extLst>
      <p:ext uri="{BB962C8B-B14F-4D97-AF65-F5344CB8AC3E}">
        <p14:creationId xmlns:p14="http://schemas.microsoft.com/office/powerpoint/2010/main" val="7769575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35</a:t>
            </a:fld>
            <a:endParaRPr lang="zh-CN" altLang="en-US"/>
          </a:p>
        </p:txBody>
      </p:sp>
    </p:spTree>
    <p:extLst>
      <p:ext uri="{BB962C8B-B14F-4D97-AF65-F5344CB8AC3E}">
        <p14:creationId xmlns:p14="http://schemas.microsoft.com/office/powerpoint/2010/main" val="4222499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6</a:t>
            </a:fld>
            <a:endParaRPr lang="zh-CN" altLang="en-US"/>
          </a:p>
        </p:txBody>
      </p:sp>
    </p:spTree>
    <p:extLst>
      <p:ext uri="{BB962C8B-B14F-4D97-AF65-F5344CB8AC3E}">
        <p14:creationId xmlns:p14="http://schemas.microsoft.com/office/powerpoint/2010/main" val="951582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7</a:t>
            </a:fld>
            <a:endParaRPr lang="zh-CN" altLang="en-US"/>
          </a:p>
        </p:txBody>
      </p:sp>
    </p:spTree>
    <p:extLst>
      <p:ext uri="{BB962C8B-B14F-4D97-AF65-F5344CB8AC3E}">
        <p14:creationId xmlns:p14="http://schemas.microsoft.com/office/powerpoint/2010/main" val="2895413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9</a:t>
            </a:fld>
            <a:endParaRPr lang="zh-CN" altLang="en-US"/>
          </a:p>
        </p:txBody>
      </p:sp>
    </p:spTree>
    <p:extLst>
      <p:ext uri="{BB962C8B-B14F-4D97-AF65-F5344CB8AC3E}">
        <p14:creationId xmlns:p14="http://schemas.microsoft.com/office/powerpoint/2010/main" val="446808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10</a:t>
            </a:fld>
            <a:endParaRPr lang="zh-CN" altLang="en-US"/>
          </a:p>
        </p:txBody>
      </p:sp>
    </p:spTree>
    <p:extLst>
      <p:ext uri="{BB962C8B-B14F-4D97-AF65-F5344CB8AC3E}">
        <p14:creationId xmlns:p14="http://schemas.microsoft.com/office/powerpoint/2010/main" val="2428521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11</a:t>
            </a:fld>
            <a:endParaRPr lang="zh-CN" altLang="en-US"/>
          </a:p>
        </p:txBody>
      </p:sp>
    </p:spTree>
    <p:extLst>
      <p:ext uri="{BB962C8B-B14F-4D97-AF65-F5344CB8AC3E}">
        <p14:creationId xmlns:p14="http://schemas.microsoft.com/office/powerpoint/2010/main" val="2806483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12</a:t>
            </a:fld>
            <a:endParaRPr lang="zh-CN" altLang="en-US"/>
          </a:p>
        </p:txBody>
      </p:sp>
    </p:spTree>
    <p:extLst>
      <p:ext uri="{BB962C8B-B14F-4D97-AF65-F5344CB8AC3E}">
        <p14:creationId xmlns:p14="http://schemas.microsoft.com/office/powerpoint/2010/main" val="14103158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111111"/>
              </a:solidFill>
              <a:effectLst/>
              <a:latin typeface="-apple-system"/>
            </a:endParaRPr>
          </a:p>
        </p:txBody>
      </p:sp>
      <p:sp>
        <p:nvSpPr>
          <p:cNvPr id="4" name="灯片编号占位符 3"/>
          <p:cNvSpPr>
            <a:spLocks noGrp="1"/>
          </p:cNvSpPr>
          <p:nvPr>
            <p:ph type="sldNum" sz="quarter" idx="5"/>
          </p:nvPr>
        </p:nvSpPr>
        <p:spPr/>
        <p:txBody>
          <a:bodyPr/>
          <a:lstStyle/>
          <a:p>
            <a:fld id="{766ED419-5B3F-423C-8358-46E41EBE13C9}" type="slidenum">
              <a:rPr lang="zh-CN" altLang="en-US" smtClean="0"/>
              <a:t>13</a:t>
            </a:fld>
            <a:endParaRPr lang="zh-CN" altLang="en-US"/>
          </a:p>
        </p:txBody>
      </p:sp>
    </p:spTree>
    <p:extLst>
      <p:ext uri="{BB962C8B-B14F-4D97-AF65-F5344CB8AC3E}">
        <p14:creationId xmlns:p14="http://schemas.microsoft.com/office/powerpoint/2010/main" val="1219940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标题和内容">
    <p:bg>
      <p:bgPr>
        <a:solidFill>
          <a:srgbClr val="F9F9F9"/>
        </a:solidFill>
        <a:effectLst/>
      </p:bgPr>
    </p:bg>
    <p:spTree>
      <p:nvGrpSpPr>
        <p:cNvPr id="1" name=""/>
        <p:cNvGrpSpPr/>
        <p:nvPr/>
      </p:nvGrpSpPr>
      <p:grpSpPr>
        <a:xfrm>
          <a:off x="0" y="0"/>
          <a:ext cx="0" cy="0"/>
          <a:chOff x="0" y="0"/>
          <a:chExt cx="0" cy="0"/>
        </a:xfrm>
      </p:grpSpPr>
    </p:spTree>
  </p:cSld>
  <p:clrMapOvr>
    <a:masterClrMapping/>
  </p:clrMapOvr>
  <p:transition spd="slow"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标题和内容">
    <p:bg>
      <p:bgPr>
        <a:gradFill>
          <a:gsLst>
            <a:gs pos="0">
              <a:srgbClr val="FFFFFF"/>
            </a:gs>
            <a:gs pos="100000">
              <a:srgbClr val="FFFFFF"/>
            </a:gs>
            <a:gs pos="0">
              <a:srgbClr val="FFFFFF"/>
            </a:gs>
          </a:gsLst>
          <a:lin ang="5400000" scaled="1"/>
        </a:gradFill>
        <a:effectLst/>
      </p:bgPr>
    </p:bg>
    <p:spTree>
      <p:nvGrpSpPr>
        <p:cNvPr id="1" name=""/>
        <p:cNvGrpSpPr/>
        <p:nvPr/>
      </p:nvGrpSpPr>
      <p:grpSpPr>
        <a:xfrm>
          <a:off x="0" y="0"/>
          <a:ext cx="0" cy="0"/>
          <a:chOff x="0" y="0"/>
          <a:chExt cx="0" cy="0"/>
        </a:xfrm>
      </p:grpSpPr>
    </p:spTree>
  </p:cSld>
  <p:clrMapOvr>
    <a:masterClrMapping/>
  </p:clrMapOvr>
  <p:transition spd="slow" advTm="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标题和内容">
    <p:bg>
      <p:bgPr>
        <a:gradFill>
          <a:gsLst>
            <a:gs pos="0">
              <a:srgbClr val="FFFFFF"/>
            </a:gs>
            <a:gs pos="100000">
              <a:srgbClr val="FFFFFF"/>
            </a:gs>
            <a:gs pos="0">
              <a:srgbClr val="FFFFFF"/>
            </a:gs>
          </a:gsLst>
          <a:lin ang="5400000" scaled="1"/>
        </a:gradFill>
        <a:effectLst/>
      </p:bgPr>
    </p:bg>
    <p:spTree>
      <p:nvGrpSpPr>
        <p:cNvPr id="1" name=""/>
        <p:cNvGrpSpPr/>
        <p:nvPr/>
      </p:nvGrpSpPr>
      <p:grpSpPr>
        <a:xfrm>
          <a:off x="0" y="0"/>
          <a:ext cx="0" cy="0"/>
          <a:chOff x="0" y="0"/>
          <a:chExt cx="0" cy="0"/>
        </a:xfrm>
      </p:grpSpPr>
    </p:spTree>
  </p:cSld>
  <p:clrMapOvr>
    <a:masterClrMapping/>
  </p:clrMapOvr>
  <p:transition spd="slow"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bg>
      <p:bgPr>
        <a:gradFill>
          <a:gsLst>
            <a:gs pos="0">
              <a:srgbClr val="FFFFFF"/>
            </a:gs>
            <a:gs pos="100000">
              <a:srgbClr val="FFFFFF"/>
            </a:gs>
            <a:gs pos="0">
              <a:srgbClr val="FFFFFF"/>
            </a:gs>
          </a:gsLst>
          <a:lin ang="5400000" scaled="1"/>
        </a:gradFill>
        <a:effectLst/>
      </p:bgPr>
    </p:bg>
    <p:spTree>
      <p:nvGrpSpPr>
        <p:cNvPr id="1" name=""/>
        <p:cNvGrpSpPr/>
        <p:nvPr/>
      </p:nvGrpSpPr>
      <p:grpSpPr>
        <a:xfrm>
          <a:off x="0" y="0"/>
          <a:ext cx="0" cy="0"/>
          <a:chOff x="0" y="0"/>
          <a:chExt cx="0" cy="0"/>
        </a:xfrm>
      </p:grpSpPr>
    </p:spTree>
  </p:cSld>
  <p:clrMapOvr>
    <a:masterClrMapping/>
  </p:clrMapOvr>
  <p:transition spd="slow"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C0328-332F-4998-B0C3-3F1F62CED8DA}" type="slidenum">
              <a:rPr lang="zh-CN" altLang="en-US" smtClean="0"/>
              <a:t>‹#›</a:t>
            </a:fld>
            <a:endParaRPr lang="zh-CN" alt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186250"/>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Font typeface="Raleway"/>
              <a:buNone/>
              <a:defRPr b="1">
                <a:latin typeface="Raleway"/>
                <a:ea typeface="Raleway"/>
                <a:cs typeface="Raleway"/>
                <a:sym typeface="Raleway"/>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002888"/>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Font typeface="Raleway"/>
              <a:buChar char="●"/>
              <a:defRPr>
                <a:latin typeface="Raleway"/>
                <a:ea typeface="Raleway"/>
                <a:cs typeface="Raleway"/>
                <a:sym typeface="Raleway"/>
              </a:defRPr>
            </a:lvl1pPr>
            <a:lvl2pPr marL="914400" lvl="1" indent="-317500">
              <a:spcBef>
                <a:spcPts val="0"/>
              </a:spcBef>
              <a:spcAft>
                <a:spcPts val="0"/>
              </a:spcAft>
              <a:buSzPts val="1400"/>
              <a:buFont typeface="Raleway"/>
              <a:buChar char="○"/>
              <a:defRPr>
                <a:latin typeface="Raleway"/>
                <a:ea typeface="Raleway"/>
                <a:cs typeface="Raleway"/>
                <a:sym typeface="Raleway"/>
              </a:defRPr>
            </a:lvl2pPr>
            <a:lvl3pPr marL="1371600" lvl="2" indent="-317500">
              <a:spcBef>
                <a:spcPts val="0"/>
              </a:spcBef>
              <a:spcAft>
                <a:spcPts val="0"/>
              </a:spcAft>
              <a:buSzPts val="1400"/>
              <a:buFont typeface="Raleway"/>
              <a:buChar char="■"/>
              <a:defRPr>
                <a:latin typeface="Raleway"/>
                <a:ea typeface="Raleway"/>
                <a:cs typeface="Raleway"/>
                <a:sym typeface="Raleway"/>
              </a:defRPr>
            </a:lvl3pPr>
            <a:lvl4pPr marL="1828800" lvl="3" indent="-317500">
              <a:spcBef>
                <a:spcPts val="0"/>
              </a:spcBef>
              <a:spcAft>
                <a:spcPts val="0"/>
              </a:spcAft>
              <a:buSzPts val="1400"/>
              <a:buFont typeface="Raleway"/>
              <a:buChar char="●"/>
              <a:defRPr>
                <a:latin typeface="Raleway"/>
                <a:ea typeface="Raleway"/>
                <a:cs typeface="Raleway"/>
                <a:sym typeface="Raleway"/>
              </a:defRPr>
            </a:lvl4pPr>
            <a:lvl5pPr marL="2286000" lvl="4" indent="-317500">
              <a:spcBef>
                <a:spcPts val="0"/>
              </a:spcBef>
              <a:spcAft>
                <a:spcPts val="0"/>
              </a:spcAft>
              <a:buSzPts val="1400"/>
              <a:buFont typeface="Raleway"/>
              <a:buChar char="○"/>
              <a:defRPr>
                <a:latin typeface="Raleway"/>
                <a:ea typeface="Raleway"/>
                <a:cs typeface="Raleway"/>
                <a:sym typeface="Raleway"/>
              </a:defRPr>
            </a:lvl5pPr>
            <a:lvl6pPr marL="2743200" lvl="5" indent="-317500">
              <a:spcBef>
                <a:spcPts val="0"/>
              </a:spcBef>
              <a:spcAft>
                <a:spcPts val="0"/>
              </a:spcAft>
              <a:buSzPts val="1400"/>
              <a:buFont typeface="Raleway"/>
              <a:buChar char="■"/>
              <a:defRPr>
                <a:latin typeface="Raleway"/>
                <a:ea typeface="Raleway"/>
                <a:cs typeface="Raleway"/>
                <a:sym typeface="Raleway"/>
              </a:defRPr>
            </a:lvl6pPr>
            <a:lvl7pPr marL="3200400" lvl="6" indent="-317500">
              <a:spcBef>
                <a:spcPts val="0"/>
              </a:spcBef>
              <a:spcAft>
                <a:spcPts val="0"/>
              </a:spcAft>
              <a:buSzPts val="1400"/>
              <a:buFont typeface="Raleway"/>
              <a:buChar char="●"/>
              <a:defRPr>
                <a:latin typeface="Raleway"/>
                <a:ea typeface="Raleway"/>
                <a:cs typeface="Raleway"/>
                <a:sym typeface="Raleway"/>
              </a:defRPr>
            </a:lvl7pPr>
            <a:lvl8pPr marL="3657600" lvl="7" indent="-317500">
              <a:spcBef>
                <a:spcPts val="0"/>
              </a:spcBef>
              <a:spcAft>
                <a:spcPts val="0"/>
              </a:spcAft>
              <a:buSzPts val="1400"/>
              <a:buFont typeface="Raleway"/>
              <a:buChar char="○"/>
              <a:defRPr>
                <a:latin typeface="Raleway"/>
                <a:ea typeface="Raleway"/>
                <a:cs typeface="Raleway"/>
                <a:sym typeface="Raleway"/>
              </a:defRPr>
            </a:lvl8pPr>
            <a:lvl9pPr marL="4114800" lvl="8" indent="-317500">
              <a:spcBef>
                <a:spcPts val="0"/>
              </a:spcBef>
              <a:spcAft>
                <a:spcPts val="0"/>
              </a:spcAft>
              <a:buSzPts val="1400"/>
              <a:buFont typeface="Raleway"/>
              <a:buChar char="■"/>
              <a:defRPr>
                <a:latin typeface="Raleway"/>
                <a:ea typeface="Raleway"/>
                <a:cs typeface="Raleway"/>
                <a:sym typeface="Raleway"/>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029732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zhangyz@ihep.ac.cn"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https://acts.readthedocs.io/en/latest/core/geometry/surfaces.html" TargetMode="Externa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acts.readthedocs.io/en/latest/core/geometry/surfaces.html" TargetMode="Externa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acts.readthedocs.io/en/latest/tracking.html#id18" TargetMode="Externa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s://indico.cern.ch/event/1338689/contributions/6010083/" TargetMode="Externa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8" Type="http://schemas.openxmlformats.org/officeDocument/2006/relationships/hyperlink" Target="https://acts.readthedocs.io/en/latest/core/reconstruction/track_fitting.html#id5" TargetMode="External"/><Relationship Id="rId3" Type="http://schemas.openxmlformats.org/officeDocument/2006/relationships/image" Target="../media/image38.png"/><Relationship Id="rId7" Type="http://schemas.openxmlformats.org/officeDocument/2006/relationships/hyperlink" Target="https://acts.readthedocs.io/en/latest/core/reconstruction/track_fitting.html#id6"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s://indico.cern.ch/event/1499357/contributions/6628615/" TargetMode="External"/><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hyperlink" Target="https://code.ihep.ac.cn/cepc/CEPCSW/-/tree/master/Reconstruction/RecActsTrackin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hyperlink" Target="mailto:zhangyz@ihep.ac.cn" TargetMode="Externa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indico.cern.ch/event/1499357/contributions/6715737/" TargetMode="External"/><Relationship Id="rId3" Type="http://schemas.openxmlformats.org/officeDocument/2006/relationships/image" Target="../media/image10.emf"/><Relationship Id="rId7" Type="http://schemas.openxmlformats.org/officeDocument/2006/relationships/hyperlink" Target="https://indico.cern.ch/event/1499357/contributions/6621965/"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indico.cern.ch/event/1499357/contributions/6628608/" TargetMode="External"/><Relationship Id="rId5" Type="http://schemas.openxmlformats.org/officeDocument/2006/relationships/hyperlink" Target="https://indico.cern.ch/event/1499357/contributions/6622264/" TargetMode="External"/><Relationship Id="rId10" Type="http://schemas.openxmlformats.org/officeDocument/2006/relationships/hyperlink" Target="https://github.com/acts-project" TargetMode="External"/><Relationship Id="rId4" Type="http://schemas.openxmlformats.org/officeDocument/2006/relationships/hyperlink" Target="https://indico.cern.ch/event/1499357/contributions/6621951/" TargetMode="External"/><Relationship Id="rId9" Type="http://schemas.openxmlformats.org/officeDocument/2006/relationships/hyperlink" Target="https://indico.cern.ch/event/1499357/contributions/6715743/"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3147814"/>
            <a:ext cx="9144000"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24" name="矩形 23"/>
          <p:cNvSpPr/>
          <p:nvPr/>
        </p:nvSpPr>
        <p:spPr>
          <a:xfrm>
            <a:off x="1314173" y="1491630"/>
            <a:ext cx="6515654" cy="1077218"/>
          </a:xfrm>
          <a:prstGeom prst="rect">
            <a:avLst/>
          </a:prstGeom>
        </p:spPr>
        <p:txBody>
          <a:bodyPr wrap="square">
            <a:spAutoFit/>
          </a:bodyPr>
          <a:lstStyle/>
          <a:p>
            <a:pPr algn="ctr"/>
            <a:r>
              <a:rPr lang="en-US" altLang="zh-CN" sz="3200" b="1" dirty="0">
                <a:solidFill>
                  <a:schemeClr val="accent1"/>
                </a:solidFill>
                <a:latin typeface="Times New Roman" panose="02020603050405020304" pitchFamily="18" charset="0"/>
                <a:cs typeface="Times New Roman" panose="02020603050405020304" pitchFamily="18" charset="0"/>
              </a:rPr>
              <a:t>Application of ACTS to the CEPC Reference Detector</a:t>
            </a:r>
          </a:p>
        </p:txBody>
      </p:sp>
      <p:sp>
        <p:nvSpPr>
          <p:cNvPr id="20" name="文本框 19"/>
          <p:cNvSpPr txBox="1"/>
          <p:nvPr/>
        </p:nvSpPr>
        <p:spPr>
          <a:xfrm>
            <a:off x="1691680" y="2687989"/>
            <a:ext cx="5760640" cy="1815882"/>
          </a:xfrm>
          <a:prstGeom prst="rect">
            <a:avLst/>
          </a:prstGeom>
          <a:noFill/>
        </p:spPr>
        <p:txBody>
          <a:bodyPr wrap="square" rtlCol="0">
            <a:spAutoFit/>
          </a:bodyPr>
          <a:lstStyle/>
          <a:p>
            <a:pPr algn="ctr"/>
            <a:r>
              <a:rPr lang="en-US" altLang="zh-CN" sz="1600" u="sng" dirty="0" err="1">
                <a:latin typeface="Times New Roman" panose="02020603050405020304" pitchFamily="18" charset="0"/>
                <a:cs typeface="Times New Roman" panose="02020603050405020304" pitchFamily="18" charset="0"/>
              </a:rPr>
              <a:t>Yizhou</a:t>
            </a:r>
            <a:r>
              <a:rPr lang="en-US" altLang="zh-CN" sz="1600" u="sng" dirty="0">
                <a:latin typeface="Times New Roman" panose="02020603050405020304" pitchFamily="18" charset="0"/>
                <a:cs typeface="Times New Roman" panose="02020603050405020304" pitchFamily="18" charset="0"/>
              </a:rPr>
              <a:t> Zhang</a:t>
            </a:r>
            <a:r>
              <a:rPr lang="en-US" altLang="zh-CN"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Weidong</a:t>
            </a:r>
            <a:r>
              <a:rPr lang="en-US" altLang="zh-CN" sz="1600" dirty="0">
                <a:latin typeface="Times New Roman" panose="02020603050405020304" pitchFamily="18" charset="0"/>
                <a:cs typeface="Times New Roman" panose="02020603050405020304" pitchFamily="18" charset="0"/>
              </a:rPr>
              <a:t> Li,</a:t>
            </a:r>
            <a:r>
              <a:rPr lang="zh-CN" altLang="en-US"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Xiaocong</a:t>
            </a:r>
            <a:r>
              <a:rPr lang="en-US" altLang="zh-CN" sz="1600" dirty="0">
                <a:latin typeface="Times New Roman" panose="02020603050405020304" pitchFamily="18" charset="0"/>
                <a:cs typeface="Times New Roman" panose="02020603050405020304" pitchFamily="18" charset="0"/>
              </a:rPr>
              <a:t> Ai, Tao Lin</a:t>
            </a:r>
          </a:p>
          <a:p>
            <a:pPr algn="ctr"/>
            <a:r>
              <a:rPr lang="en-US" altLang="zh-CN" sz="1600" dirty="0">
                <a:latin typeface="Times New Roman" panose="02020603050405020304" pitchFamily="18" charset="0"/>
                <a:cs typeface="Times New Roman" panose="02020603050405020304" pitchFamily="18" charset="0"/>
                <a:hlinkClick r:id="rId2"/>
              </a:rPr>
              <a:t>zhangyz@ihep.ac.cn</a:t>
            </a:r>
            <a:endParaRPr lang="en-US" altLang="zh-CN" sz="1600" dirty="0">
              <a:latin typeface="Times New Roman" panose="02020603050405020304" pitchFamily="18" charset="0"/>
              <a:cs typeface="Times New Roman" panose="02020603050405020304" pitchFamily="18" charset="0"/>
            </a:endParaRPr>
          </a:p>
          <a:p>
            <a:pPr algn="ctr"/>
            <a:r>
              <a:rPr lang="en-US" altLang="zh-CN" sz="1600" dirty="0">
                <a:latin typeface="Times New Roman" panose="02020603050405020304" pitchFamily="18" charset="0"/>
                <a:cs typeface="Times New Roman" panose="02020603050405020304" pitchFamily="18" charset="0"/>
              </a:rPr>
              <a:t>The Institute of High Energy Physics, IHEP, China</a:t>
            </a:r>
          </a:p>
          <a:p>
            <a:pPr algn="ctr"/>
            <a:endParaRPr lang="en-US" altLang="zh-CN" sz="1600" dirty="0">
              <a:latin typeface="Times New Roman" panose="02020603050405020304" pitchFamily="18" charset="0"/>
              <a:cs typeface="Times New Roman" panose="02020603050405020304" pitchFamily="18" charset="0"/>
            </a:endParaRPr>
          </a:p>
          <a:p>
            <a:pPr algn="ctr"/>
            <a:r>
              <a:rPr lang="en-US" altLang="zh-CN" sz="1600" dirty="0">
                <a:latin typeface="Times New Roman" panose="02020603050405020304" pitchFamily="18" charset="0"/>
                <a:cs typeface="Times New Roman" panose="02020603050405020304" pitchFamily="18" charset="0"/>
              </a:rPr>
              <a:t>Connecting The Dots</a:t>
            </a:r>
          </a:p>
          <a:p>
            <a:pPr algn="ctr"/>
            <a:r>
              <a:rPr lang="en-US" altLang="zh-CN" sz="1600" dirty="0">
                <a:latin typeface="Times New Roman" panose="02020603050405020304" pitchFamily="18" charset="0"/>
                <a:cs typeface="Times New Roman" panose="02020603050405020304" pitchFamily="18" charset="0"/>
              </a:rPr>
              <a:t>The University of Tokyo</a:t>
            </a:r>
          </a:p>
          <a:p>
            <a:pPr algn="ctr"/>
            <a:r>
              <a:rPr lang="en-US" altLang="zh-CN" sz="1600" dirty="0">
                <a:latin typeface="Times New Roman" panose="02020603050405020304" pitchFamily="18" charset="0"/>
                <a:cs typeface="Times New Roman" panose="02020603050405020304" pitchFamily="18" charset="0"/>
              </a:rPr>
              <a:t>12</a:t>
            </a:r>
            <a:r>
              <a:rPr lang="en-US" altLang="zh-CN" sz="1600" baseline="30000" dirty="0">
                <a:latin typeface="Times New Roman" panose="02020603050405020304" pitchFamily="18" charset="0"/>
                <a:cs typeface="Times New Roman" panose="02020603050405020304" pitchFamily="18" charset="0"/>
              </a:rPr>
              <a:t>th</a:t>
            </a:r>
            <a:r>
              <a:rPr lang="en-US" altLang="zh-CN" sz="1600" dirty="0">
                <a:latin typeface="Times New Roman" panose="02020603050405020304" pitchFamily="18" charset="0"/>
                <a:cs typeface="Times New Roman" panose="02020603050405020304" pitchFamily="18" charset="0"/>
              </a:rPr>
              <a:t> Nov 2025</a:t>
            </a:r>
          </a:p>
        </p:txBody>
      </p:sp>
      <p:pic>
        <p:nvPicPr>
          <p:cNvPr id="8" name="Picture 2" descr="中国科学院高能物理研究所"/>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3928" y="405737"/>
            <a:ext cx="1436575" cy="966752"/>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4"/>
          <a:stretch>
            <a:fillRect/>
          </a:stretch>
        </p:blipFill>
        <p:spPr>
          <a:xfrm>
            <a:off x="2051720" y="405737"/>
            <a:ext cx="1296144" cy="966752"/>
          </a:xfrm>
          <a:prstGeom prst="rect">
            <a:avLst/>
          </a:prstGeom>
        </p:spPr>
      </p:pic>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96136" y="395723"/>
            <a:ext cx="1656184" cy="9722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10</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椭圆 1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14" name="矩形 13"/>
          <p:cNvSpPr/>
          <p:nvPr/>
        </p:nvSpPr>
        <p:spPr>
          <a:xfrm>
            <a:off x="926995" y="178893"/>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sp>
        <p:nvSpPr>
          <p:cNvPr id="26" name="文本框 25"/>
          <p:cNvSpPr txBox="1"/>
          <p:nvPr/>
        </p:nvSpPr>
        <p:spPr>
          <a:xfrm>
            <a:off x="5292257" y="159045"/>
            <a:ext cx="3168352"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ACTS Geometry Building</a:t>
            </a:r>
          </a:p>
        </p:txBody>
      </p:sp>
      <p:pic>
        <p:nvPicPr>
          <p:cNvPr id="33" name="Google Shape;58;p13">
            <a:extLst>
              <a:ext uri="{FF2B5EF4-FFF2-40B4-BE49-F238E27FC236}">
                <a16:creationId xmlns:a16="http://schemas.microsoft.com/office/drawing/2014/main" id="{CB52C7BD-B262-4F33-9E8D-8427A66C2344}"/>
              </a:ext>
            </a:extLst>
          </p:cNvPr>
          <p:cNvPicPr preferRelativeResize="0"/>
          <p:nvPr/>
        </p:nvPicPr>
        <p:blipFill>
          <a:blip r:embed="rId3">
            <a:alphaModFix/>
          </a:blip>
          <a:stretch>
            <a:fillRect/>
          </a:stretch>
        </p:blipFill>
        <p:spPr>
          <a:xfrm>
            <a:off x="539552" y="1406258"/>
            <a:ext cx="2753038" cy="2238311"/>
          </a:xfrm>
          <a:prstGeom prst="rect">
            <a:avLst/>
          </a:prstGeom>
          <a:noFill/>
          <a:ln>
            <a:noFill/>
          </a:ln>
        </p:spPr>
      </p:pic>
      <p:pic>
        <p:nvPicPr>
          <p:cNvPr id="3" name="图片 2">
            <a:extLst>
              <a:ext uri="{FF2B5EF4-FFF2-40B4-BE49-F238E27FC236}">
                <a16:creationId xmlns:a16="http://schemas.microsoft.com/office/drawing/2014/main" id="{79E850E5-7288-42B7-B18B-282C47C3E5DA}"/>
              </a:ext>
            </a:extLst>
          </p:cNvPr>
          <p:cNvPicPr>
            <a:picLocks noChangeAspect="1"/>
          </p:cNvPicPr>
          <p:nvPr/>
        </p:nvPicPr>
        <p:blipFill>
          <a:blip r:embed="rId4"/>
          <a:stretch>
            <a:fillRect/>
          </a:stretch>
        </p:blipFill>
        <p:spPr>
          <a:xfrm>
            <a:off x="5652120" y="1452594"/>
            <a:ext cx="2721583" cy="2238311"/>
          </a:xfrm>
          <a:prstGeom prst="rect">
            <a:avLst/>
          </a:prstGeom>
        </p:spPr>
      </p:pic>
      <p:sp>
        <p:nvSpPr>
          <p:cNvPr id="34" name="文本框 33">
            <a:extLst>
              <a:ext uri="{FF2B5EF4-FFF2-40B4-BE49-F238E27FC236}">
                <a16:creationId xmlns:a16="http://schemas.microsoft.com/office/drawing/2014/main" id="{D198A4D6-43A2-4E7F-96E9-8CD5D2E174F3}"/>
              </a:ext>
            </a:extLst>
          </p:cNvPr>
          <p:cNvSpPr txBox="1"/>
          <p:nvPr/>
        </p:nvSpPr>
        <p:spPr>
          <a:xfrm>
            <a:off x="450921" y="3723878"/>
            <a:ext cx="4320480" cy="1107996"/>
          </a:xfrm>
          <a:prstGeom prst="rect">
            <a:avLst/>
          </a:prstGeom>
          <a:noFill/>
        </p:spPr>
        <p:txBody>
          <a:bodyPr wrap="square">
            <a:spAutoFit/>
          </a:bodyPr>
          <a:lstStyle/>
          <a:p>
            <a:r>
              <a:rPr lang="en-US" altLang="zh-CN" b="0" i="0" dirty="0">
                <a:solidFill>
                  <a:srgbClr val="C00000"/>
                </a:solidFill>
                <a:effectLst/>
                <a:latin typeface="Arial" panose="020B0604020202020204" pitchFamily="34" charset="0"/>
                <a:cs typeface="Arial" panose="020B0604020202020204" pitchFamily="34" charset="0"/>
              </a:rPr>
              <a:t>Detailed geometry </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described by DD4Hep / </a:t>
            </a:r>
            <a:r>
              <a:rPr lang="en-US" altLang="zh-CN" sz="1600" b="0" i="0" dirty="0" err="1">
                <a:effectLst/>
                <a:latin typeface="Arial" panose="020B0604020202020204" pitchFamily="34" charset="0"/>
                <a:cs typeface="Arial" panose="020B0604020202020204" pitchFamily="34" charset="0"/>
              </a:rPr>
              <a:t>Tgeo</a:t>
            </a:r>
            <a:r>
              <a:rPr lang="en-US" altLang="zh-CN" sz="1600" b="0" i="0" dirty="0">
                <a:effectLst/>
                <a:latin typeface="Arial" panose="020B0604020202020204" pitchFamily="34" charset="0"/>
                <a:cs typeface="Arial" panose="020B0604020202020204" pitchFamily="34" charset="0"/>
              </a:rPr>
              <a:t> / </a:t>
            </a:r>
            <a:r>
              <a:rPr lang="en-US" altLang="zh-CN" sz="1600" b="0" i="0" dirty="0" err="1">
                <a:effectLst/>
                <a:latin typeface="Arial" panose="020B0604020202020204" pitchFamily="34" charset="0"/>
                <a:cs typeface="Arial" panose="020B0604020202020204" pitchFamily="34" charset="0"/>
              </a:rPr>
              <a:t>GeoModel</a:t>
            </a:r>
            <a:endParaRPr lang="en-US" altLang="zh-CN" sz="1600" b="0" i="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Usually interfaced to Geant4</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is unnecessary in track reconstruction</a:t>
            </a:r>
          </a:p>
        </p:txBody>
      </p:sp>
      <p:sp>
        <p:nvSpPr>
          <p:cNvPr id="35" name="文本框 34">
            <a:extLst>
              <a:ext uri="{FF2B5EF4-FFF2-40B4-BE49-F238E27FC236}">
                <a16:creationId xmlns:a16="http://schemas.microsoft.com/office/drawing/2014/main" id="{7B2B5440-6438-4DAF-B408-EEE52E34E80B}"/>
              </a:ext>
            </a:extLst>
          </p:cNvPr>
          <p:cNvSpPr txBox="1"/>
          <p:nvPr/>
        </p:nvSpPr>
        <p:spPr>
          <a:xfrm>
            <a:off x="5148241" y="3972875"/>
            <a:ext cx="3456384" cy="861774"/>
          </a:xfrm>
          <a:prstGeom prst="rect">
            <a:avLst/>
          </a:prstGeom>
          <a:noFill/>
        </p:spPr>
        <p:txBody>
          <a:bodyPr wrap="square">
            <a:spAutoFit/>
          </a:bodyPr>
          <a:lstStyle/>
          <a:p>
            <a:r>
              <a:rPr lang="en-US" altLang="zh-CN" b="0" i="0" dirty="0">
                <a:solidFill>
                  <a:srgbClr val="00B0F0"/>
                </a:solidFill>
                <a:effectLst/>
                <a:latin typeface="Arial" panose="020B0604020202020204" pitchFamily="34" charset="0"/>
                <a:cs typeface="Arial" panose="020B0604020202020204" pitchFamily="34" charset="0"/>
              </a:rPr>
              <a:t>Geometry building in ACTS</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Representing sensitive surfaces</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Simplifying material</a:t>
            </a:r>
          </a:p>
        </p:txBody>
      </p:sp>
      <p:sp>
        <p:nvSpPr>
          <p:cNvPr id="4" name="箭头: 右 3">
            <a:extLst>
              <a:ext uri="{FF2B5EF4-FFF2-40B4-BE49-F238E27FC236}">
                <a16:creationId xmlns:a16="http://schemas.microsoft.com/office/drawing/2014/main" id="{AC361DE2-AEE7-4218-B579-EC93E90CDBB8}"/>
              </a:ext>
            </a:extLst>
          </p:cNvPr>
          <p:cNvSpPr/>
          <p:nvPr/>
        </p:nvSpPr>
        <p:spPr>
          <a:xfrm>
            <a:off x="3824283" y="2481485"/>
            <a:ext cx="1512168" cy="562302"/>
          </a:xfrm>
          <a:prstGeom prst="rightArrow">
            <a:avLst/>
          </a:prstGeom>
          <a:solidFill>
            <a:srgbClr val="C0000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36" name="文本框 35">
            <a:extLst>
              <a:ext uri="{FF2B5EF4-FFF2-40B4-BE49-F238E27FC236}">
                <a16:creationId xmlns:a16="http://schemas.microsoft.com/office/drawing/2014/main" id="{4B74F0DE-D559-49C5-8F14-87576D6B3770}"/>
              </a:ext>
            </a:extLst>
          </p:cNvPr>
          <p:cNvSpPr txBox="1"/>
          <p:nvPr/>
        </p:nvSpPr>
        <p:spPr>
          <a:xfrm>
            <a:off x="7293406" y="3468819"/>
            <a:ext cx="2016223" cy="276999"/>
          </a:xfrm>
          <a:prstGeom prst="rect">
            <a:avLst/>
          </a:prstGeom>
          <a:noFill/>
        </p:spPr>
        <p:txBody>
          <a:bodyPr wrap="square">
            <a:spAutoFit/>
          </a:bodyPr>
          <a:lstStyle/>
          <a:p>
            <a:r>
              <a:rPr lang="en-US" altLang="zh-CN" sz="1200" b="0" i="0" dirty="0">
                <a:effectLst/>
                <a:latin typeface="Arial" panose="020B0604020202020204" pitchFamily="34" charset="0"/>
                <a:cs typeface="Arial" panose="020B0604020202020204" pitchFamily="34" charset="0"/>
              </a:rPr>
              <a:t>*0-3 layers of CEPC VTX</a:t>
            </a:r>
            <a:endParaRPr lang="en-US" altLang="zh-CN" sz="1100" b="0" i="0" dirty="0">
              <a:effectLst/>
              <a:latin typeface="Arial" panose="020B0604020202020204" pitchFamily="34" charset="0"/>
              <a:cs typeface="Arial" panose="020B0604020202020204" pitchFamily="34" charset="0"/>
            </a:endParaRPr>
          </a:p>
        </p:txBody>
      </p:sp>
      <p:sp>
        <p:nvSpPr>
          <p:cNvPr id="37" name="文本框 36">
            <a:extLst>
              <a:ext uri="{FF2B5EF4-FFF2-40B4-BE49-F238E27FC236}">
                <a16:creationId xmlns:a16="http://schemas.microsoft.com/office/drawing/2014/main" id="{C572FEF9-9113-47D8-969D-7983D4EDFFFE}"/>
              </a:ext>
            </a:extLst>
          </p:cNvPr>
          <p:cNvSpPr txBox="1"/>
          <p:nvPr/>
        </p:nvSpPr>
        <p:spPr>
          <a:xfrm>
            <a:off x="3256585" y="1789093"/>
            <a:ext cx="2647564" cy="646331"/>
          </a:xfrm>
          <a:prstGeom prst="rect">
            <a:avLst/>
          </a:prstGeom>
          <a:noFill/>
        </p:spPr>
        <p:txBody>
          <a:bodyPr wrap="square">
            <a:spAutoFit/>
          </a:bodyPr>
          <a:lstStyle/>
          <a:p>
            <a:r>
              <a:rPr lang="en-US" altLang="zh-CN" b="0" i="0" dirty="0">
                <a:solidFill>
                  <a:srgbClr val="00B0F0"/>
                </a:solidFill>
                <a:effectLst/>
                <a:latin typeface="Arial" panose="020B0604020202020204" pitchFamily="34" charset="0"/>
                <a:cs typeface="Arial" panose="020B0604020202020204" pitchFamily="34" charset="0"/>
              </a:rPr>
              <a:t>ACTS material mapping mechanism</a:t>
            </a:r>
            <a:endParaRPr lang="en-US" altLang="zh-CN" sz="1600" b="0" i="0" dirty="0">
              <a:solidFill>
                <a:srgbClr val="00B0F0"/>
              </a:solidFill>
              <a:effectLst/>
              <a:latin typeface="Arial" panose="020B0604020202020204" pitchFamily="34" charset="0"/>
              <a:cs typeface="Arial" panose="020B0604020202020204" pitchFamily="34" charset="0"/>
            </a:endParaRPr>
          </a:p>
        </p:txBody>
      </p:sp>
      <p:pic>
        <p:nvPicPr>
          <p:cNvPr id="38" name="图片 37">
            <a:extLst>
              <a:ext uri="{FF2B5EF4-FFF2-40B4-BE49-F238E27FC236}">
                <a16:creationId xmlns:a16="http://schemas.microsoft.com/office/drawing/2014/main" id="{6FA826C4-556F-4EE6-B9CA-9BBEEAA03AB7}"/>
              </a:ext>
            </a:extLst>
          </p:cNvPr>
          <p:cNvPicPr>
            <a:picLocks noChangeAspect="1"/>
          </p:cNvPicPr>
          <p:nvPr/>
        </p:nvPicPr>
        <p:blipFill>
          <a:blip r:embed="rId5"/>
          <a:stretch>
            <a:fillRect/>
          </a:stretch>
        </p:blipFill>
        <p:spPr>
          <a:xfrm>
            <a:off x="4572000" y="2116305"/>
            <a:ext cx="883909" cy="319119"/>
          </a:xfrm>
          <a:prstGeom prst="rect">
            <a:avLst/>
          </a:prstGeom>
        </p:spPr>
      </p:pic>
      <p:sp>
        <p:nvSpPr>
          <p:cNvPr id="15" name="文本框 14">
            <a:extLst>
              <a:ext uri="{FF2B5EF4-FFF2-40B4-BE49-F238E27FC236}">
                <a16:creationId xmlns:a16="http://schemas.microsoft.com/office/drawing/2014/main" id="{EFBF836B-52C5-40E3-9EB2-39B539F8C28A}"/>
              </a:ext>
            </a:extLst>
          </p:cNvPr>
          <p:cNvSpPr txBox="1"/>
          <p:nvPr/>
        </p:nvSpPr>
        <p:spPr>
          <a:xfrm>
            <a:off x="2506159" y="743047"/>
            <a:ext cx="6465733" cy="646331"/>
          </a:xfrm>
          <a:prstGeom prst="rect">
            <a:avLst/>
          </a:prstGeom>
          <a:noFill/>
        </p:spPr>
        <p:txBody>
          <a:bodyPr wrap="square">
            <a:spAutoFit/>
          </a:bodyPr>
          <a:lstStyle/>
          <a:p>
            <a:pPr marL="285750" indent="-285750">
              <a:buFont typeface="Arial" panose="020B0604020202020204" pitchFamily="34" charset="0"/>
              <a:buChar char="•"/>
            </a:pPr>
            <a:r>
              <a:rPr lang="en-US" altLang="zh-CN" dirty="0"/>
              <a:t>A simplified tracking-optimized geometry is converted from detailed geometry through ACTS’ tools.</a:t>
            </a:r>
          </a:p>
        </p:txBody>
      </p:sp>
    </p:spTree>
    <p:extLst>
      <p:ext uri="{BB962C8B-B14F-4D97-AF65-F5344CB8AC3E}">
        <p14:creationId xmlns:p14="http://schemas.microsoft.com/office/powerpoint/2010/main" val="8248458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11</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椭圆 1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14" name="矩形 13"/>
          <p:cNvSpPr/>
          <p:nvPr/>
        </p:nvSpPr>
        <p:spPr>
          <a:xfrm>
            <a:off x="926995" y="178893"/>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sp>
        <p:nvSpPr>
          <p:cNvPr id="26" name="文本框 25"/>
          <p:cNvSpPr txBox="1"/>
          <p:nvPr/>
        </p:nvSpPr>
        <p:spPr>
          <a:xfrm>
            <a:off x="5292257" y="159045"/>
            <a:ext cx="3168352"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ACTS Geometry Building</a:t>
            </a:r>
          </a:p>
        </p:txBody>
      </p:sp>
      <p:sp>
        <p:nvSpPr>
          <p:cNvPr id="12" name="文本框 11">
            <a:extLst>
              <a:ext uri="{FF2B5EF4-FFF2-40B4-BE49-F238E27FC236}">
                <a16:creationId xmlns:a16="http://schemas.microsoft.com/office/drawing/2014/main" id="{D55BE7ED-CF36-4059-A6F2-B74F5E7618A8}"/>
              </a:ext>
            </a:extLst>
          </p:cNvPr>
          <p:cNvSpPr txBox="1"/>
          <p:nvPr/>
        </p:nvSpPr>
        <p:spPr>
          <a:xfrm>
            <a:off x="4211960" y="699542"/>
            <a:ext cx="4881558" cy="2585323"/>
          </a:xfrm>
          <a:prstGeom prst="rect">
            <a:avLst/>
          </a:prstGeom>
          <a:noFill/>
        </p:spPr>
        <p:txBody>
          <a:bodyPr wrap="square">
            <a:spAutoFit/>
          </a:bodyPr>
          <a:lstStyle/>
          <a:p>
            <a:r>
              <a:rPr lang="en-US" altLang="zh-CN" b="0" i="0" dirty="0">
                <a:effectLst/>
                <a:latin typeface="Arial" panose="020B0604020202020204" pitchFamily="34" charset="0"/>
                <a:cs typeface="Arial" panose="020B0604020202020204" pitchFamily="34" charset="0"/>
              </a:rPr>
              <a:t>Full G4 simulation geometry of CEPCSW is described in DD4hep format</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Convert to ACTS geometry through ACTS </a:t>
            </a:r>
            <a:r>
              <a:rPr lang="en-US" altLang="zh-CN" b="0" i="0" dirty="0" err="1">
                <a:solidFill>
                  <a:srgbClr val="00B050"/>
                </a:solidFill>
                <a:effectLst/>
                <a:latin typeface="Arial" panose="020B0604020202020204" pitchFamily="34" charset="0"/>
                <a:cs typeface="Arial" panose="020B0604020202020204" pitchFamily="34" charset="0"/>
              </a:rPr>
              <a:t>TGeo</a:t>
            </a:r>
            <a:r>
              <a:rPr lang="en-US" altLang="zh-CN" b="0" i="0" dirty="0">
                <a:effectLst/>
                <a:latin typeface="Arial" panose="020B0604020202020204" pitchFamily="34" charset="0"/>
                <a:cs typeface="Arial" panose="020B0604020202020204" pitchFamily="34" charset="0"/>
              </a:rPr>
              <a:t> </a:t>
            </a:r>
            <a:r>
              <a:rPr lang="en-US" altLang="zh-CN" b="0" i="0" dirty="0">
                <a:solidFill>
                  <a:srgbClr val="00B050"/>
                </a:solidFill>
                <a:effectLst/>
                <a:latin typeface="Arial" panose="020B0604020202020204" pitchFamily="34" charset="0"/>
                <a:cs typeface="Arial" panose="020B0604020202020204" pitchFamily="34" charset="0"/>
              </a:rPr>
              <a:t>plugin</a:t>
            </a:r>
            <a:r>
              <a:rPr lang="en-US" altLang="zh-CN" b="0" i="0" dirty="0">
                <a:effectLst/>
                <a:latin typeface="Arial" panose="020B0604020202020204" pitchFamily="34" charset="0"/>
                <a:cs typeface="Arial" panose="020B0604020202020204" pitchFamily="34" charset="0"/>
              </a:rPr>
              <a:t> (*DD4hep plugin should also work)</a:t>
            </a:r>
          </a:p>
          <a:p>
            <a:pPr marL="285750" indent="-285750">
              <a:buFont typeface="Arial" panose="020B0604020202020204" pitchFamily="34" charset="0"/>
              <a:buChar char="•"/>
            </a:pPr>
            <a:r>
              <a:rPr lang="en-US" altLang="zh-CN" b="0" i="0" dirty="0">
                <a:solidFill>
                  <a:srgbClr val="00B0F0"/>
                </a:solidFill>
                <a:effectLst/>
                <a:latin typeface="Arial" panose="020B0604020202020204" pitchFamily="34" charset="0"/>
                <a:cs typeface="Arial" panose="020B0604020202020204" pitchFamily="34" charset="0"/>
              </a:rPr>
              <a:t>Barrels</a:t>
            </a:r>
            <a:r>
              <a:rPr lang="en-US" altLang="zh-CN" b="0" i="0" dirty="0">
                <a:effectLst/>
                <a:latin typeface="Arial" panose="020B0604020202020204" pitchFamily="34" charset="0"/>
                <a:cs typeface="Arial" panose="020B0604020202020204" pitchFamily="34" charset="0"/>
              </a:rPr>
              <a:t> (VTX 5th|6th layer &amp; ITK &amp; OTK)</a:t>
            </a:r>
          </a:p>
          <a:p>
            <a:pPr lvl="1"/>
            <a:r>
              <a:rPr lang="en-US" altLang="zh-CN" b="0" i="0" dirty="0">
                <a:effectLst/>
                <a:latin typeface="Arial" panose="020B0604020202020204" pitchFamily="34" charset="0"/>
                <a:cs typeface="Arial" panose="020B0604020202020204" pitchFamily="34" charset="0"/>
              </a:rPr>
              <a:t>→ Acts::</a:t>
            </a:r>
            <a:r>
              <a:rPr lang="en-US" altLang="zh-CN" b="0" i="0" dirty="0" err="1">
                <a:effectLst/>
                <a:latin typeface="Arial" panose="020B0604020202020204" pitchFamily="34" charset="0"/>
                <a:cs typeface="Arial" panose="020B0604020202020204" pitchFamily="34" charset="0"/>
              </a:rPr>
              <a:t>PlaneSurface</a:t>
            </a:r>
            <a:r>
              <a:rPr lang="en-US" altLang="zh-CN" b="0" i="0" dirty="0">
                <a:effectLst/>
                <a:latin typeface="Arial" panose="020B0604020202020204" pitchFamily="34" charset="0"/>
                <a:cs typeface="Arial" panose="020B0604020202020204" pitchFamily="34" charset="0"/>
              </a:rPr>
              <a:t> (</a:t>
            </a:r>
            <a:r>
              <a:rPr lang="en-US" altLang="zh-CN" b="0" i="0" dirty="0" err="1">
                <a:solidFill>
                  <a:srgbClr val="00B0F0"/>
                </a:solidFill>
                <a:effectLst/>
                <a:latin typeface="Arial" panose="020B0604020202020204" pitchFamily="34" charset="0"/>
                <a:cs typeface="Arial" panose="020B0604020202020204" pitchFamily="34" charset="0"/>
              </a:rPr>
              <a:t>RectangleBounds</a:t>
            </a:r>
            <a:r>
              <a:rPr lang="en-US" altLang="zh-CN" b="0" i="0" dirty="0">
                <a:effectLst/>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altLang="zh-CN" b="0" i="0" dirty="0" err="1">
                <a:solidFill>
                  <a:srgbClr val="7030A0"/>
                </a:solidFill>
                <a:effectLst/>
                <a:latin typeface="Arial" panose="020B0604020202020204" pitchFamily="34" charset="0"/>
                <a:cs typeface="Arial" panose="020B0604020202020204" pitchFamily="34" charset="0"/>
              </a:rPr>
              <a:t>EndCaps</a:t>
            </a:r>
            <a:r>
              <a:rPr lang="en-US" altLang="zh-CN" b="0" i="0" dirty="0">
                <a:effectLst/>
                <a:latin typeface="Arial" panose="020B0604020202020204" pitchFamily="34" charset="0"/>
                <a:cs typeface="Arial" panose="020B0604020202020204" pitchFamily="34" charset="0"/>
              </a:rPr>
              <a:t> (ITK &amp; OTK)</a:t>
            </a:r>
          </a:p>
          <a:p>
            <a:pPr lvl="1"/>
            <a:r>
              <a:rPr lang="en-US" altLang="zh-CN" b="0" i="0" dirty="0">
                <a:effectLst/>
                <a:latin typeface="Arial" panose="020B0604020202020204" pitchFamily="34" charset="0"/>
                <a:cs typeface="Arial" panose="020B0604020202020204" pitchFamily="34" charset="0"/>
              </a:rPr>
              <a:t>→ Acts::</a:t>
            </a:r>
            <a:r>
              <a:rPr lang="en-US" altLang="zh-CN" b="0" i="0" dirty="0" err="1">
                <a:effectLst/>
                <a:latin typeface="Arial" panose="020B0604020202020204" pitchFamily="34" charset="0"/>
                <a:cs typeface="Arial" panose="020B0604020202020204" pitchFamily="34" charset="0"/>
              </a:rPr>
              <a:t>PlaneSurface</a:t>
            </a:r>
            <a:r>
              <a:rPr lang="en-US" altLang="zh-CN" b="0" i="0" dirty="0">
                <a:effectLst/>
                <a:latin typeface="Arial" panose="020B0604020202020204" pitchFamily="34" charset="0"/>
                <a:cs typeface="Arial" panose="020B0604020202020204" pitchFamily="34" charset="0"/>
              </a:rPr>
              <a:t> (</a:t>
            </a:r>
            <a:r>
              <a:rPr lang="en-US" altLang="zh-CN" b="0" i="0" dirty="0" err="1">
                <a:solidFill>
                  <a:srgbClr val="7030A0"/>
                </a:solidFill>
                <a:effectLst/>
                <a:latin typeface="Arial" panose="020B0604020202020204" pitchFamily="34" charset="0"/>
                <a:cs typeface="Arial" panose="020B0604020202020204" pitchFamily="34" charset="0"/>
              </a:rPr>
              <a:t>TrapezoidBounds</a:t>
            </a:r>
            <a:r>
              <a:rPr lang="en-US" altLang="zh-CN" b="0" i="0" dirty="0">
                <a:effectLst/>
                <a:latin typeface="Arial" panose="020B0604020202020204" pitchFamily="34" charset="0"/>
                <a:cs typeface="Arial" panose="020B0604020202020204" pitchFamily="34" charset="0"/>
              </a:rPr>
              <a:t>)</a:t>
            </a:r>
          </a:p>
        </p:txBody>
      </p:sp>
      <p:pic>
        <p:nvPicPr>
          <p:cNvPr id="15" name="Google Shape;85;p16">
            <a:extLst>
              <a:ext uri="{FF2B5EF4-FFF2-40B4-BE49-F238E27FC236}">
                <a16:creationId xmlns:a16="http://schemas.microsoft.com/office/drawing/2014/main" id="{1B936BF2-9868-4C29-986D-9E4A8DEA120A}"/>
              </a:ext>
            </a:extLst>
          </p:cNvPr>
          <p:cNvPicPr preferRelativeResize="0"/>
          <p:nvPr/>
        </p:nvPicPr>
        <p:blipFill rotWithShape="1">
          <a:blip r:embed="rId3">
            <a:alphaModFix/>
          </a:blip>
          <a:srcRect l="8478" t="9929" r="71349" b="48399"/>
          <a:stretch/>
        </p:blipFill>
        <p:spPr>
          <a:xfrm>
            <a:off x="5292257" y="3323494"/>
            <a:ext cx="1151773" cy="1784401"/>
          </a:xfrm>
          <a:prstGeom prst="rect">
            <a:avLst/>
          </a:prstGeom>
          <a:noFill/>
          <a:ln>
            <a:noFill/>
          </a:ln>
        </p:spPr>
      </p:pic>
      <p:pic>
        <p:nvPicPr>
          <p:cNvPr id="16" name="Google Shape;86;p16">
            <a:extLst>
              <a:ext uri="{FF2B5EF4-FFF2-40B4-BE49-F238E27FC236}">
                <a16:creationId xmlns:a16="http://schemas.microsoft.com/office/drawing/2014/main" id="{ED4AE26C-9263-4ED9-A2C7-D643E1AB6F21}"/>
              </a:ext>
            </a:extLst>
          </p:cNvPr>
          <p:cNvPicPr preferRelativeResize="0"/>
          <p:nvPr/>
        </p:nvPicPr>
        <p:blipFill rotWithShape="1">
          <a:blip r:embed="rId3">
            <a:alphaModFix/>
          </a:blip>
          <a:srcRect l="35149" t="10227" r="41864" b="47580"/>
          <a:stretch/>
        </p:blipFill>
        <p:spPr>
          <a:xfrm>
            <a:off x="7308304" y="3325166"/>
            <a:ext cx="1296144" cy="1784401"/>
          </a:xfrm>
          <a:prstGeom prst="rect">
            <a:avLst/>
          </a:prstGeom>
          <a:noFill/>
          <a:ln>
            <a:noFill/>
          </a:ln>
        </p:spPr>
      </p:pic>
      <p:sp>
        <p:nvSpPr>
          <p:cNvPr id="18" name="文本框 17">
            <a:extLst>
              <a:ext uri="{FF2B5EF4-FFF2-40B4-BE49-F238E27FC236}">
                <a16:creationId xmlns:a16="http://schemas.microsoft.com/office/drawing/2014/main" id="{4E849DE1-3F4D-4A83-9A49-EC3AD8F9D79D}"/>
              </a:ext>
            </a:extLst>
          </p:cNvPr>
          <p:cNvSpPr txBox="1"/>
          <p:nvPr/>
        </p:nvSpPr>
        <p:spPr>
          <a:xfrm>
            <a:off x="-4077" y="4120793"/>
            <a:ext cx="2232248" cy="646331"/>
          </a:xfrm>
          <a:prstGeom prst="rect">
            <a:avLst/>
          </a:prstGeom>
          <a:noFill/>
        </p:spPr>
        <p:txBody>
          <a:bodyPr wrap="square">
            <a:spAutoFit/>
          </a:bodyPr>
          <a:lstStyle/>
          <a:p>
            <a:pPr algn="ctr"/>
            <a:r>
              <a:rPr lang="en-US" altLang="zh-CN" b="0" i="0" dirty="0">
                <a:effectLst/>
                <a:latin typeface="Arial" panose="020B0604020202020204" pitchFamily="34" charset="0"/>
                <a:cs typeface="Arial" panose="020B0604020202020204" pitchFamily="34" charset="0"/>
              </a:rPr>
              <a:t>CEPCSW geometry</a:t>
            </a:r>
          </a:p>
          <a:p>
            <a:pPr algn="ctr"/>
            <a:r>
              <a:rPr lang="en-US" altLang="zh-CN" dirty="0">
                <a:latin typeface="Arial" panose="020B0604020202020204" pitchFamily="34" charset="0"/>
                <a:cs typeface="Arial" panose="020B0604020202020204" pitchFamily="34" charset="0"/>
              </a:rPr>
              <a:t>(DD4hep)</a:t>
            </a:r>
            <a:endParaRPr lang="en-US" altLang="zh-CN" b="0" i="0" dirty="0">
              <a:effectLst/>
              <a:latin typeface="Arial" panose="020B0604020202020204" pitchFamily="34" charset="0"/>
              <a:cs typeface="Arial" panose="020B0604020202020204" pitchFamily="34" charset="0"/>
            </a:endParaRPr>
          </a:p>
        </p:txBody>
      </p:sp>
      <p:sp>
        <p:nvSpPr>
          <p:cNvPr id="19" name="文本框 18">
            <a:extLst>
              <a:ext uri="{FF2B5EF4-FFF2-40B4-BE49-F238E27FC236}">
                <a16:creationId xmlns:a16="http://schemas.microsoft.com/office/drawing/2014/main" id="{BC961EE8-24B4-40B4-9E07-385470C97B20}"/>
              </a:ext>
            </a:extLst>
          </p:cNvPr>
          <p:cNvSpPr txBox="1"/>
          <p:nvPr/>
        </p:nvSpPr>
        <p:spPr>
          <a:xfrm>
            <a:off x="3491880" y="4259292"/>
            <a:ext cx="1876101" cy="369332"/>
          </a:xfrm>
          <a:prstGeom prst="rect">
            <a:avLst/>
          </a:prstGeom>
          <a:noFill/>
        </p:spPr>
        <p:txBody>
          <a:bodyPr wrap="square">
            <a:spAutoFit/>
          </a:bodyPr>
          <a:lstStyle/>
          <a:p>
            <a:r>
              <a:rPr lang="en-US" altLang="zh-CN" b="0" i="0" dirty="0">
                <a:effectLst/>
                <a:latin typeface="Arial" panose="020B0604020202020204" pitchFamily="34" charset="0"/>
                <a:cs typeface="Arial" panose="020B0604020202020204" pitchFamily="34" charset="0"/>
              </a:rPr>
              <a:t>ACTS geometry </a:t>
            </a:r>
          </a:p>
        </p:txBody>
      </p:sp>
      <p:cxnSp>
        <p:nvCxnSpPr>
          <p:cNvPr id="5" name="直接箭头连接符 4">
            <a:extLst>
              <a:ext uri="{FF2B5EF4-FFF2-40B4-BE49-F238E27FC236}">
                <a16:creationId xmlns:a16="http://schemas.microsoft.com/office/drawing/2014/main" id="{48300018-9441-4DA7-B93D-B9B44120F4ED}"/>
              </a:ext>
            </a:extLst>
          </p:cNvPr>
          <p:cNvCxnSpPr>
            <a:stCxn id="18" idx="3"/>
            <a:endCxn id="19" idx="1"/>
          </p:cNvCxnSpPr>
          <p:nvPr/>
        </p:nvCxnSpPr>
        <p:spPr>
          <a:xfrm flipV="1">
            <a:off x="2228171" y="4443958"/>
            <a:ext cx="126370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id="{84323D73-8B7F-4B02-A66E-C4015173C959}"/>
              </a:ext>
            </a:extLst>
          </p:cNvPr>
          <p:cNvSpPr txBox="1"/>
          <p:nvPr/>
        </p:nvSpPr>
        <p:spPr>
          <a:xfrm>
            <a:off x="2290070" y="4213125"/>
            <a:ext cx="1057470" cy="461665"/>
          </a:xfrm>
          <a:prstGeom prst="rect">
            <a:avLst/>
          </a:prstGeom>
          <a:noFill/>
        </p:spPr>
        <p:txBody>
          <a:bodyPr wrap="square">
            <a:spAutoFit/>
          </a:bodyPr>
          <a:lstStyle/>
          <a:p>
            <a:pPr algn="ctr"/>
            <a:r>
              <a:rPr lang="en-US" altLang="zh-CN" sz="1200" b="0" i="0" dirty="0">
                <a:effectLst/>
                <a:latin typeface="Arial" panose="020B0604020202020204" pitchFamily="34" charset="0"/>
                <a:cs typeface="Arial" panose="020B0604020202020204" pitchFamily="34" charset="0"/>
              </a:rPr>
              <a:t>ACTS</a:t>
            </a:r>
          </a:p>
          <a:p>
            <a:pPr algn="ctr"/>
            <a:r>
              <a:rPr lang="en-US" altLang="zh-CN" sz="1200" b="0" i="0" dirty="0" err="1">
                <a:effectLst/>
                <a:latin typeface="Arial" panose="020B0604020202020204" pitchFamily="34" charset="0"/>
                <a:cs typeface="Arial" panose="020B0604020202020204" pitchFamily="34" charset="0"/>
              </a:rPr>
              <a:t>TGeo</a:t>
            </a:r>
            <a:r>
              <a:rPr lang="en-US" altLang="zh-CN" sz="1200" b="0" i="0" dirty="0">
                <a:effectLst/>
                <a:latin typeface="Arial" panose="020B0604020202020204" pitchFamily="34" charset="0"/>
                <a:cs typeface="Arial" panose="020B0604020202020204" pitchFamily="34" charset="0"/>
              </a:rPr>
              <a:t> plugin</a:t>
            </a:r>
            <a:endParaRPr lang="en-US" altLang="zh-CN" sz="1100" b="0" i="0" dirty="0">
              <a:effectLst/>
              <a:latin typeface="Arial" panose="020B0604020202020204" pitchFamily="34" charset="0"/>
              <a:cs typeface="Arial" panose="020B0604020202020204" pitchFamily="34" charset="0"/>
            </a:endParaRPr>
          </a:p>
        </p:txBody>
      </p:sp>
      <p:sp>
        <p:nvSpPr>
          <p:cNvPr id="21" name="文本框 20">
            <a:extLst>
              <a:ext uri="{FF2B5EF4-FFF2-40B4-BE49-F238E27FC236}">
                <a16:creationId xmlns:a16="http://schemas.microsoft.com/office/drawing/2014/main" id="{8AE6163E-6E33-4936-A3A7-54874B17E035}"/>
              </a:ext>
            </a:extLst>
          </p:cNvPr>
          <p:cNvSpPr txBox="1"/>
          <p:nvPr/>
        </p:nvSpPr>
        <p:spPr>
          <a:xfrm>
            <a:off x="667572" y="613220"/>
            <a:ext cx="3123466" cy="338554"/>
          </a:xfrm>
          <a:prstGeom prst="rect">
            <a:avLst/>
          </a:prstGeom>
          <a:noFill/>
        </p:spPr>
        <p:txBody>
          <a:bodyPr wrap="square">
            <a:spAutoFit/>
          </a:bodyPr>
          <a:lstStyle/>
          <a:p>
            <a:pPr algn="ctr"/>
            <a:r>
              <a:rPr lang="en-US" altLang="zh-CN" sz="1600" b="0" i="0" dirty="0">
                <a:effectLst/>
                <a:latin typeface="Arial" panose="020B0604020202020204" pitchFamily="34" charset="0"/>
                <a:cs typeface="Arial" panose="020B0604020202020204" pitchFamily="34" charset="0"/>
              </a:rPr>
              <a:t>CEPC Tracking geometry in z-r</a:t>
            </a:r>
          </a:p>
        </p:txBody>
      </p:sp>
      <p:pic>
        <p:nvPicPr>
          <p:cNvPr id="3" name="图片 2">
            <a:extLst>
              <a:ext uri="{FF2B5EF4-FFF2-40B4-BE49-F238E27FC236}">
                <a16:creationId xmlns:a16="http://schemas.microsoft.com/office/drawing/2014/main" id="{DFCCEF17-D055-423A-955E-43F6B12F22F0}"/>
              </a:ext>
            </a:extLst>
          </p:cNvPr>
          <p:cNvPicPr>
            <a:picLocks noChangeAspect="1"/>
          </p:cNvPicPr>
          <p:nvPr/>
        </p:nvPicPr>
        <p:blipFill>
          <a:blip r:embed="rId4"/>
          <a:stretch>
            <a:fillRect/>
          </a:stretch>
        </p:blipFill>
        <p:spPr>
          <a:xfrm>
            <a:off x="6012160" y="4920338"/>
            <a:ext cx="1777997" cy="184274"/>
          </a:xfrm>
          <a:prstGeom prst="rect">
            <a:avLst/>
          </a:prstGeom>
        </p:spPr>
      </p:pic>
      <p:sp>
        <p:nvSpPr>
          <p:cNvPr id="4" name="文本框 3">
            <a:extLst>
              <a:ext uri="{FF2B5EF4-FFF2-40B4-BE49-F238E27FC236}">
                <a16:creationId xmlns:a16="http://schemas.microsoft.com/office/drawing/2014/main" id="{AD3E603F-7681-4D3C-ADFF-20BEBC2BAC59}"/>
              </a:ext>
            </a:extLst>
          </p:cNvPr>
          <p:cNvSpPr txBox="1"/>
          <p:nvPr/>
        </p:nvSpPr>
        <p:spPr>
          <a:xfrm>
            <a:off x="8260073" y="4881209"/>
            <a:ext cx="748923" cy="246221"/>
          </a:xfrm>
          <a:prstGeom prst="rect">
            <a:avLst/>
          </a:prstGeom>
          <a:noFill/>
        </p:spPr>
        <p:txBody>
          <a:bodyPr wrap="none" rtlCol="0">
            <a:spAutoFit/>
          </a:bodyPr>
          <a:lstStyle/>
          <a:p>
            <a:r>
              <a:rPr lang="en-US" altLang="zh-CN" sz="1000" dirty="0">
                <a:hlinkClick r:id="rId5"/>
              </a:rPr>
              <a:t>Class link</a:t>
            </a:r>
            <a:endParaRPr lang="zh-CN" altLang="en-US" sz="1000" dirty="0"/>
          </a:p>
        </p:txBody>
      </p:sp>
      <p:pic>
        <p:nvPicPr>
          <p:cNvPr id="17" name="Google Shape;73;p15">
            <a:extLst>
              <a:ext uri="{FF2B5EF4-FFF2-40B4-BE49-F238E27FC236}">
                <a16:creationId xmlns:a16="http://schemas.microsoft.com/office/drawing/2014/main" id="{5BDC5A22-D709-4DCA-813E-ED0375D8481E}"/>
              </a:ext>
            </a:extLst>
          </p:cNvPr>
          <p:cNvPicPr preferRelativeResize="0"/>
          <p:nvPr/>
        </p:nvPicPr>
        <p:blipFill>
          <a:blip r:embed="rId6">
            <a:alphaModFix/>
          </a:blip>
          <a:stretch>
            <a:fillRect/>
          </a:stretch>
        </p:blipFill>
        <p:spPr>
          <a:xfrm>
            <a:off x="-4077" y="938921"/>
            <a:ext cx="4216037" cy="2289182"/>
          </a:xfrm>
          <a:prstGeom prst="rect">
            <a:avLst/>
          </a:prstGeom>
          <a:noFill/>
          <a:ln>
            <a:noFill/>
          </a:ln>
        </p:spPr>
      </p:pic>
      <p:pic>
        <p:nvPicPr>
          <p:cNvPr id="22" name="Google Shape;74;p15">
            <a:extLst>
              <a:ext uri="{FF2B5EF4-FFF2-40B4-BE49-F238E27FC236}">
                <a16:creationId xmlns:a16="http://schemas.microsoft.com/office/drawing/2014/main" id="{77B6C7A7-3604-40F7-919F-9A99A3698A49}"/>
              </a:ext>
            </a:extLst>
          </p:cNvPr>
          <p:cNvPicPr preferRelativeResize="0"/>
          <p:nvPr/>
        </p:nvPicPr>
        <p:blipFill>
          <a:blip r:embed="rId7">
            <a:alphaModFix/>
          </a:blip>
          <a:stretch>
            <a:fillRect/>
          </a:stretch>
        </p:blipFill>
        <p:spPr>
          <a:xfrm>
            <a:off x="-64118" y="3291878"/>
            <a:ext cx="606573" cy="535884"/>
          </a:xfrm>
          <a:prstGeom prst="rect">
            <a:avLst/>
          </a:prstGeom>
          <a:noFill/>
          <a:ln>
            <a:noFill/>
          </a:ln>
        </p:spPr>
      </p:pic>
      <p:cxnSp>
        <p:nvCxnSpPr>
          <p:cNvPr id="23" name="直接箭头连接符 22">
            <a:extLst>
              <a:ext uri="{FF2B5EF4-FFF2-40B4-BE49-F238E27FC236}">
                <a16:creationId xmlns:a16="http://schemas.microsoft.com/office/drawing/2014/main" id="{D0AA385B-D725-44B7-A6C0-184E010834F6}"/>
              </a:ext>
            </a:extLst>
          </p:cNvPr>
          <p:cNvCxnSpPr>
            <a:cxnSpLocks/>
          </p:cNvCxnSpPr>
          <p:nvPr/>
        </p:nvCxnSpPr>
        <p:spPr>
          <a:xfrm flipH="1">
            <a:off x="348400" y="3114478"/>
            <a:ext cx="418145" cy="263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a16="http://schemas.microsoft.com/office/drawing/2014/main" id="{2B891D51-280A-44A6-81A1-1E12E7949E59}"/>
              </a:ext>
            </a:extLst>
          </p:cNvPr>
          <p:cNvSpPr txBox="1"/>
          <p:nvPr/>
        </p:nvSpPr>
        <p:spPr>
          <a:xfrm>
            <a:off x="458405" y="3263822"/>
            <a:ext cx="2232248" cy="600164"/>
          </a:xfrm>
          <a:prstGeom prst="rect">
            <a:avLst/>
          </a:prstGeom>
          <a:noFill/>
        </p:spPr>
        <p:txBody>
          <a:bodyPr wrap="square">
            <a:spAutoFit/>
          </a:bodyPr>
          <a:lstStyle/>
          <a:p>
            <a:r>
              <a:rPr lang="en-US" altLang="zh-CN" sz="1100" b="0" i="0" dirty="0">
                <a:effectLst/>
                <a:latin typeface="Arial" panose="020B0604020202020204" pitchFamily="34" charset="0"/>
                <a:cs typeface="Arial" panose="020B0604020202020204" pitchFamily="34" charset="0"/>
              </a:rPr>
              <a:t>Vertex Detector</a:t>
            </a:r>
          </a:p>
          <a:p>
            <a:pPr marL="285750" indent="-285750">
              <a:buFont typeface="Arial" panose="020B0604020202020204" pitchFamily="34" charset="0"/>
              <a:buChar char="•"/>
            </a:pPr>
            <a:r>
              <a:rPr lang="en-US" altLang="zh-CN" sz="1100" b="0" i="0" dirty="0">
                <a:effectLst/>
                <a:latin typeface="Arial" panose="020B0604020202020204" pitchFamily="34" charset="0"/>
                <a:cs typeface="Arial" panose="020B0604020202020204" pitchFamily="34" charset="0"/>
              </a:rPr>
              <a:t>4 </a:t>
            </a:r>
            <a:r>
              <a:rPr lang="en-US" altLang="zh-CN" sz="1050" b="0" i="0" dirty="0">
                <a:effectLst/>
                <a:latin typeface="Arial" panose="020B0604020202020204" pitchFamily="34" charset="0"/>
                <a:cs typeface="Arial" panose="020B0604020202020204" pitchFamily="34" charset="0"/>
              </a:rPr>
              <a:t>Cylinder layers</a:t>
            </a:r>
          </a:p>
          <a:p>
            <a:pPr marL="285750" indent="-285750">
              <a:buFont typeface="Arial" panose="020B0604020202020204" pitchFamily="34" charset="0"/>
              <a:buChar char="•"/>
            </a:pPr>
            <a:r>
              <a:rPr lang="en-US" altLang="zh-CN" sz="1050" b="0" i="0" dirty="0">
                <a:effectLst/>
                <a:latin typeface="Arial" panose="020B0604020202020204" pitchFamily="34" charset="0"/>
                <a:cs typeface="Arial" panose="020B0604020202020204" pitchFamily="34" charset="0"/>
              </a:rPr>
              <a:t>1 Double-sided planer layer</a:t>
            </a:r>
          </a:p>
        </p:txBody>
      </p:sp>
      <p:sp>
        <p:nvSpPr>
          <p:cNvPr id="25" name="文本框 24">
            <a:extLst>
              <a:ext uri="{FF2B5EF4-FFF2-40B4-BE49-F238E27FC236}">
                <a16:creationId xmlns:a16="http://schemas.microsoft.com/office/drawing/2014/main" id="{4C035E32-8365-41B8-B105-2C54A742210B}"/>
              </a:ext>
            </a:extLst>
          </p:cNvPr>
          <p:cNvSpPr txBox="1"/>
          <p:nvPr/>
        </p:nvSpPr>
        <p:spPr>
          <a:xfrm>
            <a:off x="2497046" y="3195440"/>
            <a:ext cx="2573953" cy="738664"/>
          </a:xfrm>
          <a:prstGeom prst="rect">
            <a:avLst/>
          </a:prstGeom>
          <a:noFill/>
        </p:spPr>
        <p:txBody>
          <a:bodyPr wrap="square">
            <a:spAutoFit/>
          </a:bodyPr>
          <a:lstStyle/>
          <a:p>
            <a:pPr marL="285750" indent="-285750">
              <a:buFont typeface="Arial" panose="020B0604020202020204" pitchFamily="34" charset="0"/>
              <a:buChar char="•"/>
            </a:pPr>
            <a:r>
              <a:rPr lang="en-US" altLang="zh-CN" sz="1050" b="0" i="0" dirty="0">
                <a:effectLst/>
                <a:latin typeface="Arial" panose="020B0604020202020204" pitchFamily="34" charset="0"/>
                <a:cs typeface="Arial" panose="020B0604020202020204" pitchFamily="34" charset="0"/>
              </a:rPr>
              <a:t>Vertex Detector</a:t>
            </a:r>
          </a:p>
          <a:p>
            <a:pPr marL="285750" indent="-285750">
              <a:buFont typeface="Arial" panose="020B0604020202020204" pitchFamily="34" charset="0"/>
              <a:buChar char="•"/>
            </a:pPr>
            <a:r>
              <a:rPr lang="en-US" altLang="zh-CN" sz="1050" b="0" i="0" dirty="0">
                <a:effectLst/>
                <a:latin typeface="Arial" panose="020B0604020202020204" pitchFamily="34" charset="0"/>
                <a:cs typeface="Arial" panose="020B0604020202020204" pitchFamily="34" charset="0"/>
              </a:rPr>
              <a:t>ITK ( Inner Tracker )</a:t>
            </a:r>
          </a:p>
          <a:p>
            <a:pPr marL="285750" indent="-285750">
              <a:buFont typeface="Arial" panose="020B0604020202020204" pitchFamily="34" charset="0"/>
              <a:buChar char="•"/>
            </a:pPr>
            <a:r>
              <a:rPr lang="en-US" altLang="zh-CN" sz="1050" b="0" i="0" dirty="0">
                <a:effectLst/>
                <a:latin typeface="Arial" panose="020B0604020202020204" pitchFamily="34" charset="0"/>
                <a:cs typeface="Arial" panose="020B0604020202020204" pitchFamily="34" charset="0"/>
              </a:rPr>
              <a:t>TPC ( Time Projection Chamber )</a:t>
            </a:r>
          </a:p>
          <a:p>
            <a:pPr marL="285750" indent="-285750">
              <a:buFont typeface="Arial" panose="020B0604020202020204" pitchFamily="34" charset="0"/>
              <a:buChar char="•"/>
            </a:pPr>
            <a:r>
              <a:rPr lang="en-US" altLang="zh-CN" sz="1050" b="0" i="0" dirty="0">
                <a:effectLst/>
                <a:latin typeface="Arial" panose="020B0604020202020204" pitchFamily="34" charset="0"/>
                <a:cs typeface="Arial" panose="020B0604020202020204" pitchFamily="34" charset="0"/>
              </a:rPr>
              <a:t>OTK ( Outer Tracker )</a:t>
            </a:r>
            <a:endParaRPr lang="zh-CN" altLang="en-US" sz="1050" dirty="0"/>
          </a:p>
        </p:txBody>
      </p:sp>
    </p:spTree>
    <p:extLst>
      <p:ext uri="{BB962C8B-B14F-4D97-AF65-F5344CB8AC3E}">
        <p14:creationId xmlns:p14="http://schemas.microsoft.com/office/powerpoint/2010/main" val="3785814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12</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6" name="文本框 25"/>
          <p:cNvSpPr txBox="1"/>
          <p:nvPr/>
        </p:nvSpPr>
        <p:spPr>
          <a:xfrm>
            <a:off x="5364088" y="159045"/>
            <a:ext cx="3096344"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ACTS Geometry Building</a:t>
            </a:r>
          </a:p>
        </p:txBody>
      </p:sp>
      <p:pic>
        <p:nvPicPr>
          <p:cNvPr id="6" name="Google Shape;94;p17">
            <a:extLst>
              <a:ext uri="{FF2B5EF4-FFF2-40B4-BE49-F238E27FC236}">
                <a16:creationId xmlns:a16="http://schemas.microsoft.com/office/drawing/2014/main" id="{9DB3B4BB-28D9-43A1-8F6B-5D791D20E20E}"/>
              </a:ext>
            </a:extLst>
          </p:cNvPr>
          <p:cNvPicPr preferRelativeResize="0"/>
          <p:nvPr/>
        </p:nvPicPr>
        <p:blipFill>
          <a:blip r:embed="rId3">
            <a:alphaModFix/>
          </a:blip>
          <a:stretch>
            <a:fillRect/>
          </a:stretch>
        </p:blipFill>
        <p:spPr>
          <a:xfrm>
            <a:off x="1" y="977788"/>
            <a:ext cx="4250564" cy="3187923"/>
          </a:xfrm>
          <a:prstGeom prst="rect">
            <a:avLst/>
          </a:prstGeom>
          <a:noFill/>
          <a:ln>
            <a:noFill/>
          </a:ln>
        </p:spPr>
      </p:pic>
      <p:sp>
        <p:nvSpPr>
          <p:cNvPr id="7" name="文本框 6">
            <a:extLst>
              <a:ext uri="{FF2B5EF4-FFF2-40B4-BE49-F238E27FC236}">
                <a16:creationId xmlns:a16="http://schemas.microsoft.com/office/drawing/2014/main" id="{AA6C5401-E7E5-4D0E-8909-8C4B86A25C29}"/>
              </a:ext>
            </a:extLst>
          </p:cNvPr>
          <p:cNvSpPr txBox="1"/>
          <p:nvPr/>
        </p:nvSpPr>
        <p:spPr>
          <a:xfrm>
            <a:off x="4250565" y="865807"/>
            <a:ext cx="4814456" cy="4247317"/>
          </a:xfrm>
          <a:prstGeom prst="rect">
            <a:avLst/>
          </a:prstGeom>
          <a:noFill/>
        </p:spPr>
        <p:txBody>
          <a:bodyPr wrap="square">
            <a:spAutoFit/>
          </a:bodyPr>
          <a:lstStyle/>
          <a:p>
            <a:r>
              <a:rPr lang="en-US" altLang="zh-CN" b="0" i="0" dirty="0">
                <a:solidFill>
                  <a:srgbClr val="F7A003"/>
                </a:solidFill>
                <a:effectLst/>
                <a:latin typeface="Arial" panose="020B0604020202020204" pitchFamily="34" charset="0"/>
                <a:cs typeface="Arial" panose="020B0604020202020204" pitchFamily="34" charset="0"/>
              </a:rPr>
              <a:t>VTX</a:t>
            </a:r>
            <a:r>
              <a:rPr lang="en-US" altLang="zh-CN" b="0" i="0" dirty="0">
                <a:effectLst/>
                <a:latin typeface="Arial" panose="020B0604020202020204" pitchFamily="34" charset="0"/>
                <a:cs typeface="Arial" panose="020B0604020202020204" pitchFamily="34" charset="0"/>
              </a:rPr>
              <a:t> (1st-4th layers) &amp; </a:t>
            </a:r>
            <a:r>
              <a:rPr lang="en-US" altLang="zh-CN" b="0" i="0" dirty="0">
                <a:solidFill>
                  <a:srgbClr val="C00000"/>
                </a:solidFill>
                <a:effectLst/>
                <a:latin typeface="Arial" panose="020B0604020202020204" pitchFamily="34" charset="0"/>
                <a:cs typeface="Arial" panose="020B0604020202020204" pitchFamily="34" charset="0"/>
              </a:rPr>
              <a:t>TPC</a:t>
            </a:r>
          </a:p>
          <a:p>
            <a:r>
              <a:rPr lang="en-US" altLang="zh-CN" b="0" i="0" dirty="0">
                <a:effectLst/>
                <a:latin typeface="Arial" panose="020B0604020202020204" pitchFamily="34" charset="0"/>
                <a:cs typeface="Arial" panose="020B0604020202020204" pitchFamily="34" charset="0"/>
              </a:rPr>
              <a:t>→ Acts::</a:t>
            </a:r>
            <a:r>
              <a:rPr lang="en-US" altLang="zh-CN" b="0" i="0" dirty="0" err="1">
                <a:effectLst/>
                <a:latin typeface="Arial" panose="020B0604020202020204" pitchFamily="34" charset="0"/>
                <a:cs typeface="Arial" panose="020B0604020202020204" pitchFamily="34" charset="0"/>
              </a:rPr>
              <a:t>CylinderSurface</a:t>
            </a:r>
            <a:endParaRPr lang="en-US" altLang="zh-CN" b="0" i="0" dirty="0">
              <a:effectLst/>
              <a:latin typeface="Arial" panose="020B0604020202020204" pitchFamily="34" charset="0"/>
              <a:cs typeface="Arial" panose="020B0604020202020204" pitchFamily="34" charset="0"/>
            </a:endParaRPr>
          </a:p>
          <a:p>
            <a:endParaRPr lang="en-US" altLang="zh-CN" b="0" i="0" dirty="0">
              <a:effectLst/>
              <a:latin typeface="Arial" panose="020B0604020202020204" pitchFamily="34" charset="0"/>
              <a:cs typeface="Arial" panose="020B0604020202020204" pitchFamily="34" charset="0"/>
            </a:endParaRPr>
          </a:p>
          <a:p>
            <a:endParaRPr lang="en-US" altLang="zh-CN" b="0" i="0" dirty="0">
              <a:effectLst/>
              <a:latin typeface="Arial" panose="020B0604020202020204" pitchFamily="34" charset="0"/>
              <a:cs typeface="Arial" panose="020B0604020202020204" pitchFamily="34" charset="0"/>
            </a:endParaRPr>
          </a:p>
          <a:p>
            <a:r>
              <a:rPr lang="en-US" altLang="zh-CN" dirty="0">
                <a:solidFill>
                  <a:srgbClr val="0070C0"/>
                </a:solidFill>
                <a:effectLst/>
                <a:latin typeface="Arial" panose="020B0604020202020204" pitchFamily="34" charset="0"/>
                <a:cs typeface="Arial" panose="020B0604020202020204" pitchFamily="34" charset="0"/>
              </a:rPr>
              <a:t>Alternative application of ACTS in the TPC</a:t>
            </a:r>
            <a:r>
              <a:rPr lang="zh-CN" altLang="en-US" dirty="0">
                <a:solidFill>
                  <a:srgbClr val="0070C0"/>
                </a:solidFill>
                <a:effectLst/>
                <a:latin typeface="Arial" panose="020B0604020202020204" pitchFamily="34" charset="0"/>
                <a:cs typeface="Arial" panose="020B0604020202020204" pitchFamily="34" charset="0"/>
              </a:rPr>
              <a:t>（</a:t>
            </a:r>
            <a:r>
              <a:rPr lang="en-US" altLang="zh-CN" dirty="0">
                <a:solidFill>
                  <a:srgbClr val="0070C0"/>
                </a:solidFill>
                <a:effectLst/>
                <a:latin typeface="Arial" panose="020B0604020202020204" pitchFamily="34" charset="0"/>
                <a:cs typeface="Arial" panose="020B0604020202020204" pitchFamily="34" charset="0"/>
              </a:rPr>
              <a:t>gaseous tracker</a:t>
            </a:r>
            <a:r>
              <a:rPr lang="zh-CN" altLang="en-US" dirty="0">
                <a:solidFill>
                  <a:srgbClr val="0070C0"/>
                </a:solidFill>
                <a:effectLst/>
                <a:latin typeface="Arial" panose="020B0604020202020204" pitchFamily="34" charset="0"/>
                <a:cs typeface="Arial" panose="020B0604020202020204" pitchFamily="34" charset="0"/>
              </a:rPr>
              <a:t>）</a:t>
            </a:r>
            <a:endParaRPr lang="en-US" altLang="zh-CN" dirty="0">
              <a:solidFill>
                <a:srgbClr val="0070C0"/>
              </a:solidFill>
              <a:effectLst/>
              <a:latin typeface="Arial" panose="020B0604020202020204" pitchFamily="34" charset="0"/>
              <a:cs typeface="Arial" panose="020B0604020202020204" pitchFamily="34" charset="0"/>
            </a:endParaRPr>
          </a:p>
          <a:p>
            <a:r>
              <a:rPr lang="en-US" altLang="zh-CN" b="0" i="0" dirty="0">
                <a:effectLst/>
                <a:latin typeface="Arial" panose="020B0604020202020204" pitchFamily="34" charset="0"/>
                <a:cs typeface="Arial" panose="020B0604020202020204" pitchFamily="34" charset="0"/>
              </a:rPr>
              <a:t>The surfaces required by ACTS are virtually constructed within the TPC gas volume, aligning with the TPC readout layers.</a:t>
            </a:r>
          </a:p>
          <a:p>
            <a:endParaRPr lang="en-US" altLang="zh-CN" b="0" i="0" dirty="0">
              <a:effectLst/>
              <a:latin typeface="Arial" panose="020B0604020202020204" pitchFamily="34" charset="0"/>
              <a:cs typeface="Arial" panose="020B0604020202020204" pitchFamily="34" charset="0"/>
            </a:endParaRPr>
          </a:p>
          <a:p>
            <a:r>
              <a:rPr lang="en-US" altLang="zh-CN" dirty="0">
                <a:latin typeface="Arial" panose="020B0604020202020204" pitchFamily="34" charset="0"/>
                <a:cs typeface="Arial" panose="020B0604020202020204" pitchFamily="34" charset="0"/>
              </a:rPr>
              <a:t>C</a:t>
            </a:r>
            <a:r>
              <a:rPr lang="en-US" altLang="zh-CN" b="0" i="0" dirty="0">
                <a:effectLst/>
                <a:latin typeface="Arial" panose="020B0604020202020204" pitchFamily="34" charset="0"/>
                <a:cs typeface="Arial" panose="020B0604020202020204" pitchFamily="34" charset="0"/>
              </a:rPr>
              <a:t>onsists of </a:t>
            </a:r>
            <a:r>
              <a:rPr lang="en-US" altLang="zh-CN" b="0" i="0" dirty="0">
                <a:solidFill>
                  <a:srgbClr val="C00000"/>
                </a:solidFill>
                <a:effectLst/>
                <a:latin typeface="Arial" panose="020B0604020202020204" pitchFamily="34" charset="0"/>
                <a:cs typeface="Arial" panose="020B0604020202020204" pitchFamily="34" charset="0"/>
              </a:rPr>
              <a:t>223</a:t>
            </a:r>
            <a:r>
              <a:rPr lang="en-US" altLang="zh-CN" b="0" i="0" dirty="0">
                <a:effectLst/>
                <a:latin typeface="Arial" panose="020B0604020202020204" pitchFamily="34" charset="0"/>
                <a:cs typeface="Arial" panose="020B0604020202020204" pitchFamily="34" charset="0"/>
              </a:rPr>
              <a:t> layers of cylinder surface with a thickness of 5mm.</a:t>
            </a:r>
          </a:p>
          <a:p>
            <a:endParaRPr lang="en-US" altLang="zh-CN" dirty="0">
              <a:latin typeface="Arial" panose="020B0604020202020204" pitchFamily="34" charset="0"/>
              <a:cs typeface="Arial" panose="020B0604020202020204" pitchFamily="34" charset="0"/>
            </a:endParaRPr>
          </a:p>
          <a:p>
            <a:r>
              <a:rPr lang="en-US" altLang="zh-CN" b="0" i="0" dirty="0" err="1">
                <a:effectLst/>
                <a:latin typeface="Arial" panose="020B0604020202020204" pitchFamily="34" charset="0"/>
                <a:cs typeface="Arial" panose="020B0604020202020204" pitchFamily="34" charset="0"/>
              </a:rPr>
              <a:t>Simhits</a:t>
            </a:r>
            <a:r>
              <a:rPr lang="en-US" altLang="zh-CN" b="0" i="0" dirty="0">
                <a:effectLst/>
                <a:latin typeface="Arial" panose="020B0604020202020204" pitchFamily="34" charset="0"/>
                <a:cs typeface="Arial" panose="020B0604020202020204" pitchFamily="34" charset="0"/>
              </a:rPr>
              <a:t> are read out at the </a:t>
            </a:r>
            <a:r>
              <a:rPr lang="en-US" altLang="zh-CN" dirty="0">
                <a:latin typeface="Arial" panose="020B0604020202020204" pitchFamily="34" charset="0"/>
                <a:cs typeface="Arial" panose="020B0604020202020204" pitchFamily="34" charset="0"/>
              </a:rPr>
              <a:t>central of each cylinder surface in G4 simulation.</a:t>
            </a:r>
            <a:endParaRPr lang="en-US" altLang="zh-CN" b="0" i="0" dirty="0">
              <a:effectLst/>
              <a:latin typeface="Arial" panose="020B0604020202020204" pitchFamily="34" charset="0"/>
              <a:cs typeface="Arial" panose="020B0604020202020204" pitchFamily="34" charset="0"/>
            </a:endParaRPr>
          </a:p>
        </p:txBody>
      </p:sp>
      <p:pic>
        <p:nvPicPr>
          <p:cNvPr id="8" name="Google Shape;95;p17">
            <a:extLst>
              <a:ext uri="{FF2B5EF4-FFF2-40B4-BE49-F238E27FC236}">
                <a16:creationId xmlns:a16="http://schemas.microsoft.com/office/drawing/2014/main" id="{5D030307-7336-4F7A-BACD-A2BCD3581F9E}"/>
              </a:ext>
            </a:extLst>
          </p:cNvPr>
          <p:cNvPicPr preferRelativeResize="0"/>
          <p:nvPr/>
        </p:nvPicPr>
        <p:blipFill rotWithShape="1">
          <a:blip r:embed="rId4">
            <a:alphaModFix/>
          </a:blip>
          <a:srcRect l="6022" t="31569" r="64103" b="22537"/>
          <a:stretch/>
        </p:blipFill>
        <p:spPr>
          <a:xfrm>
            <a:off x="7164039" y="568164"/>
            <a:ext cx="1900982" cy="1440160"/>
          </a:xfrm>
          <a:prstGeom prst="rect">
            <a:avLst/>
          </a:prstGeom>
          <a:noFill/>
          <a:ln>
            <a:noFill/>
          </a:ln>
        </p:spPr>
      </p:pic>
      <p:sp>
        <p:nvSpPr>
          <p:cNvPr id="9" name="椭圆 8">
            <a:extLst>
              <a:ext uri="{FF2B5EF4-FFF2-40B4-BE49-F238E27FC236}">
                <a16:creationId xmlns:a16="http://schemas.microsoft.com/office/drawing/2014/main" id="{E1C9357B-F68A-427A-9BC3-A1CD9EE790C1}"/>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10" name="矩形 9">
            <a:extLst>
              <a:ext uri="{FF2B5EF4-FFF2-40B4-BE49-F238E27FC236}">
                <a16:creationId xmlns:a16="http://schemas.microsoft.com/office/drawing/2014/main" id="{7FF6EF78-51F0-48D4-BB6F-52C15106FFBD}"/>
              </a:ext>
            </a:extLst>
          </p:cNvPr>
          <p:cNvSpPr/>
          <p:nvPr/>
        </p:nvSpPr>
        <p:spPr>
          <a:xfrm>
            <a:off x="926995" y="178893"/>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sp>
        <p:nvSpPr>
          <p:cNvPr id="12" name="文本框 11">
            <a:extLst>
              <a:ext uri="{FF2B5EF4-FFF2-40B4-BE49-F238E27FC236}">
                <a16:creationId xmlns:a16="http://schemas.microsoft.com/office/drawing/2014/main" id="{2FC95216-2E36-4AA8-85C4-18208B7B885F}"/>
              </a:ext>
            </a:extLst>
          </p:cNvPr>
          <p:cNvSpPr txBox="1"/>
          <p:nvPr/>
        </p:nvSpPr>
        <p:spPr>
          <a:xfrm>
            <a:off x="662286" y="4235112"/>
            <a:ext cx="3406540" cy="646331"/>
          </a:xfrm>
          <a:prstGeom prst="rect">
            <a:avLst/>
          </a:prstGeom>
          <a:noFill/>
        </p:spPr>
        <p:txBody>
          <a:bodyPr wrap="square">
            <a:spAutoFit/>
          </a:bodyPr>
          <a:lstStyle/>
          <a:p>
            <a:pPr algn="ctr"/>
            <a:r>
              <a:rPr lang="en-US" altLang="zh-CN" b="0" i="0" dirty="0">
                <a:effectLst/>
                <a:latin typeface="Arial" panose="020B0604020202020204" pitchFamily="34" charset="0"/>
                <a:cs typeface="Arial" panose="020B0604020202020204" pitchFamily="34" charset="0"/>
              </a:rPr>
              <a:t>CEPC Tracking geometry in z-r</a:t>
            </a:r>
          </a:p>
          <a:p>
            <a:pPr algn="ctr"/>
            <a:r>
              <a:rPr lang="en-US" altLang="zh-CN" dirty="0">
                <a:latin typeface="Arial" panose="020B0604020202020204" pitchFamily="34" charset="0"/>
                <a:cs typeface="Arial" panose="020B0604020202020204" pitchFamily="34" charset="0"/>
              </a:rPr>
              <a:t>(layer ids in colors)</a:t>
            </a:r>
            <a:endParaRPr lang="en-US" altLang="zh-CN" sz="1600" b="0" i="0" dirty="0">
              <a:effectLst/>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963F6A18-C9A5-4719-A4C7-95E92B33EF50}"/>
              </a:ext>
            </a:extLst>
          </p:cNvPr>
          <p:cNvSpPr txBox="1"/>
          <p:nvPr/>
        </p:nvSpPr>
        <p:spPr>
          <a:xfrm>
            <a:off x="8134359" y="1809540"/>
            <a:ext cx="748923" cy="246221"/>
          </a:xfrm>
          <a:prstGeom prst="rect">
            <a:avLst/>
          </a:prstGeom>
          <a:noFill/>
        </p:spPr>
        <p:txBody>
          <a:bodyPr wrap="none" rtlCol="0">
            <a:spAutoFit/>
          </a:bodyPr>
          <a:lstStyle/>
          <a:p>
            <a:r>
              <a:rPr lang="en-US" altLang="zh-CN" sz="1000" dirty="0">
                <a:hlinkClick r:id="rId5"/>
              </a:rPr>
              <a:t>Class link</a:t>
            </a:r>
            <a:endParaRPr lang="zh-CN" altLang="en-US" sz="1000" dirty="0"/>
          </a:p>
        </p:txBody>
      </p:sp>
    </p:spTree>
    <p:extLst>
      <p:ext uri="{BB962C8B-B14F-4D97-AF65-F5344CB8AC3E}">
        <p14:creationId xmlns:p14="http://schemas.microsoft.com/office/powerpoint/2010/main" val="3013681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EB257954-6900-476C-99AF-A27DD1E45C5F}"/>
              </a:ext>
            </a:extLst>
          </p:cNvPr>
          <p:cNvPicPr>
            <a:picLocks noChangeAspect="1"/>
          </p:cNvPicPr>
          <p:nvPr/>
        </p:nvPicPr>
        <p:blipFill>
          <a:blip r:embed="rId3"/>
          <a:stretch>
            <a:fillRect/>
          </a:stretch>
        </p:blipFill>
        <p:spPr>
          <a:xfrm>
            <a:off x="-252536" y="699542"/>
            <a:ext cx="4471781" cy="3900357"/>
          </a:xfrm>
          <a:prstGeom prst="rect">
            <a:avLst/>
          </a:prstGeom>
        </p:spPr>
      </p:pic>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13</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6" name="文本框 25"/>
          <p:cNvSpPr txBox="1"/>
          <p:nvPr/>
        </p:nvSpPr>
        <p:spPr>
          <a:xfrm>
            <a:off x="5893252" y="159045"/>
            <a:ext cx="2664296"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Material Mapping</a:t>
            </a:r>
          </a:p>
        </p:txBody>
      </p:sp>
      <p:sp>
        <p:nvSpPr>
          <p:cNvPr id="9" name="椭圆 8">
            <a:extLst>
              <a:ext uri="{FF2B5EF4-FFF2-40B4-BE49-F238E27FC236}">
                <a16:creationId xmlns:a16="http://schemas.microsoft.com/office/drawing/2014/main" id="{E1C9357B-F68A-427A-9BC3-A1CD9EE790C1}"/>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10" name="矩形 9">
            <a:extLst>
              <a:ext uri="{FF2B5EF4-FFF2-40B4-BE49-F238E27FC236}">
                <a16:creationId xmlns:a16="http://schemas.microsoft.com/office/drawing/2014/main" id="{7FF6EF78-51F0-48D4-BB6F-52C15106FFBD}"/>
              </a:ext>
            </a:extLst>
          </p:cNvPr>
          <p:cNvSpPr/>
          <p:nvPr/>
        </p:nvSpPr>
        <p:spPr>
          <a:xfrm>
            <a:off x="926995" y="178893"/>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sp>
        <p:nvSpPr>
          <p:cNvPr id="7" name="文本框 6">
            <a:extLst>
              <a:ext uri="{FF2B5EF4-FFF2-40B4-BE49-F238E27FC236}">
                <a16:creationId xmlns:a16="http://schemas.microsoft.com/office/drawing/2014/main" id="{76E0B01D-87B8-4ADB-98B7-00D539F7D890}"/>
              </a:ext>
            </a:extLst>
          </p:cNvPr>
          <p:cNvSpPr txBox="1"/>
          <p:nvPr/>
        </p:nvSpPr>
        <p:spPr>
          <a:xfrm>
            <a:off x="3959424" y="627534"/>
            <a:ext cx="5184576" cy="2369880"/>
          </a:xfrm>
          <a:prstGeom prst="rect">
            <a:avLst/>
          </a:prstGeom>
          <a:noFill/>
        </p:spPr>
        <p:txBody>
          <a:bodyPr wrap="square">
            <a:spAutoFit/>
          </a:bodyPr>
          <a:lstStyle/>
          <a:p>
            <a:r>
              <a:rPr lang="en-US" altLang="zh-CN" b="0" i="0" dirty="0">
                <a:solidFill>
                  <a:srgbClr val="7777DE"/>
                </a:solidFill>
                <a:effectLst/>
                <a:latin typeface="Arial" panose="020B0604020202020204" pitchFamily="34" charset="0"/>
                <a:cs typeface="Arial" panose="020B0604020202020204" pitchFamily="34" charset="0"/>
              </a:rPr>
              <a:t>Geant4 simulation using detailed geometry</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The Geant4 simulation employs detailed geometry to simulate particle steps using </a:t>
            </a:r>
            <a:r>
              <a:rPr lang="en-US" altLang="zh-CN" sz="1600" b="0" i="0" dirty="0" err="1">
                <a:effectLst/>
                <a:latin typeface="Arial" panose="020B0604020202020204" pitchFamily="34" charset="0"/>
                <a:cs typeface="Arial" panose="020B0604020202020204" pitchFamily="34" charset="0"/>
              </a:rPr>
              <a:t>Geantinos</a:t>
            </a:r>
            <a:r>
              <a:rPr lang="en-US" altLang="zh-CN" sz="1600" b="0" i="0" dirty="0">
                <a:effectLst/>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It records the materials traversed by these steps and stores their corresponding radiation lengths (X₀)</a:t>
            </a:r>
          </a:p>
          <a:p>
            <a:r>
              <a:rPr lang="en-US" altLang="zh-CN" b="0" i="0" dirty="0">
                <a:solidFill>
                  <a:srgbClr val="00B050"/>
                </a:solidFill>
                <a:effectLst/>
                <a:latin typeface="Arial" panose="020B0604020202020204" pitchFamily="34" charset="0"/>
                <a:cs typeface="Arial" panose="020B0604020202020204" pitchFamily="34" charset="0"/>
              </a:rPr>
              <a:t>Mapping</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Each step is projected onto the nearest sensitive surface, then averaged across multiple events to generate a map.</a:t>
            </a:r>
          </a:p>
        </p:txBody>
      </p:sp>
      <p:sp>
        <p:nvSpPr>
          <p:cNvPr id="8" name="文本框 7">
            <a:extLst>
              <a:ext uri="{FF2B5EF4-FFF2-40B4-BE49-F238E27FC236}">
                <a16:creationId xmlns:a16="http://schemas.microsoft.com/office/drawing/2014/main" id="{175E72A9-2F62-4150-9711-007B5C3652F3}"/>
              </a:ext>
            </a:extLst>
          </p:cNvPr>
          <p:cNvSpPr txBox="1"/>
          <p:nvPr/>
        </p:nvSpPr>
        <p:spPr>
          <a:xfrm>
            <a:off x="-36512" y="4612716"/>
            <a:ext cx="4385757" cy="276999"/>
          </a:xfrm>
          <a:prstGeom prst="rect">
            <a:avLst/>
          </a:prstGeom>
          <a:noFill/>
        </p:spPr>
        <p:txBody>
          <a:bodyPr wrap="square">
            <a:spAutoFit/>
          </a:bodyPr>
          <a:lstStyle/>
          <a:p>
            <a:pPr algn="ctr"/>
            <a:r>
              <a:rPr lang="en-US" altLang="zh-CN" sz="1200" b="0" i="0" dirty="0">
                <a:effectLst/>
                <a:latin typeface="Arial" panose="020B0604020202020204" pitchFamily="34" charset="0"/>
                <a:cs typeface="Arial" panose="020B0604020202020204" pitchFamily="34" charset="0"/>
              </a:rPr>
              <a:t>ACTS material mapping allows quasi-exact material modeling</a:t>
            </a:r>
            <a:endParaRPr lang="en-US" altLang="zh-CN" sz="1100" b="0" i="0" dirty="0">
              <a:effectLst/>
              <a:latin typeface="Arial" panose="020B0604020202020204" pitchFamily="34" charset="0"/>
              <a:cs typeface="Arial" panose="020B0604020202020204" pitchFamily="34" charset="0"/>
            </a:endParaRPr>
          </a:p>
        </p:txBody>
      </p:sp>
      <p:pic>
        <p:nvPicPr>
          <p:cNvPr id="11" name="图片 10">
            <a:extLst>
              <a:ext uri="{FF2B5EF4-FFF2-40B4-BE49-F238E27FC236}">
                <a16:creationId xmlns:a16="http://schemas.microsoft.com/office/drawing/2014/main" id="{C4293785-E8A4-47F8-A474-C83043B1C407}"/>
              </a:ext>
            </a:extLst>
          </p:cNvPr>
          <p:cNvPicPr>
            <a:picLocks noChangeAspect="1"/>
          </p:cNvPicPr>
          <p:nvPr/>
        </p:nvPicPr>
        <p:blipFill>
          <a:blip r:embed="rId4"/>
          <a:stretch>
            <a:fillRect/>
          </a:stretch>
        </p:blipFill>
        <p:spPr>
          <a:xfrm>
            <a:off x="4216470" y="3065793"/>
            <a:ext cx="3008930" cy="2035547"/>
          </a:xfrm>
          <a:prstGeom prst="rect">
            <a:avLst/>
          </a:prstGeom>
        </p:spPr>
      </p:pic>
      <p:sp>
        <p:nvSpPr>
          <p:cNvPr id="12" name="文本框 11">
            <a:extLst>
              <a:ext uri="{FF2B5EF4-FFF2-40B4-BE49-F238E27FC236}">
                <a16:creationId xmlns:a16="http://schemas.microsoft.com/office/drawing/2014/main" id="{EB163A56-B77E-46E2-A07C-6AAB5554879F}"/>
              </a:ext>
            </a:extLst>
          </p:cNvPr>
          <p:cNvSpPr txBox="1"/>
          <p:nvPr/>
        </p:nvSpPr>
        <p:spPr>
          <a:xfrm>
            <a:off x="7160450" y="3617442"/>
            <a:ext cx="1994698" cy="954107"/>
          </a:xfrm>
          <a:prstGeom prst="rect">
            <a:avLst/>
          </a:prstGeom>
          <a:solidFill>
            <a:srgbClr val="CCECFF"/>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zh-CN" sz="1400" dirty="0"/>
              <a:t>Validation of material mapping for the tracking detector in the CEPC </a:t>
            </a:r>
            <a:r>
              <a:rPr lang="en-US" altLang="zh-CN" sz="1400" dirty="0" err="1"/>
              <a:t>RefDet</a:t>
            </a:r>
            <a:endParaRPr lang="en-US" altLang="zh-CN" sz="1400" dirty="0"/>
          </a:p>
        </p:txBody>
      </p:sp>
      <p:sp>
        <p:nvSpPr>
          <p:cNvPr id="13" name="文本框 12">
            <a:extLst>
              <a:ext uri="{FF2B5EF4-FFF2-40B4-BE49-F238E27FC236}">
                <a16:creationId xmlns:a16="http://schemas.microsoft.com/office/drawing/2014/main" id="{A951B2F4-1120-41FE-9E09-8EB4135B8C2E}"/>
              </a:ext>
            </a:extLst>
          </p:cNvPr>
          <p:cNvSpPr txBox="1"/>
          <p:nvPr/>
        </p:nvSpPr>
        <p:spPr>
          <a:xfrm>
            <a:off x="6915962" y="4928056"/>
            <a:ext cx="265544" cy="215444"/>
          </a:xfrm>
          <a:prstGeom prst="rect">
            <a:avLst/>
          </a:prstGeom>
          <a:noFill/>
        </p:spPr>
        <p:txBody>
          <a:bodyPr wrap="square">
            <a:spAutoFit/>
          </a:bodyPr>
          <a:lstStyle/>
          <a:p>
            <a:pPr algn="ctr"/>
            <a:r>
              <a:rPr lang="en-US" altLang="zh-CN" sz="800" b="0" i="0" dirty="0">
                <a:effectLst/>
                <a:latin typeface="Arial" panose="020B0604020202020204" pitchFamily="34" charset="0"/>
                <a:cs typeface="Arial" panose="020B0604020202020204" pitchFamily="34" charset="0"/>
              </a:rPr>
              <a:t>η</a:t>
            </a:r>
          </a:p>
        </p:txBody>
      </p:sp>
      <p:sp>
        <p:nvSpPr>
          <p:cNvPr id="3" name="文本框 2">
            <a:extLst>
              <a:ext uri="{FF2B5EF4-FFF2-40B4-BE49-F238E27FC236}">
                <a16:creationId xmlns:a16="http://schemas.microsoft.com/office/drawing/2014/main" id="{2F8B82A5-3869-44E3-AB1F-0E6481EB56D2}"/>
              </a:ext>
            </a:extLst>
          </p:cNvPr>
          <p:cNvSpPr txBox="1"/>
          <p:nvPr/>
        </p:nvSpPr>
        <p:spPr>
          <a:xfrm>
            <a:off x="-24139" y="2646604"/>
            <a:ext cx="1048685" cy="246221"/>
          </a:xfrm>
          <a:prstGeom prst="rect">
            <a:avLst/>
          </a:prstGeom>
          <a:noFill/>
        </p:spPr>
        <p:txBody>
          <a:bodyPr wrap="none" rtlCol="0">
            <a:spAutoFit/>
          </a:bodyPr>
          <a:lstStyle/>
          <a:p>
            <a:r>
              <a:rPr lang="en-US" altLang="zh-CN" sz="1000" dirty="0">
                <a:hlinkClick r:id="rId5"/>
              </a:rPr>
              <a:t>Reference link</a:t>
            </a:r>
            <a:endParaRPr lang="zh-CN" altLang="en-US" sz="1000" dirty="0"/>
          </a:p>
        </p:txBody>
      </p:sp>
    </p:spTree>
    <p:extLst>
      <p:ext uri="{BB962C8B-B14F-4D97-AF65-F5344CB8AC3E}">
        <p14:creationId xmlns:p14="http://schemas.microsoft.com/office/powerpoint/2010/main" val="544701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14</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6" name="文本框 25"/>
          <p:cNvSpPr txBox="1"/>
          <p:nvPr/>
        </p:nvSpPr>
        <p:spPr>
          <a:xfrm>
            <a:off x="5220072" y="159045"/>
            <a:ext cx="3168352"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Tracking chain with ACTS</a:t>
            </a:r>
          </a:p>
        </p:txBody>
      </p:sp>
      <p:pic>
        <p:nvPicPr>
          <p:cNvPr id="6" name="Google Shape;104;p18">
            <a:extLst>
              <a:ext uri="{FF2B5EF4-FFF2-40B4-BE49-F238E27FC236}">
                <a16:creationId xmlns:a16="http://schemas.microsoft.com/office/drawing/2014/main" id="{F13DB4EC-C693-4A24-ACAE-52B15C30A621}"/>
              </a:ext>
            </a:extLst>
          </p:cNvPr>
          <p:cNvPicPr preferRelativeResize="0"/>
          <p:nvPr/>
        </p:nvPicPr>
        <p:blipFill>
          <a:blip r:embed="rId3">
            <a:alphaModFix/>
          </a:blip>
          <a:stretch>
            <a:fillRect/>
          </a:stretch>
        </p:blipFill>
        <p:spPr>
          <a:xfrm>
            <a:off x="179512" y="699542"/>
            <a:ext cx="8811969" cy="2376264"/>
          </a:xfrm>
          <a:prstGeom prst="rect">
            <a:avLst/>
          </a:prstGeom>
          <a:noFill/>
          <a:ln>
            <a:noFill/>
          </a:ln>
        </p:spPr>
      </p:pic>
      <p:sp>
        <p:nvSpPr>
          <p:cNvPr id="7" name="文本框 6">
            <a:extLst>
              <a:ext uri="{FF2B5EF4-FFF2-40B4-BE49-F238E27FC236}">
                <a16:creationId xmlns:a16="http://schemas.microsoft.com/office/drawing/2014/main" id="{9FDB3A70-93E2-4EF0-BCC5-6796377213A6}"/>
              </a:ext>
            </a:extLst>
          </p:cNvPr>
          <p:cNvSpPr txBox="1"/>
          <p:nvPr/>
        </p:nvSpPr>
        <p:spPr>
          <a:xfrm>
            <a:off x="0" y="2958688"/>
            <a:ext cx="9093518" cy="2154436"/>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Track finding has two steps</a:t>
            </a:r>
          </a:p>
          <a:p>
            <a:pPr marL="285750" indent="-285750">
              <a:buFont typeface="Arial" panose="020B0604020202020204" pitchFamily="34" charset="0"/>
              <a:buChar char="•"/>
            </a:pPr>
            <a:r>
              <a:rPr lang="en-US" altLang="zh-CN" b="0" i="0" dirty="0">
                <a:solidFill>
                  <a:srgbClr val="C9211E"/>
                </a:solidFill>
                <a:effectLst/>
                <a:latin typeface="Arial" panose="020B0604020202020204" pitchFamily="34" charset="0"/>
                <a:cs typeface="Arial" panose="020B0604020202020204" pitchFamily="34" charset="0"/>
              </a:rPr>
              <a:t>Silicon Tracking</a:t>
            </a:r>
            <a:r>
              <a:rPr lang="en-US" altLang="zh-CN" b="0" i="0" dirty="0">
                <a:effectLst/>
                <a:latin typeface="Arial" panose="020B0604020202020204" pitchFamily="34" charset="0"/>
                <a:cs typeface="Arial" panose="020B0604020202020204" pitchFamily="34" charset="0"/>
              </a:rPr>
              <a:t>: Track finding in VTX + ITK  (</a:t>
            </a:r>
            <a:r>
              <a:rPr lang="en-US" altLang="zh-CN" b="0" i="0" dirty="0">
                <a:solidFill>
                  <a:srgbClr val="3465A4"/>
                </a:solidFill>
                <a:effectLst/>
                <a:latin typeface="Arial" panose="020B0604020202020204" pitchFamily="34" charset="0"/>
                <a:cs typeface="Arial" panose="020B0604020202020204" pitchFamily="34" charset="0"/>
              </a:rPr>
              <a:t>reduce # of seed</a:t>
            </a:r>
            <a:r>
              <a:rPr lang="en-US" altLang="zh-CN" dirty="0">
                <a:latin typeface="Arial" panose="020B0604020202020204" pitchFamily="34" charset="0"/>
                <a:cs typeface="Arial" panose="020B0604020202020204" pitchFamily="34" charset="0"/>
              </a:rPr>
              <a:t>)</a:t>
            </a:r>
            <a:endParaRPr lang="en-US" altLang="zh-CN" b="0" i="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ACTS forms seeds by combining 3 space points</a:t>
            </a:r>
            <a:r>
              <a:rPr lang="en-US" altLang="zh-CN" sz="1600" dirty="0">
                <a:latin typeface="Arial" panose="020B0604020202020204" pitchFamily="34" charset="0"/>
                <a:cs typeface="Arial" panose="020B0604020202020204" pitchFamily="34" charset="0"/>
              </a:rPr>
              <a:t>,</a:t>
            </a:r>
            <a:r>
              <a:rPr lang="zh-CN" altLang="en-US" sz="1600" dirty="0">
                <a:latin typeface="Arial" panose="020B0604020202020204" pitchFamily="34" charset="0"/>
                <a:cs typeface="Arial" panose="020B0604020202020204" pitchFamily="34" charset="0"/>
              </a:rPr>
              <a:t> </a:t>
            </a:r>
            <a:r>
              <a:rPr lang="en-US" altLang="zh-CN" sz="1600" b="0" i="0" dirty="0">
                <a:effectLst/>
                <a:latin typeface="Arial" panose="020B0604020202020204" pitchFamily="34" charset="0"/>
                <a:cs typeface="Arial" panose="020B0604020202020204" pitchFamily="34" charset="0"/>
              </a:rPr>
              <a:t>typically from 3 different detector layers</a:t>
            </a:r>
          </a:p>
          <a:p>
            <a:pPr marL="742950" lvl="1"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Seeding in VTX + ITK (total 9 layers) will produce ≈ 80 triplet candidates for single track</a:t>
            </a:r>
          </a:p>
          <a:p>
            <a:pPr marL="742950" lvl="1"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Duplicate seeds are reduced by running CKF and removing the seeds with measurements already associated to found tracks</a:t>
            </a:r>
            <a:endParaRPr lang="en-US" altLang="zh-CN" b="0" i="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b="0" i="0" dirty="0">
                <a:solidFill>
                  <a:srgbClr val="3465A4"/>
                </a:solidFill>
                <a:effectLst/>
                <a:latin typeface="Arial" panose="020B0604020202020204" pitchFamily="34" charset="0"/>
                <a:cs typeface="Arial" panose="020B0604020202020204" pitchFamily="34" charset="0"/>
              </a:rPr>
              <a:t>Full Tracking</a:t>
            </a:r>
            <a:r>
              <a:rPr lang="en-US" altLang="zh-CN" b="0" i="0" dirty="0">
                <a:effectLst/>
                <a:latin typeface="Arial" panose="020B0604020202020204" pitchFamily="34" charset="0"/>
                <a:cs typeface="Arial" panose="020B0604020202020204" pitchFamily="34" charset="0"/>
              </a:rPr>
              <a:t>: Track finding in VTX + ITK + TPC + OTK</a:t>
            </a:r>
          </a:p>
          <a:p>
            <a:pPr marL="742950" lvl="1"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With filtered seeds &amp; parameters from silicon tracking</a:t>
            </a:r>
          </a:p>
        </p:txBody>
      </p:sp>
      <p:sp>
        <p:nvSpPr>
          <p:cNvPr id="8" name="椭圆 7">
            <a:extLst>
              <a:ext uri="{FF2B5EF4-FFF2-40B4-BE49-F238E27FC236}">
                <a16:creationId xmlns:a16="http://schemas.microsoft.com/office/drawing/2014/main" id="{0C9685A2-5F9A-446D-8EDB-8A88150F0486}"/>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9" name="矩形 8">
            <a:extLst>
              <a:ext uri="{FF2B5EF4-FFF2-40B4-BE49-F238E27FC236}">
                <a16:creationId xmlns:a16="http://schemas.microsoft.com/office/drawing/2014/main" id="{4F8976DC-E1B8-423C-B6BF-18BF67C5789B}"/>
              </a:ext>
            </a:extLst>
          </p:cNvPr>
          <p:cNvSpPr/>
          <p:nvPr/>
        </p:nvSpPr>
        <p:spPr>
          <a:xfrm>
            <a:off x="926995" y="178893"/>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spTree>
    <p:extLst>
      <p:ext uri="{BB962C8B-B14F-4D97-AF65-F5344CB8AC3E}">
        <p14:creationId xmlns:p14="http://schemas.microsoft.com/office/powerpoint/2010/main" val="10298235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15</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6" name="文本框 25"/>
          <p:cNvSpPr txBox="1"/>
          <p:nvPr/>
        </p:nvSpPr>
        <p:spPr>
          <a:xfrm>
            <a:off x="5220072" y="159045"/>
            <a:ext cx="3168352"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Tracking chain with ACTS</a:t>
            </a:r>
          </a:p>
        </p:txBody>
      </p:sp>
      <p:pic>
        <p:nvPicPr>
          <p:cNvPr id="6" name="Google Shape;104;p18">
            <a:extLst>
              <a:ext uri="{FF2B5EF4-FFF2-40B4-BE49-F238E27FC236}">
                <a16:creationId xmlns:a16="http://schemas.microsoft.com/office/drawing/2014/main" id="{F13DB4EC-C693-4A24-ACAE-52B15C30A621}"/>
              </a:ext>
            </a:extLst>
          </p:cNvPr>
          <p:cNvPicPr preferRelativeResize="0"/>
          <p:nvPr/>
        </p:nvPicPr>
        <p:blipFill>
          <a:blip r:embed="rId3">
            <a:alphaModFix/>
          </a:blip>
          <a:stretch>
            <a:fillRect/>
          </a:stretch>
        </p:blipFill>
        <p:spPr>
          <a:xfrm>
            <a:off x="179512" y="699542"/>
            <a:ext cx="8811969" cy="2376264"/>
          </a:xfrm>
          <a:prstGeom prst="rect">
            <a:avLst/>
          </a:prstGeom>
          <a:noFill/>
          <a:ln>
            <a:noFill/>
          </a:ln>
        </p:spPr>
      </p:pic>
      <p:sp>
        <p:nvSpPr>
          <p:cNvPr id="7" name="文本框 6">
            <a:extLst>
              <a:ext uri="{FF2B5EF4-FFF2-40B4-BE49-F238E27FC236}">
                <a16:creationId xmlns:a16="http://schemas.microsoft.com/office/drawing/2014/main" id="{9FDB3A70-93E2-4EF0-BCC5-6796377213A6}"/>
              </a:ext>
            </a:extLst>
          </p:cNvPr>
          <p:cNvSpPr txBox="1"/>
          <p:nvPr/>
        </p:nvSpPr>
        <p:spPr>
          <a:xfrm>
            <a:off x="755576" y="3075806"/>
            <a:ext cx="5368823" cy="1754326"/>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Why seeding in </a:t>
            </a:r>
            <a:r>
              <a:rPr lang="en-US" altLang="zh-CN" dirty="0">
                <a:solidFill>
                  <a:srgbClr val="0070C0"/>
                </a:solidFill>
                <a:latin typeface="Arial" panose="020B0604020202020204" pitchFamily="34" charset="0"/>
                <a:cs typeface="Arial" panose="020B0604020202020204" pitchFamily="34" charset="0"/>
              </a:rPr>
              <a:t>VTX + ITK instead of only VTX?</a:t>
            </a:r>
            <a:endParaRPr lang="en-US" altLang="zh-CN" b="0" i="0" dirty="0">
              <a:solidFill>
                <a:srgbClr val="0070C0"/>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b="0" i="0" dirty="0">
                <a:solidFill>
                  <a:srgbClr val="C9211E"/>
                </a:solidFill>
                <a:effectLst/>
                <a:latin typeface="Arial" panose="020B0604020202020204" pitchFamily="34" charset="0"/>
                <a:cs typeface="Arial" panose="020B0604020202020204" pitchFamily="34" charset="0"/>
              </a:rPr>
              <a:t>VTX has dead space at center of z-axis</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4 Cylinder (has dead space)</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1 Double-sided planer (no dead space)</a:t>
            </a:r>
          </a:p>
          <a:p>
            <a:pPr marL="285750" indent="-285750">
              <a:buFont typeface="Arial" panose="020B0604020202020204" pitchFamily="34" charset="0"/>
              <a:buChar char="•"/>
            </a:pPr>
            <a:r>
              <a:rPr lang="en-US" altLang="zh-CN" b="0" i="0" dirty="0">
                <a:solidFill>
                  <a:srgbClr val="C00000"/>
                </a:solidFill>
                <a:effectLst/>
                <a:latin typeface="Arial" panose="020B0604020202020204" pitchFamily="34" charset="0"/>
                <a:cs typeface="Arial" panose="020B0604020202020204" pitchFamily="34" charset="0"/>
              </a:rPr>
              <a:t>High background in VTX detector</a:t>
            </a:r>
          </a:p>
          <a:p>
            <a:pPr marL="742950" lvl="1" indent="-285750">
              <a:buFont typeface="Arial" panose="020B0604020202020204" pitchFamily="34" charset="0"/>
              <a:buChar char="•"/>
            </a:pPr>
            <a:r>
              <a:rPr lang="en-US" altLang="zh-CN" dirty="0">
                <a:latin typeface="Arial" panose="020B0604020202020204" pitchFamily="34" charset="0"/>
                <a:cs typeface="Arial" panose="020B0604020202020204" pitchFamily="34" charset="0"/>
              </a:rPr>
              <a:t>Filter the</a:t>
            </a:r>
            <a:r>
              <a:rPr lang="zh-CN" altLang="en-US" dirty="0">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seeds with the hits from ITK</a:t>
            </a:r>
          </a:p>
        </p:txBody>
      </p:sp>
      <p:sp>
        <p:nvSpPr>
          <p:cNvPr id="8" name="椭圆 7">
            <a:extLst>
              <a:ext uri="{FF2B5EF4-FFF2-40B4-BE49-F238E27FC236}">
                <a16:creationId xmlns:a16="http://schemas.microsoft.com/office/drawing/2014/main" id="{0C9685A2-5F9A-446D-8EDB-8A88150F0486}"/>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9" name="矩形 8">
            <a:extLst>
              <a:ext uri="{FF2B5EF4-FFF2-40B4-BE49-F238E27FC236}">
                <a16:creationId xmlns:a16="http://schemas.microsoft.com/office/drawing/2014/main" id="{4F8976DC-E1B8-423C-B6BF-18BF67C5789B}"/>
              </a:ext>
            </a:extLst>
          </p:cNvPr>
          <p:cNvSpPr/>
          <p:nvPr/>
        </p:nvSpPr>
        <p:spPr>
          <a:xfrm>
            <a:off x="926995" y="178893"/>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pic>
        <p:nvPicPr>
          <p:cNvPr id="4" name="图片 3">
            <a:extLst>
              <a:ext uri="{FF2B5EF4-FFF2-40B4-BE49-F238E27FC236}">
                <a16:creationId xmlns:a16="http://schemas.microsoft.com/office/drawing/2014/main" id="{8A078B09-D63C-400D-856C-728EC07D1073}"/>
              </a:ext>
            </a:extLst>
          </p:cNvPr>
          <p:cNvPicPr>
            <a:picLocks noChangeAspect="1"/>
          </p:cNvPicPr>
          <p:nvPr/>
        </p:nvPicPr>
        <p:blipFill>
          <a:blip r:embed="rId4"/>
          <a:stretch>
            <a:fillRect/>
          </a:stretch>
        </p:blipFill>
        <p:spPr>
          <a:xfrm>
            <a:off x="6156176" y="3003798"/>
            <a:ext cx="1850062" cy="1854734"/>
          </a:xfrm>
          <a:prstGeom prst="rect">
            <a:avLst/>
          </a:prstGeom>
        </p:spPr>
      </p:pic>
    </p:spTree>
    <p:extLst>
      <p:ext uri="{BB962C8B-B14F-4D97-AF65-F5344CB8AC3E}">
        <p14:creationId xmlns:p14="http://schemas.microsoft.com/office/powerpoint/2010/main" val="19565063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16</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6" name="文本框 25"/>
          <p:cNvSpPr txBox="1"/>
          <p:nvPr/>
        </p:nvSpPr>
        <p:spPr>
          <a:xfrm>
            <a:off x="5148064" y="159045"/>
            <a:ext cx="3168352"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Interface with CEPCSW</a:t>
            </a:r>
          </a:p>
        </p:txBody>
      </p:sp>
      <p:pic>
        <p:nvPicPr>
          <p:cNvPr id="6" name="Google Shape;112;p19">
            <a:extLst>
              <a:ext uri="{FF2B5EF4-FFF2-40B4-BE49-F238E27FC236}">
                <a16:creationId xmlns:a16="http://schemas.microsoft.com/office/drawing/2014/main" id="{1DF32913-CEF8-4F01-B692-551427DD5FB6}"/>
              </a:ext>
            </a:extLst>
          </p:cNvPr>
          <p:cNvPicPr preferRelativeResize="0"/>
          <p:nvPr/>
        </p:nvPicPr>
        <p:blipFill>
          <a:blip r:embed="rId3">
            <a:alphaModFix/>
          </a:blip>
          <a:stretch>
            <a:fillRect/>
          </a:stretch>
        </p:blipFill>
        <p:spPr>
          <a:xfrm>
            <a:off x="107504" y="699542"/>
            <a:ext cx="5129999" cy="3407554"/>
          </a:xfrm>
          <a:prstGeom prst="rect">
            <a:avLst/>
          </a:prstGeom>
          <a:noFill/>
          <a:ln>
            <a:noFill/>
          </a:ln>
        </p:spPr>
      </p:pic>
      <p:sp>
        <p:nvSpPr>
          <p:cNvPr id="7" name="文本框 6">
            <a:extLst>
              <a:ext uri="{FF2B5EF4-FFF2-40B4-BE49-F238E27FC236}">
                <a16:creationId xmlns:a16="http://schemas.microsoft.com/office/drawing/2014/main" id="{F830627D-F56A-4228-95AB-07D8F9D5B0CA}"/>
              </a:ext>
            </a:extLst>
          </p:cNvPr>
          <p:cNvSpPr txBox="1"/>
          <p:nvPr/>
        </p:nvSpPr>
        <p:spPr>
          <a:xfrm>
            <a:off x="5355544" y="559155"/>
            <a:ext cx="3744416" cy="3785652"/>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Integrate ACTS into the CEPCSW using the Gaudi Algorithms</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Event Data Preparation</a:t>
            </a:r>
          </a:p>
          <a:p>
            <a:pPr marL="742950" lvl="1"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Retrieves Track Hits from the </a:t>
            </a:r>
            <a:r>
              <a:rPr lang="en-US" altLang="zh-CN" sz="1600" b="0" i="0" dirty="0">
                <a:effectLst/>
                <a:highlight>
                  <a:srgbClr val="FFC000"/>
                </a:highlight>
                <a:latin typeface="Arial" panose="020B0604020202020204" pitchFamily="34" charset="0"/>
                <a:cs typeface="Arial" panose="020B0604020202020204" pitchFamily="34" charset="0"/>
              </a:rPr>
              <a:t>Gaudi Event Store</a:t>
            </a:r>
          </a:p>
          <a:p>
            <a:pPr marL="742950" lvl="1"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Convert the hits in EDM4hep format to ACTS’ </a:t>
            </a:r>
            <a:r>
              <a:rPr lang="en-US" altLang="zh-CN" sz="1600" b="0" i="0" dirty="0">
                <a:effectLst/>
                <a:highlight>
                  <a:srgbClr val="CCECFF"/>
                </a:highlight>
                <a:latin typeface="Arial" panose="020B0604020202020204" pitchFamily="34" charset="0"/>
                <a:cs typeface="Arial" panose="020B0604020202020204" pitchFamily="34" charset="0"/>
              </a:rPr>
              <a:t>Measurements</a:t>
            </a:r>
            <a:r>
              <a:rPr lang="en-US" altLang="zh-CN" sz="1600" b="0" i="0" dirty="0">
                <a:effectLst/>
                <a:latin typeface="Arial" panose="020B0604020202020204" pitchFamily="34" charset="0"/>
                <a:cs typeface="Arial" panose="020B0604020202020204" pitchFamily="34" charset="0"/>
              </a:rPr>
              <a:t> &amp; </a:t>
            </a:r>
            <a:r>
              <a:rPr lang="en-US" altLang="zh-CN" sz="1600" b="0" i="0" dirty="0">
                <a:effectLst/>
                <a:highlight>
                  <a:srgbClr val="CCECFF"/>
                </a:highlight>
                <a:latin typeface="Arial" panose="020B0604020202020204" pitchFamily="34" charset="0"/>
                <a:cs typeface="Arial" panose="020B0604020202020204" pitchFamily="34" charset="0"/>
              </a:rPr>
              <a:t>Source Links</a:t>
            </a:r>
          </a:p>
          <a:p>
            <a:pPr marL="285750" indent="-285750">
              <a:buFont typeface="Arial" panose="020B0604020202020204" pitchFamily="34" charset="0"/>
              <a:buChar char="•"/>
            </a:pPr>
            <a:r>
              <a:rPr lang="en-US" altLang="zh-CN" b="0" i="0" dirty="0">
                <a:effectLst/>
                <a:highlight>
                  <a:srgbClr val="FFFF00"/>
                </a:highlight>
                <a:latin typeface="Arial" panose="020B0604020202020204" pitchFamily="34" charset="0"/>
                <a:cs typeface="Arial" panose="020B0604020202020204" pitchFamily="34" charset="0"/>
              </a:rPr>
              <a:t>Tracking chain algorithms</a:t>
            </a:r>
          </a:p>
          <a:p>
            <a:pPr marL="742950" lvl="1"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Seeding &amp; params estimation</a:t>
            </a:r>
          </a:p>
          <a:p>
            <a:pPr marL="742950" lvl="1"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Track finding using </a:t>
            </a:r>
            <a:r>
              <a:rPr lang="en-US" altLang="zh-CN" sz="1600" b="1" i="1" dirty="0">
                <a:effectLst/>
                <a:latin typeface="Arial" panose="020B0604020202020204" pitchFamily="34" charset="0"/>
                <a:cs typeface="Arial" panose="020B0604020202020204" pitchFamily="34" charset="0"/>
              </a:rPr>
              <a:t>CKF</a:t>
            </a:r>
          </a:p>
          <a:p>
            <a:pPr marL="742950" lvl="1"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Track fitting using </a:t>
            </a:r>
            <a:r>
              <a:rPr lang="en-US" altLang="zh-CN" sz="1600" b="1" i="1" dirty="0">
                <a:effectLst/>
                <a:latin typeface="Arial" panose="020B0604020202020204" pitchFamily="34" charset="0"/>
                <a:cs typeface="Arial" panose="020B0604020202020204" pitchFamily="34" charset="0"/>
              </a:rPr>
              <a:t>KF or GSF</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Register tracking results with the Gaudi Event Store</a:t>
            </a:r>
          </a:p>
        </p:txBody>
      </p:sp>
      <p:sp>
        <p:nvSpPr>
          <p:cNvPr id="8" name="文本框 7">
            <a:extLst>
              <a:ext uri="{FF2B5EF4-FFF2-40B4-BE49-F238E27FC236}">
                <a16:creationId xmlns:a16="http://schemas.microsoft.com/office/drawing/2014/main" id="{4D6B8FD1-603B-4F67-9280-CE1BDA8CD767}"/>
              </a:ext>
            </a:extLst>
          </p:cNvPr>
          <p:cNvSpPr txBox="1"/>
          <p:nvPr/>
        </p:nvSpPr>
        <p:spPr>
          <a:xfrm>
            <a:off x="44040" y="4318276"/>
            <a:ext cx="5328591" cy="646331"/>
          </a:xfrm>
          <a:prstGeom prst="rect">
            <a:avLst/>
          </a:prstGeom>
          <a:noFill/>
        </p:spPr>
        <p:txBody>
          <a:bodyPr wrap="square">
            <a:spAutoFit/>
          </a:bodyPr>
          <a:lstStyle/>
          <a:p>
            <a:r>
              <a:rPr lang="en-US" altLang="zh-CN" b="0" i="0" dirty="0">
                <a:effectLst/>
                <a:latin typeface="Arial" panose="020B0604020202020204" pitchFamily="34" charset="0"/>
                <a:cs typeface="Arial" panose="020B0604020202020204" pitchFamily="34" charset="0"/>
              </a:rPr>
              <a:t>A Gaudi Service </a:t>
            </a:r>
            <a:r>
              <a:rPr lang="en-US" altLang="zh-CN" b="0" i="0" dirty="0" err="1">
                <a:effectLst/>
                <a:highlight>
                  <a:srgbClr val="CCECFF"/>
                </a:highlight>
                <a:latin typeface="Arial" panose="020B0604020202020204" pitchFamily="34" charset="0"/>
                <a:cs typeface="Arial" panose="020B0604020202020204" pitchFamily="34" charset="0"/>
              </a:rPr>
              <a:t>ActsSvc</a:t>
            </a:r>
            <a:r>
              <a:rPr lang="en-US" altLang="zh-CN" b="0" i="0" dirty="0">
                <a:effectLst/>
                <a:latin typeface="Arial" panose="020B0604020202020204" pitchFamily="34" charset="0"/>
                <a:cs typeface="Arial" panose="020B0604020202020204" pitchFamily="34" charset="0"/>
              </a:rPr>
              <a:t> was also developed to store the data across the Gaudi Algorithms.</a:t>
            </a:r>
          </a:p>
        </p:txBody>
      </p:sp>
      <p:sp>
        <p:nvSpPr>
          <p:cNvPr id="9" name="椭圆 8">
            <a:extLst>
              <a:ext uri="{FF2B5EF4-FFF2-40B4-BE49-F238E27FC236}">
                <a16:creationId xmlns:a16="http://schemas.microsoft.com/office/drawing/2014/main" id="{F65D1A22-F413-46B8-9724-2B3ED2701238}"/>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10" name="矩形 9">
            <a:extLst>
              <a:ext uri="{FF2B5EF4-FFF2-40B4-BE49-F238E27FC236}">
                <a16:creationId xmlns:a16="http://schemas.microsoft.com/office/drawing/2014/main" id="{25B82412-68CC-48E6-BC0C-9D364B578773}"/>
              </a:ext>
            </a:extLst>
          </p:cNvPr>
          <p:cNvSpPr/>
          <p:nvPr/>
        </p:nvSpPr>
        <p:spPr>
          <a:xfrm>
            <a:off x="926995" y="178893"/>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pic>
        <p:nvPicPr>
          <p:cNvPr id="3" name="图片 2">
            <a:extLst>
              <a:ext uri="{FF2B5EF4-FFF2-40B4-BE49-F238E27FC236}">
                <a16:creationId xmlns:a16="http://schemas.microsoft.com/office/drawing/2014/main" id="{7C7562B2-232C-4895-A149-2370110F4FA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29518" y="4211094"/>
            <a:ext cx="1101185" cy="712531"/>
          </a:xfrm>
          <a:prstGeom prst="rect">
            <a:avLst/>
          </a:prstGeom>
        </p:spPr>
      </p:pic>
      <p:sp>
        <p:nvSpPr>
          <p:cNvPr id="11" name="文本框 10">
            <a:extLst>
              <a:ext uri="{FF2B5EF4-FFF2-40B4-BE49-F238E27FC236}">
                <a16:creationId xmlns:a16="http://schemas.microsoft.com/office/drawing/2014/main" id="{7EB9829C-79E8-47E5-9BD1-6E73314FE615}"/>
              </a:ext>
            </a:extLst>
          </p:cNvPr>
          <p:cNvSpPr txBox="1"/>
          <p:nvPr/>
        </p:nvSpPr>
        <p:spPr>
          <a:xfrm>
            <a:off x="6351405" y="4211094"/>
            <a:ext cx="2844716" cy="954107"/>
          </a:xfrm>
          <a:prstGeom prst="rect">
            <a:avLst/>
          </a:prstGeom>
          <a:solidFill>
            <a:srgbClr val="CCECFF"/>
          </a:solidFill>
        </p:spPr>
        <p:txBody>
          <a:bodyPr wrap="square">
            <a:spAutoFit/>
          </a:bodyPr>
          <a:lstStyle/>
          <a:p>
            <a:r>
              <a:rPr lang="en-US" altLang="zh-CN" sz="1400" b="0" i="0" dirty="0">
                <a:solidFill>
                  <a:srgbClr val="C00000"/>
                </a:solidFill>
                <a:effectLst/>
                <a:latin typeface="Arial" panose="020B0604020202020204" pitchFamily="34" charset="0"/>
                <a:cs typeface="Arial" panose="020B0604020202020204" pitchFamily="34" charset="0"/>
              </a:rPr>
              <a:t>Not intended for production</a:t>
            </a:r>
          </a:p>
          <a:p>
            <a:r>
              <a:rPr lang="en-US" altLang="zh-CN" sz="1400" b="0" i="0" dirty="0">
                <a:effectLst/>
                <a:latin typeface="Arial" panose="020B0604020202020204" pitchFamily="34" charset="0"/>
                <a:cs typeface="Arial" panose="020B0604020202020204" pitchFamily="34" charset="0"/>
              </a:rPr>
              <a:t>But showcase how to assemble a track reconstruction chain using the tools from the toolbox</a:t>
            </a:r>
          </a:p>
        </p:txBody>
      </p:sp>
      <p:sp>
        <p:nvSpPr>
          <p:cNvPr id="15" name="箭头: 右 14">
            <a:extLst>
              <a:ext uri="{FF2B5EF4-FFF2-40B4-BE49-F238E27FC236}">
                <a16:creationId xmlns:a16="http://schemas.microsoft.com/office/drawing/2014/main" id="{46CDBEA3-225C-4F14-810A-7201696F0D20}"/>
              </a:ext>
            </a:extLst>
          </p:cNvPr>
          <p:cNvSpPr/>
          <p:nvPr/>
        </p:nvSpPr>
        <p:spPr>
          <a:xfrm rot="12537223">
            <a:off x="5958776" y="4828975"/>
            <a:ext cx="360040" cy="230283"/>
          </a:xfrm>
          <a:prstGeom prst="rightArrow">
            <a:avLst/>
          </a:prstGeom>
          <a:solidFill>
            <a:srgbClr val="C0000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Tree>
    <p:extLst>
      <p:ext uri="{BB962C8B-B14F-4D97-AF65-F5344CB8AC3E}">
        <p14:creationId xmlns:p14="http://schemas.microsoft.com/office/powerpoint/2010/main" val="4048522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17</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6" name="文本框 25"/>
          <p:cNvSpPr txBox="1"/>
          <p:nvPr/>
        </p:nvSpPr>
        <p:spPr>
          <a:xfrm>
            <a:off x="5004048" y="159045"/>
            <a:ext cx="3698385"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Event data model conversion</a:t>
            </a:r>
          </a:p>
        </p:txBody>
      </p:sp>
      <p:pic>
        <p:nvPicPr>
          <p:cNvPr id="6" name="Google Shape;112;p19">
            <a:extLst>
              <a:ext uri="{FF2B5EF4-FFF2-40B4-BE49-F238E27FC236}">
                <a16:creationId xmlns:a16="http://schemas.microsoft.com/office/drawing/2014/main" id="{1DF32913-CEF8-4F01-B692-551427DD5FB6}"/>
              </a:ext>
            </a:extLst>
          </p:cNvPr>
          <p:cNvPicPr preferRelativeResize="0"/>
          <p:nvPr/>
        </p:nvPicPr>
        <p:blipFill>
          <a:blip r:embed="rId3">
            <a:alphaModFix/>
          </a:blip>
          <a:stretch>
            <a:fillRect/>
          </a:stretch>
        </p:blipFill>
        <p:spPr>
          <a:xfrm>
            <a:off x="107504" y="699542"/>
            <a:ext cx="5129999" cy="3407554"/>
          </a:xfrm>
          <a:prstGeom prst="rect">
            <a:avLst/>
          </a:prstGeom>
          <a:noFill/>
          <a:ln>
            <a:noFill/>
          </a:ln>
        </p:spPr>
      </p:pic>
      <p:sp>
        <p:nvSpPr>
          <p:cNvPr id="7" name="文本框 6">
            <a:extLst>
              <a:ext uri="{FF2B5EF4-FFF2-40B4-BE49-F238E27FC236}">
                <a16:creationId xmlns:a16="http://schemas.microsoft.com/office/drawing/2014/main" id="{F830627D-F56A-4228-95AB-07D8F9D5B0CA}"/>
              </a:ext>
            </a:extLst>
          </p:cNvPr>
          <p:cNvSpPr txBox="1"/>
          <p:nvPr/>
        </p:nvSpPr>
        <p:spPr>
          <a:xfrm>
            <a:off x="5349496" y="4142918"/>
            <a:ext cx="3767797" cy="646331"/>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CEPCSW </a:t>
            </a:r>
            <a:r>
              <a:rPr lang="en-US" altLang="zh-CN" b="0" i="0" dirty="0" err="1">
                <a:solidFill>
                  <a:srgbClr val="0070C0"/>
                </a:solidFill>
                <a:effectLst/>
                <a:latin typeface="Arial" panose="020B0604020202020204" pitchFamily="34" charset="0"/>
                <a:cs typeface="Arial" panose="020B0604020202020204" pitchFamily="34" charset="0"/>
              </a:rPr>
              <a:t>cellid</a:t>
            </a:r>
            <a:r>
              <a:rPr lang="en-US" altLang="zh-CN" b="0" i="0" dirty="0">
                <a:solidFill>
                  <a:srgbClr val="0070C0"/>
                </a:solidFill>
                <a:effectLst/>
                <a:latin typeface="Arial" panose="020B0604020202020204" pitchFamily="34" charset="0"/>
                <a:cs typeface="Arial" panose="020B0604020202020204" pitchFamily="34" charset="0"/>
              </a:rPr>
              <a:t> </a:t>
            </a:r>
            <a:r>
              <a:rPr lang="en-US" altLang="zh-CN" b="0" i="0" dirty="0">
                <a:solidFill>
                  <a:srgbClr val="0070C0"/>
                </a:solidFill>
                <a:effectLst/>
                <a:latin typeface="Arial" panose="020B0604020202020204" pitchFamily="34" charset="0"/>
                <a:cs typeface="Arial" panose="020B0604020202020204" pitchFamily="34" charset="0"/>
                <a:sym typeface="Wingdings" panose="05000000000000000000" pitchFamily="2" charset="2"/>
              </a:rPr>
              <a:t> ACTS gid</a:t>
            </a:r>
            <a:endParaRPr lang="en-US" altLang="zh-CN" b="0" i="0" dirty="0">
              <a:solidFill>
                <a:srgbClr val="0070C0"/>
              </a:solidFill>
              <a:effectLst/>
              <a:latin typeface="Arial" panose="020B0604020202020204" pitchFamily="34" charset="0"/>
              <a:cs typeface="Arial" panose="020B0604020202020204" pitchFamily="34" charset="0"/>
            </a:endParaRPr>
          </a:p>
          <a:p>
            <a:r>
              <a:rPr lang="en-US" altLang="zh-CN" b="0" i="0" dirty="0">
                <a:solidFill>
                  <a:srgbClr val="0070C0"/>
                </a:solidFill>
                <a:effectLst/>
                <a:latin typeface="Arial" panose="020B0604020202020204" pitchFamily="34" charset="0"/>
                <a:cs typeface="Arial" panose="020B0604020202020204" pitchFamily="34" charset="0"/>
              </a:rPr>
              <a:t>Different bit field &amp; number scheme</a:t>
            </a:r>
          </a:p>
        </p:txBody>
      </p:sp>
      <p:sp>
        <p:nvSpPr>
          <p:cNvPr id="9" name="椭圆 8">
            <a:extLst>
              <a:ext uri="{FF2B5EF4-FFF2-40B4-BE49-F238E27FC236}">
                <a16:creationId xmlns:a16="http://schemas.microsoft.com/office/drawing/2014/main" id="{F65D1A22-F413-46B8-9724-2B3ED2701238}"/>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10" name="矩形 9">
            <a:extLst>
              <a:ext uri="{FF2B5EF4-FFF2-40B4-BE49-F238E27FC236}">
                <a16:creationId xmlns:a16="http://schemas.microsoft.com/office/drawing/2014/main" id="{25B82412-68CC-48E6-BC0C-9D364B578773}"/>
              </a:ext>
            </a:extLst>
          </p:cNvPr>
          <p:cNvSpPr/>
          <p:nvPr/>
        </p:nvSpPr>
        <p:spPr>
          <a:xfrm>
            <a:off x="926995" y="178893"/>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pic>
        <p:nvPicPr>
          <p:cNvPr id="4" name="图片 3">
            <a:extLst>
              <a:ext uri="{FF2B5EF4-FFF2-40B4-BE49-F238E27FC236}">
                <a16:creationId xmlns:a16="http://schemas.microsoft.com/office/drawing/2014/main" id="{3F7DE133-98A3-43E4-A3F2-D53FA4FF3D40}"/>
              </a:ext>
            </a:extLst>
          </p:cNvPr>
          <p:cNvPicPr>
            <a:picLocks noChangeAspect="1"/>
          </p:cNvPicPr>
          <p:nvPr/>
        </p:nvPicPr>
        <p:blipFill>
          <a:blip r:embed="rId4"/>
          <a:stretch>
            <a:fillRect/>
          </a:stretch>
        </p:blipFill>
        <p:spPr>
          <a:xfrm>
            <a:off x="6156176" y="1258528"/>
            <a:ext cx="2057578" cy="358171"/>
          </a:xfrm>
          <a:prstGeom prst="rect">
            <a:avLst/>
          </a:prstGeom>
        </p:spPr>
      </p:pic>
      <p:sp>
        <p:nvSpPr>
          <p:cNvPr id="16" name="文本框 15">
            <a:extLst>
              <a:ext uri="{FF2B5EF4-FFF2-40B4-BE49-F238E27FC236}">
                <a16:creationId xmlns:a16="http://schemas.microsoft.com/office/drawing/2014/main" id="{BA335FA1-4E6C-4BEF-AA17-989E88C2977A}"/>
              </a:ext>
            </a:extLst>
          </p:cNvPr>
          <p:cNvSpPr txBox="1"/>
          <p:nvPr/>
        </p:nvSpPr>
        <p:spPr>
          <a:xfrm>
            <a:off x="5364088" y="1830380"/>
            <a:ext cx="1728192" cy="369332"/>
          </a:xfrm>
          <a:prstGeom prst="rect">
            <a:avLst/>
          </a:prstGeom>
          <a:noFill/>
        </p:spPr>
        <p:txBody>
          <a:bodyPr wrap="square">
            <a:spAutoFit/>
          </a:bodyPr>
          <a:lstStyle/>
          <a:p>
            <a:r>
              <a:rPr lang="en-US" altLang="zh-CN" sz="1800" b="0" i="0" dirty="0">
                <a:effectLst/>
                <a:highlight>
                  <a:srgbClr val="CCECFF"/>
                </a:highlight>
                <a:latin typeface="Arial" panose="020B0604020202020204" pitchFamily="34" charset="0"/>
                <a:cs typeface="Arial" panose="020B0604020202020204" pitchFamily="34" charset="0"/>
              </a:rPr>
              <a:t>Measurements</a:t>
            </a:r>
            <a:endParaRPr lang="zh-CN" altLang="en-US" dirty="0"/>
          </a:p>
        </p:txBody>
      </p:sp>
      <p:sp>
        <p:nvSpPr>
          <p:cNvPr id="17" name="文本框 16">
            <a:extLst>
              <a:ext uri="{FF2B5EF4-FFF2-40B4-BE49-F238E27FC236}">
                <a16:creationId xmlns:a16="http://schemas.microsoft.com/office/drawing/2014/main" id="{D1174A56-5F51-4DC4-B39A-81D210F94012}"/>
              </a:ext>
            </a:extLst>
          </p:cNvPr>
          <p:cNvSpPr txBox="1"/>
          <p:nvPr/>
        </p:nvSpPr>
        <p:spPr>
          <a:xfrm>
            <a:off x="7415808" y="1830380"/>
            <a:ext cx="1728192" cy="369332"/>
          </a:xfrm>
          <a:prstGeom prst="rect">
            <a:avLst/>
          </a:prstGeom>
          <a:noFill/>
        </p:spPr>
        <p:txBody>
          <a:bodyPr wrap="square">
            <a:spAutoFit/>
          </a:bodyPr>
          <a:lstStyle/>
          <a:p>
            <a:r>
              <a:rPr lang="en-US" altLang="zh-CN" sz="1800" b="0" i="0" dirty="0">
                <a:effectLst/>
                <a:highlight>
                  <a:srgbClr val="CCECFF"/>
                </a:highlight>
                <a:latin typeface="Arial" panose="020B0604020202020204" pitchFamily="34" charset="0"/>
                <a:cs typeface="Arial" panose="020B0604020202020204" pitchFamily="34" charset="0"/>
              </a:rPr>
              <a:t>Source Links</a:t>
            </a:r>
            <a:endParaRPr lang="zh-CN" altLang="en-US" dirty="0"/>
          </a:p>
        </p:txBody>
      </p:sp>
      <p:cxnSp>
        <p:nvCxnSpPr>
          <p:cNvPr id="13" name="直接箭头连接符 12">
            <a:extLst>
              <a:ext uri="{FF2B5EF4-FFF2-40B4-BE49-F238E27FC236}">
                <a16:creationId xmlns:a16="http://schemas.microsoft.com/office/drawing/2014/main" id="{3349B640-53AF-4F8F-ADA7-0292CABB80DA}"/>
              </a:ext>
            </a:extLst>
          </p:cNvPr>
          <p:cNvCxnSpPr>
            <a:stCxn id="4" idx="2"/>
            <a:endCxn id="16" idx="0"/>
          </p:cNvCxnSpPr>
          <p:nvPr/>
        </p:nvCxnSpPr>
        <p:spPr>
          <a:xfrm flipH="1">
            <a:off x="6228184" y="1616699"/>
            <a:ext cx="956781" cy="2136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a:extLst>
              <a:ext uri="{FF2B5EF4-FFF2-40B4-BE49-F238E27FC236}">
                <a16:creationId xmlns:a16="http://schemas.microsoft.com/office/drawing/2014/main" id="{383C8C7D-2EE0-44D9-A9D0-E85A0B024611}"/>
              </a:ext>
            </a:extLst>
          </p:cNvPr>
          <p:cNvCxnSpPr>
            <a:cxnSpLocks/>
            <a:stCxn id="4" idx="2"/>
            <a:endCxn id="17" idx="0"/>
          </p:cNvCxnSpPr>
          <p:nvPr/>
        </p:nvCxnSpPr>
        <p:spPr>
          <a:xfrm>
            <a:off x="7184965" y="1616699"/>
            <a:ext cx="1094939" cy="2136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id="{2E600C6F-88D9-41BB-850F-9FCAD1E0C0A5}"/>
              </a:ext>
            </a:extLst>
          </p:cNvPr>
          <p:cNvSpPr txBox="1"/>
          <p:nvPr/>
        </p:nvSpPr>
        <p:spPr>
          <a:xfrm>
            <a:off x="5778164" y="2137652"/>
            <a:ext cx="897490" cy="276999"/>
          </a:xfrm>
          <a:prstGeom prst="rect">
            <a:avLst/>
          </a:prstGeom>
          <a:noFill/>
        </p:spPr>
        <p:txBody>
          <a:bodyPr wrap="none" rtlCol="0">
            <a:spAutoFit/>
          </a:bodyPr>
          <a:lstStyle/>
          <a:p>
            <a:r>
              <a:rPr lang="en-US" altLang="zh-CN" sz="1200" dirty="0"/>
              <a:t>Par &amp; </a:t>
            </a:r>
            <a:r>
              <a:rPr lang="en-US" altLang="zh-CN" sz="1200" dirty="0" err="1"/>
              <a:t>cov</a:t>
            </a:r>
            <a:endParaRPr lang="zh-CN" altLang="en-US" sz="1200" dirty="0"/>
          </a:p>
        </p:txBody>
      </p:sp>
      <p:sp>
        <p:nvSpPr>
          <p:cNvPr id="23" name="文本框 22">
            <a:extLst>
              <a:ext uri="{FF2B5EF4-FFF2-40B4-BE49-F238E27FC236}">
                <a16:creationId xmlns:a16="http://schemas.microsoft.com/office/drawing/2014/main" id="{4A191165-9856-4972-86CA-FEAFCB4E0FC5}"/>
              </a:ext>
            </a:extLst>
          </p:cNvPr>
          <p:cNvSpPr txBox="1"/>
          <p:nvPr/>
        </p:nvSpPr>
        <p:spPr>
          <a:xfrm>
            <a:off x="8002799" y="2136394"/>
            <a:ext cx="421910" cy="276999"/>
          </a:xfrm>
          <a:prstGeom prst="rect">
            <a:avLst/>
          </a:prstGeom>
          <a:noFill/>
        </p:spPr>
        <p:txBody>
          <a:bodyPr wrap="none" rtlCol="0">
            <a:spAutoFit/>
          </a:bodyPr>
          <a:lstStyle/>
          <a:p>
            <a:r>
              <a:rPr lang="en-US" altLang="zh-CN" sz="1200" dirty="0"/>
              <a:t>gid</a:t>
            </a:r>
            <a:endParaRPr lang="zh-CN" altLang="en-US" sz="1200" dirty="0"/>
          </a:p>
        </p:txBody>
      </p:sp>
      <p:sp>
        <p:nvSpPr>
          <p:cNvPr id="24" name="文本框 23">
            <a:extLst>
              <a:ext uri="{FF2B5EF4-FFF2-40B4-BE49-F238E27FC236}">
                <a16:creationId xmlns:a16="http://schemas.microsoft.com/office/drawing/2014/main" id="{0B506A52-4DDF-4D78-9DB5-B12B21FBE105}"/>
              </a:ext>
            </a:extLst>
          </p:cNvPr>
          <p:cNvSpPr txBox="1"/>
          <p:nvPr/>
        </p:nvSpPr>
        <p:spPr>
          <a:xfrm>
            <a:off x="6748787" y="1000582"/>
            <a:ext cx="872355" cy="276999"/>
          </a:xfrm>
          <a:prstGeom prst="rect">
            <a:avLst/>
          </a:prstGeom>
          <a:noFill/>
        </p:spPr>
        <p:txBody>
          <a:bodyPr wrap="none" rtlCol="0">
            <a:spAutoFit/>
          </a:bodyPr>
          <a:lstStyle/>
          <a:p>
            <a:r>
              <a:rPr lang="en-US" altLang="zh-CN" sz="1200" dirty="0"/>
              <a:t>Track hits</a:t>
            </a:r>
            <a:endParaRPr lang="zh-CN" altLang="en-US" sz="1200" dirty="0"/>
          </a:p>
        </p:txBody>
      </p:sp>
      <p:sp>
        <p:nvSpPr>
          <p:cNvPr id="25" name="椭圆 24">
            <a:extLst>
              <a:ext uri="{FF2B5EF4-FFF2-40B4-BE49-F238E27FC236}">
                <a16:creationId xmlns:a16="http://schemas.microsoft.com/office/drawing/2014/main" id="{2DC538A7-848A-499C-9CA7-97210B3A2E52}"/>
              </a:ext>
            </a:extLst>
          </p:cNvPr>
          <p:cNvSpPr/>
          <p:nvPr/>
        </p:nvSpPr>
        <p:spPr>
          <a:xfrm>
            <a:off x="1187624" y="915566"/>
            <a:ext cx="1800200" cy="576064"/>
          </a:xfrm>
          <a:prstGeom prst="ellipse">
            <a:avLst/>
          </a:prstGeom>
          <a:noFill/>
          <a:ln>
            <a:solidFill>
              <a:srgbClr val="FF0000"/>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7" name="箭头: 下 26">
            <a:extLst>
              <a:ext uri="{FF2B5EF4-FFF2-40B4-BE49-F238E27FC236}">
                <a16:creationId xmlns:a16="http://schemas.microsoft.com/office/drawing/2014/main" id="{F4B8FE6D-DD5A-45FB-85C5-86A014066DCA}"/>
              </a:ext>
            </a:extLst>
          </p:cNvPr>
          <p:cNvSpPr/>
          <p:nvPr/>
        </p:nvSpPr>
        <p:spPr>
          <a:xfrm rot="10800000">
            <a:off x="8002799" y="2571750"/>
            <a:ext cx="421910" cy="1440160"/>
          </a:xfrm>
          <a:prstGeom prst="downArrow">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914400"/>
            <a:endParaRPr lang="zh-CN" altLang="en-US" sz="1800">
              <a:cs typeface="+mn-ea"/>
            </a:endParaRPr>
          </a:p>
        </p:txBody>
      </p:sp>
      <p:sp>
        <p:nvSpPr>
          <p:cNvPr id="29" name="箭头: 下 28">
            <a:extLst>
              <a:ext uri="{FF2B5EF4-FFF2-40B4-BE49-F238E27FC236}">
                <a16:creationId xmlns:a16="http://schemas.microsoft.com/office/drawing/2014/main" id="{76065A6E-5DDC-4144-B021-BB3C44CCB6C5}"/>
              </a:ext>
            </a:extLst>
          </p:cNvPr>
          <p:cNvSpPr/>
          <p:nvPr/>
        </p:nvSpPr>
        <p:spPr>
          <a:xfrm rot="10800000">
            <a:off x="5987286" y="2452109"/>
            <a:ext cx="421910" cy="447842"/>
          </a:xfrm>
          <a:prstGeom prst="downArrow">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914400"/>
            <a:endParaRPr lang="zh-CN" altLang="en-US" sz="1800">
              <a:cs typeface="+mn-ea"/>
            </a:endParaRPr>
          </a:p>
        </p:txBody>
      </p:sp>
      <p:sp>
        <p:nvSpPr>
          <p:cNvPr id="30" name="文本框 29">
            <a:extLst>
              <a:ext uri="{FF2B5EF4-FFF2-40B4-BE49-F238E27FC236}">
                <a16:creationId xmlns:a16="http://schemas.microsoft.com/office/drawing/2014/main" id="{427075F0-20E0-413A-83E1-3CD6B77A27FE}"/>
              </a:ext>
            </a:extLst>
          </p:cNvPr>
          <p:cNvSpPr txBox="1"/>
          <p:nvPr/>
        </p:nvSpPr>
        <p:spPr>
          <a:xfrm>
            <a:off x="5237503" y="2897621"/>
            <a:ext cx="2430841" cy="646331"/>
          </a:xfrm>
          <a:prstGeom prst="rect">
            <a:avLst/>
          </a:prstGeom>
          <a:noFill/>
        </p:spPr>
        <p:txBody>
          <a:bodyPr wrap="square">
            <a:spAutoFit/>
          </a:bodyPr>
          <a:lstStyle/>
          <a:p>
            <a:r>
              <a:rPr lang="en-US" altLang="zh-CN" dirty="0">
                <a:solidFill>
                  <a:srgbClr val="0070C0"/>
                </a:solidFill>
                <a:latin typeface="Arial" panose="020B0604020202020204" pitchFamily="34" charset="0"/>
                <a:cs typeface="Arial" panose="020B0604020202020204" pitchFamily="34" charset="0"/>
              </a:rPr>
              <a:t>global</a:t>
            </a:r>
            <a:r>
              <a:rPr lang="en-US" altLang="zh-CN" b="0" i="0" dirty="0">
                <a:solidFill>
                  <a:srgbClr val="0070C0"/>
                </a:solidFill>
                <a:effectLst/>
                <a:latin typeface="Arial" panose="020B0604020202020204" pitchFamily="34" charset="0"/>
                <a:cs typeface="Arial" panose="020B0604020202020204" pitchFamily="34" charset="0"/>
              </a:rPr>
              <a:t> position (3D)</a:t>
            </a:r>
          </a:p>
          <a:p>
            <a:r>
              <a:rPr lang="en-US" altLang="zh-CN" dirty="0">
                <a:solidFill>
                  <a:srgbClr val="0070C0"/>
                </a:solidFill>
                <a:latin typeface="Arial" panose="020B0604020202020204" pitchFamily="34" charset="0"/>
                <a:cs typeface="Arial" panose="020B0604020202020204" pitchFamily="34" charset="0"/>
                <a:sym typeface="Wingdings" panose="05000000000000000000" pitchFamily="2" charset="2"/>
              </a:rPr>
              <a:t> Local position (2D)</a:t>
            </a:r>
            <a:endParaRPr lang="en-US" altLang="zh-CN" b="0" i="0" dirty="0">
              <a:solidFill>
                <a:srgbClr val="0070C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81578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6200000" flipV="1">
            <a:off x="-1573907" y="1573907"/>
            <a:ext cx="5143501"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63" name="TextBox 23"/>
          <p:cNvSpPr txBox="1"/>
          <p:nvPr/>
        </p:nvSpPr>
        <p:spPr>
          <a:xfrm>
            <a:off x="558652" y="2227612"/>
            <a:ext cx="2874069" cy="527951"/>
          </a:xfrm>
          <a:prstGeom prst="rect">
            <a:avLst/>
          </a:prstGeom>
          <a:noFill/>
        </p:spPr>
        <p:txBody>
          <a:bodyPr wrap="square">
            <a:noAutofit/>
          </a:bodyPr>
          <a:lstStyle/>
          <a:p>
            <a:pPr algn="ctr"/>
            <a:r>
              <a:rPr lang="en-US" altLang="zh-CN" sz="2800" b="1" dirty="0">
                <a:solidFill>
                  <a:schemeClr val="tx1">
                    <a:lumMod val="65000"/>
                    <a:lumOff val="35000"/>
                  </a:schemeClr>
                </a:solidFill>
                <a:latin typeface="Times New Roman" panose="02020603050405020304" pitchFamily="18" charset="0"/>
                <a:cs typeface="Times New Roman" panose="02020603050405020304" pitchFamily="18" charset="0"/>
              </a:rPr>
              <a:t>Outline</a:t>
            </a:r>
          </a:p>
        </p:txBody>
      </p:sp>
      <p:sp>
        <p:nvSpPr>
          <p:cNvPr id="29" name="椭圆 28"/>
          <p:cNvSpPr/>
          <p:nvPr/>
        </p:nvSpPr>
        <p:spPr>
          <a:xfrm>
            <a:off x="3075346" y="1240258"/>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30" name="矩形 29"/>
          <p:cNvSpPr/>
          <p:nvPr/>
        </p:nvSpPr>
        <p:spPr>
          <a:xfrm>
            <a:off x="3776338" y="1336812"/>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2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18</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9" name="椭圆 8">
            <a:extLst>
              <a:ext uri="{FF2B5EF4-FFF2-40B4-BE49-F238E27FC236}">
                <a16:creationId xmlns:a16="http://schemas.microsoft.com/office/drawing/2014/main" id="{F58B1EF9-74DC-4C65-9BCF-D314E1E03C6D}"/>
              </a:ext>
            </a:extLst>
          </p:cNvPr>
          <p:cNvSpPr/>
          <p:nvPr/>
        </p:nvSpPr>
        <p:spPr>
          <a:xfrm>
            <a:off x="3075346" y="1946392"/>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10" name="矩形 9">
            <a:extLst>
              <a:ext uri="{FF2B5EF4-FFF2-40B4-BE49-F238E27FC236}">
                <a16:creationId xmlns:a16="http://schemas.microsoft.com/office/drawing/2014/main" id="{AEB3B973-C1D9-4ADE-A30A-9252734A4C6C}"/>
              </a:ext>
            </a:extLst>
          </p:cNvPr>
          <p:cNvSpPr/>
          <p:nvPr/>
        </p:nvSpPr>
        <p:spPr>
          <a:xfrm>
            <a:off x="3776338" y="2042946"/>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sp>
        <p:nvSpPr>
          <p:cNvPr id="11" name="椭圆 10">
            <a:extLst>
              <a:ext uri="{FF2B5EF4-FFF2-40B4-BE49-F238E27FC236}">
                <a16:creationId xmlns:a16="http://schemas.microsoft.com/office/drawing/2014/main" id="{5E9A1963-7150-4667-A426-D3C98AA454D6}"/>
              </a:ext>
            </a:extLst>
          </p:cNvPr>
          <p:cNvSpPr/>
          <p:nvPr/>
        </p:nvSpPr>
        <p:spPr>
          <a:xfrm>
            <a:off x="3075346" y="2652526"/>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12" name="矩形 11">
            <a:extLst>
              <a:ext uri="{FF2B5EF4-FFF2-40B4-BE49-F238E27FC236}">
                <a16:creationId xmlns:a16="http://schemas.microsoft.com/office/drawing/2014/main" id="{1CB9EBF1-CCAE-4AF1-B732-2CC8F0744E28}"/>
              </a:ext>
            </a:extLst>
          </p:cNvPr>
          <p:cNvSpPr/>
          <p:nvPr/>
        </p:nvSpPr>
        <p:spPr>
          <a:xfrm>
            <a:off x="3776338" y="2749080"/>
            <a:ext cx="1590372" cy="369332"/>
          </a:xfrm>
          <a:prstGeom prst="rect">
            <a:avLst/>
          </a:prstGeom>
          <a:ln>
            <a:solidFill>
              <a:srgbClr val="0070C0"/>
            </a:solidFill>
          </a:ln>
        </p:spPr>
        <p:txBody>
          <a:bodyPr wrap="none">
            <a:spAutoFit/>
          </a:bodyPr>
          <a:lstStyle/>
          <a:p>
            <a:r>
              <a:rPr lang="en-US" altLang="zh-CN" dirty="0">
                <a:solidFill>
                  <a:schemeClr val="accent1"/>
                </a:solidFill>
                <a:latin typeface="+mn-ea"/>
              </a:rPr>
              <a:t>Performance</a:t>
            </a:r>
          </a:p>
        </p:txBody>
      </p:sp>
      <p:sp>
        <p:nvSpPr>
          <p:cNvPr id="13" name="椭圆 12">
            <a:extLst>
              <a:ext uri="{FF2B5EF4-FFF2-40B4-BE49-F238E27FC236}">
                <a16:creationId xmlns:a16="http://schemas.microsoft.com/office/drawing/2014/main" id="{98C1DA9B-CF3F-4C16-AA5A-E8CAEA406E10}"/>
              </a:ext>
            </a:extLst>
          </p:cNvPr>
          <p:cNvSpPr/>
          <p:nvPr/>
        </p:nvSpPr>
        <p:spPr>
          <a:xfrm>
            <a:off x="3075346" y="3358661"/>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14" name="矩形 13">
            <a:extLst>
              <a:ext uri="{FF2B5EF4-FFF2-40B4-BE49-F238E27FC236}">
                <a16:creationId xmlns:a16="http://schemas.microsoft.com/office/drawing/2014/main" id="{7404FFBE-9C65-476B-AD84-4EBCD79E948A}"/>
              </a:ext>
            </a:extLst>
          </p:cNvPr>
          <p:cNvSpPr/>
          <p:nvPr/>
        </p:nvSpPr>
        <p:spPr>
          <a:xfrm>
            <a:off x="3776338" y="3455215"/>
            <a:ext cx="712054" cy="369332"/>
          </a:xfrm>
          <a:prstGeom prst="rect">
            <a:avLst/>
          </a:prstGeom>
        </p:spPr>
        <p:txBody>
          <a:bodyPr wrap="none">
            <a:spAutoFit/>
          </a:bodyPr>
          <a:lstStyle/>
          <a:p>
            <a:r>
              <a:rPr lang="en-US" altLang="zh-CN" dirty="0">
                <a:solidFill>
                  <a:schemeClr val="accent1"/>
                </a:solidFill>
                <a:latin typeface="+mn-ea"/>
              </a:rPr>
              <a:t>R&amp;D</a:t>
            </a:r>
          </a:p>
        </p:txBody>
      </p:sp>
    </p:spTree>
    <p:extLst>
      <p:ext uri="{BB962C8B-B14F-4D97-AF65-F5344CB8AC3E}">
        <p14:creationId xmlns:p14="http://schemas.microsoft.com/office/powerpoint/2010/main" val="14725634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19</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椭圆 1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14" name="矩形 13"/>
          <p:cNvSpPr/>
          <p:nvPr/>
        </p:nvSpPr>
        <p:spPr>
          <a:xfrm>
            <a:off x="926995" y="178893"/>
            <a:ext cx="1590372" cy="369332"/>
          </a:xfrm>
          <a:prstGeom prst="rect">
            <a:avLst/>
          </a:prstGeom>
        </p:spPr>
        <p:txBody>
          <a:bodyPr wrap="none">
            <a:spAutoFit/>
          </a:bodyPr>
          <a:lstStyle/>
          <a:p>
            <a:r>
              <a:rPr lang="en-US" altLang="zh-CN" dirty="0">
                <a:solidFill>
                  <a:schemeClr val="accent1"/>
                </a:solidFill>
                <a:latin typeface="+mn-ea"/>
              </a:rPr>
              <a:t>Performance</a:t>
            </a:r>
          </a:p>
        </p:txBody>
      </p:sp>
      <p:pic>
        <p:nvPicPr>
          <p:cNvPr id="6" name="Google Shape;128;p21">
            <a:extLst>
              <a:ext uri="{FF2B5EF4-FFF2-40B4-BE49-F238E27FC236}">
                <a16:creationId xmlns:a16="http://schemas.microsoft.com/office/drawing/2014/main" id="{BF2C295B-4F55-4AF4-8EC0-31E7F01199A5}"/>
              </a:ext>
            </a:extLst>
          </p:cNvPr>
          <p:cNvPicPr preferRelativeResize="0"/>
          <p:nvPr/>
        </p:nvPicPr>
        <p:blipFill>
          <a:blip r:embed="rId3">
            <a:alphaModFix/>
          </a:blip>
          <a:stretch>
            <a:fillRect/>
          </a:stretch>
        </p:blipFill>
        <p:spPr>
          <a:xfrm>
            <a:off x="426130" y="628332"/>
            <a:ext cx="8360248" cy="4180124"/>
          </a:xfrm>
          <a:prstGeom prst="rect">
            <a:avLst/>
          </a:prstGeom>
          <a:noFill/>
          <a:ln>
            <a:noFill/>
          </a:ln>
        </p:spPr>
      </p:pic>
      <p:sp>
        <p:nvSpPr>
          <p:cNvPr id="7" name="文本框 6">
            <a:extLst>
              <a:ext uri="{FF2B5EF4-FFF2-40B4-BE49-F238E27FC236}">
                <a16:creationId xmlns:a16="http://schemas.microsoft.com/office/drawing/2014/main" id="{29DB141A-330B-4B36-8A3A-23F3344A1142}"/>
              </a:ext>
            </a:extLst>
          </p:cNvPr>
          <p:cNvSpPr txBox="1"/>
          <p:nvPr/>
        </p:nvSpPr>
        <p:spPr>
          <a:xfrm>
            <a:off x="395536" y="4808456"/>
            <a:ext cx="8992456" cy="276999"/>
          </a:xfrm>
          <a:prstGeom prst="rect">
            <a:avLst/>
          </a:prstGeom>
          <a:noFill/>
        </p:spPr>
        <p:txBody>
          <a:bodyPr wrap="square">
            <a:spAutoFit/>
          </a:bodyPr>
          <a:lstStyle/>
          <a:p>
            <a:r>
              <a:rPr lang="en-US" altLang="zh-CN" sz="1200" b="0" i="0" dirty="0">
                <a:effectLst/>
                <a:latin typeface="Arial" panose="020B0604020202020204" pitchFamily="34" charset="0"/>
                <a:cs typeface="Arial" panose="020B0604020202020204" pitchFamily="34" charset="0"/>
              </a:rPr>
              <a:t>Around the region θ=90°, efficiency drops due to the membrane cathode spanned between two rings in the center of the TPC.</a:t>
            </a:r>
          </a:p>
        </p:txBody>
      </p:sp>
      <p:sp>
        <p:nvSpPr>
          <p:cNvPr id="8" name="文本框 7">
            <a:extLst>
              <a:ext uri="{FF2B5EF4-FFF2-40B4-BE49-F238E27FC236}">
                <a16:creationId xmlns:a16="http://schemas.microsoft.com/office/drawing/2014/main" id="{CBFE8633-B513-4D4A-851A-4255562B031F}"/>
              </a:ext>
            </a:extLst>
          </p:cNvPr>
          <p:cNvSpPr txBox="1"/>
          <p:nvPr/>
        </p:nvSpPr>
        <p:spPr>
          <a:xfrm>
            <a:off x="5508104" y="159045"/>
            <a:ext cx="2448272"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Tracking efficiency</a:t>
            </a:r>
          </a:p>
        </p:txBody>
      </p:sp>
    </p:spTree>
    <p:extLst>
      <p:ext uri="{BB962C8B-B14F-4D97-AF65-F5344CB8AC3E}">
        <p14:creationId xmlns:p14="http://schemas.microsoft.com/office/powerpoint/2010/main" val="42701013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6200000" flipV="1">
            <a:off x="-1573907" y="1573907"/>
            <a:ext cx="5143501"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63" name="TextBox 23"/>
          <p:cNvSpPr txBox="1"/>
          <p:nvPr/>
        </p:nvSpPr>
        <p:spPr>
          <a:xfrm>
            <a:off x="558652" y="2227612"/>
            <a:ext cx="2874069" cy="527951"/>
          </a:xfrm>
          <a:prstGeom prst="rect">
            <a:avLst/>
          </a:prstGeom>
          <a:noFill/>
        </p:spPr>
        <p:txBody>
          <a:bodyPr wrap="square">
            <a:noAutofit/>
          </a:bodyPr>
          <a:lstStyle/>
          <a:p>
            <a:pPr algn="ctr"/>
            <a:r>
              <a:rPr lang="en-US" altLang="zh-CN" sz="2800" b="1" dirty="0">
                <a:solidFill>
                  <a:schemeClr val="tx1">
                    <a:lumMod val="65000"/>
                    <a:lumOff val="35000"/>
                  </a:schemeClr>
                </a:solidFill>
                <a:latin typeface="Times New Roman" panose="02020603050405020304" pitchFamily="18" charset="0"/>
                <a:cs typeface="Times New Roman" panose="02020603050405020304" pitchFamily="18" charset="0"/>
              </a:rPr>
              <a:t>Outline</a:t>
            </a:r>
          </a:p>
        </p:txBody>
      </p:sp>
      <p:sp>
        <p:nvSpPr>
          <p:cNvPr id="29" name="椭圆 28"/>
          <p:cNvSpPr/>
          <p:nvPr/>
        </p:nvSpPr>
        <p:spPr>
          <a:xfrm>
            <a:off x="3075346" y="1240258"/>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30" name="矩形 29"/>
          <p:cNvSpPr/>
          <p:nvPr/>
        </p:nvSpPr>
        <p:spPr>
          <a:xfrm>
            <a:off x="3776338" y="1336812"/>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2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9" name="椭圆 8">
            <a:extLst>
              <a:ext uri="{FF2B5EF4-FFF2-40B4-BE49-F238E27FC236}">
                <a16:creationId xmlns:a16="http://schemas.microsoft.com/office/drawing/2014/main" id="{F58B1EF9-74DC-4C65-9BCF-D314E1E03C6D}"/>
              </a:ext>
            </a:extLst>
          </p:cNvPr>
          <p:cNvSpPr/>
          <p:nvPr/>
        </p:nvSpPr>
        <p:spPr>
          <a:xfrm>
            <a:off x="3075346" y="1946392"/>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10" name="矩形 9">
            <a:extLst>
              <a:ext uri="{FF2B5EF4-FFF2-40B4-BE49-F238E27FC236}">
                <a16:creationId xmlns:a16="http://schemas.microsoft.com/office/drawing/2014/main" id="{AEB3B973-C1D9-4ADE-A30A-9252734A4C6C}"/>
              </a:ext>
            </a:extLst>
          </p:cNvPr>
          <p:cNvSpPr/>
          <p:nvPr/>
        </p:nvSpPr>
        <p:spPr>
          <a:xfrm>
            <a:off x="3776338" y="2042946"/>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sp>
        <p:nvSpPr>
          <p:cNvPr id="11" name="椭圆 10">
            <a:extLst>
              <a:ext uri="{FF2B5EF4-FFF2-40B4-BE49-F238E27FC236}">
                <a16:creationId xmlns:a16="http://schemas.microsoft.com/office/drawing/2014/main" id="{5E9A1963-7150-4667-A426-D3C98AA454D6}"/>
              </a:ext>
            </a:extLst>
          </p:cNvPr>
          <p:cNvSpPr/>
          <p:nvPr/>
        </p:nvSpPr>
        <p:spPr>
          <a:xfrm>
            <a:off x="3075346" y="2652526"/>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12" name="矩形 11">
            <a:extLst>
              <a:ext uri="{FF2B5EF4-FFF2-40B4-BE49-F238E27FC236}">
                <a16:creationId xmlns:a16="http://schemas.microsoft.com/office/drawing/2014/main" id="{1CB9EBF1-CCAE-4AF1-B732-2CC8F0744E28}"/>
              </a:ext>
            </a:extLst>
          </p:cNvPr>
          <p:cNvSpPr/>
          <p:nvPr/>
        </p:nvSpPr>
        <p:spPr>
          <a:xfrm>
            <a:off x="3776338" y="2749080"/>
            <a:ext cx="1590372" cy="369332"/>
          </a:xfrm>
          <a:prstGeom prst="rect">
            <a:avLst/>
          </a:prstGeom>
        </p:spPr>
        <p:txBody>
          <a:bodyPr wrap="none">
            <a:spAutoFit/>
          </a:bodyPr>
          <a:lstStyle/>
          <a:p>
            <a:r>
              <a:rPr lang="en-US" altLang="zh-CN" dirty="0">
                <a:solidFill>
                  <a:schemeClr val="accent1"/>
                </a:solidFill>
                <a:latin typeface="+mn-ea"/>
              </a:rPr>
              <a:t>Performance</a:t>
            </a:r>
          </a:p>
        </p:txBody>
      </p:sp>
      <p:sp>
        <p:nvSpPr>
          <p:cNvPr id="13" name="椭圆 12">
            <a:extLst>
              <a:ext uri="{FF2B5EF4-FFF2-40B4-BE49-F238E27FC236}">
                <a16:creationId xmlns:a16="http://schemas.microsoft.com/office/drawing/2014/main" id="{98C1DA9B-CF3F-4C16-AA5A-E8CAEA406E10}"/>
              </a:ext>
            </a:extLst>
          </p:cNvPr>
          <p:cNvSpPr/>
          <p:nvPr/>
        </p:nvSpPr>
        <p:spPr>
          <a:xfrm>
            <a:off x="3075346" y="3358661"/>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14" name="矩形 13">
            <a:extLst>
              <a:ext uri="{FF2B5EF4-FFF2-40B4-BE49-F238E27FC236}">
                <a16:creationId xmlns:a16="http://schemas.microsoft.com/office/drawing/2014/main" id="{7404FFBE-9C65-476B-AD84-4EBCD79E948A}"/>
              </a:ext>
            </a:extLst>
          </p:cNvPr>
          <p:cNvSpPr/>
          <p:nvPr/>
        </p:nvSpPr>
        <p:spPr>
          <a:xfrm>
            <a:off x="3776338" y="3455215"/>
            <a:ext cx="712054" cy="369332"/>
          </a:xfrm>
          <a:prstGeom prst="rect">
            <a:avLst/>
          </a:prstGeom>
        </p:spPr>
        <p:txBody>
          <a:bodyPr wrap="none">
            <a:spAutoFit/>
          </a:bodyPr>
          <a:lstStyle/>
          <a:p>
            <a:r>
              <a:rPr lang="en-US" altLang="zh-CN" dirty="0">
                <a:solidFill>
                  <a:schemeClr val="accent1"/>
                </a:solidFill>
                <a:latin typeface="+mn-ea"/>
              </a:rPr>
              <a:t>R&amp;D</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20</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文本框 5">
            <a:extLst>
              <a:ext uri="{FF2B5EF4-FFF2-40B4-BE49-F238E27FC236}">
                <a16:creationId xmlns:a16="http://schemas.microsoft.com/office/drawing/2014/main" id="{FA537252-AD72-47AE-B197-FF741B1B39F1}"/>
              </a:ext>
            </a:extLst>
          </p:cNvPr>
          <p:cNvSpPr txBox="1"/>
          <p:nvPr/>
        </p:nvSpPr>
        <p:spPr>
          <a:xfrm>
            <a:off x="2123728" y="3966373"/>
            <a:ext cx="7200800" cy="861774"/>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Momentum resolution meets TDR design specifications</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For</a:t>
            </a:r>
            <a:r>
              <a:rPr lang="zh-CN" altLang="en-US" sz="1600" b="0" i="0" dirty="0">
                <a:effectLst/>
                <a:latin typeface="Arial" panose="020B0604020202020204" pitchFamily="34" charset="0"/>
                <a:cs typeface="Arial" panose="020B0604020202020204" pitchFamily="34" charset="0"/>
              </a:rPr>
              <a:t> </a:t>
            </a:r>
            <a:r>
              <a:rPr lang="en-US" altLang="zh-CN" sz="1600" b="0" i="0" dirty="0">
                <a:effectLst/>
                <a:latin typeface="Arial" panose="020B0604020202020204" pitchFamily="34" charset="0"/>
                <a:cs typeface="Arial" panose="020B0604020202020204" pitchFamily="34" charset="0"/>
              </a:rPr>
              <a:t>electron</a:t>
            </a:r>
            <a:r>
              <a:rPr lang="zh-CN" altLang="en-US" sz="1600" b="0" i="0" dirty="0">
                <a:effectLst/>
                <a:latin typeface="Arial" panose="020B0604020202020204" pitchFamily="34" charset="0"/>
                <a:cs typeface="Arial" panose="020B0604020202020204" pitchFamily="34" charset="0"/>
              </a:rPr>
              <a:t> </a:t>
            </a:r>
            <a:r>
              <a:rPr lang="en-US" altLang="zh-CN" sz="1600" b="0" i="0" dirty="0">
                <a:effectLst/>
                <a:latin typeface="Arial" panose="020B0604020202020204" pitchFamily="34" charset="0"/>
                <a:cs typeface="Arial" panose="020B0604020202020204" pitchFamily="34" charset="0"/>
              </a:rPr>
              <a:t>reconstruction,</a:t>
            </a:r>
            <a:r>
              <a:rPr lang="zh-CN" altLang="en-US" sz="1600" b="0" i="0" dirty="0">
                <a:effectLst/>
                <a:latin typeface="Arial" panose="020B0604020202020204" pitchFamily="34" charset="0"/>
                <a:cs typeface="Arial" panose="020B0604020202020204" pitchFamily="34" charset="0"/>
              </a:rPr>
              <a:t> </a:t>
            </a:r>
            <a:r>
              <a:rPr lang="en-US" altLang="zh-CN" sz="1600" b="0" i="0" dirty="0">
                <a:effectLst/>
                <a:latin typeface="Arial" panose="020B0604020202020204" pitchFamily="34" charset="0"/>
                <a:cs typeface="Arial" panose="020B0604020202020204" pitchFamily="34" charset="0"/>
              </a:rPr>
              <a:t>P resolution is not gaussian distributed.</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With a theta of 20° or 160°, track hits are mainly distributed on </a:t>
            </a:r>
            <a:r>
              <a:rPr lang="en-US" altLang="zh-CN" sz="1600" b="0" i="0" dirty="0" err="1">
                <a:effectLst/>
                <a:latin typeface="Arial" panose="020B0604020202020204" pitchFamily="34" charset="0"/>
                <a:cs typeface="Arial" panose="020B0604020202020204" pitchFamily="34" charset="0"/>
              </a:rPr>
              <a:t>EndCaps</a:t>
            </a:r>
            <a:r>
              <a:rPr lang="en-US" altLang="zh-CN" sz="1600" b="0" i="0" dirty="0">
                <a:effectLst/>
                <a:latin typeface="Arial" panose="020B0604020202020204" pitchFamily="34" charset="0"/>
                <a:cs typeface="Arial" panose="020B0604020202020204" pitchFamily="34" charset="0"/>
              </a:rPr>
              <a:t>.</a:t>
            </a:r>
          </a:p>
        </p:txBody>
      </p:sp>
      <p:sp>
        <p:nvSpPr>
          <p:cNvPr id="8" name="椭圆 7">
            <a:extLst>
              <a:ext uri="{FF2B5EF4-FFF2-40B4-BE49-F238E27FC236}">
                <a16:creationId xmlns:a16="http://schemas.microsoft.com/office/drawing/2014/main" id="{F217AA36-5374-415F-81D7-18303CEE5716}"/>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9" name="矩形 8">
            <a:extLst>
              <a:ext uri="{FF2B5EF4-FFF2-40B4-BE49-F238E27FC236}">
                <a16:creationId xmlns:a16="http://schemas.microsoft.com/office/drawing/2014/main" id="{CDAC0357-5107-4662-8CA0-F579F1E3C6BB}"/>
              </a:ext>
            </a:extLst>
          </p:cNvPr>
          <p:cNvSpPr/>
          <p:nvPr/>
        </p:nvSpPr>
        <p:spPr>
          <a:xfrm>
            <a:off x="926995" y="178893"/>
            <a:ext cx="1590372" cy="369332"/>
          </a:xfrm>
          <a:prstGeom prst="rect">
            <a:avLst/>
          </a:prstGeom>
        </p:spPr>
        <p:txBody>
          <a:bodyPr wrap="none">
            <a:spAutoFit/>
          </a:bodyPr>
          <a:lstStyle/>
          <a:p>
            <a:r>
              <a:rPr lang="en-US" altLang="zh-CN" dirty="0">
                <a:solidFill>
                  <a:schemeClr val="accent1"/>
                </a:solidFill>
                <a:latin typeface="+mn-ea"/>
              </a:rPr>
              <a:t>Performance</a:t>
            </a:r>
          </a:p>
        </p:txBody>
      </p:sp>
      <p:sp>
        <p:nvSpPr>
          <p:cNvPr id="10" name="文本框 9">
            <a:extLst>
              <a:ext uri="{FF2B5EF4-FFF2-40B4-BE49-F238E27FC236}">
                <a16:creationId xmlns:a16="http://schemas.microsoft.com/office/drawing/2014/main" id="{6DA527A6-C6E4-4411-B90C-A32DA6D922D2}"/>
              </a:ext>
            </a:extLst>
          </p:cNvPr>
          <p:cNvSpPr txBox="1"/>
          <p:nvPr/>
        </p:nvSpPr>
        <p:spPr>
          <a:xfrm>
            <a:off x="5508104" y="159045"/>
            <a:ext cx="2448272"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Tracking resolution</a:t>
            </a:r>
          </a:p>
        </p:txBody>
      </p:sp>
      <p:pic>
        <p:nvPicPr>
          <p:cNvPr id="3" name="图片 2">
            <a:extLst>
              <a:ext uri="{FF2B5EF4-FFF2-40B4-BE49-F238E27FC236}">
                <a16:creationId xmlns:a16="http://schemas.microsoft.com/office/drawing/2014/main" id="{9FADECB6-F042-4021-BFFA-3C4AF845E7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515065"/>
            <a:ext cx="3888433" cy="3152443"/>
          </a:xfrm>
          <a:prstGeom prst="rect">
            <a:avLst/>
          </a:prstGeom>
        </p:spPr>
      </p:pic>
      <p:pic>
        <p:nvPicPr>
          <p:cNvPr id="5" name="图片 4">
            <a:extLst>
              <a:ext uri="{FF2B5EF4-FFF2-40B4-BE49-F238E27FC236}">
                <a16:creationId xmlns:a16="http://schemas.microsoft.com/office/drawing/2014/main" id="{594E5735-7551-4B4C-9084-4970386AF36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964"/>
          <a:stretch/>
        </p:blipFill>
        <p:spPr>
          <a:xfrm>
            <a:off x="4716015" y="569993"/>
            <a:ext cx="4074117" cy="3097515"/>
          </a:xfrm>
          <a:prstGeom prst="rect">
            <a:avLst/>
          </a:prstGeom>
        </p:spPr>
      </p:pic>
      <p:sp>
        <p:nvSpPr>
          <p:cNvPr id="12" name="文本框 11">
            <a:extLst>
              <a:ext uri="{FF2B5EF4-FFF2-40B4-BE49-F238E27FC236}">
                <a16:creationId xmlns:a16="http://schemas.microsoft.com/office/drawing/2014/main" id="{FB0CBCB8-3D0E-4F0A-9D83-2D498CBFB4FA}"/>
              </a:ext>
            </a:extLst>
          </p:cNvPr>
          <p:cNvSpPr txBox="1"/>
          <p:nvPr/>
        </p:nvSpPr>
        <p:spPr>
          <a:xfrm>
            <a:off x="1766866" y="3595530"/>
            <a:ext cx="6436881" cy="307777"/>
          </a:xfrm>
          <a:prstGeom prst="rect">
            <a:avLst/>
          </a:prstGeom>
          <a:noFill/>
        </p:spPr>
        <p:txBody>
          <a:bodyPr wrap="square">
            <a:spAutoFit/>
          </a:bodyPr>
          <a:lstStyle/>
          <a:p>
            <a:r>
              <a:rPr lang="en-US" altLang="zh-CN" sz="1400" b="0" i="0" dirty="0">
                <a:effectLst/>
                <a:latin typeface="Arial" panose="020B0604020202020204" pitchFamily="34" charset="0"/>
                <a:cs typeface="Arial" panose="020B0604020202020204" pitchFamily="34" charset="0"/>
              </a:rPr>
              <a:t>Momentum resolution vs Momentum with different </a:t>
            </a:r>
            <a:r>
              <a:rPr lang="en-US" altLang="zh-CN" sz="1400" b="0" i="0" dirty="0">
                <a:solidFill>
                  <a:srgbClr val="C00000"/>
                </a:solidFill>
                <a:effectLst/>
                <a:latin typeface="Arial" panose="020B0604020202020204" pitchFamily="34" charset="0"/>
                <a:cs typeface="Arial" panose="020B0604020202020204" pitchFamily="34" charset="0"/>
              </a:rPr>
              <a:t>particle</a:t>
            </a:r>
            <a:r>
              <a:rPr lang="en-US" altLang="zh-CN" sz="1400" dirty="0">
                <a:latin typeface="Arial" panose="020B0604020202020204" pitchFamily="34" charset="0"/>
                <a:cs typeface="Arial" panose="020B0604020202020204" pitchFamily="34" charset="0"/>
              </a:rPr>
              <a:t> (</a:t>
            </a:r>
            <a:r>
              <a:rPr lang="en-US" altLang="zh-CN" sz="1400" b="0" i="0" dirty="0">
                <a:effectLst/>
                <a:latin typeface="Arial" panose="020B0604020202020204" pitchFamily="34" charset="0"/>
                <a:cs typeface="Arial" panose="020B0604020202020204" pitchFamily="34" charset="0"/>
              </a:rPr>
              <a:t>left) &amp; </a:t>
            </a:r>
            <a:r>
              <a:rPr lang="en-US" altLang="zh-CN" sz="1400" b="0" i="0" dirty="0">
                <a:solidFill>
                  <a:srgbClr val="C00000"/>
                </a:solidFill>
                <a:effectLst/>
                <a:latin typeface="Arial" panose="020B0604020202020204" pitchFamily="34" charset="0"/>
                <a:cs typeface="Arial" panose="020B0604020202020204" pitchFamily="34" charset="0"/>
              </a:rPr>
              <a:t>angle</a:t>
            </a:r>
            <a:r>
              <a:rPr lang="en-US" altLang="zh-CN" sz="1400" b="0" i="0" dirty="0">
                <a:effectLst/>
                <a:latin typeface="Arial" panose="020B0604020202020204" pitchFamily="34" charset="0"/>
                <a:cs typeface="Arial" panose="020B0604020202020204" pitchFamily="34" charset="0"/>
              </a:rPr>
              <a:t> (right)</a:t>
            </a:r>
          </a:p>
        </p:txBody>
      </p:sp>
      <p:pic>
        <p:nvPicPr>
          <p:cNvPr id="14" name="图片 13">
            <a:extLst>
              <a:ext uri="{FF2B5EF4-FFF2-40B4-BE49-F238E27FC236}">
                <a16:creationId xmlns:a16="http://schemas.microsoft.com/office/drawing/2014/main" id="{D0E1BC24-1E33-4AEB-B4DB-F3A6E352A295}"/>
              </a:ext>
            </a:extLst>
          </p:cNvPr>
          <p:cNvPicPr>
            <a:picLocks noChangeAspect="1"/>
          </p:cNvPicPr>
          <p:nvPr/>
        </p:nvPicPr>
        <p:blipFill rotWithShape="1">
          <a:blip r:embed="rId5"/>
          <a:srcRect l="19933" t="1292" r="58555" b="71388"/>
          <a:stretch/>
        </p:blipFill>
        <p:spPr>
          <a:xfrm>
            <a:off x="24312" y="4001208"/>
            <a:ext cx="864096" cy="754342"/>
          </a:xfrm>
          <a:prstGeom prst="rect">
            <a:avLst/>
          </a:prstGeom>
        </p:spPr>
      </p:pic>
      <p:pic>
        <p:nvPicPr>
          <p:cNvPr id="15" name="图片 14">
            <a:extLst>
              <a:ext uri="{FF2B5EF4-FFF2-40B4-BE49-F238E27FC236}">
                <a16:creationId xmlns:a16="http://schemas.microsoft.com/office/drawing/2014/main" id="{896661A7-670E-4B3C-B739-A56C65BA1EC8}"/>
              </a:ext>
            </a:extLst>
          </p:cNvPr>
          <p:cNvPicPr>
            <a:picLocks noChangeAspect="1"/>
          </p:cNvPicPr>
          <p:nvPr/>
        </p:nvPicPr>
        <p:blipFill rotWithShape="1">
          <a:blip r:embed="rId5"/>
          <a:srcRect l="70765" t="2250" r="552" b="70430"/>
          <a:stretch/>
        </p:blipFill>
        <p:spPr>
          <a:xfrm>
            <a:off x="889958" y="4022528"/>
            <a:ext cx="1152127" cy="754342"/>
          </a:xfrm>
          <a:prstGeom prst="rect">
            <a:avLst/>
          </a:prstGeom>
        </p:spPr>
      </p:pic>
      <p:sp>
        <p:nvSpPr>
          <p:cNvPr id="16" name="文本框 15">
            <a:extLst>
              <a:ext uri="{FF2B5EF4-FFF2-40B4-BE49-F238E27FC236}">
                <a16:creationId xmlns:a16="http://schemas.microsoft.com/office/drawing/2014/main" id="{DC6F989D-C1E3-44AA-8854-C2325BE5DB1C}"/>
              </a:ext>
            </a:extLst>
          </p:cNvPr>
          <p:cNvSpPr txBox="1"/>
          <p:nvPr/>
        </p:nvSpPr>
        <p:spPr>
          <a:xfrm>
            <a:off x="11900" y="4776870"/>
            <a:ext cx="1992590" cy="276999"/>
          </a:xfrm>
          <a:prstGeom prst="rect">
            <a:avLst/>
          </a:prstGeom>
          <a:noFill/>
        </p:spPr>
        <p:txBody>
          <a:bodyPr wrap="square">
            <a:spAutoFit/>
          </a:bodyPr>
          <a:lstStyle/>
          <a:p>
            <a:r>
              <a:rPr lang="en-US" altLang="zh-CN" sz="1200" b="0" i="0" dirty="0">
                <a:effectLst/>
                <a:latin typeface="Arial" panose="020B0604020202020204" pitchFamily="34" charset="0"/>
                <a:cs typeface="Arial" panose="020B0604020202020204" pitchFamily="34" charset="0"/>
              </a:rPr>
              <a:t>TDR design specifications</a:t>
            </a:r>
          </a:p>
        </p:txBody>
      </p:sp>
    </p:spTree>
    <p:extLst>
      <p:ext uri="{BB962C8B-B14F-4D97-AF65-F5344CB8AC3E}">
        <p14:creationId xmlns:p14="http://schemas.microsoft.com/office/powerpoint/2010/main" val="5843192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21</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文本框 5">
            <a:extLst>
              <a:ext uri="{FF2B5EF4-FFF2-40B4-BE49-F238E27FC236}">
                <a16:creationId xmlns:a16="http://schemas.microsoft.com/office/drawing/2014/main" id="{FA537252-AD72-47AE-B197-FF741B1B39F1}"/>
              </a:ext>
            </a:extLst>
          </p:cNvPr>
          <p:cNvSpPr txBox="1"/>
          <p:nvPr/>
        </p:nvSpPr>
        <p:spPr>
          <a:xfrm>
            <a:off x="6372200" y="1563638"/>
            <a:ext cx="2627784" cy="1477328"/>
          </a:xfrm>
          <a:prstGeom prst="rect">
            <a:avLst/>
          </a:prstGeom>
          <a:noFill/>
        </p:spPr>
        <p:txBody>
          <a:bodyPr wrap="square">
            <a:spAutoFit/>
          </a:bodyPr>
          <a:lstStyle/>
          <a:p>
            <a:r>
              <a:rPr lang="en-US" altLang="zh-CN" b="0" i="0" dirty="0">
                <a:effectLst/>
                <a:latin typeface="Arial" panose="020B0604020202020204" pitchFamily="34" charset="0"/>
                <a:cs typeface="Arial" panose="020B0604020202020204" pitchFamily="34" charset="0"/>
              </a:rPr>
              <a:t>Pull distribution shows the uncertainties of momentum provided by ACTS Kalman Fitter (KF) are valid</a:t>
            </a:r>
          </a:p>
        </p:txBody>
      </p:sp>
      <p:pic>
        <p:nvPicPr>
          <p:cNvPr id="7" name="Google Shape;159;p25">
            <a:extLst>
              <a:ext uri="{FF2B5EF4-FFF2-40B4-BE49-F238E27FC236}">
                <a16:creationId xmlns:a16="http://schemas.microsoft.com/office/drawing/2014/main" id="{11EA1DDE-CD65-4E8D-AAD7-E594930934A1}"/>
              </a:ext>
            </a:extLst>
          </p:cNvPr>
          <p:cNvPicPr preferRelativeResize="0"/>
          <p:nvPr/>
        </p:nvPicPr>
        <p:blipFill>
          <a:blip r:embed="rId3">
            <a:alphaModFix/>
          </a:blip>
          <a:stretch>
            <a:fillRect/>
          </a:stretch>
        </p:blipFill>
        <p:spPr>
          <a:xfrm>
            <a:off x="49703" y="800466"/>
            <a:ext cx="6164275" cy="3052039"/>
          </a:xfrm>
          <a:prstGeom prst="rect">
            <a:avLst/>
          </a:prstGeom>
          <a:noFill/>
          <a:ln>
            <a:noFill/>
          </a:ln>
        </p:spPr>
      </p:pic>
      <p:sp>
        <p:nvSpPr>
          <p:cNvPr id="8" name="椭圆 7">
            <a:extLst>
              <a:ext uri="{FF2B5EF4-FFF2-40B4-BE49-F238E27FC236}">
                <a16:creationId xmlns:a16="http://schemas.microsoft.com/office/drawing/2014/main" id="{0A22DEBA-3E0D-4BF4-91C4-8013B5FE09D9}"/>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9" name="矩形 8">
            <a:extLst>
              <a:ext uri="{FF2B5EF4-FFF2-40B4-BE49-F238E27FC236}">
                <a16:creationId xmlns:a16="http://schemas.microsoft.com/office/drawing/2014/main" id="{1D9480A4-FC89-47BF-938B-3507C042B728}"/>
              </a:ext>
            </a:extLst>
          </p:cNvPr>
          <p:cNvSpPr/>
          <p:nvPr/>
        </p:nvSpPr>
        <p:spPr>
          <a:xfrm>
            <a:off x="926995" y="178893"/>
            <a:ext cx="1590372" cy="369332"/>
          </a:xfrm>
          <a:prstGeom prst="rect">
            <a:avLst/>
          </a:prstGeom>
        </p:spPr>
        <p:txBody>
          <a:bodyPr wrap="none">
            <a:spAutoFit/>
          </a:bodyPr>
          <a:lstStyle/>
          <a:p>
            <a:r>
              <a:rPr lang="en-US" altLang="zh-CN" dirty="0">
                <a:solidFill>
                  <a:schemeClr val="accent1"/>
                </a:solidFill>
                <a:latin typeface="+mn-ea"/>
              </a:rPr>
              <a:t>Performance</a:t>
            </a:r>
          </a:p>
        </p:txBody>
      </p:sp>
      <p:sp>
        <p:nvSpPr>
          <p:cNvPr id="10" name="文本框 9">
            <a:extLst>
              <a:ext uri="{FF2B5EF4-FFF2-40B4-BE49-F238E27FC236}">
                <a16:creationId xmlns:a16="http://schemas.microsoft.com/office/drawing/2014/main" id="{92BBCEAF-DC37-4B85-A2D3-B4269E55421C}"/>
              </a:ext>
            </a:extLst>
          </p:cNvPr>
          <p:cNvSpPr txBox="1"/>
          <p:nvPr/>
        </p:nvSpPr>
        <p:spPr>
          <a:xfrm>
            <a:off x="5292081" y="159045"/>
            <a:ext cx="2924924"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Track fitting validation</a:t>
            </a:r>
          </a:p>
        </p:txBody>
      </p:sp>
      <p:sp>
        <p:nvSpPr>
          <p:cNvPr id="11" name="文本框 10">
            <a:extLst>
              <a:ext uri="{FF2B5EF4-FFF2-40B4-BE49-F238E27FC236}">
                <a16:creationId xmlns:a16="http://schemas.microsoft.com/office/drawing/2014/main" id="{82F0A8C0-68DB-45B7-A16A-1C918E5860C1}"/>
              </a:ext>
            </a:extLst>
          </p:cNvPr>
          <p:cNvSpPr txBox="1"/>
          <p:nvPr/>
        </p:nvSpPr>
        <p:spPr>
          <a:xfrm>
            <a:off x="162155" y="4183383"/>
            <a:ext cx="6624736" cy="646331"/>
          </a:xfrm>
          <a:prstGeom prst="rect">
            <a:avLst/>
          </a:prstGeom>
          <a:noFill/>
        </p:spPr>
        <p:txBody>
          <a:bodyPr wrap="square">
            <a:spAutoFit/>
          </a:bodyPr>
          <a:lstStyle/>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The tracking performance achieved with ACTS shows excellent agreement with full detector simulations. </a:t>
            </a:r>
          </a:p>
        </p:txBody>
      </p:sp>
    </p:spTree>
    <p:extLst>
      <p:ext uri="{BB962C8B-B14F-4D97-AF65-F5344CB8AC3E}">
        <p14:creationId xmlns:p14="http://schemas.microsoft.com/office/powerpoint/2010/main" val="9601405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22</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6" name="文本框 25"/>
          <p:cNvSpPr txBox="1"/>
          <p:nvPr/>
        </p:nvSpPr>
        <p:spPr>
          <a:xfrm>
            <a:off x="5192669" y="234046"/>
            <a:ext cx="3024336"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Computing performance</a:t>
            </a:r>
          </a:p>
        </p:txBody>
      </p:sp>
      <p:sp>
        <p:nvSpPr>
          <p:cNvPr id="6" name="文本框 5">
            <a:extLst>
              <a:ext uri="{FF2B5EF4-FFF2-40B4-BE49-F238E27FC236}">
                <a16:creationId xmlns:a16="http://schemas.microsoft.com/office/drawing/2014/main" id="{FA537252-AD72-47AE-B197-FF741B1B39F1}"/>
              </a:ext>
            </a:extLst>
          </p:cNvPr>
          <p:cNvSpPr txBox="1"/>
          <p:nvPr/>
        </p:nvSpPr>
        <p:spPr>
          <a:xfrm>
            <a:off x="5292080" y="916981"/>
            <a:ext cx="3750940" cy="3416320"/>
          </a:xfrm>
          <a:prstGeom prst="rect">
            <a:avLst/>
          </a:prstGeom>
          <a:noFill/>
        </p:spPr>
        <p:txBody>
          <a:bodyPr wrap="square">
            <a:spAutoFit/>
          </a:bodyPr>
          <a:lstStyle/>
          <a:p>
            <a:r>
              <a:rPr lang="en-US" altLang="zh-CN" b="0" i="0" dirty="0">
                <a:effectLst/>
                <a:latin typeface="Arial" panose="020B0604020202020204" pitchFamily="34" charset="0"/>
                <a:cs typeface="Arial" panose="020B0604020202020204" pitchFamily="34" charset="0"/>
              </a:rPr>
              <a:t>Time cost of reconstruction for </a:t>
            </a:r>
            <a:r>
              <a:rPr lang="en-US" altLang="zh-CN" b="1" i="0" dirty="0">
                <a:effectLst/>
                <a:latin typeface="Arial" panose="020B0604020202020204" pitchFamily="34" charset="0"/>
                <a:cs typeface="Arial" panose="020B0604020202020204" pitchFamily="34" charset="0"/>
              </a:rPr>
              <a:t>single-track</a:t>
            </a:r>
            <a:r>
              <a:rPr lang="en-US" altLang="zh-CN" b="0" i="0" dirty="0">
                <a:effectLst/>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(μ-) </a:t>
            </a:r>
            <a:r>
              <a:rPr lang="en-US" altLang="zh-CN" b="0" i="0" dirty="0">
                <a:effectLst/>
                <a:latin typeface="Arial" panose="020B0604020202020204" pitchFamily="34" charset="0"/>
                <a:cs typeface="Arial" panose="020B0604020202020204" pitchFamily="34" charset="0"/>
              </a:rPr>
              <a:t>events:</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Tested with </a:t>
            </a:r>
            <a:r>
              <a:rPr lang="en-US" altLang="zh-CN" b="0" i="0" dirty="0">
                <a:solidFill>
                  <a:srgbClr val="C00000"/>
                </a:solidFill>
                <a:effectLst/>
                <a:latin typeface="Arial" panose="020B0604020202020204" pitchFamily="34" charset="0"/>
                <a:cs typeface="Arial" panose="020B0604020202020204" pitchFamily="34" charset="0"/>
              </a:rPr>
              <a:t>single thread </a:t>
            </a:r>
            <a:r>
              <a:rPr lang="en-US" altLang="zh-CN" b="0" i="0" dirty="0">
                <a:effectLst/>
                <a:latin typeface="Arial" panose="020B0604020202020204" pitchFamily="34" charset="0"/>
                <a:cs typeface="Arial" panose="020B0604020202020204" pitchFamily="34" charset="0"/>
              </a:rPr>
              <a:t>at:</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Intel(R) Xeon(R) Silver CPU 4214 @ 2.20GHz</a:t>
            </a:r>
          </a:p>
          <a:p>
            <a:pPr marL="285750" indent="-285750">
              <a:buFont typeface="Arial" panose="020B0604020202020204" pitchFamily="34" charset="0"/>
              <a:buChar char="•"/>
            </a:pPr>
            <a:endParaRPr lang="en-US" altLang="zh-CN" b="0" i="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Total </a:t>
            </a:r>
            <a:r>
              <a:rPr lang="zh-CN" altLang="en-US" b="0" i="0" dirty="0">
                <a:effectLst/>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37ms/event</a:t>
            </a:r>
            <a:endParaRPr lang="en-US" altLang="zh-CN" b="0" i="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Time cost percentages</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Full Track Finding </a:t>
            </a:r>
            <a:r>
              <a:rPr lang="en-US" altLang="zh-CN" b="0" i="0" dirty="0">
                <a:solidFill>
                  <a:srgbClr val="8C564B"/>
                </a:solidFill>
                <a:effectLst/>
                <a:latin typeface="Arial" panose="020B0604020202020204" pitchFamily="34" charset="0"/>
                <a:cs typeface="Arial" panose="020B0604020202020204" pitchFamily="34" charset="0"/>
              </a:rPr>
              <a:t>83</a:t>
            </a:r>
            <a:r>
              <a:rPr lang="en-US" altLang="zh-CN" b="0" i="0" dirty="0">
                <a:effectLst/>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Silicon Track Finding </a:t>
            </a:r>
            <a:r>
              <a:rPr lang="en-US" altLang="zh-CN" b="0" i="0" dirty="0">
                <a:solidFill>
                  <a:srgbClr val="D62728"/>
                </a:solidFill>
                <a:effectLst/>
                <a:latin typeface="Arial" panose="020B0604020202020204" pitchFamily="34" charset="0"/>
                <a:cs typeface="Arial" panose="020B0604020202020204" pitchFamily="34" charset="0"/>
              </a:rPr>
              <a:t>10.2</a:t>
            </a:r>
            <a:r>
              <a:rPr lang="en-US" altLang="zh-CN" b="0" i="0" dirty="0">
                <a:effectLst/>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Track Fitting </a:t>
            </a:r>
            <a:r>
              <a:rPr lang="en-US" altLang="zh-CN" b="0" i="0" dirty="0">
                <a:solidFill>
                  <a:srgbClr val="1F77B4"/>
                </a:solidFill>
                <a:effectLst/>
                <a:latin typeface="Arial" panose="020B0604020202020204" pitchFamily="34" charset="0"/>
                <a:cs typeface="Arial" panose="020B0604020202020204" pitchFamily="34" charset="0"/>
              </a:rPr>
              <a:t>6.07</a:t>
            </a:r>
            <a:r>
              <a:rPr lang="en-US" altLang="zh-CN" b="0" i="0" dirty="0">
                <a:effectLst/>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Others  </a:t>
            </a:r>
            <a:r>
              <a:rPr lang="en-US" altLang="zh-CN" b="0" i="0" dirty="0">
                <a:solidFill>
                  <a:schemeClr val="tx1">
                    <a:lumMod val="50000"/>
                    <a:lumOff val="50000"/>
                  </a:schemeClr>
                </a:solidFill>
                <a:effectLst/>
                <a:latin typeface="Arial" panose="020B0604020202020204" pitchFamily="34" charset="0"/>
                <a:cs typeface="Arial" panose="020B0604020202020204" pitchFamily="34" charset="0"/>
              </a:rPr>
              <a:t>0.73</a:t>
            </a:r>
            <a:r>
              <a:rPr lang="en-US" altLang="zh-CN" b="0" i="0" dirty="0">
                <a:effectLst/>
                <a:latin typeface="Arial" panose="020B0604020202020204" pitchFamily="34" charset="0"/>
                <a:cs typeface="Arial" panose="020B0604020202020204" pitchFamily="34" charset="0"/>
              </a:rPr>
              <a:t>%</a:t>
            </a:r>
          </a:p>
        </p:txBody>
      </p:sp>
      <p:pic>
        <p:nvPicPr>
          <p:cNvPr id="9" name="图片 8">
            <a:extLst>
              <a:ext uri="{FF2B5EF4-FFF2-40B4-BE49-F238E27FC236}">
                <a16:creationId xmlns:a16="http://schemas.microsoft.com/office/drawing/2014/main" id="{1E6DE457-3CE5-4318-A89B-E506385969D2}"/>
              </a:ext>
            </a:extLst>
          </p:cNvPr>
          <p:cNvPicPr>
            <a:picLocks noChangeAspect="1"/>
          </p:cNvPicPr>
          <p:nvPr/>
        </p:nvPicPr>
        <p:blipFill>
          <a:blip r:embed="rId3"/>
          <a:stretch>
            <a:fillRect/>
          </a:stretch>
        </p:blipFill>
        <p:spPr>
          <a:xfrm>
            <a:off x="7854207" y="3965368"/>
            <a:ext cx="1123330" cy="1087949"/>
          </a:xfrm>
          <a:prstGeom prst="rect">
            <a:avLst/>
          </a:prstGeom>
        </p:spPr>
      </p:pic>
      <p:sp>
        <p:nvSpPr>
          <p:cNvPr id="15" name="椭圆 14">
            <a:extLst>
              <a:ext uri="{FF2B5EF4-FFF2-40B4-BE49-F238E27FC236}">
                <a16:creationId xmlns:a16="http://schemas.microsoft.com/office/drawing/2014/main" id="{071ECCEC-26B6-4C8B-98A1-5C5538A74C9B}"/>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16" name="矩形 15">
            <a:extLst>
              <a:ext uri="{FF2B5EF4-FFF2-40B4-BE49-F238E27FC236}">
                <a16:creationId xmlns:a16="http://schemas.microsoft.com/office/drawing/2014/main" id="{E84E1095-789D-4B37-AD38-D3C6BC7C3B9E}"/>
              </a:ext>
            </a:extLst>
          </p:cNvPr>
          <p:cNvSpPr/>
          <p:nvPr/>
        </p:nvSpPr>
        <p:spPr>
          <a:xfrm>
            <a:off x="926995" y="178893"/>
            <a:ext cx="1590372" cy="369332"/>
          </a:xfrm>
          <a:prstGeom prst="rect">
            <a:avLst/>
          </a:prstGeom>
        </p:spPr>
        <p:txBody>
          <a:bodyPr wrap="none">
            <a:spAutoFit/>
          </a:bodyPr>
          <a:lstStyle/>
          <a:p>
            <a:r>
              <a:rPr lang="en-US" altLang="zh-CN" dirty="0">
                <a:solidFill>
                  <a:schemeClr val="accent1"/>
                </a:solidFill>
                <a:latin typeface="+mn-ea"/>
              </a:rPr>
              <a:t>Performance</a:t>
            </a:r>
          </a:p>
        </p:txBody>
      </p:sp>
      <p:pic>
        <p:nvPicPr>
          <p:cNvPr id="5" name="图片 4">
            <a:extLst>
              <a:ext uri="{FF2B5EF4-FFF2-40B4-BE49-F238E27FC236}">
                <a16:creationId xmlns:a16="http://schemas.microsoft.com/office/drawing/2014/main" id="{47008DE9-1731-43FA-84B5-F927DF6E42D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496" y="749205"/>
            <a:ext cx="5216972" cy="4173577"/>
          </a:xfrm>
          <a:prstGeom prst="rect">
            <a:avLst/>
          </a:prstGeom>
        </p:spPr>
      </p:pic>
    </p:spTree>
    <p:extLst>
      <p:ext uri="{BB962C8B-B14F-4D97-AF65-F5344CB8AC3E}">
        <p14:creationId xmlns:p14="http://schemas.microsoft.com/office/powerpoint/2010/main" val="7473548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6200000" flipV="1">
            <a:off x="-1573907" y="1573907"/>
            <a:ext cx="5143501"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63" name="TextBox 23"/>
          <p:cNvSpPr txBox="1"/>
          <p:nvPr/>
        </p:nvSpPr>
        <p:spPr>
          <a:xfrm>
            <a:off x="558652" y="2227612"/>
            <a:ext cx="2874069" cy="527951"/>
          </a:xfrm>
          <a:prstGeom prst="rect">
            <a:avLst/>
          </a:prstGeom>
          <a:noFill/>
        </p:spPr>
        <p:txBody>
          <a:bodyPr wrap="square">
            <a:noAutofit/>
          </a:bodyPr>
          <a:lstStyle/>
          <a:p>
            <a:pPr algn="ctr"/>
            <a:r>
              <a:rPr lang="en-US" altLang="zh-CN" sz="2800" b="1" dirty="0">
                <a:solidFill>
                  <a:schemeClr val="tx1">
                    <a:lumMod val="65000"/>
                    <a:lumOff val="35000"/>
                  </a:schemeClr>
                </a:solidFill>
                <a:latin typeface="Times New Roman" panose="02020603050405020304" pitchFamily="18" charset="0"/>
                <a:cs typeface="Times New Roman" panose="02020603050405020304" pitchFamily="18" charset="0"/>
              </a:rPr>
              <a:t>Outline</a:t>
            </a:r>
          </a:p>
        </p:txBody>
      </p:sp>
      <p:sp>
        <p:nvSpPr>
          <p:cNvPr id="29" name="椭圆 28"/>
          <p:cNvSpPr/>
          <p:nvPr/>
        </p:nvSpPr>
        <p:spPr>
          <a:xfrm>
            <a:off x="3075346" y="1240258"/>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30" name="矩形 29"/>
          <p:cNvSpPr/>
          <p:nvPr/>
        </p:nvSpPr>
        <p:spPr>
          <a:xfrm>
            <a:off x="3776338" y="1336812"/>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2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23</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9" name="椭圆 8">
            <a:extLst>
              <a:ext uri="{FF2B5EF4-FFF2-40B4-BE49-F238E27FC236}">
                <a16:creationId xmlns:a16="http://schemas.microsoft.com/office/drawing/2014/main" id="{F58B1EF9-74DC-4C65-9BCF-D314E1E03C6D}"/>
              </a:ext>
            </a:extLst>
          </p:cNvPr>
          <p:cNvSpPr/>
          <p:nvPr/>
        </p:nvSpPr>
        <p:spPr>
          <a:xfrm>
            <a:off x="3075346" y="1946392"/>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10" name="矩形 9">
            <a:extLst>
              <a:ext uri="{FF2B5EF4-FFF2-40B4-BE49-F238E27FC236}">
                <a16:creationId xmlns:a16="http://schemas.microsoft.com/office/drawing/2014/main" id="{AEB3B973-C1D9-4ADE-A30A-9252734A4C6C}"/>
              </a:ext>
            </a:extLst>
          </p:cNvPr>
          <p:cNvSpPr/>
          <p:nvPr/>
        </p:nvSpPr>
        <p:spPr>
          <a:xfrm>
            <a:off x="3776338" y="2042946"/>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sp>
        <p:nvSpPr>
          <p:cNvPr id="11" name="椭圆 10">
            <a:extLst>
              <a:ext uri="{FF2B5EF4-FFF2-40B4-BE49-F238E27FC236}">
                <a16:creationId xmlns:a16="http://schemas.microsoft.com/office/drawing/2014/main" id="{5E9A1963-7150-4667-A426-D3C98AA454D6}"/>
              </a:ext>
            </a:extLst>
          </p:cNvPr>
          <p:cNvSpPr/>
          <p:nvPr/>
        </p:nvSpPr>
        <p:spPr>
          <a:xfrm>
            <a:off x="3075346" y="2652526"/>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12" name="矩形 11">
            <a:extLst>
              <a:ext uri="{FF2B5EF4-FFF2-40B4-BE49-F238E27FC236}">
                <a16:creationId xmlns:a16="http://schemas.microsoft.com/office/drawing/2014/main" id="{1CB9EBF1-CCAE-4AF1-B732-2CC8F0744E28}"/>
              </a:ext>
            </a:extLst>
          </p:cNvPr>
          <p:cNvSpPr/>
          <p:nvPr/>
        </p:nvSpPr>
        <p:spPr>
          <a:xfrm>
            <a:off x="3776338" y="2749080"/>
            <a:ext cx="1590372" cy="369332"/>
          </a:xfrm>
          <a:prstGeom prst="rect">
            <a:avLst/>
          </a:prstGeom>
        </p:spPr>
        <p:txBody>
          <a:bodyPr wrap="none">
            <a:spAutoFit/>
          </a:bodyPr>
          <a:lstStyle/>
          <a:p>
            <a:r>
              <a:rPr lang="en-US" altLang="zh-CN" dirty="0">
                <a:solidFill>
                  <a:schemeClr val="accent1"/>
                </a:solidFill>
                <a:latin typeface="+mn-ea"/>
              </a:rPr>
              <a:t>Performance</a:t>
            </a:r>
          </a:p>
        </p:txBody>
      </p:sp>
      <p:sp>
        <p:nvSpPr>
          <p:cNvPr id="13" name="椭圆 12">
            <a:extLst>
              <a:ext uri="{FF2B5EF4-FFF2-40B4-BE49-F238E27FC236}">
                <a16:creationId xmlns:a16="http://schemas.microsoft.com/office/drawing/2014/main" id="{98C1DA9B-CF3F-4C16-AA5A-E8CAEA406E10}"/>
              </a:ext>
            </a:extLst>
          </p:cNvPr>
          <p:cNvSpPr/>
          <p:nvPr/>
        </p:nvSpPr>
        <p:spPr>
          <a:xfrm>
            <a:off x="3075346" y="3358661"/>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14" name="矩形 13">
            <a:extLst>
              <a:ext uri="{FF2B5EF4-FFF2-40B4-BE49-F238E27FC236}">
                <a16:creationId xmlns:a16="http://schemas.microsoft.com/office/drawing/2014/main" id="{7404FFBE-9C65-476B-AD84-4EBCD79E948A}"/>
              </a:ext>
            </a:extLst>
          </p:cNvPr>
          <p:cNvSpPr/>
          <p:nvPr/>
        </p:nvSpPr>
        <p:spPr>
          <a:xfrm>
            <a:off x="3776338" y="3455215"/>
            <a:ext cx="712054" cy="369332"/>
          </a:xfrm>
          <a:prstGeom prst="rect">
            <a:avLst/>
          </a:prstGeom>
          <a:ln>
            <a:solidFill>
              <a:srgbClr val="0070C0"/>
            </a:solidFill>
          </a:ln>
        </p:spPr>
        <p:txBody>
          <a:bodyPr wrap="none">
            <a:spAutoFit/>
          </a:bodyPr>
          <a:lstStyle/>
          <a:p>
            <a:r>
              <a:rPr lang="en-US" altLang="zh-CN" dirty="0">
                <a:solidFill>
                  <a:schemeClr val="accent1"/>
                </a:solidFill>
                <a:latin typeface="+mn-ea"/>
              </a:rPr>
              <a:t>R&amp;D</a:t>
            </a:r>
          </a:p>
        </p:txBody>
      </p:sp>
    </p:spTree>
    <p:extLst>
      <p:ext uri="{BB962C8B-B14F-4D97-AF65-F5344CB8AC3E}">
        <p14:creationId xmlns:p14="http://schemas.microsoft.com/office/powerpoint/2010/main" val="6938704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24</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8" name="椭圆 7">
            <a:extLst>
              <a:ext uri="{FF2B5EF4-FFF2-40B4-BE49-F238E27FC236}">
                <a16:creationId xmlns:a16="http://schemas.microsoft.com/office/drawing/2014/main" id="{0A22DEBA-3E0D-4BF4-91C4-8013B5FE09D9}"/>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9" name="矩形 8">
            <a:extLst>
              <a:ext uri="{FF2B5EF4-FFF2-40B4-BE49-F238E27FC236}">
                <a16:creationId xmlns:a16="http://schemas.microsoft.com/office/drawing/2014/main" id="{1D9480A4-FC89-47BF-938B-3507C042B728}"/>
              </a:ext>
            </a:extLst>
          </p:cNvPr>
          <p:cNvSpPr/>
          <p:nvPr/>
        </p:nvSpPr>
        <p:spPr>
          <a:xfrm>
            <a:off x="926995" y="178893"/>
            <a:ext cx="712054" cy="369332"/>
          </a:xfrm>
          <a:prstGeom prst="rect">
            <a:avLst/>
          </a:prstGeom>
        </p:spPr>
        <p:txBody>
          <a:bodyPr wrap="none">
            <a:spAutoFit/>
          </a:bodyPr>
          <a:lstStyle/>
          <a:p>
            <a:r>
              <a:rPr lang="en-US" altLang="zh-CN" dirty="0">
                <a:solidFill>
                  <a:schemeClr val="accent1"/>
                </a:solidFill>
                <a:latin typeface="+mn-ea"/>
              </a:rPr>
              <a:t>R&amp;D</a:t>
            </a:r>
          </a:p>
        </p:txBody>
      </p:sp>
      <p:sp>
        <p:nvSpPr>
          <p:cNvPr id="10" name="文本框 9">
            <a:extLst>
              <a:ext uri="{FF2B5EF4-FFF2-40B4-BE49-F238E27FC236}">
                <a16:creationId xmlns:a16="http://schemas.microsoft.com/office/drawing/2014/main" id="{92BBCEAF-DC37-4B85-A2D3-B4269E55421C}"/>
              </a:ext>
            </a:extLst>
          </p:cNvPr>
          <p:cNvSpPr txBox="1"/>
          <p:nvPr/>
        </p:nvSpPr>
        <p:spPr>
          <a:xfrm>
            <a:off x="6300192" y="159045"/>
            <a:ext cx="1440159" cy="400110"/>
          </a:xfrm>
          <a:prstGeom prst="rect">
            <a:avLst/>
          </a:prstGeom>
          <a:noFill/>
        </p:spPr>
        <p:txBody>
          <a:bodyPr wrap="square">
            <a:spAutoFit/>
          </a:bodyPr>
          <a:lstStyle/>
          <a:p>
            <a:r>
              <a:rPr lang="en-US" altLang="zh-CN" sz="2000" b="1" i="0" dirty="0" err="1">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traccc</a:t>
            </a:r>
            <a:endPar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10B1E288-421A-43A6-A4E7-30453459C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3038" y="771550"/>
            <a:ext cx="4320480" cy="2592288"/>
          </a:xfrm>
          <a:prstGeom prst="rect">
            <a:avLst/>
          </a:prstGeom>
        </p:spPr>
      </p:pic>
      <p:pic>
        <p:nvPicPr>
          <p:cNvPr id="5" name="图片 4">
            <a:extLst>
              <a:ext uri="{FF2B5EF4-FFF2-40B4-BE49-F238E27FC236}">
                <a16:creationId xmlns:a16="http://schemas.microsoft.com/office/drawing/2014/main" id="{09172DC5-93B9-417C-9BD9-FC2DFAD108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699542"/>
            <a:ext cx="4392488" cy="2512315"/>
          </a:xfrm>
          <a:prstGeom prst="rect">
            <a:avLst/>
          </a:prstGeom>
        </p:spPr>
      </p:pic>
      <p:sp>
        <p:nvSpPr>
          <p:cNvPr id="12" name="文本框 11">
            <a:extLst>
              <a:ext uri="{FF2B5EF4-FFF2-40B4-BE49-F238E27FC236}">
                <a16:creationId xmlns:a16="http://schemas.microsoft.com/office/drawing/2014/main" id="{16172203-7140-48D0-B47F-7990CAD81B9D}"/>
              </a:ext>
            </a:extLst>
          </p:cNvPr>
          <p:cNvSpPr txBox="1"/>
          <p:nvPr/>
        </p:nvSpPr>
        <p:spPr>
          <a:xfrm>
            <a:off x="195293" y="3291830"/>
            <a:ext cx="4385757" cy="276999"/>
          </a:xfrm>
          <a:prstGeom prst="rect">
            <a:avLst/>
          </a:prstGeom>
          <a:noFill/>
        </p:spPr>
        <p:txBody>
          <a:bodyPr wrap="square">
            <a:spAutoFit/>
          </a:bodyPr>
          <a:lstStyle/>
          <a:p>
            <a:pPr algn="ctr"/>
            <a:r>
              <a:rPr lang="en-US" altLang="zh-CN" sz="1200" b="0" i="0" dirty="0">
                <a:effectLst/>
                <a:latin typeface="Arial" panose="020B0604020202020204" pitchFamily="34" charset="0"/>
                <a:cs typeface="Arial" panose="020B0604020202020204" pitchFamily="34" charset="0"/>
              </a:rPr>
              <a:t>Apply </a:t>
            </a:r>
            <a:r>
              <a:rPr lang="en-US" altLang="zh-CN" sz="1200" b="0" i="0" dirty="0" err="1">
                <a:effectLst/>
                <a:latin typeface="Arial" panose="020B0604020202020204" pitchFamily="34" charset="0"/>
                <a:cs typeface="Arial" panose="020B0604020202020204" pitchFamily="34" charset="0"/>
              </a:rPr>
              <a:t>traccc</a:t>
            </a:r>
            <a:r>
              <a:rPr lang="en-US" altLang="zh-CN" sz="1200" b="0" i="0" dirty="0">
                <a:effectLst/>
                <a:latin typeface="Arial" panose="020B0604020202020204" pitchFamily="34" charset="0"/>
                <a:cs typeface="Arial" panose="020B0604020202020204" pitchFamily="34" charset="0"/>
              </a:rPr>
              <a:t> seeding algorithm in CEPCSW</a:t>
            </a:r>
            <a:endParaRPr lang="en-US" altLang="zh-CN" sz="1100" b="0" i="0" dirty="0">
              <a:effectLst/>
              <a:latin typeface="Arial" panose="020B0604020202020204" pitchFamily="34" charset="0"/>
              <a:cs typeface="Arial" panose="020B0604020202020204" pitchFamily="34" charset="0"/>
            </a:endParaRPr>
          </a:p>
        </p:txBody>
      </p:sp>
      <p:sp>
        <p:nvSpPr>
          <p:cNvPr id="13" name="文本框 12">
            <a:extLst>
              <a:ext uri="{FF2B5EF4-FFF2-40B4-BE49-F238E27FC236}">
                <a16:creationId xmlns:a16="http://schemas.microsoft.com/office/drawing/2014/main" id="{09DAEE98-268E-4F5C-8B6E-5F7F5ACFABCA}"/>
              </a:ext>
            </a:extLst>
          </p:cNvPr>
          <p:cNvSpPr txBox="1"/>
          <p:nvPr/>
        </p:nvSpPr>
        <p:spPr>
          <a:xfrm>
            <a:off x="4675793" y="3299234"/>
            <a:ext cx="4385757" cy="276999"/>
          </a:xfrm>
          <a:prstGeom prst="rect">
            <a:avLst/>
          </a:prstGeom>
          <a:noFill/>
        </p:spPr>
        <p:txBody>
          <a:bodyPr wrap="square">
            <a:spAutoFit/>
          </a:bodyPr>
          <a:lstStyle/>
          <a:p>
            <a:pPr algn="ctr"/>
            <a:r>
              <a:rPr lang="en-US" altLang="zh-CN" sz="1200" b="0" i="0" dirty="0">
                <a:effectLst/>
                <a:latin typeface="Arial" panose="020B0604020202020204" pitchFamily="34" charset="0"/>
                <a:cs typeface="Arial" panose="020B0604020202020204" pitchFamily="34" charset="0"/>
              </a:rPr>
              <a:t>Seeding time comparing CPU &amp; GPU vs # of tracks</a:t>
            </a:r>
            <a:endParaRPr lang="en-US" altLang="zh-CN" sz="1100" b="0" i="0" dirty="0">
              <a:effectLst/>
              <a:latin typeface="Arial" panose="020B0604020202020204" pitchFamily="34" charset="0"/>
              <a:cs typeface="Arial" panose="020B0604020202020204" pitchFamily="34" charset="0"/>
            </a:endParaRPr>
          </a:p>
        </p:txBody>
      </p:sp>
      <p:sp>
        <p:nvSpPr>
          <p:cNvPr id="18" name="内容占位符 2">
            <a:extLst>
              <a:ext uri="{FF2B5EF4-FFF2-40B4-BE49-F238E27FC236}">
                <a16:creationId xmlns:a16="http://schemas.microsoft.com/office/drawing/2014/main" id="{C231D852-B3FC-4A7D-80F8-D746B300D1A2}"/>
              </a:ext>
            </a:extLst>
          </p:cNvPr>
          <p:cNvSpPr txBox="1">
            <a:spLocks/>
          </p:cNvSpPr>
          <p:nvPr/>
        </p:nvSpPr>
        <p:spPr bwMode="auto">
          <a:xfrm>
            <a:off x="115488" y="3648802"/>
            <a:ext cx="9028511" cy="1450501"/>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50000"/>
              </a:spcBef>
              <a:spcAft>
                <a:spcPct val="0"/>
              </a:spcAft>
              <a:buClr>
                <a:srgbClr val="FF0000"/>
              </a:buClr>
              <a:buSzPct val="75000"/>
              <a:buFont typeface="Wingdings" panose="05000000000000000000" pitchFamily="2" charset="2"/>
              <a:buChar char="v"/>
              <a:defRPr kumimoji="1" sz="2400" b="0">
                <a:solidFill>
                  <a:schemeClr val="tx1"/>
                </a:solidFill>
                <a:latin typeface="微软雅黑" panose="020B0503020204020204" pitchFamily="34" charset="-122"/>
                <a:ea typeface="微软雅黑" panose="020B0503020204020204" pitchFamily="34" charset="-122"/>
                <a:cs typeface="微软雅黑" charset="0"/>
              </a:defRPr>
            </a:lvl1pPr>
            <a:lvl2pPr marL="742950" indent="-285750" algn="l" rtl="0" eaLnBrk="0" fontAlgn="base" hangingPunct="0">
              <a:spcBef>
                <a:spcPct val="50000"/>
              </a:spcBef>
              <a:spcAft>
                <a:spcPct val="0"/>
              </a:spcAft>
              <a:buClr>
                <a:schemeClr val="accent2"/>
              </a:buClr>
              <a:buSzPct val="75000"/>
              <a:buFont typeface="Wingdings" panose="05000000000000000000" pitchFamily="2" charset="2"/>
              <a:buChar char="l"/>
              <a:defRPr kumimoji="1" sz="2000">
                <a:solidFill>
                  <a:schemeClr val="tx1"/>
                </a:solidFill>
                <a:latin typeface="微软雅黑" panose="020B0503020204020204" pitchFamily="34" charset="-122"/>
                <a:ea typeface="微软雅黑" panose="020B0503020204020204" pitchFamily="34" charset="-122"/>
                <a:cs typeface="微软雅黑" charset="0"/>
              </a:defRPr>
            </a:lvl2pPr>
            <a:lvl3pPr marL="1143000" indent="-228600" algn="l" rtl="0" eaLnBrk="0" fontAlgn="base" hangingPunct="0">
              <a:spcBef>
                <a:spcPct val="20000"/>
              </a:spcBef>
              <a:spcAft>
                <a:spcPct val="0"/>
              </a:spcAft>
              <a:buClr>
                <a:schemeClr val="accent1"/>
              </a:buClr>
              <a:buSzPct val="75000"/>
              <a:buFont typeface="Wingdings" panose="05000000000000000000" pitchFamily="2" charset="2"/>
              <a:buChar char="n"/>
              <a:defRPr kumimoji="1" sz="2000">
                <a:solidFill>
                  <a:schemeClr val="tx1"/>
                </a:solidFill>
                <a:latin typeface="微软雅黑" panose="020B0503020204020204" pitchFamily="34" charset="-122"/>
                <a:ea typeface="微软雅黑" panose="020B0503020204020204" pitchFamily="34" charset="-122"/>
                <a:cs typeface="微软雅黑" charset="0"/>
              </a:defRPr>
            </a:lvl3pPr>
            <a:lvl4pPr marL="16002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4pPr>
            <a:lvl5pPr marL="20574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5pPr>
            <a:lvl6pPr marL="25146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6pPr>
            <a:lvl7pPr marL="29718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7pPr>
            <a:lvl8pPr marL="34290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8pPr>
            <a:lvl9pPr marL="38862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9pPr>
          </a:lstStyle>
          <a:p>
            <a:pPr marL="0" indent="0">
              <a:buNone/>
            </a:pPr>
            <a:r>
              <a:rPr lang="en-US" altLang="zh-CN" sz="1600" kern="0" dirty="0" err="1">
                <a:latin typeface="Arial" panose="020B0604020202020204" pitchFamily="34" charset="0"/>
                <a:cs typeface="Arial" panose="020B0604020202020204" pitchFamily="34" charset="0"/>
              </a:rPr>
              <a:t>traccc</a:t>
            </a:r>
            <a:r>
              <a:rPr lang="en-US" altLang="zh-CN" sz="1600" kern="0" dirty="0">
                <a:latin typeface="Arial" panose="020B0604020202020204" pitchFamily="34" charset="0"/>
                <a:cs typeface="Arial" panose="020B0604020202020204" pitchFamily="34" charset="0"/>
              </a:rPr>
              <a:t>, one of the R&amp;D project of ACTS, </a:t>
            </a:r>
            <a:r>
              <a:rPr lang="en-US" sz="1600" kern="0" dirty="0">
                <a:latin typeface="Arial" panose="020B0604020202020204" pitchFamily="34" charset="0"/>
                <a:cs typeface="Arial" panose="020B0604020202020204" pitchFamily="34" charset="0"/>
              </a:rPr>
              <a:t>provides high-performance parallel tracking software</a:t>
            </a:r>
          </a:p>
          <a:p>
            <a:r>
              <a:rPr lang="en-US" altLang="zh-CN" sz="1600" kern="0" dirty="0">
                <a:latin typeface="Arial" panose="020B0604020202020204" pitchFamily="34" charset="0"/>
                <a:cs typeface="Arial" panose="020B0604020202020204" pitchFamily="34" charset="0"/>
              </a:rPr>
              <a:t>Compatible with </a:t>
            </a:r>
            <a:r>
              <a:rPr lang="en-US" sz="1600" kern="0" dirty="0">
                <a:latin typeface="Arial" panose="020B0604020202020204" pitchFamily="34" charset="0"/>
                <a:cs typeface="Arial" panose="020B0604020202020204" pitchFamily="34" charset="0"/>
              </a:rPr>
              <a:t>complex hardware architectures (e.g., CPU, GPU, FPGA)</a:t>
            </a:r>
          </a:p>
          <a:p>
            <a:r>
              <a:rPr lang="en-US" sz="1600" kern="0" dirty="0">
                <a:latin typeface="Arial" panose="020B0604020202020204" pitchFamily="34" charset="0"/>
                <a:cs typeface="Arial" panose="020B0604020202020204" pitchFamily="34" charset="0"/>
              </a:rPr>
              <a:t>Applied </a:t>
            </a:r>
            <a:r>
              <a:rPr lang="en-US" altLang="zh-CN" sz="1600" kern="0" dirty="0">
                <a:solidFill>
                  <a:srgbClr val="C00000"/>
                </a:solidFill>
                <a:latin typeface="Arial" panose="020B0604020202020204" pitchFamily="34" charset="0"/>
                <a:cs typeface="Arial" panose="020B0604020202020204" pitchFamily="34" charset="0"/>
              </a:rPr>
              <a:t>seeding</a:t>
            </a:r>
            <a:r>
              <a:rPr lang="en-US" altLang="zh-CN" sz="1600" kern="0" dirty="0">
                <a:latin typeface="Arial" panose="020B0604020202020204" pitchFamily="34" charset="0"/>
                <a:cs typeface="Arial" panose="020B0604020202020204" pitchFamily="34" charset="0"/>
              </a:rPr>
              <a:t> </a:t>
            </a:r>
            <a:r>
              <a:rPr lang="en-US" altLang="zh-CN" sz="1600" kern="0" dirty="0" err="1">
                <a:latin typeface="Arial" panose="020B0604020202020204" pitchFamily="34" charset="0"/>
                <a:cs typeface="Arial" panose="020B0604020202020204" pitchFamily="34" charset="0"/>
              </a:rPr>
              <a:t>alg</a:t>
            </a:r>
            <a:r>
              <a:rPr lang="en-US" altLang="zh-CN" sz="1600" kern="0" dirty="0">
                <a:latin typeface="Arial" panose="020B0604020202020204" pitchFamily="34" charset="0"/>
                <a:cs typeface="Arial" panose="020B0604020202020204" pitchFamily="34" charset="0"/>
              </a:rPr>
              <a:t> </a:t>
            </a:r>
            <a:r>
              <a:rPr lang="en-US" sz="1600" kern="0" dirty="0">
                <a:latin typeface="Arial" panose="020B0604020202020204" pitchFamily="34" charset="0"/>
                <a:cs typeface="Arial" panose="020B0604020202020204" pitchFamily="34" charset="0"/>
              </a:rPr>
              <a:t>in CEPCSW, </a:t>
            </a:r>
            <a:r>
              <a:rPr lang="en-US" altLang="zh-CN" sz="1600" kern="0" dirty="0">
                <a:latin typeface="Arial" panose="020B0604020202020204" pitchFamily="34" charset="0"/>
                <a:cs typeface="Arial" panose="020B0604020202020204" pitchFamily="34" charset="0"/>
              </a:rPr>
              <a:t>tested its physical &amp; computing performance</a:t>
            </a:r>
          </a:p>
          <a:p>
            <a:r>
              <a:rPr lang="en-US" sz="1600" kern="0" dirty="0">
                <a:latin typeface="Arial" panose="020B0604020202020204" pitchFamily="34" charset="0"/>
                <a:cs typeface="Arial" panose="020B0604020202020204" pitchFamily="34" charset="0"/>
              </a:rPr>
              <a:t>details see </a:t>
            </a:r>
            <a:r>
              <a:rPr lang="en-US" sz="1600" kern="0" dirty="0">
                <a:latin typeface="Arial" panose="020B0604020202020204" pitchFamily="34" charset="0"/>
                <a:cs typeface="Arial" panose="020B0604020202020204" pitchFamily="34" charset="0"/>
                <a:hlinkClick r:id="rId5"/>
              </a:rPr>
              <a:t>link</a:t>
            </a:r>
            <a:endParaRPr lang="en-US" sz="1600" kern="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56297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25</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8" name="椭圆 7">
            <a:extLst>
              <a:ext uri="{FF2B5EF4-FFF2-40B4-BE49-F238E27FC236}">
                <a16:creationId xmlns:a16="http://schemas.microsoft.com/office/drawing/2014/main" id="{0A22DEBA-3E0D-4BF4-91C4-8013B5FE09D9}"/>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9" name="矩形 8">
            <a:extLst>
              <a:ext uri="{FF2B5EF4-FFF2-40B4-BE49-F238E27FC236}">
                <a16:creationId xmlns:a16="http://schemas.microsoft.com/office/drawing/2014/main" id="{1D9480A4-FC89-47BF-938B-3507C042B728}"/>
              </a:ext>
            </a:extLst>
          </p:cNvPr>
          <p:cNvSpPr/>
          <p:nvPr/>
        </p:nvSpPr>
        <p:spPr>
          <a:xfrm>
            <a:off x="926995" y="178893"/>
            <a:ext cx="712054" cy="369332"/>
          </a:xfrm>
          <a:prstGeom prst="rect">
            <a:avLst/>
          </a:prstGeom>
        </p:spPr>
        <p:txBody>
          <a:bodyPr wrap="none">
            <a:spAutoFit/>
          </a:bodyPr>
          <a:lstStyle/>
          <a:p>
            <a:r>
              <a:rPr lang="en-US" altLang="zh-CN" dirty="0">
                <a:solidFill>
                  <a:schemeClr val="accent1"/>
                </a:solidFill>
                <a:latin typeface="+mn-ea"/>
              </a:rPr>
              <a:t>R&amp;D</a:t>
            </a:r>
          </a:p>
        </p:txBody>
      </p:sp>
      <p:sp>
        <p:nvSpPr>
          <p:cNvPr id="10" name="文本框 9">
            <a:extLst>
              <a:ext uri="{FF2B5EF4-FFF2-40B4-BE49-F238E27FC236}">
                <a16:creationId xmlns:a16="http://schemas.microsoft.com/office/drawing/2014/main" id="{92BBCEAF-DC37-4B85-A2D3-B4269E55421C}"/>
              </a:ext>
            </a:extLst>
          </p:cNvPr>
          <p:cNvSpPr txBox="1"/>
          <p:nvPr/>
        </p:nvSpPr>
        <p:spPr>
          <a:xfrm>
            <a:off x="4769342" y="110358"/>
            <a:ext cx="3891668"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Non-uniform magnetic field rec</a:t>
            </a:r>
          </a:p>
        </p:txBody>
      </p:sp>
      <p:sp>
        <p:nvSpPr>
          <p:cNvPr id="16" name="内容占位符 2">
            <a:extLst>
              <a:ext uri="{FF2B5EF4-FFF2-40B4-BE49-F238E27FC236}">
                <a16:creationId xmlns:a16="http://schemas.microsoft.com/office/drawing/2014/main" id="{878BA309-0664-4134-B866-A67A91150A82}"/>
              </a:ext>
            </a:extLst>
          </p:cNvPr>
          <p:cNvSpPr txBox="1">
            <a:spLocks/>
          </p:cNvSpPr>
          <p:nvPr/>
        </p:nvSpPr>
        <p:spPr bwMode="auto">
          <a:xfrm>
            <a:off x="95283" y="2593594"/>
            <a:ext cx="5472608" cy="2439548"/>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50000"/>
              </a:spcBef>
              <a:spcAft>
                <a:spcPct val="0"/>
              </a:spcAft>
              <a:buClr>
                <a:srgbClr val="FF0000"/>
              </a:buClr>
              <a:buSzPct val="75000"/>
              <a:buFont typeface="Wingdings" panose="05000000000000000000" pitchFamily="2" charset="2"/>
              <a:buChar char="v"/>
              <a:defRPr kumimoji="1" sz="2400" b="0">
                <a:solidFill>
                  <a:schemeClr val="tx1"/>
                </a:solidFill>
                <a:latin typeface="微软雅黑" panose="020B0503020204020204" pitchFamily="34" charset="-122"/>
                <a:ea typeface="微软雅黑" panose="020B0503020204020204" pitchFamily="34" charset="-122"/>
                <a:cs typeface="微软雅黑" charset="0"/>
              </a:defRPr>
            </a:lvl1pPr>
            <a:lvl2pPr marL="742950" indent="-285750" algn="l" rtl="0" eaLnBrk="0" fontAlgn="base" hangingPunct="0">
              <a:spcBef>
                <a:spcPct val="50000"/>
              </a:spcBef>
              <a:spcAft>
                <a:spcPct val="0"/>
              </a:spcAft>
              <a:buClr>
                <a:schemeClr val="accent2"/>
              </a:buClr>
              <a:buSzPct val="75000"/>
              <a:buFont typeface="Wingdings" panose="05000000000000000000" pitchFamily="2" charset="2"/>
              <a:buChar char="l"/>
              <a:defRPr kumimoji="1" sz="2000">
                <a:solidFill>
                  <a:schemeClr val="tx1"/>
                </a:solidFill>
                <a:latin typeface="微软雅黑" panose="020B0503020204020204" pitchFamily="34" charset="-122"/>
                <a:ea typeface="微软雅黑" panose="020B0503020204020204" pitchFamily="34" charset="-122"/>
                <a:cs typeface="微软雅黑" charset="0"/>
              </a:defRPr>
            </a:lvl2pPr>
            <a:lvl3pPr marL="1143000" indent="-228600" algn="l" rtl="0" eaLnBrk="0" fontAlgn="base" hangingPunct="0">
              <a:spcBef>
                <a:spcPct val="20000"/>
              </a:spcBef>
              <a:spcAft>
                <a:spcPct val="0"/>
              </a:spcAft>
              <a:buClr>
                <a:schemeClr val="accent1"/>
              </a:buClr>
              <a:buSzPct val="75000"/>
              <a:buFont typeface="Wingdings" panose="05000000000000000000" pitchFamily="2" charset="2"/>
              <a:buChar char="n"/>
              <a:defRPr kumimoji="1" sz="2000">
                <a:solidFill>
                  <a:schemeClr val="tx1"/>
                </a:solidFill>
                <a:latin typeface="微软雅黑" panose="020B0503020204020204" pitchFamily="34" charset="-122"/>
                <a:ea typeface="微软雅黑" panose="020B0503020204020204" pitchFamily="34" charset="-122"/>
                <a:cs typeface="微软雅黑" charset="0"/>
              </a:defRPr>
            </a:lvl3pPr>
            <a:lvl4pPr marL="16002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4pPr>
            <a:lvl5pPr marL="20574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5pPr>
            <a:lvl6pPr marL="25146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6pPr>
            <a:lvl7pPr marL="29718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7pPr>
            <a:lvl8pPr marL="34290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8pPr>
            <a:lvl9pPr marL="38862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9pPr>
          </a:lstStyle>
          <a:p>
            <a:pPr marL="0" indent="0">
              <a:buNone/>
            </a:pPr>
            <a:r>
              <a:rPr lang="en-US" sz="1600" kern="0" dirty="0">
                <a:solidFill>
                  <a:srgbClr val="0070C0"/>
                </a:solidFill>
                <a:latin typeface="Arial" panose="020B0604020202020204" pitchFamily="34" charset="0"/>
                <a:cs typeface="Arial" panose="020B0604020202020204" pitchFamily="34" charset="0"/>
              </a:rPr>
              <a:t>Non-uniform magnetic field map</a:t>
            </a:r>
          </a:p>
          <a:p>
            <a:r>
              <a:rPr lang="en-US" sz="1600" kern="0" dirty="0">
                <a:latin typeface="Arial" panose="020B0604020202020204" pitchFamily="34" charset="0"/>
                <a:cs typeface="Arial" panose="020B0604020202020204" pitchFamily="34" charset="0"/>
              </a:rPr>
              <a:t>The magnetic field is generated within the range r/z=[0,6] m, with a sampling interval of 50 mm</a:t>
            </a:r>
          </a:p>
          <a:p>
            <a:r>
              <a:rPr lang="en-US" sz="1600" kern="0" dirty="0">
                <a:latin typeface="Arial" panose="020B0604020202020204" pitchFamily="34" charset="0"/>
                <a:cs typeface="Arial" panose="020B0604020202020204" pitchFamily="34" charset="0"/>
              </a:rPr>
              <a:t>Tracking performance is studied using muons with ACTS under non-uniform magnetic field conditions</a:t>
            </a:r>
          </a:p>
          <a:p>
            <a:r>
              <a:rPr lang="en-US" sz="1600" kern="0" dirty="0">
                <a:latin typeface="Arial" panose="020B0604020202020204" pitchFamily="34" charset="0"/>
                <a:cs typeface="Arial" panose="020B0604020202020204" pitchFamily="34" charset="0"/>
              </a:rPr>
              <a:t>Minimal impact on reconstruction efficiency, with a maximum resolution degradation of approximately 5%.</a:t>
            </a:r>
          </a:p>
        </p:txBody>
      </p:sp>
      <p:pic>
        <p:nvPicPr>
          <p:cNvPr id="4" name="图片 3">
            <a:extLst>
              <a:ext uri="{FF2B5EF4-FFF2-40B4-BE49-F238E27FC236}">
                <a16:creationId xmlns:a16="http://schemas.microsoft.com/office/drawing/2014/main" id="{0E28A776-7E61-4BB8-A226-A067A45B5E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501" y="758382"/>
            <a:ext cx="5652120" cy="1720109"/>
          </a:xfrm>
          <a:prstGeom prst="rect">
            <a:avLst/>
          </a:prstGeom>
        </p:spPr>
      </p:pic>
      <p:pic>
        <p:nvPicPr>
          <p:cNvPr id="6" name="图片 5">
            <a:extLst>
              <a:ext uri="{FF2B5EF4-FFF2-40B4-BE49-F238E27FC236}">
                <a16:creationId xmlns:a16="http://schemas.microsoft.com/office/drawing/2014/main" id="{306CD249-87CD-44B3-89CD-28F85B3EB52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24128" y="3136625"/>
            <a:ext cx="3419872" cy="1989353"/>
          </a:xfrm>
          <a:prstGeom prst="rect">
            <a:avLst/>
          </a:prstGeom>
        </p:spPr>
      </p:pic>
      <p:pic>
        <p:nvPicPr>
          <p:cNvPr id="12" name="图片 11">
            <a:extLst>
              <a:ext uri="{FF2B5EF4-FFF2-40B4-BE49-F238E27FC236}">
                <a16:creationId xmlns:a16="http://schemas.microsoft.com/office/drawing/2014/main" id="{E2863D35-DE38-422B-8C75-C72DA8EF32E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68144" y="510468"/>
            <a:ext cx="3187488" cy="2536598"/>
          </a:xfrm>
          <a:prstGeom prst="rect">
            <a:avLst/>
          </a:prstGeom>
        </p:spPr>
      </p:pic>
    </p:spTree>
    <p:extLst>
      <p:ext uri="{BB962C8B-B14F-4D97-AF65-F5344CB8AC3E}">
        <p14:creationId xmlns:p14="http://schemas.microsoft.com/office/powerpoint/2010/main" val="7607316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内容占位符 2">
            <a:extLst>
              <a:ext uri="{FF2B5EF4-FFF2-40B4-BE49-F238E27FC236}">
                <a16:creationId xmlns:a16="http://schemas.microsoft.com/office/drawing/2014/main" id="{F92D29FA-CD82-48B9-B8A4-70383228FFB2}"/>
              </a:ext>
            </a:extLst>
          </p:cNvPr>
          <p:cNvSpPr txBox="1">
            <a:spLocks/>
          </p:cNvSpPr>
          <p:nvPr/>
        </p:nvSpPr>
        <p:spPr bwMode="auto">
          <a:xfrm>
            <a:off x="28712" y="2801586"/>
            <a:ext cx="5760640" cy="1827774"/>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50000"/>
              </a:spcBef>
              <a:spcAft>
                <a:spcPct val="0"/>
              </a:spcAft>
              <a:buClr>
                <a:srgbClr val="FF0000"/>
              </a:buClr>
              <a:buSzPct val="75000"/>
              <a:buFont typeface="Wingdings" panose="05000000000000000000" pitchFamily="2" charset="2"/>
              <a:buChar char="v"/>
              <a:defRPr kumimoji="1" sz="2400" b="0">
                <a:solidFill>
                  <a:schemeClr val="tx1"/>
                </a:solidFill>
                <a:latin typeface="微软雅黑" panose="020B0503020204020204" pitchFamily="34" charset="-122"/>
                <a:ea typeface="微软雅黑" panose="020B0503020204020204" pitchFamily="34" charset="-122"/>
                <a:cs typeface="微软雅黑" charset="0"/>
              </a:defRPr>
            </a:lvl1pPr>
            <a:lvl2pPr marL="742950" indent="-285750" algn="l" rtl="0" eaLnBrk="0" fontAlgn="base" hangingPunct="0">
              <a:spcBef>
                <a:spcPct val="50000"/>
              </a:spcBef>
              <a:spcAft>
                <a:spcPct val="0"/>
              </a:spcAft>
              <a:buClr>
                <a:schemeClr val="accent2"/>
              </a:buClr>
              <a:buSzPct val="75000"/>
              <a:buFont typeface="Wingdings" panose="05000000000000000000" pitchFamily="2" charset="2"/>
              <a:buChar char="l"/>
              <a:defRPr kumimoji="1" sz="2000">
                <a:solidFill>
                  <a:schemeClr val="tx1"/>
                </a:solidFill>
                <a:latin typeface="微软雅黑" panose="020B0503020204020204" pitchFamily="34" charset="-122"/>
                <a:ea typeface="微软雅黑" panose="020B0503020204020204" pitchFamily="34" charset="-122"/>
                <a:cs typeface="微软雅黑" charset="0"/>
              </a:defRPr>
            </a:lvl2pPr>
            <a:lvl3pPr marL="1143000" indent="-228600" algn="l" rtl="0" eaLnBrk="0" fontAlgn="base" hangingPunct="0">
              <a:spcBef>
                <a:spcPct val="20000"/>
              </a:spcBef>
              <a:spcAft>
                <a:spcPct val="0"/>
              </a:spcAft>
              <a:buClr>
                <a:schemeClr val="accent1"/>
              </a:buClr>
              <a:buSzPct val="75000"/>
              <a:buFont typeface="Wingdings" panose="05000000000000000000" pitchFamily="2" charset="2"/>
              <a:buChar char="n"/>
              <a:defRPr kumimoji="1" sz="2000">
                <a:solidFill>
                  <a:schemeClr val="tx1"/>
                </a:solidFill>
                <a:latin typeface="微软雅黑" panose="020B0503020204020204" pitchFamily="34" charset="-122"/>
                <a:ea typeface="微软雅黑" panose="020B0503020204020204" pitchFamily="34" charset="-122"/>
                <a:cs typeface="微软雅黑" charset="0"/>
              </a:defRPr>
            </a:lvl3pPr>
            <a:lvl4pPr marL="16002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4pPr>
            <a:lvl5pPr marL="20574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5pPr>
            <a:lvl6pPr marL="25146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6pPr>
            <a:lvl7pPr marL="29718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7pPr>
            <a:lvl8pPr marL="34290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8pPr>
            <a:lvl9pPr marL="38862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9pPr>
          </a:lstStyle>
          <a:p>
            <a:pPr marL="0" indent="0">
              <a:buNone/>
            </a:pPr>
            <a:r>
              <a:rPr lang="en-US" sz="1600" kern="0" dirty="0">
                <a:solidFill>
                  <a:srgbClr val="C00000"/>
                </a:solidFill>
                <a:latin typeface="Arial" panose="020B0604020202020204" pitchFamily="34" charset="0"/>
                <a:cs typeface="Arial" panose="020B0604020202020204" pitchFamily="34" charset="0"/>
              </a:rPr>
              <a:t>The Bethe </a:t>
            </a:r>
            <a:r>
              <a:rPr lang="en-US" sz="1600" kern="0" dirty="0" err="1">
                <a:solidFill>
                  <a:srgbClr val="C00000"/>
                </a:solidFill>
                <a:latin typeface="Arial" panose="020B0604020202020204" pitchFamily="34" charset="0"/>
                <a:cs typeface="Arial" panose="020B0604020202020204" pitchFamily="34" charset="0"/>
              </a:rPr>
              <a:t>Heitler</a:t>
            </a:r>
            <a:r>
              <a:rPr lang="en-US" sz="1600" kern="0" dirty="0">
                <a:solidFill>
                  <a:srgbClr val="C00000"/>
                </a:solidFill>
                <a:latin typeface="Arial" panose="020B0604020202020204" pitchFamily="34" charset="0"/>
                <a:cs typeface="Arial" panose="020B0604020202020204" pitchFamily="34" charset="0"/>
              </a:rPr>
              <a:t> distribution</a:t>
            </a:r>
          </a:p>
          <a:p>
            <a:r>
              <a:rPr lang="en-US" sz="1600" kern="0" dirty="0">
                <a:latin typeface="Arial" panose="020B0604020202020204" pitchFamily="34" charset="0"/>
                <a:cs typeface="Arial" panose="020B0604020202020204" pitchFamily="34" charset="0"/>
              </a:rPr>
              <a:t>describes the probability distribution of energy loss of electrons after passing through a certain length of matter.</a:t>
            </a:r>
          </a:p>
          <a:p>
            <a:endParaRPr lang="en-US" sz="1600" kern="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On a surface with material, the BH distribution is approximated with a fixed number </a:t>
            </a:r>
            <a:r>
              <a:rPr lang="en-US" altLang="zh-CN" sz="1400" dirty="0">
                <a:latin typeface="Arial" panose="020B0604020202020204" pitchFamily="34" charset="0"/>
                <a:cs typeface="Arial" panose="020B0604020202020204" pitchFamily="34" charset="0"/>
              </a:rPr>
              <a:t>(usually 6) </a:t>
            </a:r>
            <a:r>
              <a:rPr lang="en-US" sz="1400" dirty="0">
                <a:latin typeface="Arial" panose="020B0604020202020204" pitchFamily="34" charset="0"/>
                <a:cs typeface="Arial" panose="020B0604020202020204" pitchFamily="34" charset="0"/>
              </a:rPr>
              <a:t>of gaussian components for each component.</a:t>
            </a:r>
          </a:p>
        </p:txBody>
      </p:sp>
      <p:pic>
        <p:nvPicPr>
          <p:cNvPr id="11" name="图片 10">
            <a:extLst>
              <a:ext uri="{FF2B5EF4-FFF2-40B4-BE49-F238E27FC236}">
                <a16:creationId xmlns:a16="http://schemas.microsoft.com/office/drawing/2014/main" id="{9EE3F1A1-DC27-4782-9F45-CAB26A2CE84D}"/>
              </a:ext>
            </a:extLst>
          </p:cNvPr>
          <p:cNvPicPr>
            <a:picLocks noChangeAspect="1"/>
          </p:cNvPicPr>
          <p:nvPr/>
        </p:nvPicPr>
        <p:blipFill>
          <a:blip r:embed="rId3"/>
          <a:stretch>
            <a:fillRect/>
          </a:stretch>
        </p:blipFill>
        <p:spPr>
          <a:xfrm>
            <a:off x="107504" y="628097"/>
            <a:ext cx="2828735" cy="2093617"/>
          </a:xfrm>
          <a:prstGeom prst="rect">
            <a:avLst/>
          </a:prstGeom>
        </p:spPr>
      </p:pic>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26</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8" name="椭圆 7">
            <a:extLst>
              <a:ext uri="{FF2B5EF4-FFF2-40B4-BE49-F238E27FC236}">
                <a16:creationId xmlns:a16="http://schemas.microsoft.com/office/drawing/2014/main" id="{0A22DEBA-3E0D-4BF4-91C4-8013B5FE09D9}"/>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9" name="矩形 8">
            <a:extLst>
              <a:ext uri="{FF2B5EF4-FFF2-40B4-BE49-F238E27FC236}">
                <a16:creationId xmlns:a16="http://schemas.microsoft.com/office/drawing/2014/main" id="{1D9480A4-FC89-47BF-938B-3507C042B728}"/>
              </a:ext>
            </a:extLst>
          </p:cNvPr>
          <p:cNvSpPr/>
          <p:nvPr/>
        </p:nvSpPr>
        <p:spPr>
          <a:xfrm>
            <a:off x="926995" y="178893"/>
            <a:ext cx="712054" cy="369332"/>
          </a:xfrm>
          <a:prstGeom prst="rect">
            <a:avLst/>
          </a:prstGeom>
        </p:spPr>
        <p:txBody>
          <a:bodyPr wrap="none">
            <a:spAutoFit/>
          </a:bodyPr>
          <a:lstStyle/>
          <a:p>
            <a:r>
              <a:rPr lang="en-US" altLang="zh-CN" dirty="0">
                <a:solidFill>
                  <a:schemeClr val="accent1"/>
                </a:solidFill>
                <a:latin typeface="+mn-ea"/>
              </a:rPr>
              <a:t>R&amp;D</a:t>
            </a:r>
          </a:p>
        </p:txBody>
      </p:sp>
      <p:sp>
        <p:nvSpPr>
          <p:cNvPr id="10" name="文本框 9">
            <a:extLst>
              <a:ext uri="{FF2B5EF4-FFF2-40B4-BE49-F238E27FC236}">
                <a16:creationId xmlns:a16="http://schemas.microsoft.com/office/drawing/2014/main" id="{92BBCEAF-DC37-4B85-A2D3-B4269E55421C}"/>
              </a:ext>
            </a:extLst>
          </p:cNvPr>
          <p:cNvSpPr txBox="1"/>
          <p:nvPr/>
        </p:nvSpPr>
        <p:spPr>
          <a:xfrm>
            <a:off x="5351075" y="141685"/>
            <a:ext cx="2592287"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Gaussian Sum Fitter</a:t>
            </a:r>
          </a:p>
        </p:txBody>
      </p:sp>
      <mc:AlternateContent xmlns:mc="http://schemas.openxmlformats.org/markup-compatibility/2006">
        <mc:Choice xmlns:a14="http://schemas.microsoft.com/office/drawing/2010/main" Requires="a14">
          <p:sp>
            <p:nvSpPr>
              <p:cNvPr id="16" name="内容占位符 2">
                <a:extLst>
                  <a:ext uri="{FF2B5EF4-FFF2-40B4-BE49-F238E27FC236}">
                    <a16:creationId xmlns:a16="http://schemas.microsoft.com/office/drawing/2014/main" id="{878BA309-0664-4134-B866-A67A91150A82}"/>
                  </a:ext>
                </a:extLst>
              </p:cNvPr>
              <p:cNvSpPr txBox="1">
                <a:spLocks/>
              </p:cNvSpPr>
              <p:nvPr/>
            </p:nvSpPr>
            <p:spPr bwMode="auto">
              <a:xfrm>
                <a:off x="2936239" y="664904"/>
                <a:ext cx="6204197" cy="1827774"/>
              </a:xfrm>
              <a:prstGeom prst="rect">
                <a:avLst/>
              </a:prstGeom>
              <a:ln>
                <a:noFill/>
              </a:ln>
              <a:extLs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50000"/>
                  </a:spcBef>
                  <a:spcAft>
                    <a:spcPct val="0"/>
                  </a:spcAft>
                  <a:buClr>
                    <a:srgbClr val="FF0000"/>
                  </a:buClr>
                  <a:buSzPct val="75000"/>
                  <a:buFont typeface="Wingdings" panose="05000000000000000000" pitchFamily="2" charset="2"/>
                  <a:buChar char="v"/>
                  <a:defRPr kumimoji="1" sz="2400" b="0">
                    <a:solidFill>
                      <a:schemeClr val="tx1"/>
                    </a:solidFill>
                    <a:latin typeface="微软雅黑" panose="020B0503020204020204" pitchFamily="34" charset="-122"/>
                    <a:ea typeface="微软雅黑" panose="020B0503020204020204" pitchFamily="34" charset="-122"/>
                    <a:cs typeface="微软雅黑" charset="0"/>
                  </a:defRPr>
                </a:lvl1pPr>
                <a:lvl2pPr marL="742950" indent="-285750" algn="l" rtl="0" eaLnBrk="0" fontAlgn="base" hangingPunct="0">
                  <a:spcBef>
                    <a:spcPct val="50000"/>
                  </a:spcBef>
                  <a:spcAft>
                    <a:spcPct val="0"/>
                  </a:spcAft>
                  <a:buClr>
                    <a:schemeClr val="accent2"/>
                  </a:buClr>
                  <a:buSzPct val="75000"/>
                  <a:buFont typeface="Wingdings" panose="05000000000000000000" pitchFamily="2" charset="2"/>
                  <a:buChar char="l"/>
                  <a:defRPr kumimoji="1" sz="2000">
                    <a:solidFill>
                      <a:schemeClr val="tx1"/>
                    </a:solidFill>
                    <a:latin typeface="微软雅黑" panose="020B0503020204020204" pitchFamily="34" charset="-122"/>
                    <a:ea typeface="微软雅黑" panose="020B0503020204020204" pitchFamily="34" charset="-122"/>
                    <a:cs typeface="微软雅黑" charset="0"/>
                  </a:defRPr>
                </a:lvl2pPr>
                <a:lvl3pPr marL="1143000" indent="-228600" algn="l" rtl="0" eaLnBrk="0" fontAlgn="base" hangingPunct="0">
                  <a:spcBef>
                    <a:spcPct val="20000"/>
                  </a:spcBef>
                  <a:spcAft>
                    <a:spcPct val="0"/>
                  </a:spcAft>
                  <a:buClr>
                    <a:schemeClr val="accent1"/>
                  </a:buClr>
                  <a:buSzPct val="75000"/>
                  <a:buFont typeface="Wingdings" panose="05000000000000000000" pitchFamily="2" charset="2"/>
                  <a:buChar char="n"/>
                  <a:defRPr kumimoji="1" sz="2000">
                    <a:solidFill>
                      <a:schemeClr val="tx1"/>
                    </a:solidFill>
                    <a:latin typeface="微软雅黑" panose="020B0503020204020204" pitchFamily="34" charset="-122"/>
                    <a:ea typeface="微软雅黑" panose="020B0503020204020204" pitchFamily="34" charset="-122"/>
                    <a:cs typeface="微软雅黑" charset="0"/>
                  </a:defRPr>
                </a:lvl3pPr>
                <a:lvl4pPr marL="16002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4pPr>
                <a:lvl5pPr marL="20574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5pPr>
                <a:lvl6pPr marL="25146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6pPr>
                <a:lvl7pPr marL="29718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7pPr>
                <a:lvl8pPr marL="34290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8pPr>
                <a:lvl9pPr marL="38862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9pPr>
              </a:lstStyle>
              <a:p>
                <a:pPr marL="0" indent="0">
                  <a:buNone/>
                </a:pPr>
                <a:r>
                  <a:rPr lang="en-US" sz="1600" kern="0" dirty="0">
                    <a:solidFill>
                      <a:srgbClr val="C00000"/>
                    </a:solidFill>
                    <a:latin typeface="Arial" panose="020B0604020202020204" pitchFamily="34" charset="0"/>
                    <a:cs typeface="Arial" panose="020B0604020202020204" pitchFamily="34" charset="0"/>
                  </a:rPr>
                  <a:t>ACTS provides GSF fitting algorithm</a:t>
                </a:r>
              </a:p>
              <a:p>
                <a:r>
                  <a:rPr lang="en-US" sz="1400" dirty="0">
                    <a:latin typeface="Arial" panose="020B0604020202020204" pitchFamily="34" charset="0"/>
                    <a:cs typeface="Arial" panose="020B0604020202020204" pitchFamily="34" charset="0"/>
                  </a:rPr>
                  <a:t>Extension of Kalman Filter that can handle </a:t>
                </a:r>
                <a:r>
                  <a:rPr lang="en-US" sz="1400" b="1" dirty="0">
                    <a:latin typeface="Arial" panose="020B0604020202020204" pitchFamily="34" charset="0"/>
                    <a:cs typeface="Arial" panose="020B0604020202020204" pitchFamily="34" charset="0"/>
                  </a:rPr>
                  <a:t>non-Gaussian</a:t>
                </a:r>
                <a:r>
                  <a:rPr lang="en-US" sz="1400" dirty="0">
                    <a:latin typeface="Arial" panose="020B0604020202020204" pitchFamily="34" charset="0"/>
                    <a:cs typeface="Arial" panose="020B0604020202020204" pitchFamily="34" charset="0"/>
                  </a:rPr>
                  <a:t> uncertainties</a:t>
                </a:r>
              </a:p>
              <a:p>
                <a:r>
                  <a:rPr lang="en-US" sz="1400" dirty="0">
                    <a:latin typeface="Arial" panose="020B0604020202020204" pitchFamily="34" charset="0"/>
                    <a:cs typeface="Arial" panose="020B0604020202020204" pitchFamily="34" charset="0"/>
                  </a:rPr>
                  <a:t>Models track-state &amp; material effects as Gaussian mixtures</a:t>
                </a:r>
              </a:p>
              <a:p>
                <a:pPr marL="0" indent="0">
                  <a:buNone/>
                </a:pPr>
                <a14:m>
                  <m:oMathPara xmlns:m="http://schemas.openxmlformats.org/officeDocument/2006/math">
                    <m:oMathParaPr>
                      <m:jc m:val="centerGroup"/>
                    </m:oMathParaPr>
                    <m:oMath xmlns:m="http://schemas.openxmlformats.org/officeDocument/2006/math">
                      <m:r>
                        <a:rPr lang="en-US" altLang="zh-CN" sz="1400" b="0" i="1" smtClean="0">
                          <a:latin typeface="Cambria Math" panose="02040503050406030204" pitchFamily="18" charset="0"/>
                        </a:rPr>
                        <m:t>𝑓</m:t>
                      </m:r>
                      <m:d>
                        <m:dPr>
                          <m:ctrlPr>
                            <a:rPr lang="en-US" altLang="zh-CN" sz="1400" b="0" i="1" smtClean="0">
                              <a:latin typeface="Cambria Math" panose="02040503050406030204" pitchFamily="18" charset="0"/>
                            </a:rPr>
                          </m:ctrlPr>
                        </m:dPr>
                        <m:e>
                          <m:acc>
                            <m:accPr>
                              <m:chr m:val="⃗"/>
                              <m:ctrlPr>
                                <a:rPr lang="en-US" altLang="zh-CN" sz="1400" b="0" i="1" smtClean="0">
                                  <a:latin typeface="Cambria Math" panose="02040503050406030204" pitchFamily="18" charset="0"/>
                                </a:rPr>
                              </m:ctrlPr>
                            </m:accPr>
                            <m:e>
                              <m:r>
                                <a:rPr lang="en-US" altLang="zh-CN" sz="1400" b="0" i="1" smtClean="0">
                                  <a:latin typeface="Cambria Math" panose="02040503050406030204" pitchFamily="18" charset="0"/>
                                </a:rPr>
                                <m:t>𝑥</m:t>
                              </m:r>
                            </m:e>
                          </m:acc>
                        </m:e>
                      </m:d>
                      <m:r>
                        <a:rPr lang="en-US" altLang="zh-CN" sz="1400" b="0" i="1" smtClean="0">
                          <a:latin typeface="Cambria Math" panose="02040503050406030204" pitchFamily="18" charset="0"/>
                        </a:rPr>
                        <m:t>=</m:t>
                      </m:r>
                      <m:nary>
                        <m:naryPr>
                          <m:chr m:val="∑"/>
                          <m:limLoc m:val="subSup"/>
                          <m:ctrlPr>
                            <a:rPr lang="en-US" altLang="zh-CN" sz="1400" b="0" i="1" smtClean="0">
                              <a:latin typeface="Cambria Math" panose="02040503050406030204" pitchFamily="18" charset="0"/>
                            </a:rPr>
                          </m:ctrlPr>
                        </m:naryPr>
                        <m:sub>
                          <m:r>
                            <m:rPr>
                              <m:brk m:alnAt="25"/>
                            </m:rPr>
                            <a:rPr lang="en-US" altLang="zh-CN" sz="1400" b="0" i="1" smtClean="0">
                              <a:latin typeface="Cambria Math" panose="02040503050406030204" pitchFamily="18" charset="0"/>
                            </a:rPr>
                            <m:t>𝑖</m:t>
                          </m:r>
                        </m:sub>
                        <m:sup>
                          <m:sSub>
                            <m:sSubPr>
                              <m:ctrlPr>
                                <a:rPr lang="en-US" altLang="zh-CN" sz="1400" b="0" i="1" smtClean="0">
                                  <a:latin typeface="Cambria Math" panose="02040503050406030204" pitchFamily="18" charset="0"/>
                                </a:rPr>
                              </m:ctrlPr>
                            </m:sSubPr>
                            <m:e>
                              <m:r>
                                <a:rPr lang="en-US" altLang="zh-CN" sz="1400" b="0" i="1" smtClean="0">
                                  <a:latin typeface="Cambria Math" panose="02040503050406030204" pitchFamily="18" charset="0"/>
                                </a:rPr>
                                <m:t>𝑁</m:t>
                              </m:r>
                            </m:e>
                            <m:sub>
                              <m:r>
                                <a:rPr lang="en-US" altLang="zh-CN" sz="1400" b="0" i="1" smtClean="0">
                                  <a:latin typeface="Cambria Math" panose="02040503050406030204" pitchFamily="18" charset="0"/>
                                </a:rPr>
                                <m:t>𝑐𝑚𝑝</m:t>
                              </m:r>
                            </m:sub>
                          </m:sSub>
                        </m:sup>
                        <m:e>
                          <m:sSub>
                            <m:sSubPr>
                              <m:ctrlPr>
                                <a:rPr lang="en-US" altLang="zh-CN" sz="1400" b="0" i="1" smtClean="0">
                                  <a:latin typeface="Cambria Math" panose="02040503050406030204" pitchFamily="18" charset="0"/>
                                </a:rPr>
                              </m:ctrlPr>
                            </m:sSubPr>
                            <m:e>
                              <m:r>
                                <a:rPr lang="en-US" altLang="zh-CN" sz="1400" b="0" i="1" smtClean="0">
                                  <a:latin typeface="Cambria Math" panose="02040503050406030204" pitchFamily="18" charset="0"/>
                                </a:rPr>
                                <m:t>𝑤</m:t>
                              </m:r>
                            </m:e>
                            <m:sub>
                              <m:r>
                                <a:rPr lang="en-US" altLang="zh-CN" sz="1400" b="0" i="1" smtClean="0">
                                  <a:latin typeface="Cambria Math" panose="02040503050406030204" pitchFamily="18" charset="0"/>
                                </a:rPr>
                                <m:t>𝑖</m:t>
                              </m:r>
                            </m:sub>
                          </m:sSub>
                          <m:sSub>
                            <m:sSubPr>
                              <m:ctrlPr>
                                <a:rPr lang="en-US" altLang="zh-CN" sz="1400" i="1">
                                  <a:latin typeface="Cambria Math" panose="02040503050406030204" pitchFamily="18" charset="0"/>
                                </a:rPr>
                              </m:ctrlPr>
                            </m:sSubPr>
                            <m:e>
                              <m:r>
                                <a:rPr lang="en-US" altLang="zh-CN" sz="1400" b="0" i="1" smtClean="0">
                                  <a:latin typeface="Cambria Math" panose="02040503050406030204" pitchFamily="18" charset="0"/>
                                </a:rPr>
                                <m:t>𝑝</m:t>
                              </m:r>
                            </m:e>
                            <m:sub>
                              <m:r>
                                <a:rPr lang="en-US" altLang="zh-CN" sz="1400" i="1">
                                  <a:latin typeface="Cambria Math" panose="02040503050406030204" pitchFamily="18" charset="0"/>
                                </a:rPr>
                                <m:t>𝑖</m:t>
                              </m:r>
                            </m:sub>
                          </m:sSub>
                          <m:r>
                            <a:rPr lang="en-US" altLang="zh-CN" sz="1400" b="0" i="1" smtClean="0">
                              <a:latin typeface="Cambria Math" panose="02040503050406030204" pitchFamily="18" charset="0"/>
                            </a:rPr>
                            <m:t>(</m:t>
                          </m:r>
                          <m:acc>
                            <m:accPr>
                              <m:chr m:val="⃗"/>
                              <m:ctrlPr>
                                <a:rPr lang="en-US" altLang="zh-CN" sz="1400" b="0" i="1" smtClean="0">
                                  <a:latin typeface="Cambria Math" panose="02040503050406030204" pitchFamily="18" charset="0"/>
                                </a:rPr>
                              </m:ctrlPr>
                            </m:accPr>
                            <m:e>
                              <m:r>
                                <a:rPr lang="en-US" altLang="zh-CN" sz="1400" b="0" i="1" smtClean="0">
                                  <a:latin typeface="Cambria Math" panose="02040503050406030204" pitchFamily="18" charset="0"/>
                                </a:rPr>
                                <m:t>𝑥</m:t>
                              </m:r>
                            </m:e>
                          </m:acc>
                          <m:r>
                            <a:rPr lang="en-US" altLang="zh-CN" sz="1400" b="0" i="1" smtClean="0">
                              <a:latin typeface="Cambria Math" panose="02040503050406030204" pitchFamily="18" charset="0"/>
                            </a:rPr>
                            <m:t>)</m:t>
                          </m:r>
                        </m:e>
                      </m:nary>
                    </m:oMath>
                  </m:oMathPara>
                </a14:m>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Used for electron fitting (</a:t>
                </a:r>
                <a:r>
                  <a:rPr lang="en-US" sz="1400" dirty="0" err="1">
                    <a:latin typeface="Arial" panose="020B0604020202020204" pitchFamily="34" charset="0"/>
                    <a:cs typeface="Arial" panose="020B0604020202020204" pitchFamily="34" charset="0"/>
                  </a:rPr>
                  <a:t>Brehmsstrahlung</a:t>
                </a:r>
                <a:r>
                  <a:rPr lang="en-US" sz="1400" dirty="0">
                    <a:latin typeface="Arial" panose="020B0604020202020204" pitchFamily="34" charset="0"/>
                    <a:cs typeface="Arial" panose="020B0604020202020204" pitchFamily="34" charset="0"/>
                  </a:rPr>
                  <a:t> is highly non-Gaussian)</a:t>
                </a:r>
              </a:p>
            </p:txBody>
          </p:sp>
        </mc:Choice>
        <mc:Fallback>
          <p:sp>
            <p:nvSpPr>
              <p:cNvPr id="16" name="内容占位符 2">
                <a:extLst>
                  <a:ext uri="{FF2B5EF4-FFF2-40B4-BE49-F238E27FC236}">
                    <a16:creationId xmlns:a16="http://schemas.microsoft.com/office/drawing/2014/main" id="{878BA309-0664-4134-B866-A67A91150A82}"/>
                  </a:ext>
                </a:extLst>
              </p:cNvPr>
              <p:cNvSpPr txBox="1">
                <a:spLocks noRot="1" noChangeAspect="1" noMove="1" noResize="1" noEditPoints="1" noAdjustHandles="1" noChangeArrowheads="1" noChangeShapeType="1" noTextEdit="1"/>
              </p:cNvSpPr>
              <p:nvPr/>
            </p:nvSpPr>
            <p:spPr bwMode="auto">
              <a:xfrm>
                <a:off x="2936239" y="664904"/>
                <a:ext cx="6204197" cy="1827774"/>
              </a:xfrm>
              <a:prstGeom prst="rect">
                <a:avLst/>
              </a:prstGeom>
              <a:blipFill>
                <a:blip r:embed="rId4"/>
                <a:stretch>
                  <a:fillRect l="-590" t="-1000" b="-37667"/>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9C4DD55D-79BD-4E4B-BCA0-A677C333CF32}"/>
              </a:ext>
            </a:extLst>
          </p:cNvPr>
          <p:cNvPicPr>
            <a:picLocks noChangeAspect="1"/>
          </p:cNvPicPr>
          <p:nvPr/>
        </p:nvPicPr>
        <p:blipFill>
          <a:blip r:embed="rId5"/>
          <a:stretch>
            <a:fillRect/>
          </a:stretch>
        </p:blipFill>
        <p:spPr>
          <a:xfrm>
            <a:off x="5764645" y="2403151"/>
            <a:ext cx="3297679" cy="2709973"/>
          </a:xfrm>
          <a:prstGeom prst="rect">
            <a:avLst/>
          </a:prstGeom>
        </p:spPr>
      </p:pic>
      <p:pic>
        <p:nvPicPr>
          <p:cNvPr id="13" name="图片 12">
            <a:extLst>
              <a:ext uri="{FF2B5EF4-FFF2-40B4-BE49-F238E27FC236}">
                <a16:creationId xmlns:a16="http://schemas.microsoft.com/office/drawing/2014/main" id="{87D48FB9-D041-4338-A278-A87E733D4E10}"/>
              </a:ext>
            </a:extLst>
          </p:cNvPr>
          <p:cNvPicPr>
            <a:picLocks noChangeAspect="1"/>
          </p:cNvPicPr>
          <p:nvPr/>
        </p:nvPicPr>
        <p:blipFill>
          <a:blip r:embed="rId6"/>
          <a:stretch>
            <a:fillRect/>
          </a:stretch>
        </p:blipFill>
        <p:spPr>
          <a:xfrm>
            <a:off x="1894984" y="3693829"/>
            <a:ext cx="1886265" cy="462097"/>
          </a:xfrm>
          <a:prstGeom prst="rect">
            <a:avLst/>
          </a:prstGeom>
        </p:spPr>
      </p:pic>
      <p:sp>
        <p:nvSpPr>
          <p:cNvPr id="17" name="文本框 16">
            <a:extLst>
              <a:ext uri="{FF2B5EF4-FFF2-40B4-BE49-F238E27FC236}">
                <a16:creationId xmlns:a16="http://schemas.microsoft.com/office/drawing/2014/main" id="{E860F038-8BB4-4CE6-813B-4B7476FCBC0A}"/>
              </a:ext>
            </a:extLst>
          </p:cNvPr>
          <p:cNvSpPr txBox="1"/>
          <p:nvPr/>
        </p:nvSpPr>
        <p:spPr>
          <a:xfrm>
            <a:off x="2256999" y="458652"/>
            <a:ext cx="619080" cy="246221"/>
          </a:xfrm>
          <a:prstGeom prst="rect">
            <a:avLst/>
          </a:prstGeom>
          <a:noFill/>
        </p:spPr>
        <p:txBody>
          <a:bodyPr wrap="none" rtlCol="0">
            <a:spAutoFit/>
          </a:bodyPr>
          <a:lstStyle/>
          <a:p>
            <a:r>
              <a:rPr lang="en-US" altLang="zh-CN" sz="1000" dirty="0">
                <a:hlinkClick r:id="rId7"/>
              </a:rPr>
              <a:t>pic link</a:t>
            </a:r>
            <a:endParaRPr lang="zh-CN" altLang="en-US" sz="1000" dirty="0"/>
          </a:p>
        </p:txBody>
      </p:sp>
      <p:sp>
        <p:nvSpPr>
          <p:cNvPr id="18" name="文本框 17">
            <a:extLst>
              <a:ext uri="{FF2B5EF4-FFF2-40B4-BE49-F238E27FC236}">
                <a16:creationId xmlns:a16="http://schemas.microsoft.com/office/drawing/2014/main" id="{8132678B-2C9B-49DD-9F8A-1D34CEF77C6D}"/>
              </a:ext>
            </a:extLst>
          </p:cNvPr>
          <p:cNvSpPr txBox="1"/>
          <p:nvPr/>
        </p:nvSpPr>
        <p:spPr>
          <a:xfrm>
            <a:off x="7943362" y="2768248"/>
            <a:ext cx="619080" cy="246221"/>
          </a:xfrm>
          <a:prstGeom prst="rect">
            <a:avLst/>
          </a:prstGeom>
          <a:noFill/>
        </p:spPr>
        <p:txBody>
          <a:bodyPr wrap="none" rtlCol="0">
            <a:spAutoFit/>
          </a:bodyPr>
          <a:lstStyle/>
          <a:p>
            <a:r>
              <a:rPr lang="en-US" altLang="zh-CN" sz="1000" dirty="0">
                <a:hlinkClick r:id="rId8"/>
              </a:rPr>
              <a:t>pic link</a:t>
            </a:r>
            <a:endParaRPr lang="zh-CN" altLang="en-US" sz="1000" dirty="0"/>
          </a:p>
        </p:txBody>
      </p:sp>
    </p:spTree>
    <p:extLst>
      <p:ext uri="{BB962C8B-B14F-4D97-AF65-F5344CB8AC3E}">
        <p14:creationId xmlns:p14="http://schemas.microsoft.com/office/powerpoint/2010/main" val="15208412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CCE39F70-D524-40C1-8154-B53AA9890314}"/>
              </a:ext>
            </a:extLst>
          </p:cNvPr>
          <p:cNvPicPr>
            <a:picLocks noChangeAspect="1"/>
          </p:cNvPicPr>
          <p:nvPr/>
        </p:nvPicPr>
        <p:blipFill>
          <a:blip r:embed="rId3"/>
          <a:stretch>
            <a:fillRect/>
          </a:stretch>
        </p:blipFill>
        <p:spPr>
          <a:xfrm>
            <a:off x="-2322" y="570251"/>
            <a:ext cx="3909664" cy="2395962"/>
          </a:xfrm>
          <a:prstGeom prst="rect">
            <a:avLst/>
          </a:prstGeom>
        </p:spPr>
      </p:pic>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27</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8" name="椭圆 7">
            <a:extLst>
              <a:ext uri="{FF2B5EF4-FFF2-40B4-BE49-F238E27FC236}">
                <a16:creationId xmlns:a16="http://schemas.microsoft.com/office/drawing/2014/main" id="{0A22DEBA-3E0D-4BF4-91C4-8013B5FE09D9}"/>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9" name="矩形 8">
            <a:extLst>
              <a:ext uri="{FF2B5EF4-FFF2-40B4-BE49-F238E27FC236}">
                <a16:creationId xmlns:a16="http://schemas.microsoft.com/office/drawing/2014/main" id="{1D9480A4-FC89-47BF-938B-3507C042B728}"/>
              </a:ext>
            </a:extLst>
          </p:cNvPr>
          <p:cNvSpPr/>
          <p:nvPr/>
        </p:nvSpPr>
        <p:spPr>
          <a:xfrm>
            <a:off x="926995" y="178893"/>
            <a:ext cx="712054" cy="369332"/>
          </a:xfrm>
          <a:prstGeom prst="rect">
            <a:avLst/>
          </a:prstGeom>
        </p:spPr>
        <p:txBody>
          <a:bodyPr wrap="none">
            <a:spAutoFit/>
          </a:bodyPr>
          <a:lstStyle/>
          <a:p>
            <a:r>
              <a:rPr lang="en-US" altLang="zh-CN" dirty="0">
                <a:solidFill>
                  <a:schemeClr val="accent1"/>
                </a:solidFill>
                <a:latin typeface="+mn-ea"/>
              </a:rPr>
              <a:t>R&amp;D</a:t>
            </a:r>
          </a:p>
        </p:txBody>
      </p:sp>
      <p:sp>
        <p:nvSpPr>
          <p:cNvPr id="10" name="文本框 9">
            <a:extLst>
              <a:ext uri="{FF2B5EF4-FFF2-40B4-BE49-F238E27FC236}">
                <a16:creationId xmlns:a16="http://schemas.microsoft.com/office/drawing/2014/main" id="{92BBCEAF-DC37-4B85-A2D3-B4269E55421C}"/>
              </a:ext>
            </a:extLst>
          </p:cNvPr>
          <p:cNvSpPr txBox="1"/>
          <p:nvPr/>
        </p:nvSpPr>
        <p:spPr>
          <a:xfrm>
            <a:off x="5351075" y="141685"/>
            <a:ext cx="2592287"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Gaussian Sum Fitter</a:t>
            </a:r>
          </a:p>
        </p:txBody>
      </p:sp>
      <p:pic>
        <p:nvPicPr>
          <p:cNvPr id="14" name="图片 13">
            <a:extLst>
              <a:ext uri="{FF2B5EF4-FFF2-40B4-BE49-F238E27FC236}">
                <a16:creationId xmlns:a16="http://schemas.microsoft.com/office/drawing/2014/main" id="{068434D1-9013-4CC1-98DA-9D2F99D1C0ED}"/>
              </a:ext>
            </a:extLst>
          </p:cNvPr>
          <p:cNvPicPr>
            <a:picLocks noChangeAspect="1"/>
          </p:cNvPicPr>
          <p:nvPr/>
        </p:nvPicPr>
        <p:blipFill>
          <a:blip r:embed="rId4"/>
          <a:stretch>
            <a:fillRect/>
          </a:stretch>
        </p:blipFill>
        <p:spPr>
          <a:xfrm>
            <a:off x="6093325" y="2925235"/>
            <a:ext cx="2942016" cy="1938416"/>
          </a:xfrm>
          <a:prstGeom prst="rect">
            <a:avLst/>
          </a:prstGeom>
        </p:spPr>
      </p:pic>
      <p:pic>
        <p:nvPicPr>
          <p:cNvPr id="17" name="图片 16">
            <a:extLst>
              <a:ext uri="{FF2B5EF4-FFF2-40B4-BE49-F238E27FC236}">
                <a16:creationId xmlns:a16="http://schemas.microsoft.com/office/drawing/2014/main" id="{008EE544-3D5A-4AE6-B0D4-02E3B6BDA596}"/>
              </a:ext>
            </a:extLst>
          </p:cNvPr>
          <p:cNvPicPr>
            <a:picLocks noChangeAspect="1"/>
          </p:cNvPicPr>
          <p:nvPr/>
        </p:nvPicPr>
        <p:blipFill>
          <a:blip r:embed="rId5"/>
          <a:stretch>
            <a:fillRect/>
          </a:stretch>
        </p:blipFill>
        <p:spPr>
          <a:xfrm>
            <a:off x="3279779" y="3101458"/>
            <a:ext cx="2736304" cy="1744624"/>
          </a:xfrm>
          <a:prstGeom prst="rect">
            <a:avLst/>
          </a:prstGeom>
        </p:spPr>
      </p:pic>
      <p:sp>
        <p:nvSpPr>
          <p:cNvPr id="19" name="文本框 18">
            <a:extLst>
              <a:ext uri="{FF2B5EF4-FFF2-40B4-BE49-F238E27FC236}">
                <a16:creationId xmlns:a16="http://schemas.microsoft.com/office/drawing/2014/main" id="{FEFDF1E7-F8B3-423C-BC32-BF8D2F1A0B25}"/>
              </a:ext>
            </a:extLst>
          </p:cNvPr>
          <p:cNvSpPr txBox="1"/>
          <p:nvPr/>
        </p:nvSpPr>
        <p:spPr>
          <a:xfrm>
            <a:off x="3837841" y="3489775"/>
            <a:ext cx="1620180" cy="584775"/>
          </a:xfrm>
          <a:prstGeom prst="rect">
            <a:avLst/>
          </a:prstGeom>
          <a:noFill/>
        </p:spPr>
        <p:txBody>
          <a:bodyPr wrap="square">
            <a:spAutoFit/>
          </a:bodyPr>
          <a:lstStyle/>
          <a:p>
            <a:pPr algn="ctr"/>
            <a:r>
              <a:rPr lang="en-US" altLang="zh-CN" sz="1600" b="0" i="0" dirty="0">
                <a:effectLst/>
                <a:latin typeface="Arial" panose="020B0604020202020204" pitchFamily="34" charset="0"/>
                <a:cs typeface="Arial" panose="020B0604020202020204" pitchFamily="34" charset="0"/>
              </a:rPr>
              <a:t>default params</a:t>
            </a:r>
          </a:p>
          <a:p>
            <a:pPr algn="ctr"/>
            <a:r>
              <a:rPr lang="en-US" altLang="zh-CN" sz="1600" b="0" i="0" dirty="0">
                <a:effectLst/>
                <a:latin typeface="Arial" panose="020B0604020202020204" pitchFamily="34" charset="0"/>
                <a:cs typeface="Arial" panose="020B0604020202020204" pitchFamily="34" charset="0"/>
              </a:rPr>
              <a:t>dx0 = 2e-3</a:t>
            </a:r>
          </a:p>
        </p:txBody>
      </p:sp>
      <p:sp>
        <p:nvSpPr>
          <p:cNvPr id="20" name="文本框 19">
            <a:extLst>
              <a:ext uri="{FF2B5EF4-FFF2-40B4-BE49-F238E27FC236}">
                <a16:creationId xmlns:a16="http://schemas.microsoft.com/office/drawing/2014/main" id="{22D6F43A-F929-4519-A8B5-4C5D39BF07A3}"/>
              </a:ext>
            </a:extLst>
          </p:cNvPr>
          <p:cNvSpPr txBox="1"/>
          <p:nvPr/>
        </p:nvSpPr>
        <p:spPr>
          <a:xfrm>
            <a:off x="6684895" y="3505603"/>
            <a:ext cx="1758877" cy="584775"/>
          </a:xfrm>
          <a:prstGeom prst="rect">
            <a:avLst/>
          </a:prstGeom>
          <a:noFill/>
        </p:spPr>
        <p:txBody>
          <a:bodyPr wrap="square">
            <a:spAutoFit/>
          </a:bodyPr>
          <a:lstStyle/>
          <a:p>
            <a:pPr algn="ctr"/>
            <a:r>
              <a:rPr lang="en-US" altLang="zh-CN" sz="1600" b="0" i="0" dirty="0">
                <a:effectLst/>
                <a:latin typeface="Arial" panose="020B0604020202020204" pitchFamily="34" charset="0"/>
                <a:cs typeface="Arial" panose="020B0604020202020204" pitchFamily="34" charset="0"/>
              </a:rPr>
              <a:t>updated params</a:t>
            </a:r>
          </a:p>
          <a:p>
            <a:pPr algn="ctr"/>
            <a:r>
              <a:rPr lang="en-US" altLang="zh-CN" sz="1600" b="0" i="0" dirty="0">
                <a:effectLst/>
                <a:latin typeface="Arial" panose="020B0604020202020204" pitchFamily="34" charset="0"/>
                <a:cs typeface="Arial" panose="020B0604020202020204" pitchFamily="34" charset="0"/>
              </a:rPr>
              <a:t>dx0 = 2e-3</a:t>
            </a:r>
          </a:p>
        </p:txBody>
      </p:sp>
      <p:sp>
        <p:nvSpPr>
          <p:cNvPr id="21" name="内容占位符 2">
            <a:extLst>
              <a:ext uri="{FF2B5EF4-FFF2-40B4-BE49-F238E27FC236}">
                <a16:creationId xmlns:a16="http://schemas.microsoft.com/office/drawing/2014/main" id="{90D07943-D63C-480C-A0E1-B2B0E7A06256}"/>
              </a:ext>
            </a:extLst>
          </p:cNvPr>
          <p:cNvSpPr txBox="1">
            <a:spLocks/>
          </p:cNvSpPr>
          <p:nvPr/>
        </p:nvSpPr>
        <p:spPr bwMode="auto">
          <a:xfrm>
            <a:off x="3823617" y="566365"/>
            <a:ext cx="5373274" cy="2421874"/>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50000"/>
              </a:spcBef>
              <a:spcAft>
                <a:spcPct val="0"/>
              </a:spcAft>
              <a:buClr>
                <a:srgbClr val="FF0000"/>
              </a:buClr>
              <a:buSzPct val="75000"/>
              <a:buFont typeface="Wingdings" panose="05000000000000000000" pitchFamily="2" charset="2"/>
              <a:buChar char="v"/>
              <a:defRPr kumimoji="1" sz="2400" b="0">
                <a:solidFill>
                  <a:schemeClr val="tx1"/>
                </a:solidFill>
                <a:latin typeface="微软雅黑" panose="020B0503020204020204" pitchFamily="34" charset="-122"/>
                <a:ea typeface="微软雅黑" panose="020B0503020204020204" pitchFamily="34" charset="-122"/>
                <a:cs typeface="微软雅黑" charset="0"/>
              </a:defRPr>
            </a:lvl1pPr>
            <a:lvl2pPr marL="742950" indent="-285750" algn="l" rtl="0" eaLnBrk="0" fontAlgn="base" hangingPunct="0">
              <a:spcBef>
                <a:spcPct val="50000"/>
              </a:spcBef>
              <a:spcAft>
                <a:spcPct val="0"/>
              </a:spcAft>
              <a:buClr>
                <a:schemeClr val="accent2"/>
              </a:buClr>
              <a:buSzPct val="75000"/>
              <a:buFont typeface="Wingdings" panose="05000000000000000000" pitchFamily="2" charset="2"/>
              <a:buChar char="l"/>
              <a:defRPr kumimoji="1" sz="2000">
                <a:solidFill>
                  <a:schemeClr val="tx1"/>
                </a:solidFill>
                <a:latin typeface="微软雅黑" panose="020B0503020204020204" pitchFamily="34" charset="-122"/>
                <a:ea typeface="微软雅黑" panose="020B0503020204020204" pitchFamily="34" charset="-122"/>
                <a:cs typeface="微软雅黑" charset="0"/>
              </a:defRPr>
            </a:lvl2pPr>
            <a:lvl3pPr marL="1143000" indent="-228600" algn="l" rtl="0" eaLnBrk="0" fontAlgn="base" hangingPunct="0">
              <a:spcBef>
                <a:spcPct val="20000"/>
              </a:spcBef>
              <a:spcAft>
                <a:spcPct val="0"/>
              </a:spcAft>
              <a:buClr>
                <a:schemeClr val="accent1"/>
              </a:buClr>
              <a:buSzPct val="75000"/>
              <a:buFont typeface="Wingdings" panose="05000000000000000000" pitchFamily="2" charset="2"/>
              <a:buChar char="n"/>
              <a:defRPr kumimoji="1" sz="2000">
                <a:solidFill>
                  <a:schemeClr val="tx1"/>
                </a:solidFill>
                <a:latin typeface="微软雅黑" panose="020B0503020204020204" pitchFamily="34" charset="-122"/>
                <a:ea typeface="微软雅黑" panose="020B0503020204020204" pitchFamily="34" charset="-122"/>
                <a:cs typeface="微软雅黑" charset="0"/>
              </a:defRPr>
            </a:lvl3pPr>
            <a:lvl4pPr marL="16002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4pPr>
            <a:lvl5pPr marL="20574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5pPr>
            <a:lvl6pPr marL="25146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6pPr>
            <a:lvl7pPr marL="29718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7pPr>
            <a:lvl8pPr marL="34290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8pPr>
            <a:lvl9pPr marL="38862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9pPr>
          </a:lstStyle>
          <a:p>
            <a:pPr marL="0" indent="0">
              <a:buNone/>
            </a:pPr>
            <a:r>
              <a:rPr lang="en-US" altLang="zh-CN" sz="1600" kern="0" dirty="0">
                <a:solidFill>
                  <a:srgbClr val="C00000"/>
                </a:solidFill>
                <a:latin typeface="Arial" panose="020B0604020202020204" pitchFamily="34" charset="0"/>
                <a:cs typeface="Arial" panose="020B0604020202020204" pitchFamily="34" charset="0"/>
              </a:rPr>
              <a:t>GSF in CEPC</a:t>
            </a:r>
          </a:p>
          <a:p>
            <a:r>
              <a:rPr lang="en-US" altLang="zh-CN" sz="1600" kern="0" dirty="0">
                <a:latin typeface="Arial" panose="020B0604020202020204" pitchFamily="34" charset="0"/>
                <a:cs typeface="Arial" panose="020B0604020202020204" pitchFamily="34" charset="0"/>
              </a:rPr>
              <a:t>The material budget of CEPC ref-det is low.</a:t>
            </a:r>
          </a:p>
          <a:p>
            <a:r>
              <a:rPr lang="en-US" altLang="zh-CN" sz="1600" kern="0" dirty="0">
                <a:latin typeface="Arial" panose="020B0604020202020204" pitchFamily="34" charset="0"/>
                <a:cs typeface="Arial" panose="020B0604020202020204" pitchFamily="34" charset="0"/>
              </a:rPr>
              <a:t>ACTS’ default Gaussian-mixture param approximates BH distribution at thick material well, but bad at thin material.</a:t>
            </a:r>
          </a:p>
          <a:p>
            <a:r>
              <a:rPr lang="en-US" altLang="zh-CN" sz="1600" kern="0" dirty="0">
                <a:latin typeface="Arial" panose="020B0604020202020204" pitchFamily="34" charset="0"/>
                <a:cs typeface="Arial" panose="020B0604020202020204" pitchFamily="34" charset="0"/>
              </a:rPr>
              <a:t>Optimizing the Gaussian-mixture parameters using </a:t>
            </a:r>
            <a:r>
              <a:rPr lang="en-US" altLang="zh-CN" sz="1600" b="1" kern="0" dirty="0">
                <a:latin typeface="Arial" panose="020B0604020202020204" pitchFamily="34" charset="0"/>
                <a:cs typeface="Arial" panose="020B0604020202020204" pitchFamily="34" charset="0"/>
              </a:rPr>
              <a:t>gradient descent</a:t>
            </a:r>
            <a:r>
              <a:rPr lang="en-US" altLang="zh-CN" sz="1600" kern="0" dirty="0">
                <a:latin typeface="Arial" panose="020B0604020202020204" pitchFamily="34" charset="0"/>
                <a:cs typeface="Arial" panose="020B0604020202020204" pitchFamily="34" charset="0"/>
              </a:rPr>
              <a:t>. Trying to get better approximation to</a:t>
            </a:r>
            <a:r>
              <a:rPr lang="zh-CN" altLang="en-US" sz="1600" kern="0" dirty="0">
                <a:latin typeface="Arial" panose="020B0604020202020204" pitchFamily="34" charset="0"/>
                <a:cs typeface="Arial" panose="020B0604020202020204" pitchFamily="34" charset="0"/>
              </a:rPr>
              <a:t> </a:t>
            </a:r>
            <a:r>
              <a:rPr lang="en-US" altLang="zh-CN" sz="1600" kern="0" dirty="0">
                <a:latin typeface="Arial" panose="020B0604020202020204" pitchFamily="34" charset="0"/>
                <a:cs typeface="Arial" panose="020B0604020202020204" pitchFamily="34" charset="0"/>
              </a:rPr>
              <a:t>BH</a:t>
            </a:r>
            <a:r>
              <a:rPr lang="zh-CN" altLang="en-US" sz="1600" kern="0" dirty="0">
                <a:latin typeface="Arial" panose="020B0604020202020204" pitchFamily="34" charset="0"/>
                <a:cs typeface="Arial" panose="020B0604020202020204" pitchFamily="34" charset="0"/>
              </a:rPr>
              <a:t> </a:t>
            </a:r>
            <a:r>
              <a:rPr lang="en-US" altLang="zh-CN" sz="1600" kern="0" dirty="0">
                <a:latin typeface="Arial" panose="020B0604020202020204" pitchFamily="34" charset="0"/>
                <a:cs typeface="Arial" panose="020B0604020202020204" pitchFamily="34" charset="0"/>
              </a:rPr>
              <a:t>distribution</a:t>
            </a:r>
            <a:r>
              <a:rPr lang="zh-CN" altLang="en-US" sz="1600" kern="0" dirty="0">
                <a:latin typeface="Arial" panose="020B0604020202020204" pitchFamily="34" charset="0"/>
                <a:cs typeface="Arial" panose="020B0604020202020204" pitchFamily="34" charset="0"/>
              </a:rPr>
              <a:t> </a:t>
            </a:r>
            <a:r>
              <a:rPr lang="en-US" altLang="zh-CN" sz="1600" kern="0" dirty="0">
                <a:latin typeface="Arial" panose="020B0604020202020204" pitchFamily="34" charset="0"/>
                <a:cs typeface="Arial" panose="020B0604020202020204" pitchFamily="34" charset="0"/>
              </a:rPr>
              <a:t>at thin material.</a:t>
            </a:r>
          </a:p>
        </p:txBody>
      </p:sp>
      <p:sp>
        <p:nvSpPr>
          <p:cNvPr id="22" name="文本框 21">
            <a:extLst>
              <a:ext uri="{FF2B5EF4-FFF2-40B4-BE49-F238E27FC236}">
                <a16:creationId xmlns:a16="http://schemas.microsoft.com/office/drawing/2014/main" id="{3A4BFCCA-667A-46A5-872E-8BCE4A023A4C}"/>
              </a:ext>
            </a:extLst>
          </p:cNvPr>
          <p:cNvSpPr txBox="1"/>
          <p:nvPr/>
        </p:nvSpPr>
        <p:spPr>
          <a:xfrm>
            <a:off x="3400488" y="4728380"/>
            <a:ext cx="2684299" cy="461665"/>
          </a:xfrm>
          <a:prstGeom prst="rect">
            <a:avLst/>
          </a:prstGeom>
          <a:noFill/>
        </p:spPr>
        <p:txBody>
          <a:bodyPr wrap="square">
            <a:spAutoFit/>
          </a:bodyPr>
          <a:lstStyle/>
          <a:p>
            <a:pPr algn="ctr"/>
            <a:r>
              <a:rPr lang="en-US" altLang="zh-CN" sz="1200" b="0" i="0" dirty="0">
                <a:effectLst/>
                <a:latin typeface="Arial" panose="020B0604020202020204" pitchFamily="34" charset="0"/>
                <a:cs typeface="Arial" panose="020B0604020202020204" pitchFamily="34" charset="0"/>
              </a:rPr>
              <a:t>default param approximate BH</a:t>
            </a:r>
          </a:p>
          <a:p>
            <a:pPr algn="ctr"/>
            <a:r>
              <a:rPr lang="en-US" altLang="zh-CN" sz="1200" b="0" i="0" dirty="0">
                <a:effectLst/>
                <a:latin typeface="Arial" panose="020B0604020202020204" pitchFamily="34" charset="0"/>
                <a:cs typeface="Arial" panose="020B0604020202020204" pitchFamily="34" charset="0"/>
              </a:rPr>
              <a:t>poorly at low dx0</a:t>
            </a:r>
            <a:endParaRPr lang="en-US" altLang="zh-CN" sz="1100" b="0" i="0" dirty="0">
              <a:effectLst/>
              <a:latin typeface="Arial" panose="020B0604020202020204" pitchFamily="34" charset="0"/>
              <a:cs typeface="Arial" panose="020B0604020202020204" pitchFamily="34" charset="0"/>
            </a:endParaRPr>
          </a:p>
        </p:txBody>
      </p:sp>
      <p:sp>
        <p:nvSpPr>
          <p:cNvPr id="24" name="文本框 23">
            <a:extLst>
              <a:ext uri="{FF2B5EF4-FFF2-40B4-BE49-F238E27FC236}">
                <a16:creationId xmlns:a16="http://schemas.microsoft.com/office/drawing/2014/main" id="{C8E7CDA6-2D59-4FF5-88A0-73C15D804D20}"/>
              </a:ext>
            </a:extLst>
          </p:cNvPr>
          <p:cNvSpPr txBox="1"/>
          <p:nvPr/>
        </p:nvSpPr>
        <p:spPr>
          <a:xfrm>
            <a:off x="6277666" y="4728381"/>
            <a:ext cx="2684299" cy="461665"/>
          </a:xfrm>
          <a:prstGeom prst="rect">
            <a:avLst/>
          </a:prstGeom>
          <a:noFill/>
        </p:spPr>
        <p:txBody>
          <a:bodyPr wrap="square">
            <a:spAutoFit/>
          </a:bodyPr>
          <a:lstStyle/>
          <a:p>
            <a:pPr algn="ctr"/>
            <a:r>
              <a:rPr lang="en-US" altLang="zh-CN" sz="1200" b="0" i="0" dirty="0">
                <a:effectLst/>
                <a:latin typeface="Arial" panose="020B0604020202020204" pitchFamily="34" charset="0"/>
                <a:cs typeface="Arial" panose="020B0604020202020204" pitchFamily="34" charset="0"/>
              </a:rPr>
              <a:t>updated param approximate BH</a:t>
            </a:r>
          </a:p>
          <a:p>
            <a:pPr algn="ctr"/>
            <a:r>
              <a:rPr lang="en-US" altLang="zh-CN" sz="1200" b="0" i="0" dirty="0">
                <a:effectLst/>
                <a:latin typeface="Arial" panose="020B0604020202020204" pitchFamily="34" charset="0"/>
                <a:cs typeface="Arial" panose="020B0604020202020204" pitchFamily="34" charset="0"/>
              </a:rPr>
              <a:t>better at low dx0</a:t>
            </a:r>
            <a:endParaRPr lang="en-US" altLang="zh-CN" sz="1100" b="0" i="0" dirty="0">
              <a:effectLst/>
              <a:latin typeface="Arial" panose="020B0604020202020204" pitchFamily="34" charset="0"/>
              <a:cs typeface="Arial" panose="020B0604020202020204" pitchFamily="34" charset="0"/>
            </a:endParaRPr>
          </a:p>
        </p:txBody>
      </p:sp>
      <p:sp>
        <p:nvSpPr>
          <p:cNvPr id="25" name="文本框 24">
            <a:extLst>
              <a:ext uri="{FF2B5EF4-FFF2-40B4-BE49-F238E27FC236}">
                <a16:creationId xmlns:a16="http://schemas.microsoft.com/office/drawing/2014/main" id="{2AE0C4AF-1571-4B3E-8E0E-698A4054D0C0}"/>
              </a:ext>
            </a:extLst>
          </p:cNvPr>
          <p:cNvSpPr txBox="1"/>
          <p:nvPr/>
        </p:nvSpPr>
        <p:spPr>
          <a:xfrm>
            <a:off x="251519" y="2895575"/>
            <a:ext cx="3401981" cy="276999"/>
          </a:xfrm>
          <a:prstGeom prst="rect">
            <a:avLst/>
          </a:prstGeom>
          <a:noFill/>
        </p:spPr>
        <p:txBody>
          <a:bodyPr wrap="square">
            <a:spAutoFit/>
          </a:bodyPr>
          <a:lstStyle/>
          <a:p>
            <a:pPr algn="ctr"/>
            <a:r>
              <a:rPr lang="en-US" altLang="zh-CN" sz="1200" b="0" i="0" dirty="0">
                <a:effectLst/>
                <a:latin typeface="Arial" panose="020B0604020202020204" pitchFamily="34" charset="0"/>
                <a:cs typeface="Arial" panose="020B0604020202020204" pitchFamily="34" charset="0"/>
              </a:rPr>
              <a:t>material passing through of every </a:t>
            </a:r>
            <a:r>
              <a:rPr lang="en-US" altLang="zh-CN" sz="1200" dirty="0">
                <a:latin typeface="Arial" panose="020B0604020202020204" pitchFamily="34" charset="0"/>
                <a:cs typeface="Arial" panose="020B0604020202020204" pitchFamily="34" charset="0"/>
              </a:rPr>
              <a:t>tracking </a:t>
            </a:r>
            <a:r>
              <a:rPr lang="en-US" altLang="zh-CN" sz="1200" b="0" i="0" dirty="0">
                <a:effectLst/>
                <a:latin typeface="Arial" panose="020B0604020202020204" pitchFamily="34" charset="0"/>
                <a:cs typeface="Arial" panose="020B0604020202020204" pitchFamily="34" charset="0"/>
              </a:rPr>
              <a:t>step</a:t>
            </a:r>
            <a:endParaRPr lang="en-US" altLang="zh-CN" sz="1100" b="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80344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63F7259-A262-4BAE-82CB-E04858610EA9}"/>
              </a:ext>
            </a:extLst>
          </p:cNvPr>
          <p:cNvPicPr>
            <a:picLocks noChangeAspect="1"/>
          </p:cNvPicPr>
          <p:nvPr/>
        </p:nvPicPr>
        <p:blipFill>
          <a:blip r:embed="rId3"/>
          <a:stretch>
            <a:fillRect/>
          </a:stretch>
        </p:blipFill>
        <p:spPr>
          <a:xfrm>
            <a:off x="76363" y="541067"/>
            <a:ext cx="4385757" cy="2666844"/>
          </a:xfrm>
          <a:prstGeom prst="rect">
            <a:avLst/>
          </a:prstGeom>
        </p:spPr>
      </p:pic>
      <p:pic>
        <p:nvPicPr>
          <p:cNvPr id="2" name="图片 1">
            <a:extLst>
              <a:ext uri="{FF2B5EF4-FFF2-40B4-BE49-F238E27FC236}">
                <a16:creationId xmlns:a16="http://schemas.microsoft.com/office/drawing/2014/main" id="{888CCE3B-6E0F-4D8B-831A-33F501198E28}"/>
              </a:ext>
            </a:extLst>
          </p:cNvPr>
          <p:cNvPicPr>
            <a:picLocks noChangeAspect="1"/>
          </p:cNvPicPr>
          <p:nvPr/>
        </p:nvPicPr>
        <p:blipFill rotWithShape="1">
          <a:blip r:embed="rId4"/>
          <a:srcRect t="10399"/>
          <a:stretch/>
        </p:blipFill>
        <p:spPr>
          <a:xfrm>
            <a:off x="4462248" y="745079"/>
            <a:ext cx="4681752" cy="2573026"/>
          </a:xfrm>
          <a:prstGeom prst="rect">
            <a:avLst/>
          </a:prstGeom>
        </p:spPr>
      </p:pic>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28</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8" name="椭圆 7">
            <a:extLst>
              <a:ext uri="{FF2B5EF4-FFF2-40B4-BE49-F238E27FC236}">
                <a16:creationId xmlns:a16="http://schemas.microsoft.com/office/drawing/2014/main" id="{0A22DEBA-3E0D-4BF4-91C4-8013B5FE09D9}"/>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9" name="矩形 8">
            <a:extLst>
              <a:ext uri="{FF2B5EF4-FFF2-40B4-BE49-F238E27FC236}">
                <a16:creationId xmlns:a16="http://schemas.microsoft.com/office/drawing/2014/main" id="{1D9480A4-FC89-47BF-938B-3507C042B728}"/>
              </a:ext>
            </a:extLst>
          </p:cNvPr>
          <p:cNvSpPr/>
          <p:nvPr/>
        </p:nvSpPr>
        <p:spPr>
          <a:xfrm>
            <a:off x="926995" y="178893"/>
            <a:ext cx="712054" cy="369332"/>
          </a:xfrm>
          <a:prstGeom prst="rect">
            <a:avLst/>
          </a:prstGeom>
        </p:spPr>
        <p:txBody>
          <a:bodyPr wrap="none">
            <a:spAutoFit/>
          </a:bodyPr>
          <a:lstStyle/>
          <a:p>
            <a:r>
              <a:rPr lang="en-US" altLang="zh-CN" dirty="0">
                <a:solidFill>
                  <a:schemeClr val="accent1"/>
                </a:solidFill>
                <a:latin typeface="+mn-ea"/>
              </a:rPr>
              <a:t>R&amp;D</a:t>
            </a:r>
          </a:p>
        </p:txBody>
      </p:sp>
      <p:sp>
        <p:nvSpPr>
          <p:cNvPr id="10" name="文本框 9">
            <a:extLst>
              <a:ext uri="{FF2B5EF4-FFF2-40B4-BE49-F238E27FC236}">
                <a16:creationId xmlns:a16="http://schemas.microsoft.com/office/drawing/2014/main" id="{92BBCEAF-DC37-4B85-A2D3-B4269E55421C}"/>
              </a:ext>
            </a:extLst>
          </p:cNvPr>
          <p:cNvSpPr txBox="1"/>
          <p:nvPr/>
        </p:nvSpPr>
        <p:spPr>
          <a:xfrm>
            <a:off x="5351075" y="141685"/>
            <a:ext cx="2592287"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Gaussian Sum Fitter</a:t>
            </a:r>
          </a:p>
        </p:txBody>
      </p:sp>
      <p:sp>
        <p:nvSpPr>
          <p:cNvPr id="15" name="文本框 14">
            <a:extLst>
              <a:ext uri="{FF2B5EF4-FFF2-40B4-BE49-F238E27FC236}">
                <a16:creationId xmlns:a16="http://schemas.microsoft.com/office/drawing/2014/main" id="{EC5340F1-DE6B-4FAC-B16A-5CE84D5CB837}"/>
              </a:ext>
            </a:extLst>
          </p:cNvPr>
          <p:cNvSpPr txBox="1"/>
          <p:nvPr/>
        </p:nvSpPr>
        <p:spPr>
          <a:xfrm>
            <a:off x="2366122" y="3241113"/>
            <a:ext cx="4385757" cy="276999"/>
          </a:xfrm>
          <a:prstGeom prst="rect">
            <a:avLst/>
          </a:prstGeom>
          <a:noFill/>
        </p:spPr>
        <p:txBody>
          <a:bodyPr wrap="square">
            <a:spAutoFit/>
          </a:bodyPr>
          <a:lstStyle/>
          <a:p>
            <a:pPr algn="ctr"/>
            <a:r>
              <a:rPr lang="en-US" altLang="zh-CN" sz="1200" b="0" i="0" dirty="0">
                <a:effectLst/>
                <a:latin typeface="Arial" panose="020B0604020202020204" pitchFamily="34" charset="0"/>
                <a:cs typeface="Arial" panose="020B0604020202020204" pitchFamily="34" charset="0"/>
              </a:rPr>
              <a:t>p resolution comparison </a:t>
            </a:r>
            <a:r>
              <a:rPr lang="en-US" altLang="zh-CN" sz="1200" b="0" i="0" dirty="0" err="1">
                <a:effectLst/>
                <a:latin typeface="Arial" panose="020B0604020202020204" pitchFamily="34" charset="0"/>
                <a:cs typeface="Arial" panose="020B0604020202020204" pitchFamily="34" charset="0"/>
              </a:rPr>
              <a:t>kf</a:t>
            </a:r>
            <a:r>
              <a:rPr lang="en-US" altLang="zh-CN" sz="1200" b="0" i="0" dirty="0">
                <a:effectLst/>
                <a:latin typeface="Arial" panose="020B0604020202020204" pitchFamily="34" charset="0"/>
                <a:cs typeface="Arial" panose="020B0604020202020204" pitchFamily="34" charset="0"/>
              </a:rPr>
              <a:t> &amp; </a:t>
            </a:r>
            <a:r>
              <a:rPr lang="en-US" altLang="zh-CN" sz="1200" b="0" i="0" dirty="0" err="1">
                <a:effectLst/>
                <a:latin typeface="Arial" panose="020B0604020202020204" pitchFamily="34" charset="0"/>
                <a:cs typeface="Arial" panose="020B0604020202020204" pitchFamily="34" charset="0"/>
              </a:rPr>
              <a:t>gsf</a:t>
            </a:r>
            <a:endParaRPr lang="en-US" altLang="zh-CN" sz="1100" b="0" i="0" dirty="0">
              <a:effectLst/>
              <a:latin typeface="Arial" panose="020B0604020202020204" pitchFamily="34" charset="0"/>
              <a:cs typeface="Arial" panose="020B0604020202020204" pitchFamily="34" charset="0"/>
            </a:endParaRPr>
          </a:p>
        </p:txBody>
      </p:sp>
      <p:sp>
        <p:nvSpPr>
          <p:cNvPr id="16" name="内容占位符 2">
            <a:extLst>
              <a:ext uri="{FF2B5EF4-FFF2-40B4-BE49-F238E27FC236}">
                <a16:creationId xmlns:a16="http://schemas.microsoft.com/office/drawing/2014/main" id="{878BA309-0664-4134-B866-A67A91150A82}"/>
              </a:ext>
            </a:extLst>
          </p:cNvPr>
          <p:cNvSpPr txBox="1">
            <a:spLocks/>
          </p:cNvSpPr>
          <p:nvPr/>
        </p:nvSpPr>
        <p:spPr bwMode="auto">
          <a:xfrm>
            <a:off x="162155" y="3411195"/>
            <a:ext cx="8793692" cy="1450501"/>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50000"/>
              </a:spcBef>
              <a:spcAft>
                <a:spcPct val="0"/>
              </a:spcAft>
              <a:buClr>
                <a:srgbClr val="FF0000"/>
              </a:buClr>
              <a:buSzPct val="75000"/>
              <a:buFont typeface="Wingdings" panose="05000000000000000000" pitchFamily="2" charset="2"/>
              <a:buChar char="v"/>
              <a:defRPr kumimoji="1" sz="2400" b="0">
                <a:solidFill>
                  <a:schemeClr val="tx1"/>
                </a:solidFill>
                <a:latin typeface="微软雅黑" panose="020B0503020204020204" pitchFamily="34" charset="-122"/>
                <a:ea typeface="微软雅黑" panose="020B0503020204020204" pitchFamily="34" charset="-122"/>
                <a:cs typeface="微软雅黑" charset="0"/>
              </a:defRPr>
            </a:lvl1pPr>
            <a:lvl2pPr marL="742950" indent="-285750" algn="l" rtl="0" eaLnBrk="0" fontAlgn="base" hangingPunct="0">
              <a:spcBef>
                <a:spcPct val="50000"/>
              </a:spcBef>
              <a:spcAft>
                <a:spcPct val="0"/>
              </a:spcAft>
              <a:buClr>
                <a:schemeClr val="accent2"/>
              </a:buClr>
              <a:buSzPct val="75000"/>
              <a:buFont typeface="Wingdings" panose="05000000000000000000" pitchFamily="2" charset="2"/>
              <a:buChar char="l"/>
              <a:defRPr kumimoji="1" sz="2000">
                <a:solidFill>
                  <a:schemeClr val="tx1"/>
                </a:solidFill>
                <a:latin typeface="微软雅黑" panose="020B0503020204020204" pitchFamily="34" charset="-122"/>
                <a:ea typeface="微软雅黑" panose="020B0503020204020204" pitchFamily="34" charset="-122"/>
                <a:cs typeface="微软雅黑" charset="0"/>
              </a:defRPr>
            </a:lvl2pPr>
            <a:lvl3pPr marL="1143000" indent="-228600" algn="l" rtl="0" eaLnBrk="0" fontAlgn="base" hangingPunct="0">
              <a:spcBef>
                <a:spcPct val="20000"/>
              </a:spcBef>
              <a:spcAft>
                <a:spcPct val="0"/>
              </a:spcAft>
              <a:buClr>
                <a:schemeClr val="accent1"/>
              </a:buClr>
              <a:buSzPct val="75000"/>
              <a:buFont typeface="Wingdings" panose="05000000000000000000" pitchFamily="2" charset="2"/>
              <a:buChar char="n"/>
              <a:defRPr kumimoji="1" sz="2000">
                <a:solidFill>
                  <a:schemeClr val="tx1"/>
                </a:solidFill>
                <a:latin typeface="微软雅黑" panose="020B0503020204020204" pitchFamily="34" charset="-122"/>
                <a:ea typeface="微软雅黑" panose="020B0503020204020204" pitchFamily="34" charset="-122"/>
                <a:cs typeface="微软雅黑" charset="0"/>
              </a:defRPr>
            </a:lvl3pPr>
            <a:lvl4pPr marL="16002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4pPr>
            <a:lvl5pPr marL="2057400" indent="-228600" algn="l" rtl="0" eaLnBrk="0" fontAlgn="base" hangingPunct="0">
              <a:spcBef>
                <a:spcPct val="20000"/>
              </a:spcBef>
              <a:spcAft>
                <a:spcPct val="0"/>
              </a:spcAft>
              <a:buSzPct val="75000"/>
              <a:buFont typeface="Wingdings" panose="05000000000000000000" pitchFamily="2" charset="2"/>
              <a:buChar char="¨"/>
              <a:defRPr kumimoji="1" sz="1800">
                <a:solidFill>
                  <a:schemeClr val="tx1"/>
                </a:solidFill>
                <a:latin typeface="微软雅黑" panose="020B0503020204020204" pitchFamily="34" charset="-122"/>
                <a:ea typeface="微软雅黑" panose="020B0503020204020204" pitchFamily="34" charset="-122"/>
                <a:cs typeface="微软雅黑" charset="0"/>
              </a:defRPr>
            </a:lvl5pPr>
            <a:lvl6pPr marL="25146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6pPr>
            <a:lvl7pPr marL="29718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7pPr>
            <a:lvl8pPr marL="34290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8pPr>
            <a:lvl9pPr marL="3886200" indent="-228600" algn="l" rtl="0" eaLnBrk="0" fontAlgn="base" hangingPunct="0">
              <a:spcBef>
                <a:spcPct val="20000"/>
              </a:spcBef>
              <a:spcAft>
                <a:spcPct val="0"/>
              </a:spcAft>
              <a:buSzPct val="75000"/>
              <a:buFont typeface="Wingdings" pitchFamily="2" charset="2"/>
              <a:buChar char="¨"/>
              <a:defRPr sz="1600">
                <a:solidFill>
                  <a:schemeClr val="tx1"/>
                </a:solidFill>
                <a:latin typeface="+mn-lt"/>
              </a:defRPr>
            </a:lvl9pPr>
          </a:lstStyle>
          <a:p>
            <a:pPr marL="0" indent="0">
              <a:buNone/>
            </a:pPr>
            <a:r>
              <a:rPr lang="en-US" altLang="zh-CN" sz="1600" dirty="0">
                <a:latin typeface="Arial" panose="020B0604020202020204" pitchFamily="34" charset="0"/>
                <a:cs typeface="Arial" panose="020B0604020202020204" pitchFamily="34" charset="0"/>
              </a:rPr>
              <a:t>CEPC ref-det reconstruction</a:t>
            </a:r>
          </a:p>
          <a:p>
            <a:r>
              <a:rPr lang="en-US" altLang="zh-CN" sz="1600" dirty="0">
                <a:latin typeface="Arial" panose="020B0604020202020204" pitchFamily="34" charset="0"/>
                <a:cs typeface="Arial" panose="020B0604020202020204" pitchFamily="34" charset="0"/>
              </a:rPr>
              <a:t>GSF doesn’t show much improvement comparing to KF</a:t>
            </a:r>
          </a:p>
          <a:p>
            <a:r>
              <a:rPr lang="en-US" altLang="zh-CN" sz="1600" dirty="0">
                <a:latin typeface="Arial" panose="020B0604020202020204" pitchFamily="34" charset="0"/>
                <a:cs typeface="Arial" panose="020B0604020202020204" pitchFamily="34" charset="0"/>
              </a:rPr>
              <a:t>Need debugging</a:t>
            </a:r>
          </a:p>
          <a:p>
            <a:pPr marL="0" indent="0">
              <a:buNone/>
            </a:pPr>
            <a:r>
              <a:rPr lang="en-US" altLang="zh-CN" sz="1600" dirty="0">
                <a:latin typeface="Arial" panose="020B0604020202020204" pitchFamily="34" charset="0"/>
                <a:cs typeface="Arial" panose="020B0604020202020204" pitchFamily="34" charset="0"/>
              </a:rPr>
              <a:t>Electron reconstruction with Acts will be available soon, see </a:t>
            </a:r>
            <a:r>
              <a:rPr lang="en-US" altLang="zh-CN" sz="1600" dirty="0">
                <a:latin typeface="Arial" panose="020B0604020202020204" pitchFamily="34" charset="0"/>
                <a:cs typeface="Arial" panose="020B0604020202020204" pitchFamily="34" charset="0"/>
                <a:hlinkClick r:id="rId5"/>
              </a:rPr>
              <a:t>Andreas’ poster</a:t>
            </a:r>
            <a:endParaRPr lang="en-US" altLang="zh-CN"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15366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29</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椭圆 1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p:cNvSpPr/>
          <p:nvPr/>
        </p:nvSpPr>
        <p:spPr>
          <a:xfrm>
            <a:off x="926995" y="178893"/>
            <a:ext cx="1241430" cy="369332"/>
          </a:xfrm>
          <a:prstGeom prst="rect">
            <a:avLst/>
          </a:prstGeom>
        </p:spPr>
        <p:txBody>
          <a:bodyPr wrap="none">
            <a:spAutoFit/>
          </a:bodyPr>
          <a:lstStyle/>
          <a:p>
            <a:r>
              <a:rPr lang="en-US" altLang="zh-CN" dirty="0">
                <a:solidFill>
                  <a:schemeClr val="accent1"/>
                </a:solidFill>
                <a:latin typeface="+mn-ea"/>
              </a:rPr>
              <a:t>Summary</a:t>
            </a:r>
          </a:p>
        </p:txBody>
      </p:sp>
      <p:sp>
        <p:nvSpPr>
          <p:cNvPr id="6" name="文本框 5">
            <a:extLst>
              <a:ext uri="{FF2B5EF4-FFF2-40B4-BE49-F238E27FC236}">
                <a16:creationId xmlns:a16="http://schemas.microsoft.com/office/drawing/2014/main" id="{879000D2-8CC5-479F-BD9E-6EDF270827F4}"/>
              </a:ext>
            </a:extLst>
          </p:cNvPr>
          <p:cNvSpPr txBox="1"/>
          <p:nvPr/>
        </p:nvSpPr>
        <p:spPr>
          <a:xfrm>
            <a:off x="115163" y="627534"/>
            <a:ext cx="8129245" cy="4247317"/>
          </a:xfrm>
          <a:prstGeom prst="rect">
            <a:avLst/>
          </a:prstGeom>
          <a:noFill/>
        </p:spPr>
        <p:txBody>
          <a:bodyPr wrap="square">
            <a:spAutoFit/>
          </a:bodyPr>
          <a:lstStyle/>
          <a:p>
            <a:pPr marL="342900" indent="-342900">
              <a:buFont typeface="+mj-lt"/>
              <a:buAutoNum type="arabicPeriod"/>
            </a:pPr>
            <a:r>
              <a:rPr lang="en-US" altLang="zh-CN" b="0" i="0" dirty="0">
                <a:effectLst/>
                <a:latin typeface="Arial" panose="020B0604020202020204" pitchFamily="34" charset="0"/>
                <a:cs typeface="Arial" panose="020B0604020202020204" pitchFamily="34" charset="0"/>
              </a:rPr>
              <a:t>ACTS has been successfully integrated into CEPCSW</a:t>
            </a:r>
          </a:p>
          <a:p>
            <a:pPr marL="800100" lvl="1" indent="-342900">
              <a:buFont typeface="Arial" panose="020B0604020202020204" pitchFamily="34" charset="0"/>
              <a:buChar char="•"/>
            </a:pPr>
            <a:r>
              <a:rPr lang="en-US" altLang="zh-CN" dirty="0">
                <a:latin typeface="Arial" panose="020B0604020202020204" pitchFamily="34" charset="0"/>
                <a:cs typeface="Arial" panose="020B0604020202020204" pitchFamily="34" charset="0"/>
              </a:rPr>
              <a:t>See </a:t>
            </a:r>
            <a:r>
              <a:rPr lang="en-US" altLang="zh-CN" dirty="0">
                <a:latin typeface="Arial" panose="020B0604020202020204" pitchFamily="34" charset="0"/>
                <a:cs typeface="Arial" panose="020B0604020202020204" pitchFamily="34" charset="0"/>
                <a:hlinkClick r:id="rId3"/>
              </a:rPr>
              <a:t>repository</a:t>
            </a:r>
            <a:endParaRPr lang="en-US" altLang="zh-CN" dirty="0">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endParaRPr lang="en-US" altLang="zh-CN" b="0" i="0" dirty="0">
              <a:effectLst/>
              <a:latin typeface="Arial" panose="020B0604020202020204" pitchFamily="34" charset="0"/>
              <a:cs typeface="Arial" panose="020B0604020202020204" pitchFamily="34" charset="0"/>
            </a:endParaRPr>
          </a:p>
          <a:p>
            <a:pPr marL="342900" indent="-342900">
              <a:buFont typeface="+mj-lt"/>
              <a:buAutoNum type="arabicPeriod"/>
            </a:pPr>
            <a:r>
              <a:rPr lang="en-US" altLang="zh-CN" b="0" i="0" dirty="0">
                <a:effectLst/>
                <a:latin typeface="Arial" panose="020B0604020202020204" pitchFamily="34" charset="0"/>
                <a:cs typeface="Arial" panose="020B0604020202020204" pitchFamily="34" charset="0"/>
              </a:rPr>
              <a:t>ACTS has been implemented for track reconstruction in </a:t>
            </a:r>
            <a:r>
              <a:rPr lang="en-US" altLang="zh-CN" b="1" i="1" dirty="0">
                <a:effectLst/>
                <a:latin typeface="Arial" panose="020B0604020202020204" pitchFamily="34" charset="0"/>
                <a:cs typeface="Arial" panose="020B0604020202020204" pitchFamily="34" charset="0"/>
              </a:rPr>
              <a:t>CEPC </a:t>
            </a:r>
            <a:r>
              <a:rPr lang="en-US" altLang="zh-CN" b="1" i="1" dirty="0" err="1">
                <a:effectLst/>
                <a:latin typeface="Arial" panose="020B0604020202020204" pitchFamily="34" charset="0"/>
                <a:cs typeface="Arial" panose="020B0604020202020204" pitchFamily="34" charset="0"/>
              </a:rPr>
              <a:t>RefDet</a:t>
            </a:r>
            <a:r>
              <a:rPr lang="en-US" altLang="zh-CN" b="0" i="0" dirty="0">
                <a:effectLst/>
                <a:latin typeface="Arial" panose="020B0604020202020204" pitchFamily="34" charset="0"/>
                <a:cs typeface="Arial" panose="020B0604020202020204" pitchFamily="34" charset="0"/>
              </a:rPr>
              <a:t>.</a:t>
            </a:r>
          </a:p>
          <a:p>
            <a:pPr marL="800100" lvl="1" indent="-34290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Covering a wide range of trackers, e.g. silicon (planar, stitched) and gaseous (TPC)</a:t>
            </a:r>
          </a:p>
          <a:p>
            <a:pPr marL="342900" indent="-342900">
              <a:buFont typeface="+mj-lt"/>
              <a:buAutoNum type="arabicPeriod"/>
            </a:pPr>
            <a:endParaRPr lang="en-US" altLang="zh-CN" b="0" i="0" dirty="0">
              <a:effectLst/>
              <a:latin typeface="Arial" panose="020B0604020202020204" pitchFamily="34" charset="0"/>
              <a:cs typeface="Arial" panose="020B0604020202020204" pitchFamily="34" charset="0"/>
            </a:endParaRPr>
          </a:p>
          <a:p>
            <a:pPr marL="342900" indent="-342900">
              <a:buFont typeface="+mj-lt"/>
              <a:buAutoNum type="arabicPeriod"/>
            </a:pPr>
            <a:r>
              <a:rPr lang="en-US" altLang="zh-CN" dirty="0">
                <a:latin typeface="Arial" panose="020B0604020202020204" pitchFamily="34" charset="0"/>
                <a:cs typeface="Arial" panose="020B0604020202020204" pitchFamily="34" charset="0"/>
              </a:rPr>
              <a:t>R&amp;D works</a:t>
            </a:r>
          </a:p>
          <a:p>
            <a:pPr marL="800100" lvl="1" indent="-342900">
              <a:buFont typeface="Arial" panose="020B0604020202020204" pitchFamily="34" charset="0"/>
              <a:buChar char="•"/>
            </a:pPr>
            <a:r>
              <a:rPr lang="en-US" altLang="zh-CN" dirty="0" err="1">
                <a:solidFill>
                  <a:srgbClr val="C00000"/>
                </a:solidFill>
                <a:latin typeface="Arial" panose="020B0604020202020204" pitchFamily="34" charset="0"/>
                <a:cs typeface="Arial" panose="020B0604020202020204" pitchFamily="34" charset="0"/>
              </a:rPr>
              <a:t>traccc</a:t>
            </a:r>
            <a:r>
              <a:rPr lang="en-US" altLang="zh-CN" dirty="0">
                <a:latin typeface="Arial" panose="020B0604020202020204" pitchFamily="34" charset="0"/>
                <a:cs typeface="Arial" panose="020B0604020202020204" pitchFamily="34" charset="0"/>
              </a:rPr>
              <a:t>: implies seeding algorithm in GPU to CEPCSW</a:t>
            </a:r>
          </a:p>
          <a:p>
            <a:pPr marL="800100" lvl="1" indent="-342900">
              <a:buFont typeface="Arial" panose="020B0604020202020204" pitchFamily="34" charset="0"/>
              <a:buChar char="•"/>
            </a:pPr>
            <a:r>
              <a:rPr lang="en-US" altLang="zh-CN" dirty="0">
                <a:solidFill>
                  <a:srgbClr val="00B050"/>
                </a:solidFill>
                <a:latin typeface="Arial" panose="020B0604020202020204" pitchFamily="34" charset="0"/>
                <a:cs typeface="Arial" panose="020B0604020202020204" pitchFamily="34" charset="0"/>
              </a:rPr>
              <a:t>GSF</a:t>
            </a:r>
            <a:r>
              <a:rPr lang="en-US" altLang="zh-CN" dirty="0">
                <a:latin typeface="Arial" panose="020B0604020202020204" pitchFamily="34" charset="0"/>
                <a:cs typeface="Arial" panose="020B0604020202020204" pitchFamily="34" charset="0"/>
              </a:rPr>
              <a:t>: implied in electron fitting; no significant improvement due to the thin tracking material</a:t>
            </a:r>
          </a:p>
          <a:p>
            <a:pPr marL="800100" lvl="1" indent="-342900">
              <a:buFont typeface="Arial" panose="020B0604020202020204" pitchFamily="34" charset="0"/>
              <a:buChar char="•"/>
            </a:pPr>
            <a:endParaRPr lang="en-US" altLang="zh-CN" dirty="0">
              <a:latin typeface="Arial" panose="020B0604020202020204" pitchFamily="34" charset="0"/>
              <a:cs typeface="Arial" panose="020B0604020202020204" pitchFamily="34" charset="0"/>
            </a:endParaRPr>
          </a:p>
          <a:p>
            <a:pPr marL="342900" indent="-342900">
              <a:buFont typeface="+mj-lt"/>
              <a:buAutoNum type="arabicPeriod"/>
            </a:pPr>
            <a:r>
              <a:rPr lang="en-US" altLang="zh-CN" b="0" i="0" dirty="0">
                <a:effectLst/>
                <a:latin typeface="Arial" panose="020B0604020202020204" pitchFamily="34" charset="0"/>
                <a:cs typeface="Arial" panose="020B0604020202020204" pitchFamily="34" charset="0"/>
              </a:rPr>
              <a:t>Next to do: </a:t>
            </a:r>
          </a:p>
          <a:p>
            <a:pPr marL="800100" lvl="1" indent="-34290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Further ACTS’ GPU &amp; ML implement in CEPCSW</a:t>
            </a:r>
          </a:p>
          <a:p>
            <a:pPr marL="285750" indent="-285750">
              <a:buFont typeface="Arial" panose="020B0604020202020204" pitchFamily="34" charset="0"/>
              <a:buChar char="•"/>
            </a:pPr>
            <a:endParaRPr lang="en-US" altLang="zh-CN" b="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34624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3</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椭圆 1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14" name="矩形 13"/>
          <p:cNvSpPr/>
          <p:nvPr/>
        </p:nvSpPr>
        <p:spPr>
          <a:xfrm>
            <a:off x="926995" y="178893"/>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26" name="文本框 25"/>
          <p:cNvSpPr txBox="1"/>
          <p:nvPr/>
        </p:nvSpPr>
        <p:spPr>
          <a:xfrm>
            <a:off x="3419872" y="159045"/>
            <a:ext cx="4896544"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Circular Electron Positron Collider (CEPC) </a:t>
            </a:r>
          </a:p>
        </p:txBody>
      </p:sp>
      <p:sp>
        <p:nvSpPr>
          <p:cNvPr id="12" name="文本框 11">
            <a:extLst>
              <a:ext uri="{FF2B5EF4-FFF2-40B4-BE49-F238E27FC236}">
                <a16:creationId xmlns:a16="http://schemas.microsoft.com/office/drawing/2014/main" id="{F46393EC-90CD-493E-8364-AAD325BAE43C}"/>
              </a:ext>
            </a:extLst>
          </p:cNvPr>
          <p:cNvSpPr txBox="1"/>
          <p:nvPr/>
        </p:nvSpPr>
        <p:spPr>
          <a:xfrm>
            <a:off x="0" y="4006867"/>
            <a:ext cx="9093518" cy="923330"/>
          </a:xfrm>
          <a:prstGeom prst="rect">
            <a:avLst/>
          </a:prstGeom>
          <a:noFill/>
        </p:spPr>
        <p:txBody>
          <a:bodyPr wrap="square">
            <a:spAutoFit/>
          </a:bodyPr>
          <a:lstStyle/>
          <a:p>
            <a:pPr marL="285750" indent="-285750">
              <a:buFont typeface="Arial" panose="020B0604020202020204" pitchFamily="34" charset="0"/>
              <a:buChar char="•"/>
            </a:pPr>
            <a:r>
              <a:rPr lang="en-US" altLang="zh-CN" b="0" i="0" dirty="0">
                <a:solidFill>
                  <a:srgbClr val="1E70B1"/>
                </a:solidFill>
                <a:effectLst/>
                <a:latin typeface="Arial" panose="020B0604020202020204" pitchFamily="34" charset="0"/>
                <a:cs typeface="Arial" panose="020B0604020202020204" pitchFamily="34" charset="0"/>
              </a:rPr>
              <a:t>Higgs / Z / W factory </a:t>
            </a:r>
            <a:r>
              <a:rPr lang="en-US" altLang="zh-CN" dirty="0">
                <a:solidFill>
                  <a:srgbClr val="1E70B1"/>
                </a:solidFill>
                <a:latin typeface="Arial" panose="020B0604020202020204" pitchFamily="34" charset="0"/>
                <a:cs typeface="Arial" panose="020B0604020202020204" pitchFamily="34" charset="0"/>
              </a:rPr>
              <a:t>proposed by the Chinese HEP community.</a:t>
            </a:r>
            <a:endParaRPr lang="en-US" altLang="zh-CN" b="0" i="0" dirty="0">
              <a:solidFill>
                <a:srgbClr val="1E70B1"/>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b="0" i="0" dirty="0">
                <a:solidFill>
                  <a:srgbClr val="1E70B1"/>
                </a:solidFill>
                <a:effectLst/>
                <a:latin typeface="Arial" panose="020B0604020202020204" pitchFamily="34" charset="0"/>
                <a:cs typeface="Arial" panose="020B0604020202020204" pitchFamily="34" charset="0"/>
              </a:rPr>
              <a:t>Accelerator &amp; </a:t>
            </a:r>
            <a:r>
              <a:rPr lang="en-US" altLang="zh-CN" b="0" i="0" dirty="0">
                <a:solidFill>
                  <a:srgbClr val="FF0000"/>
                </a:solidFill>
                <a:effectLst/>
                <a:latin typeface="Arial" panose="020B0604020202020204" pitchFamily="34" charset="0"/>
                <a:cs typeface="Arial" panose="020B0604020202020204" pitchFamily="34" charset="0"/>
              </a:rPr>
              <a:t>reference detector </a:t>
            </a:r>
            <a:r>
              <a:rPr lang="en-US" altLang="zh-CN" b="0" i="0" dirty="0">
                <a:solidFill>
                  <a:srgbClr val="1E70B1"/>
                </a:solidFill>
                <a:effectLst/>
                <a:latin typeface="Arial" panose="020B0604020202020204" pitchFamily="34" charset="0"/>
                <a:cs typeface="Arial" panose="020B0604020202020204" pitchFamily="34" charset="0"/>
              </a:rPr>
              <a:t>design and technology R&amp;D are approaching maturity, with the TDR completed and progressing into the EDR phase.</a:t>
            </a:r>
          </a:p>
        </p:txBody>
      </p:sp>
      <p:pic>
        <p:nvPicPr>
          <p:cNvPr id="11" name="图片 10">
            <a:extLst>
              <a:ext uri="{FF2B5EF4-FFF2-40B4-BE49-F238E27FC236}">
                <a16:creationId xmlns:a16="http://schemas.microsoft.com/office/drawing/2014/main" id="{9022F0FE-8B86-4D9C-8FF9-03D171A6AC85}"/>
              </a:ext>
            </a:extLst>
          </p:cNvPr>
          <p:cNvPicPr>
            <a:picLocks noChangeAspect="1"/>
          </p:cNvPicPr>
          <p:nvPr/>
        </p:nvPicPr>
        <p:blipFill rotWithShape="1">
          <a:blip r:embed="rId3">
            <a:extLst>
              <a:ext uri="{28A0092B-C50C-407E-A947-70E740481C1C}">
                <a14:useLocalDpi xmlns:a14="http://schemas.microsoft.com/office/drawing/2010/main" val="0"/>
              </a:ext>
            </a:extLst>
          </a:blip>
          <a:srcRect t="12459"/>
          <a:stretch/>
        </p:blipFill>
        <p:spPr>
          <a:xfrm>
            <a:off x="1008110" y="548224"/>
            <a:ext cx="7077297" cy="321253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3147814"/>
            <a:ext cx="9144000"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24" name="矩形 23"/>
          <p:cNvSpPr/>
          <p:nvPr/>
        </p:nvSpPr>
        <p:spPr>
          <a:xfrm>
            <a:off x="1314173" y="1827779"/>
            <a:ext cx="6515654" cy="584775"/>
          </a:xfrm>
          <a:prstGeom prst="rect">
            <a:avLst/>
          </a:prstGeom>
        </p:spPr>
        <p:txBody>
          <a:bodyPr wrap="square">
            <a:spAutoFit/>
          </a:bodyPr>
          <a:lstStyle/>
          <a:p>
            <a:pPr algn="ctr"/>
            <a:r>
              <a:rPr lang="en-US" altLang="zh-CN" sz="3200" b="1" dirty="0">
                <a:solidFill>
                  <a:schemeClr val="accent1"/>
                </a:solidFill>
                <a:latin typeface="Times New Roman" panose="02020603050405020304" pitchFamily="18" charset="0"/>
                <a:cs typeface="Times New Roman" panose="02020603050405020304" pitchFamily="18" charset="0"/>
              </a:rPr>
              <a:t>Thank You</a:t>
            </a:r>
          </a:p>
        </p:txBody>
      </p:sp>
      <p:pic>
        <p:nvPicPr>
          <p:cNvPr id="8" name="Picture 2" descr="中国科学院高能物理研究所"/>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3928" y="405737"/>
            <a:ext cx="1436575" cy="966752"/>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3"/>
          <a:stretch>
            <a:fillRect/>
          </a:stretch>
        </p:blipFill>
        <p:spPr>
          <a:xfrm>
            <a:off x="2051720" y="405737"/>
            <a:ext cx="1296144" cy="966752"/>
          </a:xfrm>
          <a:prstGeom prst="rect">
            <a:avLst/>
          </a:prstGeom>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6136" y="395723"/>
            <a:ext cx="1656184" cy="972231"/>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9">
            <a:extLst>
              <a:ext uri="{FF2B5EF4-FFF2-40B4-BE49-F238E27FC236}">
                <a16:creationId xmlns:a16="http://schemas.microsoft.com/office/drawing/2014/main" id="{537F8C91-7BEA-423C-B849-64FE665EDA3A}"/>
              </a:ext>
            </a:extLst>
          </p:cNvPr>
          <p:cNvSpPr txBox="1"/>
          <p:nvPr/>
        </p:nvSpPr>
        <p:spPr>
          <a:xfrm>
            <a:off x="1691680" y="2687989"/>
            <a:ext cx="5760640" cy="1815882"/>
          </a:xfrm>
          <a:prstGeom prst="rect">
            <a:avLst/>
          </a:prstGeom>
          <a:noFill/>
        </p:spPr>
        <p:txBody>
          <a:bodyPr wrap="square" rtlCol="0">
            <a:spAutoFit/>
          </a:bodyPr>
          <a:lstStyle/>
          <a:p>
            <a:pPr algn="ctr"/>
            <a:r>
              <a:rPr lang="en-US" altLang="zh-CN" sz="1600" u="sng" dirty="0" err="1">
                <a:latin typeface="Times New Roman" panose="02020603050405020304" pitchFamily="18" charset="0"/>
                <a:cs typeface="Times New Roman" panose="02020603050405020304" pitchFamily="18" charset="0"/>
              </a:rPr>
              <a:t>Yizhou</a:t>
            </a:r>
            <a:r>
              <a:rPr lang="en-US" altLang="zh-CN" sz="1600" u="sng" dirty="0">
                <a:latin typeface="Times New Roman" panose="02020603050405020304" pitchFamily="18" charset="0"/>
                <a:cs typeface="Times New Roman" panose="02020603050405020304" pitchFamily="18" charset="0"/>
              </a:rPr>
              <a:t> Zhang</a:t>
            </a:r>
            <a:r>
              <a:rPr lang="en-US" altLang="zh-CN"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Weidong</a:t>
            </a:r>
            <a:r>
              <a:rPr lang="en-US" altLang="zh-CN" sz="1600" dirty="0">
                <a:latin typeface="Times New Roman" panose="02020603050405020304" pitchFamily="18" charset="0"/>
                <a:cs typeface="Times New Roman" panose="02020603050405020304" pitchFamily="18" charset="0"/>
              </a:rPr>
              <a:t> Li,</a:t>
            </a:r>
            <a:r>
              <a:rPr lang="zh-CN" altLang="en-US"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Xiaocong</a:t>
            </a:r>
            <a:r>
              <a:rPr lang="en-US" altLang="zh-CN" sz="1600" dirty="0">
                <a:latin typeface="Times New Roman" panose="02020603050405020304" pitchFamily="18" charset="0"/>
                <a:cs typeface="Times New Roman" panose="02020603050405020304" pitchFamily="18" charset="0"/>
              </a:rPr>
              <a:t> Ai, Tao Lin</a:t>
            </a:r>
          </a:p>
          <a:p>
            <a:pPr algn="ctr"/>
            <a:r>
              <a:rPr lang="en-US" altLang="zh-CN" sz="1600" dirty="0">
                <a:latin typeface="Times New Roman" panose="02020603050405020304" pitchFamily="18" charset="0"/>
                <a:cs typeface="Times New Roman" panose="02020603050405020304" pitchFamily="18" charset="0"/>
                <a:hlinkClick r:id="rId5"/>
              </a:rPr>
              <a:t>zhangyz@ihep.ac.cn</a:t>
            </a:r>
            <a:endParaRPr lang="en-US" altLang="zh-CN" sz="1600" dirty="0">
              <a:latin typeface="Times New Roman" panose="02020603050405020304" pitchFamily="18" charset="0"/>
              <a:cs typeface="Times New Roman" panose="02020603050405020304" pitchFamily="18" charset="0"/>
            </a:endParaRPr>
          </a:p>
          <a:p>
            <a:pPr algn="ctr"/>
            <a:r>
              <a:rPr lang="en-US" altLang="zh-CN" sz="1600" dirty="0">
                <a:latin typeface="Times New Roman" panose="02020603050405020304" pitchFamily="18" charset="0"/>
                <a:cs typeface="Times New Roman" panose="02020603050405020304" pitchFamily="18" charset="0"/>
              </a:rPr>
              <a:t>The Institute of High Energy Physics, IHEP, China</a:t>
            </a:r>
          </a:p>
          <a:p>
            <a:pPr algn="ctr"/>
            <a:endParaRPr lang="en-US" altLang="zh-CN" sz="1600" dirty="0">
              <a:latin typeface="Times New Roman" panose="02020603050405020304" pitchFamily="18" charset="0"/>
              <a:cs typeface="Times New Roman" panose="02020603050405020304" pitchFamily="18" charset="0"/>
            </a:endParaRPr>
          </a:p>
          <a:p>
            <a:pPr algn="ctr"/>
            <a:r>
              <a:rPr lang="en-US" altLang="zh-CN" sz="1600" dirty="0">
                <a:latin typeface="Times New Roman" panose="02020603050405020304" pitchFamily="18" charset="0"/>
                <a:cs typeface="Times New Roman" panose="02020603050405020304" pitchFamily="18" charset="0"/>
              </a:rPr>
              <a:t>Connecting The Dots</a:t>
            </a:r>
          </a:p>
          <a:p>
            <a:pPr algn="ctr"/>
            <a:r>
              <a:rPr lang="en-US" altLang="zh-CN" sz="1600" dirty="0">
                <a:latin typeface="Times New Roman" panose="02020603050405020304" pitchFamily="18" charset="0"/>
                <a:cs typeface="Times New Roman" panose="02020603050405020304" pitchFamily="18" charset="0"/>
              </a:rPr>
              <a:t>The University of Tokyo</a:t>
            </a:r>
          </a:p>
          <a:p>
            <a:pPr algn="ctr"/>
            <a:r>
              <a:rPr lang="en-US" altLang="zh-CN" sz="1600" dirty="0">
                <a:latin typeface="Times New Roman" panose="02020603050405020304" pitchFamily="18" charset="0"/>
                <a:cs typeface="Times New Roman" panose="02020603050405020304" pitchFamily="18" charset="0"/>
              </a:rPr>
              <a:t>12</a:t>
            </a:r>
            <a:r>
              <a:rPr lang="en-US" altLang="zh-CN" sz="1600" baseline="30000" dirty="0">
                <a:latin typeface="Times New Roman" panose="02020603050405020304" pitchFamily="18" charset="0"/>
                <a:cs typeface="Times New Roman" panose="02020603050405020304" pitchFamily="18" charset="0"/>
              </a:rPr>
              <a:t>th</a:t>
            </a:r>
            <a:r>
              <a:rPr lang="en-US" altLang="zh-CN" sz="1600" dirty="0">
                <a:latin typeface="Times New Roman" panose="02020603050405020304" pitchFamily="18" charset="0"/>
                <a:cs typeface="Times New Roman" panose="02020603050405020304" pitchFamily="18" charset="0"/>
              </a:rPr>
              <a:t> Nov 2025</a:t>
            </a:r>
          </a:p>
        </p:txBody>
      </p:sp>
    </p:spTree>
    <p:extLst>
      <p:ext uri="{BB962C8B-B14F-4D97-AF65-F5344CB8AC3E}">
        <p14:creationId xmlns:p14="http://schemas.microsoft.com/office/powerpoint/2010/main" val="1188795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283556" y="2099625"/>
            <a:ext cx="9211350" cy="715581"/>
          </a:xfrm>
          <a:prstGeom prst="rect">
            <a:avLst/>
          </a:prstGeom>
          <a:noFill/>
        </p:spPr>
        <p:txBody>
          <a:bodyPr wrap="square" rtlCol="0">
            <a:spAutoFit/>
          </a:bodyPr>
          <a:lstStyle/>
          <a:p>
            <a:pPr algn="ctr"/>
            <a:r>
              <a:rPr lang="en-US" altLang="zh-CN" sz="4050" dirty="0">
                <a:latin typeface="Arial" panose="020B0604020202020204" pitchFamily="34" charset="0"/>
                <a:ea typeface="楷体" panose="02010609060101010101" pitchFamily="49" charset="-122"/>
                <a:cs typeface="Arial" panose="020B0604020202020204" pitchFamily="34" charset="0"/>
              </a:rPr>
              <a:t>Backup</a:t>
            </a:r>
            <a:endParaRPr lang="zh-CN" altLang="en-US" sz="4050" dirty="0">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32</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文本框 5">
            <a:extLst>
              <a:ext uri="{FF2B5EF4-FFF2-40B4-BE49-F238E27FC236}">
                <a16:creationId xmlns:a16="http://schemas.microsoft.com/office/drawing/2014/main" id="{FA537252-AD72-47AE-B197-FF741B1B39F1}"/>
              </a:ext>
            </a:extLst>
          </p:cNvPr>
          <p:cNvSpPr txBox="1"/>
          <p:nvPr/>
        </p:nvSpPr>
        <p:spPr>
          <a:xfrm>
            <a:off x="5940152" y="1419622"/>
            <a:ext cx="3096343" cy="2308324"/>
          </a:xfrm>
          <a:prstGeom prst="rect">
            <a:avLst/>
          </a:prstGeom>
          <a:noFill/>
        </p:spPr>
        <p:txBody>
          <a:bodyPr wrap="square">
            <a:spAutoFit/>
          </a:bodyPr>
          <a:lstStyle/>
          <a:p>
            <a:r>
              <a:rPr lang="en-US" altLang="zh-CN" b="0" i="0" dirty="0">
                <a:effectLst/>
                <a:latin typeface="Arial" panose="020B0604020202020204" pitchFamily="34" charset="0"/>
                <a:cs typeface="Arial" panose="020B0604020202020204" pitchFamily="34" charset="0"/>
              </a:rPr>
              <a:t>The TPC in conjunction with the OTK is able to provide the longest possible radial lever arm for the track fit, improving the resolution at the high momentum region (about 10-20% better than without OTK)</a:t>
            </a:r>
          </a:p>
        </p:txBody>
      </p:sp>
      <p:pic>
        <p:nvPicPr>
          <p:cNvPr id="7" name="Google Shape;151;p24">
            <a:extLst>
              <a:ext uri="{FF2B5EF4-FFF2-40B4-BE49-F238E27FC236}">
                <a16:creationId xmlns:a16="http://schemas.microsoft.com/office/drawing/2014/main" id="{E3C728C9-946A-490F-A3CF-2EBC0FFFEE2C}"/>
              </a:ext>
            </a:extLst>
          </p:cNvPr>
          <p:cNvPicPr preferRelativeResize="0"/>
          <p:nvPr/>
        </p:nvPicPr>
        <p:blipFill>
          <a:blip r:embed="rId3">
            <a:alphaModFix/>
          </a:blip>
          <a:stretch>
            <a:fillRect/>
          </a:stretch>
        </p:blipFill>
        <p:spPr>
          <a:xfrm>
            <a:off x="9535" y="810112"/>
            <a:ext cx="5790049" cy="4331224"/>
          </a:xfrm>
          <a:prstGeom prst="rect">
            <a:avLst/>
          </a:prstGeom>
          <a:noFill/>
          <a:ln>
            <a:noFill/>
          </a:ln>
        </p:spPr>
      </p:pic>
      <p:sp>
        <p:nvSpPr>
          <p:cNvPr id="8" name="椭圆 7">
            <a:extLst>
              <a:ext uri="{FF2B5EF4-FFF2-40B4-BE49-F238E27FC236}">
                <a16:creationId xmlns:a16="http://schemas.microsoft.com/office/drawing/2014/main" id="{F217AA36-5374-415F-81D7-18303CEE5716}"/>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9" name="矩形 8">
            <a:extLst>
              <a:ext uri="{FF2B5EF4-FFF2-40B4-BE49-F238E27FC236}">
                <a16:creationId xmlns:a16="http://schemas.microsoft.com/office/drawing/2014/main" id="{CDAC0357-5107-4662-8CA0-F579F1E3C6BB}"/>
              </a:ext>
            </a:extLst>
          </p:cNvPr>
          <p:cNvSpPr/>
          <p:nvPr/>
        </p:nvSpPr>
        <p:spPr>
          <a:xfrm>
            <a:off x="926995" y="178893"/>
            <a:ext cx="1590372" cy="369332"/>
          </a:xfrm>
          <a:prstGeom prst="rect">
            <a:avLst/>
          </a:prstGeom>
        </p:spPr>
        <p:txBody>
          <a:bodyPr wrap="none">
            <a:spAutoFit/>
          </a:bodyPr>
          <a:lstStyle/>
          <a:p>
            <a:r>
              <a:rPr lang="en-US" altLang="zh-CN" dirty="0">
                <a:solidFill>
                  <a:schemeClr val="accent1"/>
                </a:solidFill>
                <a:latin typeface="+mn-ea"/>
              </a:rPr>
              <a:t>Performance</a:t>
            </a:r>
          </a:p>
        </p:txBody>
      </p:sp>
      <p:sp>
        <p:nvSpPr>
          <p:cNvPr id="10" name="文本框 9">
            <a:extLst>
              <a:ext uri="{FF2B5EF4-FFF2-40B4-BE49-F238E27FC236}">
                <a16:creationId xmlns:a16="http://schemas.microsoft.com/office/drawing/2014/main" id="{6DA527A6-C6E4-4411-B90C-A32DA6D922D2}"/>
              </a:ext>
            </a:extLst>
          </p:cNvPr>
          <p:cNvSpPr txBox="1"/>
          <p:nvPr/>
        </p:nvSpPr>
        <p:spPr>
          <a:xfrm>
            <a:off x="5508104" y="159045"/>
            <a:ext cx="2448272"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Tracking resolution</a:t>
            </a:r>
          </a:p>
        </p:txBody>
      </p:sp>
    </p:spTree>
    <p:extLst>
      <p:ext uri="{BB962C8B-B14F-4D97-AF65-F5344CB8AC3E}">
        <p14:creationId xmlns:p14="http://schemas.microsoft.com/office/powerpoint/2010/main" val="38639572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2"/>
          <p:cNvSpPr txBox="1">
            <a:spLocks noGrp="1"/>
          </p:cNvSpPr>
          <p:nvPr>
            <p:ph type="title"/>
          </p:nvPr>
        </p:nvSpPr>
        <p:spPr>
          <a:xfrm>
            <a:off x="311700" y="1862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Tracking efficiency</a:t>
            </a:r>
            <a:endParaRPr/>
          </a:p>
        </p:txBody>
      </p:sp>
      <p:sp>
        <p:nvSpPr>
          <p:cNvPr id="134" name="Google Shape;134;p22"/>
          <p:cNvSpPr txBox="1">
            <a:spLocks noGrp="1"/>
          </p:cNvSpPr>
          <p:nvPr>
            <p:ph type="body" idx="1"/>
          </p:nvPr>
        </p:nvSpPr>
        <p:spPr>
          <a:xfrm>
            <a:off x="5679700" y="1164600"/>
            <a:ext cx="3413100" cy="28143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GB"/>
              <a:t>Good efficiency for low momentum tracks as well</a:t>
            </a:r>
            <a:endParaRPr/>
          </a:p>
          <a:p>
            <a:pPr marL="457200" lvl="0" indent="-330200" algn="l" rtl="0">
              <a:spcBef>
                <a:spcPts val="1200"/>
              </a:spcBef>
              <a:spcAft>
                <a:spcPts val="0"/>
              </a:spcAft>
              <a:buSzPts val="1600"/>
              <a:buChar char="●"/>
            </a:pPr>
            <a:r>
              <a:rPr lang="en-GB" sz="1600"/>
              <a:t>The efficiency of each bin is analysed with fixed p and theta.</a:t>
            </a:r>
            <a:endParaRPr sz="1600"/>
          </a:p>
        </p:txBody>
      </p:sp>
      <p:sp>
        <p:nvSpPr>
          <p:cNvPr id="135" name="Google Shape;13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fontScale="92500" lnSpcReduction="20000"/>
          </a:bodyPr>
          <a:lstStyle/>
          <a:p>
            <a:pPr marL="0" lvl="0" indent="0" algn="r" rtl="0">
              <a:spcBef>
                <a:spcPts val="0"/>
              </a:spcBef>
              <a:spcAft>
                <a:spcPts val="0"/>
              </a:spcAft>
              <a:buNone/>
            </a:pPr>
            <a:fld id="{00000000-1234-1234-1234-123412341234}" type="slidenum">
              <a:rPr lang="en-GB"/>
              <a:t>33</a:t>
            </a:fld>
            <a:endParaRPr/>
          </a:p>
        </p:txBody>
      </p:sp>
      <p:pic>
        <p:nvPicPr>
          <p:cNvPr id="136" name="Google Shape;136;p22"/>
          <p:cNvPicPr preferRelativeResize="0"/>
          <p:nvPr/>
        </p:nvPicPr>
        <p:blipFill>
          <a:blip r:embed="rId3">
            <a:alphaModFix/>
          </a:blip>
          <a:stretch>
            <a:fillRect/>
          </a:stretch>
        </p:blipFill>
        <p:spPr>
          <a:xfrm>
            <a:off x="55050" y="838350"/>
            <a:ext cx="5624658" cy="4218474"/>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34</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6" name="文本框 25"/>
          <p:cNvSpPr txBox="1"/>
          <p:nvPr/>
        </p:nvSpPr>
        <p:spPr>
          <a:xfrm>
            <a:off x="5192669" y="234046"/>
            <a:ext cx="3024336"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Computing performance</a:t>
            </a:r>
          </a:p>
        </p:txBody>
      </p:sp>
      <p:sp>
        <p:nvSpPr>
          <p:cNvPr id="6" name="文本框 5">
            <a:extLst>
              <a:ext uri="{FF2B5EF4-FFF2-40B4-BE49-F238E27FC236}">
                <a16:creationId xmlns:a16="http://schemas.microsoft.com/office/drawing/2014/main" id="{FA537252-AD72-47AE-B197-FF741B1B39F1}"/>
              </a:ext>
            </a:extLst>
          </p:cNvPr>
          <p:cNvSpPr txBox="1"/>
          <p:nvPr/>
        </p:nvSpPr>
        <p:spPr>
          <a:xfrm>
            <a:off x="5220072" y="901280"/>
            <a:ext cx="3750940" cy="3416320"/>
          </a:xfrm>
          <a:prstGeom prst="rect">
            <a:avLst/>
          </a:prstGeom>
          <a:noFill/>
        </p:spPr>
        <p:txBody>
          <a:bodyPr wrap="square">
            <a:spAutoFit/>
          </a:bodyPr>
          <a:lstStyle/>
          <a:p>
            <a:r>
              <a:rPr lang="en-US" altLang="zh-CN" b="0" i="0" dirty="0">
                <a:effectLst/>
                <a:latin typeface="Arial" panose="020B0604020202020204" pitchFamily="34" charset="0"/>
                <a:cs typeface="Arial" panose="020B0604020202020204" pitchFamily="34" charset="0"/>
              </a:rPr>
              <a:t>Time cost of reconstruction for single-track events:</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Tested with </a:t>
            </a:r>
            <a:r>
              <a:rPr lang="en-US" altLang="zh-CN" b="0" i="0" dirty="0">
                <a:solidFill>
                  <a:srgbClr val="C00000"/>
                </a:solidFill>
                <a:effectLst/>
                <a:latin typeface="Arial" panose="020B0604020202020204" pitchFamily="34" charset="0"/>
                <a:cs typeface="Arial" panose="020B0604020202020204" pitchFamily="34" charset="0"/>
              </a:rPr>
              <a:t>single thread </a:t>
            </a:r>
            <a:r>
              <a:rPr lang="en-US" altLang="zh-CN" b="0" i="0" dirty="0">
                <a:effectLst/>
                <a:latin typeface="Arial" panose="020B0604020202020204" pitchFamily="34" charset="0"/>
                <a:cs typeface="Arial" panose="020B0604020202020204" pitchFamily="34" charset="0"/>
              </a:rPr>
              <a:t>at:</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Intel(R) Xeon(R) Silver CPU 4214 @ 2.20GHz</a:t>
            </a:r>
          </a:p>
          <a:p>
            <a:pPr marL="285750" indent="-285750">
              <a:buFont typeface="Arial" panose="020B0604020202020204" pitchFamily="34" charset="0"/>
              <a:buChar char="•"/>
            </a:pPr>
            <a:endParaRPr lang="en-US" altLang="zh-CN" b="0" i="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Total </a:t>
            </a:r>
            <a:r>
              <a:rPr lang="zh-CN" altLang="en-US" b="0" i="0" dirty="0">
                <a:effectLst/>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37ms/event</a:t>
            </a:r>
            <a:endParaRPr lang="en-US" altLang="zh-CN" b="0" i="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Time cost percentages</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Full Track Finding </a:t>
            </a:r>
            <a:r>
              <a:rPr lang="en-US" altLang="zh-CN" b="0" i="0" dirty="0">
                <a:solidFill>
                  <a:srgbClr val="8C564B"/>
                </a:solidFill>
                <a:effectLst/>
                <a:latin typeface="Arial" panose="020B0604020202020204" pitchFamily="34" charset="0"/>
                <a:cs typeface="Arial" panose="020B0604020202020204" pitchFamily="34" charset="0"/>
              </a:rPr>
              <a:t>83</a:t>
            </a:r>
            <a:r>
              <a:rPr lang="en-US" altLang="zh-CN" b="0" i="0" dirty="0">
                <a:effectLst/>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Silicon Track Finding </a:t>
            </a:r>
            <a:r>
              <a:rPr lang="en-US" altLang="zh-CN" b="0" i="0" dirty="0">
                <a:solidFill>
                  <a:srgbClr val="D62728"/>
                </a:solidFill>
                <a:effectLst/>
                <a:latin typeface="Arial" panose="020B0604020202020204" pitchFamily="34" charset="0"/>
                <a:cs typeface="Arial" panose="020B0604020202020204" pitchFamily="34" charset="0"/>
              </a:rPr>
              <a:t>10.2</a:t>
            </a:r>
            <a:r>
              <a:rPr lang="en-US" altLang="zh-CN" b="0" i="0" dirty="0">
                <a:effectLst/>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Track Fitting </a:t>
            </a:r>
            <a:r>
              <a:rPr lang="en-US" altLang="zh-CN" b="0" i="0" dirty="0">
                <a:solidFill>
                  <a:srgbClr val="1F77B4"/>
                </a:solidFill>
                <a:effectLst/>
                <a:latin typeface="Arial" panose="020B0604020202020204" pitchFamily="34" charset="0"/>
                <a:cs typeface="Arial" panose="020B0604020202020204" pitchFamily="34" charset="0"/>
              </a:rPr>
              <a:t>6.07</a:t>
            </a:r>
            <a:r>
              <a:rPr lang="en-US" altLang="zh-CN" b="0" i="0" dirty="0">
                <a:effectLst/>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Others  </a:t>
            </a:r>
            <a:r>
              <a:rPr lang="en-US" altLang="zh-CN" b="0" i="0" dirty="0">
                <a:solidFill>
                  <a:schemeClr val="tx1">
                    <a:lumMod val="50000"/>
                    <a:lumOff val="50000"/>
                  </a:schemeClr>
                </a:solidFill>
                <a:effectLst/>
                <a:latin typeface="Arial" panose="020B0604020202020204" pitchFamily="34" charset="0"/>
                <a:cs typeface="Arial" panose="020B0604020202020204" pitchFamily="34" charset="0"/>
              </a:rPr>
              <a:t>0.73</a:t>
            </a:r>
            <a:r>
              <a:rPr lang="en-US" altLang="zh-CN" b="0" i="0" dirty="0">
                <a:effectLst/>
                <a:latin typeface="Arial" panose="020B0604020202020204" pitchFamily="34" charset="0"/>
                <a:cs typeface="Arial" panose="020B0604020202020204" pitchFamily="34" charset="0"/>
              </a:rPr>
              <a:t>%</a:t>
            </a:r>
          </a:p>
        </p:txBody>
      </p:sp>
      <p:pic>
        <p:nvPicPr>
          <p:cNvPr id="7" name="Google Shape;168;p26">
            <a:extLst>
              <a:ext uri="{FF2B5EF4-FFF2-40B4-BE49-F238E27FC236}">
                <a16:creationId xmlns:a16="http://schemas.microsoft.com/office/drawing/2014/main" id="{02C0FB01-90A1-475F-9ABB-D2BA6AD69EA5}"/>
              </a:ext>
            </a:extLst>
          </p:cNvPr>
          <p:cNvPicPr preferRelativeResize="0"/>
          <p:nvPr/>
        </p:nvPicPr>
        <p:blipFill>
          <a:blip r:embed="rId3">
            <a:alphaModFix/>
          </a:blip>
          <a:stretch>
            <a:fillRect/>
          </a:stretch>
        </p:blipFill>
        <p:spPr>
          <a:xfrm>
            <a:off x="35496" y="889840"/>
            <a:ext cx="5178051" cy="4141425"/>
          </a:xfrm>
          <a:prstGeom prst="rect">
            <a:avLst/>
          </a:prstGeom>
          <a:noFill/>
          <a:ln>
            <a:noFill/>
          </a:ln>
        </p:spPr>
      </p:pic>
      <p:pic>
        <p:nvPicPr>
          <p:cNvPr id="9" name="图片 8">
            <a:extLst>
              <a:ext uri="{FF2B5EF4-FFF2-40B4-BE49-F238E27FC236}">
                <a16:creationId xmlns:a16="http://schemas.microsoft.com/office/drawing/2014/main" id="{1E6DE457-3CE5-4318-A89B-E506385969D2}"/>
              </a:ext>
            </a:extLst>
          </p:cNvPr>
          <p:cNvPicPr>
            <a:picLocks noChangeAspect="1"/>
          </p:cNvPicPr>
          <p:nvPr/>
        </p:nvPicPr>
        <p:blipFill>
          <a:blip r:embed="rId4"/>
          <a:stretch>
            <a:fillRect/>
          </a:stretch>
        </p:blipFill>
        <p:spPr>
          <a:xfrm>
            <a:off x="7854207" y="3965368"/>
            <a:ext cx="1123330" cy="1087949"/>
          </a:xfrm>
          <a:prstGeom prst="rect">
            <a:avLst/>
          </a:prstGeom>
        </p:spPr>
      </p:pic>
      <p:sp>
        <p:nvSpPr>
          <p:cNvPr id="15" name="椭圆 14">
            <a:extLst>
              <a:ext uri="{FF2B5EF4-FFF2-40B4-BE49-F238E27FC236}">
                <a16:creationId xmlns:a16="http://schemas.microsoft.com/office/drawing/2014/main" id="{071ECCEC-26B6-4C8B-98A1-5C5538A74C9B}"/>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16" name="矩形 15">
            <a:extLst>
              <a:ext uri="{FF2B5EF4-FFF2-40B4-BE49-F238E27FC236}">
                <a16:creationId xmlns:a16="http://schemas.microsoft.com/office/drawing/2014/main" id="{E84E1095-789D-4B37-AD38-D3C6BC7C3B9E}"/>
              </a:ext>
            </a:extLst>
          </p:cNvPr>
          <p:cNvSpPr/>
          <p:nvPr/>
        </p:nvSpPr>
        <p:spPr>
          <a:xfrm>
            <a:off x="926995" y="178893"/>
            <a:ext cx="1590372" cy="369332"/>
          </a:xfrm>
          <a:prstGeom prst="rect">
            <a:avLst/>
          </a:prstGeom>
        </p:spPr>
        <p:txBody>
          <a:bodyPr wrap="none">
            <a:spAutoFit/>
          </a:bodyPr>
          <a:lstStyle/>
          <a:p>
            <a:r>
              <a:rPr lang="en-US" altLang="zh-CN" dirty="0">
                <a:solidFill>
                  <a:schemeClr val="accent1"/>
                </a:solidFill>
                <a:latin typeface="+mn-ea"/>
              </a:rPr>
              <a:t>Performance</a:t>
            </a:r>
          </a:p>
        </p:txBody>
      </p:sp>
    </p:spTree>
    <p:extLst>
      <p:ext uri="{BB962C8B-B14F-4D97-AF65-F5344CB8AC3E}">
        <p14:creationId xmlns:p14="http://schemas.microsoft.com/office/powerpoint/2010/main" val="40875082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35</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椭圆 1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14" name="矩形 13"/>
          <p:cNvSpPr/>
          <p:nvPr/>
        </p:nvSpPr>
        <p:spPr>
          <a:xfrm>
            <a:off x="926995" y="178893"/>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26" name="文本框 25"/>
          <p:cNvSpPr txBox="1"/>
          <p:nvPr/>
        </p:nvSpPr>
        <p:spPr>
          <a:xfrm>
            <a:off x="3419872" y="159045"/>
            <a:ext cx="4896544"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Circular Electron Positron Collider (CEPC) </a:t>
            </a:r>
          </a:p>
        </p:txBody>
      </p:sp>
      <p:pic>
        <p:nvPicPr>
          <p:cNvPr id="8" name="图片 7">
            <a:extLst>
              <a:ext uri="{FF2B5EF4-FFF2-40B4-BE49-F238E27FC236}">
                <a16:creationId xmlns:a16="http://schemas.microsoft.com/office/drawing/2014/main" id="{135AEA30-A6B9-43EB-8803-CAFBB810E1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936384"/>
            <a:ext cx="3435846" cy="3435846"/>
          </a:xfrm>
          <a:prstGeom prst="rect">
            <a:avLst/>
          </a:prstGeom>
        </p:spPr>
      </p:pic>
      <p:sp>
        <p:nvSpPr>
          <p:cNvPr id="9" name="文本框 8">
            <a:extLst>
              <a:ext uri="{FF2B5EF4-FFF2-40B4-BE49-F238E27FC236}">
                <a16:creationId xmlns:a16="http://schemas.microsoft.com/office/drawing/2014/main" id="{FCBDA17C-CD88-40C6-BCCF-9D15734C9A2E}"/>
              </a:ext>
            </a:extLst>
          </p:cNvPr>
          <p:cNvSpPr txBox="1"/>
          <p:nvPr/>
        </p:nvSpPr>
        <p:spPr>
          <a:xfrm>
            <a:off x="3981904" y="1694587"/>
            <a:ext cx="5097582" cy="1477328"/>
          </a:xfrm>
          <a:prstGeom prst="rect">
            <a:avLst/>
          </a:prstGeom>
          <a:noFill/>
        </p:spPr>
        <p:txBody>
          <a:bodyPr wrap="square">
            <a:spAutoFit/>
          </a:bodyPr>
          <a:lstStyle/>
          <a:p>
            <a:r>
              <a:rPr lang="en-US" altLang="zh-CN" b="0" i="0" dirty="0">
                <a:effectLst/>
                <a:latin typeface="Arial" panose="020B0604020202020204" pitchFamily="34" charset="0"/>
                <a:cs typeface="Arial" panose="020B0604020202020204" pitchFamily="34" charset="0"/>
              </a:rPr>
              <a:t>CEPC</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Not proposed in 2026-2030 project</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aim to start operation in 2031-2035 project</a:t>
            </a:r>
          </a:p>
          <a:p>
            <a:endParaRPr lang="en-US" altLang="zh-CN" b="0" i="0" dirty="0">
              <a:effectLst/>
              <a:latin typeface="Arial" panose="020B0604020202020204" pitchFamily="34" charset="0"/>
              <a:cs typeface="Arial" panose="020B0604020202020204" pitchFamily="34" charset="0"/>
            </a:endParaRPr>
          </a:p>
          <a:p>
            <a:r>
              <a:rPr lang="en-US" altLang="zh-CN" dirty="0">
                <a:latin typeface="Arial" panose="020B0604020202020204" pitchFamily="34" charset="0"/>
                <a:cs typeface="Arial" panose="020B0604020202020204" pitchFamily="34" charset="0"/>
              </a:rPr>
              <a:t>The greatest virtue is patience!</a:t>
            </a:r>
            <a:endParaRPr lang="en-US" altLang="zh-CN" b="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28575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oogle Shape;74;p15">
            <a:extLst>
              <a:ext uri="{FF2B5EF4-FFF2-40B4-BE49-F238E27FC236}">
                <a16:creationId xmlns:a16="http://schemas.microsoft.com/office/drawing/2014/main" id="{5B35388D-8B17-4DDE-B1AF-2E1E051FF252}"/>
              </a:ext>
            </a:extLst>
          </p:cNvPr>
          <p:cNvPicPr preferRelativeResize="0"/>
          <p:nvPr/>
        </p:nvPicPr>
        <p:blipFill>
          <a:blip r:embed="rId2">
            <a:alphaModFix/>
          </a:blip>
          <a:stretch>
            <a:fillRect/>
          </a:stretch>
        </p:blipFill>
        <p:spPr>
          <a:xfrm>
            <a:off x="5796136" y="2427734"/>
            <a:ext cx="2409746" cy="2128919"/>
          </a:xfrm>
          <a:prstGeom prst="rect">
            <a:avLst/>
          </a:prstGeom>
          <a:noFill/>
          <a:ln>
            <a:noFill/>
          </a:ln>
        </p:spPr>
      </p:pic>
      <p:sp>
        <p:nvSpPr>
          <p:cNvPr id="17"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36</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a:extLst>
              <a:ext uri="{FF2B5EF4-FFF2-40B4-BE49-F238E27FC236}">
                <a16:creationId xmlns:a16="http://schemas.microsoft.com/office/drawing/2014/main" id="{BAF35224-5AAD-4D69-AC81-C21BCCFF33F2}"/>
              </a:ext>
            </a:extLst>
          </p:cNvPr>
          <p:cNvPicPr>
            <a:picLocks noChangeAspect="1"/>
          </p:cNvPicPr>
          <p:nvPr/>
        </p:nvPicPr>
        <p:blipFill>
          <a:blip r:embed="rId3"/>
          <a:stretch>
            <a:fillRect/>
          </a:stretch>
        </p:blipFill>
        <p:spPr>
          <a:xfrm>
            <a:off x="251520" y="281981"/>
            <a:ext cx="5400600" cy="3072940"/>
          </a:xfrm>
          <a:prstGeom prst="rect">
            <a:avLst/>
          </a:prstGeom>
        </p:spPr>
      </p:pic>
      <p:sp>
        <p:nvSpPr>
          <p:cNvPr id="2" name="文本框 1">
            <a:extLst>
              <a:ext uri="{FF2B5EF4-FFF2-40B4-BE49-F238E27FC236}">
                <a16:creationId xmlns:a16="http://schemas.microsoft.com/office/drawing/2014/main" id="{30DDA503-41BA-47B5-9B9F-155E0CDCB318}"/>
              </a:ext>
            </a:extLst>
          </p:cNvPr>
          <p:cNvSpPr txBox="1"/>
          <p:nvPr/>
        </p:nvSpPr>
        <p:spPr>
          <a:xfrm>
            <a:off x="7175407" y="2137645"/>
            <a:ext cx="1030475" cy="276999"/>
          </a:xfrm>
          <a:prstGeom prst="rect">
            <a:avLst/>
          </a:prstGeom>
          <a:noFill/>
        </p:spPr>
        <p:txBody>
          <a:bodyPr wrap="square" rtlCol="0">
            <a:spAutoFit/>
          </a:bodyPr>
          <a:lstStyle/>
          <a:p>
            <a:r>
              <a:rPr lang="en-US" altLang="zh-CN" sz="1200" dirty="0">
                <a:solidFill>
                  <a:srgbClr val="C00000"/>
                </a:solidFill>
              </a:rPr>
              <a:t>Dead space</a:t>
            </a:r>
            <a:endParaRPr lang="zh-CN" altLang="en-US" sz="1200" dirty="0">
              <a:solidFill>
                <a:srgbClr val="C00000"/>
              </a:solidFill>
            </a:endParaRPr>
          </a:p>
        </p:txBody>
      </p:sp>
      <p:cxnSp>
        <p:nvCxnSpPr>
          <p:cNvPr id="5" name="直接箭头连接符 4">
            <a:extLst>
              <a:ext uri="{FF2B5EF4-FFF2-40B4-BE49-F238E27FC236}">
                <a16:creationId xmlns:a16="http://schemas.microsoft.com/office/drawing/2014/main" id="{C3BC4F36-AAD3-4A92-AE64-C2FE03169EBA}"/>
              </a:ext>
            </a:extLst>
          </p:cNvPr>
          <p:cNvCxnSpPr>
            <a:cxnSpLocks/>
          </p:cNvCxnSpPr>
          <p:nvPr/>
        </p:nvCxnSpPr>
        <p:spPr>
          <a:xfrm flipH="1">
            <a:off x="7308305" y="2427734"/>
            <a:ext cx="288031"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97653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4</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椭圆 1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14" name="矩形 13"/>
          <p:cNvSpPr/>
          <p:nvPr/>
        </p:nvSpPr>
        <p:spPr>
          <a:xfrm>
            <a:off x="926995" y="178893"/>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26" name="文本框 25"/>
          <p:cNvSpPr txBox="1"/>
          <p:nvPr/>
        </p:nvSpPr>
        <p:spPr>
          <a:xfrm>
            <a:off x="3419872" y="159045"/>
            <a:ext cx="4896544"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Circular Electron Positron Collider (CEPC) </a:t>
            </a:r>
          </a:p>
        </p:txBody>
      </p:sp>
      <p:sp>
        <p:nvSpPr>
          <p:cNvPr id="9" name="文本框 8">
            <a:extLst>
              <a:ext uri="{FF2B5EF4-FFF2-40B4-BE49-F238E27FC236}">
                <a16:creationId xmlns:a16="http://schemas.microsoft.com/office/drawing/2014/main" id="{FCBDA17C-CD88-40C6-BCCF-9D15734C9A2E}"/>
              </a:ext>
            </a:extLst>
          </p:cNvPr>
          <p:cNvSpPr txBox="1"/>
          <p:nvPr/>
        </p:nvSpPr>
        <p:spPr>
          <a:xfrm>
            <a:off x="3995936" y="1833085"/>
            <a:ext cx="4968552" cy="1477328"/>
          </a:xfrm>
          <a:prstGeom prst="rect">
            <a:avLst/>
          </a:prstGeom>
          <a:noFill/>
        </p:spPr>
        <p:txBody>
          <a:bodyPr wrap="square">
            <a:spAutoFit/>
          </a:bodyPr>
          <a:lstStyle/>
          <a:p>
            <a:r>
              <a:rPr lang="en-US" altLang="zh-CN" b="0" i="0" dirty="0">
                <a:effectLst/>
                <a:latin typeface="Arial" panose="020B0604020202020204" pitchFamily="34" charset="0"/>
                <a:cs typeface="Arial" panose="020B0604020202020204" pitchFamily="34" charset="0"/>
              </a:rPr>
              <a:t>CEPC</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Not proposed in 2026-2030 project</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aim to be proposed in 2031-2035 project</a:t>
            </a:r>
          </a:p>
          <a:p>
            <a:endParaRPr lang="en-US" altLang="zh-CN" b="0" i="0" dirty="0">
              <a:effectLst/>
              <a:latin typeface="Arial" panose="020B0604020202020204" pitchFamily="34" charset="0"/>
              <a:cs typeface="Arial" panose="020B0604020202020204" pitchFamily="34" charset="0"/>
            </a:endParaRPr>
          </a:p>
          <a:p>
            <a:r>
              <a:rPr lang="en-US" altLang="zh-CN" dirty="0">
                <a:latin typeface="Arial" panose="020B0604020202020204" pitchFamily="34" charset="0"/>
                <a:cs typeface="Arial" panose="020B0604020202020204" pitchFamily="34" charset="0"/>
              </a:rPr>
              <a:t>The greatest virtue is patience!</a:t>
            </a:r>
            <a:endParaRPr lang="en-US" altLang="zh-CN" b="0" i="0" dirty="0">
              <a:effectLst/>
              <a:latin typeface="Arial" panose="020B0604020202020204" pitchFamily="34" charset="0"/>
              <a:cs typeface="Arial" panose="020B0604020202020204" pitchFamily="34" charset="0"/>
            </a:endParaRPr>
          </a:p>
        </p:txBody>
      </p:sp>
      <p:pic>
        <p:nvPicPr>
          <p:cNvPr id="4" name="图片 3">
            <a:extLst>
              <a:ext uri="{FF2B5EF4-FFF2-40B4-BE49-F238E27FC236}">
                <a16:creationId xmlns:a16="http://schemas.microsoft.com/office/drawing/2014/main" id="{5A6D7DA0-DCF9-4517-B108-ACD0F3FF58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915566"/>
            <a:ext cx="3672408" cy="3672408"/>
          </a:xfrm>
          <a:prstGeom prst="rect">
            <a:avLst/>
          </a:prstGeom>
        </p:spPr>
      </p:pic>
      <p:pic>
        <p:nvPicPr>
          <p:cNvPr id="15" name="Picture 2">
            <a:extLst>
              <a:ext uri="{FF2B5EF4-FFF2-40B4-BE49-F238E27FC236}">
                <a16:creationId xmlns:a16="http://schemas.microsoft.com/office/drawing/2014/main" id="{B8C249F8-76A8-4405-91DE-795100248E1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16066" y="3003798"/>
            <a:ext cx="399650" cy="234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22187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5</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7" name="文本框 6">
            <a:extLst>
              <a:ext uri="{FF2B5EF4-FFF2-40B4-BE49-F238E27FC236}">
                <a16:creationId xmlns:a16="http://schemas.microsoft.com/office/drawing/2014/main" id="{4359F0E0-738C-4061-8EA0-3D71670D1CCE}"/>
              </a:ext>
            </a:extLst>
          </p:cNvPr>
          <p:cNvSpPr txBox="1"/>
          <p:nvPr/>
        </p:nvSpPr>
        <p:spPr>
          <a:xfrm>
            <a:off x="4895718" y="189332"/>
            <a:ext cx="3132666" cy="369332"/>
          </a:xfrm>
          <a:prstGeom prst="rect">
            <a:avLst/>
          </a:prstGeom>
          <a:noFill/>
        </p:spPr>
        <p:txBody>
          <a:bodyPr wrap="square">
            <a:spAutoFit/>
          </a:bodyPr>
          <a:lstStyle/>
          <a:p>
            <a:r>
              <a:rPr lang="en-US" altLang="zh-CN" sz="18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CEPC Reference Detector</a:t>
            </a:r>
          </a:p>
        </p:txBody>
      </p:sp>
      <p:sp>
        <p:nvSpPr>
          <p:cNvPr id="8" name="文本框 7">
            <a:extLst>
              <a:ext uri="{FF2B5EF4-FFF2-40B4-BE49-F238E27FC236}">
                <a16:creationId xmlns:a16="http://schemas.microsoft.com/office/drawing/2014/main" id="{9C60AB4D-BC66-4E1F-A9F3-D65E814E7CA6}"/>
              </a:ext>
            </a:extLst>
          </p:cNvPr>
          <p:cNvSpPr txBox="1"/>
          <p:nvPr/>
        </p:nvSpPr>
        <p:spPr>
          <a:xfrm>
            <a:off x="0" y="783341"/>
            <a:ext cx="5292080" cy="4247317"/>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CEPC Reference Detector</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VTX: Vertex Detector</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ITK/OTK: Inner / Outer Silicon Tracker</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TPC: Time Projection Chamber</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ECAL: Crystal-bar ECAL</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HCAL: Glass Scintillator HCAL</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Muon: Muon Detector</a:t>
            </a:r>
          </a:p>
          <a:p>
            <a:pPr marL="285750" indent="-285750">
              <a:buFont typeface="Arial" panose="020B0604020202020204" pitchFamily="34" charset="0"/>
              <a:buChar char="•"/>
            </a:pPr>
            <a:endParaRPr lang="en-US" altLang="zh-CN" b="0" i="0" dirty="0">
              <a:effectLst/>
              <a:latin typeface="Arial" panose="020B0604020202020204" pitchFamily="34" charset="0"/>
              <a:cs typeface="Arial" panose="020B0604020202020204" pitchFamily="34" charset="0"/>
            </a:endParaRPr>
          </a:p>
          <a:p>
            <a:r>
              <a:rPr lang="en-US" altLang="zh-CN" b="0" i="0" dirty="0">
                <a:solidFill>
                  <a:srgbClr val="0070C0"/>
                </a:solidFill>
                <a:effectLst/>
                <a:latin typeface="Arial" panose="020B0604020202020204" pitchFamily="34" charset="0"/>
                <a:cs typeface="Arial" panose="020B0604020202020204" pitchFamily="34" charset="0"/>
              </a:rPr>
              <a:t>Physics requirements</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Tracking efficiency: Nearly 100%</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Momentum resolution: &lt; 0.3%</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Particle Identification (PID): 2</a:t>
            </a:r>
            <a:r>
              <a:rPr lang="zh-CN" altLang="en-US" b="0" i="0" dirty="0">
                <a:effectLst/>
                <a:latin typeface="Arial" panose="020B0604020202020204" pitchFamily="34" charset="0"/>
                <a:cs typeface="Arial" panose="020B0604020202020204" pitchFamily="34" charset="0"/>
              </a:rPr>
              <a:t>𝜎 </a:t>
            </a:r>
            <a:r>
              <a:rPr lang="en-US" altLang="zh-CN" b="0" i="0" dirty="0">
                <a:effectLst/>
                <a:latin typeface="Arial" panose="020B0604020202020204" pitchFamily="34" charset="0"/>
                <a:cs typeface="Arial" panose="020B0604020202020204" pitchFamily="34" charset="0"/>
              </a:rPr>
              <a:t>separation between </a:t>
            </a:r>
            <a:r>
              <a:rPr lang="en-US" altLang="zh-CN" b="0" i="0" dirty="0" err="1">
                <a:effectLst/>
                <a:latin typeface="Arial" panose="020B0604020202020204" pitchFamily="34" charset="0"/>
                <a:cs typeface="Arial" panose="020B0604020202020204" pitchFamily="34" charset="0"/>
              </a:rPr>
              <a:t>pions</a:t>
            </a:r>
            <a:r>
              <a:rPr lang="en-US" altLang="zh-CN" b="0" i="0" dirty="0">
                <a:effectLst/>
                <a:latin typeface="Arial" panose="020B0604020202020204" pitchFamily="34" charset="0"/>
                <a:cs typeface="Arial" panose="020B0604020202020204" pitchFamily="34" charset="0"/>
              </a:rPr>
              <a:t> and kaons for P &lt; ~ 20 GeV/c</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Boson Mass Resolution (BMR): Better than 4%, among other features</a:t>
            </a:r>
          </a:p>
        </p:txBody>
      </p:sp>
      <p:sp>
        <p:nvSpPr>
          <p:cNvPr id="13" name="椭圆 12">
            <a:extLst>
              <a:ext uri="{FF2B5EF4-FFF2-40B4-BE49-F238E27FC236}">
                <a16:creationId xmlns:a16="http://schemas.microsoft.com/office/drawing/2014/main" id="{32A24298-A352-4948-8385-7EF462E77915}"/>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14" name="矩形 13">
            <a:extLst>
              <a:ext uri="{FF2B5EF4-FFF2-40B4-BE49-F238E27FC236}">
                <a16:creationId xmlns:a16="http://schemas.microsoft.com/office/drawing/2014/main" id="{3D257725-52F0-46DA-82F6-CE3B5243B35C}"/>
              </a:ext>
            </a:extLst>
          </p:cNvPr>
          <p:cNvSpPr/>
          <p:nvPr/>
        </p:nvSpPr>
        <p:spPr>
          <a:xfrm>
            <a:off x="926995" y="178893"/>
            <a:ext cx="1556773" cy="369332"/>
          </a:xfrm>
          <a:prstGeom prst="rect">
            <a:avLst/>
          </a:prstGeom>
        </p:spPr>
        <p:txBody>
          <a:bodyPr wrap="none">
            <a:spAutoFit/>
          </a:bodyPr>
          <a:lstStyle/>
          <a:p>
            <a:r>
              <a:rPr lang="en-US" altLang="zh-CN" dirty="0">
                <a:solidFill>
                  <a:schemeClr val="accent1"/>
                </a:solidFill>
                <a:latin typeface="+mn-ea"/>
              </a:rPr>
              <a:t>Introduction</a:t>
            </a:r>
          </a:p>
        </p:txBody>
      </p:sp>
      <p:pic>
        <p:nvPicPr>
          <p:cNvPr id="11" name="图片 10">
            <a:extLst>
              <a:ext uri="{FF2B5EF4-FFF2-40B4-BE49-F238E27FC236}">
                <a16:creationId xmlns:a16="http://schemas.microsoft.com/office/drawing/2014/main" id="{CEFFF23D-344A-4AA5-B3EE-2F54A1579C3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78673" y="468821"/>
            <a:ext cx="3432426" cy="2385062"/>
          </a:xfrm>
          <a:prstGeom prst="rect">
            <a:avLst/>
          </a:prstGeom>
        </p:spPr>
      </p:pic>
      <p:pic>
        <p:nvPicPr>
          <p:cNvPr id="10" name="图片 9">
            <a:extLst>
              <a:ext uri="{FF2B5EF4-FFF2-40B4-BE49-F238E27FC236}">
                <a16:creationId xmlns:a16="http://schemas.microsoft.com/office/drawing/2014/main" id="{87C3C020-B1FF-465D-971C-1A19A8D61C6A}"/>
              </a:ext>
            </a:extLst>
          </p:cNvPr>
          <p:cNvPicPr>
            <a:picLocks noChangeAspect="1"/>
          </p:cNvPicPr>
          <p:nvPr/>
        </p:nvPicPr>
        <p:blipFill rotWithShape="1">
          <a:blip r:embed="rId3"/>
          <a:srcRect l="-584" t="2899" r="1640" b="14456"/>
          <a:stretch/>
        </p:blipFill>
        <p:spPr>
          <a:xfrm>
            <a:off x="5169735" y="2859781"/>
            <a:ext cx="3974265" cy="2281889"/>
          </a:xfrm>
          <a:prstGeom prst="rect">
            <a:avLst/>
          </a:prstGeom>
        </p:spPr>
      </p:pic>
    </p:spTree>
    <p:extLst>
      <p:ext uri="{BB962C8B-B14F-4D97-AF65-F5344CB8AC3E}">
        <p14:creationId xmlns:p14="http://schemas.microsoft.com/office/powerpoint/2010/main" val="3756229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F0FE2856-D802-43F9-853B-637B97598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411510"/>
            <a:ext cx="4128893" cy="4731990"/>
          </a:xfrm>
          <a:prstGeom prst="rect">
            <a:avLst/>
          </a:prstGeom>
        </p:spPr>
      </p:pic>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6</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椭圆 1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14" name="矩形 13"/>
          <p:cNvSpPr/>
          <p:nvPr/>
        </p:nvSpPr>
        <p:spPr>
          <a:xfrm>
            <a:off x="926995" y="178893"/>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26" name="文本框 25"/>
          <p:cNvSpPr txBox="1"/>
          <p:nvPr/>
        </p:nvSpPr>
        <p:spPr>
          <a:xfrm>
            <a:off x="4913406" y="159045"/>
            <a:ext cx="3493656"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CEPC Software: Architecture </a:t>
            </a:r>
          </a:p>
        </p:txBody>
      </p:sp>
      <p:sp>
        <p:nvSpPr>
          <p:cNvPr id="16" name="文本框 15">
            <a:extLst>
              <a:ext uri="{FF2B5EF4-FFF2-40B4-BE49-F238E27FC236}">
                <a16:creationId xmlns:a16="http://schemas.microsoft.com/office/drawing/2014/main" id="{1D9621CC-9078-4D82-8D33-64FDE37EEBBB}"/>
              </a:ext>
            </a:extLst>
          </p:cNvPr>
          <p:cNvSpPr txBox="1"/>
          <p:nvPr/>
        </p:nvSpPr>
        <p:spPr>
          <a:xfrm>
            <a:off x="162155" y="635336"/>
            <a:ext cx="5610766" cy="4431983"/>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The CEPC experiment is among the first to integrate with Key4hep</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A common software stack designed for future HEP experiments such as CEPC, CLIC, FCC, and ILC</a:t>
            </a:r>
          </a:p>
          <a:p>
            <a:pPr marL="285750" indent="-285750">
              <a:buFont typeface="Arial" panose="020B0604020202020204" pitchFamily="34" charset="0"/>
              <a:buChar char="•"/>
            </a:pPr>
            <a:endParaRPr lang="en-US" altLang="zh-CN" b="0" i="0" dirty="0">
              <a:effectLst/>
              <a:latin typeface="Arial" panose="020B0604020202020204" pitchFamily="34" charset="0"/>
              <a:cs typeface="Arial" panose="020B0604020202020204" pitchFamily="34" charset="0"/>
            </a:endParaRPr>
          </a:p>
          <a:p>
            <a:r>
              <a:rPr lang="en-US" altLang="zh-CN" b="0" i="0" dirty="0">
                <a:solidFill>
                  <a:srgbClr val="0070C0"/>
                </a:solidFill>
                <a:effectLst/>
                <a:latin typeface="Arial" panose="020B0604020202020204" pitchFamily="34" charset="0"/>
                <a:cs typeface="Arial" panose="020B0604020202020204" pitchFamily="34" charset="0"/>
              </a:rPr>
              <a:t>CEPCSW is organized as a multi-layer structure </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Applications</a:t>
            </a:r>
            <a:r>
              <a:rPr lang="zh-CN" altLang="en-US" sz="1600" b="0" i="0" dirty="0">
                <a:effectLst/>
                <a:latin typeface="Arial" panose="020B0604020202020204" pitchFamily="34" charset="0"/>
                <a:cs typeface="Arial" panose="020B0604020202020204" pitchFamily="34" charset="0"/>
              </a:rPr>
              <a:t>：</a:t>
            </a:r>
            <a:r>
              <a:rPr lang="en-US" altLang="zh-CN" sz="1600" b="0" i="0" dirty="0">
                <a:effectLst/>
                <a:latin typeface="Arial" panose="020B0604020202020204" pitchFamily="34" charset="0"/>
                <a:cs typeface="Arial" panose="020B0604020202020204" pitchFamily="34" charset="0"/>
              </a:rPr>
              <a:t>simulation, reconstruction and analysis </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Core software </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External libraries </a:t>
            </a:r>
          </a:p>
          <a:p>
            <a:pPr marL="285750" indent="-285750">
              <a:buFont typeface="Arial" panose="020B0604020202020204" pitchFamily="34" charset="0"/>
              <a:buChar char="•"/>
            </a:pPr>
            <a:endParaRPr lang="en-US" altLang="zh-CN" sz="1600" b="0" i="0" dirty="0">
              <a:effectLst/>
              <a:latin typeface="Arial" panose="020B0604020202020204" pitchFamily="34" charset="0"/>
              <a:cs typeface="Arial" panose="020B0604020202020204" pitchFamily="34" charset="0"/>
            </a:endParaRPr>
          </a:p>
          <a:p>
            <a:r>
              <a:rPr lang="en-US" altLang="zh-CN" b="0" i="0" dirty="0">
                <a:solidFill>
                  <a:srgbClr val="0070C0"/>
                </a:solidFill>
                <a:effectLst/>
                <a:latin typeface="Arial" panose="020B0604020202020204" pitchFamily="34" charset="0"/>
                <a:cs typeface="Arial" panose="020B0604020202020204" pitchFamily="34" charset="0"/>
              </a:rPr>
              <a:t>The key components of core software include</a:t>
            </a:r>
            <a:r>
              <a:rPr lang="en-US" altLang="zh-CN" b="0" i="0" dirty="0">
                <a:effectLst/>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Gaudi: defines interfaces to all software components </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EDM4hep: generic event data model </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DD4hep: detector geometry description</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CEPC-specific components: </a:t>
            </a:r>
            <a:r>
              <a:rPr lang="en-US" altLang="zh-CN" sz="1600" b="0" i="0" dirty="0" err="1">
                <a:effectLst/>
                <a:latin typeface="Arial" panose="020B0604020202020204" pitchFamily="34" charset="0"/>
                <a:cs typeface="Arial" panose="020B0604020202020204" pitchFamily="34" charset="0"/>
              </a:rPr>
              <a:t>GeomSvc</a:t>
            </a:r>
            <a:r>
              <a:rPr lang="en-US" altLang="zh-CN" sz="1600" b="0" i="0" dirty="0">
                <a:effectLst/>
                <a:latin typeface="Arial" panose="020B0604020202020204" pitchFamily="34" charset="0"/>
                <a:cs typeface="Arial" panose="020B0604020202020204" pitchFamily="34" charset="0"/>
              </a:rPr>
              <a:t>, simulation framework, </a:t>
            </a:r>
            <a:r>
              <a:rPr lang="en-US" altLang="zh-CN" sz="1600" b="0" i="0" dirty="0" err="1">
                <a:effectLst/>
                <a:latin typeface="Arial" panose="020B0604020202020204" pitchFamily="34" charset="0"/>
                <a:cs typeface="Arial" panose="020B0604020202020204" pitchFamily="34" charset="0"/>
              </a:rPr>
              <a:t>RDFAnalysis</a:t>
            </a:r>
            <a:r>
              <a:rPr lang="en-US" altLang="zh-CN" sz="1600" b="0" i="0" dirty="0">
                <a:effectLst/>
                <a:latin typeface="Arial" panose="020B0604020202020204" pitchFamily="34" charset="0"/>
                <a:cs typeface="Arial" panose="020B0604020202020204" pitchFamily="34" charset="0"/>
              </a:rPr>
              <a:t>, beam background mixing, fast simulation, machine learning interface, etc.</a:t>
            </a:r>
          </a:p>
        </p:txBody>
      </p:sp>
    </p:spTree>
    <p:extLst>
      <p:ext uri="{BB962C8B-B14F-4D97-AF65-F5344CB8AC3E}">
        <p14:creationId xmlns:p14="http://schemas.microsoft.com/office/powerpoint/2010/main" val="41253931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E4AB3572-C4BA-491F-890F-7F8E1EAFB69C}"/>
              </a:ext>
            </a:extLst>
          </p:cNvPr>
          <p:cNvPicPr>
            <a:picLocks noChangeAspect="1"/>
          </p:cNvPicPr>
          <p:nvPr/>
        </p:nvPicPr>
        <p:blipFill>
          <a:blip r:embed="rId3"/>
          <a:stretch>
            <a:fillRect/>
          </a:stretch>
        </p:blipFill>
        <p:spPr>
          <a:xfrm>
            <a:off x="5447001" y="582616"/>
            <a:ext cx="3632285" cy="2376264"/>
          </a:xfrm>
          <a:prstGeom prst="rect">
            <a:avLst/>
          </a:prstGeom>
        </p:spPr>
      </p:pic>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7</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椭圆 1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14" name="矩形 13"/>
          <p:cNvSpPr/>
          <p:nvPr/>
        </p:nvSpPr>
        <p:spPr>
          <a:xfrm>
            <a:off x="926995" y="178893"/>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26" name="文本框 25"/>
          <p:cNvSpPr txBox="1"/>
          <p:nvPr/>
        </p:nvSpPr>
        <p:spPr>
          <a:xfrm>
            <a:off x="4718059" y="159045"/>
            <a:ext cx="2880320"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ACTS: Tracking Library</a:t>
            </a:r>
          </a:p>
        </p:txBody>
      </p:sp>
      <p:sp>
        <p:nvSpPr>
          <p:cNvPr id="16" name="文本框 15">
            <a:extLst>
              <a:ext uri="{FF2B5EF4-FFF2-40B4-BE49-F238E27FC236}">
                <a16:creationId xmlns:a16="http://schemas.microsoft.com/office/drawing/2014/main" id="{1D9621CC-9078-4D82-8D33-64FDE37EEBBB}"/>
              </a:ext>
            </a:extLst>
          </p:cNvPr>
          <p:cNvSpPr txBox="1"/>
          <p:nvPr/>
        </p:nvSpPr>
        <p:spPr>
          <a:xfrm>
            <a:off x="50482" y="582616"/>
            <a:ext cx="5529630" cy="3293209"/>
          </a:xfrm>
          <a:prstGeom prst="rect">
            <a:avLst/>
          </a:prstGeom>
          <a:noFill/>
        </p:spPr>
        <p:txBody>
          <a:bodyPr wrap="square">
            <a:spAutoFit/>
          </a:bodyPr>
          <a:lstStyle/>
          <a:p>
            <a:r>
              <a:rPr lang="en-US" altLang="zh-CN" b="0" i="0" dirty="0">
                <a:solidFill>
                  <a:srgbClr val="1E70B1"/>
                </a:solidFill>
                <a:effectLst/>
                <a:latin typeface="Arial" panose="020B0604020202020204" pitchFamily="34" charset="0"/>
                <a:cs typeface="Arial" panose="020B0604020202020204" pitchFamily="34" charset="0"/>
              </a:rPr>
              <a:t>Software development background </a:t>
            </a:r>
          </a:p>
          <a:p>
            <a:pPr marL="285750" indent="-285750">
              <a:buFont typeface="Arial" panose="020B0604020202020204" pitchFamily="34" charset="0"/>
              <a:buChar char="•"/>
            </a:pPr>
            <a:r>
              <a:rPr lang="en-US" altLang="zh-CN" sz="1600" b="0" i="0" dirty="0">
                <a:solidFill>
                  <a:srgbClr val="C00000"/>
                </a:solidFill>
                <a:effectLst/>
                <a:latin typeface="Arial" panose="020B0604020202020204" pitchFamily="34" charset="0"/>
                <a:cs typeface="Arial" panose="020B0604020202020204" pitchFamily="34" charset="0"/>
              </a:rPr>
              <a:t>Hardware</a:t>
            </a:r>
            <a:r>
              <a:rPr lang="en-US" altLang="zh-CN" sz="1600" b="0" i="0" dirty="0">
                <a:effectLst/>
                <a:latin typeface="Arial" panose="020B0604020202020204" pitchFamily="34" charset="0"/>
                <a:cs typeface="Arial" panose="020B0604020202020204" pitchFamily="34" charset="0"/>
              </a:rPr>
              <a:t>: Computing is shifting toward multi-core CPUs and diverse accelerators (GPUs, FPGAs).</a:t>
            </a:r>
          </a:p>
          <a:p>
            <a:pPr marL="285750" indent="-285750">
              <a:buFont typeface="Arial" panose="020B0604020202020204" pitchFamily="34" charset="0"/>
              <a:buChar char="•"/>
            </a:pPr>
            <a:r>
              <a:rPr lang="en-US" altLang="zh-CN" sz="1600" b="0" i="0" dirty="0">
                <a:solidFill>
                  <a:srgbClr val="00B050"/>
                </a:solidFill>
                <a:effectLst/>
                <a:latin typeface="Arial" panose="020B0604020202020204" pitchFamily="34" charset="0"/>
                <a:cs typeface="Arial" panose="020B0604020202020204" pitchFamily="34" charset="0"/>
              </a:rPr>
              <a:t>ML</a:t>
            </a:r>
            <a:r>
              <a:rPr lang="en-US" altLang="zh-CN" sz="1600" b="0" i="0" dirty="0">
                <a:effectLst/>
                <a:latin typeface="Arial" panose="020B0604020202020204" pitchFamily="34" charset="0"/>
                <a:cs typeface="Arial" panose="020B0604020202020204" pitchFamily="34" charset="0"/>
              </a:rPr>
              <a:t>: Machine learning has become an essential component of high-energy physics experiments.</a:t>
            </a:r>
          </a:p>
          <a:p>
            <a:endParaRPr lang="en-US" altLang="zh-CN" dirty="0">
              <a:solidFill>
                <a:srgbClr val="1E70B1"/>
              </a:solidFill>
              <a:latin typeface="Arial" panose="020B0604020202020204" pitchFamily="34" charset="0"/>
              <a:cs typeface="Arial" panose="020B0604020202020204" pitchFamily="34" charset="0"/>
            </a:endParaRPr>
          </a:p>
          <a:p>
            <a:r>
              <a:rPr lang="en-US" altLang="zh-CN" b="0" i="0" dirty="0">
                <a:solidFill>
                  <a:srgbClr val="1E70B1"/>
                </a:solidFill>
                <a:effectLst/>
                <a:latin typeface="Arial" panose="020B0604020202020204" pitchFamily="34" charset="0"/>
                <a:cs typeface="Arial" panose="020B0604020202020204" pitchFamily="34" charset="0"/>
              </a:rPr>
              <a:t>ACTS, A Common Tracking Software</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Open source and experiment-independent toolkit for track reconstruction</a:t>
            </a: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Developed with modern C++ with unit testing and continuous integration</a:t>
            </a:r>
          </a:p>
          <a:p>
            <a:endParaRPr lang="en-US" altLang="zh-CN" b="0" i="0" dirty="0">
              <a:solidFill>
                <a:srgbClr val="1E70B1"/>
              </a:solidFill>
              <a:effectLst/>
              <a:latin typeface="Arial" panose="020B0604020202020204" pitchFamily="34" charset="0"/>
              <a:cs typeface="Arial" panose="020B0604020202020204" pitchFamily="34" charset="0"/>
            </a:endParaRPr>
          </a:p>
        </p:txBody>
      </p:sp>
      <p:sp>
        <p:nvSpPr>
          <p:cNvPr id="20" name="文本框 19">
            <a:extLst>
              <a:ext uri="{FF2B5EF4-FFF2-40B4-BE49-F238E27FC236}">
                <a16:creationId xmlns:a16="http://schemas.microsoft.com/office/drawing/2014/main" id="{26DA8B23-43EB-483B-9A0D-5353EB85E9A8}"/>
              </a:ext>
            </a:extLst>
          </p:cNvPr>
          <p:cNvSpPr txBox="1"/>
          <p:nvPr/>
        </p:nvSpPr>
        <p:spPr>
          <a:xfrm>
            <a:off x="50482" y="3651870"/>
            <a:ext cx="8769990" cy="1415772"/>
          </a:xfrm>
          <a:prstGeom prst="rect">
            <a:avLst/>
          </a:prstGeom>
          <a:noFill/>
        </p:spPr>
        <p:txBody>
          <a:bodyPr wrap="square">
            <a:spAutoFit/>
          </a:bodyPr>
          <a:lstStyle/>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Several R&amp;D projects within the ACTS ecosystem</a:t>
            </a:r>
          </a:p>
          <a:p>
            <a:pPr marL="742950" lvl="1" indent="-285750">
              <a:buFont typeface="Arial" panose="020B0604020202020204" pitchFamily="34" charset="0"/>
              <a:buChar char="•"/>
            </a:pPr>
            <a:r>
              <a:rPr lang="en-US" altLang="zh-CN" sz="1600" b="0" i="0" dirty="0" err="1">
                <a:solidFill>
                  <a:srgbClr val="C00000"/>
                </a:solidFill>
                <a:effectLst/>
                <a:latin typeface="Arial" panose="020B0604020202020204" pitchFamily="34" charset="0"/>
                <a:cs typeface="Arial" panose="020B0604020202020204" pitchFamily="34" charset="0"/>
              </a:rPr>
              <a:t>traccc</a:t>
            </a:r>
            <a:r>
              <a:rPr lang="en-US" altLang="zh-CN" sz="1600" b="0" i="0" dirty="0">
                <a:effectLst/>
                <a:latin typeface="Arial" panose="020B0604020202020204" pitchFamily="34" charset="0"/>
                <a:cs typeface="Arial" panose="020B0604020202020204" pitchFamily="34" charset="0"/>
              </a:rPr>
              <a:t>: GPU R&amp;D line</a:t>
            </a:r>
            <a:r>
              <a:rPr lang="zh-CN" altLang="en-US" sz="1600" b="0" i="0" dirty="0">
                <a:effectLst/>
                <a:latin typeface="Arial" panose="020B0604020202020204" pitchFamily="34" charset="0"/>
                <a:cs typeface="Arial" panose="020B0604020202020204" pitchFamily="34" charset="0"/>
              </a:rPr>
              <a:t>（</a:t>
            </a:r>
            <a:r>
              <a:rPr lang="en-US" altLang="zh-CN" sz="1600" b="0" i="0" dirty="0">
                <a:effectLst/>
                <a:latin typeface="Arial" panose="020B0604020202020204" pitchFamily="34" charset="0"/>
                <a:cs typeface="Arial" panose="020B0604020202020204" pitchFamily="34" charset="0"/>
              </a:rPr>
              <a:t>application see </a:t>
            </a:r>
            <a:r>
              <a:rPr lang="en-US" altLang="zh-CN" sz="1600" b="0" i="0" dirty="0">
                <a:effectLst/>
                <a:latin typeface="Arial" panose="020B0604020202020204" pitchFamily="34" charset="0"/>
                <a:cs typeface="Arial" panose="020B0604020202020204" pitchFamily="34" charset="0"/>
                <a:hlinkClick r:id="rId4"/>
              </a:rPr>
              <a:t>Neza’s talk</a:t>
            </a:r>
            <a:r>
              <a:rPr lang="zh-CN" altLang="en-US" sz="1600" b="0" i="0" dirty="0">
                <a:effectLst/>
                <a:latin typeface="Arial" panose="020B0604020202020204" pitchFamily="34" charset="0"/>
                <a:cs typeface="Arial" panose="020B0604020202020204" pitchFamily="34" charset="0"/>
              </a:rPr>
              <a:t>）</a:t>
            </a:r>
            <a:endParaRPr lang="en-US" altLang="zh-CN" sz="1600" b="0" i="0" dirty="0">
              <a:effectLst/>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altLang="zh-CN" sz="1600" b="0" i="0" dirty="0">
                <a:solidFill>
                  <a:srgbClr val="00B050"/>
                </a:solidFill>
                <a:effectLst/>
                <a:latin typeface="Arial" panose="020B0604020202020204" pitchFamily="34" charset="0"/>
                <a:cs typeface="Arial" panose="020B0604020202020204" pitchFamily="34" charset="0"/>
              </a:rPr>
              <a:t>ML-based </a:t>
            </a:r>
            <a:r>
              <a:rPr lang="en-US" altLang="zh-CN" sz="1600" b="0" i="0" dirty="0" err="1">
                <a:solidFill>
                  <a:srgbClr val="00B050"/>
                </a:solidFill>
                <a:effectLst/>
                <a:latin typeface="Arial" panose="020B0604020202020204" pitchFamily="34" charset="0"/>
                <a:cs typeface="Arial" panose="020B0604020202020204" pitchFamily="34" charset="0"/>
              </a:rPr>
              <a:t>alg</a:t>
            </a:r>
            <a:r>
              <a:rPr lang="en-US" altLang="zh-CN" sz="1600" b="0" i="0" dirty="0">
                <a:effectLst/>
                <a:latin typeface="Arial" panose="020B0604020202020204" pitchFamily="34" charset="0"/>
                <a:cs typeface="Arial" panose="020B0604020202020204" pitchFamily="34" charset="0"/>
              </a:rPr>
              <a:t>:</a:t>
            </a:r>
            <a:r>
              <a:rPr lang="zh-CN" altLang="en-US" sz="1600" b="0" i="0" dirty="0">
                <a:effectLst/>
                <a:latin typeface="Arial" panose="020B0604020202020204" pitchFamily="34" charset="0"/>
                <a:cs typeface="Arial" panose="020B0604020202020204" pitchFamily="34" charset="0"/>
              </a:rPr>
              <a:t> </a:t>
            </a:r>
            <a:r>
              <a:rPr lang="en-US" altLang="zh-CN" sz="1600" b="0" i="0" dirty="0">
                <a:effectLst/>
                <a:latin typeface="Arial" panose="020B0604020202020204" pitchFamily="34" charset="0"/>
                <a:cs typeface="Arial" panose="020B0604020202020204" pitchFamily="34" charset="0"/>
              </a:rPr>
              <a:t>GNN based tracking</a:t>
            </a:r>
            <a:r>
              <a:rPr lang="en-US" altLang="zh-CN" sz="1600" dirty="0">
                <a:latin typeface="Arial" panose="020B0604020202020204" pitchFamily="34" charset="0"/>
                <a:cs typeface="Arial" panose="020B0604020202020204" pitchFamily="34" charset="0"/>
              </a:rPr>
              <a:t>,</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Seed Filter,</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Ambiguity Resolution …</a:t>
            </a:r>
          </a:p>
          <a:p>
            <a:pPr marL="742950" lvl="1"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a:t>
            </a:r>
            <a:endParaRPr lang="en-US" altLang="zh-CN" b="0" i="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More in </a:t>
            </a:r>
            <a:r>
              <a:rPr lang="en-US" altLang="zh-CN" b="0" i="0" dirty="0">
                <a:effectLst/>
                <a:latin typeface="Arial" panose="020B0604020202020204" pitchFamily="34" charset="0"/>
                <a:cs typeface="Arial" panose="020B0604020202020204" pitchFamily="34" charset="0"/>
                <a:hlinkClick r:id="rId5"/>
              </a:rPr>
              <a:t>Noemi’s</a:t>
            </a:r>
            <a:r>
              <a:rPr lang="en-US" altLang="zh-CN" b="0" i="0" dirty="0">
                <a:effectLst/>
                <a:latin typeface="Arial" panose="020B0604020202020204" pitchFamily="34" charset="0"/>
                <a:cs typeface="Arial" panose="020B0604020202020204" pitchFamily="34" charset="0"/>
              </a:rPr>
              <a:t>, </a:t>
            </a:r>
            <a:r>
              <a:rPr lang="en-US" altLang="zh-CN" b="0" i="0" dirty="0">
                <a:effectLst/>
                <a:latin typeface="Arial" panose="020B0604020202020204" pitchFamily="34" charset="0"/>
                <a:cs typeface="Arial" panose="020B0604020202020204" pitchFamily="34" charset="0"/>
                <a:hlinkClick r:id="rId6"/>
              </a:rPr>
              <a:t>Corentin’s</a:t>
            </a:r>
            <a:r>
              <a:rPr lang="en-US" altLang="zh-CN" b="0" i="0" dirty="0">
                <a:effectLst/>
                <a:latin typeface="Arial" panose="020B0604020202020204" pitchFamily="34" charset="0"/>
                <a:cs typeface="Arial" panose="020B0604020202020204" pitchFamily="34" charset="0"/>
              </a:rPr>
              <a:t>, </a:t>
            </a:r>
            <a:r>
              <a:rPr lang="en-US" altLang="zh-CN" b="0" i="0" dirty="0">
                <a:effectLst/>
                <a:latin typeface="Arial" panose="020B0604020202020204" pitchFamily="34" charset="0"/>
                <a:cs typeface="Arial" panose="020B0604020202020204" pitchFamily="34" charset="0"/>
                <a:hlinkClick r:id="rId7"/>
              </a:rPr>
              <a:t>Pierfrancesco’s</a:t>
            </a:r>
            <a:r>
              <a:rPr lang="en-US" altLang="zh-CN" b="0" i="0" dirty="0">
                <a:effectLst/>
                <a:latin typeface="Arial" panose="020B0604020202020204" pitchFamily="34" charset="0"/>
                <a:cs typeface="Arial" panose="020B0604020202020204" pitchFamily="34" charset="0"/>
              </a:rPr>
              <a:t> and </a:t>
            </a:r>
            <a:r>
              <a:rPr lang="en-US" altLang="zh-CN" b="0" i="0" dirty="0">
                <a:effectLst/>
                <a:latin typeface="Arial" panose="020B0604020202020204" pitchFamily="34" charset="0"/>
                <a:cs typeface="Arial" panose="020B0604020202020204" pitchFamily="34" charset="0"/>
                <a:hlinkClick r:id="rId8"/>
              </a:rPr>
              <a:t>Yanqi’s talk</a:t>
            </a:r>
            <a:r>
              <a:rPr lang="en-US" altLang="zh-CN" b="0" i="0" dirty="0">
                <a:effectLst/>
                <a:latin typeface="Arial" panose="020B0604020202020204" pitchFamily="34" charset="0"/>
                <a:cs typeface="Arial" panose="020B0604020202020204" pitchFamily="34" charset="0"/>
              </a:rPr>
              <a:t>, </a:t>
            </a:r>
            <a:r>
              <a:rPr lang="en-US" altLang="zh-CN" b="0" i="0" dirty="0">
                <a:effectLst/>
                <a:latin typeface="Arial" panose="020B0604020202020204" pitchFamily="34" charset="0"/>
                <a:cs typeface="Arial" panose="020B0604020202020204" pitchFamily="34" charset="0"/>
                <a:hlinkClick r:id="rId9"/>
              </a:rPr>
              <a:t>Andreas’ poster</a:t>
            </a:r>
            <a:r>
              <a:rPr lang="en-US" altLang="zh-CN" b="0" i="0" dirty="0">
                <a:effectLst/>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a:t>
            </a:r>
            <a:endParaRPr lang="en-US" altLang="zh-CN" b="0" i="0" dirty="0">
              <a:effectLst/>
              <a:latin typeface="Arial" panose="020B0604020202020204" pitchFamily="34" charset="0"/>
              <a:cs typeface="Arial" panose="020B0604020202020204" pitchFamily="34" charset="0"/>
            </a:endParaRPr>
          </a:p>
        </p:txBody>
      </p:sp>
      <p:sp>
        <p:nvSpPr>
          <p:cNvPr id="10" name="文本框 9">
            <a:extLst>
              <a:ext uri="{FF2B5EF4-FFF2-40B4-BE49-F238E27FC236}">
                <a16:creationId xmlns:a16="http://schemas.microsoft.com/office/drawing/2014/main" id="{29EEABBE-6A92-4C90-BE6E-7608B6C7A93C}"/>
              </a:ext>
            </a:extLst>
          </p:cNvPr>
          <p:cNvSpPr txBox="1"/>
          <p:nvPr/>
        </p:nvSpPr>
        <p:spPr>
          <a:xfrm>
            <a:off x="5688299" y="3071675"/>
            <a:ext cx="3312368" cy="369332"/>
          </a:xfrm>
          <a:prstGeom prst="rect">
            <a:avLst/>
          </a:prstGeom>
          <a:noFill/>
        </p:spPr>
        <p:txBody>
          <a:bodyPr wrap="square">
            <a:spAutoFit/>
          </a:bodyPr>
          <a:lstStyle/>
          <a:p>
            <a:r>
              <a:rPr lang="en-US" altLang="zh-CN" dirty="0">
                <a:latin typeface="Arial" panose="020B0604020202020204" pitchFamily="34" charset="0"/>
                <a:cs typeface="Arial" panose="020B0604020202020204" pitchFamily="34" charset="0"/>
                <a:hlinkClick r:id="rId10"/>
              </a:rPr>
              <a:t>https://github.com/acts-project</a:t>
            </a:r>
            <a:endParaRPr lang="en-US" altLang="zh-CN" b="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81096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6200000" flipV="1">
            <a:off x="-1573907" y="1573907"/>
            <a:ext cx="5143501"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63" name="TextBox 23"/>
          <p:cNvSpPr txBox="1"/>
          <p:nvPr/>
        </p:nvSpPr>
        <p:spPr>
          <a:xfrm>
            <a:off x="558652" y="2227612"/>
            <a:ext cx="2874069" cy="527951"/>
          </a:xfrm>
          <a:prstGeom prst="rect">
            <a:avLst/>
          </a:prstGeom>
          <a:noFill/>
        </p:spPr>
        <p:txBody>
          <a:bodyPr wrap="square">
            <a:noAutofit/>
          </a:bodyPr>
          <a:lstStyle/>
          <a:p>
            <a:pPr algn="ctr"/>
            <a:r>
              <a:rPr lang="en-US" altLang="zh-CN" sz="2800" b="1" dirty="0">
                <a:solidFill>
                  <a:schemeClr val="tx1">
                    <a:lumMod val="65000"/>
                    <a:lumOff val="35000"/>
                  </a:schemeClr>
                </a:solidFill>
                <a:latin typeface="Times New Roman" panose="02020603050405020304" pitchFamily="18" charset="0"/>
                <a:cs typeface="Times New Roman" panose="02020603050405020304" pitchFamily="18" charset="0"/>
              </a:rPr>
              <a:t>Outline</a:t>
            </a:r>
          </a:p>
        </p:txBody>
      </p:sp>
      <p:sp>
        <p:nvSpPr>
          <p:cNvPr id="29" name="椭圆 28"/>
          <p:cNvSpPr/>
          <p:nvPr/>
        </p:nvSpPr>
        <p:spPr>
          <a:xfrm>
            <a:off x="3075346" y="1240258"/>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30" name="矩形 29"/>
          <p:cNvSpPr/>
          <p:nvPr/>
        </p:nvSpPr>
        <p:spPr>
          <a:xfrm>
            <a:off x="3776338" y="1336812"/>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2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8</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9" name="椭圆 8">
            <a:extLst>
              <a:ext uri="{FF2B5EF4-FFF2-40B4-BE49-F238E27FC236}">
                <a16:creationId xmlns:a16="http://schemas.microsoft.com/office/drawing/2014/main" id="{F58B1EF9-74DC-4C65-9BCF-D314E1E03C6D}"/>
              </a:ext>
            </a:extLst>
          </p:cNvPr>
          <p:cNvSpPr/>
          <p:nvPr/>
        </p:nvSpPr>
        <p:spPr>
          <a:xfrm>
            <a:off x="3075346" y="1946392"/>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10" name="矩形 9">
            <a:extLst>
              <a:ext uri="{FF2B5EF4-FFF2-40B4-BE49-F238E27FC236}">
                <a16:creationId xmlns:a16="http://schemas.microsoft.com/office/drawing/2014/main" id="{AEB3B973-C1D9-4ADE-A30A-9252734A4C6C}"/>
              </a:ext>
            </a:extLst>
          </p:cNvPr>
          <p:cNvSpPr/>
          <p:nvPr/>
        </p:nvSpPr>
        <p:spPr>
          <a:xfrm>
            <a:off x="3776338" y="2042946"/>
            <a:ext cx="3698385" cy="369332"/>
          </a:xfrm>
          <a:prstGeom prst="rect">
            <a:avLst/>
          </a:prstGeom>
          <a:ln>
            <a:solidFill>
              <a:srgbClr val="0070C0"/>
            </a:solidFill>
          </a:ln>
        </p:spPr>
        <p:txBody>
          <a:bodyPr wrap="none">
            <a:spAutoFit/>
          </a:bodyPr>
          <a:lstStyle/>
          <a:p>
            <a:r>
              <a:rPr lang="en-US" altLang="zh-CN" dirty="0">
                <a:solidFill>
                  <a:schemeClr val="accent1"/>
                </a:solidFill>
                <a:latin typeface="+mn-ea"/>
              </a:rPr>
              <a:t>Application of ACTS to CEPCSW</a:t>
            </a:r>
          </a:p>
        </p:txBody>
      </p:sp>
      <p:sp>
        <p:nvSpPr>
          <p:cNvPr id="11" name="椭圆 10">
            <a:extLst>
              <a:ext uri="{FF2B5EF4-FFF2-40B4-BE49-F238E27FC236}">
                <a16:creationId xmlns:a16="http://schemas.microsoft.com/office/drawing/2014/main" id="{5E9A1963-7150-4667-A426-D3C98AA454D6}"/>
              </a:ext>
            </a:extLst>
          </p:cNvPr>
          <p:cNvSpPr/>
          <p:nvPr/>
        </p:nvSpPr>
        <p:spPr>
          <a:xfrm>
            <a:off x="3075346" y="2652526"/>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12" name="矩形 11">
            <a:extLst>
              <a:ext uri="{FF2B5EF4-FFF2-40B4-BE49-F238E27FC236}">
                <a16:creationId xmlns:a16="http://schemas.microsoft.com/office/drawing/2014/main" id="{1CB9EBF1-CCAE-4AF1-B732-2CC8F0744E28}"/>
              </a:ext>
            </a:extLst>
          </p:cNvPr>
          <p:cNvSpPr/>
          <p:nvPr/>
        </p:nvSpPr>
        <p:spPr>
          <a:xfrm>
            <a:off x="3776338" y="2749080"/>
            <a:ext cx="1590372" cy="369332"/>
          </a:xfrm>
          <a:prstGeom prst="rect">
            <a:avLst/>
          </a:prstGeom>
        </p:spPr>
        <p:txBody>
          <a:bodyPr wrap="none">
            <a:spAutoFit/>
          </a:bodyPr>
          <a:lstStyle/>
          <a:p>
            <a:r>
              <a:rPr lang="en-US" altLang="zh-CN" dirty="0">
                <a:solidFill>
                  <a:schemeClr val="accent1"/>
                </a:solidFill>
                <a:latin typeface="+mn-ea"/>
              </a:rPr>
              <a:t>Performance</a:t>
            </a:r>
          </a:p>
        </p:txBody>
      </p:sp>
      <p:sp>
        <p:nvSpPr>
          <p:cNvPr id="13" name="椭圆 12">
            <a:extLst>
              <a:ext uri="{FF2B5EF4-FFF2-40B4-BE49-F238E27FC236}">
                <a16:creationId xmlns:a16="http://schemas.microsoft.com/office/drawing/2014/main" id="{98C1DA9B-CF3F-4C16-AA5A-E8CAEA406E10}"/>
              </a:ext>
            </a:extLst>
          </p:cNvPr>
          <p:cNvSpPr/>
          <p:nvPr/>
        </p:nvSpPr>
        <p:spPr>
          <a:xfrm>
            <a:off x="3075346" y="3358661"/>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14" name="矩形 13">
            <a:extLst>
              <a:ext uri="{FF2B5EF4-FFF2-40B4-BE49-F238E27FC236}">
                <a16:creationId xmlns:a16="http://schemas.microsoft.com/office/drawing/2014/main" id="{7404FFBE-9C65-476B-AD84-4EBCD79E948A}"/>
              </a:ext>
            </a:extLst>
          </p:cNvPr>
          <p:cNvSpPr/>
          <p:nvPr/>
        </p:nvSpPr>
        <p:spPr>
          <a:xfrm>
            <a:off x="3776338" y="3455215"/>
            <a:ext cx="712054" cy="369332"/>
          </a:xfrm>
          <a:prstGeom prst="rect">
            <a:avLst/>
          </a:prstGeom>
        </p:spPr>
        <p:txBody>
          <a:bodyPr wrap="none">
            <a:spAutoFit/>
          </a:bodyPr>
          <a:lstStyle/>
          <a:p>
            <a:r>
              <a:rPr lang="en-US" altLang="zh-CN" dirty="0">
                <a:solidFill>
                  <a:schemeClr val="accent1"/>
                </a:solidFill>
                <a:latin typeface="+mn-ea"/>
              </a:rPr>
              <a:t>R&amp;D</a:t>
            </a:r>
          </a:p>
        </p:txBody>
      </p:sp>
    </p:spTree>
    <p:extLst>
      <p:ext uri="{BB962C8B-B14F-4D97-AF65-F5344CB8AC3E}">
        <p14:creationId xmlns:p14="http://schemas.microsoft.com/office/powerpoint/2010/main" val="25651409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E4AB3572-C4BA-491F-890F-7F8E1EAFB69C}"/>
              </a:ext>
            </a:extLst>
          </p:cNvPr>
          <p:cNvPicPr>
            <a:picLocks noChangeAspect="1"/>
          </p:cNvPicPr>
          <p:nvPr/>
        </p:nvPicPr>
        <p:blipFill>
          <a:blip r:embed="rId3"/>
          <a:stretch>
            <a:fillRect/>
          </a:stretch>
        </p:blipFill>
        <p:spPr>
          <a:xfrm>
            <a:off x="1275701" y="1012258"/>
            <a:ext cx="2552003" cy="1669537"/>
          </a:xfrm>
          <a:prstGeom prst="rect">
            <a:avLst/>
          </a:prstGeom>
        </p:spPr>
      </p:pic>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9</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6" name="文本框 25"/>
          <p:cNvSpPr txBox="1"/>
          <p:nvPr/>
        </p:nvSpPr>
        <p:spPr>
          <a:xfrm>
            <a:off x="7027951" y="161456"/>
            <a:ext cx="1457189"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Brief view</a:t>
            </a:r>
          </a:p>
        </p:txBody>
      </p:sp>
      <p:pic>
        <p:nvPicPr>
          <p:cNvPr id="12" name="图片 11">
            <a:extLst>
              <a:ext uri="{FF2B5EF4-FFF2-40B4-BE49-F238E27FC236}">
                <a16:creationId xmlns:a16="http://schemas.microsoft.com/office/drawing/2014/main" id="{2B4BFD47-0709-4F5D-B8E5-D6D6F3A6FF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9110" y="643188"/>
            <a:ext cx="2020199" cy="2315284"/>
          </a:xfrm>
          <a:prstGeom prst="rect">
            <a:avLst/>
          </a:prstGeom>
        </p:spPr>
      </p:pic>
      <p:sp>
        <p:nvSpPr>
          <p:cNvPr id="15" name="椭圆 14">
            <a:extLst>
              <a:ext uri="{FF2B5EF4-FFF2-40B4-BE49-F238E27FC236}">
                <a16:creationId xmlns:a16="http://schemas.microsoft.com/office/drawing/2014/main" id="{77A2BDF2-1A06-4036-B66F-8EC290D19020}"/>
              </a:ext>
            </a:extLst>
          </p:cNvPr>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17" name="矩形 16">
            <a:extLst>
              <a:ext uri="{FF2B5EF4-FFF2-40B4-BE49-F238E27FC236}">
                <a16:creationId xmlns:a16="http://schemas.microsoft.com/office/drawing/2014/main" id="{7203F972-6D50-4359-BFB7-610C10EA7414}"/>
              </a:ext>
            </a:extLst>
          </p:cNvPr>
          <p:cNvSpPr/>
          <p:nvPr/>
        </p:nvSpPr>
        <p:spPr>
          <a:xfrm>
            <a:off x="926995" y="178893"/>
            <a:ext cx="3698385" cy="369332"/>
          </a:xfrm>
          <a:prstGeom prst="rect">
            <a:avLst/>
          </a:prstGeom>
        </p:spPr>
        <p:txBody>
          <a:bodyPr wrap="none">
            <a:spAutoFit/>
          </a:bodyPr>
          <a:lstStyle/>
          <a:p>
            <a:r>
              <a:rPr lang="en-US" altLang="zh-CN" dirty="0">
                <a:solidFill>
                  <a:schemeClr val="accent1"/>
                </a:solidFill>
                <a:latin typeface="+mn-ea"/>
              </a:rPr>
              <a:t>Application of ACTS to CEPCSW</a:t>
            </a:r>
          </a:p>
        </p:txBody>
      </p:sp>
      <p:sp>
        <p:nvSpPr>
          <p:cNvPr id="4" name="箭头: 右 3">
            <a:extLst>
              <a:ext uri="{FF2B5EF4-FFF2-40B4-BE49-F238E27FC236}">
                <a16:creationId xmlns:a16="http://schemas.microsoft.com/office/drawing/2014/main" id="{236AB4DB-5F26-40AD-A390-14A5B9536F70}"/>
              </a:ext>
            </a:extLst>
          </p:cNvPr>
          <p:cNvSpPr/>
          <p:nvPr/>
        </p:nvSpPr>
        <p:spPr>
          <a:xfrm>
            <a:off x="4139952" y="2177457"/>
            <a:ext cx="1224136" cy="400110"/>
          </a:xfrm>
          <a:prstGeom prst="rightArrow">
            <a:avLst/>
          </a:prstGeom>
          <a:solidFill>
            <a:srgbClr val="C0000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18" name="文本框 17">
            <a:extLst>
              <a:ext uri="{FF2B5EF4-FFF2-40B4-BE49-F238E27FC236}">
                <a16:creationId xmlns:a16="http://schemas.microsoft.com/office/drawing/2014/main" id="{08A3067D-2D8E-49A6-8DF7-5AD4C020ECDA}"/>
              </a:ext>
            </a:extLst>
          </p:cNvPr>
          <p:cNvSpPr txBox="1"/>
          <p:nvPr/>
        </p:nvSpPr>
        <p:spPr>
          <a:xfrm>
            <a:off x="4338559" y="1847027"/>
            <a:ext cx="1099391" cy="369332"/>
          </a:xfrm>
          <a:prstGeom prst="rect">
            <a:avLst/>
          </a:prstGeom>
          <a:noFill/>
        </p:spPr>
        <p:txBody>
          <a:bodyPr wrap="square">
            <a:spAutoFit/>
          </a:bodyPr>
          <a:lstStyle/>
          <a:p>
            <a:r>
              <a:rPr lang="en-US" altLang="zh-CN" b="0" i="0" dirty="0">
                <a:solidFill>
                  <a:srgbClr val="00B0F0"/>
                </a:solidFill>
                <a:effectLst/>
                <a:latin typeface="Arial" panose="020B0604020202020204" pitchFamily="34" charset="0"/>
                <a:cs typeface="Arial" panose="020B0604020202020204" pitchFamily="34" charset="0"/>
              </a:rPr>
              <a:t>apply</a:t>
            </a:r>
            <a:endParaRPr lang="en-US" altLang="zh-CN" sz="1600" b="0" i="0" dirty="0">
              <a:solidFill>
                <a:srgbClr val="00B0F0"/>
              </a:solidFill>
              <a:effectLst/>
              <a:latin typeface="Arial" panose="020B0604020202020204" pitchFamily="34" charset="0"/>
              <a:cs typeface="Arial" panose="020B0604020202020204" pitchFamily="34" charset="0"/>
            </a:endParaRPr>
          </a:p>
        </p:txBody>
      </p:sp>
      <p:sp>
        <p:nvSpPr>
          <p:cNvPr id="19" name="文本框 18">
            <a:extLst>
              <a:ext uri="{FF2B5EF4-FFF2-40B4-BE49-F238E27FC236}">
                <a16:creationId xmlns:a16="http://schemas.microsoft.com/office/drawing/2014/main" id="{8F77B12B-A61F-4616-9247-6211DCA3328C}"/>
              </a:ext>
            </a:extLst>
          </p:cNvPr>
          <p:cNvSpPr txBox="1"/>
          <p:nvPr/>
        </p:nvSpPr>
        <p:spPr>
          <a:xfrm>
            <a:off x="263033" y="2754759"/>
            <a:ext cx="6156176" cy="2308324"/>
          </a:xfrm>
          <a:prstGeom prst="rect">
            <a:avLst/>
          </a:prstGeom>
          <a:noFill/>
        </p:spPr>
        <p:txBody>
          <a:bodyPr wrap="square">
            <a:spAutoFit/>
          </a:bodyPr>
          <a:lstStyle/>
          <a:p>
            <a:r>
              <a:rPr lang="en-US" altLang="zh-CN" b="0" i="0" dirty="0">
                <a:solidFill>
                  <a:srgbClr val="1E70B1"/>
                </a:solidFill>
                <a:effectLst/>
                <a:latin typeface="Arial" panose="020B0604020202020204" pitchFamily="34" charset="0"/>
                <a:cs typeface="Arial" panose="020B0604020202020204" pitchFamily="34" charset="0"/>
              </a:rPr>
              <a:t>Work steps: </a:t>
            </a:r>
          </a:p>
          <a:p>
            <a:pPr marL="285750" indent="-285750">
              <a:buFont typeface="Arial" panose="020B0604020202020204" pitchFamily="34" charset="0"/>
              <a:buChar char="•"/>
            </a:pPr>
            <a:r>
              <a:rPr lang="en-US" altLang="zh-CN" b="0" i="0" dirty="0">
                <a:solidFill>
                  <a:srgbClr val="C00000"/>
                </a:solidFill>
                <a:effectLst/>
                <a:latin typeface="Arial" panose="020B0604020202020204" pitchFamily="34" charset="0"/>
                <a:cs typeface="Arial" panose="020B0604020202020204" pitchFamily="34" charset="0"/>
              </a:rPr>
              <a:t>Outside CEPCSW framework</a:t>
            </a:r>
            <a:r>
              <a:rPr lang="en-US" altLang="zh-CN" b="0" i="0" dirty="0">
                <a:effectLst/>
                <a:latin typeface="Arial" panose="020B0604020202020204" pitchFamily="34" charset="0"/>
                <a:cs typeface="Arial" panose="020B0604020202020204" pitchFamily="34" charset="0"/>
              </a:rPr>
              <a:t>: </a:t>
            </a:r>
          </a:p>
          <a:p>
            <a:pPr marL="742950" lvl="1" indent="-285750">
              <a:buFont typeface="Arial" panose="020B0604020202020204" pitchFamily="34" charset="0"/>
              <a:buChar char="•"/>
            </a:pPr>
            <a:r>
              <a:rPr lang="en-US" altLang="zh-CN" b="0" i="0" dirty="0">
                <a:effectLst/>
                <a:latin typeface="Arial" panose="020B0604020202020204" pitchFamily="34" charset="0"/>
                <a:cs typeface="Arial" panose="020B0604020202020204" pitchFamily="34" charset="0"/>
              </a:rPr>
              <a:t>Geometry conversion (DD4hep </a:t>
            </a:r>
            <a:r>
              <a:rPr lang="en-US" altLang="zh-CN" b="0" i="0" dirty="0">
                <a:effectLst/>
                <a:latin typeface="Arial" panose="020B0604020202020204" pitchFamily="34" charset="0"/>
                <a:cs typeface="Arial" panose="020B0604020202020204" pitchFamily="34" charset="0"/>
                <a:sym typeface="Wingdings" panose="05000000000000000000" pitchFamily="2" charset="2"/>
              </a:rPr>
              <a:t> ACTS geo</a:t>
            </a:r>
            <a:r>
              <a:rPr lang="en-US" altLang="zh-CN" b="0" i="0" dirty="0">
                <a:effectLst/>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US" altLang="zh-CN" dirty="0">
                <a:latin typeface="Arial" panose="020B0604020202020204" pitchFamily="34" charset="0"/>
                <a:cs typeface="Arial" panose="020B0604020202020204" pitchFamily="34" charset="0"/>
              </a:rPr>
              <a:t>Material Mapping</a:t>
            </a:r>
            <a:endParaRPr lang="en-US" altLang="zh-CN" b="0" i="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b="0" i="0" dirty="0">
                <a:solidFill>
                  <a:srgbClr val="00B050"/>
                </a:solidFill>
                <a:effectLst/>
                <a:latin typeface="Arial" panose="020B0604020202020204" pitchFamily="34" charset="0"/>
                <a:cs typeface="Arial" panose="020B0604020202020204" pitchFamily="34" charset="0"/>
              </a:rPr>
              <a:t>Inside CEPCSW framework</a:t>
            </a:r>
            <a:r>
              <a:rPr lang="en-US" altLang="zh-CN" b="0" i="0" dirty="0">
                <a:effectLst/>
                <a:latin typeface="Arial" panose="020B0604020202020204" pitchFamily="34" charset="0"/>
                <a:cs typeface="Arial" panose="020B0604020202020204" pitchFamily="34" charset="0"/>
              </a:rPr>
              <a:t>: </a:t>
            </a:r>
          </a:p>
          <a:p>
            <a:pPr marL="742950" lvl="1" indent="-285750">
              <a:buFont typeface="Arial" panose="020B0604020202020204" pitchFamily="34" charset="0"/>
              <a:buChar char="•"/>
            </a:pPr>
            <a:r>
              <a:rPr lang="en-US" altLang="zh-CN" dirty="0">
                <a:latin typeface="Arial" panose="020B0604020202020204" pitchFamily="34" charset="0"/>
                <a:cs typeface="Arial" panose="020B0604020202020204" pitchFamily="34" charset="0"/>
              </a:rPr>
              <a:t>Event data model conversion (EDM4hep </a:t>
            </a:r>
            <a:r>
              <a:rPr lang="en-US" altLang="zh-CN" dirty="0">
                <a:latin typeface="Arial" panose="020B0604020202020204" pitchFamily="34" charset="0"/>
                <a:cs typeface="Arial" panose="020B0604020202020204" pitchFamily="34" charset="0"/>
                <a:sym typeface="Wingdings" panose="05000000000000000000" pitchFamily="2" charset="2"/>
              </a:rPr>
              <a:t> ACTS</a:t>
            </a:r>
            <a:r>
              <a:rPr lang="en-US" altLang="zh-CN" dirty="0">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US" altLang="zh-CN" dirty="0">
                <a:latin typeface="Arial" panose="020B0604020202020204" pitchFamily="34" charset="0"/>
                <a:cs typeface="Arial" panose="020B0604020202020204" pitchFamily="34" charset="0"/>
              </a:rPr>
              <a:t>Interface design</a:t>
            </a:r>
          </a:p>
          <a:p>
            <a:pPr marL="742950" lvl="1" indent="-285750">
              <a:buFont typeface="Arial" panose="020B0604020202020204" pitchFamily="34" charset="0"/>
              <a:buChar char="•"/>
            </a:pPr>
            <a:r>
              <a:rPr lang="en-US" altLang="zh-CN" dirty="0">
                <a:latin typeface="Arial" panose="020B0604020202020204" pitchFamily="34" charset="0"/>
                <a:cs typeface="Arial" panose="020B0604020202020204" pitchFamily="34" charset="0"/>
              </a:rPr>
              <a:t>Tracking chain</a:t>
            </a:r>
          </a:p>
        </p:txBody>
      </p:sp>
      <p:sp>
        <p:nvSpPr>
          <p:cNvPr id="21" name="文本框 20">
            <a:extLst>
              <a:ext uri="{FF2B5EF4-FFF2-40B4-BE49-F238E27FC236}">
                <a16:creationId xmlns:a16="http://schemas.microsoft.com/office/drawing/2014/main" id="{E3E0903B-2FBB-4691-AD17-D6774ADC806C}"/>
              </a:ext>
            </a:extLst>
          </p:cNvPr>
          <p:cNvSpPr txBox="1"/>
          <p:nvPr/>
        </p:nvSpPr>
        <p:spPr>
          <a:xfrm>
            <a:off x="1935441" y="688565"/>
            <a:ext cx="1259932" cy="369332"/>
          </a:xfrm>
          <a:prstGeom prst="rect">
            <a:avLst/>
          </a:prstGeom>
          <a:noFill/>
        </p:spPr>
        <p:txBody>
          <a:bodyPr wrap="square">
            <a:spAutoFit/>
          </a:bodyPr>
          <a:lstStyle/>
          <a:p>
            <a:r>
              <a:rPr lang="en-US" altLang="zh-CN" dirty="0">
                <a:latin typeface="Arial" panose="020B0604020202020204" pitchFamily="34" charset="0"/>
                <a:cs typeface="Arial" panose="020B0604020202020204" pitchFamily="34" charset="0"/>
              </a:rPr>
              <a:t>Acts core</a:t>
            </a:r>
            <a:endParaRPr lang="en-US" altLang="zh-CN" b="0" i="0" dirty="0">
              <a:effectLst/>
              <a:latin typeface="Arial" panose="020B0604020202020204" pitchFamily="34" charset="0"/>
              <a:cs typeface="Arial" panose="020B0604020202020204" pitchFamily="34" charset="0"/>
            </a:endParaRPr>
          </a:p>
        </p:txBody>
      </p:sp>
      <p:sp>
        <p:nvSpPr>
          <p:cNvPr id="22" name="文本框 21">
            <a:extLst>
              <a:ext uri="{FF2B5EF4-FFF2-40B4-BE49-F238E27FC236}">
                <a16:creationId xmlns:a16="http://schemas.microsoft.com/office/drawing/2014/main" id="{A6EDD672-7679-42C4-91F8-7B256204626B}"/>
              </a:ext>
            </a:extLst>
          </p:cNvPr>
          <p:cNvSpPr txBox="1"/>
          <p:nvPr/>
        </p:nvSpPr>
        <p:spPr>
          <a:xfrm>
            <a:off x="5789243" y="526726"/>
            <a:ext cx="1259932" cy="369332"/>
          </a:xfrm>
          <a:prstGeom prst="rect">
            <a:avLst/>
          </a:prstGeom>
          <a:noFill/>
        </p:spPr>
        <p:txBody>
          <a:bodyPr wrap="square">
            <a:spAutoFit/>
          </a:bodyPr>
          <a:lstStyle/>
          <a:p>
            <a:r>
              <a:rPr lang="en-US" altLang="zh-CN" dirty="0">
                <a:latin typeface="Arial" panose="020B0604020202020204" pitchFamily="34" charset="0"/>
                <a:cs typeface="Arial" panose="020B0604020202020204" pitchFamily="34" charset="0"/>
              </a:rPr>
              <a:t>CEPCSW</a:t>
            </a:r>
            <a:endParaRPr lang="en-US" altLang="zh-CN" b="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03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MH_CONTENTSID" val="1283"/>
  <p:tag name="MH_SECTIONID" val="1284,1285,"/>
  <p:tag name="KSO_WPP_MARK_KEY" val="53560dd2-2264-43b6-814d-2c0d7cafd3e7"/>
  <p:tag name="COMMONDATA" val="eyJoZGlkIjoiMjc5ODFiMDZiYTY3ZWQ0YzZkYTMyNGQyMWUyYTU5NmEifQ=="/>
</p:tagLst>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Office 主题​​">
  <a:themeElements>
    <a:clrScheme name="自定义 3585">
      <a:dk1>
        <a:srgbClr val="000000"/>
      </a:dk1>
      <a:lt1>
        <a:srgbClr val="FFFFFF"/>
      </a:lt1>
      <a:dk2>
        <a:srgbClr val="000000"/>
      </a:dk2>
      <a:lt2>
        <a:srgbClr val="FFFFFF"/>
      </a:lt2>
      <a:accent1>
        <a:srgbClr val="1F4E78"/>
      </a:accent1>
      <a:accent2>
        <a:srgbClr val="1F4E78"/>
      </a:accent2>
      <a:accent3>
        <a:srgbClr val="1F4E78"/>
      </a:accent3>
      <a:accent4>
        <a:srgbClr val="1F4E78"/>
      </a:accent4>
      <a:accent5>
        <a:srgbClr val="1F4E78"/>
      </a:accent5>
      <a:accent6>
        <a:srgbClr val="1F4E78"/>
      </a:accent6>
      <a:hlink>
        <a:srgbClr val="1F4E78"/>
      </a:hlink>
      <a:folHlink>
        <a:srgbClr val="1F4E78"/>
      </a:folHlink>
    </a:clrScheme>
    <a:fontScheme name="Temp">
      <a:majorFont>
        <a:latin typeface="方正兰亭超细黑简体"/>
        <a:ea typeface="微软雅黑"/>
        <a:cs typeface=""/>
      </a:majorFont>
      <a:minorFont>
        <a:latin typeface="方正兰亭超细黑简体"/>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a:blip xmlns:r="http://schemas.openxmlformats.org/officeDocument/2006/relationships" r:embed="rId1"/>
          <a:stretch>
            <a:fillRect/>
          </a:stretch>
        </a:blipFill>
        <a:ln>
          <a:noFill/>
        </a:ln>
        <a:effectLst>
          <a:outerShdw blurRad="63500" algn="ctr" rotWithShape="0">
            <a:prstClr val="black">
              <a:alpha val="40000"/>
            </a:prstClr>
          </a:outerShdw>
        </a:effectLst>
      </a:spPr>
      <a:bodyPr rtlCol="0" anchor="ctr"/>
      <a:lstStyle>
        <a:defPPr algn="ctr" defTabSz="914400">
          <a:defRPr sz="1800">
            <a:cs typeface="+mn-ea"/>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2562</TotalTime>
  <Words>2068</Words>
  <Application>Microsoft Office PowerPoint</Application>
  <PresentationFormat>全屏显示(16:9)</PresentationFormat>
  <Paragraphs>424</Paragraphs>
  <Slides>36</Slides>
  <Notes>28</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36</vt:i4>
      </vt:variant>
    </vt:vector>
  </HeadingPairs>
  <TitlesOfParts>
    <vt:vector size="48" baseType="lpstr">
      <vt:lpstr>773-CAI978</vt:lpstr>
      <vt:lpstr>-apple-system</vt:lpstr>
      <vt:lpstr>微软雅黑</vt:lpstr>
      <vt:lpstr>方正兰亭超细黑简体</vt:lpstr>
      <vt:lpstr>等线</vt:lpstr>
      <vt:lpstr>Arial</vt:lpstr>
      <vt:lpstr>Calibri</vt:lpstr>
      <vt:lpstr>Cambria Math</vt:lpstr>
      <vt:lpstr>Raleway</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Tracking efficiency</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YiZhou Zhang</dc:creator>
  <cp:lastModifiedBy>逸舟 张</cp:lastModifiedBy>
  <cp:revision>151</cp:revision>
  <dcterms:created xsi:type="dcterms:W3CDTF">2024-10-21T12:14:09Z</dcterms:created>
  <dcterms:modified xsi:type="dcterms:W3CDTF">2025-11-12T07:41:17Z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9746B14CDE0C4DDF87AAACDE46943A30</vt:lpwstr>
  </property>
  <property fmtid="{D5CDD505-2E9C-101B-9397-08002B2CF9AE}" pid="3" name="KSOProductBuildVer">
    <vt:lpwstr>2052-0.0.0.0</vt:lpwstr>
  </property>
</Properties>
</file>