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379" r:id="rId2"/>
    <p:sldId id="699" r:id="rId3"/>
    <p:sldId id="700" r:id="rId4"/>
    <p:sldId id="702" r:id="rId5"/>
    <p:sldId id="703" r:id="rId6"/>
    <p:sldId id="704" r:id="rId7"/>
    <p:sldId id="70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21.01.2025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21.01.25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21.01.25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21.01.25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21.01.25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21.01.25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Welcome to BE-ABP-CAP!</a:t>
            </a:r>
          </a:p>
          <a:p>
            <a:pPr algn="ctr"/>
            <a:r>
              <a:rPr lang="en-US" sz="2800" dirty="0">
                <a:solidFill>
                  <a:srgbClr val="2A63AD"/>
                </a:solidFill>
              </a:rPr>
              <a:t>New section on Computational Accelerator Physics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ABP-CAP meeting 24 Jan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95BF84-68D0-7EC1-4931-BD4BEC7A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F1643B-3A5F-65EC-D71E-0D11EF99B268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Who are we?</a:t>
            </a:r>
          </a:p>
        </p:txBody>
      </p:sp>
      <p:sp>
        <p:nvSpPr>
          <p:cNvPr id="7" name="Rectangle: Rounded Corners 16">
            <a:extLst>
              <a:ext uri="{FF2B5EF4-FFF2-40B4-BE49-F238E27FC236}">
                <a16:creationId xmlns:a16="http://schemas.microsoft.com/office/drawing/2014/main" id="{C5836D14-6B90-9ED4-175B-DC38565EB085}"/>
              </a:ext>
            </a:extLst>
          </p:cNvPr>
          <p:cNvSpPr/>
          <p:nvPr/>
        </p:nvSpPr>
        <p:spPr>
          <a:xfrm>
            <a:off x="1236361" y="656137"/>
            <a:ext cx="2951175" cy="581291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81" tIns="2381" rIns="2381" bIns="2381" numCol="1" spcCol="1270" anchor="t" anchorCtr="0">
            <a:spAutoFit/>
          </a:bodyPr>
          <a:lstStyle/>
          <a:p>
            <a:pPr marL="0" marR="0" lvl="0" indent="0" algn="ctr" defTabSz="166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</a:t>
            </a:r>
          </a:p>
          <a:p>
            <a:pPr marL="0" marR="0" lvl="0" indent="0" algn="ctr" defTabSz="166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Computational</a:t>
            </a:r>
            <a:endParaRPr lang="fr-CH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166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Accelerator </a:t>
            </a:r>
            <a:r>
              <a:rPr kumimoji="0" lang="fr-CH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endParaRPr kumimoji="0" lang="fr-CH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Iadarola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(SL)</a:t>
            </a:r>
            <a:endParaRPr kumimoji="0" lang="fr-CH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66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De Maria</a:t>
            </a:r>
          </a:p>
          <a:p>
            <a:pPr marL="0" marR="0" lvl="0" indent="0" algn="l" defTabSz="166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Deniau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66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A. Latina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Van Der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Veken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166688">
              <a:spcBef>
                <a:spcPct val="0"/>
              </a:spcBef>
              <a:defRPr/>
            </a:pPr>
            <a:r>
              <a:rPr lang="en-US" i="1" dirty="0">
                <a:solidFill>
                  <a:schemeClr val="tx1"/>
                </a:solidFill>
                <a:latin typeface="Calibri" panose="020F0502020204030204"/>
              </a:rPr>
              <a:t>LD staff opening (very soon)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Lopaciuk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(FELL)</a:t>
            </a:r>
          </a:p>
          <a:p>
            <a:pPr defTabSz="166688">
              <a:spcBef>
                <a:spcPct val="0"/>
              </a:spcBef>
              <a:defRPr/>
            </a:pPr>
            <a:r>
              <a:rPr lang="en-US" dirty="0">
                <a:solidFill>
                  <a:srgbClr val="00B0F0"/>
                </a:solidFill>
                <a:latin typeface="Calibri" panose="020F0502020204030204"/>
              </a:rPr>
              <a:t>F. </a:t>
            </a:r>
            <a:r>
              <a:rPr lang="en-US" dirty="0" err="1">
                <a:solidFill>
                  <a:srgbClr val="00B0F0"/>
                </a:solidFill>
                <a:latin typeface="Calibri" panose="020F0502020204030204"/>
              </a:rPr>
              <a:t>Murgia</a:t>
            </a:r>
            <a:r>
              <a:rPr lang="en-US" dirty="0">
                <a:solidFill>
                  <a:srgbClr val="00B0F0"/>
                </a:solidFill>
                <a:latin typeface="Calibri" panose="020F0502020204030204"/>
              </a:rPr>
              <a:t> (GRAP)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 Abreu </a:t>
            </a: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F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igueiredo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(DOCT)</a:t>
            </a: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 Angelis (DOCT)</a:t>
            </a: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 </a:t>
            </a:r>
          </a:p>
          <a:p>
            <a:pPr defTabSz="166688">
              <a:spcBef>
                <a:spcPct val="0"/>
              </a:spcBef>
              <a:defRPr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S. </a:t>
            </a:r>
            <a:r>
              <a:rPr lang="en-US" dirty="0" err="1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Buijsman</a:t>
            </a: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 (DOCT)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Desire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Valdor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(DOCT)</a:t>
            </a:r>
          </a:p>
          <a:p>
            <a:pPr defTabSz="166688">
              <a:spcBef>
                <a:spcPct val="0"/>
              </a:spcBef>
              <a:defRPr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V. </a:t>
            </a:r>
            <a:r>
              <a:rPr lang="en-US" dirty="0" err="1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Mussat</a:t>
            </a: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 (DOCT)</a:t>
            </a:r>
            <a:endParaRPr lang="el-GR" dirty="0">
              <a:solidFill>
                <a:srgbClr val="ED7D31">
                  <a:lumMod val="75000"/>
                </a:srgbClr>
              </a:solidFill>
              <a:latin typeface="Calibri" panose="020F0502020204030204"/>
            </a:endParaRPr>
          </a:p>
          <a:p>
            <a:pPr defTabSz="166688">
              <a:spcBef>
                <a:spcPct val="0"/>
              </a:spcBef>
              <a:defRPr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L. Pauwels (DOCT)</a:t>
            </a:r>
          </a:p>
          <a:p>
            <a:pPr defTabSz="166688">
              <a:spcBef>
                <a:spcPct val="0"/>
              </a:spcBef>
              <a:defRPr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A. </a:t>
            </a:r>
            <a:r>
              <a:rPr lang="en-US" dirty="0" err="1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Scurria</a:t>
            </a: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 (TECH)</a:t>
            </a:r>
          </a:p>
          <a:p>
            <a:pPr defTabSz="166688">
              <a:spcBef>
                <a:spcPct val="0"/>
              </a:spcBef>
              <a:defRPr/>
            </a:pP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S. </a:t>
            </a:r>
            <a:r>
              <a:rPr lang="en-US" dirty="0" err="1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Solstrand</a:t>
            </a:r>
            <a:r>
              <a:rPr lang="en-US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 (TECH)</a:t>
            </a:r>
          </a:p>
          <a:p>
            <a:pPr defTabSz="166688">
              <a:spcBef>
                <a:spcPct val="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Van Der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Schueren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(DOCT)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22047F-17B1-1F76-BB43-90BF8662975D}"/>
              </a:ext>
            </a:extLst>
          </p:cNvPr>
          <p:cNvSpPr txBox="1"/>
          <p:nvPr/>
        </p:nvSpPr>
        <p:spPr>
          <a:xfrm>
            <a:off x="5103093" y="1345045"/>
            <a:ext cx="292868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/>
              <a:t>16 section members: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5 staff (soon to become 6)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2 Postdocs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7 Doctoral Students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2 Technical students</a:t>
            </a:r>
          </a:p>
        </p:txBody>
      </p:sp>
    </p:spTree>
    <p:extLst>
      <p:ext uri="{BB962C8B-B14F-4D97-AF65-F5344CB8AC3E}">
        <p14:creationId xmlns:p14="http://schemas.microsoft.com/office/powerpoint/2010/main" val="95148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Our mandate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585244"/>
            <a:ext cx="7730837" cy="6601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Computational Accelerator Physics (CAP) section specializes in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developing advanced numerical methods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the modelling, designing, and simulating particle accelerators.</a:t>
            </a: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5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b="1" u="sng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Key responsibilities:</a:t>
            </a:r>
            <a:endParaRPr lang="en-GB" u="sng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Software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Development and Maintenance: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Design, develop, and maintain the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CERN software stack for accelerator design, operation, and beam physics simulations</a:t>
            </a:r>
            <a:r>
              <a:rPr lang="en-GB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Advanced Numerical Methods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numerical methods for modelling and analysis of beam dynamics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particle accelerators (optics, tracking, TPSA,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particle-matter interaction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synchrotron radiation, collective effects)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Ensure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know-how retention and dissemination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Integrated Accelerator Models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collaboration with all ABP sections,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build and maintain comprehensive and flexible accelerator models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the present accelerator complex and for future facilities, encompassing layout, optics, correction procedures, aperture, magnetic imperfections, misalignments, collimation configurations, impedances.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Ensure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versioning and implement automatic integrity checks</a:t>
            </a: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B1B0A-9CB0-00E1-8311-02963A450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B084E8-568E-FCEC-C375-5751B34B8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304DE-A44C-CFE9-0465-8A4E745B669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Our mandate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88F1C0-B41F-A34B-0712-2AF559EC6DAD}"/>
              </a:ext>
            </a:extLst>
          </p:cNvPr>
          <p:cNvSpPr txBox="1"/>
          <p:nvPr/>
        </p:nvSpPr>
        <p:spPr>
          <a:xfrm>
            <a:off x="1111827" y="585244"/>
            <a:ext cx="7730837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Computational Accelerator Physics (CAP) section specializes in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developing advanced numerical methods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the modelling, designing, and simulating particle accelerators.</a:t>
            </a: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5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b="1" u="sng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Key responsibilities (cont’d):</a:t>
            </a:r>
            <a:endParaRPr lang="en-GB" u="sng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Accelerator Design and Optimization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Contribute to the design and optimization of particle accelerators and beamlines by supporting the full exploitation of the developed software tools and integrating advanced multi-physics models.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Management of Computing Resources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Identify the needs for hardware resources for beam physics computing and coordinate the exploitation of the available computing facilities.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Expertise and Support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Provide expertise and technical support in numerical </a:t>
            </a:r>
            <a:r>
              <a:rPr lang="en-GB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modeling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simulations to the CERN accelerator physics community and to collaborators.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682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B1B0A-9CB0-00E1-8311-02963A450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B084E8-568E-FCEC-C375-5751B34B8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304DE-A44C-CFE9-0465-8A4E745B669D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Our core competencies</a:t>
            </a:r>
          </a:p>
        </p:txBody>
      </p:sp>
      <p:pic>
        <p:nvPicPr>
          <p:cNvPr id="6" name="Picture 5" descr="A diagram of mathematical physics&#10;&#10;Description automatically generated">
            <a:extLst>
              <a:ext uri="{FF2B5EF4-FFF2-40B4-BE49-F238E27FC236}">
                <a16:creationId xmlns:a16="http://schemas.microsoft.com/office/drawing/2014/main" id="{C22E483F-259A-EA53-0A4A-5434BFFF5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826" y="1080655"/>
            <a:ext cx="4703038" cy="43980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36C95E-B96C-F87B-BB10-3F213A1C75F7}"/>
              </a:ext>
            </a:extLst>
          </p:cNvPr>
          <p:cNvSpPr txBox="1"/>
          <p:nvPr/>
        </p:nvSpPr>
        <p:spPr>
          <a:xfrm>
            <a:off x="5829301" y="571499"/>
            <a:ext cx="33146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Beam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Electrodynamics (field generation in magnets, cavities, beam-beam, spacecharge)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Statistical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Radiation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Beam-matter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Intra Beam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/>
              <a:t>…</a:t>
            </a:r>
            <a:endParaRPr lang="en-US" noProof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778CA4-D162-6F85-68B1-85D21324AADF}"/>
              </a:ext>
            </a:extLst>
          </p:cNvPr>
          <p:cNvSpPr txBox="1"/>
          <p:nvPr/>
        </p:nvSpPr>
        <p:spPr>
          <a:xfrm>
            <a:off x="6826827" y="4600961"/>
            <a:ext cx="23275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Linear algebra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Ordinary/Partial differential equations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Hamiltonian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Statistical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Lie algebra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Quaternions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C895C3-A992-D859-0CD4-C2E95446B1E9}"/>
              </a:ext>
            </a:extLst>
          </p:cNvPr>
          <p:cNvSpPr txBox="1"/>
          <p:nvPr/>
        </p:nvSpPr>
        <p:spPr>
          <a:xfrm>
            <a:off x="114301" y="4477850"/>
            <a:ext cx="2670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High-quality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High-performance computing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Software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Automatic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Parallel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2"/>
                </a:solidFill>
              </a:rPr>
              <a:t>Design and development of user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noProof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209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0A4F2-425D-174A-8AD3-367503C54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0BC8F-6E17-ED95-3DE1-C37C19F68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6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A38890-A3C1-91C8-2EB9-3E45B7A7308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Early-career researchers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EBD807-37C4-E9EA-0307-2F4CEA70F0AD}"/>
              </a:ext>
            </a:extLst>
          </p:cNvPr>
          <p:cNvSpPr txBox="1"/>
          <p:nvPr/>
        </p:nvSpPr>
        <p:spPr>
          <a:xfrm>
            <a:off x="652028" y="1233830"/>
            <a:ext cx="8013990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Two thirds of our section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 made by early-career researches (students, post-docs)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Creating the cond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itions for your </a:t>
            </a:r>
            <a:r>
              <a:rPr lang="en-GB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growth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a priority!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means growing your </a:t>
            </a:r>
            <a:r>
              <a:rPr lang="en-GB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view of next career steps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and specific technical competencies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skills 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Writing skills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younger generation is an </a:t>
            </a:r>
            <a:r>
              <a:rPr lang="en-GB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duty for more experienced members of the team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this should be fostered and recognized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Section meetings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 a perfect place to do that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Practice and improve your presentation skills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Have discussions, get feedback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 from more experienced colleagues</a:t>
            </a:r>
            <a:endParaRPr lang="en-GB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32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747B6-B53E-2D42-F35F-68A937B91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C0408D-7778-608B-76D9-F3FF8FD8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7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40FEAB-1C34-1953-5F79-035248E7DEB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Section meetings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0AA712-8EA3-12B4-A914-D196DBBFBD0A}"/>
              </a:ext>
            </a:extLst>
          </p:cNvPr>
          <p:cNvSpPr txBox="1"/>
          <p:nvPr/>
        </p:nvSpPr>
        <p:spPr>
          <a:xfrm>
            <a:off x="1285874" y="1514384"/>
            <a:ext cx="4481080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Tentatively weekly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Friday morning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9:30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Structure: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General information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technical presentation</a:t>
            </a:r>
            <a:endParaRPr lang="en-GB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678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93353</TotalTime>
  <Words>581</Words>
  <Application>Microsoft Macintosh PowerPoint</Application>
  <PresentationFormat>On-screen Show (4:3)</PresentationFormat>
  <Paragraphs>98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1691</cp:revision>
  <dcterms:created xsi:type="dcterms:W3CDTF">2020-09-04T13:28:31Z</dcterms:created>
  <dcterms:modified xsi:type="dcterms:W3CDTF">2025-01-22T10:56:10Z</dcterms:modified>
</cp:coreProperties>
</file>