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2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9" r:id="rId10"/>
    <p:sldId id="300" r:id="rId11"/>
    <p:sldId id="301" r:id="rId12"/>
    <p:sldId id="265" r:id="rId13"/>
    <p:sldId id="266" r:id="rId14"/>
    <p:sldId id="267" r:id="rId15"/>
    <p:sldId id="268" r:id="rId16"/>
    <p:sldId id="269" r:id="rId17"/>
    <p:sldId id="302" r:id="rId18"/>
    <p:sldId id="271" r:id="rId19"/>
    <p:sldId id="273" r:id="rId20"/>
    <p:sldId id="270" r:id="rId21"/>
    <p:sldId id="276" r:id="rId22"/>
    <p:sldId id="277" r:id="rId23"/>
    <p:sldId id="278" r:id="rId24"/>
    <p:sldId id="279" r:id="rId25"/>
    <p:sldId id="274" r:id="rId26"/>
    <p:sldId id="280" r:id="rId27"/>
    <p:sldId id="281" r:id="rId28"/>
    <p:sldId id="282" r:id="rId29"/>
    <p:sldId id="283" r:id="rId30"/>
    <p:sldId id="295" r:id="rId31"/>
    <p:sldId id="285" r:id="rId32"/>
    <p:sldId id="284" r:id="rId33"/>
    <p:sldId id="290" r:id="rId34"/>
    <p:sldId id="294" r:id="rId35"/>
    <p:sldId id="291" r:id="rId36"/>
    <p:sldId id="292" r:id="rId37"/>
    <p:sldId id="296" r:id="rId38"/>
    <p:sldId id="297" r:id="rId39"/>
    <p:sldId id="286" r:id="rId40"/>
    <p:sldId id="293" r:id="rId41"/>
    <p:sldId id="288" r:id="rId42"/>
    <p:sldId id="287" r:id="rId43"/>
    <p:sldId id="303" r:id="rId44"/>
    <p:sldId id="272" r:id="rId45"/>
    <p:sldId id="275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8" autoAdjust="0"/>
    <p:restoredTop sz="99575" autoAdjust="0"/>
  </p:normalViewPr>
  <p:slideViewPr>
    <p:cSldViewPr snapToGrid="0" snapToObjects="1">
      <p:cViewPr varScale="1">
        <p:scale>
          <a:sx n="121" d="100"/>
          <a:sy n="121" d="100"/>
        </p:scale>
        <p:origin x="-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E8059F-96B8-4241-84B7-A560F020DAAA}" type="datetimeFigureOut">
              <a:rPr lang="en-US" smtClean="0"/>
              <a:t>2/3/12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AEA68-9A12-654D-8E89-3BE9847B9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586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09D4E-6811-094F-A309-8766607ACCD8}" type="datetimeFigureOut">
              <a:rPr lang="en-US" smtClean="0"/>
              <a:t>2/3/12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68CE0-A6B1-5444-A13D-765E510A75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307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48200" y="647192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ctr" anchorCtr="0"/>
          <a:lstStyle>
            <a:lvl1pPr algn="r">
              <a:spcAft>
                <a:spcPts val="0"/>
              </a:spcAft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ISOTDAQ School 2012, Cracow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Giovanna Lehmann Miotto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pl.hp.com/techreports/2004/HPL-2004-209.pdf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Threaded Programming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Giovanna Lehmann Miotto</a:t>
            </a:r>
          </a:p>
          <a:p>
            <a:r>
              <a:rPr lang="en-US" dirty="0" smtClean="0"/>
              <a:t>ISOTDAQ SCHOOL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942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514754" cy="582021"/>
          </a:xfrm>
        </p:spPr>
        <p:txBody>
          <a:bodyPr>
            <a:noAutofit/>
          </a:bodyPr>
          <a:lstStyle/>
          <a:p>
            <a:r>
              <a:rPr lang="en-US" dirty="0" smtClean="0"/>
              <a:t>SW Design Evolution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2583810"/>
            <a:ext cx="1731719" cy="6927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00389" y="2583810"/>
            <a:ext cx="1731719" cy="6927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549483" y="2583810"/>
            <a:ext cx="1731719" cy="6927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Proc3</a:t>
            </a:r>
            <a:endParaRPr lang="en-US" dirty="0"/>
          </a:p>
        </p:txBody>
      </p:sp>
      <p:sp>
        <p:nvSpPr>
          <p:cNvPr id="7" name="Can 6"/>
          <p:cNvSpPr/>
          <p:nvPr/>
        </p:nvSpPr>
        <p:spPr>
          <a:xfrm>
            <a:off x="2613321" y="3182097"/>
            <a:ext cx="535259" cy="661265"/>
          </a:xfrm>
          <a:prstGeom prst="can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Can 7"/>
          <p:cNvSpPr/>
          <p:nvPr/>
        </p:nvSpPr>
        <p:spPr>
          <a:xfrm>
            <a:off x="5557461" y="3182097"/>
            <a:ext cx="535259" cy="661265"/>
          </a:xfrm>
          <a:prstGeom prst="can">
            <a:avLst/>
          </a:prstGeom>
          <a:solidFill>
            <a:srgbClr val="F5C20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loud 8"/>
          <p:cNvSpPr/>
          <p:nvPr/>
        </p:nvSpPr>
        <p:spPr>
          <a:xfrm>
            <a:off x="157428" y="3843362"/>
            <a:ext cx="1647757" cy="629776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cxnSp>
        <p:nvCxnSpPr>
          <p:cNvPr id="11" name="Curved Connector 10"/>
          <p:cNvCxnSpPr>
            <a:stCxn id="9" idx="3"/>
            <a:endCxn id="4" idx="1"/>
          </p:cNvCxnSpPr>
          <p:nvPr/>
        </p:nvCxnSpPr>
        <p:spPr>
          <a:xfrm rot="16200000" flipV="1">
            <a:off x="244663" y="3142725"/>
            <a:ext cx="949183" cy="524107"/>
          </a:xfrm>
          <a:prstGeom prst="curvedConnector4">
            <a:avLst>
              <a:gd name="adj1" fmla="val 29857"/>
              <a:gd name="adj2" fmla="val 161798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3"/>
            <a:endCxn id="7" idx="2"/>
          </p:cNvCxnSpPr>
          <p:nvPr/>
        </p:nvCxnSpPr>
        <p:spPr>
          <a:xfrm>
            <a:off x="2188919" y="2930187"/>
            <a:ext cx="424402" cy="58254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1"/>
            <a:endCxn id="7" idx="4"/>
          </p:cNvCxnSpPr>
          <p:nvPr/>
        </p:nvCxnSpPr>
        <p:spPr>
          <a:xfrm flipH="1">
            <a:off x="3148580" y="2930187"/>
            <a:ext cx="351809" cy="58254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1"/>
            <a:endCxn id="8" idx="4"/>
          </p:cNvCxnSpPr>
          <p:nvPr/>
        </p:nvCxnSpPr>
        <p:spPr>
          <a:xfrm flipH="1">
            <a:off x="6092720" y="2930187"/>
            <a:ext cx="456763" cy="58254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3"/>
            <a:endCxn id="8" idx="2"/>
          </p:cNvCxnSpPr>
          <p:nvPr/>
        </p:nvCxnSpPr>
        <p:spPr>
          <a:xfrm>
            <a:off x="5232108" y="2930187"/>
            <a:ext cx="325353" cy="58254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miley Face 24"/>
          <p:cNvSpPr/>
          <p:nvPr/>
        </p:nvSpPr>
        <p:spPr>
          <a:xfrm>
            <a:off x="7684350" y="3879370"/>
            <a:ext cx="678031" cy="593768"/>
          </a:xfrm>
          <a:prstGeom prst="smileyFace">
            <a:avLst/>
          </a:prstGeom>
          <a:solidFill>
            <a:srgbClr val="97A7D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Curved Connector 26"/>
          <p:cNvCxnSpPr>
            <a:stCxn id="6" idx="3"/>
            <a:endCxn id="25" idx="6"/>
          </p:cNvCxnSpPr>
          <p:nvPr/>
        </p:nvCxnSpPr>
        <p:spPr>
          <a:xfrm>
            <a:off x="8281202" y="2930187"/>
            <a:ext cx="81179" cy="1246067"/>
          </a:xfrm>
          <a:prstGeom prst="curvedConnector3">
            <a:avLst>
              <a:gd name="adj1" fmla="val 3816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0" y="4176254"/>
            <a:ext cx="8986600" cy="0"/>
          </a:xfrm>
          <a:prstGeom prst="line">
            <a:avLst/>
          </a:prstGeom>
          <a:ln w="38100" cmpd="dbl">
            <a:solidFill>
              <a:srgbClr val="FF66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-28898" y="2107062"/>
            <a:ext cx="8986600" cy="0"/>
          </a:xfrm>
          <a:prstGeom prst="line">
            <a:avLst/>
          </a:prstGeom>
          <a:ln w="38100" cmpd="dbl">
            <a:solidFill>
              <a:srgbClr val="FF66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4062815" y="3159385"/>
            <a:ext cx="569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9" name="Date Placeholder 7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80" name="Footer Placeholder 7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5141" y="4995163"/>
            <a:ext cx="60343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Code better structured, cleaner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Many data copies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25383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514754" cy="582021"/>
          </a:xfrm>
        </p:spPr>
        <p:txBody>
          <a:bodyPr>
            <a:noAutofit/>
          </a:bodyPr>
          <a:lstStyle/>
          <a:p>
            <a:r>
              <a:rPr lang="en-US" dirty="0" smtClean="0"/>
              <a:t>SW Design Evolution</a:t>
            </a:r>
            <a:endParaRPr lang="en-US" dirty="0"/>
          </a:p>
        </p:txBody>
      </p:sp>
      <p:sp>
        <p:nvSpPr>
          <p:cNvPr id="9" name="Cloud 8"/>
          <p:cNvSpPr/>
          <p:nvPr/>
        </p:nvSpPr>
        <p:spPr>
          <a:xfrm>
            <a:off x="157428" y="3843362"/>
            <a:ext cx="1647757" cy="629776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25" name="Smiley Face 24"/>
          <p:cNvSpPr/>
          <p:nvPr/>
        </p:nvSpPr>
        <p:spPr>
          <a:xfrm>
            <a:off x="7684350" y="3879370"/>
            <a:ext cx="678031" cy="593768"/>
          </a:xfrm>
          <a:prstGeom prst="smileyFace">
            <a:avLst/>
          </a:prstGeom>
          <a:solidFill>
            <a:srgbClr val="97A7D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76282" y="4487698"/>
            <a:ext cx="8179420" cy="20662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Freeform 33"/>
          <p:cNvSpPr/>
          <p:nvPr/>
        </p:nvSpPr>
        <p:spPr>
          <a:xfrm>
            <a:off x="2098616" y="5059814"/>
            <a:ext cx="564625" cy="1280663"/>
          </a:xfrm>
          <a:custGeom>
            <a:avLst/>
            <a:gdLst>
              <a:gd name="connsiteX0" fmla="*/ 226083 w 564625"/>
              <a:gd name="connsiteY0" fmla="*/ 0 h 1280663"/>
              <a:gd name="connsiteX1" fmla="*/ 559717 w 564625"/>
              <a:gd name="connsiteY1" fmla="*/ 139905 h 1280663"/>
              <a:gd name="connsiteX2" fmla="*/ 73 w 564625"/>
              <a:gd name="connsiteY2" fmla="*/ 269047 h 1280663"/>
              <a:gd name="connsiteX3" fmla="*/ 516668 w 564625"/>
              <a:gd name="connsiteY3" fmla="*/ 462761 h 1280663"/>
              <a:gd name="connsiteX4" fmla="*/ 32360 w 564625"/>
              <a:gd name="connsiteY4" fmla="*/ 602665 h 1280663"/>
              <a:gd name="connsiteX5" fmla="*/ 527430 w 564625"/>
              <a:gd name="connsiteY5" fmla="*/ 774855 h 1280663"/>
              <a:gd name="connsiteX6" fmla="*/ 53885 w 564625"/>
              <a:gd name="connsiteY6" fmla="*/ 925521 h 1280663"/>
              <a:gd name="connsiteX7" fmla="*/ 269132 w 564625"/>
              <a:gd name="connsiteY7" fmla="*/ 1140758 h 1280663"/>
              <a:gd name="connsiteX8" fmla="*/ 269132 w 564625"/>
              <a:gd name="connsiteY8" fmla="*/ 1280663 h 1280663"/>
              <a:gd name="connsiteX9" fmla="*/ 269132 w 564625"/>
              <a:gd name="connsiteY9" fmla="*/ 1280663 h 1280663"/>
              <a:gd name="connsiteX10" fmla="*/ 269132 w 564625"/>
              <a:gd name="connsiteY10" fmla="*/ 1280663 h 128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4625" h="1280663">
                <a:moveTo>
                  <a:pt x="226083" y="0"/>
                </a:moveTo>
                <a:cubicBezTo>
                  <a:pt x="411734" y="47532"/>
                  <a:pt x="597385" y="95064"/>
                  <a:pt x="559717" y="139905"/>
                </a:cubicBezTo>
                <a:cubicBezTo>
                  <a:pt x="522049" y="184746"/>
                  <a:pt x="7248" y="215238"/>
                  <a:pt x="73" y="269047"/>
                </a:cubicBezTo>
                <a:cubicBezTo>
                  <a:pt x="-7102" y="322856"/>
                  <a:pt x="511287" y="407158"/>
                  <a:pt x="516668" y="462761"/>
                </a:cubicBezTo>
                <a:cubicBezTo>
                  <a:pt x="522049" y="518364"/>
                  <a:pt x="30566" y="550649"/>
                  <a:pt x="32360" y="602665"/>
                </a:cubicBezTo>
                <a:cubicBezTo>
                  <a:pt x="34154" y="654681"/>
                  <a:pt x="523843" y="721046"/>
                  <a:pt x="527430" y="774855"/>
                </a:cubicBezTo>
                <a:cubicBezTo>
                  <a:pt x="531017" y="828664"/>
                  <a:pt x="96935" y="864537"/>
                  <a:pt x="53885" y="925521"/>
                </a:cubicBezTo>
                <a:cubicBezTo>
                  <a:pt x="10835" y="986505"/>
                  <a:pt x="233258" y="1081568"/>
                  <a:pt x="269132" y="1140758"/>
                </a:cubicBezTo>
                <a:cubicBezTo>
                  <a:pt x="305006" y="1199948"/>
                  <a:pt x="269132" y="1280663"/>
                  <a:pt x="269132" y="1280663"/>
                </a:cubicBezTo>
                <a:lnTo>
                  <a:pt x="269132" y="1280663"/>
                </a:lnTo>
                <a:lnTo>
                  <a:pt x="269132" y="1280663"/>
                </a:lnTo>
              </a:path>
            </a:pathLst>
          </a:custGeom>
          <a:ln>
            <a:solidFill>
              <a:srgbClr val="D1282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4209759" y="5016766"/>
            <a:ext cx="564625" cy="1280663"/>
          </a:xfrm>
          <a:custGeom>
            <a:avLst/>
            <a:gdLst>
              <a:gd name="connsiteX0" fmla="*/ 226083 w 564625"/>
              <a:gd name="connsiteY0" fmla="*/ 0 h 1280663"/>
              <a:gd name="connsiteX1" fmla="*/ 559717 w 564625"/>
              <a:gd name="connsiteY1" fmla="*/ 139905 h 1280663"/>
              <a:gd name="connsiteX2" fmla="*/ 73 w 564625"/>
              <a:gd name="connsiteY2" fmla="*/ 269047 h 1280663"/>
              <a:gd name="connsiteX3" fmla="*/ 516668 w 564625"/>
              <a:gd name="connsiteY3" fmla="*/ 462761 h 1280663"/>
              <a:gd name="connsiteX4" fmla="*/ 32360 w 564625"/>
              <a:gd name="connsiteY4" fmla="*/ 602665 h 1280663"/>
              <a:gd name="connsiteX5" fmla="*/ 527430 w 564625"/>
              <a:gd name="connsiteY5" fmla="*/ 774855 h 1280663"/>
              <a:gd name="connsiteX6" fmla="*/ 53885 w 564625"/>
              <a:gd name="connsiteY6" fmla="*/ 925521 h 1280663"/>
              <a:gd name="connsiteX7" fmla="*/ 269132 w 564625"/>
              <a:gd name="connsiteY7" fmla="*/ 1140758 h 1280663"/>
              <a:gd name="connsiteX8" fmla="*/ 269132 w 564625"/>
              <a:gd name="connsiteY8" fmla="*/ 1280663 h 1280663"/>
              <a:gd name="connsiteX9" fmla="*/ 269132 w 564625"/>
              <a:gd name="connsiteY9" fmla="*/ 1280663 h 1280663"/>
              <a:gd name="connsiteX10" fmla="*/ 269132 w 564625"/>
              <a:gd name="connsiteY10" fmla="*/ 1280663 h 128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4625" h="1280663">
                <a:moveTo>
                  <a:pt x="226083" y="0"/>
                </a:moveTo>
                <a:cubicBezTo>
                  <a:pt x="411734" y="47532"/>
                  <a:pt x="597385" y="95064"/>
                  <a:pt x="559717" y="139905"/>
                </a:cubicBezTo>
                <a:cubicBezTo>
                  <a:pt x="522049" y="184746"/>
                  <a:pt x="7248" y="215238"/>
                  <a:pt x="73" y="269047"/>
                </a:cubicBezTo>
                <a:cubicBezTo>
                  <a:pt x="-7102" y="322856"/>
                  <a:pt x="511287" y="407158"/>
                  <a:pt x="516668" y="462761"/>
                </a:cubicBezTo>
                <a:cubicBezTo>
                  <a:pt x="522049" y="518364"/>
                  <a:pt x="30566" y="550649"/>
                  <a:pt x="32360" y="602665"/>
                </a:cubicBezTo>
                <a:cubicBezTo>
                  <a:pt x="34154" y="654681"/>
                  <a:pt x="523843" y="721046"/>
                  <a:pt x="527430" y="774855"/>
                </a:cubicBezTo>
                <a:cubicBezTo>
                  <a:pt x="531017" y="828664"/>
                  <a:pt x="96935" y="864537"/>
                  <a:pt x="53885" y="925521"/>
                </a:cubicBezTo>
                <a:cubicBezTo>
                  <a:pt x="10835" y="986505"/>
                  <a:pt x="233258" y="1081568"/>
                  <a:pt x="269132" y="1140758"/>
                </a:cubicBezTo>
                <a:cubicBezTo>
                  <a:pt x="305006" y="1199948"/>
                  <a:pt x="269132" y="1280663"/>
                  <a:pt x="269132" y="1280663"/>
                </a:cubicBezTo>
                <a:lnTo>
                  <a:pt x="269132" y="1280663"/>
                </a:lnTo>
                <a:lnTo>
                  <a:pt x="269132" y="1280663"/>
                </a:lnTo>
              </a:path>
            </a:pathLst>
          </a:custGeom>
          <a:ln>
            <a:solidFill>
              <a:srgbClr val="D1282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6407329" y="5018500"/>
            <a:ext cx="564625" cy="1280663"/>
          </a:xfrm>
          <a:custGeom>
            <a:avLst/>
            <a:gdLst>
              <a:gd name="connsiteX0" fmla="*/ 226083 w 564625"/>
              <a:gd name="connsiteY0" fmla="*/ 0 h 1280663"/>
              <a:gd name="connsiteX1" fmla="*/ 559717 w 564625"/>
              <a:gd name="connsiteY1" fmla="*/ 139905 h 1280663"/>
              <a:gd name="connsiteX2" fmla="*/ 73 w 564625"/>
              <a:gd name="connsiteY2" fmla="*/ 269047 h 1280663"/>
              <a:gd name="connsiteX3" fmla="*/ 516668 w 564625"/>
              <a:gd name="connsiteY3" fmla="*/ 462761 h 1280663"/>
              <a:gd name="connsiteX4" fmla="*/ 32360 w 564625"/>
              <a:gd name="connsiteY4" fmla="*/ 602665 h 1280663"/>
              <a:gd name="connsiteX5" fmla="*/ 527430 w 564625"/>
              <a:gd name="connsiteY5" fmla="*/ 774855 h 1280663"/>
              <a:gd name="connsiteX6" fmla="*/ 53885 w 564625"/>
              <a:gd name="connsiteY6" fmla="*/ 925521 h 1280663"/>
              <a:gd name="connsiteX7" fmla="*/ 269132 w 564625"/>
              <a:gd name="connsiteY7" fmla="*/ 1140758 h 1280663"/>
              <a:gd name="connsiteX8" fmla="*/ 269132 w 564625"/>
              <a:gd name="connsiteY8" fmla="*/ 1280663 h 1280663"/>
              <a:gd name="connsiteX9" fmla="*/ 269132 w 564625"/>
              <a:gd name="connsiteY9" fmla="*/ 1280663 h 1280663"/>
              <a:gd name="connsiteX10" fmla="*/ 269132 w 564625"/>
              <a:gd name="connsiteY10" fmla="*/ 1280663 h 1280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4625" h="1280663">
                <a:moveTo>
                  <a:pt x="226083" y="0"/>
                </a:moveTo>
                <a:cubicBezTo>
                  <a:pt x="411734" y="47532"/>
                  <a:pt x="597385" y="95064"/>
                  <a:pt x="559717" y="139905"/>
                </a:cubicBezTo>
                <a:cubicBezTo>
                  <a:pt x="522049" y="184746"/>
                  <a:pt x="7248" y="215238"/>
                  <a:pt x="73" y="269047"/>
                </a:cubicBezTo>
                <a:cubicBezTo>
                  <a:pt x="-7102" y="322856"/>
                  <a:pt x="511287" y="407158"/>
                  <a:pt x="516668" y="462761"/>
                </a:cubicBezTo>
                <a:cubicBezTo>
                  <a:pt x="522049" y="518364"/>
                  <a:pt x="30566" y="550649"/>
                  <a:pt x="32360" y="602665"/>
                </a:cubicBezTo>
                <a:cubicBezTo>
                  <a:pt x="34154" y="654681"/>
                  <a:pt x="523843" y="721046"/>
                  <a:pt x="527430" y="774855"/>
                </a:cubicBezTo>
                <a:cubicBezTo>
                  <a:pt x="531017" y="828664"/>
                  <a:pt x="96935" y="864537"/>
                  <a:pt x="53885" y="925521"/>
                </a:cubicBezTo>
                <a:cubicBezTo>
                  <a:pt x="10835" y="986505"/>
                  <a:pt x="233258" y="1081568"/>
                  <a:pt x="269132" y="1140758"/>
                </a:cubicBezTo>
                <a:cubicBezTo>
                  <a:pt x="305006" y="1199948"/>
                  <a:pt x="269132" y="1280663"/>
                  <a:pt x="269132" y="1280663"/>
                </a:cubicBezTo>
                <a:lnTo>
                  <a:pt x="269132" y="1280663"/>
                </a:lnTo>
                <a:lnTo>
                  <a:pt x="269132" y="1280663"/>
                </a:lnTo>
              </a:path>
            </a:pathLst>
          </a:custGeom>
          <a:ln>
            <a:solidFill>
              <a:srgbClr val="D1282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Can 37"/>
          <p:cNvSpPr/>
          <p:nvPr/>
        </p:nvSpPr>
        <p:spPr>
          <a:xfrm>
            <a:off x="713678" y="5730032"/>
            <a:ext cx="535259" cy="661265"/>
          </a:xfrm>
          <a:prstGeom prst="can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339446" y="4708989"/>
            <a:ext cx="199104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Wait on Network  Input</a:t>
            </a:r>
            <a:endParaRPr lang="en-US" sz="1400" dirty="0"/>
          </a:p>
        </p:txBody>
      </p:sp>
      <p:cxnSp>
        <p:nvCxnSpPr>
          <p:cNvPr id="41" name="Curved Connector 40"/>
          <p:cNvCxnSpPr>
            <a:stCxn id="9" idx="0"/>
          </p:cNvCxnSpPr>
          <p:nvPr/>
        </p:nvCxnSpPr>
        <p:spPr>
          <a:xfrm>
            <a:off x="1803812" y="4158250"/>
            <a:ext cx="619811" cy="550739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48"/>
          <p:cNvCxnSpPr>
            <a:stCxn id="36" idx="8"/>
            <a:endCxn id="25" idx="4"/>
          </p:cNvCxnSpPr>
          <p:nvPr/>
        </p:nvCxnSpPr>
        <p:spPr>
          <a:xfrm flipV="1">
            <a:off x="6676461" y="4473138"/>
            <a:ext cx="1346905" cy="1826025"/>
          </a:xfrm>
          <a:prstGeom prst="curved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422443" y="4698227"/>
            <a:ext cx="20689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Wait on data to process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5553962" y="4698720"/>
            <a:ext cx="21303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Wait on processed data</a:t>
            </a:r>
            <a:endParaRPr lang="en-US" sz="1400" dirty="0"/>
          </a:p>
        </p:txBody>
      </p:sp>
      <p:cxnSp>
        <p:nvCxnSpPr>
          <p:cNvPr id="54" name="Straight Connector 53"/>
          <p:cNvCxnSpPr/>
          <p:nvPr/>
        </p:nvCxnSpPr>
        <p:spPr>
          <a:xfrm flipH="1">
            <a:off x="0" y="4176254"/>
            <a:ext cx="8986600" cy="0"/>
          </a:xfrm>
          <a:prstGeom prst="line">
            <a:avLst/>
          </a:prstGeom>
          <a:ln w="38100" cmpd="dbl">
            <a:solidFill>
              <a:srgbClr val="FF66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-28898" y="2107062"/>
            <a:ext cx="8986600" cy="0"/>
          </a:xfrm>
          <a:prstGeom prst="line">
            <a:avLst/>
          </a:prstGeom>
          <a:ln w="38100" cmpd="dbl">
            <a:solidFill>
              <a:srgbClr val="FF66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5491431" y="5630647"/>
            <a:ext cx="569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9" name="Date Placeholder 7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80" name="Footer Placeholder 7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335933" y="2639287"/>
            <a:ext cx="670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Preserve code simplicity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Optimize usage of resources (memory!)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88260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Multi-Threading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different environments for multi-threading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D1282E"/>
                </a:solidFill>
              </a:rPr>
              <a:t>Single processor</a:t>
            </a:r>
            <a:r>
              <a:rPr lang="en-US" dirty="0" smtClean="0"/>
              <a:t>: Interleaved usage of one resource by different tasks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Actions </a:t>
            </a:r>
            <a:r>
              <a:rPr lang="en-US" dirty="0"/>
              <a:t>“seem” to happen in parallel but they are actually </a:t>
            </a:r>
            <a:r>
              <a:rPr lang="en-US" dirty="0" smtClean="0"/>
              <a:t>sequentia</a:t>
            </a:r>
            <a:r>
              <a:rPr lang="en-US" dirty="0"/>
              <a:t>l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Multithreading allows to design simpler, modular code with efficient use of resources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D1282E"/>
                </a:solidFill>
              </a:rPr>
              <a:t>Multiple processors/cores</a:t>
            </a:r>
            <a:r>
              <a:rPr lang="en-US" dirty="0" smtClean="0"/>
              <a:t>: Parallel usage of the same type of resource by different tasks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hreads are truly running AT THE SAME TIME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Multithreading allows the usage of multiple CPUs by one process!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85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 of Threads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+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798527" y="2259366"/>
            <a:ext cx="3291840" cy="384048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Exploiting multiple processors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Simplicity of modeling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Simplified handling of asynchronous commands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More responsive user interfaces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    -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Safety hazards</a:t>
            </a:r>
          </a:p>
          <a:p>
            <a:pPr marL="342900" indent="-342900">
              <a:buFont typeface="Arial"/>
              <a:buChar char="•"/>
            </a:pPr>
            <a:r>
              <a:rPr lang="en-US" dirty="0" err="1" smtClean="0"/>
              <a:t>Liveness</a:t>
            </a:r>
            <a:r>
              <a:rPr lang="en-US" dirty="0" smtClean="0"/>
              <a:t> hazards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Performance hazards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292564" y="4303471"/>
            <a:ext cx="4092484" cy="175432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i="1" dirty="0"/>
              <a:t>"Although threads seem to be a small step from sequential computation, in fact, they represent a huge step. They discard the most essential and appealing properties of sequential computation: understandability, predictability, and determinism. Threads, as a model of computation, are wildly nondeterministic, and the job of the programmer becomes one of pruning that </a:t>
            </a:r>
            <a:r>
              <a:rPr lang="en-US" sz="1200" i="1" dirty="0" smtClean="0"/>
              <a:t>non-determinism</a:t>
            </a:r>
            <a:r>
              <a:rPr lang="en-US" sz="1200" i="1" dirty="0"/>
              <a:t>." -- 'The Problem with Threads, Edward A. Lee, UC Berkeley, 2006</a:t>
            </a:r>
          </a:p>
        </p:txBody>
      </p:sp>
    </p:spTree>
    <p:extLst>
      <p:ext uri="{BB962C8B-B14F-4D97-AF65-F5344CB8AC3E}">
        <p14:creationId xmlns:p14="http://schemas.microsoft.com/office/powerpoint/2010/main" val="2637642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Safety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>
                <a:solidFill>
                  <a:schemeClr val="tx2"/>
                </a:solidFill>
              </a:rPr>
              <a:t>M</a:t>
            </a:r>
            <a:r>
              <a:rPr lang="en-US" dirty="0" smtClean="0">
                <a:solidFill>
                  <a:srgbClr val="D1282E"/>
                </a:solidFill>
              </a:rPr>
              <a:t>anaging access to state and, in particular, to shared, mutable state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State: any data that can affect externally visible behavior of an object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Shared: variable that can be accessed by several threads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Mutable: value of a variable can change over time</a:t>
            </a:r>
          </a:p>
          <a:p>
            <a:pPr marL="342900" indent="-342900">
              <a:buFont typeface="Arial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Writing thread safe code is about protecting data from uncontrolled concurrent access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26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different threads access the same mutable state variable without appropriate synchronization </a:t>
            </a:r>
            <a:r>
              <a:rPr lang="en-US" u="sng" dirty="0" smtClean="0"/>
              <a:t>your program is broken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fix it: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Don’t share state variables across threads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Make state variables immutable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Use synchronization whenever accessing the variable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It is far easier to design a class to be thread-safe than to retrofit it for thread safety later.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861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60000"/>
              </a:lnSpc>
            </a:pPr>
            <a:r>
              <a:rPr lang="en-US" sz="2800" b="0" dirty="0" smtClean="0">
                <a:latin typeface="Courier"/>
                <a:cs typeface="Courier"/>
              </a:rPr>
              <a:t>public class </a:t>
            </a:r>
            <a:r>
              <a:rPr lang="en-US" sz="2800" b="0" dirty="0" err="1" smtClean="0">
                <a:latin typeface="Courier"/>
                <a:cs typeface="Courier"/>
              </a:rPr>
              <a:t>UnsafeSequence</a:t>
            </a:r>
            <a:r>
              <a:rPr lang="en-US" sz="2800" b="0" dirty="0" smtClean="0">
                <a:latin typeface="Courier"/>
                <a:cs typeface="Courier"/>
              </a:rPr>
              <a:t> {</a:t>
            </a:r>
          </a:p>
          <a:p>
            <a:pPr>
              <a:lnSpc>
                <a:spcPct val="60000"/>
              </a:lnSpc>
            </a:pPr>
            <a:r>
              <a:rPr lang="en-US" sz="2800" b="0" dirty="0">
                <a:latin typeface="Courier"/>
                <a:cs typeface="Courier"/>
              </a:rPr>
              <a:t>	</a:t>
            </a:r>
            <a:r>
              <a:rPr lang="en-US" sz="2800" b="0" dirty="0" smtClean="0">
                <a:latin typeface="Courier"/>
                <a:cs typeface="Courier"/>
              </a:rPr>
              <a:t>private </a:t>
            </a:r>
            <a:r>
              <a:rPr lang="en-US" sz="2800" b="0" dirty="0" err="1" smtClean="0">
                <a:latin typeface="Courier"/>
                <a:cs typeface="Courier"/>
              </a:rPr>
              <a:t>int</a:t>
            </a:r>
            <a:r>
              <a:rPr lang="en-US" sz="2800" b="0" dirty="0" smtClean="0">
                <a:latin typeface="Courier"/>
                <a:cs typeface="Courier"/>
              </a:rPr>
              <a:t> value;</a:t>
            </a:r>
          </a:p>
          <a:p>
            <a:pPr>
              <a:lnSpc>
                <a:spcPct val="60000"/>
              </a:lnSpc>
            </a:pPr>
            <a:r>
              <a:rPr lang="en-US" sz="2800" b="0" dirty="0">
                <a:latin typeface="Courier"/>
                <a:cs typeface="Courier"/>
              </a:rPr>
              <a:t>	</a:t>
            </a:r>
            <a:r>
              <a:rPr lang="en-US" sz="2800" b="0" i="1" dirty="0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/** Returns a unique value **/</a:t>
            </a:r>
          </a:p>
          <a:p>
            <a:pPr>
              <a:lnSpc>
                <a:spcPct val="60000"/>
              </a:lnSpc>
            </a:pPr>
            <a:r>
              <a:rPr lang="en-US" sz="2800" b="0" dirty="0">
                <a:latin typeface="Courier"/>
                <a:cs typeface="Courier"/>
              </a:rPr>
              <a:t>	</a:t>
            </a:r>
            <a:r>
              <a:rPr lang="en-US" sz="2800" b="0" dirty="0" smtClean="0">
                <a:latin typeface="Courier"/>
                <a:cs typeface="Courier"/>
              </a:rPr>
              <a:t>public </a:t>
            </a:r>
            <a:r>
              <a:rPr lang="en-US" sz="2800" b="0" dirty="0" err="1" smtClean="0">
                <a:latin typeface="Courier"/>
                <a:cs typeface="Courier"/>
              </a:rPr>
              <a:t>int</a:t>
            </a:r>
            <a:r>
              <a:rPr lang="en-US" sz="2800" b="0" dirty="0" smtClean="0">
                <a:latin typeface="Courier"/>
                <a:cs typeface="Courier"/>
              </a:rPr>
              <a:t> </a:t>
            </a:r>
            <a:r>
              <a:rPr lang="en-US" sz="2800" b="0" dirty="0" err="1" smtClean="0">
                <a:latin typeface="Courier"/>
                <a:cs typeface="Courier"/>
              </a:rPr>
              <a:t>getNext</a:t>
            </a:r>
            <a:r>
              <a:rPr lang="en-US" sz="2800" b="0" dirty="0" smtClean="0">
                <a:latin typeface="Courier"/>
                <a:cs typeface="Courier"/>
              </a:rPr>
              <a:t>() {</a:t>
            </a:r>
          </a:p>
          <a:p>
            <a:pPr>
              <a:lnSpc>
                <a:spcPct val="60000"/>
              </a:lnSpc>
            </a:pPr>
            <a:r>
              <a:rPr lang="en-US" sz="2800" b="0" dirty="0">
                <a:latin typeface="Courier"/>
                <a:cs typeface="Courier"/>
              </a:rPr>
              <a:t>	</a:t>
            </a:r>
            <a:r>
              <a:rPr lang="en-US" sz="2800" b="0" dirty="0" smtClean="0">
                <a:latin typeface="Courier"/>
                <a:cs typeface="Courier"/>
              </a:rPr>
              <a:t>	return value++;</a:t>
            </a:r>
          </a:p>
          <a:p>
            <a:pPr>
              <a:lnSpc>
                <a:spcPct val="60000"/>
              </a:lnSpc>
            </a:pPr>
            <a:r>
              <a:rPr lang="en-US" sz="2800" b="0" dirty="0">
                <a:latin typeface="Courier"/>
                <a:cs typeface="Courier"/>
              </a:rPr>
              <a:t>	</a:t>
            </a:r>
            <a:r>
              <a:rPr lang="en-US" sz="2800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r>
              <a:rPr lang="en-US" sz="2800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endParaRPr lang="en-US" sz="2800" b="0" dirty="0" smtClean="0"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2" name="Lightning Bolt 21"/>
          <p:cNvSpPr/>
          <p:nvPr/>
        </p:nvSpPr>
        <p:spPr>
          <a:xfrm>
            <a:off x="6905884" y="1007642"/>
            <a:ext cx="940420" cy="1322530"/>
          </a:xfrm>
          <a:prstGeom prst="lightningBol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75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public class </a:t>
            </a:r>
            <a:r>
              <a:rPr lang="en-US" b="0" dirty="0" err="1" smtClean="0">
                <a:latin typeface="Courier"/>
                <a:cs typeface="Courier"/>
              </a:rPr>
              <a:t>UnsafeSequence</a:t>
            </a:r>
            <a:r>
              <a:rPr lang="en-US" b="0" dirty="0" smtClean="0">
                <a:latin typeface="Courier"/>
                <a:cs typeface="Courier"/>
              </a:rPr>
              <a:t> {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private </a:t>
            </a:r>
            <a:r>
              <a:rPr lang="en-US" b="0" dirty="0" err="1" smtClean="0">
                <a:latin typeface="Courier"/>
                <a:cs typeface="Courier"/>
              </a:rPr>
              <a:t>int</a:t>
            </a:r>
            <a:r>
              <a:rPr lang="en-US" b="0" dirty="0" smtClean="0">
                <a:latin typeface="Courier"/>
                <a:cs typeface="Courier"/>
              </a:rPr>
              <a:t> value;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i="1" dirty="0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/** Returns a unique value **/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public </a:t>
            </a:r>
            <a:r>
              <a:rPr lang="en-US" b="0" dirty="0" err="1" smtClean="0">
                <a:latin typeface="Courier"/>
                <a:cs typeface="Courier"/>
              </a:rPr>
              <a:t>int</a:t>
            </a:r>
            <a:r>
              <a:rPr lang="en-US" b="0" dirty="0" smtClean="0">
                <a:latin typeface="Courier"/>
                <a:cs typeface="Courier"/>
              </a:rPr>
              <a:t> </a:t>
            </a:r>
            <a:r>
              <a:rPr lang="en-US" b="0" dirty="0" err="1" smtClean="0">
                <a:latin typeface="Courier"/>
                <a:cs typeface="Courier"/>
              </a:rPr>
              <a:t>getNext</a:t>
            </a:r>
            <a:r>
              <a:rPr lang="en-US" b="0" dirty="0" smtClean="0">
                <a:latin typeface="Courier"/>
                <a:cs typeface="Courier"/>
              </a:rPr>
              <a:t>() {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	return value++;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endParaRPr lang="en-US" b="0" dirty="0" smtClean="0"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cs typeface="Courier"/>
              </a:rPr>
              <a:t>Thread A</a:t>
            </a:r>
          </a:p>
          <a:p>
            <a:pPr>
              <a:lnSpc>
                <a:spcPct val="60000"/>
              </a:lnSpc>
            </a:pPr>
            <a:endParaRPr lang="en-US" dirty="0"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cs typeface="Courier"/>
              </a:rPr>
              <a:t>Thread B</a:t>
            </a:r>
            <a:endParaRPr lang="en-US" dirty="0"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36679" y="4177515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r>
              <a:rPr lang="en-US" dirty="0" smtClean="0"/>
              <a:t>alue-&gt;9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55090" y="4177515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r>
              <a:rPr lang="en-US" dirty="0" smtClean="0"/>
              <a:t>alue=10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96100" y="4177515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9+1-&gt;10</a:t>
            </a:r>
            <a:endParaRPr lang="en-US" dirty="0"/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2975609" y="4434674"/>
            <a:ext cx="112049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  <a:endCxn id="8" idx="1"/>
          </p:cNvCxnSpPr>
          <p:nvPr/>
        </p:nvCxnSpPr>
        <p:spPr>
          <a:xfrm>
            <a:off x="5208598" y="4434674"/>
            <a:ext cx="11464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975609" y="4844219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r>
              <a:rPr lang="en-US" dirty="0" smtClean="0"/>
              <a:t>alue-&gt;9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473030" y="4844219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r>
              <a:rPr lang="en-US" dirty="0" smtClean="0"/>
              <a:t>alue=10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235030" y="4844219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9+1-&gt;10</a:t>
            </a:r>
            <a:endParaRPr lang="en-US" dirty="0"/>
          </a:p>
        </p:txBody>
      </p:sp>
      <p:cxnSp>
        <p:nvCxnSpPr>
          <p:cNvPr id="17" name="Straight Arrow Connector 16"/>
          <p:cNvCxnSpPr>
            <a:endCxn id="16" idx="1"/>
          </p:cNvCxnSpPr>
          <p:nvPr/>
        </p:nvCxnSpPr>
        <p:spPr>
          <a:xfrm>
            <a:off x="4096100" y="5101378"/>
            <a:ext cx="11389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6" idx="3"/>
            <a:endCxn id="15" idx="1"/>
          </p:cNvCxnSpPr>
          <p:nvPr/>
        </p:nvCxnSpPr>
        <p:spPr>
          <a:xfrm>
            <a:off x="6347528" y="5101378"/>
            <a:ext cx="112550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Lightning Bolt 21"/>
          <p:cNvSpPr/>
          <p:nvPr/>
        </p:nvSpPr>
        <p:spPr>
          <a:xfrm>
            <a:off x="7136780" y="2120246"/>
            <a:ext cx="940420" cy="1322530"/>
          </a:xfrm>
          <a:prstGeom prst="lightningBol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330337" y="5548574"/>
            <a:ext cx="2376138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We have missed one counter increase!!!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741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1: </a:t>
            </a:r>
            <a:r>
              <a:rPr lang="en-US" dirty="0" err="1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Compound actions</a:t>
            </a:r>
            <a:r>
              <a:rPr lang="en-US" dirty="0" smtClean="0"/>
              <a:t>, such as “check-then-act” or “read-modify-write” </a:t>
            </a:r>
            <a:r>
              <a:rPr lang="en-US" u="sng" dirty="0" smtClean="0"/>
              <a:t>must be atomic </a:t>
            </a:r>
            <a:r>
              <a:rPr lang="en-US" dirty="0" smtClean="0"/>
              <a:t>in order to be thread safe.</a:t>
            </a:r>
          </a:p>
          <a:p>
            <a:endParaRPr lang="en-US" dirty="0"/>
          </a:p>
          <a:p>
            <a:r>
              <a:rPr lang="en-US" dirty="0" smtClean="0"/>
              <a:t>Operations A and B are atomic if: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For a thread running A, if B is being executed by another thread, either all of B has executed or none of it.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An atomic operation is atomic with respect to all operations, including itself, that operate on the same state.</a:t>
            </a:r>
          </a:p>
          <a:p>
            <a:endParaRPr lang="en-US" dirty="0" smtClean="0"/>
          </a:p>
          <a:p>
            <a:r>
              <a:rPr lang="en-US" sz="1600" b="0" i="1" dirty="0" smtClean="0"/>
              <a:t>See another </a:t>
            </a:r>
            <a:r>
              <a:rPr lang="en-US" sz="1600" b="0" i="1" dirty="0" smtClean="0"/>
              <a:t>example </a:t>
            </a:r>
            <a:r>
              <a:rPr lang="en-US" sz="1600" b="0" i="1" dirty="0" smtClean="0"/>
              <a:t>in the backup slides…</a:t>
            </a:r>
            <a:endParaRPr lang="en-US" sz="1600" b="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996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1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public class Sequence {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private final </a:t>
            </a:r>
            <a:r>
              <a:rPr lang="en-US" b="0" dirty="0" err="1" smtClean="0">
                <a:solidFill>
                  <a:srgbClr val="616042"/>
                </a:solidFill>
                <a:latin typeface="Courier"/>
                <a:cs typeface="Courier"/>
              </a:rPr>
              <a:t>AtomicLong</a:t>
            </a:r>
            <a:r>
              <a:rPr lang="en-US" b="0" dirty="0" smtClean="0">
                <a:solidFill>
                  <a:srgbClr val="616042"/>
                </a:solidFill>
                <a:latin typeface="Courier"/>
                <a:cs typeface="Courier"/>
              </a:rPr>
              <a:t> </a:t>
            </a:r>
            <a:r>
              <a:rPr lang="en-US" b="0" dirty="0" smtClean="0">
                <a:latin typeface="Courier"/>
                <a:cs typeface="Courier"/>
              </a:rPr>
              <a:t>value=</a:t>
            </a:r>
            <a:endParaRPr lang="en-US" b="0" dirty="0"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				new </a:t>
            </a:r>
            <a:r>
              <a:rPr lang="en-US" b="0" dirty="0" err="1" smtClean="0">
                <a:latin typeface="Courier"/>
                <a:cs typeface="Courier"/>
              </a:rPr>
              <a:t>AtomicLong</a:t>
            </a:r>
            <a:r>
              <a:rPr lang="en-US" b="0" dirty="0" smtClean="0">
                <a:latin typeface="Courier"/>
                <a:cs typeface="Courier"/>
              </a:rPr>
              <a:t>(0);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i="1" dirty="0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/** Returns a unique value **/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public </a:t>
            </a:r>
            <a:r>
              <a:rPr lang="en-US" b="0" dirty="0" err="1" smtClean="0">
                <a:latin typeface="Courier"/>
                <a:cs typeface="Courier"/>
              </a:rPr>
              <a:t>int</a:t>
            </a:r>
            <a:r>
              <a:rPr lang="en-US" b="0" dirty="0" smtClean="0">
                <a:latin typeface="Courier"/>
                <a:cs typeface="Courier"/>
              </a:rPr>
              <a:t> </a:t>
            </a:r>
            <a:r>
              <a:rPr lang="en-US" b="0" dirty="0" err="1" smtClean="0">
                <a:latin typeface="Courier"/>
                <a:cs typeface="Courier"/>
              </a:rPr>
              <a:t>getNext</a:t>
            </a:r>
            <a:r>
              <a:rPr lang="en-US" b="0" dirty="0" smtClean="0">
                <a:latin typeface="Courier"/>
                <a:cs typeface="Courier"/>
              </a:rPr>
              <a:t>() {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	return </a:t>
            </a:r>
            <a:r>
              <a:rPr lang="en-US" b="0" dirty="0" err="1" smtClean="0">
                <a:latin typeface="Courier"/>
                <a:cs typeface="Courier"/>
              </a:rPr>
              <a:t>value.incrementAndGet</a:t>
            </a:r>
            <a:r>
              <a:rPr lang="en-US" b="0" dirty="0" smtClean="0">
                <a:latin typeface="Courier"/>
                <a:cs typeface="Courier"/>
              </a:rPr>
              <a:t>();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endParaRPr lang="en-US" b="0" dirty="0" smtClean="0"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endParaRPr lang="en-US" dirty="0"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cs typeface="Courier"/>
              </a:rPr>
              <a:t>For single variables atomic variable classes are provided.</a:t>
            </a:r>
          </a:p>
          <a:p>
            <a:pPr>
              <a:lnSpc>
                <a:spcPct val="60000"/>
              </a:lnSpc>
            </a:pPr>
            <a:endParaRPr lang="en-US" dirty="0">
              <a:cs typeface="Courier"/>
            </a:endParaRPr>
          </a:p>
          <a:p>
            <a:r>
              <a:rPr lang="en-US" dirty="0" smtClean="0">
                <a:solidFill>
                  <a:schemeClr val="tx2"/>
                </a:solidFill>
                <a:cs typeface="Courier"/>
              </a:rPr>
              <a:t>Attention: using a thread safe state variable makes a class thread safe only if there is a single state variable!!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Smiley Face 9"/>
          <p:cNvSpPr/>
          <p:nvPr/>
        </p:nvSpPr>
        <p:spPr>
          <a:xfrm>
            <a:off x="7598572" y="2183224"/>
            <a:ext cx="478628" cy="419851"/>
          </a:xfrm>
          <a:prstGeom prst="smileyFac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26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M</a:t>
            </a:r>
            <a:r>
              <a:rPr lang="en-US" dirty="0" smtClean="0"/>
              <a:t>ulti-tasking, concurrency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bit of history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What is a thread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Essentials in concurrent programming (Java)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Safety, </a:t>
            </a:r>
            <a:r>
              <a:rPr lang="en-US" dirty="0" err="1"/>
              <a:t>l</a:t>
            </a:r>
            <a:r>
              <a:rPr lang="en-US" dirty="0" err="1" smtClean="0"/>
              <a:t>iveness</a:t>
            </a:r>
            <a:r>
              <a:rPr lang="en-US" dirty="0" smtClean="0"/>
              <a:t>, performance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Memory model</a:t>
            </a: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Conclusions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References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2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1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public class Sequence {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private </a:t>
            </a:r>
            <a:r>
              <a:rPr lang="en-US" b="0" dirty="0" err="1" smtClean="0">
                <a:latin typeface="Courier"/>
                <a:cs typeface="Courier"/>
              </a:rPr>
              <a:t>int</a:t>
            </a:r>
            <a:r>
              <a:rPr lang="en-US" b="0" dirty="0" smtClean="0">
                <a:latin typeface="Courier"/>
                <a:cs typeface="Courier"/>
              </a:rPr>
              <a:t> value;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i="1" dirty="0" smtClean="0">
                <a:solidFill>
                  <a:schemeClr val="bg1">
                    <a:lumMod val="50000"/>
                  </a:schemeClr>
                </a:solidFill>
                <a:latin typeface="Courier"/>
                <a:cs typeface="Courier"/>
              </a:rPr>
              <a:t>/** Returns a unique value **/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public </a:t>
            </a:r>
            <a:r>
              <a:rPr lang="en-US" b="0" dirty="0" smtClean="0">
                <a:solidFill>
                  <a:schemeClr val="accent6">
                    <a:lumMod val="50000"/>
                  </a:schemeClr>
                </a:solidFill>
                <a:latin typeface="Courier"/>
                <a:cs typeface="Courier"/>
              </a:rPr>
              <a:t>synchronized </a:t>
            </a:r>
            <a:r>
              <a:rPr lang="en-US" b="0" dirty="0" err="1" smtClean="0">
                <a:latin typeface="Courier"/>
                <a:cs typeface="Courier"/>
              </a:rPr>
              <a:t>int</a:t>
            </a:r>
            <a:r>
              <a:rPr lang="en-US" b="0" dirty="0" smtClean="0">
                <a:latin typeface="Courier"/>
                <a:cs typeface="Courier"/>
              </a:rPr>
              <a:t> </a:t>
            </a:r>
            <a:r>
              <a:rPr lang="en-US" b="0" dirty="0" err="1" smtClean="0">
                <a:latin typeface="Courier"/>
                <a:cs typeface="Courier"/>
              </a:rPr>
              <a:t>getNext</a:t>
            </a:r>
            <a:r>
              <a:rPr lang="en-US" b="0" dirty="0" smtClean="0">
                <a:latin typeface="Courier"/>
                <a:cs typeface="Courier"/>
              </a:rPr>
              <a:t>() {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	return value++;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endParaRPr lang="en-US" b="0" dirty="0" smtClean="0"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cs typeface="Courier"/>
              </a:rPr>
              <a:t>Thread A</a:t>
            </a:r>
          </a:p>
          <a:p>
            <a:pPr>
              <a:lnSpc>
                <a:spcPct val="60000"/>
              </a:lnSpc>
            </a:pPr>
            <a:endParaRPr lang="en-US" dirty="0">
              <a:cs typeface="Courier"/>
            </a:endParaRPr>
          </a:p>
          <a:p>
            <a:pPr>
              <a:lnSpc>
                <a:spcPct val="60000"/>
              </a:lnSpc>
            </a:pPr>
            <a:endParaRPr lang="en-US" dirty="0" smtClean="0">
              <a:cs typeface="Courier"/>
            </a:endParaRPr>
          </a:p>
          <a:p>
            <a:pPr>
              <a:lnSpc>
                <a:spcPct val="60000"/>
              </a:lnSpc>
            </a:pPr>
            <a:endParaRPr lang="en-US" dirty="0" smtClean="0"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cs typeface="Courier"/>
              </a:rPr>
              <a:t>Thread B</a:t>
            </a:r>
          </a:p>
          <a:p>
            <a:pPr>
              <a:lnSpc>
                <a:spcPct val="60000"/>
              </a:lnSpc>
            </a:pPr>
            <a:endParaRPr lang="en-US" dirty="0"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Smiley Face 9"/>
          <p:cNvSpPr/>
          <p:nvPr/>
        </p:nvSpPr>
        <p:spPr>
          <a:xfrm>
            <a:off x="7598572" y="2183224"/>
            <a:ext cx="478628" cy="419851"/>
          </a:xfrm>
          <a:prstGeom prst="smileyFac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981412" y="4481088"/>
            <a:ext cx="3883245" cy="929111"/>
            <a:chOff x="1742217" y="3915106"/>
            <a:chExt cx="3883245" cy="929111"/>
          </a:xfrm>
        </p:grpSpPr>
        <p:sp>
          <p:nvSpPr>
            <p:cNvPr id="7" name="Rectangle 6"/>
            <p:cNvSpPr/>
            <p:nvPr/>
          </p:nvSpPr>
          <p:spPr>
            <a:xfrm>
              <a:off x="1836679" y="4177515"/>
              <a:ext cx="1112498" cy="51431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</a:t>
              </a:r>
              <a:r>
                <a:rPr lang="en-US" dirty="0" smtClean="0"/>
                <a:t>alue-&gt;9</a:t>
              </a:r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423962" y="4177515"/>
              <a:ext cx="1112498" cy="51431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</a:t>
              </a:r>
              <a:r>
                <a:rPr lang="en-US" dirty="0" smtClean="0"/>
                <a:t>alue=10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141036" y="4177515"/>
              <a:ext cx="1112498" cy="51431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9+1=10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7" idx="3"/>
              <a:endCxn id="9" idx="1"/>
            </p:cNvCxnSpPr>
            <p:nvPr/>
          </p:nvCxnSpPr>
          <p:spPr>
            <a:xfrm>
              <a:off x="2949177" y="4434674"/>
              <a:ext cx="19185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9" idx="3"/>
              <a:endCxn id="8" idx="1"/>
            </p:cNvCxnSpPr>
            <p:nvPr/>
          </p:nvCxnSpPr>
          <p:spPr>
            <a:xfrm>
              <a:off x="4253534" y="4434674"/>
              <a:ext cx="1704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Double Brace 11"/>
            <p:cNvSpPr/>
            <p:nvPr/>
          </p:nvSpPr>
          <p:spPr>
            <a:xfrm rot="16200000">
              <a:off x="3219284" y="2438039"/>
              <a:ext cx="929111" cy="3883245"/>
            </a:xfrm>
            <a:prstGeom prst="bracePair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953659" y="5362338"/>
            <a:ext cx="3883245" cy="929111"/>
            <a:chOff x="1742217" y="3915106"/>
            <a:chExt cx="3883245" cy="929111"/>
          </a:xfrm>
        </p:grpSpPr>
        <p:sp>
          <p:nvSpPr>
            <p:cNvPr id="28" name="Rectangle 27"/>
            <p:cNvSpPr/>
            <p:nvPr/>
          </p:nvSpPr>
          <p:spPr>
            <a:xfrm>
              <a:off x="1742217" y="4177515"/>
              <a:ext cx="1206960" cy="51431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</a:t>
              </a:r>
              <a:r>
                <a:rPr lang="en-US" dirty="0" smtClean="0"/>
                <a:t>alue-&gt;10</a:t>
              </a:r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423962" y="4177515"/>
              <a:ext cx="1112498" cy="51431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</a:t>
              </a:r>
              <a:r>
                <a:rPr lang="en-US" dirty="0" smtClean="0"/>
                <a:t>alue=11</a:t>
              </a:r>
              <a:endParaRPr lang="en-US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141036" y="4177515"/>
              <a:ext cx="1112498" cy="514317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10+1=11</a:t>
              </a:r>
              <a:endParaRPr lang="en-US" dirty="0"/>
            </a:p>
          </p:txBody>
        </p:sp>
        <p:cxnSp>
          <p:nvCxnSpPr>
            <p:cNvPr id="31" name="Straight Arrow Connector 30"/>
            <p:cNvCxnSpPr>
              <a:stCxn id="28" idx="3"/>
              <a:endCxn id="30" idx="1"/>
            </p:cNvCxnSpPr>
            <p:nvPr/>
          </p:nvCxnSpPr>
          <p:spPr>
            <a:xfrm>
              <a:off x="2949177" y="4434674"/>
              <a:ext cx="19185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30" idx="3"/>
              <a:endCxn id="29" idx="1"/>
            </p:cNvCxnSpPr>
            <p:nvPr/>
          </p:nvCxnSpPr>
          <p:spPr>
            <a:xfrm>
              <a:off x="4253534" y="4434674"/>
              <a:ext cx="1704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Double Brace 32"/>
            <p:cNvSpPr/>
            <p:nvPr/>
          </p:nvSpPr>
          <p:spPr>
            <a:xfrm rot="16200000">
              <a:off x="3219284" y="2438039"/>
              <a:ext cx="929111" cy="3883245"/>
            </a:xfrm>
            <a:prstGeom prst="bracePair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583481" y="3463769"/>
            <a:ext cx="2266978" cy="1200329"/>
          </a:xfrm>
          <a:prstGeom prst="rect">
            <a:avLst/>
          </a:prstGeom>
          <a:noFill/>
          <a:ln>
            <a:solidFill>
              <a:srgbClr val="D1282E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 smtClean="0"/>
              <a:t>= acquire intrinsic lock from the beginning to the end of the method</a:t>
            </a:r>
            <a:endParaRPr lang="en-US" i="1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366030" y="2938955"/>
            <a:ext cx="1217451" cy="524814"/>
          </a:xfrm>
          <a:prstGeom prst="straightConnector1">
            <a:avLst/>
          </a:prstGeom>
          <a:ln>
            <a:solidFill>
              <a:srgbClr val="D1282E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07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Liveness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Thread safety requires access to state to be synchronized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Abuse of locks can lead to deadlocks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The story of the dining philosophers…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r>
              <a:rPr lang="en-US" dirty="0" smtClean="0"/>
              <a:t>Thread A</a:t>
            </a:r>
          </a:p>
          <a:p>
            <a:endParaRPr lang="en-US" dirty="0"/>
          </a:p>
          <a:p>
            <a:r>
              <a:rPr lang="en-US" dirty="0" smtClean="0"/>
              <a:t>Thread 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36679" y="4177515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Lock L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55090" y="4177515"/>
            <a:ext cx="1722110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 forever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96100" y="4177515"/>
            <a:ext cx="1613324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to lock R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9" idx="1"/>
          </p:cNvCxnSpPr>
          <p:nvPr/>
        </p:nvCxnSpPr>
        <p:spPr>
          <a:xfrm>
            <a:off x="2975609" y="4434674"/>
            <a:ext cx="112049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9" idx="3"/>
            <a:endCxn id="8" idx="1"/>
          </p:cNvCxnSpPr>
          <p:nvPr/>
        </p:nvCxnSpPr>
        <p:spPr>
          <a:xfrm>
            <a:off x="5709424" y="4434674"/>
            <a:ext cx="64566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786699" y="5033147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Lock 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052823" y="5033147"/>
            <a:ext cx="1563795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 forever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836219" y="5033147"/>
            <a:ext cx="1607883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Try to lock L</a:t>
            </a:r>
            <a:endParaRPr lang="en-US" dirty="0"/>
          </a:p>
        </p:txBody>
      </p:sp>
      <p:cxnSp>
        <p:nvCxnSpPr>
          <p:cNvPr id="15" name="Straight Arrow Connector 14"/>
          <p:cNvCxnSpPr>
            <a:endCxn id="14" idx="1"/>
          </p:cNvCxnSpPr>
          <p:nvPr/>
        </p:nvCxnSpPr>
        <p:spPr>
          <a:xfrm>
            <a:off x="3697290" y="5290306"/>
            <a:ext cx="113892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" idx="3"/>
            <a:endCxn id="13" idx="1"/>
          </p:cNvCxnSpPr>
          <p:nvPr/>
        </p:nvCxnSpPr>
        <p:spPr>
          <a:xfrm>
            <a:off x="6444102" y="5290306"/>
            <a:ext cx="60872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76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Liveness</a:t>
            </a:r>
            <a:r>
              <a:rPr lang="en-US" dirty="0" smtClean="0"/>
              <a:t> </a:t>
            </a:r>
            <a:r>
              <a:rPr lang="en-US" dirty="0" err="1" smtClean="0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Resources deadlocks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Example: you need access to 2 DBs to perform a task. One thread opens a connection to DB1 and another opens a connection to DB2. No thread can complete its task since they cannot acquire the resources they need.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Starvation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Thread perpetually denied access to resources it needs, e.g. CPU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Example: bad choice of thread priorities, non-terminating constructs while holding a lock, …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err="1" smtClean="0"/>
              <a:t>Livelock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 thread is not blocked but continues doing an operation that fails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92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Moving </a:t>
            </a:r>
            <a:r>
              <a:rPr lang="en-US" dirty="0" smtClean="0"/>
              <a:t>to multithreaded programs you pay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Synchronization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Scheduling (context switching</a:t>
            </a:r>
            <a:r>
              <a:rPr lang="en-US" dirty="0" smtClean="0"/>
              <a:t>)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/>
              <a:t>Performance is not only speed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Consider complexity of code for maintenance &amp; </a:t>
            </a:r>
            <a:r>
              <a:rPr lang="en-US" dirty="0" smtClean="0"/>
              <a:t>testing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/>
              <a:t>Performance is always a tradeoff: first make it right, then speed it up, if necessary!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591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Amdahl’s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Multithreading can only help improving performance if problem can be decomposed in parts that can be executed in parallel!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817" y="2999082"/>
            <a:ext cx="3967212" cy="297540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95768" y="299908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The speedup of a program using multiple processors in parallel computing is limited by the sequential fraction of the program. For example, if 95% of the program can be parallelized, the theoretical maximum speedup using parallel computing would be 20× as shown in the diagram, no matter how many processors are used.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731757"/>
              </p:ext>
            </p:extLst>
          </p:nvPr>
        </p:nvGraphicFramePr>
        <p:xfrm>
          <a:off x="5234167" y="5335189"/>
          <a:ext cx="1686639" cy="818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Equation" r:id="rId4" imgW="1308100" imgH="635000" progId="Equation.3">
                  <p:embed/>
                </p:oleObj>
              </mc:Choice>
              <mc:Fallback>
                <p:oleObj name="Equation" r:id="rId4" imgW="1308100" imgH="63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34167" y="5335189"/>
                        <a:ext cx="1686639" cy="8187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1403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05741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Thread safety, </a:t>
            </a:r>
            <a:r>
              <a:rPr lang="en-US" dirty="0" err="1" smtClean="0"/>
              <a:t>Liveness</a:t>
            </a:r>
            <a:r>
              <a:rPr lang="en-US" dirty="0" smtClean="0"/>
              <a:t> &amp;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For safety…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Temptation of putting locks everywhere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Size of synchronized code blocks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Tradeoff between safety and </a:t>
            </a:r>
            <a:r>
              <a:rPr lang="en-US" dirty="0" err="1" smtClean="0"/>
              <a:t>liveness</a:t>
            </a:r>
            <a:r>
              <a:rPr lang="en-US" dirty="0" smtClean="0"/>
              <a:t>/performance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Do NOT prematurely sacrifice simplicity (risk of </a:t>
            </a:r>
            <a:r>
              <a:rPr lang="en-US" dirty="0" err="1" smtClean="0"/>
              <a:t>compromizing</a:t>
            </a:r>
            <a:r>
              <a:rPr lang="en-US" dirty="0" smtClean="0"/>
              <a:t> safety) for the sake of performance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Avoid holding locks during lengthy computations or operations at risk of not completing quickly (e.g. network or console I/O)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91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dirty="0" smtClean="0"/>
              <a:t>And this was the Intuitive bit…</a:t>
            </a:r>
            <a:endParaRPr lang="en-US" sz="72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785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Objects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Up to now we discussed how to AVOID concurrent access of data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Now we’ll see how to share objects so they can be safely accessed by multiple threads!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new element enters the game: </a:t>
            </a:r>
            <a:r>
              <a:rPr lang="en-US" dirty="0" smtClean="0">
                <a:solidFill>
                  <a:schemeClr val="tx2"/>
                </a:solidFill>
              </a:rPr>
              <a:t>visibility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Ensure that when a thread modifies the state of an object other threads can actually see the changes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614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120382" cy="1371600"/>
          </a:xfrm>
        </p:spPr>
        <p:txBody>
          <a:bodyPr/>
          <a:lstStyle/>
          <a:p>
            <a:r>
              <a:rPr lang="en-US" dirty="0" smtClean="0"/>
              <a:t>Visibility – one thread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Single threaded environment:</a:t>
            </a:r>
          </a:p>
          <a:p>
            <a:pPr>
              <a:lnSpc>
                <a:spcPct val="70000"/>
              </a:lnSpc>
            </a:pPr>
            <a:r>
              <a:rPr lang="en-US" dirty="0"/>
              <a:t>	</a:t>
            </a:r>
            <a:r>
              <a:rPr lang="en-US" b="0" dirty="0" err="1" smtClean="0">
                <a:latin typeface="Courier"/>
                <a:cs typeface="Courier"/>
              </a:rPr>
              <a:t>int</a:t>
            </a:r>
            <a:r>
              <a:rPr lang="en-US" b="0" dirty="0" smtClean="0">
                <a:latin typeface="Courier"/>
                <a:cs typeface="Courier"/>
              </a:rPr>
              <a:t> number = 1;</a:t>
            </a:r>
          </a:p>
          <a:p>
            <a:pPr>
              <a:lnSpc>
                <a:spcPct val="7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err="1" smtClean="0">
                <a:latin typeface="Courier"/>
                <a:cs typeface="Courier"/>
              </a:rPr>
              <a:t>boolean</a:t>
            </a:r>
            <a:r>
              <a:rPr lang="en-US" b="0" dirty="0" smtClean="0">
                <a:latin typeface="Courier"/>
                <a:cs typeface="Courier"/>
              </a:rPr>
              <a:t> ready = true;</a:t>
            </a:r>
          </a:p>
          <a:p>
            <a:pPr>
              <a:lnSpc>
                <a:spcPct val="7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if(ready) {</a:t>
            </a:r>
          </a:p>
          <a:p>
            <a:pPr>
              <a:lnSpc>
                <a:spcPct val="70000"/>
              </a:lnSpc>
            </a:pPr>
            <a:r>
              <a:rPr lang="en-US" b="0" dirty="0" smtClean="0">
                <a:latin typeface="Courier"/>
                <a:cs typeface="Courier"/>
              </a:rPr>
              <a:t>		</a:t>
            </a:r>
            <a:r>
              <a:rPr lang="en-US" b="0" dirty="0" err="1" smtClean="0">
                <a:latin typeface="Courier"/>
                <a:cs typeface="Courier"/>
              </a:rPr>
              <a:t>System.out.println</a:t>
            </a:r>
            <a:r>
              <a:rPr lang="en-US" b="0" dirty="0" smtClean="0">
                <a:latin typeface="Courier"/>
                <a:cs typeface="Courier"/>
              </a:rPr>
              <a:t>(number)</a:t>
            </a:r>
            <a:r>
              <a:rPr lang="en-US" b="0" dirty="0" smtClean="0">
                <a:latin typeface="Courier"/>
                <a:cs typeface="Courier"/>
              </a:rPr>
              <a:t>; </a:t>
            </a:r>
            <a:endParaRPr lang="en-US" b="0" dirty="0">
              <a:latin typeface="Courier"/>
              <a:cs typeface="Courier"/>
            </a:endParaRPr>
          </a:p>
          <a:p>
            <a:pPr>
              <a:lnSpc>
                <a:spcPct val="70000"/>
              </a:lnSpc>
            </a:pPr>
            <a:r>
              <a:rPr lang="en-US" b="0" dirty="0" smtClean="0">
                <a:latin typeface="Courier"/>
                <a:cs typeface="Courier"/>
              </a:rPr>
              <a:t>	}</a:t>
            </a:r>
          </a:p>
          <a:p>
            <a:pPr>
              <a:lnSpc>
                <a:spcPct val="70000"/>
              </a:lnSpc>
            </a:pPr>
            <a:endParaRPr lang="en-US" b="0" dirty="0">
              <a:latin typeface="Courier"/>
              <a:cs typeface="Courier"/>
            </a:endParaRPr>
          </a:p>
          <a:p>
            <a:pPr>
              <a:lnSpc>
                <a:spcPct val="70000"/>
              </a:lnSpc>
            </a:pPr>
            <a:endParaRPr lang="en-US" b="0" dirty="0" smtClean="0">
              <a:latin typeface="Courier"/>
              <a:cs typeface="Courier"/>
            </a:endParaRP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printed value will always be = 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51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Visibility -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p</a:t>
            </a:r>
            <a:r>
              <a:rPr lang="en-US" sz="1600" b="0" dirty="0" smtClean="0">
                <a:latin typeface="Courier"/>
                <a:cs typeface="Courier"/>
              </a:rPr>
              <a:t>ublic class </a:t>
            </a:r>
            <a:r>
              <a:rPr lang="en-US" sz="1600" b="0" dirty="0" err="1" smtClean="0">
                <a:latin typeface="Courier"/>
                <a:cs typeface="Courier"/>
              </a:rPr>
              <a:t>NoVisibility</a:t>
            </a:r>
            <a:r>
              <a:rPr lang="en-US" sz="1600" b="0" dirty="0" smtClean="0">
                <a:latin typeface="Courier"/>
                <a:cs typeface="Courier"/>
              </a:rPr>
              <a:t> {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private static </a:t>
            </a:r>
            <a:r>
              <a:rPr lang="en-US" sz="1600" b="0" dirty="0" err="1" smtClean="0">
                <a:latin typeface="Courier"/>
                <a:cs typeface="Courier"/>
              </a:rPr>
              <a:t>boolean</a:t>
            </a:r>
            <a:r>
              <a:rPr lang="en-US" sz="1600" b="0" dirty="0" smtClean="0">
                <a:latin typeface="Courier"/>
                <a:cs typeface="Courier"/>
              </a:rPr>
              <a:t> ready;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private static </a:t>
            </a:r>
            <a:r>
              <a:rPr lang="en-US" sz="1600" b="0" dirty="0" err="1" smtClean="0">
                <a:latin typeface="Courier"/>
                <a:cs typeface="Courier"/>
              </a:rPr>
              <a:t>int</a:t>
            </a:r>
            <a:r>
              <a:rPr lang="en-US" sz="1600" b="0" dirty="0" smtClean="0">
                <a:latin typeface="Courier"/>
                <a:cs typeface="Courier"/>
              </a:rPr>
              <a:t> number;</a:t>
            </a:r>
          </a:p>
          <a:p>
            <a:pPr>
              <a:lnSpc>
                <a:spcPct val="70000"/>
              </a:lnSpc>
            </a:pPr>
            <a:endParaRPr lang="en-US" sz="1600" b="0" dirty="0">
              <a:latin typeface="Courier"/>
              <a:cs typeface="Courier"/>
            </a:endParaRPr>
          </a:p>
          <a:p>
            <a:pPr>
              <a:lnSpc>
                <a:spcPct val="70000"/>
              </a:lnSpc>
            </a:pPr>
            <a:r>
              <a:rPr lang="en-US" sz="1600" b="0" dirty="0" smtClean="0">
                <a:latin typeface="Courier"/>
                <a:cs typeface="Courier"/>
              </a:rPr>
              <a:t>	private static class </a:t>
            </a:r>
            <a:r>
              <a:rPr lang="en-US" sz="1600" b="0" dirty="0" err="1" smtClean="0">
                <a:latin typeface="Courier"/>
                <a:cs typeface="Courier"/>
              </a:rPr>
              <a:t>ReaderThread</a:t>
            </a:r>
            <a:r>
              <a:rPr lang="en-US" sz="1600" b="0" dirty="0" smtClean="0">
                <a:latin typeface="Courier"/>
                <a:cs typeface="Courier"/>
              </a:rPr>
              <a:t> extends Thread {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public void run() {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	while (!ready)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		</a:t>
            </a:r>
            <a:r>
              <a:rPr lang="en-US" sz="1600" b="0" dirty="0" err="1" smtClean="0">
                <a:latin typeface="Courier"/>
                <a:cs typeface="Courier"/>
              </a:rPr>
              <a:t>Thread.yield</a:t>
            </a:r>
            <a:r>
              <a:rPr lang="en-US" sz="1600" b="0" dirty="0" smtClean="0">
                <a:latin typeface="Courier"/>
                <a:cs typeface="Courier"/>
              </a:rPr>
              <a:t>();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	</a:t>
            </a:r>
            <a:r>
              <a:rPr lang="en-US" sz="1600" b="0" dirty="0" err="1" smtClean="0">
                <a:latin typeface="Courier"/>
                <a:cs typeface="Courier"/>
              </a:rPr>
              <a:t>System.out.println</a:t>
            </a:r>
            <a:r>
              <a:rPr lang="en-US" sz="1600" b="0" dirty="0" smtClean="0">
                <a:latin typeface="Courier"/>
                <a:cs typeface="Courier"/>
              </a:rPr>
              <a:t>(number);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}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public static void main(String[] </a:t>
            </a:r>
            <a:r>
              <a:rPr lang="en-US" sz="1600" b="0" dirty="0" err="1" smtClean="0">
                <a:latin typeface="Courier"/>
                <a:cs typeface="Courier"/>
              </a:rPr>
              <a:t>args</a:t>
            </a:r>
            <a:r>
              <a:rPr lang="en-US" sz="1600" b="0" dirty="0" smtClean="0">
                <a:latin typeface="Courier"/>
                <a:cs typeface="Courier"/>
              </a:rPr>
              <a:t>) {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new </a:t>
            </a:r>
            <a:r>
              <a:rPr lang="en-US" sz="1600" b="0" dirty="0" err="1" smtClean="0">
                <a:latin typeface="Courier"/>
                <a:cs typeface="Courier"/>
              </a:rPr>
              <a:t>ReaderThread</a:t>
            </a:r>
            <a:r>
              <a:rPr lang="en-US" sz="1600" b="0" dirty="0" smtClean="0">
                <a:latin typeface="Courier"/>
                <a:cs typeface="Courier"/>
              </a:rPr>
              <a:t>().start();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number = 42;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ready = true;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Lightning Bolt 6"/>
          <p:cNvSpPr/>
          <p:nvPr/>
        </p:nvSpPr>
        <p:spPr>
          <a:xfrm>
            <a:off x="7136780" y="1521974"/>
            <a:ext cx="940420" cy="1322530"/>
          </a:xfrm>
          <a:prstGeom prst="lightningBol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53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Multi-tasking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We are used to it in every day life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Watch TV while eating pop-corns and caressing your cat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Send an e-mail, launch a job on the printer and do something else while waiting for the answer and the printed document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…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On a Computer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While a task waits on input, another one performs calculations on some data and a third one outputs messages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Visibility -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p</a:t>
            </a:r>
            <a:r>
              <a:rPr lang="en-US" sz="1600" b="0" dirty="0" smtClean="0">
                <a:latin typeface="Courier"/>
                <a:cs typeface="Courier"/>
              </a:rPr>
              <a:t>ublic class </a:t>
            </a:r>
            <a:r>
              <a:rPr lang="en-US" sz="1600" b="0" dirty="0" err="1" smtClean="0">
                <a:latin typeface="Courier"/>
                <a:cs typeface="Courier"/>
              </a:rPr>
              <a:t>NoVisibility</a:t>
            </a:r>
            <a:r>
              <a:rPr lang="en-US" sz="1600" b="0" dirty="0" smtClean="0">
                <a:latin typeface="Courier"/>
                <a:cs typeface="Courier"/>
              </a:rPr>
              <a:t> {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private static </a:t>
            </a:r>
            <a:r>
              <a:rPr lang="en-US" sz="1600" b="0" dirty="0" err="1" smtClean="0">
                <a:latin typeface="Courier"/>
                <a:cs typeface="Courier"/>
              </a:rPr>
              <a:t>boolean</a:t>
            </a:r>
            <a:r>
              <a:rPr lang="en-US" sz="1600" b="0" dirty="0" smtClean="0">
                <a:latin typeface="Courier"/>
                <a:cs typeface="Courier"/>
              </a:rPr>
              <a:t> ready;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private static </a:t>
            </a:r>
            <a:r>
              <a:rPr lang="en-US" sz="1600" b="0" dirty="0" err="1" smtClean="0">
                <a:latin typeface="Courier"/>
                <a:cs typeface="Courier"/>
              </a:rPr>
              <a:t>int</a:t>
            </a:r>
            <a:r>
              <a:rPr lang="en-US" sz="1600" b="0" dirty="0" smtClean="0">
                <a:latin typeface="Courier"/>
                <a:cs typeface="Courier"/>
              </a:rPr>
              <a:t> number;</a:t>
            </a:r>
          </a:p>
          <a:p>
            <a:pPr>
              <a:lnSpc>
                <a:spcPct val="70000"/>
              </a:lnSpc>
            </a:pPr>
            <a:endParaRPr lang="en-US" sz="1600" b="0" dirty="0">
              <a:latin typeface="Courier"/>
              <a:cs typeface="Courier"/>
            </a:endParaRPr>
          </a:p>
          <a:p>
            <a:pPr>
              <a:lnSpc>
                <a:spcPct val="70000"/>
              </a:lnSpc>
            </a:pPr>
            <a:r>
              <a:rPr lang="en-US" sz="1600" b="0" dirty="0" smtClean="0">
                <a:latin typeface="Courier"/>
                <a:cs typeface="Courier"/>
              </a:rPr>
              <a:t>	private static class </a:t>
            </a:r>
            <a:r>
              <a:rPr lang="en-US" sz="1600" b="0" smtClean="0">
                <a:latin typeface="Courier"/>
                <a:cs typeface="Courier"/>
              </a:rPr>
              <a:t>ReaderThread</a:t>
            </a:r>
            <a:r>
              <a:rPr lang="en-US" sz="1600" b="0" dirty="0" smtClean="0">
                <a:latin typeface="Courier"/>
                <a:cs typeface="Courier"/>
              </a:rPr>
              <a:t> extends Thread {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public void run() {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	while (!ready)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		</a:t>
            </a:r>
            <a:r>
              <a:rPr lang="en-US" sz="1600" b="0" dirty="0" err="1" smtClean="0">
                <a:latin typeface="Courier"/>
                <a:cs typeface="Courier"/>
              </a:rPr>
              <a:t>Thread.yield</a:t>
            </a:r>
            <a:r>
              <a:rPr lang="en-US" sz="1600" b="0" dirty="0" smtClean="0">
                <a:latin typeface="Courier"/>
                <a:cs typeface="Courier"/>
              </a:rPr>
              <a:t>();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	</a:t>
            </a:r>
            <a:r>
              <a:rPr lang="en-US" sz="1600" b="0" dirty="0" err="1" smtClean="0">
                <a:latin typeface="Courier"/>
                <a:cs typeface="Courier"/>
              </a:rPr>
              <a:t>System.out.println</a:t>
            </a:r>
            <a:r>
              <a:rPr lang="en-US" sz="1600" b="0" dirty="0" smtClean="0">
                <a:latin typeface="Courier"/>
                <a:cs typeface="Courier"/>
              </a:rPr>
              <a:t>(number);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}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public static void main(String[] </a:t>
            </a:r>
            <a:r>
              <a:rPr lang="en-US" sz="1600" b="0" dirty="0" err="1" smtClean="0">
                <a:latin typeface="Courier"/>
                <a:cs typeface="Courier"/>
              </a:rPr>
              <a:t>args</a:t>
            </a:r>
            <a:r>
              <a:rPr lang="en-US" sz="1600" b="0" dirty="0" smtClean="0">
                <a:latin typeface="Courier"/>
                <a:cs typeface="Courier"/>
              </a:rPr>
              <a:t>) {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new </a:t>
            </a:r>
            <a:r>
              <a:rPr lang="en-US" sz="1600" b="0" dirty="0" err="1" smtClean="0">
                <a:latin typeface="Courier"/>
                <a:cs typeface="Courier"/>
              </a:rPr>
              <a:t>ReaderThread</a:t>
            </a:r>
            <a:r>
              <a:rPr lang="en-US" sz="1600" b="0" dirty="0" smtClean="0">
                <a:latin typeface="Courier"/>
                <a:cs typeface="Courier"/>
              </a:rPr>
              <a:t>().start;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number = 42;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	ready = true;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	</a:t>
            </a:r>
            <a:r>
              <a:rPr lang="en-US" sz="1600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70000"/>
              </a:lnSpc>
            </a:pPr>
            <a:r>
              <a:rPr lang="en-US" sz="1600" b="0" dirty="0">
                <a:latin typeface="Courier"/>
                <a:cs typeface="Courier"/>
              </a:rPr>
              <a:t>}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Lightning Bolt 6"/>
          <p:cNvSpPr/>
          <p:nvPr/>
        </p:nvSpPr>
        <p:spPr>
          <a:xfrm>
            <a:off x="7136780" y="1521974"/>
            <a:ext cx="940420" cy="1322530"/>
          </a:xfrm>
          <a:prstGeom prst="lightningBol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22867" y="5006721"/>
            <a:ext cx="3883248" cy="120032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ourier"/>
                <a:cs typeface="Courier"/>
              </a:rPr>
              <a:t>NoVisibility</a:t>
            </a:r>
            <a:r>
              <a:rPr lang="en-US" dirty="0" smtClean="0"/>
              <a:t> </a:t>
            </a:r>
            <a:r>
              <a:rPr lang="en-US" b="1" dirty="0" smtClean="0"/>
              <a:t>could loop forever, because </a:t>
            </a:r>
            <a:r>
              <a:rPr lang="en-US" dirty="0" smtClean="0">
                <a:latin typeface="Courier"/>
                <a:cs typeface="Courier"/>
              </a:rPr>
              <a:t>ready</a:t>
            </a:r>
            <a:r>
              <a:rPr lang="en-US" b="1" dirty="0" smtClean="0"/>
              <a:t> might never become visible to the thread!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2194" y="5510370"/>
            <a:ext cx="3883248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ourier"/>
                <a:cs typeface="Courier"/>
              </a:rPr>
              <a:t>NoVisibility</a:t>
            </a:r>
            <a:r>
              <a:rPr lang="en-US" dirty="0" smtClean="0"/>
              <a:t> </a:t>
            </a:r>
            <a:r>
              <a:rPr lang="en-US" b="1" dirty="0" smtClean="0"/>
              <a:t>could return 0, because </a:t>
            </a:r>
            <a:r>
              <a:rPr lang="en-US" dirty="0" smtClean="0">
                <a:latin typeface="Courier"/>
                <a:cs typeface="Courier"/>
              </a:rPr>
              <a:t>ready</a:t>
            </a:r>
            <a:r>
              <a:rPr lang="en-US" b="1" dirty="0" smtClean="0"/>
              <a:t> might become visible before </a:t>
            </a:r>
            <a:r>
              <a:rPr lang="en-US" dirty="0" smtClean="0">
                <a:latin typeface="Courier"/>
                <a:cs typeface="Courier"/>
              </a:rPr>
              <a:t>number</a:t>
            </a:r>
            <a:r>
              <a:rPr lang="en-US" b="1" dirty="0" smtClean="0"/>
              <a:t>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615739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0" dirty="0">
                <a:latin typeface="Courier"/>
                <a:cs typeface="Courier"/>
              </a:rPr>
              <a:t>p</a:t>
            </a:r>
            <a:r>
              <a:rPr lang="en-US" sz="1800" b="0" dirty="0" smtClean="0">
                <a:latin typeface="Courier"/>
                <a:cs typeface="Courier"/>
              </a:rPr>
              <a:t>ublic class </a:t>
            </a:r>
            <a:r>
              <a:rPr lang="en-US" sz="1800" b="0" dirty="0" err="1" smtClean="0">
                <a:latin typeface="Courier"/>
                <a:cs typeface="Courier"/>
              </a:rPr>
              <a:t>MutableInteger</a:t>
            </a:r>
            <a:r>
              <a:rPr lang="en-US" sz="1800" b="0" dirty="0" smtClean="0">
                <a:latin typeface="Courier"/>
                <a:cs typeface="Courier"/>
              </a:rPr>
              <a:t> {</a:t>
            </a:r>
          </a:p>
          <a:p>
            <a:r>
              <a:rPr lang="en-US" sz="1800" b="0" dirty="0" smtClean="0">
                <a:latin typeface="Courier"/>
                <a:cs typeface="Courier"/>
              </a:rPr>
              <a:t>	private </a:t>
            </a:r>
            <a:r>
              <a:rPr lang="en-US" sz="1800" b="0" dirty="0" err="1" smtClean="0">
                <a:latin typeface="Courier"/>
                <a:cs typeface="Courier"/>
              </a:rPr>
              <a:t>int</a:t>
            </a:r>
            <a:r>
              <a:rPr lang="en-US" sz="1800" b="0" dirty="0" smtClean="0">
                <a:latin typeface="Courier"/>
                <a:cs typeface="Courier"/>
              </a:rPr>
              <a:t> value;</a:t>
            </a:r>
          </a:p>
          <a:p>
            <a:r>
              <a:rPr lang="en-US" sz="1800" b="0" dirty="0">
                <a:latin typeface="Courier"/>
                <a:cs typeface="Courier"/>
              </a:rPr>
              <a:t>	</a:t>
            </a:r>
            <a:r>
              <a:rPr lang="en-US" sz="1800" b="0" dirty="0" smtClean="0">
                <a:latin typeface="Courier"/>
                <a:cs typeface="Courier"/>
              </a:rPr>
              <a:t>public </a:t>
            </a:r>
            <a:r>
              <a:rPr lang="en-US" sz="1800" b="0" dirty="0" err="1" smtClean="0">
                <a:latin typeface="Courier"/>
                <a:cs typeface="Courier"/>
              </a:rPr>
              <a:t>int</a:t>
            </a:r>
            <a:r>
              <a:rPr lang="en-US" sz="1800" b="0" dirty="0" smtClean="0">
                <a:latin typeface="Courier"/>
                <a:cs typeface="Courier"/>
              </a:rPr>
              <a:t> get() {return value;}</a:t>
            </a:r>
          </a:p>
          <a:p>
            <a:r>
              <a:rPr lang="en-US" sz="1800" b="0" dirty="0">
                <a:latin typeface="Courier"/>
                <a:cs typeface="Courier"/>
              </a:rPr>
              <a:t>	</a:t>
            </a:r>
            <a:r>
              <a:rPr lang="en-US" sz="1800" b="0" dirty="0" smtClean="0">
                <a:latin typeface="Courier"/>
                <a:cs typeface="Courier"/>
              </a:rPr>
              <a:t>public synchronized void set(</a:t>
            </a:r>
            <a:r>
              <a:rPr lang="en-US" sz="1800" b="0" dirty="0" err="1" smtClean="0">
                <a:latin typeface="Courier"/>
                <a:cs typeface="Courier"/>
              </a:rPr>
              <a:t>int</a:t>
            </a:r>
            <a:r>
              <a:rPr lang="en-US" sz="1800" b="0" dirty="0" smtClean="0">
                <a:latin typeface="Courier"/>
                <a:cs typeface="Courier"/>
              </a:rPr>
              <a:t> </a:t>
            </a:r>
            <a:r>
              <a:rPr lang="en-US" sz="1800" b="0" dirty="0" err="1" smtClean="0">
                <a:latin typeface="Courier"/>
                <a:cs typeface="Courier"/>
              </a:rPr>
              <a:t>val</a:t>
            </a:r>
            <a:r>
              <a:rPr lang="en-US" sz="1800" b="0" dirty="0" smtClean="0">
                <a:latin typeface="Courier"/>
                <a:cs typeface="Courier"/>
              </a:rPr>
              <a:t>) 					{</a:t>
            </a:r>
            <a:r>
              <a:rPr lang="en-US" sz="1800" b="0" dirty="0" err="1" smtClean="0">
                <a:latin typeface="Courier"/>
                <a:cs typeface="Courier"/>
              </a:rPr>
              <a:t>this.value</a:t>
            </a:r>
            <a:r>
              <a:rPr lang="en-US" sz="1800" b="0" dirty="0" smtClean="0">
                <a:latin typeface="Courier"/>
                <a:cs typeface="Courier"/>
              </a:rPr>
              <a:t>=</a:t>
            </a:r>
            <a:r>
              <a:rPr lang="en-US" sz="1800" b="0" dirty="0" err="1" smtClean="0">
                <a:latin typeface="Courier"/>
                <a:cs typeface="Courier"/>
              </a:rPr>
              <a:t>val</a:t>
            </a:r>
            <a:r>
              <a:rPr lang="en-US" sz="1800" b="0" dirty="0" smtClean="0">
                <a:latin typeface="Courier"/>
                <a:cs typeface="Courier"/>
              </a:rPr>
              <a:t>;}</a:t>
            </a:r>
            <a:endParaRPr lang="en-US" sz="1800" b="0" dirty="0">
              <a:latin typeface="Courier"/>
              <a:cs typeface="Courier"/>
            </a:endParaRPr>
          </a:p>
          <a:p>
            <a:r>
              <a:rPr lang="en-US" sz="1800" b="0" dirty="0" smtClean="0">
                <a:latin typeface="Courier"/>
                <a:cs typeface="Courier"/>
              </a:rPr>
              <a:t>}</a:t>
            </a:r>
          </a:p>
          <a:p>
            <a:endParaRPr lang="en-US" sz="1800" b="0" dirty="0">
              <a:latin typeface="Courier"/>
              <a:cs typeface="Courier"/>
            </a:endParaRPr>
          </a:p>
          <a:p>
            <a:r>
              <a:rPr lang="en-US" dirty="0" smtClean="0">
                <a:cs typeface="Courier"/>
              </a:rPr>
              <a:t>If a thread uses set and another uses get, the getter might read stale values.</a:t>
            </a:r>
          </a:p>
          <a:p>
            <a:r>
              <a:rPr lang="en-US" dirty="0" smtClean="0">
                <a:solidFill>
                  <a:srgbClr val="D1282E"/>
                </a:solidFill>
                <a:cs typeface="Courier"/>
              </a:rPr>
              <a:t>Synchronizing the set method is not sufficient!</a:t>
            </a:r>
            <a:endParaRPr lang="en-US" dirty="0">
              <a:solidFill>
                <a:srgbClr val="D1282E"/>
              </a:solidFill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Lightning Bolt 6"/>
          <p:cNvSpPr/>
          <p:nvPr/>
        </p:nvSpPr>
        <p:spPr>
          <a:xfrm>
            <a:off x="5778190" y="1524333"/>
            <a:ext cx="940420" cy="1322530"/>
          </a:xfrm>
          <a:prstGeom prst="lightningBol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100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Reordering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No guarantee that operations happen in the order specified in the code (as long as the re-ordering is not visible from that thread).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Another thread might always see things happening in a different order or not at all.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Why does reordering happen?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How do I tell my program to behave as I want?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4932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Computer Architectures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>
          <a:xfrm>
            <a:off x="262382" y="1710893"/>
            <a:ext cx="4603159" cy="4761028"/>
          </a:xfrm>
        </p:spPr>
        <p:txBody>
          <a:bodyPr>
            <a:normAutofit fontScale="850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CPUs much faster than memory systems</a:t>
            </a:r>
          </a:p>
          <a:p>
            <a:pPr marL="800100" lvl="1" indent="-342900">
              <a:buFont typeface="Wingdings" charset="0"/>
              <a:buChar char="è"/>
            </a:pPr>
            <a:r>
              <a:rPr lang="en-US" dirty="0" smtClean="0">
                <a:ea typeface="Wingdings"/>
                <a:cs typeface="Wingdings"/>
                <a:sym typeface="Wingdings"/>
              </a:rPr>
              <a:t>Caches accessible in a few clock cycles</a:t>
            </a:r>
          </a:p>
          <a:p>
            <a:pPr marL="800100" lvl="1" indent="-342900">
              <a:buFont typeface="Wingdings" charset="0"/>
              <a:buChar char="è"/>
            </a:pPr>
            <a:r>
              <a:rPr lang="en-US" dirty="0" smtClean="0">
                <a:ea typeface="Wingdings"/>
                <a:cs typeface="Wingdings"/>
                <a:sym typeface="Wingdings"/>
              </a:rPr>
              <a:t>Cache coherency protocols to prevent inconsistent or lost </a:t>
            </a:r>
            <a:r>
              <a:rPr lang="en-US" dirty="0" smtClean="0">
                <a:ea typeface="Wingdings"/>
                <a:cs typeface="Wingdings"/>
                <a:sym typeface="Wingdings"/>
              </a:rPr>
              <a:t>data</a:t>
            </a:r>
          </a:p>
          <a:p>
            <a:pPr marL="800100" lvl="1" indent="-342900">
              <a:buFont typeface="Wingdings" charset="0"/>
              <a:buChar char="è"/>
            </a:pPr>
            <a:endParaRPr lang="en-US" dirty="0" smtClean="0">
              <a:ea typeface="Wingdings"/>
              <a:cs typeface="Wingdings"/>
              <a:sym typeface="Wingdings"/>
            </a:endParaRPr>
          </a:p>
          <a:p>
            <a:pPr marL="457200" indent="-457200">
              <a:buFont typeface="Arial"/>
              <a:buChar char="•"/>
            </a:pPr>
            <a:r>
              <a:rPr lang="en-US" dirty="0" smtClean="0">
                <a:ea typeface="Wingdings"/>
                <a:cs typeface="Wingdings"/>
                <a:sym typeface="Wingdings"/>
              </a:rPr>
              <a:t>If CPU 0 wants to write to a variable it has to invalidate all caches for it and wait for an acknowledge from all other CPUs before writing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57048" y="2561090"/>
            <a:ext cx="934078" cy="49332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 0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512864" y="2561090"/>
            <a:ext cx="934078" cy="49332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 1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4823562" y="3495258"/>
            <a:ext cx="1193508" cy="45133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7379376" y="3537243"/>
            <a:ext cx="1193508" cy="4513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4865542" y="4523892"/>
            <a:ext cx="3707342" cy="49332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420316" y="3060764"/>
            <a:ext cx="3771" cy="4408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997122" y="3060764"/>
            <a:ext cx="3771" cy="4408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3" idx="2"/>
            <a:endCxn id="14" idx="0"/>
          </p:cNvCxnSpPr>
          <p:nvPr/>
        </p:nvCxnSpPr>
        <p:spPr>
          <a:xfrm rot="5400000">
            <a:off x="7080017" y="3627779"/>
            <a:ext cx="535310" cy="1256917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2" idx="2"/>
            <a:endCxn id="14" idx="0"/>
          </p:cNvCxnSpPr>
          <p:nvPr/>
        </p:nvCxnSpPr>
        <p:spPr>
          <a:xfrm rot="16200000" flipH="1">
            <a:off x="5781117" y="3585795"/>
            <a:ext cx="577295" cy="1298897"/>
          </a:xfrm>
          <a:prstGeom prst="bentConnector3">
            <a:avLst>
              <a:gd name="adj1" fmla="val 5368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100699" y="5395087"/>
            <a:ext cx="3117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This architecture is not very efficient….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748408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Computer Architectures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>
          <a:xfrm>
            <a:off x="556249" y="1574800"/>
            <a:ext cx="3988201" cy="4597006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1600" dirty="0" smtClean="0"/>
              <a:t>“Store buffers” and “invalidate queues” </a:t>
            </a:r>
          </a:p>
          <a:p>
            <a:pPr marL="914400" lvl="1" indent="-457200">
              <a:buFont typeface="Arial"/>
              <a:buChar char="•"/>
            </a:pPr>
            <a:r>
              <a:rPr lang="en-US" sz="1600" dirty="0" smtClean="0"/>
              <a:t>When CPU 0 wants to write it puts the variable in store buffer without waiting for cache invalidation of all other CPUs</a:t>
            </a:r>
          </a:p>
          <a:p>
            <a:pPr marL="914400" lvl="1" indent="-457200">
              <a:buFont typeface="Arial"/>
              <a:buChar char="•"/>
            </a:pPr>
            <a:r>
              <a:rPr lang="en-US" sz="1600" dirty="0" smtClean="0"/>
              <a:t>When CPU 0 wants to write, CPU 1 can immediately send an invalidate acknowledge by putting the invalidate message in the invalidate queue.</a:t>
            </a:r>
          </a:p>
          <a:p>
            <a:pPr marL="914400" lvl="1" indent="-457200">
              <a:buFont typeface="Arial"/>
              <a:buChar char="•"/>
            </a:pPr>
            <a:endParaRPr lang="en-US" sz="1600" dirty="0" smtClean="0"/>
          </a:p>
          <a:p>
            <a:pPr marL="457200" indent="-457200">
              <a:buFont typeface="Arial"/>
              <a:buChar char="•"/>
            </a:pPr>
            <a:r>
              <a:rPr lang="en-US" sz="1600" dirty="0" smtClean="0"/>
              <a:t>This only works if instructions can be given that ensure that operations occur in the right order</a:t>
            </a:r>
          </a:p>
          <a:p>
            <a:pPr marL="914400" lvl="1" indent="-457200">
              <a:buFont typeface="Arial"/>
              <a:buChar char="•"/>
            </a:pPr>
            <a:endParaRPr lang="en-US" sz="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957048" y="1794863"/>
            <a:ext cx="934078" cy="49332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 0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509092" y="1794863"/>
            <a:ext cx="934078" cy="49332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 1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4823562" y="3495258"/>
            <a:ext cx="1193508" cy="451339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7379376" y="3537243"/>
            <a:ext cx="1193508" cy="4513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Cache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4865542" y="5452184"/>
            <a:ext cx="3707342" cy="49332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Memory</a:t>
            </a:r>
            <a:endParaRPr lang="en-US" dirty="0"/>
          </a:p>
        </p:txBody>
      </p:sp>
      <p:cxnSp>
        <p:nvCxnSpPr>
          <p:cNvPr id="16" name="Straight Connector 15"/>
          <p:cNvCxnSpPr>
            <a:stCxn id="9" idx="2"/>
            <a:endCxn id="12" idx="0"/>
          </p:cNvCxnSpPr>
          <p:nvPr/>
        </p:nvCxnSpPr>
        <p:spPr>
          <a:xfrm flipH="1">
            <a:off x="5420316" y="2288187"/>
            <a:ext cx="3771" cy="1207071"/>
          </a:xfrm>
          <a:prstGeom prst="line">
            <a:avLst/>
          </a:prstGeom>
          <a:ln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0" idx="2"/>
            <a:endCxn id="13" idx="0"/>
          </p:cNvCxnSpPr>
          <p:nvPr/>
        </p:nvCxnSpPr>
        <p:spPr>
          <a:xfrm flipH="1">
            <a:off x="7976130" y="2288187"/>
            <a:ext cx="1" cy="1249056"/>
          </a:xfrm>
          <a:prstGeom prst="line">
            <a:avLst/>
          </a:prstGeom>
          <a:ln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3" idx="2"/>
            <a:endCxn id="14" idx="0"/>
          </p:cNvCxnSpPr>
          <p:nvPr/>
        </p:nvCxnSpPr>
        <p:spPr>
          <a:xfrm rot="5400000">
            <a:off x="6615871" y="4091925"/>
            <a:ext cx="1463602" cy="1256917"/>
          </a:xfrm>
          <a:prstGeom prst="bentConnector3">
            <a:avLst>
              <a:gd name="adj1" fmla="val 5143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2" idx="2"/>
            <a:endCxn id="14" idx="0"/>
          </p:cNvCxnSpPr>
          <p:nvPr/>
        </p:nvCxnSpPr>
        <p:spPr>
          <a:xfrm rot="16200000" flipH="1">
            <a:off x="5316971" y="4049941"/>
            <a:ext cx="1505587" cy="1298897"/>
          </a:xfrm>
          <a:prstGeom prst="bentConnector3">
            <a:avLst>
              <a:gd name="adj1" fmla="val 5278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gular Pentagon 7"/>
          <p:cNvSpPr/>
          <p:nvPr/>
        </p:nvSpPr>
        <p:spPr>
          <a:xfrm>
            <a:off x="4669190" y="4104042"/>
            <a:ext cx="1481035" cy="535310"/>
          </a:xfrm>
          <a:prstGeom prst="pent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Invalidate queue</a:t>
            </a:r>
            <a:endParaRPr lang="en-US" sz="1200" dirty="0"/>
          </a:p>
        </p:txBody>
      </p:sp>
      <p:sp>
        <p:nvSpPr>
          <p:cNvPr id="20" name="Regular Pentagon 19"/>
          <p:cNvSpPr/>
          <p:nvPr/>
        </p:nvSpPr>
        <p:spPr>
          <a:xfrm>
            <a:off x="7221640" y="4098999"/>
            <a:ext cx="1481035" cy="535310"/>
          </a:xfrm>
          <a:prstGeom prst="pent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Invalidate queue</a:t>
            </a:r>
            <a:endParaRPr lang="en-US" sz="1200" dirty="0"/>
          </a:p>
        </p:txBody>
      </p:sp>
      <p:sp>
        <p:nvSpPr>
          <p:cNvPr id="23" name="Rounded Rectangle 22"/>
          <p:cNvSpPr/>
          <p:nvPr/>
        </p:nvSpPr>
        <p:spPr>
          <a:xfrm>
            <a:off x="5698929" y="2666052"/>
            <a:ext cx="871107" cy="4618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Store Buffer</a:t>
            </a:r>
            <a:endParaRPr lang="en-US" sz="1600" dirty="0"/>
          </a:p>
        </p:txBody>
      </p:sp>
      <p:sp>
        <p:nvSpPr>
          <p:cNvPr id="25" name="Rounded Rectangle 24"/>
          <p:cNvSpPr/>
          <p:nvPr/>
        </p:nvSpPr>
        <p:spPr>
          <a:xfrm>
            <a:off x="6753899" y="2671508"/>
            <a:ext cx="871107" cy="46183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Store Buffer</a:t>
            </a:r>
            <a:endParaRPr lang="en-US" sz="1600" dirty="0"/>
          </a:p>
        </p:txBody>
      </p:sp>
      <p:cxnSp>
        <p:nvCxnSpPr>
          <p:cNvPr id="27" name="Elbow Connector 26"/>
          <p:cNvCxnSpPr>
            <a:stCxn id="9" idx="3"/>
            <a:endCxn id="23" idx="0"/>
          </p:cNvCxnSpPr>
          <p:nvPr/>
        </p:nvCxnSpPr>
        <p:spPr>
          <a:xfrm>
            <a:off x="5891126" y="2041525"/>
            <a:ext cx="243357" cy="62452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10" idx="1"/>
            <a:endCxn id="25" idx="0"/>
          </p:cNvCxnSpPr>
          <p:nvPr/>
        </p:nvCxnSpPr>
        <p:spPr>
          <a:xfrm rot="10800000" flipV="1">
            <a:off x="7189454" y="2041524"/>
            <a:ext cx="319639" cy="62998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23" idx="1"/>
          </p:cNvCxnSpPr>
          <p:nvPr/>
        </p:nvCxnSpPr>
        <p:spPr>
          <a:xfrm flipV="1">
            <a:off x="5420316" y="2896970"/>
            <a:ext cx="278613" cy="1049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5" idx="3"/>
          </p:cNvCxnSpPr>
          <p:nvPr/>
        </p:nvCxnSpPr>
        <p:spPr>
          <a:xfrm flipV="1">
            <a:off x="7625006" y="2896970"/>
            <a:ext cx="351124" cy="54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>
            <a:stCxn id="23" idx="2"/>
            <a:endCxn id="12" idx="3"/>
          </p:cNvCxnSpPr>
          <p:nvPr/>
        </p:nvCxnSpPr>
        <p:spPr>
          <a:xfrm rot="5400000">
            <a:off x="5779257" y="3365701"/>
            <a:ext cx="593041" cy="11741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25" idx="2"/>
            <a:endCxn id="13" idx="1"/>
          </p:cNvCxnSpPr>
          <p:nvPr/>
        </p:nvCxnSpPr>
        <p:spPr>
          <a:xfrm rot="16200000" flipH="1">
            <a:off x="6969629" y="3353166"/>
            <a:ext cx="629570" cy="18992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9306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Barriers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A memory </a:t>
            </a:r>
            <a:r>
              <a:rPr lang="en-US" dirty="0"/>
              <a:t>b</a:t>
            </a:r>
            <a:r>
              <a:rPr lang="en-US" dirty="0" smtClean="0"/>
              <a:t>arrier (fence instruction) is an instruction </a:t>
            </a:r>
            <a:r>
              <a:rPr lang="en-US" dirty="0"/>
              <a:t>to enforce an ordering constraint on memory operations issued before and after the barrier </a:t>
            </a:r>
            <a:r>
              <a:rPr lang="en-US" dirty="0" smtClean="0"/>
              <a:t>instruction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Normally, developers using high level languages don’t use the low level memory barriers directly but use the </a:t>
            </a:r>
            <a:r>
              <a:rPr lang="en-US" dirty="0" smtClean="0">
                <a:solidFill>
                  <a:srgbClr val="D1282E"/>
                </a:solidFill>
              </a:rPr>
              <a:t>synchronization operations offered by the language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Doing otherwise would make code completely non-portable!</a:t>
            </a:r>
          </a:p>
          <a:p>
            <a:pPr marL="800100" lvl="1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Languages which support multi-threading must thus provide a memory model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1030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memory (</a:t>
            </a:r>
            <a:r>
              <a:rPr lang="en-US" dirty="0" smtClean="0"/>
              <a:t>consistency) model specifies </a:t>
            </a:r>
            <a:r>
              <a:rPr lang="en-US" dirty="0"/>
              <a:t>the values that a shared variable read in a multithreaded program is allowed to </a:t>
            </a:r>
            <a:r>
              <a:rPr lang="en-US" dirty="0" smtClean="0"/>
              <a:t>return.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memory model describes 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how </a:t>
            </a:r>
            <a:r>
              <a:rPr lang="en-US" dirty="0"/>
              <a:t>memory reads and writes may be executed by a processor relative to their program order, and 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how </a:t>
            </a:r>
            <a:r>
              <a:rPr lang="en-US" dirty="0"/>
              <a:t>writes by one processor may become visible to other </a:t>
            </a:r>
            <a:r>
              <a:rPr lang="en-US" dirty="0" smtClean="0"/>
              <a:t>processors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A </a:t>
            </a:r>
            <a:r>
              <a:rPr lang="en-US" dirty="0"/>
              <a:t>memory model is an arbitration mechanism to determine how multiple threads access shared objects in memory.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518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Two levels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ompiler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Hardware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/>
              <a:t>T</a:t>
            </a:r>
            <a:r>
              <a:rPr lang="en-US" dirty="0" smtClean="0"/>
              <a:t>hree </a:t>
            </a:r>
            <a:r>
              <a:rPr lang="en-US" dirty="0"/>
              <a:t>fundamental </a:t>
            </a:r>
            <a:r>
              <a:rPr lang="en-US" dirty="0" smtClean="0"/>
              <a:t>properties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olidFill>
                  <a:srgbClr val="D1282E"/>
                </a:solidFill>
              </a:rPr>
              <a:t>Atomicity</a:t>
            </a:r>
            <a:r>
              <a:rPr lang="en-US" dirty="0"/>
              <a:t>: </a:t>
            </a:r>
            <a:r>
              <a:rPr lang="en-US" dirty="0" smtClean="0"/>
              <a:t>operations </a:t>
            </a:r>
            <a:r>
              <a:rPr lang="en-US" dirty="0"/>
              <a:t>that are executed without interruption. 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olidFill>
                  <a:srgbClr val="D1282E"/>
                </a:solidFill>
              </a:rPr>
              <a:t>Ordering</a:t>
            </a:r>
            <a:r>
              <a:rPr lang="en-US" dirty="0"/>
              <a:t>: a memory model determines what </a:t>
            </a:r>
            <a:r>
              <a:rPr lang="en-US" dirty="0" smtClean="0"/>
              <a:t>re-orderings </a:t>
            </a:r>
            <a:r>
              <a:rPr lang="en-US" dirty="0"/>
              <a:t>are possible (relatively to program order). 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olidFill>
                  <a:srgbClr val="D1282E"/>
                </a:solidFill>
              </a:rPr>
              <a:t>Visibility</a:t>
            </a:r>
            <a:r>
              <a:rPr lang="en-US" dirty="0"/>
              <a:t>: determines when other threads will see changes made by the current </a:t>
            </a:r>
            <a:r>
              <a:rPr lang="en-US" dirty="0" smtClean="0"/>
              <a:t>thread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2601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</a:t>
            </a:r>
            <a:r>
              <a:rPr lang="en-US" sz="2400" dirty="0"/>
              <a:t>key role of the memory model is to define the tradeoff between </a:t>
            </a:r>
            <a:endParaRPr lang="en-US" sz="2400" dirty="0" smtClean="0"/>
          </a:p>
          <a:p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D1282E"/>
                </a:solidFill>
              </a:rPr>
              <a:t>programmability</a:t>
            </a:r>
            <a:r>
              <a:rPr lang="en-US" sz="2400" dirty="0" smtClean="0"/>
              <a:t> </a:t>
            </a:r>
            <a:r>
              <a:rPr lang="en-US" sz="2400" dirty="0"/>
              <a:t>(stronger guarantees for programmers</a:t>
            </a:r>
            <a:r>
              <a:rPr lang="en-US" sz="2400" dirty="0" smtClean="0"/>
              <a:t>)</a:t>
            </a:r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D1282E"/>
                </a:solidFill>
              </a:rPr>
              <a:t>performance</a:t>
            </a:r>
            <a:r>
              <a:rPr lang="en-US" sz="2400" dirty="0" smtClean="0"/>
              <a:t> </a:t>
            </a:r>
            <a:r>
              <a:rPr lang="en-US" sz="2400" dirty="0"/>
              <a:t>(greater flexibility for reordering program memory operations)</a:t>
            </a:r>
            <a:r>
              <a:rPr lang="en-US" sz="2400" dirty="0" smtClean="0"/>
              <a:t>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342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0" dirty="0" smtClean="0">
                <a:latin typeface="Courier"/>
                <a:cs typeface="Courier"/>
              </a:rPr>
              <a:t>public </a:t>
            </a:r>
            <a:r>
              <a:rPr lang="en-US" sz="1800" b="0" dirty="0">
                <a:latin typeface="Courier"/>
                <a:cs typeface="Courier"/>
              </a:rPr>
              <a:t>class </a:t>
            </a:r>
            <a:r>
              <a:rPr lang="en-US" sz="1800" b="0" dirty="0" err="1" smtClean="0">
                <a:latin typeface="Courier"/>
                <a:cs typeface="Courier"/>
              </a:rPr>
              <a:t>SynchronizedInteger</a:t>
            </a:r>
            <a:r>
              <a:rPr lang="en-US" sz="1800" b="0" dirty="0" smtClean="0">
                <a:latin typeface="Courier"/>
                <a:cs typeface="Courier"/>
              </a:rPr>
              <a:t> </a:t>
            </a:r>
            <a:r>
              <a:rPr lang="en-US" sz="1800" b="0" dirty="0">
                <a:latin typeface="Courier"/>
                <a:cs typeface="Courier"/>
              </a:rPr>
              <a:t>{</a:t>
            </a:r>
          </a:p>
          <a:p>
            <a:r>
              <a:rPr lang="en-US" sz="1800" b="0" dirty="0">
                <a:latin typeface="Courier"/>
                <a:cs typeface="Courier"/>
              </a:rPr>
              <a:t>	private </a:t>
            </a:r>
            <a:r>
              <a:rPr lang="en-US" sz="1800" b="0" dirty="0" err="1">
                <a:latin typeface="Courier"/>
                <a:cs typeface="Courier"/>
              </a:rPr>
              <a:t>int</a:t>
            </a:r>
            <a:r>
              <a:rPr lang="en-US" sz="1800" b="0" dirty="0">
                <a:latin typeface="Courier"/>
                <a:cs typeface="Courier"/>
              </a:rPr>
              <a:t> value;</a:t>
            </a:r>
          </a:p>
          <a:p>
            <a:r>
              <a:rPr lang="en-US" sz="1800" b="0" dirty="0">
                <a:latin typeface="Courier"/>
                <a:cs typeface="Courier"/>
              </a:rPr>
              <a:t>	public </a:t>
            </a:r>
            <a:r>
              <a:rPr lang="en-US" sz="1800" b="0" dirty="0" smtClean="0">
                <a:latin typeface="Courier"/>
                <a:cs typeface="Courier"/>
              </a:rPr>
              <a:t>synchronized </a:t>
            </a:r>
            <a:r>
              <a:rPr lang="en-US" sz="1800" b="0" dirty="0" err="1" smtClean="0">
                <a:latin typeface="Courier"/>
                <a:cs typeface="Courier"/>
              </a:rPr>
              <a:t>int</a:t>
            </a:r>
            <a:r>
              <a:rPr lang="en-US" sz="1800" b="0" dirty="0" smtClean="0">
                <a:latin typeface="Courier"/>
                <a:cs typeface="Courier"/>
              </a:rPr>
              <a:t> </a:t>
            </a:r>
            <a:r>
              <a:rPr lang="en-US" sz="1800" b="0" dirty="0">
                <a:latin typeface="Courier"/>
                <a:cs typeface="Courier"/>
              </a:rPr>
              <a:t>get() {return value;}</a:t>
            </a:r>
          </a:p>
          <a:p>
            <a:r>
              <a:rPr lang="en-US" sz="1800" b="0" dirty="0">
                <a:latin typeface="Courier"/>
                <a:cs typeface="Courier"/>
              </a:rPr>
              <a:t>	public </a:t>
            </a:r>
            <a:r>
              <a:rPr lang="en-US" sz="1800" b="0" dirty="0" smtClean="0">
                <a:latin typeface="Courier"/>
                <a:cs typeface="Courier"/>
              </a:rPr>
              <a:t>synchronized void </a:t>
            </a:r>
            <a:r>
              <a:rPr lang="en-US" sz="1800" b="0" dirty="0">
                <a:latin typeface="Courier"/>
                <a:cs typeface="Courier"/>
              </a:rPr>
              <a:t>set(</a:t>
            </a:r>
            <a:r>
              <a:rPr lang="en-US" sz="1800" b="0" dirty="0" err="1">
                <a:latin typeface="Courier"/>
                <a:cs typeface="Courier"/>
              </a:rPr>
              <a:t>int</a:t>
            </a:r>
            <a:r>
              <a:rPr lang="en-US" sz="1800" b="0" dirty="0">
                <a:latin typeface="Courier"/>
                <a:cs typeface="Courier"/>
              </a:rPr>
              <a:t> </a:t>
            </a:r>
            <a:r>
              <a:rPr lang="en-US" sz="1800" b="0" dirty="0" err="1">
                <a:latin typeface="Courier"/>
                <a:cs typeface="Courier"/>
              </a:rPr>
              <a:t>val</a:t>
            </a:r>
            <a:r>
              <a:rPr lang="en-US" sz="1800" b="0" dirty="0">
                <a:latin typeface="Courier"/>
                <a:cs typeface="Courier"/>
              </a:rPr>
              <a:t>) </a:t>
            </a:r>
            <a:r>
              <a:rPr lang="en-US" sz="1800" b="0" dirty="0" smtClean="0">
                <a:latin typeface="Courier"/>
                <a:cs typeface="Courier"/>
              </a:rPr>
              <a:t>					{</a:t>
            </a:r>
            <a:r>
              <a:rPr lang="en-US" sz="1800" b="0" dirty="0" err="1">
                <a:latin typeface="Courier"/>
                <a:cs typeface="Courier"/>
              </a:rPr>
              <a:t>this.value</a:t>
            </a:r>
            <a:r>
              <a:rPr lang="en-US" sz="1800" b="0" dirty="0">
                <a:latin typeface="Courier"/>
                <a:cs typeface="Courier"/>
              </a:rPr>
              <a:t>=</a:t>
            </a:r>
            <a:r>
              <a:rPr lang="en-US" sz="1800" b="0" dirty="0" err="1">
                <a:latin typeface="Courier"/>
                <a:cs typeface="Courier"/>
              </a:rPr>
              <a:t>val</a:t>
            </a:r>
            <a:r>
              <a:rPr lang="en-US" sz="1800" b="0" dirty="0">
                <a:latin typeface="Courier"/>
                <a:cs typeface="Courier"/>
              </a:rPr>
              <a:t>;}</a:t>
            </a:r>
          </a:p>
          <a:p>
            <a:r>
              <a:rPr lang="en-US" sz="1800" b="0" dirty="0">
                <a:latin typeface="Courier"/>
                <a:cs typeface="Courier"/>
              </a:rPr>
              <a:t>}</a:t>
            </a:r>
          </a:p>
          <a:p>
            <a:r>
              <a:rPr lang="en-US" dirty="0" smtClean="0">
                <a:cs typeface="Courier"/>
              </a:rPr>
              <a:t>Locking can be used to guarantee that one thread sees the effects of another in a predictable manner.</a:t>
            </a:r>
          </a:p>
          <a:p>
            <a:r>
              <a:rPr lang="en-US" dirty="0" smtClean="0">
                <a:cs typeface="Courier"/>
              </a:rPr>
              <a:t>Everything thread A did prior to a synchronized block is visible to thread B when it executes a synchronized block guarded by the same lock.</a:t>
            </a:r>
            <a:endParaRPr lang="en-US" dirty="0"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Smiley Face 7"/>
          <p:cNvSpPr/>
          <p:nvPr/>
        </p:nvSpPr>
        <p:spPr>
          <a:xfrm>
            <a:off x="6880630" y="1868059"/>
            <a:ext cx="478628" cy="419851"/>
          </a:xfrm>
          <a:prstGeom prst="smileyFac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6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Multi-tasking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There are two different types of multi-tasking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Interleaved usage of one resource by different tasks</a:t>
            </a:r>
          </a:p>
          <a:p>
            <a:pPr marL="1485900" lvl="2" indent="-342900">
              <a:buFont typeface="Arial"/>
              <a:buChar char="•"/>
            </a:pPr>
            <a:r>
              <a:rPr lang="en-US" dirty="0" smtClean="0"/>
              <a:t>I can use the same hand to caress my cat and eat pop-corn, but in reality I’ll use the hand in a sequential way to either caress the cat or put the pop-corn in my mouth</a:t>
            </a:r>
            <a:endParaRPr lang="en-US" dirty="0"/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Parallel usage of the same type of resource by different tasks</a:t>
            </a:r>
          </a:p>
          <a:p>
            <a:pPr marL="1485900" lvl="2" indent="-342900">
              <a:buFont typeface="Arial"/>
              <a:buChar char="•"/>
            </a:pPr>
            <a:r>
              <a:rPr lang="en-US" dirty="0" smtClean="0"/>
              <a:t>Using two hands the action of caressing the cat and putting pop-corn in my mouth can happen AT THE SAME TIME </a:t>
            </a:r>
          </a:p>
          <a:p>
            <a:pPr marL="1485900" lvl="2" indent="-342900">
              <a:buFont typeface="Arial"/>
              <a:buChar char="•"/>
            </a:pPr>
            <a:r>
              <a:rPr lang="en-US" dirty="0" smtClean="0"/>
              <a:t>both hands are capable of doing both tasks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73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word on 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Currently, multi-threaded C or C++ programs combine a </a:t>
            </a:r>
            <a:r>
              <a:rPr lang="en-US" dirty="0">
                <a:solidFill>
                  <a:srgbClr val="D1282E"/>
                </a:solidFill>
              </a:rPr>
              <a:t>single threaded programming language</a:t>
            </a:r>
            <a:r>
              <a:rPr lang="en-US" dirty="0"/>
              <a:t> with a </a:t>
            </a:r>
            <a:r>
              <a:rPr lang="en-US" dirty="0">
                <a:solidFill>
                  <a:srgbClr val="D1282E"/>
                </a:solidFill>
              </a:rPr>
              <a:t>separate threads </a:t>
            </a:r>
            <a:r>
              <a:rPr lang="en-US" dirty="0" smtClean="0">
                <a:solidFill>
                  <a:srgbClr val="D1282E"/>
                </a:solidFill>
              </a:rPr>
              <a:t>library</a:t>
            </a:r>
            <a:r>
              <a:rPr lang="en-US" dirty="0" smtClean="0"/>
              <a:t> (for UNIX </a:t>
            </a:r>
            <a:r>
              <a:rPr lang="en-US" dirty="0" err="1" smtClean="0"/>
              <a:t>pthreads</a:t>
            </a:r>
            <a:r>
              <a:rPr lang="en-US" dirty="0" smtClean="0"/>
              <a:t>)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Strictly speaking </a:t>
            </a:r>
            <a:r>
              <a:rPr lang="en-US" dirty="0"/>
              <a:t>not correct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sz="1500" dirty="0">
                <a:hlinkClick r:id="rId2"/>
              </a:rPr>
              <a:t>http://www.hpl.hp.com/techreports/2004/HPL-2004-209.pdf</a:t>
            </a:r>
            <a:r>
              <a:rPr lang="en-US" dirty="0" smtClean="0"/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new C++11 standard has a memory model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The memory model for the hardware that will run the produced binary must not allow results that would be illegal for the C++ model applied to the original program. 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/>
              <a:t>The C++11 attempts to come up with something which will address all those issues while still being less constraining (and thus better performing) than Java's memory model.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525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Threaded programming allows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Better factorized and simpler code implementation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Efficient use of resources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There are nevertheless some pitfalls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Safety, </a:t>
            </a:r>
            <a:r>
              <a:rPr lang="en-US" dirty="0" err="1" smtClean="0"/>
              <a:t>liveness</a:t>
            </a:r>
            <a:r>
              <a:rPr lang="en-US" dirty="0" smtClean="0"/>
              <a:t>, performance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Visibility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It is very important to include thread support from the initial design of software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Adding thread safety a posteriori can be a nightmare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The new C++11 standard evolved from the original C</a:t>
            </a:r>
            <a:r>
              <a:rPr lang="en-US" smtClean="0"/>
              <a:t>++; it </a:t>
            </a:r>
            <a:r>
              <a:rPr lang="en-US" dirty="0" smtClean="0"/>
              <a:t>incorporates a memory model and thus supports multi-threading at language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9470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B Goetz, </a:t>
            </a:r>
            <a:r>
              <a:rPr lang="en-US" dirty="0" smtClean="0">
                <a:solidFill>
                  <a:srgbClr val="D1282E"/>
                </a:solidFill>
              </a:rPr>
              <a:t>JAVA Concurrency in Practice</a:t>
            </a:r>
            <a:r>
              <a:rPr lang="en-US" dirty="0" smtClean="0"/>
              <a:t>, Addison Wesley ed.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P. E. </a:t>
            </a:r>
            <a:r>
              <a:rPr lang="en-US" dirty="0" err="1" smtClean="0"/>
              <a:t>McKenney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D1282E"/>
                </a:solidFill>
              </a:rPr>
              <a:t>Memory Barriers: a Hardware View for </a:t>
            </a:r>
            <a:r>
              <a:rPr lang="en-US" dirty="0">
                <a:solidFill>
                  <a:srgbClr val="D1282E"/>
                </a:solidFill>
              </a:rPr>
              <a:t>Software Hackers</a:t>
            </a:r>
            <a:r>
              <a:rPr lang="en-US" dirty="0"/>
              <a:t>, http://</a:t>
            </a:r>
            <a:r>
              <a:rPr lang="en-US" dirty="0" err="1"/>
              <a:t>www.rdrop.com</a:t>
            </a:r>
            <a:r>
              <a:rPr lang="en-US" dirty="0"/>
              <a:t>/users/</a:t>
            </a:r>
            <a:r>
              <a:rPr lang="en-US" dirty="0" err="1"/>
              <a:t>paulmck</a:t>
            </a:r>
            <a:r>
              <a:rPr lang="en-US" dirty="0"/>
              <a:t>/scalability/paper/whymb.2009.04.05a.pdf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H-J Boehm, </a:t>
            </a:r>
            <a:r>
              <a:rPr lang="en-US" dirty="0" smtClean="0">
                <a:solidFill>
                  <a:srgbClr val="D1282E"/>
                </a:solidFill>
              </a:rPr>
              <a:t>Threads Cannot be Implemented as a Library</a:t>
            </a:r>
            <a:r>
              <a:rPr lang="en-US" dirty="0" smtClean="0"/>
              <a:t>, HPL-2004-</a:t>
            </a:r>
            <a:r>
              <a:rPr lang="en-US" dirty="0"/>
              <a:t>209, http://</a:t>
            </a:r>
            <a:r>
              <a:rPr lang="en-US" dirty="0" err="1"/>
              <a:t>www.hpl.hp.com</a:t>
            </a:r>
            <a:r>
              <a:rPr lang="en-US" dirty="0"/>
              <a:t>/</a:t>
            </a:r>
            <a:r>
              <a:rPr lang="en-US" dirty="0" err="1"/>
              <a:t>techreports</a:t>
            </a:r>
            <a:r>
              <a:rPr lang="en-US" dirty="0"/>
              <a:t>/2004/HPL-2004-209.pdf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Wikipedia: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Parallel computing, Thread, Process (Computing), 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3920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7979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public class </a:t>
            </a:r>
            <a:r>
              <a:rPr lang="en-US" b="0" dirty="0" err="1" smtClean="0">
                <a:latin typeface="Courier"/>
                <a:cs typeface="Courier"/>
              </a:rPr>
              <a:t>LazyInitRace</a:t>
            </a:r>
            <a:r>
              <a:rPr lang="en-US" b="0" dirty="0" smtClean="0">
                <a:latin typeface="Courier"/>
                <a:cs typeface="Courier"/>
              </a:rPr>
              <a:t>{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private </a:t>
            </a:r>
            <a:r>
              <a:rPr lang="en-US" b="0" dirty="0" err="1" smtClean="0">
                <a:latin typeface="Courier"/>
                <a:cs typeface="Courier"/>
              </a:rPr>
              <a:t>ExpensiveObject</a:t>
            </a:r>
            <a:r>
              <a:rPr lang="en-US" b="0" dirty="0" smtClean="0">
                <a:latin typeface="Courier"/>
                <a:cs typeface="Courier"/>
              </a:rPr>
              <a:t> instance=null;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endParaRPr lang="en-US" b="0" i="1" dirty="0" smtClean="0">
              <a:solidFill>
                <a:schemeClr val="bg1">
                  <a:lumMod val="50000"/>
                </a:schemeClr>
              </a:solidFill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public </a:t>
            </a:r>
            <a:r>
              <a:rPr lang="en-US" b="0" dirty="0" err="1" smtClean="0">
                <a:latin typeface="Courier"/>
                <a:cs typeface="Courier"/>
              </a:rPr>
              <a:t>ExpensiveObject</a:t>
            </a:r>
            <a:r>
              <a:rPr lang="en-US" b="0" dirty="0" smtClean="0">
                <a:latin typeface="Courier"/>
                <a:cs typeface="Courier"/>
              </a:rPr>
              <a:t> </a:t>
            </a:r>
            <a:r>
              <a:rPr lang="en-US" b="0" dirty="0" err="1" smtClean="0">
                <a:latin typeface="Courier"/>
                <a:cs typeface="Courier"/>
              </a:rPr>
              <a:t>getInstance</a:t>
            </a:r>
            <a:r>
              <a:rPr lang="en-US" b="0" dirty="0" smtClean="0">
                <a:latin typeface="Courier"/>
                <a:cs typeface="Courier"/>
              </a:rPr>
              <a:t>() {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	if (instance == null)</a:t>
            </a:r>
          </a:p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		  instance = new </a:t>
            </a:r>
            <a:r>
              <a:rPr lang="en-US" b="0" dirty="0" err="1" smtClean="0">
                <a:latin typeface="Courier"/>
                <a:cs typeface="Courier"/>
              </a:rPr>
              <a:t>ExpensiveObject</a:t>
            </a:r>
            <a:r>
              <a:rPr lang="en-US" b="0" dirty="0" smtClean="0">
                <a:latin typeface="Courier"/>
                <a:cs typeface="Courier"/>
              </a:rPr>
              <a:t>();</a:t>
            </a:r>
            <a:endParaRPr lang="en-US" b="0" dirty="0"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		return instance;</a:t>
            </a:r>
          </a:p>
          <a:p>
            <a:pPr>
              <a:lnSpc>
                <a:spcPct val="60000"/>
              </a:lnSpc>
            </a:pPr>
            <a:r>
              <a:rPr lang="en-US" b="0" dirty="0">
                <a:latin typeface="Courier"/>
                <a:cs typeface="Courier"/>
              </a:rPr>
              <a:t>	</a:t>
            </a:r>
            <a:r>
              <a:rPr lang="en-US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r>
              <a:rPr lang="en-US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endParaRPr lang="en-US" b="0" dirty="0" smtClean="0"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cs typeface="Courier"/>
              </a:rPr>
              <a:t>Thread A</a:t>
            </a:r>
          </a:p>
          <a:p>
            <a:pPr>
              <a:lnSpc>
                <a:spcPct val="60000"/>
              </a:lnSpc>
            </a:pPr>
            <a:endParaRPr lang="en-US" dirty="0"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cs typeface="Courier"/>
              </a:rPr>
              <a:t>Thread B</a:t>
            </a:r>
            <a:endParaRPr lang="en-US" dirty="0"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36679" y="4786283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nstance is null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96100" y="4786283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r>
              <a:rPr lang="en-US" dirty="0" smtClean="0"/>
              <a:t>ew object</a:t>
            </a:r>
            <a:endParaRPr lang="en-US" dirty="0"/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2975609" y="5043442"/>
            <a:ext cx="112049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975609" y="5452987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nstance is null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235030" y="5452987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r>
              <a:rPr lang="en-US" dirty="0" smtClean="0"/>
              <a:t>ew object</a:t>
            </a:r>
            <a:endParaRPr lang="en-US" dirty="0"/>
          </a:p>
        </p:txBody>
      </p:sp>
      <p:cxnSp>
        <p:nvCxnSpPr>
          <p:cNvPr id="17" name="Straight Arrow Connector 16"/>
          <p:cNvCxnSpPr>
            <a:endCxn id="16" idx="1"/>
          </p:cNvCxnSpPr>
          <p:nvPr/>
        </p:nvCxnSpPr>
        <p:spPr>
          <a:xfrm>
            <a:off x="4096100" y="5710146"/>
            <a:ext cx="11389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Lightning Bolt 21"/>
          <p:cNvSpPr/>
          <p:nvPr/>
        </p:nvSpPr>
        <p:spPr>
          <a:xfrm>
            <a:off x="7441135" y="2120246"/>
            <a:ext cx="940420" cy="1322530"/>
          </a:xfrm>
          <a:prstGeom prst="lightningBol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685484" y="4786283"/>
            <a:ext cx="2017191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We end up with 2 different objects instead of 1!!!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87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60000"/>
              </a:lnSpc>
            </a:pPr>
            <a:r>
              <a:rPr lang="en-US" sz="1400" b="0" dirty="0" smtClean="0">
                <a:latin typeface="Courier"/>
                <a:cs typeface="Courier"/>
              </a:rPr>
              <a:t>public class </a:t>
            </a:r>
            <a:r>
              <a:rPr lang="en-US" sz="1400" b="0" dirty="0" err="1" smtClean="0">
                <a:latin typeface="Courier"/>
                <a:cs typeface="Courier"/>
              </a:rPr>
              <a:t>LazyInit</a:t>
            </a:r>
            <a:r>
              <a:rPr lang="en-US" sz="1400" b="0" dirty="0" smtClean="0">
                <a:latin typeface="Courier"/>
                <a:cs typeface="Courier"/>
              </a:rPr>
              <a:t>{</a:t>
            </a:r>
          </a:p>
          <a:p>
            <a:pPr>
              <a:lnSpc>
                <a:spcPct val="60000"/>
              </a:lnSpc>
            </a:pPr>
            <a:r>
              <a:rPr lang="en-US" sz="1400" b="0" dirty="0">
                <a:latin typeface="Courier"/>
                <a:cs typeface="Courier"/>
              </a:rPr>
              <a:t>	</a:t>
            </a:r>
            <a:r>
              <a:rPr lang="en-US" sz="1400" b="0" dirty="0" smtClean="0">
                <a:latin typeface="Courier"/>
                <a:cs typeface="Courier"/>
              </a:rPr>
              <a:t>private </a:t>
            </a:r>
            <a:r>
              <a:rPr lang="en-US" sz="1400" b="0" dirty="0" err="1" smtClean="0">
                <a:latin typeface="Courier"/>
                <a:cs typeface="Courier"/>
              </a:rPr>
              <a:t>ExpensiveObject</a:t>
            </a:r>
            <a:r>
              <a:rPr lang="en-US" sz="1400" b="0" dirty="0" smtClean="0">
                <a:latin typeface="Courier"/>
                <a:cs typeface="Courier"/>
              </a:rPr>
              <a:t> instance=null;</a:t>
            </a:r>
          </a:p>
          <a:p>
            <a:pPr>
              <a:lnSpc>
                <a:spcPct val="60000"/>
              </a:lnSpc>
            </a:pPr>
            <a:r>
              <a:rPr lang="en-US" sz="1400" b="0" dirty="0">
                <a:latin typeface="Courier"/>
                <a:cs typeface="Courier"/>
              </a:rPr>
              <a:t>		</a:t>
            </a:r>
            <a:endParaRPr lang="en-US" sz="1400" b="0" i="1" dirty="0" smtClean="0">
              <a:solidFill>
                <a:schemeClr val="bg1">
                  <a:lumMod val="50000"/>
                </a:schemeClr>
              </a:solidFill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sz="1400" b="0" dirty="0">
                <a:latin typeface="Courier"/>
                <a:cs typeface="Courier"/>
              </a:rPr>
              <a:t>	</a:t>
            </a:r>
            <a:r>
              <a:rPr lang="en-US" sz="1400" b="0" dirty="0" smtClean="0">
                <a:latin typeface="Courier"/>
                <a:cs typeface="Courier"/>
              </a:rPr>
              <a:t>public </a:t>
            </a:r>
            <a:r>
              <a:rPr lang="en-US" sz="1400" b="0" dirty="0" smtClean="0">
                <a:solidFill>
                  <a:schemeClr val="accent6">
                    <a:lumMod val="50000"/>
                  </a:schemeClr>
                </a:solidFill>
                <a:latin typeface="Courier"/>
                <a:cs typeface="Courier"/>
              </a:rPr>
              <a:t>synchronized</a:t>
            </a:r>
            <a:r>
              <a:rPr lang="en-US" sz="1400" b="0" dirty="0" smtClean="0">
                <a:latin typeface="Courier"/>
                <a:cs typeface="Courier"/>
              </a:rPr>
              <a:t> </a:t>
            </a:r>
            <a:r>
              <a:rPr lang="en-US" sz="1400" b="0" dirty="0" err="1" smtClean="0">
                <a:latin typeface="Courier"/>
                <a:cs typeface="Courier"/>
              </a:rPr>
              <a:t>ExpensiveObject</a:t>
            </a:r>
            <a:r>
              <a:rPr lang="en-US" sz="1400" b="0" dirty="0" smtClean="0">
                <a:latin typeface="Courier"/>
                <a:cs typeface="Courier"/>
              </a:rPr>
              <a:t> </a:t>
            </a:r>
            <a:r>
              <a:rPr lang="en-US" sz="1400" b="0" dirty="0" err="1" smtClean="0">
                <a:latin typeface="Courier"/>
                <a:cs typeface="Courier"/>
              </a:rPr>
              <a:t>getInstance</a:t>
            </a:r>
            <a:r>
              <a:rPr lang="en-US" sz="1400" b="0" dirty="0" smtClean="0">
                <a:latin typeface="Courier"/>
                <a:cs typeface="Courier"/>
              </a:rPr>
              <a:t>() {</a:t>
            </a:r>
          </a:p>
          <a:p>
            <a:pPr>
              <a:lnSpc>
                <a:spcPct val="60000"/>
              </a:lnSpc>
            </a:pPr>
            <a:r>
              <a:rPr lang="en-US" sz="1400" b="0" dirty="0">
                <a:latin typeface="Courier"/>
                <a:cs typeface="Courier"/>
              </a:rPr>
              <a:t>	</a:t>
            </a:r>
            <a:r>
              <a:rPr lang="en-US" sz="1400" b="0" dirty="0" smtClean="0">
                <a:latin typeface="Courier"/>
                <a:cs typeface="Courier"/>
              </a:rPr>
              <a:t>	if (instance == null)</a:t>
            </a:r>
          </a:p>
          <a:p>
            <a:pPr>
              <a:lnSpc>
                <a:spcPct val="60000"/>
              </a:lnSpc>
            </a:pPr>
            <a:r>
              <a:rPr lang="en-US" sz="1400" b="0" dirty="0" smtClean="0">
                <a:latin typeface="Courier"/>
                <a:cs typeface="Courier"/>
              </a:rPr>
              <a:t>		  instance = new </a:t>
            </a:r>
            <a:r>
              <a:rPr lang="en-US" sz="1400" b="0" dirty="0" err="1" smtClean="0">
                <a:latin typeface="Courier"/>
                <a:cs typeface="Courier"/>
              </a:rPr>
              <a:t>ExpensiveObject</a:t>
            </a:r>
            <a:r>
              <a:rPr lang="en-US" sz="1400" b="0" dirty="0" smtClean="0">
                <a:latin typeface="Courier"/>
                <a:cs typeface="Courier"/>
              </a:rPr>
              <a:t>();</a:t>
            </a:r>
            <a:endParaRPr lang="en-US" sz="1400" b="0" dirty="0"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sz="1400" b="0" dirty="0" smtClean="0">
                <a:latin typeface="Courier"/>
                <a:cs typeface="Courier"/>
              </a:rPr>
              <a:t>		return instance;</a:t>
            </a:r>
          </a:p>
          <a:p>
            <a:pPr>
              <a:lnSpc>
                <a:spcPct val="60000"/>
              </a:lnSpc>
            </a:pPr>
            <a:r>
              <a:rPr lang="en-US" sz="1400" b="0" dirty="0">
                <a:latin typeface="Courier"/>
                <a:cs typeface="Courier"/>
              </a:rPr>
              <a:t>	</a:t>
            </a:r>
            <a:r>
              <a:rPr lang="en-US" sz="1400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r>
              <a:rPr lang="en-US" sz="1400" b="0" dirty="0" smtClean="0">
                <a:latin typeface="Courier"/>
                <a:cs typeface="Courier"/>
              </a:rPr>
              <a:t>}</a:t>
            </a:r>
          </a:p>
          <a:p>
            <a:pPr>
              <a:lnSpc>
                <a:spcPct val="60000"/>
              </a:lnSpc>
            </a:pPr>
            <a:endParaRPr lang="en-US" b="0" dirty="0" smtClean="0">
              <a:latin typeface="Courier"/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cs typeface="Courier"/>
              </a:rPr>
              <a:t>Thread A</a:t>
            </a:r>
          </a:p>
          <a:p>
            <a:pPr>
              <a:lnSpc>
                <a:spcPct val="60000"/>
              </a:lnSpc>
            </a:pPr>
            <a:endParaRPr lang="en-US" dirty="0">
              <a:cs typeface="Courier"/>
            </a:endParaRPr>
          </a:p>
          <a:p>
            <a:pPr>
              <a:lnSpc>
                <a:spcPct val="60000"/>
              </a:lnSpc>
            </a:pPr>
            <a:endParaRPr lang="en-US" dirty="0" smtClean="0">
              <a:cs typeface="Courier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cs typeface="Courier"/>
              </a:rPr>
              <a:t>Thread B</a:t>
            </a:r>
            <a:endParaRPr lang="en-US" dirty="0"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36679" y="4660331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nstance is null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83012" y="4660331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</a:t>
            </a:r>
            <a:r>
              <a:rPr lang="en-US" dirty="0" smtClean="0"/>
              <a:t>ew object</a:t>
            </a:r>
            <a:endParaRPr lang="en-US" dirty="0"/>
          </a:p>
        </p:txBody>
      </p:sp>
      <p:cxnSp>
        <p:nvCxnSpPr>
          <p:cNvPr id="11" name="Straight Arrow Connector 10"/>
          <p:cNvCxnSpPr>
            <a:endCxn id="9" idx="1"/>
          </p:cNvCxnSpPr>
          <p:nvPr/>
        </p:nvCxnSpPr>
        <p:spPr>
          <a:xfrm>
            <a:off x="2062521" y="4917490"/>
            <a:ext cx="112049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337492" y="5452987"/>
            <a:ext cx="111249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Instance  !null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790226" y="5458410"/>
            <a:ext cx="1597388" cy="5143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</a:t>
            </a:r>
            <a:r>
              <a:rPr lang="en-US" dirty="0" smtClean="0"/>
              <a:t>et existing instance</a:t>
            </a:r>
            <a:endParaRPr lang="en-US" dirty="0"/>
          </a:p>
        </p:txBody>
      </p:sp>
      <p:cxnSp>
        <p:nvCxnSpPr>
          <p:cNvPr id="17" name="Straight Arrow Connector 16"/>
          <p:cNvCxnSpPr>
            <a:endCxn id="16" idx="1"/>
          </p:cNvCxnSpPr>
          <p:nvPr/>
        </p:nvCxnSpPr>
        <p:spPr>
          <a:xfrm>
            <a:off x="4651296" y="5715569"/>
            <a:ext cx="113893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Smiley Face 12"/>
          <p:cNvSpPr/>
          <p:nvPr/>
        </p:nvSpPr>
        <p:spPr>
          <a:xfrm>
            <a:off x="7010837" y="1763373"/>
            <a:ext cx="478628" cy="419851"/>
          </a:xfrm>
          <a:prstGeom prst="smileyFac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015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6469675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Computer Multi-tasking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Multi-tasking history starts with the introduction of operating systems -&gt; </a:t>
            </a:r>
            <a:r>
              <a:rPr lang="en-US" dirty="0" smtClean="0">
                <a:solidFill>
                  <a:schemeClr val="tx2"/>
                </a:solidFill>
              </a:rPr>
              <a:t>task scheduler</a:t>
            </a:r>
          </a:p>
          <a:p>
            <a:pPr marL="342900" indent="-342900">
              <a:buFont typeface="Arial"/>
              <a:buChar char="•"/>
            </a:pPr>
            <a:r>
              <a:rPr lang="en-US" u="sng" dirty="0" smtClean="0"/>
              <a:t>Multiprogramming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Program runs until it reaches instruction waiting for a peripheral, then its context is stored away and another program starts</a:t>
            </a:r>
          </a:p>
          <a:p>
            <a:pPr marL="342900" indent="-342900">
              <a:buFont typeface="Arial"/>
              <a:buChar char="•"/>
            </a:pPr>
            <a:r>
              <a:rPr lang="en-US" u="sng" dirty="0" smtClean="0"/>
              <a:t>Cooperative multitasking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Programs voluntarily  cede time to one another</a:t>
            </a:r>
          </a:p>
          <a:p>
            <a:pPr marL="342900" indent="-342900">
              <a:buFont typeface="Arial"/>
              <a:buChar char="•"/>
            </a:pPr>
            <a:r>
              <a:rPr lang="en-US" u="sng" dirty="0" smtClean="0"/>
              <a:t>Preemptive multitasking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Operating system guarantees that each program gets time for execution  + handling of interrupts (I/O)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22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Processes to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Multitasking improved throughput of computers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Developers started developing applications as sets of cooperating processes (e.g. one gets the input data, another </a:t>
            </a:r>
            <a:r>
              <a:rPr lang="en-US" dirty="0"/>
              <a:t>p</a:t>
            </a:r>
            <a:r>
              <a:rPr lang="en-US" dirty="0" smtClean="0"/>
              <a:t>erforms calculations on the data, a third writes out the results) -&gt; need for sharing data</a:t>
            </a:r>
          </a:p>
          <a:p>
            <a:pPr marL="342900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D1282E"/>
                </a:solidFill>
              </a:rPr>
              <a:t>Threads</a:t>
            </a:r>
            <a:r>
              <a:rPr lang="en-US" dirty="0" smtClean="0"/>
              <a:t> born from the idea that most efficient way of sharing data was to share entire memory space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43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Thread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Smallest unit of processing that can be scheduled by an operating system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Threads are contained inside processes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Threads of a process share memory and other resources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112498" y="3671363"/>
            <a:ext cx="5709425" cy="25191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00823" y="4374614"/>
            <a:ext cx="1322403" cy="482828"/>
          </a:xfrm>
          <a:prstGeom prst="rect">
            <a:avLst/>
          </a:prstGeom>
          <a:solidFill>
            <a:srgbClr val="964D2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00823" y="5174125"/>
            <a:ext cx="1322403" cy="48282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Variables</a:t>
            </a:r>
            <a:endParaRPr lang="en-US" dirty="0"/>
          </a:p>
        </p:txBody>
      </p:sp>
      <p:sp>
        <p:nvSpPr>
          <p:cNvPr id="7" name="Snip Diagonal Corner Rectangle 6"/>
          <p:cNvSpPr/>
          <p:nvPr/>
        </p:nvSpPr>
        <p:spPr>
          <a:xfrm>
            <a:off x="4182584" y="4254113"/>
            <a:ext cx="1269927" cy="1329368"/>
          </a:xfrm>
          <a:prstGeom prst="snip2DiagRect">
            <a:avLst>
              <a:gd name="adj1" fmla="val 13223"/>
              <a:gd name="adj2" fmla="val 1666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Stack Thread2</a:t>
            </a:r>
            <a:endParaRPr lang="en-US" dirty="0"/>
          </a:p>
        </p:txBody>
      </p:sp>
      <p:sp>
        <p:nvSpPr>
          <p:cNvPr id="8" name="Snip Diagonal Corner Rectangle 7"/>
          <p:cNvSpPr/>
          <p:nvPr/>
        </p:nvSpPr>
        <p:spPr>
          <a:xfrm>
            <a:off x="2986122" y="3776735"/>
            <a:ext cx="1269927" cy="1329368"/>
          </a:xfrm>
          <a:prstGeom prst="snip2DiagRect">
            <a:avLst>
              <a:gd name="adj1" fmla="val 13223"/>
              <a:gd name="adj2" fmla="val 1666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Stack Thread1</a:t>
            </a:r>
            <a:endParaRPr lang="en-US" dirty="0"/>
          </a:p>
        </p:txBody>
      </p:sp>
      <p:sp>
        <p:nvSpPr>
          <p:cNvPr id="9" name="Snip Diagonal Corner Rectangle 8"/>
          <p:cNvSpPr/>
          <p:nvPr/>
        </p:nvSpPr>
        <p:spPr>
          <a:xfrm>
            <a:off x="5363518" y="4679414"/>
            <a:ext cx="1269927" cy="1329368"/>
          </a:xfrm>
          <a:prstGeom prst="snip2DiagRect">
            <a:avLst>
              <a:gd name="adj1" fmla="val 13223"/>
              <a:gd name="adj2" fmla="val 16667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Stack Thread3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11194" y="3923275"/>
            <a:ext cx="1137206" cy="28339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43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</a:t>
            </a:r>
            <a:r>
              <a:rPr lang="en-US" dirty="0" err="1" smtClean="0"/>
              <a:t>vs</a:t>
            </a:r>
            <a:r>
              <a:rPr lang="en-US" dirty="0" smtClean="0"/>
              <a:t> Thread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Each </a:t>
            </a:r>
            <a:r>
              <a:rPr lang="en-US" i="1" dirty="0">
                <a:solidFill>
                  <a:srgbClr val="D1282E"/>
                </a:solidFill>
              </a:rPr>
              <a:t>process</a:t>
            </a:r>
            <a:r>
              <a:rPr lang="en-US" dirty="0">
                <a:solidFill>
                  <a:srgbClr val="D1282E"/>
                </a:solidFill>
              </a:rPr>
              <a:t> </a:t>
            </a:r>
            <a:r>
              <a:rPr lang="en-US" dirty="0"/>
              <a:t>provides the resources needed to execute a program. A process has a virtual address space, executable code, open handles to system objects, a security context, a unique process identifier, environment variables, a priority class, minimum and maximum working set sizes, and at least one thread of execution. Each process is started with a single thread, often called the </a:t>
            </a:r>
            <a:r>
              <a:rPr lang="en-US" i="1" dirty="0"/>
              <a:t>primary thread</a:t>
            </a:r>
            <a:r>
              <a:rPr lang="en-US" dirty="0"/>
              <a:t>, but can create additional threads from any of its threads.</a:t>
            </a:r>
          </a:p>
          <a:p>
            <a:r>
              <a:rPr lang="en-US" dirty="0"/>
              <a:t>A </a:t>
            </a:r>
            <a:r>
              <a:rPr lang="en-US" i="1" dirty="0">
                <a:solidFill>
                  <a:srgbClr val="D1282E"/>
                </a:solidFill>
              </a:rPr>
              <a:t>thread</a:t>
            </a:r>
            <a:r>
              <a:rPr lang="en-US" dirty="0">
                <a:solidFill>
                  <a:srgbClr val="D1282E"/>
                </a:solidFill>
              </a:rPr>
              <a:t> </a:t>
            </a:r>
            <a:r>
              <a:rPr lang="en-US" dirty="0"/>
              <a:t>is the entity within a process that can be scheduled for execution. </a:t>
            </a:r>
            <a:r>
              <a:rPr lang="en-US" dirty="0">
                <a:solidFill>
                  <a:srgbClr val="D1282E"/>
                </a:solidFill>
              </a:rPr>
              <a:t>All threads of a process share its virtual address space and system resources</a:t>
            </a:r>
            <a:r>
              <a:rPr lang="en-US" dirty="0"/>
              <a:t>. In addition, each thread maintains exception handlers, a scheduling priority, thread local storage, a unique thread identifier, and a set of structures the system will use to save the thread context until it is scheduled. The </a:t>
            </a:r>
            <a:r>
              <a:rPr lang="en-US" i="1" dirty="0"/>
              <a:t>thread context</a:t>
            </a:r>
            <a:r>
              <a:rPr lang="en-US" dirty="0"/>
              <a:t> includes the thread's set of machine registers, the kernel stack, a thread environment block, and a user stack in the address space of the thread's process. Threads can also have their own security context, which can be used for impersonating clients.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61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6514754" cy="582021"/>
          </a:xfrm>
        </p:spPr>
        <p:txBody>
          <a:bodyPr>
            <a:noAutofit/>
          </a:bodyPr>
          <a:lstStyle/>
          <a:p>
            <a:r>
              <a:rPr lang="en-US" dirty="0" smtClean="0"/>
              <a:t>SW Design Evolution</a:t>
            </a:r>
            <a:endParaRPr lang="en-US" dirty="0"/>
          </a:p>
        </p:txBody>
      </p:sp>
      <p:sp>
        <p:nvSpPr>
          <p:cNvPr id="9" name="Cloud 8"/>
          <p:cNvSpPr/>
          <p:nvPr/>
        </p:nvSpPr>
        <p:spPr>
          <a:xfrm>
            <a:off x="157428" y="3843362"/>
            <a:ext cx="1647757" cy="629776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25" name="Smiley Face 24"/>
          <p:cNvSpPr/>
          <p:nvPr/>
        </p:nvSpPr>
        <p:spPr>
          <a:xfrm>
            <a:off x="7684350" y="3879370"/>
            <a:ext cx="678031" cy="593768"/>
          </a:xfrm>
          <a:prstGeom prst="smileyFace">
            <a:avLst/>
          </a:prstGeom>
          <a:solidFill>
            <a:srgbClr val="97A7D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1701198" y="918037"/>
            <a:ext cx="5897053" cy="6927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Proc1: do this, then that and then that…</a:t>
            </a:r>
            <a:endParaRPr lang="en-US" dirty="0"/>
          </a:p>
        </p:txBody>
      </p:sp>
      <p:cxnSp>
        <p:nvCxnSpPr>
          <p:cNvPr id="58" name="Curved Connector 57"/>
          <p:cNvCxnSpPr>
            <a:stCxn id="9" idx="2"/>
            <a:endCxn id="56" idx="1"/>
          </p:cNvCxnSpPr>
          <p:nvPr/>
        </p:nvCxnSpPr>
        <p:spPr>
          <a:xfrm rot="10800000" flipH="1">
            <a:off x="162538" y="1264414"/>
            <a:ext cx="1538659" cy="2893836"/>
          </a:xfrm>
          <a:prstGeom prst="curvedConnector3">
            <a:avLst>
              <a:gd name="adj1" fmla="val -495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urved Connector 69"/>
          <p:cNvCxnSpPr>
            <a:stCxn id="56" idx="3"/>
            <a:endCxn id="25" idx="6"/>
          </p:cNvCxnSpPr>
          <p:nvPr/>
        </p:nvCxnSpPr>
        <p:spPr>
          <a:xfrm>
            <a:off x="7598251" y="1264414"/>
            <a:ext cx="764130" cy="2911840"/>
          </a:xfrm>
          <a:prstGeom prst="curvedConnector3">
            <a:avLst>
              <a:gd name="adj1" fmla="val 129916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-28898" y="2107062"/>
            <a:ext cx="8986600" cy="0"/>
          </a:xfrm>
          <a:prstGeom prst="line">
            <a:avLst/>
          </a:prstGeom>
          <a:ln w="38100" cmpd="dbl">
            <a:solidFill>
              <a:srgbClr val="FF6600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31847" y="802749"/>
            <a:ext cx="569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9" name="Date Placeholder 7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ISOTDAQ School 2012, Cracow</a:t>
            </a:r>
            <a:endParaRPr lang="en-US"/>
          </a:p>
        </p:txBody>
      </p:sp>
      <p:sp>
        <p:nvSpPr>
          <p:cNvPr id="80" name="Footer Placeholder 7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Giovanna Lehmann Miotto</a:t>
            </a:r>
            <a:endParaRPr lang="en-US"/>
          </a:p>
        </p:txBody>
      </p:sp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6685" y="5011443"/>
            <a:ext cx="670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Difficult to handle “de-randomization”….</a:t>
            </a:r>
          </a:p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Code filled with loops and checks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34840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12463</TotalTime>
  <Words>2701</Words>
  <Application>Microsoft Macintosh PowerPoint</Application>
  <PresentationFormat>On-screen Show (4:3)</PresentationFormat>
  <Paragraphs>554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Essential</vt:lpstr>
      <vt:lpstr>Equation</vt:lpstr>
      <vt:lpstr>Threaded Programming</vt:lpstr>
      <vt:lpstr>Outline</vt:lpstr>
      <vt:lpstr>Multi-tasking</vt:lpstr>
      <vt:lpstr>Multi-tasking</vt:lpstr>
      <vt:lpstr>Evolution of Computer Multi-tasking</vt:lpstr>
      <vt:lpstr>From Processes to Threads</vt:lpstr>
      <vt:lpstr>What is a Thread</vt:lpstr>
      <vt:lpstr>Process vs Thread</vt:lpstr>
      <vt:lpstr>SW Design Evolution</vt:lpstr>
      <vt:lpstr>SW Design Evolution</vt:lpstr>
      <vt:lpstr>SW Design Evolution</vt:lpstr>
      <vt:lpstr>Multi-Threading</vt:lpstr>
      <vt:lpstr>Pros and Cons of Threads</vt:lpstr>
      <vt:lpstr>Thread Safety</vt:lpstr>
      <vt:lpstr>Thread Safety</vt:lpstr>
      <vt:lpstr>Example 1</vt:lpstr>
      <vt:lpstr>Example 1</vt:lpstr>
      <vt:lpstr>Example 1: IssueS</vt:lpstr>
      <vt:lpstr>Example 1 Cont</vt:lpstr>
      <vt:lpstr>Example 1 Cont</vt:lpstr>
      <vt:lpstr>Liveness</vt:lpstr>
      <vt:lpstr>Liveness Cont</vt:lpstr>
      <vt:lpstr>Performance</vt:lpstr>
      <vt:lpstr>Amdahl’s Law</vt:lpstr>
      <vt:lpstr>Thread safety, Liveness &amp; Performance</vt:lpstr>
      <vt:lpstr>And this was the Intuitive bit…</vt:lpstr>
      <vt:lpstr>Sharing Objects</vt:lpstr>
      <vt:lpstr>Visibility – one thread</vt:lpstr>
      <vt:lpstr>Visibility - threads</vt:lpstr>
      <vt:lpstr>Visibility - threads</vt:lpstr>
      <vt:lpstr>Example 2</vt:lpstr>
      <vt:lpstr>Reordering</vt:lpstr>
      <vt:lpstr>Modern Computer Architectures</vt:lpstr>
      <vt:lpstr>Modern Computer Architectures</vt:lpstr>
      <vt:lpstr>Memory Barriers</vt:lpstr>
      <vt:lpstr>Memory Model</vt:lpstr>
      <vt:lpstr>Memory Model</vt:lpstr>
      <vt:lpstr>Memory Model</vt:lpstr>
      <vt:lpstr>Example 2</vt:lpstr>
      <vt:lpstr>A word on C++</vt:lpstr>
      <vt:lpstr>Conclusions</vt:lpstr>
      <vt:lpstr>REFERENCES</vt:lpstr>
      <vt:lpstr>backup</vt:lpstr>
      <vt:lpstr>Example 3</vt:lpstr>
      <vt:lpstr>Example 3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Threaded Programming</dc:title>
  <dc:creator>Office 2004 Test Drive User</dc:creator>
  <cp:lastModifiedBy>Office 2004 Test Drive User</cp:lastModifiedBy>
  <cp:revision>99</cp:revision>
  <dcterms:created xsi:type="dcterms:W3CDTF">2012-01-19T09:14:13Z</dcterms:created>
  <dcterms:modified xsi:type="dcterms:W3CDTF">2012-02-03T08:49:25Z</dcterms:modified>
</cp:coreProperties>
</file>