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632" r:id="rId4"/>
    <p:sldId id="634" r:id="rId5"/>
    <p:sldId id="630" r:id="rId6"/>
    <p:sldId id="631" r:id="rId7"/>
    <p:sldId id="633" r:id="rId8"/>
    <p:sldId id="636" r:id="rId9"/>
    <p:sldId id="635" r:id="rId10"/>
    <p:sldId id="637" r:id="rId11"/>
    <p:sldId id="638" r:id="rId12"/>
    <p:sldId id="639" r:id="rId13"/>
    <p:sldId id="641" r:id="rId14"/>
    <p:sldId id="642" r:id="rId15"/>
    <p:sldId id="640" r:id="rId16"/>
    <p:sldId id="643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94"/>
  </p:normalViewPr>
  <p:slideViewPr>
    <p:cSldViewPr snapToGrid="0">
      <p:cViewPr varScale="1">
        <p:scale>
          <a:sx n="121" d="100"/>
          <a:sy n="121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a%20disco%20C\gottardo\Desktop\ricercatoreLNL\fusionfission\gapN50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49154347467639"/>
          <c:y val="3.737691428798029E-2"/>
          <c:w val="0.73005600741719845"/>
          <c:h val="0.82523105291725229"/>
        </c:manualLayout>
      </c:layout>
      <c:scatterChart>
        <c:scatterStyle val="lineMarker"/>
        <c:varyColors val="0"/>
        <c:ser>
          <c:idx val="0"/>
          <c:order val="0"/>
          <c:tx>
            <c:v>5+ exp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(Foglio1!$A$11,Foglio1!$A$13,Foglio1!$A$15)</c:f>
              <c:numCache>
                <c:formatCode>General</c:formatCode>
                <c:ptCount val="3"/>
                <c:pt idx="0">
                  <c:v>36</c:v>
                </c:pt>
                <c:pt idx="1">
                  <c:v>34</c:v>
                </c:pt>
                <c:pt idx="2">
                  <c:v>32</c:v>
                </c:pt>
              </c:numCache>
            </c:numRef>
          </c:xVal>
          <c:yVal>
            <c:numRef>
              <c:f>(Foglio1!$F$11,Foglio1!$F$13,Foglio1!$F$15)</c:f>
              <c:numCache>
                <c:formatCode>General</c:formatCode>
                <c:ptCount val="3"/>
                <c:pt idx="0">
                  <c:v>3816</c:v>
                </c:pt>
                <c:pt idx="1">
                  <c:v>3537</c:v>
                </c:pt>
                <c:pt idx="2">
                  <c:v>2933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099-7744-A5B4-0FEE6E6FAFE9}"/>
            </c:ext>
          </c:extLst>
        </c:ser>
        <c:ser>
          <c:idx val="1"/>
          <c:order val="1"/>
          <c:tx>
            <c:v>6+ exp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(Foglio1!$A$11,Foglio1!$A$13,Foglio1!$A$15)</c:f>
              <c:numCache>
                <c:formatCode>General</c:formatCode>
                <c:ptCount val="3"/>
                <c:pt idx="0">
                  <c:v>36</c:v>
                </c:pt>
                <c:pt idx="1">
                  <c:v>34</c:v>
                </c:pt>
                <c:pt idx="2">
                  <c:v>32</c:v>
                </c:pt>
              </c:numCache>
            </c:numRef>
          </c:xVal>
          <c:yVal>
            <c:numRef>
              <c:f>(Foglio1!$G$11,Foglio1!$G$13,Foglio1!$G$15)</c:f>
              <c:numCache>
                <c:formatCode>General</c:formatCode>
                <c:ptCount val="3"/>
                <c:pt idx="0">
                  <c:v>4064</c:v>
                </c:pt>
                <c:pt idx="1">
                  <c:v>3701</c:v>
                </c:pt>
                <c:pt idx="2">
                  <c:v>3228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099-7744-A5B4-0FEE6E6FAFE9}"/>
            </c:ext>
          </c:extLst>
        </c:ser>
        <c:ser>
          <c:idx val="2"/>
          <c:order val="2"/>
          <c:tx>
            <c:v>13/2- exp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(Foglio1!$A$12,Foglio1!$A$14,Foglio1!$A$16)</c:f>
              <c:numCache>
                <c:formatCode>General</c:formatCode>
                <c:ptCount val="3"/>
                <c:pt idx="0">
                  <c:v>35</c:v>
                </c:pt>
                <c:pt idx="1">
                  <c:v>33</c:v>
                </c:pt>
                <c:pt idx="2">
                  <c:v>31</c:v>
                </c:pt>
              </c:numCache>
            </c:numRef>
          </c:xVal>
          <c:yVal>
            <c:numRef>
              <c:f>(Foglio1!$I$12,Foglio1!$I$14,Foglio1!$I$16)</c:f>
              <c:numCache>
                <c:formatCode>General</c:formatCode>
                <c:ptCount val="3"/>
                <c:pt idx="0">
                  <c:v>3326</c:v>
                </c:pt>
                <c:pt idx="1">
                  <c:v>3093</c:v>
                </c:pt>
                <c:pt idx="2">
                  <c:v>2765.8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099-7744-A5B4-0FEE6E6FAFE9}"/>
            </c:ext>
          </c:extLst>
        </c:ser>
        <c:ser>
          <c:idx val="3"/>
          <c:order val="3"/>
          <c:tx>
            <c:v>15/2- exp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(Foglio1!$A$12,Foglio1!$A$14,Foglio1!$A$16)</c:f>
              <c:numCache>
                <c:formatCode>General</c:formatCode>
                <c:ptCount val="3"/>
                <c:pt idx="0">
                  <c:v>35</c:v>
                </c:pt>
                <c:pt idx="1">
                  <c:v>33</c:v>
                </c:pt>
                <c:pt idx="2">
                  <c:v>31</c:v>
                </c:pt>
              </c:numCache>
            </c:numRef>
          </c:xVal>
          <c:yVal>
            <c:numRef>
              <c:f>(Foglio1!$J$12,Foglio1!$J$14,Foglio1!$J$16)</c:f>
              <c:numCache>
                <c:formatCode>General</c:formatCode>
                <c:ptCount val="3"/>
                <c:pt idx="0">
                  <c:v>3708</c:v>
                </c:pt>
                <c:pt idx="1">
                  <c:v>3457</c:v>
                </c:pt>
                <c:pt idx="2">
                  <c:v>3092.8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099-7744-A5B4-0FEE6E6FAFE9}"/>
            </c:ext>
          </c:extLst>
        </c:ser>
        <c:ser>
          <c:idx val="4"/>
          <c:order val="4"/>
          <c:tx>
            <c:v>mass gap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(Foglio1!$A$9,Foglio1!$A$11,Foglio1!$A$13,Foglio1!$A$15,Foglio1!$A$17)</c:f>
              <c:numCache>
                <c:formatCode>General</c:formatCode>
                <c:ptCount val="5"/>
                <c:pt idx="0">
                  <c:v>38</c:v>
                </c:pt>
                <c:pt idx="1">
                  <c:v>36</c:v>
                </c:pt>
                <c:pt idx="2">
                  <c:v>34</c:v>
                </c:pt>
                <c:pt idx="3">
                  <c:v>32</c:v>
                </c:pt>
                <c:pt idx="4">
                  <c:v>30</c:v>
                </c:pt>
              </c:numCache>
            </c:numRef>
          </c:xVal>
          <c:yVal>
            <c:numRef>
              <c:f>(Foglio1!$B$9,Foglio1!$B$11,Foglio1!$B$13,Foglio1!$B$15,Foglio1!$B$17)</c:f>
              <c:numCache>
                <c:formatCode>General</c:formatCode>
                <c:ptCount val="5"/>
                <c:pt idx="0">
                  <c:v>4800</c:v>
                </c:pt>
                <c:pt idx="1">
                  <c:v>4300</c:v>
                </c:pt>
                <c:pt idx="2">
                  <c:v>4150</c:v>
                </c:pt>
                <c:pt idx="3">
                  <c:v>3600</c:v>
                </c:pt>
                <c:pt idx="4">
                  <c:v>3700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099-7744-A5B4-0FEE6E6FAF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5071168"/>
        <c:axId val="485070184"/>
      </c:scatterChart>
      <c:valAx>
        <c:axId val="485071168"/>
        <c:scaling>
          <c:orientation val="minMax"/>
          <c:max val="38"/>
          <c:min val="27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/>
                  <a:t>Atomic</a:t>
                </a:r>
                <a:r>
                  <a:rPr lang="it-IT" sz="1400" baseline="0"/>
                  <a:t> number Z</a:t>
                </a:r>
                <a:endParaRPr lang="it-IT" sz="1400"/>
              </a:p>
            </c:rich>
          </c:tx>
          <c:layout>
            <c:manualLayout>
              <c:xMode val="edge"/>
              <c:yMode val="edge"/>
              <c:x val="0.36468762079302391"/>
              <c:y val="0.935627380855013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85070184"/>
        <c:crosses val="autoZero"/>
        <c:crossBetween val="midCat"/>
        <c:majorUnit val="1"/>
      </c:valAx>
      <c:valAx>
        <c:axId val="485070184"/>
        <c:scaling>
          <c:orientation val="minMax"/>
          <c:min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/>
                  <a:t>Energy [keV]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85071168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84656684263591664"/>
          <c:y val="8.997172095697667E-2"/>
          <c:w val="0.15343315736408336"/>
          <c:h val="0.580836920880640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0.13697</cdr:x>
      <cdr:y>0.74099</cdr:y>
    </cdr:from>
    <cdr:to>
      <cdr:x>0.20288</cdr:x>
      <cdr:y>0.83518</cdr:y>
    </cdr:to>
    <cdr:sp macro="" textlink="">
      <cdr:nvSpPr>
        <cdr:cNvPr id="2" name="CasellaDiTesto 1">
          <a:extLst xmlns:a="http://schemas.openxmlformats.org/drawingml/2006/main">
            <a:ext uri="{FF2B5EF4-FFF2-40B4-BE49-F238E27FC236}">
              <a16:creationId xmlns:a16="http://schemas.microsoft.com/office/drawing/2014/main" id="{4418C278-48D8-4280-AD7A-1C3EAD267B99}"/>
            </a:ext>
          </a:extLst>
        </cdr:cNvPr>
        <cdr:cNvSpPr txBox="1"/>
      </cdr:nvSpPr>
      <cdr:spPr>
        <a:xfrm xmlns:a="http://schemas.openxmlformats.org/drawingml/2006/main">
          <a:off x="1013460" y="2989743"/>
          <a:ext cx="48768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400" b="1" baseline="30000"/>
            <a:t>78</a:t>
          </a:r>
          <a:r>
            <a:rPr lang="it-IT" sz="1400" b="1"/>
            <a:t>Ni</a:t>
          </a:r>
        </a:p>
      </cdr:txBody>
    </cdr:sp>
  </cdr:relSizeAnchor>
  <cdr:relSizeAnchor xmlns:cdr="http://schemas.openxmlformats.org/drawingml/2006/chartDrawing">
    <cdr:from>
      <cdr:x>0.19327</cdr:x>
      <cdr:y>0.74378</cdr:y>
    </cdr:from>
    <cdr:to>
      <cdr:x>0.27085</cdr:x>
      <cdr:y>0.83797</cdr:y>
    </cdr:to>
    <cdr:sp macro="" textlink="">
      <cdr:nvSpPr>
        <cdr:cNvPr id="3" name="CasellaDiTesto 1">
          <a:extLst xmlns:a="http://schemas.openxmlformats.org/drawingml/2006/main">
            <a:ext uri="{FF2B5EF4-FFF2-40B4-BE49-F238E27FC236}">
              <a16:creationId xmlns:a16="http://schemas.microsoft.com/office/drawing/2014/main" id="{52DBAD49-4D1E-4401-BADB-255A1A3CC1AC}"/>
            </a:ext>
          </a:extLst>
        </cdr:cNvPr>
        <cdr:cNvSpPr txBox="1"/>
      </cdr:nvSpPr>
      <cdr:spPr>
        <a:xfrm xmlns:a="http://schemas.openxmlformats.org/drawingml/2006/main">
          <a:off x="1430020" y="3000983"/>
          <a:ext cx="57404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baseline="30000"/>
            <a:t>79</a:t>
          </a:r>
          <a:r>
            <a:rPr lang="it-IT" sz="1400" b="1" baseline="0"/>
            <a:t>Cu</a:t>
          </a:r>
          <a:endParaRPr lang="it-IT" sz="1400" b="1"/>
        </a:p>
      </cdr:txBody>
    </cdr:sp>
  </cdr:relSizeAnchor>
  <cdr:relSizeAnchor xmlns:cdr="http://schemas.openxmlformats.org/drawingml/2006/chartDrawing">
    <cdr:from>
      <cdr:x>0.79677</cdr:x>
      <cdr:y>0.72747</cdr:y>
    </cdr:from>
    <cdr:to>
      <cdr:x>0.87436</cdr:x>
      <cdr:y>0.82166</cdr:y>
    </cdr:to>
    <cdr:sp macro="" textlink="">
      <cdr:nvSpPr>
        <cdr:cNvPr id="5" name="CasellaDiTesto 1">
          <a:extLst xmlns:a="http://schemas.openxmlformats.org/drawingml/2006/main">
            <a:ext uri="{FF2B5EF4-FFF2-40B4-BE49-F238E27FC236}">
              <a16:creationId xmlns:a16="http://schemas.microsoft.com/office/drawing/2014/main" id="{B2FAA963-EFCA-4090-8042-4DA2DEFC8AE0}"/>
            </a:ext>
          </a:extLst>
        </cdr:cNvPr>
        <cdr:cNvSpPr txBox="1"/>
      </cdr:nvSpPr>
      <cdr:spPr>
        <a:xfrm xmlns:a="http://schemas.openxmlformats.org/drawingml/2006/main">
          <a:off x="5895340" y="2935199"/>
          <a:ext cx="57404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baseline="30000"/>
            <a:t>88</a:t>
          </a:r>
          <a:r>
            <a:rPr lang="it-IT" sz="1400" b="1" baseline="0"/>
            <a:t>Sr</a:t>
          </a:r>
          <a:endParaRPr lang="it-IT" sz="1400" b="1"/>
        </a:p>
      </cdr:txBody>
    </cdr:sp>
  </cdr:relSizeAnchor>
  <cdr:relSizeAnchor xmlns:cdr="http://schemas.openxmlformats.org/drawingml/2006/chartDrawing">
    <cdr:from>
      <cdr:x>0.59286</cdr:x>
      <cdr:y>0.73314</cdr:y>
    </cdr:from>
    <cdr:to>
      <cdr:x>0.67044</cdr:x>
      <cdr:y>0.82733</cdr:y>
    </cdr:to>
    <cdr:sp macro="" textlink="">
      <cdr:nvSpPr>
        <cdr:cNvPr id="6" name="CasellaDiTesto 1">
          <a:extLst xmlns:a="http://schemas.openxmlformats.org/drawingml/2006/main">
            <a:ext uri="{FF2B5EF4-FFF2-40B4-BE49-F238E27FC236}">
              <a16:creationId xmlns:a16="http://schemas.microsoft.com/office/drawing/2014/main" id="{B2FAA963-EFCA-4090-8042-4DA2DEFC8AE0}"/>
            </a:ext>
          </a:extLst>
        </cdr:cNvPr>
        <cdr:cNvSpPr txBox="1"/>
      </cdr:nvSpPr>
      <cdr:spPr>
        <a:xfrm xmlns:a="http://schemas.openxmlformats.org/drawingml/2006/main">
          <a:off x="4386580" y="2958059"/>
          <a:ext cx="57404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baseline="30000"/>
            <a:t>85</a:t>
          </a:r>
          <a:r>
            <a:rPr lang="it-IT" sz="1400" b="1" baseline="0"/>
            <a:t>Br</a:t>
          </a:r>
          <a:endParaRPr lang="it-IT" sz="1400" b="1"/>
        </a:p>
      </cdr:txBody>
    </cdr:sp>
  </cdr:relSizeAnchor>
  <cdr:relSizeAnchor xmlns:cdr="http://schemas.openxmlformats.org/drawingml/2006/chartDrawing">
    <cdr:from>
      <cdr:x>0.46001</cdr:x>
      <cdr:y>0.73692</cdr:y>
    </cdr:from>
    <cdr:to>
      <cdr:x>0.53759</cdr:x>
      <cdr:y>0.8311</cdr:y>
    </cdr:to>
    <cdr:sp macro="" textlink="">
      <cdr:nvSpPr>
        <cdr:cNvPr id="7" name="CasellaDiTesto 1">
          <a:extLst xmlns:a="http://schemas.openxmlformats.org/drawingml/2006/main">
            <a:ext uri="{FF2B5EF4-FFF2-40B4-BE49-F238E27FC236}">
              <a16:creationId xmlns:a16="http://schemas.microsoft.com/office/drawing/2014/main" id="{B2FAA963-EFCA-4090-8042-4DA2DEFC8AE0}"/>
            </a:ext>
          </a:extLst>
        </cdr:cNvPr>
        <cdr:cNvSpPr txBox="1"/>
      </cdr:nvSpPr>
      <cdr:spPr>
        <a:xfrm xmlns:a="http://schemas.openxmlformats.org/drawingml/2006/main">
          <a:off x="3403600" y="2973299"/>
          <a:ext cx="57404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baseline="30000"/>
            <a:t>83</a:t>
          </a:r>
          <a:r>
            <a:rPr lang="it-IT" sz="1400" b="1" baseline="0"/>
            <a:t>As</a:t>
          </a:r>
          <a:endParaRPr lang="it-IT" sz="1400" b="1"/>
        </a:p>
      </cdr:txBody>
    </cdr:sp>
  </cdr:relSizeAnchor>
  <cdr:relSizeAnchor xmlns:cdr="http://schemas.openxmlformats.org/drawingml/2006/chartDrawing">
    <cdr:from>
      <cdr:x>0.32509</cdr:x>
      <cdr:y>0.73692</cdr:y>
    </cdr:from>
    <cdr:to>
      <cdr:x>0.40268</cdr:x>
      <cdr:y>0.8311</cdr:y>
    </cdr:to>
    <cdr:sp macro="" textlink="">
      <cdr:nvSpPr>
        <cdr:cNvPr id="8" name="CasellaDiTesto 1">
          <a:extLst xmlns:a="http://schemas.openxmlformats.org/drawingml/2006/main">
            <a:ext uri="{FF2B5EF4-FFF2-40B4-BE49-F238E27FC236}">
              <a16:creationId xmlns:a16="http://schemas.microsoft.com/office/drawing/2014/main" id="{B2FAA963-EFCA-4090-8042-4DA2DEFC8AE0}"/>
            </a:ext>
          </a:extLst>
        </cdr:cNvPr>
        <cdr:cNvSpPr txBox="1"/>
      </cdr:nvSpPr>
      <cdr:spPr>
        <a:xfrm xmlns:a="http://schemas.openxmlformats.org/drawingml/2006/main">
          <a:off x="2405380" y="2973299"/>
          <a:ext cx="57404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baseline="30000"/>
            <a:t>81</a:t>
          </a:r>
          <a:r>
            <a:rPr lang="it-IT" sz="1400" b="1" baseline="0"/>
            <a:t>Ga</a:t>
          </a:r>
          <a:endParaRPr lang="it-IT" sz="1400" b="1"/>
        </a:p>
      </cdr:txBody>
    </cdr:sp>
  </cdr:relSizeAnchor>
  <cdr:relSizeAnchor xmlns:cdr="http://schemas.openxmlformats.org/drawingml/2006/chartDrawing">
    <cdr:from>
      <cdr:x>0.26021</cdr:x>
      <cdr:y>0.74378</cdr:y>
    </cdr:from>
    <cdr:to>
      <cdr:x>0.3378</cdr:x>
      <cdr:y>0.83797</cdr:y>
    </cdr:to>
    <cdr:sp macro="" textlink="">
      <cdr:nvSpPr>
        <cdr:cNvPr id="9" name="CasellaDiTesto 1">
          <a:extLst xmlns:a="http://schemas.openxmlformats.org/drawingml/2006/main">
            <a:ext uri="{FF2B5EF4-FFF2-40B4-BE49-F238E27FC236}">
              <a16:creationId xmlns:a16="http://schemas.microsoft.com/office/drawing/2014/main" id="{B2FAA963-EFCA-4090-8042-4DA2DEFC8AE0}"/>
            </a:ext>
          </a:extLst>
        </cdr:cNvPr>
        <cdr:cNvSpPr txBox="1"/>
      </cdr:nvSpPr>
      <cdr:spPr>
        <a:xfrm xmlns:a="http://schemas.openxmlformats.org/drawingml/2006/main">
          <a:off x="1925320" y="3000983"/>
          <a:ext cx="57404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baseline="30000"/>
            <a:t>80</a:t>
          </a:r>
          <a:r>
            <a:rPr lang="it-IT" sz="1400" b="1" baseline="0"/>
            <a:t>Zn</a:t>
          </a:r>
          <a:endParaRPr lang="it-IT" sz="1400" b="1"/>
        </a:p>
      </cdr:txBody>
    </cdr:sp>
  </cdr:relSizeAnchor>
  <cdr:relSizeAnchor xmlns:cdr="http://schemas.openxmlformats.org/drawingml/2006/chartDrawing">
    <cdr:from>
      <cdr:x>0.38895</cdr:x>
      <cdr:y>0.7378</cdr:y>
    </cdr:from>
    <cdr:to>
      <cdr:x>0.46653</cdr:x>
      <cdr:y>0.83199</cdr:y>
    </cdr:to>
    <cdr:sp macro="" textlink="">
      <cdr:nvSpPr>
        <cdr:cNvPr id="10" name="CasellaDiTesto 1">
          <a:extLst xmlns:a="http://schemas.openxmlformats.org/drawingml/2006/main">
            <a:ext uri="{FF2B5EF4-FFF2-40B4-BE49-F238E27FC236}">
              <a16:creationId xmlns:a16="http://schemas.microsoft.com/office/drawing/2014/main" id="{F0E89FF4-D86F-42EA-82FF-5C91E38F0C9D}"/>
            </a:ext>
          </a:extLst>
        </cdr:cNvPr>
        <cdr:cNvSpPr txBox="1"/>
      </cdr:nvSpPr>
      <cdr:spPr>
        <a:xfrm xmlns:a="http://schemas.openxmlformats.org/drawingml/2006/main">
          <a:off x="2877820" y="2976880"/>
          <a:ext cx="57404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baseline="30000"/>
            <a:t>82</a:t>
          </a:r>
          <a:r>
            <a:rPr lang="it-IT" sz="1400" b="1" baseline="0"/>
            <a:t>Ge</a:t>
          </a:r>
          <a:endParaRPr lang="it-IT" sz="1400" b="1"/>
        </a:p>
      </cdr:txBody>
    </cdr:sp>
  </cdr:relSizeAnchor>
  <cdr:relSizeAnchor xmlns:cdr="http://schemas.openxmlformats.org/drawingml/2006/chartDrawing">
    <cdr:from>
      <cdr:x>0.53004</cdr:x>
      <cdr:y>0.73591</cdr:y>
    </cdr:from>
    <cdr:to>
      <cdr:x>0.60762</cdr:x>
      <cdr:y>0.8301</cdr:y>
    </cdr:to>
    <cdr:sp macro="" textlink="">
      <cdr:nvSpPr>
        <cdr:cNvPr id="11" name="CasellaDiTesto 1">
          <a:extLst xmlns:a="http://schemas.openxmlformats.org/drawingml/2006/main">
            <a:ext uri="{FF2B5EF4-FFF2-40B4-BE49-F238E27FC236}">
              <a16:creationId xmlns:a16="http://schemas.microsoft.com/office/drawing/2014/main" id="{D6BD1FB9-8C5E-4A64-9D7C-165F7D242E0B}"/>
            </a:ext>
          </a:extLst>
        </cdr:cNvPr>
        <cdr:cNvSpPr txBox="1"/>
      </cdr:nvSpPr>
      <cdr:spPr>
        <a:xfrm xmlns:a="http://schemas.openxmlformats.org/drawingml/2006/main">
          <a:off x="3921760" y="2969260"/>
          <a:ext cx="57404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baseline="30000"/>
            <a:t>84</a:t>
          </a:r>
          <a:r>
            <a:rPr lang="it-IT" sz="1400" b="1" baseline="0"/>
            <a:t>Se</a:t>
          </a:r>
          <a:endParaRPr lang="it-IT" sz="1400" b="1"/>
        </a:p>
      </cdr:txBody>
    </cdr:sp>
  </cdr:relSizeAnchor>
  <cdr:relSizeAnchor xmlns:cdr="http://schemas.openxmlformats.org/drawingml/2006/chartDrawing">
    <cdr:from>
      <cdr:x>0.6598</cdr:x>
      <cdr:y>0.73214</cdr:y>
    </cdr:from>
    <cdr:to>
      <cdr:x>0.73738</cdr:x>
      <cdr:y>0.82633</cdr:y>
    </cdr:to>
    <cdr:sp macro="" textlink="">
      <cdr:nvSpPr>
        <cdr:cNvPr id="12" name="CasellaDiTesto 1">
          <a:extLst xmlns:a="http://schemas.openxmlformats.org/drawingml/2006/main">
            <a:ext uri="{FF2B5EF4-FFF2-40B4-BE49-F238E27FC236}">
              <a16:creationId xmlns:a16="http://schemas.microsoft.com/office/drawing/2014/main" id="{B6F66F9F-C801-497A-A591-D9C5530BBAD1}"/>
            </a:ext>
          </a:extLst>
        </cdr:cNvPr>
        <cdr:cNvSpPr txBox="1"/>
      </cdr:nvSpPr>
      <cdr:spPr>
        <a:xfrm xmlns:a="http://schemas.openxmlformats.org/drawingml/2006/main">
          <a:off x="4881880" y="2954020"/>
          <a:ext cx="57404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baseline="30000"/>
            <a:t>86</a:t>
          </a:r>
          <a:r>
            <a:rPr lang="it-IT" sz="1400" b="1" baseline="0"/>
            <a:t>Kr</a:t>
          </a:r>
          <a:endParaRPr lang="it-IT" sz="1400" b="1"/>
        </a:p>
      </cdr:txBody>
    </cdr:sp>
  </cdr:relSizeAnchor>
  <cdr:relSizeAnchor xmlns:cdr="http://schemas.openxmlformats.org/drawingml/2006/chartDrawing">
    <cdr:from>
      <cdr:x>0.72365</cdr:x>
      <cdr:y>0.73214</cdr:y>
    </cdr:from>
    <cdr:to>
      <cdr:x>0.80124</cdr:x>
      <cdr:y>0.82633</cdr:y>
    </cdr:to>
    <cdr:sp macro="" textlink="">
      <cdr:nvSpPr>
        <cdr:cNvPr id="13" name="CasellaDiTesto 1">
          <a:extLst xmlns:a="http://schemas.openxmlformats.org/drawingml/2006/main">
            <a:ext uri="{FF2B5EF4-FFF2-40B4-BE49-F238E27FC236}">
              <a16:creationId xmlns:a16="http://schemas.microsoft.com/office/drawing/2014/main" id="{F99BB0C2-A771-4494-8852-2B00E2BA12DB}"/>
            </a:ext>
          </a:extLst>
        </cdr:cNvPr>
        <cdr:cNvSpPr txBox="1"/>
      </cdr:nvSpPr>
      <cdr:spPr>
        <a:xfrm xmlns:a="http://schemas.openxmlformats.org/drawingml/2006/main">
          <a:off x="5354320" y="2954020"/>
          <a:ext cx="574040" cy="380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baseline="30000"/>
            <a:t>87</a:t>
          </a:r>
          <a:r>
            <a:rPr lang="it-IT" sz="1400" b="1" baseline="0"/>
            <a:t>Rb</a:t>
          </a:r>
          <a:endParaRPr lang="it-IT" sz="1400" b="1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0F588-1043-4C4C-8EAA-7B61FE2F98CE}" type="datetimeFigureOut">
              <a:rPr lang="it-IT" smtClean="0"/>
              <a:t>03/02/25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B81F8-BCA9-304C-B6C9-E7FBD5548EF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0521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2B81F8-BCA9-304C-B6C9-E7FBD5548EFE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8311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2A4DE0-83BB-DCFD-CAC0-0C88D2CDAB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98EB9CC-644C-ADA8-C050-14793974F6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7450502-E6AA-FE9D-A158-69D150AF5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36AA4-1650-1C42-0AD6-2BBE0841B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0CEB43-1802-0175-8DAD-6E5EDED5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5097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CE3B29-952A-B489-9111-724303DD8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0E90DFE-22A5-EDF3-4294-6AEAB2795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774093-A609-0065-54DD-2547E5551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EABBC8-E27F-4339-FB7D-03C083C9C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F52F229-AC32-5EFC-A3C3-F00645EBE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9356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157B235-C662-6545-DF53-F7C54FF529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006058-98BE-A438-D14A-29131721F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59DEF7-0C44-3A31-04D6-3A6D7FB27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1E9CE0-5DCD-DC2D-695B-96142DA7E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CE65BE-D1F0-1D5B-A2A5-9A3C5275B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71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2E0F7E-E9C6-4207-BD8B-44F409614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D09835-BCD5-E640-F96D-AA975FCC2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F4CBB8-F4AF-A775-2322-EA4854EC5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DDBA436-BACC-29D9-061F-38C85D9DD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A67E85D-FABB-699F-CB49-8B7E346F6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073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713805-D328-A0DB-E66F-3981BACFC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1EFB283-08D9-F7E6-80B2-38E1E8CF5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F4FB76-01B0-9AAE-0E1E-D22014991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01449C-AC97-41B0-EA18-5DCF20A61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7EA69EF-0067-FDF2-4B14-B9C658E64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195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269EB2-3BD5-2571-C90F-E6E3B966B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8A5AE1-0954-5282-AFBD-D2FEBC12A0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09EB22C-A9D6-9BAC-F7FE-5F0476939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21114AA-C98E-D394-D690-D9C7D04A8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8C40097-1444-EF83-5931-7CC9C19BA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C484B66-5726-52E4-F4C3-BDAE4C121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6651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E5E017-6B29-7C48-76D3-9CB4D6C5B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E677202-AFF1-8C08-584C-0F7960E9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214B875-5FE7-42E1-454F-927EEB820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FC5C6F5-06A3-B700-FB1A-EAF6E11F5F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587844E-04F2-44F6-9148-1FC0F23ED8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C27A602-CBB3-13EC-DA0B-C69FC690B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67EA5A7-1D99-DE05-62A6-078773858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7E76200-C343-B25A-3873-AAF833C8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703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A3E3A8-7E35-0302-EFFE-570E80E9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DD39A26-AAAF-F4FA-4F06-209C6F2BD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9184C52-43B4-786C-C5A3-40EF607C1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5AE407A-E74F-1FF1-FA35-6DE21D67D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000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F31665C-AFAB-6D32-1B0A-0D330885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545F316-78E7-AAC8-404A-77B1B3948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3040B8-9F03-5D20-C844-EBFD3303B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1225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50535C-4166-2E9E-F8A6-A5E2F9A88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93A3FB5-73C6-FE74-09E1-4A6AEBB05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7019595-F64E-0D75-EB04-02424020F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8D6879C-D387-A9CE-E12A-1D29D30ED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BDD543F-1FCB-F9AC-8E6D-E08918914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D1E036C-50E5-48DB-1529-219492352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2306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9859A9-E881-8023-2819-7E27EBEB8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B1995AE-F9AB-964E-E8B9-514C63F281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52FDF59-68EE-0EDC-EDB5-66F61E494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B7D6086-5267-428F-9F81-4106EE93C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B49D0AB-652A-0539-26F7-9D2DAD903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D343647-40F0-01A0-C332-CB101D082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8179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D508C2B-0591-4288-3EDC-B06FC3E3B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9A75091-CEB1-D530-7D57-B3C937B40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D01070-A871-3E52-FA62-EF96AB3959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CD1F7D-CB7C-9E4F-845B-724376455E6A}" type="datetimeFigureOut">
              <a:rPr lang="it-IT" smtClean="0"/>
              <a:t>02/02/25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A3E0157-66F3-0864-12F5-FF098A7723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86915A-F324-D556-1A1D-5354DA29BD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651183-37D5-7A40-9147-B8D4E90C9F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310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0.png"/><Relationship Id="rId9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CB7048-1BB9-69A6-D997-6F4D554045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96488"/>
            <a:ext cx="9144000" cy="2387600"/>
          </a:xfrm>
        </p:spPr>
        <p:txBody>
          <a:bodyPr/>
          <a:lstStyle/>
          <a:p>
            <a:r>
              <a:rPr lang="it-IT" baseline="30000" dirty="0">
                <a:solidFill>
                  <a:srgbClr val="FF0000"/>
                </a:solidFill>
              </a:rPr>
              <a:t>79</a:t>
            </a:r>
            <a:r>
              <a:rPr lang="it-IT" dirty="0">
                <a:solidFill>
                  <a:srgbClr val="FF0000"/>
                </a:solidFill>
              </a:rPr>
              <a:t>Zn</a:t>
            </a:r>
            <a:r>
              <a:rPr lang="it-IT" baseline="30000" dirty="0">
                <a:solidFill>
                  <a:srgbClr val="FF0000"/>
                </a:solidFill>
              </a:rPr>
              <a:t>gs,1/2+</a:t>
            </a:r>
            <a:r>
              <a:rPr lang="it-IT" dirty="0">
                <a:solidFill>
                  <a:srgbClr val="FF0000"/>
                </a:solidFill>
              </a:rPr>
              <a:t>(</a:t>
            </a:r>
            <a:r>
              <a:rPr lang="it-IT" dirty="0" err="1">
                <a:solidFill>
                  <a:srgbClr val="FF0000"/>
                </a:solidFill>
              </a:rPr>
              <a:t>d,p</a:t>
            </a:r>
            <a:r>
              <a:rPr lang="it-IT" dirty="0">
                <a:solidFill>
                  <a:srgbClr val="FF0000"/>
                </a:solidFill>
              </a:rPr>
              <a:t>)</a:t>
            </a:r>
            <a:r>
              <a:rPr lang="it-IT" baseline="30000" dirty="0">
                <a:solidFill>
                  <a:srgbClr val="FF0000"/>
                </a:solidFill>
              </a:rPr>
              <a:t>80</a:t>
            </a:r>
            <a:r>
              <a:rPr lang="it-IT" dirty="0">
                <a:solidFill>
                  <a:srgbClr val="FF0000"/>
                </a:solidFill>
              </a:rPr>
              <a:t>Zn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BA9336B-A48B-10F8-53B3-3F1356A245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893355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How  the N=50 gap evolves close to </a:t>
            </a:r>
            <a:r>
              <a:rPr lang="en-GB" baseline="30000" noProof="0" dirty="0"/>
              <a:t>78</a:t>
            </a:r>
            <a:r>
              <a:rPr lang="en-GB" noProof="0" dirty="0"/>
              <a:t>Ni ? How to characterise shape coexistence ?</a:t>
            </a:r>
          </a:p>
          <a:p>
            <a:endParaRPr lang="en-GB" noProof="0" dirty="0"/>
          </a:p>
          <a:p>
            <a:r>
              <a:rPr lang="it-IT" dirty="0"/>
              <a:t>An ISS </a:t>
            </a:r>
            <a:r>
              <a:rPr lang="it-IT" dirty="0" err="1"/>
              <a:t>proposal</a:t>
            </a:r>
            <a:endParaRPr lang="it-IT" dirty="0"/>
          </a:p>
          <a:p>
            <a:endParaRPr lang="it-IT" dirty="0"/>
          </a:p>
          <a:p>
            <a:r>
              <a:rPr lang="it-IT" dirty="0"/>
              <a:t>A. Gottardo, L. </a:t>
            </a:r>
            <a:r>
              <a:rPr lang="it-IT" dirty="0" err="1"/>
              <a:t>Gaffeney</a:t>
            </a:r>
            <a:endParaRPr lang="it-IT" dirty="0"/>
          </a:p>
          <a:p>
            <a:r>
              <a:rPr lang="it-IT" dirty="0"/>
              <a:t>ISS </a:t>
            </a:r>
            <a:r>
              <a:rPr lang="it-IT" dirty="0" err="1"/>
              <a:t>collaboration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B77E1F6-8290-2380-4BF2-CAF13786E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700" y="362608"/>
            <a:ext cx="2578645" cy="87709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36E9768-C725-F71D-9B33-10588C369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456" y="5345351"/>
            <a:ext cx="1644869" cy="912902"/>
          </a:xfrm>
          <a:prstGeom prst="rect">
            <a:avLst/>
          </a:prstGeom>
        </p:spPr>
      </p:pic>
      <p:pic>
        <p:nvPicPr>
          <p:cNvPr id="2052" name="Picture 4" descr="University of Liverpool Logo PNG vector in SVG, PDF, AI, CDR format">
            <a:extLst>
              <a:ext uri="{FF2B5EF4-FFF2-40B4-BE49-F238E27FC236}">
                <a16:creationId xmlns:a16="http://schemas.microsoft.com/office/drawing/2014/main" id="{55C5935C-D032-1266-BCA6-5B6EF511E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627" y="4960311"/>
            <a:ext cx="2198033" cy="164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55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SOLDE's Solenoidal Spectrometer (ISS): a new tool for studying exotic  nuclei | EP News">
            <a:extLst>
              <a:ext uri="{FF2B5EF4-FFF2-40B4-BE49-F238E27FC236}">
                <a16:creationId xmlns:a16="http://schemas.microsoft.com/office/drawing/2014/main" id="{211EBE11-0EF5-D3C8-F12D-D8369988B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614" y="884719"/>
            <a:ext cx="3358386" cy="186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94111D7B-5A4B-A951-BD6C-22AAB6DF4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45" y="315310"/>
            <a:ext cx="10515600" cy="807819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Proposed</a:t>
            </a:r>
            <a:r>
              <a:rPr lang="it-IT" dirty="0"/>
              <a:t> </a:t>
            </a:r>
            <a:r>
              <a:rPr lang="it-IT" dirty="0" err="1"/>
              <a:t>measurement</a:t>
            </a:r>
            <a:r>
              <a:rPr lang="it-IT" dirty="0"/>
              <a:t> on ISS: </a:t>
            </a:r>
            <a:br>
              <a:rPr lang="it-IT" dirty="0"/>
            </a:br>
            <a:r>
              <a:rPr lang="it-IT" dirty="0"/>
              <a:t>21 shifts of </a:t>
            </a:r>
            <a:r>
              <a:rPr lang="it-IT" dirty="0" err="1"/>
              <a:t>beam</a:t>
            </a:r>
            <a:r>
              <a:rPr lang="it-IT" dirty="0"/>
              <a:t> on target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10897290-34DD-E790-D376-EB187A3204D9}"/>
                  </a:ext>
                </a:extLst>
              </p:cNvPr>
              <p:cNvSpPr txBox="1"/>
              <p:nvPr/>
            </p:nvSpPr>
            <p:spPr>
              <a:xfrm>
                <a:off x="260129" y="1447843"/>
                <a:ext cx="8757745" cy="28623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baseline="30000" dirty="0"/>
                  <a:t>79</a:t>
                </a:r>
                <a:r>
                  <a:rPr lang="it-IT" dirty="0"/>
                  <a:t>Zn</a:t>
                </a:r>
                <a:r>
                  <a:rPr lang="it-IT" baseline="30000" dirty="0"/>
                  <a:t>gs,1/2+</a:t>
                </a:r>
                <a:r>
                  <a:rPr lang="it-IT" dirty="0"/>
                  <a:t>(</a:t>
                </a:r>
                <a:r>
                  <a:rPr lang="it-IT" dirty="0" err="1"/>
                  <a:t>d,p</a:t>
                </a:r>
                <a:r>
                  <a:rPr lang="it-IT" dirty="0"/>
                  <a:t>)</a:t>
                </a:r>
                <a:r>
                  <a:rPr lang="it-IT" baseline="30000" dirty="0"/>
                  <a:t>80</a:t>
                </a:r>
                <a:r>
                  <a:rPr lang="it-IT" dirty="0"/>
                  <a:t>Zn reaction </a:t>
                </a:r>
                <a:r>
                  <a:rPr lang="it-IT" dirty="0" err="1"/>
                  <a:t>at</a:t>
                </a:r>
                <a:r>
                  <a:rPr lang="it-IT" dirty="0"/>
                  <a:t> 6 MeV/u (to </a:t>
                </a:r>
                <a:r>
                  <a:rPr lang="it-IT" dirty="0" err="1"/>
                  <a:t>enhance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it-IT" dirty="0"/>
                  <a:t>=0 transfer on ISS)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Isolde </a:t>
                </a:r>
                <a:r>
                  <a:rPr lang="it-IT" dirty="0" err="1"/>
                  <a:t>Solenoid</a:t>
                </a:r>
                <a:r>
                  <a:rPr lang="it-IT" dirty="0"/>
                  <a:t> </a:t>
                </a:r>
                <a:r>
                  <a:rPr lang="it-IT" dirty="0" err="1"/>
                  <a:t>Spectrometer</a:t>
                </a:r>
                <a:r>
                  <a:rPr lang="it-IT" dirty="0"/>
                  <a:t> (with IC </a:t>
                </a:r>
                <a:r>
                  <a:rPr lang="it-IT" dirty="0" err="1"/>
                  <a:t>chamber</a:t>
                </a:r>
                <a:r>
                  <a:rPr lang="it-IT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it-IT" dirty="0"/>
                  <a:t>=0,2 transfer are the </a:t>
                </a:r>
                <a:r>
                  <a:rPr lang="it-IT" dirty="0" err="1"/>
                  <a:t>only</a:t>
                </a:r>
                <a:r>
                  <a:rPr lang="it-IT" dirty="0"/>
                  <a:t> </a:t>
                </a:r>
                <a:r>
                  <a:rPr lang="it-IT" dirty="0" err="1"/>
                  <a:t>ones</a:t>
                </a:r>
                <a:r>
                  <a:rPr lang="it-IT" dirty="0"/>
                  <a:t> with </a:t>
                </a:r>
                <a:r>
                  <a:rPr lang="it-IT" dirty="0" err="1"/>
                  <a:t>sizeable</a:t>
                </a:r>
                <a:r>
                  <a:rPr lang="it-IT" dirty="0"/>
                  <a:t> cross </a:t>
                </a:r>
                <a:r>
                  <a:rPr lang="it-IT" dirty="0" err="1"/>
                  <a:t>sections</a:t>
                </a:r>
                <a:r>
                  <a:rPr lang="it-IT" dirty="0"/>
                  <a:t> </a:t>
                </a:r>
                <a:r>
                  <a:rPr lang="it-IT" dirty="0" err="1"/>
                  <a:t>at</a:t>
                </a:r>
                <a:r>
                  <a:rPr lang="it-IT" dirty="0"/>
                  <a:t> </a:t>
                </a:r>
                <a:r>
                  <a:rPr lang="it-IT" dirty="0" err="1"/>
                  <a:t>this</a:t>
                </a:r>
                <a:r>
                  <a:rPr lang="it-IT" dirty="0"/>
                  <a:t> energy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SF are in the </a:t>
                </a:r>
                <a:r>
                  <a:rPr lang="it-IT" dirty="0" err="1"/>
                  <a:t>order</a:t>
                </a:r>
                <a:r>
                  <a:rPr lang="it-IT" dirty="0"/>
                  <a:t> 0.1-0.2 for the </a:t>
                </a:r>
                <a:r>
                  <a:rPr lang="it-IT" dirty="0" err="1"/>
                  <a:t>states</a:t>
                </a:r>
                <a:r>
                  <a:rPr lang="it-IT" dirty="0"/>
                  <a:t> of </a:t>
                </a:r>
                <a:r>
                  <a:rPr lang="it-IT" dirty="0" err="1"/>
                  <a:t>interest</a:t>
                </a: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/>
                  <a:t>Statistics</a:t>
                </a:r>
                <a:r>
                  <a:rPr lang="it-IT" dirty="0"/>
                  <a:t> </a:t>
                </a:r>
                <a:r>
                  <a:rPr lang="it-IT" dirty="0" err="1"/>
                  <a:t>request</a:t>
                </a:r>
                <a:r>
                  <a:rPr lang="it-IT" dirty="0"/>
                  <a:t> </a:t>
                </a:r>
                <a:r>
                  <a:rPr lang="it-IT" dirty="0" err="1"/>
                  <a:t>driven</a:t>
                </a:r>
                <a:r>
                  <a:rPr lang="it-IT" dirty="0"/>
                  <a:t> by </a:t>
                </a:r>
                <a:r>
                  <a:rPr lang="it-IT" dirty="0" err="1"/>
                  <a:t>isomeric</a:t>
                </a:r>
                <a:r>
                  <a:rPr lang="it-IT" dirty="0"/>
                  <a:t> ratio in </a:t>
                </a:r>
                <a:r>
                  <a:rPr lang="it-IT" baseline="30000" dirty="0"/>
                  <a:t>79</a:t>
                </a:r>
                <a:r>
                  <a:rPr lang="it-IT" dirty="0"/>
                  <a:t>Zn </a:t>
                </a:r>
                <a:r>
                  <a:rPr lang="it-IT" dirty="0" err="1"/>
                  <a:t>beam</a:t>
                </a:r>
                <a:r>
                  <a:rPr lang="it-IT" dirty="0"/>
                  <a:t> (1/2</a:t>
                </a:r>
                <a:r>
                  <a:rPr lang="it-IT" baseline="30000" dirty="0"/>
                  <a:t>+</a:t>
                </a:r>
                <a:r>
                  <a:rPr lang="it-IT" dirty="0"/>
                  <a:t> </a:t>
                </a:r>
                <a:r>
                  <a:rPr lang="it-IT" dirty="0" err="1"/>
                  <a:t>beam</a:t>
                </a:r>
                <a:r>
                  <a:rPr lang="it-IT" dirty="0"/>
                  <a:t> </a:t>
                </a:r>
                <a:r>
                  <a:rPr lang="it-IT" dirty="0" err="1"/>
                  <a:t>is</a:t>
                </a:r>
                <a:r>
                  <a:rPr lang="it-IT" dirty="0"/>
                  <a:t> ~ 10% of the 9/2</a:t>
                </a:r>
                <a:r>
                  <a:rPr lang="it-IT" baseline="30000" dirty="0"/>
                  <a:t>+</a:t>
                </a:r>
                <a:r>
                  <a:rPr lang="it-IT" dirty="0"/>
                  <a:t> </a:t>
                </a:r>
                <a:r>
                  <a:rPr lang="it-IT" dirty="0" err="1"/>
                  <a:t>beam</a:t>
                </a:r>
                <a:r>
                  <a:rPr lang="it-IT" dirty="0"/>
                  <a:t>)</a:t>
                </a:r>
              </a:p>
            </p:txBody>
          </p:sp>
        </mc:Choice>
        <mc:Fallback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10897290-34DD-E790-D376-EB187A3204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29" y="1447843"/>
                <a:ext cx="8757745" cy="2862322"/>
              </a:xfrm>
              <a:prstGeom prst="rect">
                <a:avLst/>
              </a:prstGeom>
              <a:blipFill>
                <a:blip r:embed="rId3"/>
                <a:stretch>
                  <a:fillRect l="-435" t="-1327" b="-221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ella 7">
                <a:extLst>
                  <a:ext uri="{FF2B5EF4-FFF2-40B4-BE49-F238E27FC236}">
                    <a16:creationId xmlns:a16="http://schemas.microsoft.com/office/drawing/2014/main" id="{41015961-EA36-4E13-BF47-D66D6B77031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7337174"/>
                  </p:ext>
                </p:extLst>
              </p:nvPr>
            </p:nvGraphicFramePr>
            <p:xfrm>
              <a:off x="1285764" y="4379017"/>
              <a:ext cx="9061755" cy="2123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12351">
                      <a:extLst>
                        <a:ext uri="{9D8B030D-6E8A-4147-A177-3AD203B41FA5}">
                          <a16:colId xmlns:a16="http://schemas.microsoft.com/office/drawing/2014/main" val="3663166628"/>
                        </a:ext>
                      </a:extLst>
                    </a:gridCol>
                    <a:gridCol w="1812351">
                      <a:extLst>
                        <a:ext uri="{9D8B030D-6E8A-4147-A177-3AD203B41FA5}">
                          <a16:colId xmlns:a16="http://schemas.microsoft.com/office/drawing/2014/main" val="1979010748"/>
                        </a:ext>
                      </a:extLst>
                    </a:gridCol>
                    <a:gridCol w="1812351">
                      <a:extLst>
                        <a:ext uri="{9D8B030D-6E8A-4147-A177-3AD203B41FA5}">
                          <a16:colId xmlns:a16="http://schemas.microsoft.com/office/drawing/2014/main" val="1370686219"/>
                        </a:ext>
                      </a:extLst>
                    </a:gridCol>
                    <a:gridCol w="1812351">
                      <a:extLst>
                        <a:ext uri="{9D8B030D-6E8A-4147-A177-3AD203B41FA5}">
                          <a16:colId xmlns:a16="http://schemas.microsoft.com/office/drawing/2014/main" val="395386006"/>
                        </a:ext>
                      </a:extLst>
                    </a:gridCol>
                    <a:gridCol w="1812351">
                      <a:extLst>
                        <a:ext uri="{9D8B030D-6E8A-4147-A177-3AD203B41FA5}">
                          <a16:colId xmlns:a16="http://schemas.microsoft.com/office/drawing/2014/main" val="411966424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aseline="30000" dirty="0"/>
                            <a:t>80</a:t>
                          </a:r>
                          <a:r>
                            <a:rPr lang="it-IT" dirty="0"/>
                            <a:t>Zn state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(</a:t>
                          </a:r>
                          <a:r>
                            <a:rPr lang="it-IT" dirty="0" err="1"/>
                            <a:t>d,p</a:t>
                          </a:r>
                          <a:r>
                            <a:rPr lang="it-IT" dirty="0"/>
                            <a:t>) on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SF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Cross </a:t>
                          </a:r>
                          <a:r>
                            <a:rPr lang="it-IT" dirty="0" err="1"/>
                            <a:t>section</a:t>
                          </a:r>
                          <a:r>
                            <a:rPr lang="it-IT" dirty="0"/>
                            <a:t> [mb]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Statistics</a:t>
                          </a:r>
                          <a:r>
                            <a:rPr lang="it-IT" dirty="0"/>
                            <a:t> in 7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93154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it-IT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aseline="30000" dirty="0"/>
                            <a:t>79</a:t>
                          </a:r>
                          <a:r>
                            <a:rPr lang="it-IT" dirty="0"/>
                            <a:t>Zn</a:t>
                          </a:r>
                          <a:r>
                            <a:rPr lang="it-IT" baseline="30000" dirty="0"/>
                            <a:t>gs  </a:t>
                          </a:r>
                          <a14:m>
                            <m:oMath xmlns:m="http://schemas.openxmlformats.org/officeDocument/2006/math">
                              <m: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r>
                            <a:rPr lang="it-IT" dirty="0"/>
                            <a:t>=0,2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~0.1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2.5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~700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95476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it-IT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aseline="30000" dirty="0"/>
                            <a:t>79</a:t>
                          </a:r>
                          <a:r>
                            <a:rPr lang="it-IT" dirty="0"/>
                            <a:t>Zn</a:t>
                          </a:r>
                          <a:r>
                            <a:rPr lang="it-IT" baseline="30000" dirty="0"/>
                            <a:t>gs </a:t>
                          </a:r>
                          <a14:m>
                            <m:oMath xmlns:m="http://schemas.openxmlformats.org/officeDocument/2006/math">
                              <m: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r>
                            <a:rPr lang="it-IT" dirty="0"/>
                            <a:t>=2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~0.1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2.5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/>
                            <a:t>~700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76883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it-IT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aseline="30000" dirty="0"/>
                            <a:t>79</a:t>
                          </a:r>
                          <a:r>
                            <a:rPr lang="it-IT" dirty="0"/>
                            <a:t>Zn</a:t>
                          </a:r>
                          <a:r>
                            <a:rPr lang="it-IT" baseline="30000" dirty="0"/>
                            <a:t>gs </a:t>
                          </a:r>
                          <a14:m>
                            <m:oMath xmlns:m="http://schemas.openxmlformats.org/officeDocument/2006/math">
                              <m: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r>
                            <a:rPr lang="it-IT" dirty="0"/>
                            <a:t>=0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~0.04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/>
                            <a:t>~200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4473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it-IT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it-IT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aseline="30000" dirty="0"/>
                            <a:t>79</a:t>
                          </a:r>
                          <a:r>
                            <a:rPr lang="it-IT" dirty="0"/>
                            <a:t>Zn</a:t>
                          </a:r>
                          <a:r>
                            <a:rPr lang="it-IT" baseline="30000" dirty="0"/>
                            <a:t>1/2+ </a:t>
                          </a:r>
                          <a14:m>
                            <m:oMath xmlns:m="http://schemas.openxmlformats.org/officeDocument/2006/math">
                              <m:r>
                                <a:rPr lang="it-IT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r>
                            <a:rPr lang="it-IT" dirty="0"/>
                            <a:t>=0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~0.2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/>
                            <a:t>~40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999406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ella 7">
                <a:extLst>
                  <a:ext uri="{FF2B5EF4-FFF2-40B4-BE49-F238E27FC236}">
                    <a16:creationId xmlns:a16="http://schemas.microsoft.com/office/drawing/2014/main" id="{41015961-EA36-4E13-BF47-D66D6B77031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7337174"/>
                  </p:ext>
                </p:extLst>
              </p:nvPr>
            </p:nvGraphicFramePr>
            <p:xfrm>
              <a:off x="1285764" y="4379017"/>
              <a:ext cx="9061755" cy="2123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12351">
                      <a:extLst>
                        <a:ext uri="{9D8B030D-6E8A-4147-A177-3AD203B41FA5}">
                          <a16:colId xmlns:a16="http://schemas.microsoft.com/office/drawing/2014/main" val="3663166628"/>
                        </a:ext>
                      </a:extLst>
                    </a:gridCol>
                    <a:gridCol w="1812351">
                      <a:extLst>
                        <a:ext uri="{9D8B030D-6E8A-4147-A177-3AD203B41FA5}">
                          <a16:colId xmlns:a16="http://schemas.microsoft.com/office/drawing/2014/main" val="1979010748"/>
                        </a:ext>
                      </a:extLst>
                    </a:gridCol>
                    <a:gridCol w="1812351">
                      <a:extLst>
                        <a:ext uri="{9D8B030D-6E8A-4147-A177-3AD203B41FA5}">
                          <a16:colId xmlns:a16="http://schemas.microsoft.com/office/drawing/2014/main" val="1370686219"/>
                        </a:ext>
                      </a:extLst>
                    </a:gridCol>
                    <a:gridCol w="1812351">
                      <a:extLst>
                        <a:ext uri="{9D8B030D-6E8A-4147-A177-3AD203B41FA5}">
                          <a16:colId xmlns:a16="http://schemas.microsoft.com/office/drawing/2014/main" val="395386006"/>
                        </a:ext>
                      </a:extLst>
                    </a:gridCol>
                    <a:gridCol w="1812351">
                      <a:extLst>
                        <a:ext uri="{9D8B030D-6E8A-4147-A177-3AD203B41FA5}">
                          <a16:colId xmlns:a16="http://schemas.microsoft.com/office/drawing/2014/main" val="4119664249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aseline="30000" dirty="0"/>
                            <a:t>80</a:t>
                          </a:r>
                          <a:r>
                            <a:rPr lang="it-IT" dirty="0"/>
                            <a:t>Zn state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(</a:t>
                          </a:r>
                          <a:r>
                            <a:rPr lang="it-IT" dirty="0" err="1"/>
                            <a:t>d,p</a:t>
                          </a:r>
                          <a:r>
                            <a:rPr lang="it-IT" dirty="0"/>
                            <a:t>) on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SF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Cross </a:t>
                          </a:r>
                          <a:r>
                            <a:rPr lang="it-IT" dirty="0" err="1"/>
                            <a:t>section</a:t>
                          </a:r>
                          <a:r>
                            <a:rPr lang="it-IT" dirty="0"/>
                            <a:t> [mb]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Statistics</a:t>
                          </a:r>
                          <a:r>
                            <a:rPr lang="it-IT" dirty="0"/>
                            <a:t> in 7 days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93154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699" t="-182759" r="-400699" b="-3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00699" t="-182759" r="-300699" b="-3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~0.1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2.5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~700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95476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699" t="-273333" r="-400699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00699" t="-273333" r="-300699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~0.1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2.5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/>
                            <a:t>~700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76883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699" t="-386207" r="-400699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00699" t="-386207" r="-300699" b="-1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~0.04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/>
                            <a:t>~200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4473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699" t="-470000" r="-400699" b="-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4"/>
                          <a:stretch>
                            <a:fillRect l="-100699" t="-470000" r="-300699" b="-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~0.2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dirty="0"/>
                            <a:t>~40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999406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Immagine 9">
            <a:extLst>
              <a:ext uri="{FF2B5EF4-FFF2-40B4-BE49-F238E27FC236}">
                <a16:creationId xmlns:a16="http://schemas.microsoft.com/office/drawing/2014/main" id="{7A1FF947-DB88-A463-1665-918F8C7BE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0620" y="805629"/>
            <a:ext cx="1866900" cy="635000"/>
          </a:xfrm>
          <a:prstGeom prst="rect">
            <a:avLst/>
          </a:prstGeom>
        </p:spPr>
      </p:pic>
      <p:sp>
        <p:nvSpPr>
          <p:cNvPr id="11" name="Freccia destra 10">
            <a:extLst>
              <a:ext uri="{FF2B5EF4-FFF2-40B4-BE49-F238E27FC236}">
                <a16:creationId xmlns:a16="http://schemas.microsoft.com/office/drawing/2014/main" id="{4203D0D6-FDAA-6DBD-3DAB-1C80D4E07B1A}"/>
              </a:ext>
            </a:extLst>
          </p:cNvPr>
          <p:cNvSpPr/>
          <p:nvPr/>
        </p:nvSpPr>
        <p:spPr>
          <a:xfrm>
            <a:off x="6600497" y="5139559"/>
            <a:ext cx="315310" cy="16816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destra 11">
            <a:extLst>
              <a:ext uri="{FF2B5EF4-FFF2-40B4-BE49-F238E27FC236}">
                <a16:creationId xmlns:a16="http://schemas.microsoft.com/office/drawing/2014/main" id="{C32EA834-CFFE-F276-6E3A-2E20EBB4C992}"/>
              </a:ext>
            </a:extLst>
          </p:cNvPr>
          <p:cNvSpPr/>
          <p:nvPr/>
        </p:nvSpPr>
        <p:spPr>
          <a:xfrm>
            <a:off x="6611008" y="5487388"/>
            <a:ext cx="315310" cy="16816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destra 12">
            <a:extLst>
              <a:ext uri="{FF2B5EF4-FFF2-40B4-BE49-F238E27FC236}">
                <a16:creationId xmlns:a16="http://schemas.microsoft.com/office/drawing/2014/main" id="{F37352B9-C575-40B9-9D5A-98D423E7C317}"/>
              </a:ext>
            </a:extLst>
          </p:cNvPr>
          <p:cNvSpPr/>
          <p:nvPr/>
        </p:nvSpPr>
        <p:spPr>
          <a:xfrm>
            <a:off x="6611008" y="5854027"/>
            <a:ext cx="315310" cy="16816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destra 13">
            <a:extLst>
              <a:ext uri="{FF2B5EF4-FFF2-40B4-BE49-F238E27FC236}">
                <a16:creationId xmlns:a16="http://schemas.microsoft.com/office/drawing/2014/main" id="{E12BE445-85B1-CDC0-0CC0-D1CBDC5B6D0E}"/>
              </a:ext>
            </a:extLst>
          </p:cNvPr>
          <p:cNvSpPr/>
          <p:nvPr/>
        </p:nvSpPr>
        <p:spPr>
          <a:xfrm>
            <a:off x="6600497" y="6220666"/>
            <a:ext cx="315310" cy="16816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0743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419E336A-78B0-D4BE-E92A-16D2D8DE6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97875"/>
            <a:ext cx="5921787" cy="297617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66FFA374-FD51-ABBA-3C03-76DB5E7FC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13" y="127558"/>
            <a:ext cx="10515600" cy="776288"/>
          </a:xfrm>
        </p:spPr>
        <p:txBody>
          <a:bodyPr/>
          <a:lstStyle/>
          <a:p>
            <a:r>
              <a:rPr lang="it-IT" dirty="0" err="1"/>
              <a:t>Simulation</a:t>
            </a:r>
            <a:r>
              <a:rPr lang="it-IT" dirty="0"/>
              <a:t> of the ISS </a:t>
            </a:r>
            <a:r>
              <a:rPr lang="it-IT" dirty="0" err="1"/>
              <a:t>results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393942F-201A-6526-73DE-B9F96AE38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21" y="3422460"/>
            <a:ext cx="5574946" cy="319504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D1DBB65-DF7E-6465-54A6-95D6BBF32A45}"/>
              </a:ext>
            </a:extLst>
          </p:cNvPr>
          <p:cNvSpPr txBox="1"/>
          <p:nvPr/>
        </p:nvSpPr>
        <p:spPr>
          <a:xfrm>
            <a:off x="0" y="1397875"/>
            <a:ext cx="59217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Monte Carlo </a:t>
            </a:r>
            <a:r>
              <a:rPr lang="it-IT" dirty="0" err="1"/>
              <a:t>simulation</a:t>
            </a:r>
            <a:r>
              <a:rPr lang="it-IT" dirty="0"/>
              <a:t> with a 300 𝜇g/cm</a:t>
            </a:r>
            <a:r>
              <a:rPr lang="it-IT" baseline="30000" dirty="0"/>
              <a:t>2</a:t>
            </a:r>
            <a:r>
              <a:rPr lang="it-IT" dirty="0"/>
              <a:t> CD2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Rough idea on </a:t>
            </a:r>
            <a:r>
              <a:rPr lang="it-IT" dirty="0" err="1"/>
              <a:t>how</a:t>
            </a:r>
            <a:r>
              <a:rPr lang="it-IT" dirty="0"/>
              <a:t> the </a:t>
            </a:r>
            <a:r>
              <a:rPr lang="it-IT" dirty="0" err="1"/>
              <a:t>excitation</a:t>
            </a:r>
            <a:r>
              <a:rPr lang="it-IT" dirty="0"/>
              <a:t> </a:t>
            </a:r>
            <a:r>
              <a:rPr lang="it-IT" dirty="0" err="1"/>
              <a:t>spectra</a:t>
            </a:r>
            <a:r>
              <a:rPr lang="it-IT" dirty="0"/>
              <a:t> </a:t>
            </a:r>
            <a:r>
              <a:rPr lang="it-IT" dirty="0" err="1"/>
              <a:t>might</a:t>
            </a:r>
            <a:r>
              <a:rPr lang="it-IT" dirty="0"/>
              <a:t> look like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 </a:t>
            </a:r>
            <a:r>
              <a:rPr lang="it-IT" dirty="0" err="1"/>
              <a:t>thinner</a:t>
            </a:r>
            <a:r>
              <a:rPr lang="it-IT" dirty="0"/>
              <a:t> target (100-150 𝜇g/cm</a:t>
            </a:r>
            <a:r>
              <a:rPr lang="it-IT" baseline="30000" dirty="0"/>
              <a:t>2</a:t>
            </a:r>
            <a:r>
              <a:rPr lang="it-IT" dirty="0"/>
              <a:t> ) </a:t>
            </a:r>
            <a:r>
              <a:rPr lang="it-IT" dirty="0" err="1"/>
              <a:t>will</a:t>
            </a:r>
            <a:r>
              <a:rPr lang="it-IT" dirty="0"/>
              <a:t> be ready to be </a:t>
            </a:r>
            <a:r>
              <a:rPr lang="it-IT" dirty="0" err="1"/>
              <a:t>used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the </a:t>
            </a:r>
            <a:r>
              <a:rPr lang="it-IT" dirty="0" err="1"/>
              <a:t>experiment</a:t>
            </a:r>
            <a:r>
              <a:rPr lang="it-IT" dirty="0"/>
              <a:t> </a:t>
            </a:r>
            <a:r>
              <a:rPr lang="it-IT" dirty="0" err="1"/>
              <a:t>looking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near</a:t>
            </a:r>
            <a:r>
              <a:rPr lang="it-IT" dirty="0"/>
              <a:t>-line </a:t>
            </a:r>
            <a:r>
              <a:rPr lang="it-IT" dirty="0" err="1"/>
              <a:t>spectra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9CB041FA-673C-2E4E-24C0-572883E8190E}"/>
                  </a:ext>
                </a:extLst>
              </p:cNvPr>
              <p:cNvSpPr txBox="1"/>
              <p:nvPr/>
            </p:nvSpPr>
            <p:spPr>
              <a:xfrm>
                <a:off x="6348249" y="4529959"/>
                <a:ext cx="53602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ISS </a:t>
                </a:r>
                <a:r>
                  <a:rPr lang="it-IT" dirty="0" err="1"/>
                  <a:t>angular</a:t>
                </a:r>
                <a:r>
                  <a:rPr lang="it-IT" dirty="0"/>
                  <a:t> coverage </a:t>
                </a:r>
                <a:r>
                  <a:rPr lang="it-IT" dirty="0" err="1"/>
                  <a:t>will</a:t>
                </a:r>
                <a:r>
                  <a:rPr lang="it-IT" dirty="0"/>
                  <a:t> </a:t>
                </a:r>
                <a:r>
                  <a:rPr lang="it-IT" dirty="0" err="1"/>
                  <a:t>allow</a:t>
                </a:r>
                <a:r>
                  <a:rPr lang="it-IT" dirty="0"/>
                  <a:t> one to </a:t>
                </a:r>
                <a:r>
                  <a:rPr lang="it-IT" dirty="0" err="1"/>
                  <a:t>disentangle</a:t>
                </a:r>
                <a:r>
                  <a:rPr lang="it-IT" dirty="0"/>
                  <a:t> the </a:t>
                </a:r>
                <a:r>
                  <a:rPr lang="it-IT" dirty="0" err="1"/>
                  <a:t>transferred</a:t>
                </a:r>
                <a:r>
                  <a:rPr lang="it-IT" dirty="0"/>
                  <a:t>  </a:t>
                </a:r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9CB041FA-673C-2E4E-24C0-572883E819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8249" y="4529959"/>
                <a:ext cx="5360276" cy="646331"/>
              </a:xfrm>
              <a:prstGeom prst="rect">
                <a:avLst/>
              </a:prstGeom>
              <a:blipFill>
                <a:blip r:embed="rId4"/>
                <a:stretch>
                  <a:fillRect l="-682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937765B7-F6DB-EE1F-6A97-BD9E9ADA1E22}"/>
              </a:ext>
            </a:extLst>
          </p:cNvPr>
          <p:cNvSpPr txBox="1"/>
          <p:nvPr/>
        </p:nvSpPr>
        <p:spPr>
          <a:xfrm>
            <a:off x="6421821" y="1213209"/>
            <a:ext cx="5499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Excitation</a:t>
            </a:r>
            <a:r>
              <a:rPr lang="it-IT" dirty="0"/>
              <a:t> energy </a:t>
            </a:r>
            <a:r>
              <a:rPr lang="it-IT" dirty="0" err="1"/>
              <a:t>assuming</a:t>
            </a:r>
            <a:r>
              <a:rPr lang="it-IT" dirty="0"/>
              <a:t> transfer on </a:t>
            </a:r>
            <a:r>
              <a:rPr lang="it-IT" dirty="0" err="1"/>
              <a:t>gs</a:t>
            </a:r>
            <a:r>
              <a:rPr lang="it-IT" dirty="0"/>
              <a:t> for </a:t>
            </a:r>
            <a:r>
              <a:rPr lang="it-IT" dirty="0" err="1"/>
              <a:t>Q-value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6226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774571-C290-115D-6AA1-354804495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18" y="175939"/>
            <a:ext cx="10515600" cy="1325563"/>
          </a:xfrm>
        </p:spPr>
        <p:txBody>
          <a:bodyPr/>
          <a:lstStyle/>
          <a:p>
            <a:r>
              <a:rPr lang="it-IT" dirty="0" err="1"/>
              <a:t>Conclusions</a:t>
            </a:r>
            <a:r>
              <a:rPr lang="it-IT" dirty="0"/>
              <a:t>,</a:t>
            </a:r>
            <a:r>
              <a:rPr lang="it-IT" dirty="0">
                <a:solidFill>
                  <a:schemeClr val="accent5"/>
                </a:solidFill>
              </a:rPr>
              <a:t> TAC </a:t>
            </a:r>
            <a:r>
              <a:rPr lang="it-IT" dirty="0" err="1">
                <a:solidFill>
                  <a:schemeClr val="accent5"/>
                </a:solidFill>
              </a:rPr>
              <a:t>comment</a:t>
            </a:r>
            <a:endParaRPr lang="it-IT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437A8F98-9486-B2CB-0A5C-E0DDA80A96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9620" y="1501501"/>
                <a:ext cx="11332779" cy="500440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it-IT" sz="2100" baseline="30000" dirty="0"/>
                  <a:t>79</a:t>
                </a:r>
                <a:r>
                  <a:rPr lang="it-IT" sz="2100" dirty="0"/>
                  <a:t>Zn</a:t>
                </a:r>
                <a:r>
                  <a:rPr lang="it-IT" sz="2100" baseline="30000" dirty="0"/>
                  <a:t>gs,1/2+</a:t>
                </a:r>
                <a:r>
                  <a:rPr lang="it-IT" sz="2100" dirty="0"/>
                  <a:t>(</a:t>
                </a:r>
                <a:r>
                  <a:rPr lang="it-IT" sz="2100" dirty="0" err="1"/>
                  <a:t>d,p</a:t>
                </a:r>
                <a:r>
                  <a:rPr lang="it-IT" sz="2100" dirty="0"/>
                  <a:t>)</a:t>
                </a:r>
                <a:r>
                  <a:rPr lang="it-IT" sz="2100" baseline="30000" dirty="0"/>
                  <a:t>80</a:t>
                </a:r>
                <a:r>
                  <a:rPr lang="it-IT" sz="2100" dirty="0"/>
                  <a:t>Zn reaction </a:t>
                </a:r>
                <a:r>
                  <a:rPr lang="it-IT" sz="2100" dirty="0" err="1"/>
                  <a:t>at</a:t>
                </a:r>
                <a:r>
                  <a:rPr lang="it-IT" sz="2100" dirty="0"/>
                  <a:t> 6 MeV/u with the ISS setup</a:t>
                </a:r>
              </a:p>
              <a:p>
                <a:endParaRPr lang="it-IT" sz="2100" dirty="0"/>
              </a:p>
              <a:p>
                <a:r>
                  <a:rPr lang="it-IT" sz="2100" dirty="0"/>
                  <a:t>The </a:t>
                </a:r>
                <a:r>
                  <a:rPr lang="it-IT" sz="2100" dirty="0" err="1"/>
                  <a:t>request</a:t>
                </a:r>
                <a:r>
                  <a:rPr lang="it-IT" sz="2100" dirty="0"/>
                  <a:t> </a:t>
                </a:r>
                <a:r>
                  <a:rPr lang="it-IT" sz="2100" dirty="0" err="1"/>
                  <a:t>is</a:t>
                </a:r>
                <a:r>
                  <a:rPr lang="it-IT" sz="2100" dirty="0"/>
                  <a:t> for </a:t>
                </a:r>
                <a:r>
                  <a:rPr lang="it-IT" sz="2100" b="1" dirty="0"/>
                  <a:t>24 shifts of </a:t>
                </a:r>
                <a:r>
                  <a:rPr lang="it-IT" sz="2100" b="1" dirty="0" err="1"/>
                  <a:t>beam</a:t>
                </a:r>
                <a:r>
                  <a:rPr lang="it-IT" sz="2100" b="1" dirty="0"/>
                  <a:t> time</a:t>
                </a:r>
                <a:r>
                  <a:rPr lang="it-IT" sz="2100" dirty="0"/>
                  <a:t>:</a:t>
                </a:r>
              </a:p>
              <a:p>
                <a:pPr marL="0" indent="0">
                  <a:buNone/>
                </a:pPr>
                <a:r>
                  <a:rPr lang="it-IT" sz="2100" dirty="0"/>
                  <a:t>      - 21+1 shifts (</a:t>
                </a:r>
                <a:r>
                  <a:rPr lang="it-IT" sz="2100" dirty="0" err="1"/>
                  <a:t>optmisation</a:t>
                </a:r>
                <a:r>
                  <a:rPr lang="it-IT" sz="2100" dirty="0"/>
                  <a:t> setup) of </a:t>
                </a:r>
                <a:r>
                  <a:rPr lang="it-IT" sz="2100" baseline="30000" dirty="0"/>
                  <a:t>79</a:t>
                </a:r>
                <a:r>
                  <a:rPr lang="it-IT" sz="2100" dirty="0"/>
                  <a:t>Zn </a:t>
                </a:r>
                <a:r>
                  <a:rPr lang="it-IT" sz="2100" dirty="0" err="1"/>
                  <a:t>at</a:t>
                </a:r>
                <a:r>
                  <a:rPr lang="it-IT" sz="2100" dirty="0"/>
                  <a:t> 6 MeV/u + 2 shifts of </a:t>
                </a:r>
                <a:r>
                  <a:rPr lang="it-IT" sz="2100" dirty="0" err="1"/>
                  <a:t>stable</a:t>
                </a:r>
                <a:r>
                  <a:rPr lang="it-IT" sz="2100" dirty="0"/>
                  <a:t> </a:t>
                </a:r>
                <a:r>
                  <a:rPr lang="it-IT" sz="2100" dirty="0" err="1"/>
                  <a:t>beam</a:t>
                </a:r>
                <a:endParaRPr lang="it-IT" sz="2100" dirty="0"/>
              </a:p>
              <a:p>
                <a:pPr marL="0" indent="0">
                  <a:buNone/>
                </a:pPr>
                <a:endParaRPr lang="it-IT" sz="2100" dirty="0"/>
              </a:p>
              <a:p>
                <a:r>
                  <a:rPr lang="it-IT" sz="2100" dirty="0">
                    <a:solidFill>
                      <a:schemeClr val="accent5"/>
                    </a:solidFill>
                  </a:rPr>
                  <a:t>TAC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comment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: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we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measured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a 8・10</a:t>
                </a:r>
                <a:r>
                  <a:rPr lang="it-IT" sz="2100" baseline="30000" dirty="0">
                    <a:solidFill>
                      <a:schemeClr val="accent5"/>
                    </a:solidFill>
                  </a:rPr>
                  <a:t>4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pps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beam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intensity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in IS646 from Rutherford (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I</a:t>
                </a:r>
                <a:r>
                  <a:rPr lang="it-IT" sz="2100" baseline="-25000" dirty="0" err="1">
                    <a:solidFill>
                      <a:schemeClr val="accent5"/>
                    </a:solidFill>
                  </a:rPr>
                  <a:t>p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=2 𝜇A).</a:t>
                </a:r>
              </a:p>
              <a:p>
                <a:pPr marL="0" indent="0">
                  <a:buNone/>
                </a:pPr>
                <a:r>
                  <a:rPr lang="it-IT" sz="2100" dirty="0">
                    <a:solidFill>
                      <a:schemeClr val="accent5"/>
                    </a:solidFill>
                  </a:rPr>
                  <a:t>    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Even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if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the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accelerated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beam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current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is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lower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(~2-4・10</a:t>
                </a:r>
                <a:r>
                  <a:rPr lang="it-IT" sz="2100" baseline="30000" dirty="0">
                    <a:solidFill>
                      <a:schemeClr val="accent5"/>
                    </a:solidFill>
                  </a:rPr>
                  <a:t>4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pps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) 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we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should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still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measure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level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energies and  </a:t>
                </a:r>
              </a:p>
              <a:p>
                <a:pPr marL="0" indent="0">
                  <a:buNone/>
                </a:pPr>
                <a:r>
                  <a:rPr lang="it-IT" sz="2100" dirty="0">
                    <a:solidFill>
                      <a:schemeClr val="accent5"/>
                    </a:solidFill>
                  </a:rPr>
                  <a:t>     </a:t>
                </a:r>
                <a:r>
                  <a:rPr lang="it-IT" sz="2100" dirty="0" err="1">
                    <a:solidFill>
                      <a:schemeClr val="accent5"/>
                    </a:solidFill>
                  </a:rPr>
                  <a:t>have</a:t>
                </a:r>
                <a:r>
                  <a:rPr lang="it-IT" sz="2100" dirty="0">
                    <a:solidFill>
                      <a:schemeClr val="accent5"/>
                    </a:solidFill>
                  </a:rPr>
                  <a:t>  an idea of SF.</a:t>
                </a:r>
              </a:p>
              <a:p>
                <a:pPr marL="0" indent="0">
                  <a:buNone/>
                </a:pPr>
                <a:endParaRPr lang="it-IT" sz="2100" dirty="0"/>
              </a:p>
              <a:p>
                <a:r>
                  <a:rPr lang="it-IT" sz="2100" dirty="0" err="1"/>
                  <a:t>What</a:t>
                </a:r>
                <a:r>
                  <a:rPr lang="it-IT" sz="2100" dirty="0"/>
                  <a:t> </a:t>
                </a:r>
                <a:r>
                  <a:rPr lang="it-IT" sz="2100" dirty="0" err="1"/>
                  <a:t>we</a:t>
                </a:r>
                <a:r>
                  <a:rPr lang="it-IT" sz="2100" dirty="0"/>
                  <a:t> </a:t>
                </a:r>
                <a:r>
                  <a:rPr lang="it-IT" sz="2100" dirty="0" err="1"/>
                  <a:t>will</a:t>
                </a:r>
                <a:r>
                  <a:rPr lang="it-IT" sz="2100" dirty="0"/>
                  <a:t> </a:t>
                </a:r>
                <a:r>
                  <a:rPr lang="it-IT" sz="2100" dirty="0" err="1"/>
                  <a:t>extract</a:t>
                </a:r>
                <a:r>
                  <a:rPr lang="it-IT" sz="2100" dirty="0"/>
                  <a:t>: state energies, </a:t>
                </a:r>
                <a:r>
                  <a:rPr lang="it-IT" sz="2100" dirty="0" err="1"/>
                  <a:t>transferred</a:t>
                </a:r>
                <a:r>
                  <a:rPr lang="it-IT" sz="2100" dirty="0"/>
                  <a:t>  </a:t>
                </a:r>
                <a14:m>
                  <m:oMath xmlns:m="http://schemas.openxmlformats.org/officeDocument/2006/math">
                    <m:r>
                      <a:rPr lang="it-IT" sz="2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it-IT" sz="2100" dirty="0"/>
                  <a:t> from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1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1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it-IT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it-IT" sz="21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sz="2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den>
                    </m:f>
                    <m:r>
                      <a:rPr lang="it-IT" sz="21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it-IT" sz="2100" dirty="0" err="1"/>
                  <a:t>spectroscopic</a:t>
                </a:r>
                <a:r>
                  <a:rPr lang="it-IT" sz="2100" dirty="0"/>
                  <a:t> </a:t>
                </a:r>
                <a:r>
                  <a:rPr lang="it-IT" sz="2100" dirty="0" err="1"/>
                  <a:t>factors</a:t>
                </a:r>
                <a:r>
                  <a:rPr lang="it-IT" sz="2100" dirty="0"/>
                  <a:t> (</a:t>
                </a:r>
                <a:r>
                  <a:rPr lang="it-IT" sz="2100" dirty="0" err="1"/>
                  <a:t>at</a:t>
                </a:r>
                <a:r>
                  <a:rPr lang="it-IT" sz="2100" dirty="0"/>
                  <a:t> </a:t>
                </a:r>
                <a:r>
                  <a:rPr lang="it-IT" sz="2100" dirty="0" err="1"/>
                  <a:t>least</a:t>
                </a:r>
                <a:r>
                  <a:rPr lang="it-IT" sz="2100" dirty="0"/>
                  <a:t> relative).</a:t>
                </a:r>
              </a:p>
              <a:p>
                <a:pPr marL="0" indent="0">
                  <a:buNone/>
                </a:pPr>
                <a:endParaRPr lang="it-IT" sz="2100" dirty="0"/>
              </a:p>
              <a:p>
                <a:r>
                  <a:rPr lang="it-IT" sz="2100" dirty="0" err="1"/>
                  <a:t>These</a:t>
                </a:r>
                <a:r>
                  <a:rPr lang="it-IT" sz="2100" dirty="0"/>
                  <a:t> </a:t>
                </a:r>
                <a:r>
                  <a:rPr lang="it-IT" sz="2100" dirty="0" err="1"/>
                  <a:t>results</a:t>
                </a:r>
                <a:r>
                  <a:rPr lang="it-IT" sz="2100" dirty="0"/>
                  <a:t> </a:t>
                </a:r>
                <a:r>
                  <a:rPr lang="it-IT" sz="2100" dirty="0" err="1"/>
                  <a:t>will</a:t>
                </a:r>
                <a:r>
                  <a:rPr lang="it-IT" sz="2100" dirty="0"/>
                  <a:t> </a:t>
                </a:r>
                <a:r>
                  <a:rPr lang="it-IT" sz="2100" dirty="0" err="1"/>
                  <a:t>constrain</a:t>
                </a:r>
                <a:r>
                  <a:rPr lang="it-IT" sz="2100" dirty="0"/>
                  <a:t>/challenge </a:t>
                </a:r>
                <a:r>
                  <a:rPr lang="it-IT" sz="2100" dirty="0" err="1"/>
                  <a:t>current</a:t>
                </a:r>
                <a:r>
                  <a:rPr lang="it-IT" sz="2100" dirty="0"/>
                  <a:t> shell-model </a:t>
                </a:r>
                <a:r>
                  <a:rPr lang="it-IT" sz="2100" dirty="0" err="1"/>
                  <a:t>Hamiltonians</a:t>
                </a:r>
                <a:r>
                  <a:rPr lang="it-IT" sz="2100" dirty="0"/>
                  <a:t> to </a:t>
                </a:r>
                <a:r>
                  <a:rPr lang="it-IT" sz="2100" dirty="0" err="1"/>
                  <a:t>describe</a:t>
                </a:r>
                <a:r>
                  <a:rPr lang="it-IT" sz="2100" dirty="0"/>
                  <a:t> </a:t>
                </a:r>
                <a:r>
                  <a:rPr lang="it-IT" sz="2100" baseline="30000" dirty="0"/>
                  <a:t>78</a:t>
                </a:r>
                <a:r>
                  <a:rPr lang="it-IT" sz="2100" dirty="0"/>
                  <a:t>Ni, </a:t>
                </a:r>
              </a:p>
              <a:p>
                <a:pPr marL="0" indent="0">
                  <a:buNone/>
                </a:pPr>
                <a:r>
                  <a:rPr lang="it-IT" sz="2100" dirty="0"/>
                  <a:t>              - </a:t>
                </a:r>
                <a:r>
                  <a:rPr lang="it-IT" sz="2100" dirty="0" err="1"/>
                  <a:t>N</a:t>
                </a:r>
                <a:r>
                  <a:rPr lang="it-IT" sz="2100" dirty="0"/>
                  <a:t>=50 gap size from </a:t>
                </a:r>
                <a:r>
                  <a:rPr lang="it-IT" sz="2100" dirty="0" err="1"/>
                  <a:t>spectroscopic</a:t>
                </a:r>
                <a:r>
                  <a:rPr lang="it-IT" sz="2100" dirty="0"/>
                  <a:t> data in the </a:t>
                </a:r>
                <a:r>
                  <a:rPr lang="it-IT" sz="2100" baseline="30000" dirty="0"/>
                  <a:t>78</a:t>
                </a:r>
                <a:r>
                  <a:rPr lang="it-IT" sz="2100" dirty="0"/>
                  <a:t>Ni </a:t>
                </a:r>
                <a:r>
                  <a:rPr lang="it-IT" sz="2100" dirty="0" err="1"/>
                  <a:t>region</a:t>
                </a:r>
                <a:r>
                  <a:rPr lang="it-IT" sz="2100" dirty="0"/>
                  <a:t> (5</a:t>
                </a:r>
                <a:r>
                  <a:rPr lang="it-IT" sz="2100" baseline="30000" dirty="0"/>
                  <a:t>+</a:t>
                </a:r>
                <a:r>
                  <a:rPr lang="it-IT" sz="2100" dirty="0"/>
                  <a:t>,6</a:t>
                </a:r>
                <a:r>
                  <a:rPr lang="it-IT" sz="2100" baseline="30000" dirty="0"/>
                  <a:t>+</a:t>
                </a:r>
                <a:r>
                  <a:rPr lang="it-IT" sz="2100" dirty="0"/>
                  <a:t> </a:t>
                </a:r>
                <a:r>
                  <a:rPr lang="it-IT" sz="2100" dirty="0" err="1"/>
                  <a:t>states</a:t>
                </a:r>
                <a:r>
                  <a:rPr lang="it-IT" sz="2100" dirty="0"/>
                  <a:t> in </a:t>
                </a:r>
                <a:r>
                  <a:rPr lang="it-IT" sz="2100" baseline="30000" dirty="0"/>
                  <a:t>80</a:t>
                </a:r>
                <a:r>
                  <a:rPr lang="it-IT" sz="2100" dirty="0"/>
                  <a:t>Zn)</a:t>
                </a:r>
              </a:p>
              <a:p>
                <a:pPr marL="0" indent="0">
                  <a:buNone/>
                </a:pPr>
                <a:r>
                  <a:rPr lang="it-IT" sz="2100" dirty="0"/>
                  <a:t>              - </a:t>
                </a:r>
                <a:r>
                  <a:rPr lang="it-IT" sz="2100" dirty="0" err="1"/>
                  <a:t>shape</a:t>
                </a:r>
                <a:r>
                  <a:rPr lang="it-IT" sz="2100" dirty="0"/>
                  <a:t> </a:t>
                </a:r>
                <a:r>
                  <a:rPr lang="it-IT" sz="2100" dirty="0" err="1"/>
                  <a:t>coexistence</a:t>
                </a:r>
                <a:r>
                  <a:rPr lang="it-IT" sz="2100" dirty="0"/>
                  <a:t> in the </a:t>
                </a:r>
                <a:r>
                  <a:rPr lang="it-IT" sz="2100" baseline="30000" dirty="0"/>
                  <a:t>78</a:t>
                </a:r>
                <a:r>
                  <a:rPr lang="it-IT" sz="2100" dirty="0"/>
                  <a:t>Ni </a:t>
                </a:r>
                <a:r>
                  <a:rPr lang="it-IT" sz="2100" dirty="0" err="1"/>
                  <a:t>region</a:t>
                </a:r>
                <a:r>
                  <a:rPr lang="it-IT" sz="2100" dirty="0"/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b>
                        <m:r>
                          <a:rPr lang="it-IT" sz="2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it-IT" sz="2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it-IT" sz="2100" dirty="0"/>
                  <a:t> state in </a:t>
                </a:r>
                <a:r>
                  <a:rPr lang="it-IT" sz="2100" baseline="30000" dirty="0"/>
                  <a:t>80</a:t>
                </a:r>
                <a:r>
                  <a:rPr lang="it-IT" sz="2100" dirty="0"/>
                  <a:t>Zn)</a:t>
                </a:r>
              </a:p>
              <a:p>
                <a:endParaRPr lang="it-IT" sz="2100" dirty="0"/>
              </a:p>
              <a:p>
                <a:pPr marL="0" indent="0">
                  <a:buNone/>
                </a:pPr>
                <a:endParaRPr lang="it-IT" dirty="0"/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437A8F98-9486-B2CB-0A5C-E0DDA80A96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9620" y="1501501"/>
                <a:ext cx="11332779" cy="5004401"/>
              </a:xfrm>
              <a:blipFill>
                <a:blip r:embed="rId2"/>
                <a:stretch>
                  <a:fillRect l="-336" t="-2278" r="-5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6582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3FDFF0-A688-5135-774D-CCBA56B19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04132"/>
            <a:ext cx="10515600" cy="1325563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Comic Sans MS" panose="030F0902030302020204" pitchFamily="66" charset="0"/>
              </a:rPr>
              <a:t>Thank for </a:t>
            </a:r>
            <a:r>
              <a:rPr lang="it-IT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your</a:t>
            </a:r>
            <a:r>
              <a:rPr lang="it-IT" b="1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attention</a:t>
            </a:r>
            <a:r>
              <a:rPr lang="it-IT" b="1" dirty="0">
                <a:solidFill>
                  <a:srgbClr val="FF0000"/>
                </a:solidFill>
                <a:latin typeface="Comic Sans MS" panose="030F0902030302020204" pitchFamily="66" charset="0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2081677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8B1B5F-5CAF-0A3A-B500-8939E64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Shell-model PFSDG-U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5AC3AF1-DA59-7DDE-DE3D-F53E89576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2225"/>
            <a:ext cx="9664032" cy="208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267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A2A772EF-A6D1-D2DD-304E-A12D29572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0303" y="4651388"/>
            <a:ext cx="2666926" cy="1824739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9C428B9B-56DF-0BD3-DD54-DEA4B81AB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54" y="184727"/>
            <a:ext cx="10515600" cy="914576"/>
          </a:xfrm>
        </p:spPr>
        <p:txBody>
          <a:bodyPr/>
          <a:lstStyle/>
          <a:p>
            <a:r>
              <a:rPr lang="it-IT" dirty="0" err="1"/>
              <a:t>Thinner</a:t>
            </a:r>
            <a:r>
              <a:rPr lang="it-IT" dirty="0"/>
              <a:t> target 100-150 𝜇g/cm</a:t>
            </a:r>
            <a:r>
              <a:rPr lang="it-IT" baseline="30000" dirty="0"/>
              <a:t>2</a:t>
            </a:r>
            <a:r>
              <a:rPr lang="it-IT" dirty="0"/>
              <a:t>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3BD3E54-3070-CAF5-E44A-0D87BB958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916" y="1690688"/>
            <a:ext cx="6680200" cy="3962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944A8FFC-8C8D-9015-3AF8-BBA6F1E63671}"/>
                  </a:ext>
                </a:extLst>
              </p:cNvPr>
              <p:cNvSpPr txBox="1"/>
              <p:nvPr/>
            </p:nvSpPr>
            <p:spPr>
              <a:xfrm>
                <a:off x="1842355" y="2255710"/>
                <a:ext cx="662609" cy="3834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944A8FFC-8C8D-9015-3AF8-BBA6F1E636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2355" y="2255710"/>
                <a:ext cx="662609" cy="3834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7547C7EF-6520-1A4E-4F29-04690CD0F8E6}"/>
                  </a:ext>
                </a:extLst>
              </p:cNvPr>
              <p:cNvSpPr txBox="1"/>
              <p:nvPr/>
            </p:nvSpPr>
            <p:spPr>
              <a:xfrm>
                <a:off x="3090041" y="2269827"/>
                <a:ext cx="4204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7547C7EF-6520-1A4E-4F29-04690CD0F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041" y="2269827"/>
                <a:ext cx="42041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34FB362-D7B2-8C9C-7A72-8A8E8DF835B7}"/>
                  </a:ext>
                </a:extLst>
              </p:cNvPr>
              <p:cNvSpPr txBox="1"/>
              <p:nvPr/>
            </p:nvSpPr>
            <p:spPr>
              <a:xfrm>
                <a:off x="4445876" y="4105202"/>
                <a:ext cx="399393" cy="3834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34FB362-D7B2-8C9C-7A72-8A8E8DF83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876" y="4105202"/>
                <a:ext cx="399393" cy="3834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A20A981-1AE2-0645-9CDC-B1974A237572}"/>
              </a:ext>
            </a:extLst>
          </p:cNvPr>
          <p:cNvSpPr txBox="1"/>
          <p:nvPr/>
        </p:nvSpPr>
        <p:spPr>
          <a:xfrm>
            <a:off x="6774792" y="1591777"/>
            <a:ext cx="3993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To be </a:t>
            </a:r>
            <a:r>
              <a:rPr lang="it-IT" dirty="0" err="1"/>
              <a:t>used</a:t>
            </a:r>
            <a:r>
              <a:rPr lang="it-IT" dirty="0"/>
              <a:t> in case after a </a:t>
            </a:r>
            <a:r>
              <a:rPr lang="it-IT" dirty="0" err="1"/>
              <a:t>few</a:t>
            </a:r>
            <a:r>
              <a:rPr lang="it-IT" dirty="0"/>
              <a:t> days of </a:t>
            </a:r>
            <a:r>
              <a:rPr lang="it-IT" dirty="0" err="1"/>
              <a:t>thick</a:t>
            </a:r>
            <a:r>
              <a:rPr lang="it-IT" dirty="0"/>
              <a:t> target to help </a:t>
            </a:r>
            <a:r>
              <a:rPr lang="it-IT" dirty="0" err="1"/>
              <a:t>disentagle</a:t>
            </a:r>
            <a:r>
              <a:rPr lang="it-IT" dirty="0"/>
              <a:t> the 5</a:t>
            </a:r>
            <a:r>
              <a:rPr lang="it-IT" baseline="30000" dirty="0"/>
              <a:t>+</a:t>
            </a:r>
            <a:r>
              <a:rPr lang="it-IT" dirty="0"/>
              <a:t>,6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err="1"/>
              <a:t>states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around</a:t>
            </a:r>
            <a:r>
              <a:rPr lang="it-IT" dirty="0"/>
              <a:t> 3 MeV.</a:t>
            </a:r>
          </a:p>
        </p:txBody>
      </p:sp>
      <p:pic>
        <p:nvPicPr>
          <p:cNvPr id="14" name="Immagine 13" descr="Immagine che contiene testo, linea, Diagramma, numero&#10;&#10;Il contenuto generato dall'IA potrebbe non essere corretto.">
            <a:extLst>
              <a:ext uri="{FF2B5EF4-FFF2-40B4-BE49-F238E27FC236}">
                <a16:creationId xmlns:a16="http://schemas.microsoft.com/office/drawing/2014/main" id="{DA308302-B03F-5205-254F-7B1F52B875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20302" y="2709299"/>
            <a:ext cx="2648607" cy="17478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7AA3EC49-D1C1-3A5B-65EF-77940DB45A37}"/>
                  </a:ext>
                </a:extLst>
              </p:cNvPr>
              <p:cNvSpPr txBox="1"/>
              <p:nvPr/>
            </p:nvSpPr>
            <p:spPr>
              <a:xfrm>
                <a:off x="7727302" y="2917340"/>
                <a:ext cx="75674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it-IT" dirty="0"/>
                  <a:t>=0</a:t>
                </a: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7AA3EC49-D1C1-3A5B-65EF-77940DB45A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7302" y="2917340"/>
                <a:ext cx="756745" cy="369332"/>
              </a:xfrm>
              <a:prstGeom prst="rect">
                <a:avLst/>
              </a:prstGeom>
              <a:blipFill>
                <a:blip r:embed="rId8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B37784D5-6080-AE3E-5B7B-23B8279EECDE}"/>
                  </a:ext>
                </a:extLst>
              </p:cNvPr>
              <p:cNvSpPr txBox="1"/>
              <p:nvPr/>
            </p:nvSpPr>
            <p:spPr>
              <a:xfrm>
                <a:off x="7727302" y="4794823"/>
                <a:ext cx="75674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it-IT" dirty="0"/>
                  <a:t>=2</a:t>
                </a: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B37784D5-6080-AE3E-5B7B-23B8279EEC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7302" y="4794823"/>
                <a:ext cx="756745" cy="369332"/>
              </a:xfrm>
              <a:prstGeom prst="rect">
                <a:avLst/>
              </a:prstGeom>
              <a:blipFill>
                <a:blip r:embed="rId9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7006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A14900-7ECA-B50F-4D05-4C5599D1C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Fusion-</a:t>
            </a:r>
            <a:r>
              <a:rPr lang="it-IT" dirty="0" err="1"/>
              <a:t>evaporation</a:t>
            </a:r>
            <a:r>
              <a:rPr lang="it-IT" dirty="0"/>
              <a:t> </a:t>
            </a:r>
            <a:r>
              <a:rPr lang="it-IT" dirty="0" err="1"/>
              <a:t>backround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B34368F-2CEC-F159-6EF6-A02A23E1E42C}"/>
              </a:ext>
            </a:extLst>
          </p:cNvPr>
          <p:cNvSpPr txBox="1"/>
          <p:nvPr/>
        </p:nvSpPr>
        <p:spPr>
          <a:xfrm>
            <a:off x="420413" y="1690688"/>
            <a:ext cx="1186617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We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intend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to use the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ionisation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chamber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and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perform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event-by-event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recoil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coincidences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2C363A"/>
              </a:solidFill>
              <a:latin typeface="Roboto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we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have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the 68Ni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spectrum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to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give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an idea of the background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level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with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similar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mass and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similar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beam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intensity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. In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this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case,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we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did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not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use the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ionisation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chamber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, so background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will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be </a:t>
            </a:r>
            <a:r>
              <a:rPr lang="it-IT" b="0" i="0" dirty="0" err="1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lower</a:t>
            </a:r>
            <a:r>
              <a:rPr lang="it-IT" b="0" i="0" dirty="0">
                <a:solidFill>
                  <a:srgbClr val="2C363A"/>
                </a:solidFill>
                <a:effectLst/>
                <a:latin typeface="Roboto" panose="020F0502020204030204" pitchFamily="34" charset="0"/>
              </a:rPr>
              <a:t> for 79Zn. </a:t>
            </a:r>
            <a:endParaRPr lang="it-IT" dirty="0"/>
          </a:p>
        </p:txBody>
      </p:sp>
      <p:pic>
        <p:nvPicPr>
          <p:cNvPr id="7" name="Immagine 6" descr="Immagine che contiene testo, schermata, Carattere, Diagramma&#10;&#10;Il contenuto generato dall'IA potrebbe non essere corretto.">
            <a:extLst>
              <a:ext uri="{FF2B5EF4-FFF2-40B4-BE49-F238E27FC236}">
                <a16:creationId xmlns:a16="http://schemas.microsoft.com/office/drawing/2014/main" id="{6CF385C7-E5B5-A9EB-8827-ADDE9098F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917" y="2872664"/>
            <a:ext cx="4151586" cy="385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15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2">
            <a:extLst>
              <a:ext uri="{FF2B5EF4-FFF2-40B4-BE49-F238E27FC236}">
                <a16:creationId xmlns:a16="http://schemas.microsoft.com/office/drawing/2014/main" id="{79E8ECBC-1F1C-98CB-FEAD-41FABF4C2A6F}"/>
              </a:ext>
            </a:extLst>
          </p:cNvPr>
          <p:cNvGrpSpPr/>
          <p:nvPr/>
        </p:nvGrpSpPr>
        <p:grpSpPr>
          <a:xfrm>
            <a:off x="2120652" y="1065493"/>
            <a:ext cx="7231127" cy="5345802"/>
            <a:chOff x="638694" y="1107534"/>
            <a:chExt cx="4951413" cy="4184650"/>
          </a:xfrm>
        </p:grpSpPr>
        <p:sp>
          <p:nvSpPr>
            <p:cNvPr id="5" name="Rectangle 246">
              <a:extLst>
                <a:ext uri="{FF2B5EF4-FFF2-40B4-BE49-F238E27FC236}">
                  <a16:creationId xmlns:a16="http://schemas.microsoft.com/office/drawing/2014/main" id="{A311E090-FAE0-5FDE-2102-0EDACD981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169332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Sr88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6" name="Rectangle 247">
              <a:extLst>
                <a:ext uri="{FF2B5EF4-FFF2-40B4-BE49-F238E27FC236}">
                  <a16:creationId xmlns:a16="http://schemas.microsoft.com/office/drawing/2014/main" id="{ECFE081C-E678-DABF-90AD-AB9B57330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1988596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Rb87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7" name="Rectangle 248">
              <a:extLst>
                <a:ext uri="{FF2B5EF4-FFF2-40B4-BE49-F238E27FC236}">
                  <a16:creationId xmlns:a16="http://schemas.microsoft.com/office/drawing/2014/main" id="{60DD7E84-30CD-5329-71FD-728FCBC11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228387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12700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Kr86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8" name="Rectangle 249">
              <a:extLst>
                <a:ext uri="{FF2B5EF4-FFF2-40B4-BE49-F238E27FC236}">
                  <a16:creationId xmlns:a16="http://schemas.microsoft.com/office/drawing/2014/main" id="{DA656E7F-40F3-1194-06F8-F71F0F93A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2579146"/>
              <a:ext cx="312738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Br85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9" name="Rectangle 250">
              <a:extLst>
                <a:ext uri="{FF2B5EF4-FFF2-40B4-BE49-F238E27FC236}">
                  <a16:creationId xmlns:a16="http://schemas.microsoft.com/office/drawing/2014/main" id="{7FA8861E-93A9-E4EC-9C5E-B6C1920E5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2874421"/>
              <a:ext cx="312738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Se84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0" name="Rectangle 251">
              <a:extLst>
                <a:ext uri="{FF2B5EF4-FFF2-40B4-BE49-F238E27FC236}">
                  <a16:creationId xmlns:a16="http://schemas.microsoft.com/office/drawing/2014/main" id="{0BC3165C-73A2-3DEE-9B32-7C51FA4BD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3169696"/>
              <a:ext cx="312738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As83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1" name="Rectangle 252">
              <a:extLst>
                <a:ext uri="{FF2B5EF4-FFF2-40B4-BE49-F238E27FC236}">
                  <a16:creationId xmlns:a16="http://schemas.microsoft.com/office/drawing/2014/main" id="{2AF6E5CA-8B8A-060D-2F4D-0481C5721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3464971"/>
              <a:ext cx="312738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Ge82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2" name="Rectangle 253">
              <a:extLst>
                <a:ext uri="{FF2B5EF4-FFF2-40B4-BE49-F238E27FC236}">
                  <a16:creationId xmlns:a16="http://schemas.microsoft.com/office/drawing/2014/main" id="{F118B84C-8AC8-8D5A-AC95-16EF07021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3760246"/>
              <a:ext cx="312738" cy="293688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Ga81</a:t>
              </a:r>
              <a:endParaRPr kumimoji="0" lang="en-GB" alt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3" name="Rectangle 254">
              <a:extLst>
                <a:ext uri="{FF2B5EF4-FFF2-40B4-BE49-F238E27FC236}">
                  <a16:creationId xmlns:a16="http://schemas.microsoft.com/office/drawing/2014/main" id="{A6D35114-DB29-80D5-BEA2-09795274D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4053934"/>
              <a:ext cx="312738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Zn80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4" name="Rectangle 255">
              <a:extLst>
                <a:ext uri="{FF2B5EF4-FFF2-40B4-BE49-F238E27FC236}">
                  <a16:creationId xmlns:a16="http://schemas.microsoft.com/office/drawing/2014/main" id="{D08AAAF3-3EE0-FB6A-5E36-1A8AC4877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4349209"/>
              <a:ext cx="312738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Cu79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5" name="Rectangle 256">
              <a:extLst>
                <a:ext uri="{FF2B5EF4-FFF2-40B4-BE49-F238E27FC236}">
                  <a16:creationId xmlns:a16="http://schemas.microsoft.com/office/drawing/2014/main" id="{C7718FE0-7C8B-CCCA-321E-A6B09A76C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4644484"/>
              <a:ext cx="312738" cy="29527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Ni78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6" name="Rectangle 257">
              <a:extLst>
                <a:ext uri="{FF2B5EF4-FFF2-40B4-BE49-F238E27FC236}">
                  <a16:creationId xmlns:a16="http://schemas.microsoft.com/office/drawing/2014/main" id="{BD8F24A4-F138-A318-F7FA-C6068FFD9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857" y="4644484"/>
              <a:ext cx="312737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Ni77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7" name="Rectangle 258">
              <a:extLst>
                <a:ext uri="{FF2B5EF4-FFF2-40B4-BE49-F238E27FC236}">
                  <a16:creationId xmlns:a16="http://schemas.microsoft.com/office/drawing/2014/main" id="{94F9595A-D0D3-E6CE-A359-ED50945F2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432" y="4644484"/>
              <a:ext cx="312737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Ni71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8" name="Rectangle 259">
              <a:extLst>
                <a:ext uri="{FF2B5EF4-FFF2-40B4-BE49-F238E27FC236}">
                  <a16:creationId xmlns:a16="http://schemas.microsoft.com/office/drawing/2014/main" id="{EF432E98-0C7C-DA4A-17BA-F6FEA1E37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169" y="4644484"/>
              <a:ext cx="312738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Ni72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9" name="Rectangle 260">
              <a:extLst>
                <a:ext uri="{FF2B5EF4-FFF2-40B4-BE49-F238E27FC236}">
                  <a16:creationId xmlns:a16="http://schemas.microsoft.com/office/drawing/2014/main" id="{EBB13DD7-6F0E-AC0B-F0EF-F4C978B17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6907" y="4644484"/>
              <a:ext cx="312737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Ni73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0" name="Rectangle 261">
              <a:extLst>
                <a:ext uri="{FF2B5EF4-FFF2-40B4-BE49-F238E27FC236}">
                  <a16:creationId xmlns:a16="http://schemas.microsoft.com/office/drawing/2014/main" id="{846C4B86-E508-FC7A-D959-AE77421C6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9644" y="4644484"/>
              <a:ext cx="312738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Ni74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1" name="Rectangle 262">
              <a:extLst>
                <a:ext uri="{FF2B5EF4-FFF2-40B4-BE49-F238E27FC236}">
                  <a16:creationId xmlns:a16="http://schemas.microsoft.com/office/drawing/2014/main" id="{C83C082D-39F0-6B4E-AA96-50BDE619C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2382" y="4644484"/>
              <a:ext cx="312737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Ni75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2" name="Rectangle 263">
              <a:extLst>
                <a:ext uri="{FF2B5EF4-FFF2-40B4-BE49-F238E27FC236}">
                  <a16:creationId xmlns:a16="http://schemas.microsoft.com/office/drawing/2014/main" id="{6E646CE1-B84F-7C7E-A982-09DA0A5A3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119" y="4644484"/>
              <a:ext cx="312738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Ni76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3" name="Rectangle 264">
              <a:extLst>
                <a:ext uri="{FF2B5EF4-FFF2-40B4-BE49-F238E27FC236}">
                  <a16:creationId xmlns:a16="http://schemas.microsoft.com/office/drawing/2014/main" id="{A8569819-D0DD-C336-F113-836710DEE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694" y="4644484"/>
              <a:ext cx="312738" cy="295275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Ni70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4" name="Line 271">
              <a:extLst>
                <a:ext uri="{FF2B5EF4-FFF2-40B4-BE49-F238E27FC236}">
                  <a16:creationId xmlns:a16="http://schemas.microsoft.com/office/drawing/2014/main" id="{B3E97AD2-C4AA-F09A-4C37-31AF5CE4B9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9807" y="4939759"/>
              <a:ext cx="4940300" cy="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5" name="Line 272">
              <a:extLst>
                <a:ext uri="{FF2B5EF4-FFF2-40B4-BE49-F238E27FC236}">
                  <a16:creationId xmlns:a16="http://schemas.microsoft.com/office/drawing/2014/main" id="{D4F8D62D-A56C-3E5C-DF95-8443678DD6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8694" y="4644484"/>
              <a:ext cx="4940300" cy="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6" name="Rectangle 273">
              <a:extLst>
                <a:ext uri="{FF2B5EF4-FFF2-40B4-BE49-F238E27FC236}">
                  <a16:creationId xmlns:a16="http://schemas.microsoft.com/office/drawing/2014/main" id="{2607F6F4-5093-35B5-0E7A-1BAFD3E1A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169" y="346497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Ge76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7" name="Rectangle 274">
              <a:extLst>
                <a:ext uri="{FF2B5EF4-FFF2-40B4-BE49-F238E27FC236}">
                  <a16:creationId xmlns:a16="http://schemas.microsoft.com/office/drawing/2014/main" id="{148F5E3D-AD04-4DCD-3033-7D9FFC0AB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694" y="346497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Ge74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8" name="Rectangle 276">
              <a:extLst>
                <a:ext uri="{FF2B5EF4-FFF2-40B4-BE49-F238E27FC236}">
                  <a16:creationId xmlns:a16="http://schemas.microsoft.com/office/drawing/2014/main" id="{85AEFB3B-5A71-FB92-0FC9-5EE26208D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1398046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Y89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29" name="Rectangle 277">
              <a:extLst>
                <a:ext uri="{FF2B5EF4-FFF2-40B4-BE49-F238E27FC236}">
                  <a16:creationId xmlns:a16="http://schemas.microsoft.com/office/drawing/2014/main" id="{741EC841-1837-1C5E-8A4B-ED9712B11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1107851"/>
              <a:ext cx="312738" cy="29019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Zr90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0" name="Rectangle 295">
              <a:extLst>
                <a:ext uri="{FF2B5EF4-FFF2-40B4-BE49-F238E27FC236}">
                  <a16:creationId xmlns:a16="http://schemas.microsoft.com/office/drawing/2014/main" id="{17124F68-A456-0FF8-557D-7FAF08818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694" y="3169696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As75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1" name="Rectangle 296">
              <a:extLst>
                <a:ext uri="{FF2B5EF4-FFF2-40B4-BE49-F238E27FC236}">
                  <a16:creationId xmlns:a16="http://schemas.microsoft.com/office/drawing/2014/main" id="{E0290C5B-1AC3-37CD-97BE-89D0A122D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694" y="287442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Se76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2" name="Rectangle 298">
              <a:extLst>
                <a:ext uri="{FF2B5EF4-FFF2-40B4-BE49-F238E27FC236}">
                  <a16:creationId xmlns:a16="http://schemas.microsoft.com/office/drawing/2014/main" id="{FA125C6A-4708-E76A-0721-3F766B1BB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432" y="2874421"/>
              <a:ext cx="312737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Se77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3" name="Rectangle 299">
              <a:extLst>
                <a:ext uri="{FF2B5EF4-FFF2-40B4-BE49-F238E27FC236}">
                  <a16:creationId xmlns:a16="http://schemas.microsoft.com/office/drawing/2014/main" id="{9BE60674-4DC6-7EE6-31DF-814F56ABF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169" y="287442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Se78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4" name="Rectangle 300">
              <a:extLst>
                <a:ext uri="{FF2B5EF4-FFF2-40B4-BE49-F238E27FC236}">
                  <a16:creationId xmlns:a16="http://schemas.microsoft.com/office/drawing/2014/main" id="{ABDD2822-487E-E67A-DACB-758223124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9644" y="287442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Se80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5" name="Rectangle 301">
              <a:extLst>
                <a:ext uri="{FF2B5EF4-FFF2-40B4-BE49-F238E27FC236}">
                  <a16:creationId xmlns:a16="http://schemas.microsoft.com/office/drawing/2014/main" id="{9665DC4C-0D6D-4475-5B02-B3F11493B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119" y="287442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Se82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6" name="Rectangle 302">
              <a:extLst>
                <a:ext uri="{FF2B5EF4-FFF2-40B4-BE49-F238E27FC236}">
                  <a16:creationId xmlns:a16="http://schemas.microsoft.com/office/drawing/2014/main" id="{A7AC7B96-274F-2764-8664-5B56D59F0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169" y="2579146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Br79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7" name="Rectangle 303">
              <a:extLst>
                <a:ext uri="{FF2B5EF4-FFF2-40B4-BE49-F238E27FC236}">
                  <a16:creationId xmlns:a16="http://schemas.microsoft.com/office/drawing/2014/main" id="{6C9F24D2-37E0-D7BE-4217-E0F410925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9644" y="2579146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Br81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8" name="Rectangle 304">
              <a:extLst>
                <a:ext uri="{FF2B5EF4-FFF2-40B4-BE49-F238E27FC236}">
                  <a16:creationId xmlns:a16="http://schemas.microsoft.com/office/drawing/2014/main" id="{71249390-18B7-4C0D-98A0-923F60B16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694" y="228387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Kr78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9" name="Rectangle 305">
              <a:extLst>
                <a:ext uri="{FF2B5EF4-FFF2-40B4-BE49-F238E27FC236}">
                  <a16:creationId xmlns:a16="http://schemas.microsoft.com/office/drawing/2014/main" id="{7A2C5159-094B-61CC-E000-5BF7E5151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169" y="228387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Kr80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40" name="Rectangle 306">
              <a:extLst>
                <a:ext uri="{FF2B5EF4-FFF2-40B4-BE49-F238E27FC236}">
                  <a16:creationId xmlns:a16="http://schemas.microsoft.com/office/drawing/2014/main" id="{10808E22-6389-5D46-7F7F-C37A3B698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9644" y="228387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Kr82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41" name="Rectangle 307">
              <a:extLst>
                <a:ext uri="{FF2B5EF4-FFF2-40B4-BE49-F238E27FC236}">
                  <a16:creationId xmlns:a16="http://schemas.microsoft.com/office/drawing/2014/main" id="{9DDBD771-3DA1-F8AD-1DE9-FF031990C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2382" y="2283871"/>
              <a:ext cx="312737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Kr83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42" name="Rectangle 308">
              <a:extLst>
                <a:ext uri="{FF2B5EF4-FFF2-40B4-BE49-F238E27FC236}">
                  <a16:creationId xmlns:a16="http://schemas.microsoft.com/office/drawing/2014/main" id="{380CE291-101C-A103-725E-2750376B5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119" y="228387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Kr84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43" name="Rectangle 309">
              <a:extLst>
                <a:ext uri="{FF2B5EF4-FFF2-40B4-BE49-F238E27FC236}">
                  <a16:creationId xmlns:a16="http://schemas.microsoft.com/office/drawing/2014/main" id="{C70287AF-C3CD-9061-9182-58C96BF3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119" y="1988596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Rb85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44" name="Rectangle 310">
              <a:extLst>
                <a:ext uri="{FF2B5EF4-FFF2-40B4-BE49-F238E27FC236}">
                  <a16:creationId xmlns:a16="http://schemas.microsoft.com/office/drawing/2014/main" id="{51897DC3-64DF-203B-CF0B-F9A07F652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119" y="169332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Sr86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45" name="Rectangle 311">
              <a:extLst>
                <a:ext uri="{FF2B5EF4-FFF2-40B4-BE49-F238E27FC236}">
                  <a16:creationId xmlns:a16="http://schemas.microsoft.com/office/drawing/2014/main" id="{7D2C017D-AAB6-4B52-292F-EC51D3A20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857" y="1693321"/>
              <a:ext cx="312737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Sr87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46" name="Rectangle 312">
              <a:extLst>
                <a:ext uri="{FF2B5EF4-FFF2-40B4-BE49-F238E27FC236}">
                  <a16:creationId xmlns:a16="http://schemas.microsoft.com/office/drawing/2014/main" id="{779AD8C4-40C1-601D-1C2D-9CFC218E0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9644" y="1693321"/>
              <a:ext cx="312738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Sr84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47" name="Rectangle 313">
              <a:extLst>
                <a:ext uri="{FF2B5EF4-FFF2-40B4-BE49-F238E27FC236}">
                  <a16:creationId xmlns:a16="http://schemas.microsoft.com/office/drawing/2014/main" id="{CA40396F-74E2-064C-82F7-6AD55647E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364" y="1107851"/>
              <a:ext cx="311150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Zr91</a:t>
              </a:r>
              <a:endParaRPr kumimoji="0" lang="en-GB" alt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48" name="Rectangle 313">
              <a:extLst>
                <a:ext uri="{FF2B5EF4-FFF2-40B4-BE49-F238E27FC236}">
                  <a16:creationId xmlns:a16="http://schemas.microsoft.com/office/drawing/2014/main" id="{75DECFA8-D7D9-A7A4-C292-E01BB7B75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4682" y="1107534"/>
              <a:ext cx="311150" cy="295275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Zr93</a:t>
              </a:r>
              <a:endParaRPr kumimoji="0" lang="en-GB" altLang="fr-FR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49" name="Rectangle 313">
              <a:extLst>
                <a:ext uri="{FF2B5EF4-FFF2-40B4-BE49-F238E27FC236}">
                  <a16:creationId xmlns:a16="http://schemas.microsoft.com/office/drawing/2014/main" id="{2937EE2C-DAC0-D1EE-097A-E2842347C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4007" y="1107534"/>
              <a:ext cx="311150" cy="295275"/>
            </a:xfrm>
            <a:prstGeom prst="rect">
              <a:avLst/>
            </a:prstGeom>
            <a:solidFill>
              <a:sysClr val="windowText" lastClr="00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cs typeface="Arial" pitchFamily="34" charset="0"/>
                </a:rPr>
                <a:t>Zr92</a:t>
              </a:r>
              <a:endParaRPr kumimoji="0" lang="en-GB" alt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50" name="Oval 285">
              <a:extLst>
                <a:ext uri="{FF2B5EF4-FFF2-40B4-BE49-F238E27FC236}">
                  <a16:creationId xmlns:a16="http://schemas.microsoft.com/office/drawing/2014/main" id="{7EF7868F-574E-2950-E275-CAA80CD91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594" y="4998496"/>
              <a:ext cx="312738" cy="29368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itchFamily="34" charset="0"/>
                  <a:cs typeface="Arial" pitchFamily="34" charset="0"/>
                </a:rPr>
                <a:t>50</a:t>
              </a:r>
              <a:endParaRPr kumimoji="0" lang="en-GB" altLang="fr-FR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51" name="Rectangle 64">
              <a:extLst>
                <a:ext uri="{FF2B5EF4-FFF2-40B4-BE49-F238E27FC236}">
                  <a16:creationId xmlns:a16="http://schemas.microsoft.com/office/drawing/2014/main" id="{EBF4CD31-9A89-9A51-AC1E-649E7D99E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2612" y="3760246"/>
              <a:ext cx="1066800" cy="650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2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fp</a:t>
              </a:r>
              <a:r>
                <a:rPr kumimoji="0" lang="fr-FR" altLang="fr-FR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proton </a:t>
              </a:r>
              <a:r>
                <a:rPr kumimoji="0" lang="fr-FR" altLang="fr-FR" sz="2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space</a:t>
              </a:r>
              <a:endParaRPr kumimoji="0" lang="en-US" alt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2" name="Picture 2">
            <a:extLst>
              <a:ext uri="{FF2B5EF4-FFF2-40B4-BE49-F238E27FC236}">
                <a16:creationId xmlns:a16="http://schemas.microsoft.com/office/drawing/2014/main" id="{E85B64B6-7972-ADF7-7B88-CA5A9CFDB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048" y="1050377"/>
            <a:ext cx="2367480" cy="4073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ZoneTexte 3">
            <a:extLst>
              <a:ext uri="{FF2B5EF4-FFF2-40B4-BE49-F238E27FC236}">
                <a16:creationId xmlns:a16="http://schemas.microsoft.com/office/drawing/2014/main" id="{D28D5D7C-C35C-6643-AE56-05DB49297734}"/>
              </a:ext>
            </a:extLst>
          </p:cNvPr>
          <p:cNvSpPr txBox="1"/>
          <p:nvPr/>
        </p:nvSpPr>
        <p:spPr>
          <a:xfrm>
            <a:off x="2525567" y="6411295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Quasi-SU(3) scheme: </a:t>
            </a:r>
            <a:r>
              <a:rPr lang="it-IT" dirty="0" err="1"/>
              <a:t>gds</a:t>
            </a:r>
            <a:r>
              <a:rPr lang="it-IT" dirty="0"/>
              <a:t> shells</a:t>
            </a:r>
          </a:p>
        </p:txBody>
      </p:sp>
      <p:sp>
        <p:nvSpPr>
          <p:cNvPr id="54" name="Double flèche verticale 12">
            <a:extLst>
              <a:ext uri="{FF2B5EF4-FFF2-40B4-BE49-F238E27FC236}">
                <a16:creationId xmlns:a16="http://schemas.microsoft.com/office/drawing/2014/main" id="{A161819A-0F8E-175C-045B-CFC314827F33}"/>
              </a:ext>
            </a:extLst>
          </p:cNvPr>
          <p:cNvSpPr/>
          <p:nvPr/>
        </p:nvSpPr>
        <p:spPr>
          <a:xfrm>
            <a:off x="5259957" y="1079966"/>
            <a:ext cx="531300" cy="4532230"/>
          </a:xfrm>
          <a:prstGeom prst="upDownArrow">
            <a:avLst/>
          </a:prstGeom>
          <a:solidFill>
            <a:srgbClr val="FFC000">
              <a:alpha val="56000"/>
            </a:srgbClr>
          </a:solidFill>
          <a:ln w="31750" cmpd="sng">
            <a:solidFill>
              <a:srgbClr val="FF0000">
                <a:alpha val="5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254">
            <a:extLst>
              <a:ext uri="{FF2B5EF4-FFF2-40B4-BE49-F238E27FC236}">
                <a16:creationId xmlns:a16="http://schemas.microsoft.com/office/drawing/2014/main" id="{3B3F20A6-1ACC-0EE8-10AF-B3A1A1B74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743" y="4829457"/>
            <a:ext cx="456728" cy="377208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rPr>
              <a:t>Zn79</a:t>
            </a:r>
            <a:endParaRPr kumimoji="0" lang="en-GB" altLang="fr-FR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cs typeface="Arial" pitchFamily="34" charset="0"/>
            </a:endParaRPr>
          </a:p>
        </p:txBody>
      </p:sp>
      <p:sp>
        <p:nvSpPr>
          <p:cNvPr id="56" name="Rectangle 254">
            <a:extLst>
              <a:ext uri="{FF2B5EF4-FFF2-40B4-BE49-F238E27FC236}">
                <a16:creationId xmlns:a16="http://schemas.microsoft.com/office/drawing/2014/main" id="{B26B1DBC-1F38-83F6-75F0-6478BC238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743" y="4077069"/>
            <a:ext cx="456728" cy="377208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</a:rPr>
              <a:t>Ge81</a:t>
            </a:r>
            <a:endParaRPr kumimoji="0" lang="en-GB" altLang="fr-FR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CD13291-67A3-458D-9B7C-E177AFA2E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306" y="53549"/>
            <a:ext cx="10515600" cy="951383"/>
          </a:xfrm>
        </p:spPr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The </a:t>
            </a:r>
            <a:r>
              <a:rPr lang="it-IT" dirty="0" err="1">
                <a:solidFill>
                  <a:srgbClr val="FF0000"/>
                </a:solidFill>
              </a:rPr>
              <a:t>N</a:t>
            </a:r>
            <a:r>
              <a:rPr lang="it-IT" dirty="0">
                <a:solidFill>
                  <a:srgbClr val="FF0000"/>
                </a:solidFill>
              </a:rPr>
              <a:t>=50 </a:t>
            </a:r>
            <a:r>
              <a:rPr lang="it-IT" dirty="0" err="1">
                <a:solidFill>
                  <a:srgbClr val="FF0000"/>
                </a:solidFill>
              </a:rPr>
              <a:t>isotones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towards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baseline="30000" dirty="0">
                <a:solidFill>
                  <a:srgbClr val="FF0000"/>
                </a:solidFill>
              </a:rPr>
              <a:t>78</a:t>
            </a:r>
            <a:r>
              <a:rPr lang="it-IT" dirty="0">
                <a:solidFill>
                  <a:srgbClr val="FF0000"/>
                </a:solidFill>
              </a:rPr>
              <a:t>Ni</a:t>
            </a:r>
          </a:p>
        </p:txBody>
      </p:sp>
    </p:spTree>
    <p:extLst>
      <p:ext uri="{BB962C8B-B14F-4D97-AF65-F5344CB8AC3E}">
        <p14:creationId xmlns:p14="http://schemas.microsoft.com/office/powerpoint/2010/main" val="2259355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762BF-FF68-A6F5-0B0E-2AA37CFBE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EF92C7-DE28-A376-44BE-C2BE940CD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8" y="-16774"/>
            <a:ext cx="10515600" cy="1325563"/>
          </a:xfrm>
        </p:spPr>
        <p:txBody>
          <a:bodyPr/>
          <a:lstStyle/>
          <a:p>
            <a:r>
              <a:rPr lang="it-IT" dirty="0" err="1"/>
              <a:t>Evolution</a:t>
            </a:r>
            <a:r>
              <a:rPr lang="it-IT" dirty="0"/>
              <a:t> of the </a:t>
            </a:r>
            <a:r>
              <a:rPr lang="it-IT" dirty="0" err="1"/>
              <a:t>N</a:t>
            </a:r>
            <a:r>
              <a:rPr lang="it-IT" dirty="0"/>
              <a:t>=50 gap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1A6C75A-3050-03EF-ADDA-651E263A8C84}"/>
              </a:ext>
            </a:extLst>
          </p:cNvPr>
          <p:cNvSpPr txBox="1"/>
          <p:nvPr/>
        </p:nvSpPr>
        <p:spPr>
          <a:xfrm>
            <a:off x="88748" y="1758971"/>
            <a:ext cx="45809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Mass gap</a:t>
            </a:r>
            <a:r>
              <a:rPr lang="it-IT" dirty="0"/>
              <a:t>: from </a:t>
            </a:r>
            <a:r>
              <a:rPr lang="it-IT" dirty="0" err="1"/>
              <a:t>measured</a:t>
            </a:r>
            <a:r>
              <a:rPr lang="it-IT" dirty="0"/>
              <a:t> Sn </a:t>
            </a:r>
            <a:r>
              <a:rPr lang="it-IT" dirty="0" err="1"/>
              <a:t>values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Quadratic</a:t>
            </a:r>
            <a:r>
              <a:rPr lang="it-IT" dirty="0"/>
              <a:t> </a:t>
            </a:r>
            <a:r>
              <a:rPr lang="it-IT" dirty="0" err="1"/>
              <a:t>behaviour</a:t>
            </a:r>
            <a:r>
              <a:rPr lang="it-IT" dirty="0"/>
              <a:t> of the shell gap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Spectroscopic</a:t>
            </a:r>
            <a:r>
              <a:rPr lang="it-IT" b="1" dirty="0"/>
              <a:t> gap</a:t>
            </a:r>
            <a:r>
              <a:rPr lang="it-IT" dirty="0"/>
              <a:t>: from 5</a:t>
            </a:r>
            <a:r>
              <a:rPr lang="it-IT" baseline="30000" dirty="0"/>
              <a:t>+</a:t>
            </a:r>
            <a:r>
              <a:rPr lang="it-IT" dirty="0"/>
              <a:t>,6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err="1"/>
              <a:t>levels</a:t>
            </a:r>
            <a:r>
              <a:rPr lang="it-IT" dirty="0"/>
              <a:t> </a:t>
            </a:r>
            <a:r>
              <a:rPr lang="it-IT" dirty="0" err="1"/>
              <a:t>which</a:t>
            </a:r>
            <a:r>
              <a:rPr lang="it-IT" dirty="0"/>
              <a:t> are a g</a:t>
            </a:r>
            <a:r>
              <a:rPr lang="it-IT" baseline="-25000" dirty="0"/>
              <a:t>9/2</a:t>
            </a:r>
            <a:r>
              <a:rPr lang="it-IT" dirty="0"/>
              <a:t>-d</a:t>
            </a:r>
            <a:r>
              <a:rPr lang="it-IT" baseline="-25000" dirty="0"/>
              <a:t>5/2</a:t>
            </a:r>
            <a:r>
              <a:rPr lang="it-IT" dirty="0"/>
              <a:t> N=50 core </a:t>
            </a:r>
            <a:r>
              <a:rPr lang="it-IT" dirty="0" err="1"/>
              <a:t>excitation</a:t>
            </a:r>
            <a:endParaRPr lang="it-IT" dirty="0"/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Spectroscopy</a:t>
            </a:r>
            <a:r>
              <a:rPr lang="it-IT" dirty="0"/>
              <a:t> shows a </a:t>
            </a:r>
            <a:r>
              <a:rPr lang="it-IT" dirty="0" err="1"/>
              <a:t>decrease</a:t>
            </a:r>
            <a:r>
              <a:rPr lang="it-IT" dirty="0"/>
              <a:t> </a:t>
            </a:r>
            <a:r>
              <a:rPr lang="it-IT" dirty="0" err="1"/>
              <a:t>until</a:t>
            </a:r>
            <a:r>
              <a:rPr lang="it-IT" dirty="0"/>
              <a:t> Z=31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9921F768-597C-8DB5-7883-6CF5A09D190E}"/>
              </a:ext>
            </a:extLst>
          </p:cNvPr>
          <p:cNvGrpSpPr/>
          <p:nvPr/>
        </p:nvGrpSpPr>
        <p:grpSpPr>
          <a:xfrm>
            <a:off x="4526078" y="1054608"/>
            <a:ext cx="6943872" cy="4079234"/>
            <a:chOff x="4563836" y="1133410"/>
            <a:chExt cx="6943872" cy="4079234"/>
          </a:xfrm>
        </p:grpSpPr>
        <p:graphicFrame>
          <p:nvGraphicFramePr>
            <p:cNvPr id="6" name="Grafico 5">
              <a:extLst>
                <a:ext uri="{FF2B5EF4-FFF2-40B4-BE49-F238E27FC236}">
                  <a16:creationId xmlns:a16="http://schemas.microsoft.com/office/drawing/2014/main" id="{581392B3-087F-2F8C-9E4A-3EDCC190030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77870550"/>
                </p:ext>
              </p:extLst>
            </p:nvPr>
          </p:nvGraphicFramePr>
          <p:xfrm>
            <a:off x="4563836" y="1133410"/>
            <a:ext cx="6943872" cy="40792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C977E0F7-49FB-D572-0D42-2C68334E6F90}"/>
                </a:ext>
              </a:extLst>
            </p:cNvPr>
            <p:cNvSpPr txBox="1"/>
            <p:nvPr/>
          </p:nvSpPr>
          <p:spPr>
            <a:xfrm>
              <a:off x="6421514" y="2967335"/>
              <a:ext cx="65102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E946EAD-9250-9A28-08FF-3093A077F26A}"/>
              </a:ext>
            </a:extLst>
          </p:cNvPr>
          <p:cNvSpPr txBox="1"/>
          <p:nvPr/>
        </p:nvSpPr>
        <p:spPr>
          <a:xfrm>
            <a:off x="468560" y="5484262"/>
            <a:ext cx="6240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u="sng" dirty="0"/>
              <a:t>How </a:t>
            </a:r>
            <a:r>
              <a:rPr lang="it-IT" sz="2000" u="sng" dirty="0" err="1"/>
              <a:t>does</a:t>
            </a:r>
            <a:r>
              <a:rPr lang="it-IT" sz="2000" u="sng" dirty="0"/>
              <a:t> the </a:t>
            </a:r>
            <a:r>
              <a:rPr lang="it-IT" sz="2000" u="sng" dirty="0" err="1"/>
              <a:t>spectroscopic</a:t>
            </a:r>
            <a:r>
              <a:rPr lang="it-IT" sz="2000" u="sng" dirty="0"/>
              <a:t> N=50 gap evolve in </a:t>
            </a:r>
            <a:r>
              <a:rPr lang="it-IT" sz="2000" u="sng" baseline="30000" dirty="0"/>
              <a:t>80</a:t>
            </a:r>
            <a:r>
              <a:rPr lang="it-IT" sz="2000" u="sng" dirty="0"/>
              <a:t>Zn ? </a:t>
            </a:r>
            <a:r>
              <a:rPr lang="it-IT" sz="2000" u="sng" dirty="0" err="1"/>
              <a:t>Is</a:t>
            </a:r>
            <a:r>
              <a:rPr lang="it-IT" sz="2000" u="sng" dirty="0"/>
              <a:t> </a:t>
            </a:r>
            <a:r>
              <a:rPr lang="it-IT" sz="2000" u="sng" dirty="0" err="1"/>
              <a:t>there</a:t>
            </a:r>
            <a:r>
              <a:rPr lang="it-IT" sz="2000" u="sng" dirty="0"/>
              <a:t> the re-</a:t>
            </a:r>
            <a:r>
              <a:rPr lang="it-IT" sz="2000" u="sng" dirty="0" err="1"/>
              <a:t>increase</a:t>
            </a:r>
            <a:r>
              <a:rPr lang="it-IT" sz="2000" u="sng" dirty="0"/>
              <a:t> </a:t>
            </a:r>
            <a:r>
              <a:rPr lang="it-IT" sz="2000" u="sng" dirty="0" err="1"/>
              <a:t>seen</a:t>
            </a:r>
            <a:r>
              <a:rPr lang="it-IT" sz="2000" u="sng" dirty="0"/>
              <a:t> by mass </a:t>
            </a:r>
            <a:r>
              <a:rPr lang="it-IT" sz="2000" u="sng" dirty="0" err="1"/>
              <a:t>measurements</a:t>
            </a:r>
            <a:r>
              <a:rPr lang="it-IT" sz="2000" u="sng" dirty="0"/>
              <a:t> ?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A9993A-6F69-156F-F2ED-91552C1CFEEB}"/>
              </a:ext>
            </a:extLst>
          </p:cNvPr>
          <p:cNvSpPr txBox="1"/>
          <p:nvPr/>
        </p:nvSpPr>
        <p:spPr>
          <a:xfrm>
            <a:off x="7998014" y="5217935"/>
            <a:ext cx="417028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J. </a:t>
            </a:r>
            <a:r>
              <a:rPr lang="it-IT" sz="1400" dirty="0" err="1"/>
              <a:t>Hakala</a:t>
            </a:r>
            <a:r>
              <a:rPr lang="it-IT" sz="1400" dirty="0"/>
              <a:t> et al., </a:t>
            </a:r>
            <a:r>
              <a:rPr lang="it-IT" sz="1400" dirty="0" err="1"/>
              <a:t>Phys</a:t>
            </a:r>
            <a:r>
              <a:rPr lang="it-IT" sz="1400" dirty="0"/>
              <a:t>. Rev. Lett. 101, 052502 (2008)</a:t>
            </a:r>
          </a:p>
          <a:p>
            <a:r>
              <a:rPr lang="it-IT" sz="1400" dirty="0"/>
              <a:t>S. </a:t>
            </a:r>
            <a:r>
              <a:rPr lang="it-IT" sz="1400" dirty="0" err="1"/>
              <a:t>Baruah</a:t>
            </a:r>
            <a:r>
              <a:rPr lang="it-IT" sz="1400" dirty="0"/>
              <a:t> et al., </a:t>
            </a:r>
            <a:r>
              <a:rPr lang="it-IT" sz="1400" dirty="0" err="1"/>
              <a:t>Phys</a:t>
            </a:r>
            <a:r>
              <a:rPr lang="it-IT" sz="1400" dirty="0"/>
              <a:t>. Rev. Lett. 101, 262501 (2008)</a:t>
            </a:r>
          </a:p>
          <a:p>
            <a:r>
              <a:rPr lang="it-IT" sz="1400" dirty="0"/>
              <a:t>K. </a:t>
            </a:r>
            <a:r>
              <a:rPr lang="it-IT" sz="1400" dirty="0" err="1"/>
              <a:t>Heyde</a:t>
            </a:r>
            <a:r>
              <a:rPr lang="it-IT" sz="1400" dirty="0"/>
              <a:t> et al., </a:t>
            </a:r>
            <a:r>
              <a:rPr lang="it-IT" sz="1400" dirty="0" err="1"/>
              <a:t>Phys</a:t>
            </a:r>
            <a:r>
              <a:rPr lang="it-IT" sz="1400" dirty="0"/>
              <a:t>. Lett. B 176, 255 (1986).</a:t>
            </a:r>
          </a:p>
          <a:p>
            <a:r>
              <a:rPr lang="it-IT" sz="1400" dirty="0"/>
              <a:t>T. </a:t>
            </a:r>
            <a:r>
              <a:rPr lang="it-IT" sz="1400" dirty="0" err="1"/>
              <a:t>Rzaca</a:t>
            </a:r>
            <a:r>
              <a:rPr lang="it-IT" sz="1400" dirty="0"/>
              <a:t>-Urban et al., </a:t>
            </a:r>
            <a:r>
              <a:rPr lang="it-IT" sz="1400" dirty="0" err="1"/>
              <a:t>Phys</a:t>
            </a:r>
            <a:r>
              <a:rPr lang="it-IT" sz="1400" dirty="0"/>
              <a:t>. Rev. C 76, 027302 (2007)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4A113D7-FC96-45C8-FF8A-C1B894039967}"/>
              </a:ext>
            </a:extLst>
          </p:cNvPr>
          <p:cNvSpPr txBox="1"/>
          <p:nvPr/>
        </p:nvSpPr>
        <p:spPr>
          <a:xfrm>
            <a:off x="272849" y="4611103"/>
            <a:ext cx="35025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 err="1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Phys</a:t>
            </a:r>
            <a:r>
              <a:rPr lang="it-IT" sz="1600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. Rev. C </a:t>
            </a:r>
            <a:r>
              <a:rPr lang="it-IT" sz="1600" b="1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100</a:t>
            </a:r>
            <a:r>
              <a:rPr lang="it-IT" sz="1600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, 011301(</a:t>
            </a:r>
            <a:r>
              <a:rPr lang="it-IT" sz="1600" b="0" i="0" dirty="0" err="1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R</a:t>
            </a:r>
            <a:r>
              <a:rPr lang="it-IT" sz="1600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) (2019)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052722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F05A56-AA91-C007-7FCF-6BC0EBFD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34" y="192095"/>
            <a:ext cx="9829800" cy="875096"/>
          </a:xfrm>
        </p:spPr>
        <p:txBody>
          <a:bodyPr/>
          <a:lstStyle/>
          <a:p>
            <a:r>
              <a:rPr lang="it-IT" dirty="0" err="1"/>
              <a:t>Shape</a:t>
            </a:r>
            <a:r>
              <a:rPr lang="it-IT" dirty="0"/>
              <a:t> </a:t>
            </a:r>
            <a:r>
              <a:rPr lang="it-IT" dirty="0" err="1"/>
              <a:t>coexistence</a:t>
            </a:r>
            <a:r>
              <a:rPr lang="it-IT" dirty="0"/>
              <a:t> </a:t>
            </a:r>
            <a:r>
              <a:rPr lang="it-IT" dirty="0" err="1"/>
              <a:t>towards</a:t>
            </a:r>
            <a:r>
              <a:rPr lang="it-IT" dirty="0"/>
              <a:t> and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aseline="30000" dirty="0"/>
              <a:t>78</a:t>
            </a:r>
            <a:r>
              <a:rPr lang="it-IT" dirty="0"/>
              <a:t>Ni</a:t>
            </a:r>
          </a:p>
        </p:txBody>
      </p:sp>
      <p:pic>
        <p:nvPicPr>
          <p:cNvPr id="4" name="object 9">
            <a:extLst>
              <a:ext uri="{FF2B5EF4-FFF2-40B4-BE49-F238E27FC236}">
                <a16:creationId xmlns:a16="http://schemas.microsoft.com/office/drawing/2014/main" id="{4326E153-6CE4-13BD-A3B1-D1A335ADACA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4083" y="1639631"/>
            <a:ext cx="7330119" cy="244891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D313D931-1DF2-89FF-5481-6F6174F6B093}"/>
              </a:ext>
            </a:extLst>
          </p:cNvPr>
          <p:cNvSpPr txBox="1"/>
          <p:nvPr/>
        </p:nvSpPr>
        <p:spPr>
          <a:xfrm>
            <a:off x="210207" y="4372400"/>
            <a:ext cx="35917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latin typeface="Arial"/>
                <a:cs typeface="Arial"/>
              </a:rPr>
              <a:t>C.</a:t>
            </a:r>
            <a:r>
              <a:rPr lang="it-IT" sz="1200" spc="50" dirty="0">
                <a:latin typeface="Arial"/>
                <a:cs typeface="Arial"/>
              </a:rPr>
              <a:t> </a:t>
            </a:r>
            <a:r>
              <a:rPr lang="it-IT" sz="1200" dirty="0" err="1">
                <a:latin typeface="Arial"/>
                <a:cs typeface="Arial"/>
              </a:rPr>
              <a:t>Wraith</a:t>
            </a:r>
            <a:r>
              <a:rPr lang="it-IT" sz="1200" spc="50" dirty="0">
                <a:latin typeface="Arial"/>
                <a:cs typeface="Arial"/>
              </a:rPr>
              <a:t> </a:t>
            </a:r>
            <a:r>
              <a:rPr lang="it-IT" sz="1200" dirty="0">
                <a:latin typeface="Arial"/>
                <a:cs typeface="Arial"/>
              </a:rPr>
              <a:t>et</a:t>
            </a:r>
            <a:r>
              <a:rPr lang="it-IT" sz="1200" spc="45" dirty="0">
                <a:latin typeface="Arial"/>
                <a:cs typeface="Arial"/>
              </a:rPr>
              <a:t> </a:t>
            </a:r>
            <a:r>
              <a:rPr lang="it-IT" sz="1200" dirty="0">
                <a:latin typeface="Arial"/>
                <a:cs typeface="Arial"/>
              </a:rPr>
              <a:t>al.,</a:t>
            </a:r>
            <a:r>
              <a:rPr lang="it-IT" sz="1200" spc="50" dirty="0">
                <a:latin typeface="Arial"/>
                <a:cs typeface="Arial"/>
              </a:rPr>
              <a:t> </a:t>
            </a:r>
            <a:r>
              <a:rPr lang="it-IT" sz="1200" dirty="0" err="1">
                <a:latin typeface="Arial"/>
                <a:cs typeface="Arial"/>
              </a:rPr>
              <a:t>Phys</a:t>
            </a:r>
            <a:r>
              <a:rPr lang="it-IT" sz="1200" dirty="0">
                <a:latin typeface="Arial"/>
                <a:cs typeface="Arial"/>
              </a:rPr>
              <a:t>.</a:t>
            </a:r>
            <a:r>
              <a:rPr lang="it-IT" sz="1200" spc="110" dirty="0">
                <a:latin typeface="Arial"/>
                <a:cs typeface="Arial"/>
              </a:rPr>
              <a:t> </a:t>
            </a:r>
            <a:r>
              <a:rPr lang="it-IT" sz="1200" dirty="0">
                <a:latin typeface="Arial"/>
                <a:cs typeface="Arial"/>
              </a:rPr>
              <a:t>Lett.</a:t>
            </a:r>
            <a:r>
              <a:rPr lang="it-IT" sz="1200" spc="114" dirty="0">
                <a:latin typeface="Arial"/>
                <a:cs typeface="Arial"/>
              </a:rPr>
              <a:t> </a:t>
            </a:r>
            <a:r>
              <a:rPr lang="it-IT" sz="1200" dirty="0">
                <a:latin typeface="Arial"/>
                <a:cs typeface="Arial"/>
              </a:rPr>
              <a:t>B</a:t>
            </a:r>
            <a:r>
              <a:rPr lang="it-IT" sz="1200" spc="50" dirty="0">
                <a:latin typeface="Arial"/>
                <a:cs typeface="Arial"/>
              </a:rPr>
              <a:t> </a:t>
            </a:r>
            <a:r>
              <a:rPr lang="it-IT" sz="1200" dirty="0">
                <a:latin typeface="Arial"/>
                <a:cs typeface="Arial"/>
              </a:rPr>
              <a:t>771</a:t>
            </a:r>
            <a:r>
              <a:rPr lang="it-IT" sz="1200" spc="45" dirty="0">
                <a:latin typeface="Arial"/>
                <a:cs typeface="Arial"/>
              </a:rPr>
              <a:t> </a:t>
            </a:r>
            <a:r>
              <a:rPr lang="it-IT" sz="1200" dirty="0">
                <a:latin typeface="Arial"/>
                <a:cs typeface="Arial"/>
              </a:rPr>
              <a:t>(2017)</a:t>
            </a:r>
            <a:r>
              <a:rPr lang="it-IT" sz="1200" spc="50" dirty="0">
                <a:latin typeface="Arial"/>
                <a:cs typeface="Arial"/>
              </a:rPr>
              <a:t> </a:t>
            </a:r>
            <a:r>
              <a:rPr lang="it-IT" sz="1200" spc="-10" dirty="0">
                <a:latin typeface="Arial"/>
                <a:cs typeface="Arial"/>
              </a:rPr>
              <a:t>385391</a:t>
            </a:r>
            <a:endParaRPr lang="it-IT" sz="12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BA95DAF-8C4B-653C-6AF4-3E15EF6165FC}"/>
              </a:ext>
            </a:extLst>
          </p:cNvPr>
          <p:cNvSpPr txBox="1"/>
          <p:nvPr/>
        </p:nvSpPr>
        <p:spPr>
          <a:xfrm>
            <a:off x="462454" y="1234682"/>
            <a:ext cx="461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Intruder 5/2</a:t>
            </a:r>
            <a:r>
              <a:rPr lang="it-IT" baseline="30000" dirty="0"/>
              <a:t>+</a:t>
            </a:r>
            <a:r>
              <a:rPr lang="it-IT" dirty="0"/>
              <a:t>, 1/2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err="1"/>
              <a:t>states</a:t>
            </a:r>
            <a:r>
              <a:rPr lang="it-IT" dirty="0"/>
              <a:t> in </a:t>
            </a:r>
            <a:r>
              <a:rPr lang="it-IT" dirty="0" err="1"/>
              <a:t>N</a:t>
            </a:r>
            <a:r>
              <a:rPr lang="it-IT" dirty="0"/>
              <a:t>=49 </a:t>
            </a:r>
            <a:r>
              <a:rPr lang="it-IT" dirty="0" err="1"/>
              <a:t>isotones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28E854B-3E46-FBA0-0A8F-6F37CEDC0F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8" t="10737" r="33770"/>
          <a:stretch/>
        </p:blipFill>
        <p:spPr>
          <a:xfrm>
            <a:off x="6832871" y="4237122"/>
            <a:ext cx="2204542" cy="245130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6095BF9-D234-0E49-70D9-082EF1357DBA}"/>
              </a:ext>
            </a:extLst>
          </p:cNvPr>
          <p:cNvSpPr txBox="1"/>
          <p:nvPr/>
        </p:nvSpPr>
        <p:spPr>
          <a:xfrm>
            <a:off x="6583738" y="6548144"/>
            <a:ext cx="36220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effectLst/>
                <a:latin typeface="Arial" panose="020B0604020202020204" pitchFamily="34" charset="0"/>
              </a:rPr>
              <a:t>R. </a:t>
            </a:r>
            <a:r>
              <a:rPr lang="it-IT" sz="1400" b="0" i="0" dirty="0" err="1">
                <a:effectLst/>
                <a:latin typeface="Arial" panose="020B0604020202020204" pitchFamily="34" charset="0"/>
              </a:rPr>
              <a:t>Taniuchi</a:t>
            </a:r>
            <a:r>
              <a:rPr lang="it-IT" sz="1400" b="0" i="0" dirty="0">
                <a:effectLst/>
                <a:latin typeface="Arial" panose="020B0604020202020204" pitchFamily="34" charset="0"/>
              </a:rPr>
              <a:t> et al., Nature 569, 53–58 (2019)</a:t>
            </a:r>
            <a:endParaRPr lang="it-IT" sz="140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96C3250-BE75-0C0B-8CEC-FFED3F033A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0086" y="4256032"/>
            <a:ext cx="2917296" cy="2304976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5330D04-EDA8-77A3-07BC-23CD34A6D2F7}"/>
              </a:ext>
            </a:extLst>
          </p:cNvPr>
          <p:cNvSpPr txBox="1"/>
          <p:nvPr/>
        </p:nvSpPr>
        <p:spPr>
          <a:xfrm>
            <a:off x="210207" y="5050354"/>
            <a:ext cx="3551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Prediction</a:t>
            </a:r>
            <a:r>
              <a:rPr lang="it-IT" dirty="0"/>
              <a:t> (and </a:t>
            </a:r>
            <a:r>
              <a:rPr lang="it-IT" dirty="0" err="1"/>
              <a:t>observation</a:t>
            </a:r>
            <a:r>
              <a:rPr lang="it-IT" dirty="0"/>
              <a:t> ?) of</a:t>
            </a:r>
          </a:p>
          <a:p>
            <a:r>
              <a:rPr lang="it-IT" dirty="0"/>
              <a:t>a </a:t>
            </a:r>
            <a:r>
              <a:rPr lang="it-IT" dirty="0" err="1"/>
              <a:t>well</a:t>
            </a:r>
            <a:r>
              <a:rPr lang="it-IT" dirty="0"/>
              <a:t> </a:t>
            </a:r>
            <a:r>
              <a:rPr lang="it-IT" dirty="0" err="1"/>
              <a:t>deformed</a:t>
            </a:r>
            <a:r>
              <a:rPr lang="it-IT" dirty="0"/>
              <a:t> 4p-4h intruder </a:t>
            </a:r>
            <a:r>
              <a:rPr lang="it-IT" dirty="0" err="1"/>
              <a:t>structure</a:t>
            </a:r>
            <a:r>
              <a:rPr lang="it-IT" dirty="0"/>
              <a:t> in </a:t>
            </a:r>
            <a:r>
              <a:rPr lang="it-IT" baseline="30000" dirty="0"/>
              <a:t>78</a:t>
            </a:r>
            <a:r>
              <a:rPr lang="it-IT" dirty="0"/>
              <a:t>Ni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DBEBF67-505E-00DD-1E86-1F84D4E5F138}"/>
              </a:ext>
            </a:extLst>
          </p:cNvPr>
          <p:cNvSpPr txBox="1"/>
          <p:nvPr/>
        </p:nvSpPr>
        <p:spPr>
          <a:xfrm>
            <a:off x="1982681" y="6534542"/>
            <a:ext cx="42050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400" dirty="0"/>
              <a:t>F. Nowacki et al., Phys. Rev. Lett. 117, 272501 (2016)</a:t>
            </a:r>
            <a:endParaRPr lang="it-IT" sz="14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18944DE-D8CF-15D8-3BC8-CCB450F38F75}"/>
              </a:ext>
            </a:extLst>
          </p:cNvPr>
          <p:cNvSpPr txBox="1"/>
          <p:nvPr/>
        </p:nvSpPr>
        <p:spPr>
          <a:xfrm>
            <a:off x="3646423" y="4856677"/>
            <a:ext cx="727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baseline="30000" dirty="0"/>
              <a:t>78</a:t>
            </a:r>
            <a:r>
              <a:rPr lang="it-IT" sz="2400" b="1" dirty="0"/>
              <a:t>Ni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C32C178A-71E6-4CAD-7E92-21DB2AB635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7915" y="1639631"/>
            <a:ext cx="4494463" cy="242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21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8B211B-97F5-5335-81D2-62090C17B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157" y="50112"/>
            <a:ext cx="10515600" cy="1325563"/>
          </a:xfrm>
        </p:spPr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known</a:t>
            </a:r>
            <a:r>
              <a:rPr lang="it-IT" dirty="0"/>
              <a:t> in </a:t>
            </a:r>
            <a:r>
              <a:rPr lang="it-IT" baseline="30000" dirty="0"/>
              <a:t>79,80</a:t>
            </a:r>
            <a:r>
              <a:rPr lang="it-IT" dirty="0"/>
              <a:t>Zn (I)</a:t>
            </a:r>
          </a:p>
        </p:txBody>
      </p:sp>
      <p:pic>
        <p:nvPicPr>
          <p:cNvPr id="4" name="Image 8">
            <a:extLst>
              <a:ext uri="{FF2B5EF4-FFF2-40B4-BE49-F238E27FC236}">
                <a16:creationId xmlns:a16="http://schemas.microsoft.com/office/drawing/2014/main" id="{BD141824-8505-F24C-608C-23D8DA869C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4" y="1769664"/>
            <a:ext cx="4389818" cy="2076771"/>
          </a:xfrm>
          <a:prstGeom prst="rect">
            <a:avLst/>
          </a:prstGeom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91B11A2B-B945-FED8-789E-D95433CB2AB6}"/>
              </a:ext>
            </a:extLst>
          </p:cNvPr>
          <p:cNvSpPr/>
          <p:nvPr/>
        </p:nvSpPr>
        <p:spPr>
          <a:xfrm>
            <a:off x="96588" y="4100412"/>
            <a:ext cx="4999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X. F. Yang et al. Phys. Rev. Lett. 116, 182502 (2016) </a:t>
            </a:r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CB57EC74-D23C-993C-92D1-B84B0F502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752" y="1743434"/>
            <a:ext cx="3818190" cy="2247481"/>
          </a:xfrm>
          <a:prstGeom prst="rect">
            <a:avLst/>
          </a:prstGeom>
        </p:spPr>
      </p:pic>
      <p:pic>
        <p:nvPicPr>
          <p:cNvPr id="7" name="Image 9">
            <a:extLst>
              <a:ext uri="{FF2B5EF4-FFF2-40B4-BE49-F238E27FC236}">
                <a16:creationId xmlns:a16="http://schemas.microsoft.com/office/drawing/2014/main" id="{EDE4C7F4-A790-E0A5-4A0D-E1E59826E1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884" y="4155328"/>
            <a:ext cx="4038830" cy="2482552"/>
          </a:xfrm>
          <a:prstGeom prst="rect">
            <a:avLst/>
          </a:prstGeom>
        </p:spPr>
      </p:pic>
      <p:cxnSp>
        <p:nvCxnSpPr>
          <p:cNvPr id="9" name="Connecteur droit 7">
            <a:extLst>
              <a:ext uri="{FF2B5EF4-FFF2-40B4-BE49-F238E27FC236}">
                <a16:creationId xmlns:a16="http://schemas.microsoft.com/office/drawing/2014/main" id="{99462C9C-AEC7-42C5-C9A3-F2822AB8EE38}"/>
              </a:ext>
            </a:extLst>
          </p:cNvPr>
          <p:cNvCxnSpPr/>
          <p:nvPr/>
        </p:nvCxnSpPr>
        <p:spPr>
          <a:xfrm>
            <a:off x="4464752" y="6599003"/>
            <a:ext cx="117870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13">
            <a:extLst>
              <a:ext uri="{FF2B5EF4-FFF2-40B4-BE49-F238E27FC236}">
                <a16:creationId xmlns:a16="http://schemas.microsoft.com/office/drawing/2014/main" id="{5AB56ABD-D893-FE05-12C9-DEE6704A6EA2}"/>
              </a:ext>
            </a:extLst>
          </p:cNvPr>
          <p:cNvSpPr txBox="1"/>
          <p:nvPr/>
        </p:nvSpPr>
        <p:spPr>
          <a:xfrm>
            <a:off x="5643458" y="6320447"/>
            <a:ext cx="931410" cy="489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g</a:t>
            </a:r>
            <a:r>
              <a:rPr lang="it-IT" sz="3200" baseline="-25000" dirty="0">
                <a:solidFill>
                  <a:srgbClr val="0070C0"/>
                </a:solidFill>
              </a:rPr>
              <a:t>9/2</a:t>
            </a:r>
            <a:endParaRPr lang="en-US" sz="3200" baseline="-25000" dirty="0">
              <a:solidFill>
                <a:srgbClr val="0070C0"/>
              </a:solidFill>
            </a:endParaRPr>
          </a:p>
        </p:txBody>
      </p:sp>
      <p:cxnSp>
        <p:nvCxnSpPr>
          <p:cNvPr id="11" name="Connecteur droit 15">
            <a:extLst>
              <a:ext uri="{FF2B5EF4-FFF2-40B4-BE49-F238E27FC236}">
                <a16:creationId xmlns:a16="http://schemas.microsoft.com/office/drawing/2014/main" id="{9FDEABCD-526D-854D-0298-1B8BC3676B77}"/>
              </a:ext>
            </a:extLst>
          </p:cNvPr>
          <p:cNvCxnSpPr/>
          <p:nvPr/>
        </p:nvCxnSpPr>
        <p:spPr>
          <a:xfrm>
            <a:off x="4464754" y="5396604"/>
            <a:ext cx="1178706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6">
            <a:extLst>
              <a:ext uri="{FF2B5EF4-FFF2-40B4-BE49-F238E27FC236}">
                <a16:creationId xmlns:a16="http://schemas.microsoft.com/office/drawing/2014/main" id="{53B738CB-4224-1AA7-44CE-9DCFDBA3FAB4}"/>
              </a:ext>
            </a:extLst>
          </p:cNvPr>
          <p:cNvSpPr txBox="1"/>
          <p:nvPr/>
        </p:nvSpPr>
        <p:spPr>
          <a:xfrm>
            <a:off x="5713328" y="5055479"/>
            <a:ext cx="931410" cy="489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s</a:t>
            </a:r>
            <a:r>
              <a:rPr lang="it-IT" sz="3200" baseline="-25000" dirty="0">
                <a:solidFill>
                  <a:srgbClr val="0070C0"/>
                </a:solidFill>
              </a:rPr>
              <a:t>1/2</a:t>
            </a:r>
            <a:endParaRPr lang="en-US" sz="3200" baseline="-25000" dirty="0">
              <a:solidFill>
                <a:srgbClr val="0070C0"/>
              </a:solidFill>
            </a:endParaRPr>
          </a:p>
        </p:txBody>
      </p:sp>
      <p:sp>
        <p:nvSpPr>
          <p:cNvPr id="13" name="Ellipse 19">
            <a:extLst>
              <a:ext uri="{FF2B5EF4-FFF2-40B4-BE49-F238E27FC236}">
                <a16:creationId xmlns:a16="http://schemas.microsoft.com/office/drawing/2014/main" id="{A87431EF-C13B-1E4E-3ACC-8C5D3757BFB8}"/>
              </a:ext>
            </a:extLst>
          </p:cNvPr>
          <p:cNvSpPr/>
          <p:nvPr/>
        </p:nvSpPr>
        <p:spPr>
          <a:xfrm>
            <a:off x="4995298" y="5261054"/>
            <a:ext cx="238132" cy="273385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20">
            <a:extLst>
              <a:ext uri="{FF2B5EF4-FFF2-40B4-BE49-F238E27FC236}">
                <a16:creationId xmlns:a16="http://schemas.microsoft.com/office/drawing/2014/main" id="{28BE3F13-E763-C703-ED51-00293685CD12}"/>
              </a:ext>
            </a:extLst>
          </p:cNvPr>
          <p:cNvSpPr/>
          <p:nvPr/>
        </p:nvSpPr>
        <p:spPr>
          <a:xfrm>
            <a:off x="5130583" y="6449938"/>
            <a:ext cx="238132" cy="273385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94000"/>
                  <a:lumOff val="6000"/>
                </a:schemeClr>
              </a:gs>
              <a:gs pos="46000">
                <a:schemeClr val="accent1">
                  <a:tint val="44500"/>
                  <a:satMod val="160000"/>
                </a:schemeClr>
              </a:gs>
              <a:gs pos="72000">
                <a:schemeClr val="accent1">
                  <a:tint val="23500"/>
                  <a:satMod val="160000"/>
                </a:schemeClr>
              </a:gs>
            </a:gsLst>
            <a:lin ang="11400000" scaled="0"/>
          </a:gradFill>
          <a:ln>
            <a:gradFill flip="none" rotWithShape="1">
              <a:gsLst>
                <a:gs pos="11000">
                  <a:schemeClr val="accent1">
                    <a:tint val="66000"/>
                    <a:satMod val="160000"/>
                    <a:lumMod val="0"/>
                  </a:schemeClr>
                </a:gs>
                <a:gs pos="75000">
                  <a:schemeClr val="accent1">
                    <a:tint val="44500"/>
                    <a:satMod val="160000"/>
                    <a:lumMod val="58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21">
            <a:extLst>
              <a:ext uri="{FF2B5EF4-FFF2-40B4-BE49-F238E27FC236}">
                <a16:creationId xmlns:a16="http://schemas.microsoft.com/office/drawing/2014/main" id="{5CF13CD8-1E99-D932-C7DD-BAF189136B71}"/>
              </a:ext>
            </a:extLst>
          </p:cNvPr>
          <p:cNvSpPr/>
          <p:nvPr/>
        </p:nvSpPr>
        <p:spPr>
          <a:xfrm>
            <a:off x="4694715" y="6449939"/>
            <a:ext cx="238132" cy="273385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94000"/>
                  <a:lumOff val="6000"/>
                </a:schemeClr>
              </a:gs>
              <a:gs pos="46000">
                <a:schemeClr val="accent1">
                  <a:tint val="44500"/>
                  <a:satMod val="160000"/>
                </a:schemeClr>
              </a:gs>
              <a:gs pos="72000">
                <a:schemeClr val="accent1">
                  <a:tint val="23500"/>
                  <a:satMod val="160000"/>
                </a:schemeClr>
              </a:gs>
            </a:gsLst>
            <a:lin ang="11400000" scaled="0"/>
          </a:gradFill>
          <a:ln>
            <a:gradFill flip="none" rotWithShape="1">
              <a:gsLst>
                <a:gs pos="11000">
                  <a:schemeClr val="accent1">
                    <a:tint val="66000"/>
                    <a:satMod val="160000"/>
                    <a:lumMod val="0"/>
                  </a:schemeClr>
                </a:gs>
                <a:gs pos="75000">
                  <a:schemeClr val="accent1">
                    <a:tint val="44500"/>
                    <a:satMod val="160000"/>
                    <a:lumMod val="58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</a:ln>
          <a:scene3d>
            <a:camera prst="orthographicFront"/>
            <a:lightRig rig="threePt" dir="t"/>
          </a:scene3d>
          <a:sp3d>
            <a:bevelT w="139700" h="10795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22">
            <a:extLst>
              <a:ext uri="{FF2B5EF4-FFF2-40B4-BE49-F238E27FC236}">
                <a16:creationId xmlns:a16="http://schemas.microsoft.com/office/drawing/2014/main" id="{1CD85ABE-7FBB-664D-66EC-CF5A84894760}"/>
              </a:ext>
            </a:extLst>
          </p:cNvPr>
          <p:cNvSpPr txBox="1"/>
          <p:nvPr/>
        </p:nvSpPr>
        <p:spPr>
          <a:xfrm>
            <a:off x="5193481" y="5729738"/>
            <a:ext cx="1278856" cy="584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0070C0"/>
                </a:solidFill>
              </a:rPr>
              <a:t>N=50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17" name="Arc 17">
            <a:extLst>
              <a:ext uri="{FF2B5EF4-FFF2-40B4-BE49-F238E27FC236}">
                <a16:creationId xmlns:a16="http://schemas.microsoft.com/office/drawing/2014/main" id="{864BD9AD-92EF-6263-D6B3-DF2A83B0E411}"/>
              </a:ext>
            </a:extLst>
          </p:cNvPr>
          <p:cNvSpPr/>
          <p:nvPr/>
        </p:nvSpPr>
        <p:spPr>
          <a:xfrm rot="9371529">
            <a:off x="4814908" y="5343607"/>
            <a:ext cx="1065700" cy="1357036"/>
          </a:xfrm>
          <a:prstGeom prst="arc">
            <a:avLst>
              <a:gd name="adj1" fmla="val 18728295"/>
              <a:gd name="adj2" fmla="val 5546698"/>
            </a:avLst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ZoneTexte 1">
            <a:extLst>
              <a:ext uri="{FF2B5EF4-FFF2-40B4-BE49-F238E27FC236}">
                <a16:creationId xmlns:a16="http://schemas.microsoft.com/office/drawing/2014/main" id="{C5099758-3A22-6B52-B694-F8BF5D2AE779}"/>
              </a:ext>
            </a:extLst>
          </p:cNvPr>
          <p:cNvSpPr txBox="1"/>
          <p:nvPr/>
        </p:nvSpPr>
        <p:spPr>
          <a:xfrm>
            <a:off x="8222461" y="1545469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it-IT" dirty="0"/>
          </a:p>
          <a:p>
            <a:endParaRPr lang="en-US" dirty="0"/>
          </a:p>
        </p:txBody>
      </p:sp>
      <p:sp>
        <p:nvSpPr>
          <p:cNvPr id="19" name="ZoneTexte 2">
            <a:extLst>
              <a:ext uri="{FF2B5EF4-FFF2-40B4-BE49-F238E27FC236}">
                <a16:creationId xmlns:a16="http://schemas.microsoft.com/office/drawing/2014/main" id="{D27F9A0C-B61B-DF87-99EA-7BEBB603305C}"/>
              </a:ext>
            </a:extLst>
          </p:cNvPr>
          <p:cNvSpPr txBox="1"/>
          <p:nvPr/>
        </p:nvSpPr>
        <p:spPr>
          <a:xfrm>
            <a:off x="8203577" y="1198174"/>
            <a:ext cx="31872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The 1/2</a:t>
            </a:r>
            <a:r>
              <a:rPr lang="en-US" baseline="30000" dirty="0"/>
              <a:t>+</a:t>
            </a:r>
            <a:r>
              <a:rPr lang="en-US" dirty="0"/>
              <a:t> state in </a:t>
            </a:r>
            <a:r>
              <a:rPr lang="en-US" baseline="30000" dirty="0"/>
              <a:t>79</a:t>
            </a:r>
            <a:r>
              <a:rPr lang="en-US" dirty="0"/>
              <a:t>Zn has a dominant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dirty="0"/>
              <a:t>(g</a:t>
            </a:r>
            <a:r>
              <a:rPr lang="en-US" baseline="-25000" dirty="0"/>
              <a:t>9/2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-25000" dirty="0"/>
              <a:t>1/2</a:t>
            </a:r>
            <a:r>
              <a:rPr lang="en-US" dirty="0"/>
              <a:t>) character</a:t>
            </a:r>
          </a:p>
          <a:p>
            <a:pPr marL="342900" indent="-342900">
              <a:buFont typeface="+mj-lt"/>
              <a:buAutoNum type="arabicPeriod"/>
            </a:pPr>
            <a:endParaRPr lang="it-IT" dirty="0"/>
          </a:p>
          <a:p>
            <a:pPr marL="342900" indent="-342900">
              <a:buFont typeface="+mj-lt"/>
              <a:buAutoNum type="arabicPeriod"/>
            </a:pPr>
            <a:r>
              <a:rPr lang="it-IT" dirty="0">
                <a:solidFill>
                  <a:srgbClr val="FF0000"/>
                </a:solidFill>
              </a:rPr>
              <a:t>Large isomer shift. Large deformation (</a:t>
            </a:r>
            <a:r>
              <a:rPr lang="el-GR" dirty="0">
                <a:solidFill>
                  <a:srgbClr val="FF0000"/>
                </a:solidFill>
                <a:latin typeface="Arial"/>
                <a:cs typeface="Arial"/>
              </a:rPr>
              <a:t>β</a:t>
            </a:r>
            <a:r>
              <a:rPr lang="it-IT" dirty="0">
                <a:solidFill>
                  <a:srgbClr val="FF0000"/>
                </a:solidFill>
              </a:rPr>
              <a:t>~0.22) or large radius ?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5">
                <a:extLst>
                  <a:ext uri="{FF2B5EF4-FFF2-40B4-BE49-F238E27FC236}">
                    <a16:creationId xmlns:a16="http://schemas.microsoft.com/office/drawing/2014/main" id="{DCDD4777-CC05-AA01-DC76-07D2713CF8FF}"/>
                  </a:ext>
                </a:extLst>
              </p:cNvPr>
              <p:cNvSpPr txBox="1"/>
              <p:nvPr/>
            </p:nvSpPr>
            <p:spPr>
              <a:xfrm>
                <a:off x="8203578" y="3273661"/>
                <a:ext cx="2950038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i="1" smtClean="0">
                          <a:latin typeface="Cambria Math"/>
                          <a:ea typeface="Cambria Math"/>
                        </a:rPr>
                        <m:t>≈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it-IT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0  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/>
                              <a:ea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it-IT" i="1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it-IT" i="1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den>
                          </m:f>
                          <m:d>
                            <m:dPr>
                              <m:begChr m:val="⟨"/>
                              <m:endChr m:val="⟩"/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b/>
                                <m:sup>
                                  <m:r>
                                    <a:rPr lang="it-IT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ZoneTexte 5">
                <a:extLst>
                  <a:ext uri="{FF2B5EF4-FFF2-40B4-BE49-F238E27FC236}">
                    <a16:creationId xmlns:a16="http://schemas.microsoft.com/office/drawing/2014/main" id="{DCDD4777-CC05-AA01-DC76-07D2713CF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3578" y="3273661"/>
                <a:ext cx="2950038" cy="7146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1264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E4FE34C0-D3C0-5BD7-5539-53F2E6F8A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559" y="123387"/>
            <a:ext cx="10515600" cy="1325563"/>
          </a:xfrm>
        </p:spPr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known</a:t>
            </a:r>
            <a:r>
              <a:rPr lang="it-IT" dirty="0"/>
              <a:t> in </a:t>
            </a:r>
            <a:r>
              <a:rPr lang="it-IT" baseline="30000" dirty="0"/>
              <a:t>79,80</a:t>
            </a:r>
            <a:r>
              <a:rPr lang="it-IT" dirty="0"/>
              <a:t>Zn (II)</a:t>
            </a:r>
          </a:p>
        </p:txBody>
      </p:sp>
      <p:pic>
        <p:nvPicPr>
          <p:cNvPr id="2" name="Picture 3" descr="A group of colored triangles&#10;&#10;Description automatically generated">
            <a:extLst>
              <a:ext uri="{FF2B5EF4-FFF2-40B4-BE49-F238E27FC236}">
                <a16:creationId xmlns:a16="http://schemas.microsoft.com/office/drawing/2014/main" id="{A7D26274-554A-0BD8-229B-D72C89880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923" y="1291295"/>
            <a:ext cx="4445236" cy="2520025"/>
          </a:xfrm>
          <a:prstGeom prst="rect">
            <a:avLst/>
          </a:prstGeom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id="{746B3071-8B98-0660-BB47-42F636796414}"/>
              </a:ext>
            </a:extLst>
          </p:cNvPr>
          <p:cNvSpPr txBox="1"/>
          <p:nvPr/>
        </p:nvSpPr>
        <p:spPr>
          <a:xfrm>
            <a:off x="6819856" y="4179537"/>
            <a:ext cx="388230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L. Nies et al., Phys. Rev. Lett. 131, 222503, 2023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4813465-EF42-1498-1EAE-C5A5894B660E}"/>
              </a:ext>
            </a:extLst>
          </p:cNvPr>
          <p:cNvSpPr txBox="1"/>
          <p:nvPr/>
        </p:nvSpPr>
        <p:spPr>
          <a:xfrm>
            <a:off x="357352" y="1337474"/>
            <a:ext cx="48242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Mass </a:t>
            </a:r>
            <a:r>
              <a:rPr lang="it-IT" dirty="0" err="1"/>
              <a:t>measurement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ISOLDE </a:t>
            </a:r>
            <a:r>
              <a:rPr lang="it-IT" dirty="0" err="1"/>
              <a:t>measured</a:t>
            </a:r>
            <a:r>
              <a:rPr lang="it-IT" dirty="0"/>
              <a:t> the </a:t>
            </a:r>
            <a:r>
              <a:rPr lang="it-IT" dirty="0" err="1"/>
              <a:t>exact</a:t>
            </a:r>
            <a:r>
              <a:rPr lang="it-IT" dirty="0"/>
              <a:t> energy of the 1/2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err="1"/>
              <a:t>isomer</a:t>
            </a:r>
            <a:r>
              <a:rPr lang="it-IT" dirty="0"/>
              <a:t> (943 </a:t>
            </a:r>
            <a:r>
              <a:rPr lang="it-IT" dirty="0" err="1"/>
              <a:t>keV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Mixed ISOL </a:t>
            </a:r>
            <a:r>
              <a:rPr lang="it-IT" dirty="0" err="1"/>
              <a:t>beam</a:t>
            </a:r>
            <a:r>
              <a:rPr lang="it-IT" dirty="0"/>
              <a:t>: </a:t>
            </a:r>
            <a:r>
              <a:rPr lang="it-IT" baseline="30000" dirty="0"/>
              <a:t>79</a:t>
            </a:r>
            <a:r>
              <a:rPr lang="it-IT" dirty="0"/>
              <a:t>Zn </a:t>
            </a:r>
            <a:r>
              <a:rPr lang="it-IT" dirty="0" err="1"/>
              <a:t>gs</a:t>
            </a:r>
            <a:r>
              <a:rPr lang="it-IT" dirty="0"/>
              <a:t> + </a:t>
            </a:r>
            <a:r>
              <a:rPr lang="it-IT" baseline="30000" dirty="0"/>
              <a:t>79</a:t>
            </a:r>
            <a:r>
              <a:rPr lang="it-IT" dirty="0"/>
              <a:t>Zn 1/2</a:t>
            </a:r>
            <a:r>
              <a:rPr lang="it-IT" baseline="30000" dirty="0"/>
              <a:t>+ </a:t>
            </a:r>
            <a:r>
              <a:rPr lang="it-IT" dirty="0"/>
              <a:t>(7%)</a:t>
            </a:r>
            <a:endParaRPr lang="it-IT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Shell-model </a:t>
            </a:r>
            <a:r>
              <a:rPr lang="it-IT" dirty="0" err="1"/>
              <a:t>calculations</a:t>
            </a:r>
            <a:r>
              <a:rPr lang="it-IT" dirty="0"/>
              <a:t> point to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deformed</a:t>
            </a:r>
            <a:r>
              <a:rPr lang="it-IT" dirty="0"/>
              <a:t> intruder </a:t>
            </a:r>
            <a:r>
              <a:rPr lang="it-IT" dirty="0" err="1"/>
              <a:t>structure</a:t>
            </a:r>
            <a:r>
              <a:rPr lang="it-IT" dirty="0"/>
              <a:t> in </a:t>
            </a:r>
            <a:r>
              <a:rPr lang="it-IT" baseline="30000" dirty="0"/>
              <a:t>79,80</a:t>
            </a:r>
            <a:r>
              <a:rPr lang="it-IT" dirty="0"/>
              <a:t>Zn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 </a:t>
            </a:r>
            <a:r>
              <a:rPr lang="it-IT" baseline="30000" dirty="0"/>
              <a:t>80</a:t>
            </a:r>
            <a:r>
              <a:rPr lang="it-IT" dirty="0"/>
              <a:t>Zn, </a:t>
            </a:r>
            <a:r>
              <a:rPr lang="it-IT" dirty="0" err="1"/>
              <a:t>only</a:t>
            </a:r>
            <a:r>
              <a:rPr lang="it-IT" dirty="0"/>
              <a:t> the 2</a:t>
            </a:r>
            <a:r>
              <a:rPr lang="it-IT" baseline="30000" dirty="0"/>
              <a:t>+</a:t>
            </a:r>
            <a:r>
              <a:rPr lang="it-IT" dirty="0"/>
              <a:t> and 4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err="1"/>
              <a:t>states</a:t>
            </a:r>
            <a:r>
              <a:rPr lang="it-IT" dirty="0"/>
              <a:t> are </a:t>
            </a:r>
            <a:r>
              <a:rPr lang="it-IT" dirty="0" err="1"/>
              <a:t>known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8C9606F-8CC1-61EE-8186-91C739964EAD}"/>
              </a:ext>
            </a:extLst>
          </p:cNvPr>
          <p:cNvSpPr txBox="1"/>
          <p:nvPr/>
        </p:nvSpPr>
        <p:spPr>
          <a:xfrm>
            <a:off x="1095024" y="6542388"/>
            <a:ext cx="2632841" cy="315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/>
              <a:t>Phys</a:t>
            </a:r>
            <a:r>
              <a:rPr lang="it-IT" sz="1400" dirty="0"/>
              <a:t>. Rev. C 93, 024320 (2016)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AB1D1893-C141-E2C8-7F1D-5551E0F59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887" y="3929623"/>
            <a:ext cx="2334829" cy="265110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075E1A1-6242-C6EC-8342-103660708F00}"/>
              </a:ext>
            </a:extLst>
          </p:cNvPr>
          <p:cNvSpPr txBox="1"/>
          <p:nvPr/>
        </p:nvSpPr>
        <p:spPr>
          <a:xfrm>
            <a:off x="2993259" y="5255173"/>
            <a:ext cx="6327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err="1"/>
              <a:t>discovered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ISOLDE !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Phys</a:t>
            </a:r>
            <a:r>
              <a:rPr lang="it-IT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. Rev. Lett. </a:t>
            </a:r>
            <a:r>
              <a:rPr lang="it-IT" b="1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99</a:t>
            </a:r>
            <a:r>
              <a:rPr lang="it-IT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, 142501 (2007)</a:t>
            </a:r>
            <a:r>
              <a:rPr lang="it-IT" dirty="0"/>
              <a:t>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F6539B1-A4A9-114A-5F68-6C95A9C09B47}"/>
              </a:ext>
            </a:extLst>
          </p:cNvPr>
          <p:cNvSpPr txBox="1"/>
          <p:nvPr/>
        </p:nvSpPr>
        <p:spPr>
          <a:xfrm>
            <a:off x="6692461" y="3814334"/>
            <a:ext cx="4009698" cy="380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discrete </a:t>
            </a:r>
            <a:r>
              <a:rPr lang="it-IT" dirty="0" err="1"/>
              <a:t>nonorthogonal</a:t>
            </a:r>
            <a:r>
              <a:rPr lang="it-IT" dirty="0"/>
              <a:t> shell-model</a:t>
            </a:r>
          </a:p>
        </p:txBody>
      </p:sp>
    </p:spTree>
    <p:extLst>
      <p:ext uri="{BB962C8B-B14F-4D97-AF65-F5344CB8AC3E}">
        <p14:creationId xmlns:p14="http://schemas.microsoft.com/office/powerpoint/2010/main" val="3378286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8">
            <a:extLst>
              <a:ext uri="{FF2B5EF4-FFF2-40B4-BE49-F238E27FC236}">
                <a16:creationId xmlns:a16="http://schemas.microsoft.com/office/drawing/2014/main" id="{EA65ACC8-3258-6666-06C2-185C0E42973A}"/>
              </a:ext>
            </a:extLst>
          </p:cNvPr>
          <p:cNvGrpSpPr/>
          <p:nvPr/>
        </p:nvGrpSpPr>
        <p:grpSpPr>
          <a:xfrm>
            <a:off x="5598684" y="1290401"/>
            <a:ext cx="2368483" cy="2138599"/>
            <a:chOff x="7398152" y="1855506"/>
            <a:chExt cx="3838755" cy="3609975"/>
          </a:xfrm>
        </p:grpSpPr>
        <p:pic>
          <p:nvPicPr>
            <p:cNvPr id="8" name="Picture 6" descr="C:\Users\gottardo\Desktop\POSTDOCLNL\ISOLDE_proposal\miniball.png">
              <a:extLst>
                <a:ext uri="{FF2B5EF4-FFF2-40B4-BE49-F238E27FC236}">
                  <a16:creationId xmlns:a16="http://schemas.microsoft.com/office/drawing/2014/main" id="{07E5DE5E-6F69-E17F-EFDD-C2EA26CF1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8332" y="1855506"/>
              <a:ext cx="3838575" cy="3609975"/>
            </a:xfrm>
            <a:prstGeom prst="rect">
              <a:avLst/>
            </a:prstGeom>
          </p:spPr>
        </p:pic>
        <p:sp>
          <p:nvSpPr>
            <p:cNvPr id="9" name="Rectangle 7">
              <a:extLst>
                <a:ext uri="{FF2B5EF4-FFF2-40B4-BE49-F238E27FC236}">
                  <a16:creationId xmlns:a16="http://schemas.microsoft.com/office/drawing/2014/main" id="{765B009F-DA2F-163C-07FE-4C8FD80E3B9B}"/>
                </a:ext>
              </a:extLst>
            </p:cNvPr>
            <p:cNvSpPr/>
            <p:nvPr/>
          </p:nvSpPr>
          <p:spPr>
            <a:xfrm>
              <a:off x="7398152" y="1883865"/>
              <a:ext cx="742708" cy="356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2" descr="A diagram of a graph&#10;&#10;Description automatically generated">
            <a:extLst>
              <a:ext uri="{FF2B5EF4-FFF2-40B4-BE49-F238E27FC236}">
                <a16:creationId xmlns:a16="http://schemas.microsoft.com/office/drawing/2014/main" id="{5C10F812-E8E5-D8B5-3732-FB6CF4147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905" y="339512"/>
            <a:ext cx="4419923" cy="432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A47C9AA7-58CE-FA97-718B-DAB27554339C}"/>
              </a:ext>
            </a:extLst>
          </p:cNvPr>
          <p:cNvSpPr txBox="1"/>
          <p:nvPr/>
        </p:nvSpPr>
        <p:spPr>
          <a:xfrm>
            <a:off x="199697" y="1124480"/>
            <a:ext cx="472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Coulex</a:t>
            </a:r>
            <a:r>
              <a:rPr lang="it-IT" dirty="0"/>
              <a:t> on 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dirty="0" err="1"/>
              <a:t>gs</a:t>
            </a:r>
            <a:r>
              <a:rPr lang="it-IT" dirty="0"/>
              <a:t> and </a:t>
            </a:r>
            <a:r>
              <a:rPr lang="it-IT" dirty="0" err="1"/>
              <a:t>isomeric</a:t>
            </a:r>
            <a:r>
              <a:rPr lang="it-IT" dirty="0"/>
              <a:t> 1/2+ state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A7CD90-020E-DD15-FFD2-8E5B5440A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21" y="1556937"/>
            <a:ext cx="5567118" cy="3874169"/>
          </a:xfrm>
          <a:prstGeom prst="rect">
            <a:avLst/>
          </a:prstGeom>
        </p:spPr>
      </p:pic>
      <p:graphicFrame>
        <p:nvGraphicFramePr>
          <p:cNvPr id="10" name="Table 6">
            <a:extLst>
              <a:ext uri="{FF2B5EF4-FFF2-40B4-BE49-F238E27FC236}">
                <a16:creationId xmlns:a16="http://schemas.microsoft.com/office/drawing/2014/main" id="{CF47342F-A7B4-92B8-32B4-F662753618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873918"/>
              </p:ext>
            </p:extLst>
          </p:nvPr>
        </p:nvGraphicFramePr>
        <p:xfrm>
          <a:off x="5915506" y="4478909"/>
          <a:ext cx="2374600" cy="22773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87300">
                  <a:extLst>
                    <a:ext uri="{9D8B030D-6E8A-4147-A177-3AD203B41FA5}">
                      <a16:colId xmlns:a16="http://schemas.microsoft.com/office/drawing/2014/main" val="800911085"/>
                    </a:ext>
                  </a:extLst>
                </a:gridCol>
                <a:gridCol w="1187300">
                  <a:extLst>
                    <a:ext uri="{9D8B030D-6E8A-4147-A177-3AD203B41FA5}">
                      <a16:colId xmlns:a16="http://schemas.microsoft.com/office/drawing/2014/main" val="2097374140"/>
                    </a:ext>
                  </a:extLst>
                </a:gridCol>
              </a:tblGrid>
              <a:tr h="2277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dirty="0">
                          <a:effectLst/>
                        </a:rPr>
                        <a:t>Energy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dirty="0">
                          <a:effectLst/>
                        </a:rPr>
                        <a:t>Eff. corr. counts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185389"/>
                  </a:ext>
                </a:extLst>
              </a:tr>
              <a:tr h="2277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dirty="0">
                          <a:effectLst/>
                        </a:rPr>
                        <a:t>300.5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US" sz="1200" dirty="0">
                          <a:effectLst/>
                        </a:rPr>
                        <a:t>495</a:t>
                      </a:r>
                      <a:endParaRPr lang="en-US" sz="1200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117850"/>
                  </a:ext>
                </a:extLst>
              </a:tr>
              <a:tr h="2277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dirty="0">
                          <a:effectLst/>
                        </a:rPr>
                        <a:t>441.6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US" sz="1200" dirty="0">
                          <a:effectLst/>
                        </a:rPr>
                        <a:t>4562</a:t>
                      </a:r>
                      <a:endParaRPr lang="en-US" sz="1200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1622959"/>
                  </a:ext>
                </a:extLst>
              </a:tr>
              <a:tr h="2277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dirty="0">
                          <a:effectLst/>
                        </a:rPr>
                        <a:t>484.8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US" sz="1200" dirty="0">
                          <a:effectLst/>
                        </a:rPr>
                        <a:t>468</a:t>
                      </a:r>
                      <a:endParaRPr lang="en-US" sz="1200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2338110"/>
                  </a:ext>
                </a:extLst>
              </a:tr>
              <a:tr h="2277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dirty="0">
                          <a:effectLst/>
                        </a:rPr>
                        <a:t>983.5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US" sz="1200" dirty="0">
                          <a:effectLst/>
                        </a:rPr>
                        <a:t>9709</a:t>
                      </a:r>
                      <a:endParaRPr lang="en-US" sz="1200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1475285"/>
                  </a:ext>
                </a:extLst>
              </a:tr>
              <a:tr h="2277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dirty="0">
                          <a:effectLst/>
                        </a:rPr>
                        <a:t>1283.5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US" sz="1200" dirty="0">
                          <a:effectLst/>
                        </a:rPr>
                        <a:t>9439</a:t>
                      </a:r>
                      <a:endParaRPr lang="en-US" sz="1200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3191500"/>
                  </a:ext>
                </a:extLst>
              </a:tr>
              <a:tr h="2277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dirty="0">
                          <a:effectLst/>
                        </a:rPr>
                        <a:t>1331.5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US" sz="1200" dirty="0">
                          <a:effectLst/>
                        </a:rPr>
                        <a:t>3291</a:t>
                      </a:r>
                      <a:endParaRPr lang="en-US" sz="1200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15273"/>
                  </a:ext>
                </a:extLst>
              </a:tr>
              <a:tr h="2277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dirty="0">
                          <a:effectLst/>
                        </a:rPr>
                        <a:t>1449.7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US" sz="1200" dirty="0">
                          <a:effectLst/>
                        </a:rPr>
                        <a:t>2212</a:t>
                      </a:r>
                      <a:endParaRPr lang="en-US" sz="1200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6232972"/>
                  </a:ext>
                </a:extLst>
              </a:tr>
              <a:tr h="2277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dirty="0">
                          <a:effectLst/>
                        </a:rPr>
                        <a:t>1582.5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US" sz="1200" dirty="0">
                          <a:effectLst/>
                        </a:rPr>
                        <a:t>316</a:t>
                      </a:r>
                      <a:endParaRPr lang="en-US" sz="1200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1565059"/>
                  </a:ext>
                </a:extLst>
              </a:tr>
              <a:tr h="2277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dirty="0">
                          <a:effectLst/>
                        </a:rPr>
                        <a:t>1656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US" sz="1200" dirty="0">
                          <a:effectLst/>
                        </a:rPr>
                        <a:t>922</a:t>
                      </a:r>
                      <a:endParaRPr lang="en-US" sz="1200" dirty="0"/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090010"/>
                  </a:ext>
                </a:extLst>
              </a:tr>
            </a:tbl>
          </a:graphicData>
        </a:graphic>
      </p:graphicFrame>
      <p:sp>
        <p:nvSpPr>
          <p:cNvPr id="11" name="Parentesi graffa chiusa 10">
            <a:extLst>
              <a:ext uri="{FF2B5EF4-FFF2-40B4-BE49-F238E27FC236}">
                <a16:creationId xmlns:a16="http://schemas.microsoft.com/office/drawing/2014/main" id="{86F4C3A5-E148-C5B3-CB34-055B67EFE5A6}"/>
              </a:ext>
            </a:extLst>
          </p:cNvPr>
          <p:cNvSpPr/>
          <p:nvPr/>
        </p:nvSpPr>
        <p:spPr>
          <a:xfrm>
            <a:off x="8465091" y="4802028"/>
            <a:ext cx="208917" cy="69368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Parentesi graffa chiusa 11">
            <a:extLst>
              <a:ext uri="{FF2B5EF4-FFF2-40B4-BE49-F238E27FC236}">
                <a16:creationId xmlns:a16="http://schemas.microsoft.com/office/drawing/2014/main" id="{A30938BA-1254-893D-CA5B-4C14879E1F36}"/>
              </a:ext>
            </a:extLst>
          </p:cNvPr>
          <p:cNvSpPr/>
          <p:nvPr/>
        </p:nvSpPr>
        <p:spPr>
          <a:xfrm>
            <a:off x="8502276" y="5606069"/>
            <a:ext cx="208917" cy="101605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99E99C1-879D-7EB1-560D-3B840B50E39E}"/>
              </a:ext>
            </a:extLst>
          </p:cNvPr>
          <p:cNvSpPr txBox="1"/>
          <p:nvPr/>
        </p:nvSpPr>
        <p:spPr>
          <a:xfrm>
            <a:off x="8687759" y="5929432"/>
            <a:ext cx="1219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GS </a:t>
            </a:r>
            <a:r>
              <a:rPr lang="it-IT" dirty="0" err="1"/>
              <a:t>Coulex</a:t>
            </a:r>
            <a:endParaRPr lang="it-IT" dirty="0"/>
          </a:p>
          <a:p>
            <a:r>
              <a:rPr lang="it-IT" dirty="0"/>
              <a:t>∼1.6・10</a:t>
            </a:r>
            <a:r>
              <a:rPr lang="it-IT" baseline="30000" dirty="0"/>
              <a:t>4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787FEF6-F68A-42DD-A83D-AE9AB1B76CA7}"/>
              </a:ext>
            </a:extLst>
          </p:cNvPr>
          <p:cNvSpPr txBox="1"/>
          <p:nvPr/>
        </p:nvSpPr>
        <p:spPr>
          <a:xfrm>
            <a:off x="8606734" y="4964203"/>
            <a:ext cx="1375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1/2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err="1"/>
              <a:t>Coulex</a:t>
            </a:r>
            <a:endParaRPr lang="it-IT" dirty="0"/>
          </a:p>
          <a:p>
            <a:r>
              <a:rPr lang="it-IT" dirty="0"/>
              <a:t>∼1.0・10</a:t>
            </a:r>
            <a:r>
              <a:rPr lang="it-IT" baseline="30000" dirty="0"/>
              <a:t>4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B72751D-160E-2D46-269F-B0CBC39B1C30}"/>
              </a:ext>
            </a:extLst>
          </p:cNvPr>
          <p:cNvSpPr txBox="1"/>
          <p:nvPr/>
        </p:nvSpPr>
        <p:spPr>
          <a:xfrm>
            <a:off x="414131" y="5926688"/>
            <a:ext cx="5062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Large </a:t>
            </a:r>
            <a:r>
              <a:rPr lang="it-IT" dirty="0" err="1"/>
              <a:t>Coulex</a:t>
            </a:r>
            <a:r>
              <a:rPr lang="it-IT" dirty="0"/>
              <a:t> on the 1/2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err="1"/>
              <a:t>isomer</a:t>
            </a:r>
            <a:r>
              <a:rPr lang="it-IT" dirty="0"/>
              <a:t>: </a:t>
            </a:r>
            <a:r>
              <a:rPr lang="it-IT" dirty="0" err="1"/>
              <a:t>rotational</a:t>
            </a:r>
            <a:r>
              <a:rPr lang="it-IT" dirty="0"/>
              <a:t> band(K=1/2)-like </a:t>
            </a:r>
            <a:r>
              <a:rPr lang="it-IT" dirty="0" err="1"/>
              <a:t>structure</a:t>
            </a:r>
            <a:r>
              <a:rPr lang="it-IT" dirty="0"/>
              <a:t> 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1C39321-D8A5-B86D-AC1E-30499723D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131" y="218806"/>
            <a:ext cx="10515600" cy="842549"/>
          </a:xfrm>
        </p:spPr>
        <p:txBody>
          <a:bodyPr/>
          <a:lstStyle/>
          <a:p>
            <a:r>
              <a:rPr lang="it-IT" dirty="0"/>
              <a:t>IS646: </a:t>
            </a:r>
            <a:r>
              <a:rPr lang="it-IT" baseline="30000" dirty="0"/>
              <a:t>79</a:t>
            </a:r>
            <a:r>
              <a:rPr lang="it-IT" dirty="0"/>
              <a:t>Zn </a:t>
            </a:r>
            <a:r>
              <a:rPr lang="it-IT" dirty="0" err="1"/>
              <a:t>Coulex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ISOLDE (Sep. 24)</a:t>
            </a:r>
          </a:p>
        </p:txBody>
      </p:sp>
    </p:spTree>
    <p:extLst>
      <p:ext uri="{BB962C8B-B14F-4D97-AF65-F5344CB8AC3E}">
        <p14:creationId xmlns:p14="http://schemas.microsoft.com/office/powerpoint/2010/main" val="3473750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03A1C8-2138-6ED1-49DE-0C81C9622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E8328C-4E83-D003-DD94-2E70EE073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03" y="27761"/>
            <a:ext cx="10515600" cy="1087286"/>
          </a:xfrm>
        </p:spPr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learn</a:t>
            </a:r>
            <a:r>
              <a:rPr lang="it-IT" dirty="0"/>
              <a:t> from </a:t>
            </a:r>
            <a:r>
              <a:rPr lang="it-IT" baseline="30000" dirty="0"/>
              <a:t>79</a:t>
            </a:r>
            <a:r>
              <a:rPr lang="it-IT" dirty="0"/>
              <a:t>Zn</a:t>
            </a:r>
            <a:r>
              <a:rPr lang="it-IT" baseline="30000" dirty="0"/>
              <a:t>gs,1/2+</a:t>
            </a:r>
            <a:r>
              <a:rPr lang="it-IT" dirty="0"/>
              <a:t>(</a:t>
            </a:r>
            <a:r>
              <a:rPr lang="it-IT" dirty="0" err="1"/>
              <a:t>d,p</a:t>
            </a:r>
            <a:r>
              <a:rPr lang="it-IT" dirty="0"/>
              <a:t>)</a:t>
            </a:r>
            <a:r>
              <a:rPr lang="it-IT" baseline="30000" dirty="0"/>
              <a:t>80</a:t>
            </a:r>
            <a:r>
              <a:rPr lang="it-IT" dirty="0"/>
              <a:t>Zn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E95FFDA-2809-9ED5-7B75-17C180C79C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2231"/>
          <a:stretch/>
        </p:blipFill>
        <p:spPr>
          <a:xfrm>
            <a:off x="827690" y="2145407"/>
            <a:ext cx="3712779" cy="2121184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D574A01-6B87-DD15-4289-5AEE35D7BE75}"/>
              </a:ext>
            </a:extLst>
          </p:cNvPr>
          <p:cNvSpPr txBox="1"/>
          <p:nvPr/>
        </p:nvSpPr>
        <p:spPr>
          <a:xfrm>
            <a:off x="827690" y="1596095"/>
            <a:ext cx="283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Transfer on the </a:t>
            </a:r>
            <a:r>
              <a:rPr lang="it-IT" baseline="30000" dirty="0"/>
              <a:t>79</a:t>
            </a:r>
            <a:r>
              <a:rPr lang="it-IT" dirty="0"/>
              <a:t>Zn 9/2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err="1"/>
              <a:t>gs</a:t>
            </a:r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7C1059A-C225-5F61-25E5-74F74AB1B8E5}"/>
              </a:ext>
            </a:extLst>
          </p:cNvPr>
          <p:cNvSpPr txBox="1"/>
          <p:nvPr/>
        </p:nvSpPr>
        <p:spPr>
          <a:xfrm>
            <a:off x="5184228" y="1600608"/>
            <a:ext cx="3296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Transfer on the </a:t>
            </a:r>
            <a:r>
              <a:rPr lang="it-IT" baseline="30000" dirty="0"/>
              <a:t>79</a:t>
            </a:r>
            <a:r>
              <a:rPr lang="it-IT" dirty="0"/>
              <a:t>Zn 1/2</a:t>
            </a:r>
            <a:r>
              <a:rPr lang="it-IT" baseline="30000" dirty="0"/>
              <a:t>+</a:t>
            </a:r>
            <a:r>
              <a:rPr lang="it-IT" dirty="0"/>
              <a:t> </a:t>
            </a:r>
            <a:r>
              <a:rPr lang="it-IT" dirty="0" err="1"/>
              <a:t>isomer</a:t>
            </a:r>
            <a:endParaRPr lang="it-IT" dirty="0"/>
          </a:p>
        </p:txBody>
      </p: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A9E09B15-7E6B-CFCA-8281-0F40ECCF1E4A}"/>
              </a:ext>
            </a:extLst>
          </p:cNvPr>
          <p:cNvCxnSpPr/>
          <p:nvPr/>
        </p:nvCxnSpPr>
        <p:spPr>
          <a:xfrm>
            <a:off x="9806152" y="3429000"/>
            <a:ext cx="8723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E7F9BCAD-B20F-AF89-EEB8-3B2ACB3E9EB0}"/>
              </a:ext>
            </a:extLst>
          </p:cNvPr>
          <p:cNvCxnSpPr/>
          <p:nvPr/>
        </p:nvCxnSpPr>
        <p:spPr>
          <a:xfrm>
            <a:off x="9806152" y="2751506"/>
            <a:ext cx="8723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192D8E67-9C9B-6935-3DB3-CFDE85EB585C}"/>
              </a:ext>
            </a:extLst>
          </p:cNvPr>
          <p:cNvCxnSpPr/>
          <p:nvPr/>
        </p:nvCxnSpPr>
        <p:spPr>
          <a:xfrm>
            <a:off x="9806152" y="3005223"/>
            <a:ext cx="8723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A738801-8328-6F00-1B59-BE9AD95C10DE}"/>
              </a:ext>
            </a:extLst>
          </p:cNvPr>
          <p:cNvSpPr txBox="1"/>
          <p:nvPr/>
        </p:nvSpPr>
        <p:spPr>
          <a:xfrm>
            <a:off x="10823743" y="3244334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𝜋f</a:t>
            </a:r>
            <a:r>
              <a:rPr lang="it-IT" baseline="-25000" dirty="0">
                <a:solidFill>
                  <a:srgbClr val="0070C0"/>
                </a:solidFill>
              </a:rPr>
              <a:t>7/2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D673FD0-95E3-F487-36A0-424187DA5FAC}"/>
              </a:ext>
            </a:extLst>
          </p:cNvPr>
          <p:cNvSpPr txBox="1"/>
          <p:nvPr/>
        </p:nvSpPr>
        <p:spPr>
          <a:xfrm>
            <a:off x="10762829" y="2820557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𝜋p</a:t>
            </a:r>
            <a:r>
              <a:rPr lang="it-IT" baseline="-25000" dirty="0">
                <a:solidFill>
                  <a:srgbClr val="0070C0"/>
                </a:solidFill>
              </a:rPr>
              <a:t>3/2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390B0AC-7CD3-BB98-4387-90579C8420D0}"/>
              </a:ext>
            </a:extLst>
          </p:cNvPr>
          <p:cNvSpPr txBox="1"/>
          <p:nvPr/>
        </p:nvSpPr>
        <p:spPr>
          <a:xfrm>
            <a:off x="10762829" y="2558957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𝜋p</a:t>
            </a:r>
            <a:r>
              <a:rPr lang="it-IT" baseline="-25000" dirty="0">
                <a:solidFill>
                  <a:srgbClr val="0070C0"/>
                </a:solidFill>
              </a:rPr>
              <a:t>1/2</a:t>
            </a:r>
          </a:p>
        </p:txBody>
      </p:sp>
      <p:sp>
        <p:nvSpPr>
          <p:cNvPr id="16" name="Arco 15">
            <a:extLst>
              <a:ext uri="{FF2B5EF4-FFF2-40B4-BE49-F238E27FC236}">
                <a16:creationId xmlns:a16="http://schemas.microsoft.com/office/drawing/2014/main" id="{8632454A-318B-2953-CAFA-5BC338BE4B4E}"/>
              </a:ext>
            </a:extLst>
          </p:cNvPr>
          <p:cNvSpPr/>
          <p:nvPr/>
        </p:nvSpPr>
        <p:spPr>
          <a:xfrm rot="11878047">
            <a:off x="10058400" y="3005223"/>
            <a:ext cx="294290" cy="423777"/>
          </a:xfrm>
          <a:prstGeom prst="arc">
            <a:avLst>
              <a:gd name="adj1" fmla="val 16200000"/>
              <a:gd name="adj2" fmla="val 395916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Arco 16">
            <a:extLst>
              <a:ext uri="{FF2B5EF4-FFF2-40B4-BE49-F238E27FC236}">
                <a16:creationId xmlns:a16="http://schemas.microsoft.com/office/drawing/2014/main" id="{FF00495D-60FC-0452-2AAE-A02AE8B50575}"/>
              </a:ext>
            </a:extLst>
          </p:cNvPr>
          <p:cNvSpPr/>
          <p:nvPr/>
        </p:nvSpPr>
        <p:spPr>
          <a:xfrm rot="11878047">
            <a:off x="10268555" y="2586437"/>
            <a:ext cx="316144" cy="872758"/>
          </a:xfrm>
          <a:prstGeom prst="arc">
            <a:avLst>
              <a:gd name="adj1" fmla="val 16200000"/>
              <a:gd name="adj2" fmla="val 395916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FD2EB39-11E0-CB9F-8A4F-190E247EA5A4}"/>
              </a:ext>
            </a:extLst>
          </p:cNvPr>
          <p:cNvSpPr txBox="1"/>
          <p:nvPr/>
        </p:nvSpPr>
        <p:spPr>
          <a:xfrm>
            <a:off x="8762509" y="1858180"/>
            <a:ext cx="3296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N</a:t>
            </a:r>
            <a:r>
              <a:rPr lang="it-IT" dirty="0"/>
              <a:t>=50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broken</a:t>
            </a:r>
            <a:r>
              <a:rPr lang="it-IT" dirty="0"/>
              <a:t>, more </a:t>
            </a:r>
            <a:r>
              <a:rPr lang="it-IT" dirty="0" err="1"/>
              <a:t>proton</a:t>
            </a:r>
            <a:r>
              <a:rPr lang="it-IT" dirty="0"/>
              <a:t> </a:t>
            </a:r>
            <a:r>
              <a:rPr lang="it-IT" dirty="0" err="1"/>
              <a:t>excitations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26FB3848-A4FB-635E-9A01-4C628DCC4AE7}"/>
                  </a:ext>
                </a:extLst>
              </p:cNvPr>
              <p:cNvSpPr txBox="1"/>
              <p:nvPr/>
            </p:nvSpPr>
            <p:spPr>
              <a:xfrm>
                <a:off x="620110" y="5065986"/>
                <a:ext cx="92337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(</a:t>
                </a:r>
                <a:r>
                  <a:rPr lang="it-IT" dirty="0" err="1"/>
                  <a:t>d,p</a:t>
                </a:r>
                <a:r>
                  <a:rPr lang="it-IT" dirty="0"/>
                  <a:t>) on the </a:t>
                </a:r>
                <a:r>
                  <a:rPr lang="it-IT" baseline="30000" dirty="0"/>
                  <a:t>79</a:t>
                </a:r>
                <a:r>
                  <a:rPr lang="it-IT" dirty="0"/>
                  <a:t>Zn </a:t>
                </a:r>
                <a:r>
                  <a:rPr lang="it-IT" dirty="0" err="1"/>
                  <a:t>gs</a:t>
                </a:r>
                <a:r>
                  <a:rPr lang="it-IT" dirty="0"/>
                  <a:t>  </a:t>
                </a:r>
                <a:r>
                  <a:rPr lang="it-IT" dirty="0" err="1"/>
                  <a:t>will</a:t>
                </a:r>
                <a:r>
                  <a:rPr lang="it-IT" dirty="0"/>
                  <a:t> </a:t>
                </a:r>
                <a:r>
                  <a:rPr lang="it-IT" dirty="0" err="1"/>
                  <a:t>populate</a:t>
                </a:r>
                <a:r>
                  <a:rPr lang="it-IT" dirty="0"/>
                  <a:t> the 5</a:t>
                </a:r>
                <a:r>
                  <a:rPr lang="it-IT" baseline="30000" dirty="0"/>
                  <a:t>+</a:t>
                </a:r>
                <a:r>
                  <a:rPr lang="it-IT" dirty="0"/>
                  <a:t>, 6</a:t>
                </a:r>
                <a:r>
                  <a:rPr lang="it-IT" baseline="30000" dirty="0"/>
                  <a:t>+</a:t>
                </a:r>
                <a:r>
                  <a:rPr lang="it-IT" dirty="0"/>
                  <a:t> breaking the core with </a:t>
                </a:r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it-IT" dirty="0"/>
                  <a:t>=0,2 : g</a:t>
                </a:r>
                <a:r>
                  <a:rPr lang="it-IT" baseline="-25000" dirty="0"/>
                  <a:t>9/2</a:t>
                </a:r>
                <a:r>
                  <a:rPr lang="it-IT" dirty="0"/>
                  <a:t>-d</a:t>
                </a:r>
                <a:r>
                  <a:rPr lang="it-IT" baseline="-25000" dirty="0"/>
                  <a:t>5/2</a:t>
                </a:r>
                <a:r>
                  <a:rPr lang="it-IT" dirty="0"/>
                  <a:t>, g</a:t>
                </a:r>
                <a:r>
                  <a:rPr lang="it-IT" baseline="-25000" dirty="0"/>
                  <a:t>9/2</a:t>
                </a:r>
                <a:r>
                  <a:rPr lang="it-IT" dirty="0"/>
                  <a:t>-s</a:t>
                </a:r>
                <a:r>
                  <a:rPr lang="it-IT" baseline="-25000" dirty="0"/>
                  <a:t>1/2</a:t>
                </a:r>
              </a:p>
            </p:txBody>
          </p:sp>
        </mc:Choice>
        <mc:Fallback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26FB3848-A4FB-635E-9A01-4C628DCC4A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10" y="5065986"/>
                <a:ext cx="9233746" cy="369332"/>
              </a:xfrm>
              <a:prstGeom prst="rect">
                <a:avLst/>
              </a:prstGeom>
              <a:blipFill>
                <a:blip r:embed="rId4"/>
                <a:stretch>
                  <a:fillRect l="-412" t="-6452" b="-225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magine 19">
            <a:extLst>
              <a:ext uri="{FF2B5EF4-FFF2-40B4-BE49-F238E27FC236}">
                <a16:creationId xmlns:a16="http://schemas.microsoft.com/office/drawing/2014/main" id="{961757CF-27CF-6DF6-470F-4B33FF9B3A2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482"/>
          <a:stretch/>
        </p:blipFill>
        <p:spPr>
          <a:xfrm>
            <a:off x="4875968" y="2006754"/>
            <a:ext cx="4081893" cy="21211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4BC0E75D-AA0F-02A5-6F1D-CCCF615F1779}"/>
                  </a:ext>
                </a:extLst>
              </p:cNvPr>
              <p:cNvSpPr txBox="1"/>
              <p:nvPr/>
            </p:nvSpPr>
            <p:spPr>
              <a:xfrm>
                <a:off x="611555" y="5512308"/>
                <a:ext cx="1099186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(</a:t>
                </a:r>
                <a:r>
                  <a:rPr lang="it-IT" dirty="0" err="1"/>
                  <a:t>d,p</a:t>
                </a:r>
                <a:r>
                  <a:rPr lang="it-IT" dirty="0"/>
                  <a:t>) on the </a:t>
                </a:r>
                <a:r>
                  <a:rPr lang="it-IT" baseline="30000" dirty="0"/>
                  <a:t>79</a:t>
                </a:r>
                <a:r>
                  <a:rPr lang="it-IT" dirty="0"/>
                  <a:t>Zn 1/2</a:t>
                </a:r>
                <a:r>
                  <a:rPr lang="it-IT" baseline="30000" dirty="0"/>
                  <a:t>+</a:t>
                </a:r>
                <a:r>
                  <a:rPr lang="it-IT" dirty="0"/>
                  <a:t>  </a:t>
                </a:r>
                <a:r>
                  <a:rPr lang="it-IT" dirty="0" err="1"/>
                  <a:t>will</a:t>
                </a:r>
                <a:r>
                  <a:rPr lang="it-IT" dirty="0"/>
                  <a:t> </a:t>
                </a:r>
                <a:r>
                  <a:rPr lang="it-IT" dirty="0" err="1"/>
                  <a:t>populate</a:t>
                </a:r>
                <a:r>
                  <a:rPr lang="it-IT" dirty="0"/>
                  <a:t> the intruder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it-IT" dirty="0"/>
                  <a:t> breaking the core with </a:t>
                </a:r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it-IT" dirty="0"/>
                  <a:t>=0: (g</a:t>
                </a:r>
                <a:r>
                  <a:rPr lang="it-IT" baseline="-25000" dirty="0"/>
                  <a:t>9/2</a:t>
                </a:r>
                <a:r>
                  <a:rPr lang="it-IT" dirty="0"/>
                  <a:t>)</a:t>
                </a:r>
                <a:r>
                  <a:rPr lang="it-IT" baseline="30000" dirty="0"/>
                  <a:t>-2</a:t>
                </a:r>
                <a:r>
                  <a:rPr lang="it-IT" dirty="0"/>
                  <a:t> (s</a:t>
                </a:r>
                <a:r>
                  <a:rPr lang="it-IT" baseline="-25000" dirty="0"/>
                  <a:t>1/2</a:t>
                </a:r>
                <a:r>
                  <a:rPr lang="it-IT" dirty="0"/>
                  <a:t>)</a:t>
                </a:r>
                <a:r>
                  <a:rPr lang="it-IT" baseline="30000" dirty="0"/>
                  <a:t>2 </a:t>
                </a:r>
                <a:r>
                  <a:rPr lang="it-IT" dirty="0"/>
                  <a:t>, (g</a:t>
                </a:r>
                <a:r>
                  <a:rPr lang="it-IT" baseline="-25000" dirty="0"/>
                  <a:t>9/2</a:t>
                </a:r>
                <a:r>
                  <a:rPr lang="it-IT" dirty="0"/>
                  <a:t>)</a:t>
                </a:r>
                <a:r>
                  <a:rPr lang="it-IT" baseline="30000" dirty="0"/>
                  <a:t>-2</a:t>
                </a:r>
                <a:r>
                  <a:rPr lang="it-IT" dirty="0"/>
                  <a:t> (d</a:t>
                </a:r>
                <a:r>
                  <a:rPr lang="it-IT" baseline="-25000" dirty="0"/>
                  <a:t>5/2</a:t>
                </a:r>
                <a:r>
                  <a:rPr lang="it-IT" dirty="0"/>
                  <a:t>)</a:t>
                </a:r>
                <a:r>
                  <a:rPr lang="it-IT" baseline="30000" dirty="0"/>
                  <a:t>2</a:t>
                </a:r>
                <a:endParaRPr lang="it-IT" dirty="0"/>
              </a:p>
            </p:txBody>
          </p:sp>
        </mc:Choice>
        <mc:Fallback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4BC0E75D-AA0F-02A5-6F1D-CCCF615F1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55" y="5512308"/>
                <a:ext cx="10991866" cy="369332"/>
              </a:xfrm>
              <a:prstGeom prst="rect">
                <a:avLst/>
              </a:prstGeom>
              <a:blipFill>
                <a:blip r:embed="rId5"/>
                <a:stretch>
                  <a:fillRect l="-346" t="-3226" b="-225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8FB4150-76B5-8917-13AD-440921135206}"/>
              </a:ext>
            </a:extLst>
          </p:cNvPr>
          <p:cNvSpPr txBox="1"/>
          <p:nvPr/>
        </p:nvSpPr>
        <p:spPr>
          <a:xfrm>
            <a:off x="620110" y="4658159"/>
            <a:ext cx="221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Discovery </a:t>
            </a:r>
            <a:r>
              <a:rPr lang="it-IT" dirty="0" err="1"/>
              <a:t>potential</a:t>
            </a:r>
            <a:r>
              <a:rPr lang="it-IT" dirty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13464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3" grpId="0"/>
      <p:bldP spid="16" grpId="0" animBg="1"/>
      <p:bldP spid="17" grpId="0" animBg="1"/>
      <p:bldP spid="18" grpId="0"/>
      <p:bldP spid="19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77264C-3FFB-19FB-EB14-CA2C85B93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04" y="157655"/>
            <a:ext cx="9987455" cy="965474"/>
          </a:xfrm>
        </p:spPr>
        <p:txBody>
          <a:bodyPr/>
          <a:lstStyle/>
          <a:p>
            <a:r>
              <a:rPr lang="it-IT" dirty="0"/>
              <a:t>Shell-model </a:t>
            </a:r>
            <a:r>
              <a:rPr lang="it-IT" dirty="0" err="1"/>
              <a:t>predictions</a:t>
            </a:r>
            <a:endParaRPr lang="it-IT" dirty="0"/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2EC8EA07-1D9E-FAED-2396-0BDC84177048}"/>
              </a:ext>
            </a:extLst>
          </p:cNvPr>
          <p:cNvSpPr txBox="1"/>
          <p:nvPr/>
        </p:nvSpPr>
        <p:spPr>
          <a:xfrm>
            <a:off x="333704" y="1582636"/>
            <a:ext cx="475697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L. Nies et al., Phys. Rev. Lett. 131, 222503, 2023, </a:t>
            </a:r>
            <a:r>
              <a:rPr lang="it-IT" sz="1400" dirty="0"/>
              <a:t>PFSDG-U</a:t>
            </a:r>
            <a:endParaRPr lang="en-US" sz="14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2576626-8258-B067-47D0-7FF30E48E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" y="1968186"/>
            <a:ext cx="5004186" cy="227529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89C84EE-77AD-A418-D8DA-C566EA737BF7}"/>
              </a:ext>
            </a:extLst>
          </p:cNvPr>
          <p:cNvSpPr txBox="1"/>
          <p:nvPr/>
        </p:nvSpPr>
        <p:spPr>
          <a:xfrm>
            <a:off x="333704" y="4519449"/>
            <a:ext cx="787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Difference</a:t>
            </a:r>
            <a:r>
              <a:rPr lang="it-IT" dirty="0"/>
              <a:t> of </a:t>
            </a:r>
            <a:r>
              <a:rPr lang="it-IT" dirty="0" err="1"/>
              <a:t>occupancies</a:t>
            </a:r>
            <a:r>
              <a:rPr lang="it-IT" dirty="0"/>
              <a:t> </a:t>
            </a:r>
            <a:r>
              <a:rPr lang="it-IT" dirty="0" err="1"/>
              <a:t>among</a:t>
            </a:r>
            <a:r>
              <a:rPr lang="it-IT" dirty="0"/>
              <a:t> the </a:t>
            </a:r>
            <a:r>
              <a:rPr lang="it-IT" dirty="0" err="1"/>
              <a:t>excited</a:t>
            </a:r>
            <a:r>
              <a:rPr lang="it-IT" dirty="0"/>
              <a:t> </a:t>
            </a:r>
            <a:r>
              <a:rPr lang="it-IT" dirty="0" err="1"/>
              <a:t>states</a:t>
            </a:r>
            <a:r>
              <a:rPr lang="it-IT" dirty="0"/>
              <a:t> and the </a:t>
            </a:r>
            <a:r>
              <a:rPr lang="it-IT" dirty="0" err="1"/>
              <a:t>gs</a:t>
            </a:r>
            <a:r>
              <a:rPr lang="it-IT" dirty="0"/>
              <a:t> in </a:t>
            </a:r>
            <a:r>
              <a:rPr lang="it-IT" baseline="30000" dirty="0"/>
              <a:t>79,80</a:t>
            </a:r>
            <a:r>
              <a:rPr lang="it-IT" dirty="0"/>
              <a:t>Zn, </a:t>
            </a:r>
            <a:r>
              <a:rPr lang="it-IT" baseline="30000" dirty="0"/>
              <a:t>78</a:t>
            </a:r>
            <a:r>
              <a:rPr lang="it-IT" dirty="0"/>
              <a:t>Ni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02FA233-BDB6-1E03-44D9-58B824133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729" y="475576"/>
            <a:ext cx="1418897" cy="2441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CB3FD83-7491-851F-6089-BC33DA1DB2E5}"/>
              </a:ext>
            </a:extLst>
          </p:cNvPr>
          <p:cNvSpPr txBox="1"/>
          <p:nvPr/>
        </p:nvSpPr>
        <p:spPr>
          <a:xfrm>
            <a:off x="7483365" y="3105834"/>
            <a:ext cx="4537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Simplified</a:t>
            </a:r>
            <a:r>
              <a:rPr lang="it-IT" dirty="0"/>
              <a:t> interaction breaking </a:t>
            </a:r>
            <a:r>
              <a:rPr lang="it-IT" dirty="0" err="1"/>
              <a:t>only</a:t>
            </a:r>
            <a:endParaRPr lang="it-IT" dirty="0"/>
          </a:p>
          <a:p>
            <a:r>
              <a:rPr lang="it-IT" dirty="0"/>
              <a:t>      the </a:t>
            </a:r>
            <a:r>
              <a:rPr lang="it-IT" dirty="0" err="1"/>
              <a:t>N</a:t>
            </a:r>
            <a:r>
              <a:rPr lang="it-IT" dirty="0"/>
              <a:t>=50 core (GWB from </a:t>
            </a:r>
            <a:r>
              <a:rPr lang="it-IT" dirty="0" err="1"/>
              <a:t>Oxbash</a:t>
            </a:r>
            <a:r>
              <a:rPr lang="it-IT" dirty="0"/>
              <a:t> library)</a:t>
            </a:r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23623190-8255-0424-E241-8BDC6CAAEA57}"/>
              </a:ext>
            </a:extLst>
          </p:cNvPr>
          <p:cNvCxnSpPr/>
          <p:nvPr/>
        </p:nvCxnSpPr>
        <p:spPr>
          <a:xfrm>
            <a:off x="10384699" y="2648254"/>
            <a:ext cx="87235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0CB9C584-4FF6-0932-8AD9-E77C82537EDC}"/>
              </a:ext>
            </a:extLst>
          </p:cNvPr>
          <p:cNvCxnSpPr/>
          <p:nvPr/>
        </p:nvCxnSpPr>
        <p:spPr>
          <a:xfrm>
            <a:off x="10384699" y="1970760"/>
            <a:ext cx="87235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6D377689-8C96-A952-5322-E864C6834A4E}"/>
              </a:ext>
            </a:extLst>
          </p:cNvPr>
          <p:cNvCxnSpPr/>
          <p:nvPr/>
        </p:nvCxnSpPr>
        <p:spPr>
          <a:xfrm>
            <a:off x="10384699" y="2224477"/>
            <a:ext cx="87235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D3AC111-22C7-35F4-7F8B-2215764D0AEC}"/>
              </a:ext>
            </a:extLst>
          </p:cNvPr>
          <p:cNvSpPr txBox="1"/>
          <p:nvPr/>
        </p:nvSpPr>
        <p:spPr>
          <a:xfrm>
            <a:off x="11402290" y="2463588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𝜋f</a:t>
            </a:r>
            <a:r>
              <a:rPr lang="it-IT" baseline="-25000" dirty="0">
                <a:solidFill>
                  <a:srgbClr val="0070C0"/>
                </a:solidFill>
              </a:rPr>
              <a:t>7/2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7BE237D-3E49-8A95-9B82-B2F9397B084E}"/>
              </a:ext>
            </a:extLst>
          </p:cNvPr>
          <p:cNvSpPr txBox="1"/>
          <p:nvPr/>
        </p:nvSpPr>
        <p:spPr>
          <a:xfrm>
            <a:off x="11341376" y="2039811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𝜋p</a:t>
            </a:r>
            <a:r>
              <a:rPr lang="it-IT" baseline="-25000" dirty="0">
                <a:solidFill>
                  <a:srgbClr val="0070C0"/>
                </a:solidFill>
              </a:rPr>
              <a:t>3/2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2DCF4B1-7595-8590-9FE3-28C20C677CDF}"/>
              </a:ext>
            </a:extLst>
          </p:cNvPr>
          <p:cNvSpPr txBox="1"/>
          <p:nvPr/>
        </p:nvSpPr>
        <p:spPr>
          <a:xfrm>
            <a:off x="11341376" y="1778211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𝜋p</a:t>
            </a:r>
            <a:r>
              <a:rPr lang="it-IT" baseline="-25000" dirty="0">
                <a:solidFill>
                  <a:srgbClr val="0070C0"/>
                </a:solidFill>
              </a:rPr>
              <a:t>1/2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439C50D-2C8E-EA01-4D1A-14B62E1032E9}"/>
              </a:ext>
            </a:extLst>
          </p:cNvPr>
          <p:cNvSpPr txBox="1"/>
          <p:nvPr/>
        </p:nvSpPr>
        <p:spPr>
          <a:xfrm>
            <a:off x="8656220" y="2788670"/>
            <a:ext cx="906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rgbClr val="0070C0"/>
                </a:solidFill>
              </a:rPr>
              <a:t>Neutrons</a:t>
            </a:r>
            <a:endParaRPr lang="it-IT" sz="1400" dirty="0">
              <a:solidFill>
                <a:srgbClr val="0070C0"/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740663F-BB85-2917-F4DA-1EC814F2FD35}"/>
              </a:ext>
            </a:extLst>
          </p:cNvPr>
          <p:cNvSpPr txBox="1"/>
          <p:nvPr/>
        </p:nvSpPr>
        <p:spPr>
          <a:xfrm>
            <a:off x="10454387" y="2778913"/>
            <a:ext cx="785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rgbClr val="0070C0"/>
                </a:solidFill>
              </a:rPr>
              <a:t>Protons</a:t>
            </a:r>
            <a:endParaRPr lang="it-IT" sz="1400" dirty="0">
              <a:solidFill>
                <a:srgbClr val="0070C0"/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D462934-646A-6727-2447-5E2DFE842AFC}"/>
              </a:ext>
            </a:extLst>
          </p:cNvPr>
          <p:cNvSpPr txBox="1"/>
          <p:nvPr/>
        </p:nvSpPr>
        <p:spPr>
          <a:xfrm>
            <a:off x="231227" y="5317596"/>
            <a:ext cx="838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Shell-model </a:t>
            </a:r>
            <a:r>
              <a:rPr lang="it-IT" dirty="0" err="1"/>
              <a:t>calculations</a:t>
            </a:r>
            <a:r>
              <a:rPr lang="it-IT" dirty="0"/>
              <a:t> support the </a:t>
            </a:r>
            <a:r>
              <a:rPr lang="it-IT" dirty="0" err="1"/>
              <a:t>schematic</a:t>
            </a:r>
            <a:r>
              <a:rPr lang="it-IT" dirty="0"/>
              <a:t> shell-model picture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From the interaction,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get</a:t>
            </a:r>
            <a:r>
              <a:rPr lang="it-IT" dirty="0"/>
              <a:t> the </a:t>
            </a:r>
            <a:r>
              <a:rPr lang="it-IT" dirty="0" err="1"/>
              <a:t>level</a:t>
            </a:r>
            <a:r>
              <a:rPr lang="it-IT" dirty="0"/>
              <a:t> energies and SF to simulate the reactions</a:t>
            </a:r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AE244D1B-FE52-88D7-F77F-8342CF445D6D}"/>
              </a:ext>
            </a:extLst>
          </p:cNvPr>
          <p:cNvCxnSpPr>
            <a:cxnSpLocks/>
          </p:cNvCxnSpPr>
          <p:nvPr/>
        </p:nvCxnSpPr>
        <p:spPr>
          <a:xfrm>
            <a:off x="9996400" y="6078759"/>
            <a:ext cx="87235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8BBF21FB-B848-3AD8-A1E6-6F4E4A1F5B6A}"/>
              </a:ext>
            </a:extLst>
          </p:cNvPr>
          <p:cNvCxnSpPr>
            <a:cxnSpLocks/>
          </p:cNvCxnSpPr>
          <p:nvPr/>
        </p:nvCxnSpPr>
        <p:spPr>
          <a:xfrm>
            <a:off x="10003936" y="4931655"/>
            <a:ext cx="87235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>
            <a:extLst>
              <a:ext uri="{FF2B5EF4-FFF2-40B4-BE49-F238E27FC236}">
                <a16:creationId xmlns:a16="http://schemas.microsoft.com/office/drawing/2014/main" id="{C7CCEE1C-2DD4-C24A-800E-3EA91A33A5EE}"/>
              </a:ext>
            </a:extLst>
          </p:cNvPr>
          <p:cNvCxnSpPr>
            <a:cxnSpLocks/>
          </p:cNvCxnSpPr>
          <p:nvPr/>
        </p:nvCxnSpPr>
        <p:spPr>
          <a:xfrm>
            <a:off x="10003936" y="5317596"/>
            <a:ext cx="87235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631D643-DD01-5280-0882-44A363B5F821}"/>
              </a:ext>
            </a:extLst>
          </p:cNvPr>
          <p:cNvSpPr txBox="1"/>
          <p:nvPr/>
        </p:nvSpPr>
        <p:spPr>
          <a:xfrm>
            <a:off x="10224687" y="6250110"/>
            <a:ext cx="593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30000" dirty="0">
                <a:solidFill>
                  <a:srgbClr val="0070C0"/>
                </a:solidFill>
              </a:rPr>
              <a:t>80</a:t>
            </a:r>
            <a:r>
              <a:rPr lang="it-IT" dirty="0">
                <a:solidFill>
                  <a:srgbClr val="0070C0"/>
                </a:solidFill>
              </a:rPr>
              <a:t>Zn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8BDF31F7-BC98-A12C-5B90-7CA33DDA1B6C}"/>
                  </a:ext>
                </a:extLst>
              </p:cNvPr>
              <p:cNvSpPr txBox="1"/>
              <p:nvPr/>
            </p:nvSpPr>
            <p:spPr>
              <a:xfrm>
                <a:off x="10896680" y="5900024"/>
                <a:ext cx="4907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8BDF31F7-BC98-A12C-5B90-7CA33DDA1B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96680" y="5900024"/>
                <a:ext cx="49077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DC31299E-7059-0AF6-06A5-86BA1D0044C2}"/>
                  </a:ext>
                </a:extLst>
              </p:cNvPr>
              <p:cNvSpPr txBox="1"/>
              <p:nvPr/>
            </p:nvSpPr>
            <p:spPr>
              <a:xfrm>
                <a:off x="10883826" y="5123240"/>
                <a:ext cx="4907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DC31299E-7059-0AF6-06A5-86BA1D0044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3826" y="5123240"/>
                <a:ext cx="49077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839166BB-9912-D670-0047-77AD7133F34B}"/>
                  </a:ext>
                </a:extLst>
              </p:cNvPr>
              <p:cNvSpPr txBox="1"/>
              <p:nvPr/>
            </p:nvSpPr>
            <p:spPr>
              <a:xfrm>
                <a:off x="10883826" y="4754958"/>
                <a:ext cx="4907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839166BB-9912-D670-0047-77AD7133F3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3826" y="4754958"/>
                <a:ext cx="49077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Connettore 1 29">
            <a:extLst>
              <a:ext uri="{FF2B5EF4-FFF2-40B4-BE49-F238E27FC236}">
                <a16:creationId xmlns:a16="http://schemas.microsoft.com/office/drawing/2014/main" id="{69E03589-B254-2618-8867-39CFC8F4EC28}"/>
              </a:ext>
            </a:extLst>
          </p:cNvPr>
          <p:cNvCxnSpPr>
            <a:cxnSpLocks/>
          </p:cNvCxnSpPr>
          <p:nvPr/>
        </p:nvCxnSpPr>
        <p:spPr>
          <a:xfrm>
            <a:off x="10003936" y="4549309"/>
            <a:ext cx="87235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06F3D68E-F892-443F-C7E5-C15478E70DCB}"/>
                  </a:ext>
                </a:extLst>
              </p:cNvPr>
              <p:cNvSpPr txBox="1"/>
              <p:nvPr/>
            </p:nvSpPr>
            <p:spPr>
              <a:xfrm>
                <a:off x="10883826" y="4415994"/>
                <a:ext cx="4907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06F3D68E-F892-443F-C7E5-C15478E70D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3826" y="4415994"/>
                <a:ext cx="49077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Connettore 1 31">
            <a:extLst>
              <a:ext uri="{FF2B5EF4-FFF2-40B4-BE49-F238E27FC236}">
                <a16:creationId xmlns:a16="http://schemas.microsoft.com/office/drawing/2014/main" id="{863CBF2A-B1B9-D8BA-C476-CD6A55615DFB}"/>
              </a:ext>
            </a:extLst>
          </p:cNvPr>
          <p:cNvCxnSpPr>
            <a:cxnSpLocks/>
          </p:cNvCxnSpPr>
          <p:nvPr/>
        </p:nvCxnSpPr>
        <p:spPr>
          <a:xfrm>
            <a:off x="10003936" y="4412309"/>
            <a:ext cx="87235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2EB2155E-0354-7CF8-A866-C4FFE73B7B70}"/>
                  </a:ext>
                </a:extLst>
              </p:cNvPr>
              <p:cNvSpPr txBox="1"/>
              <p:nvPr/>
            </p:nvSpPr>
            <p:spPr>
              <a:xfrm>
                <a:off x="10876292" y="4167721"/>
                <a:ext cx="4907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2EB2155E-0354-7CF8-A866-C4FFE73B7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6292" y="4167721"/>
                <a:ext cx="49077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Connettore 1 33">
            <a:extLst>
              <a:ext uri="{FF2B5EF4-FFF2-40B4-BE49-F238E27FC236}">
                <a16:creationId xmlns:a16="http://schemas.microsoft.com/office/drawing/2014/main" id="{AE086AE0-B895-7FB5-5975-0322EDCCDB06}"/>
              </a:ext>
            </a:extLst>
          </p:cNvPr>
          <p:cNvCxnSpPr>
            <a:cxnSpLocks/>
          </p:cNvCxnSpPr>
          <p:nvPr/>
        </p:nvCxnSpPr>
        <p:spPr>
          <a:xfrm>
            <a:off x="10003936" y="4135760"/>
            <a:ext cx="87235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E0378D87-F560-7AFD-D95E-56BE5EAA62FF}"/>
                  </a:ext>
                </a:extLst>
              </p:cNvPr>
              <p:cNvSpPr txBox="1"/>
              <p:nvPr/>
            </p:nvSpPr>
            <p:spPr>
              <a:xfrm>
                <a:off x="10868758" y="3895729"/>
                <a:ext cx="4907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E0378D87-F560-7AFD-D95E-56BE5EAA62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8758" y="3895729"/>
                <a:ext cx="49077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EE172431-2536-2B0D-58A1-5D401BD65423}"/>
              </a:ext>
            </a:extLst>
          </p:cNvPr>
          <p:cNvCxnSpPr>
            <a:cxnSpLocks/>
          </p:cNvCxnSpPr>
          <p:nvPr/>
        </p:nvCxnSpPr>
        <p:spPr>
          <a:xfrm flipV="1">
            <a:off x="9648497" y="3951890"/>
            <a:ext cx="0" cy="23858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1D2E1B8-6E8A-FC69-841A-EAEDDE64D893}"/>
              </a:ext>
            </a:extLst>
          </p:cNvPr>
          <p:cNvSpPr txBox="1"/>
          <p:nvPr/>
        </p:nvSpPr>
        <p:spPr>
          <a:xfrm>
            <a:off x="8697653" y="3870095"/>
            <a:ext cx="93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E [MeV]</a:t>
            </a:r>
          </a:p>
        </p:txBody>
      </p:sp>
      <p:cxnSp>
        <p:nvCxnSpPr>
          <p:cNvPr id="40" name="Connettore 1 39">
            <a:extLst>
              <a:ext uri="{FF2B5EF4-FFF2-40B4-BE49-F238E27FC236}">
                <a16:creationId xmlns:a16="http://schemas.microsoft.com/office/drawing/2014/main" id="{AAD912C7-C16B-215E-7D3B-65AC2C1CD7F6}"/>
              </a:ext>
            </a:extLst>
          </p:cNvPr>
          <p:cNvCxnSpPr>
            <a:cxnSpLocks/>
          </p:cNvCxnSpPr>
          <p:nvPr/>
        </p:nvCxnSpPr>
        <p:spPr>
          <a:xfrm>
            <a:off x="9543630" y="6078759"/>
            <a:ext cx="2082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>
            <a:extLst>
              <a:ext uri="{FF2B5EF4-FFF2-40B4-BE49-F238E27FC236}">
                <a16:creationId xmlns:a16="http://schemas.microsoft.com/office/drawing/2014/main" id="{250DFB2D-8107-C72D-C65B-127464D6A0F5}"/>
              </a:ext>
            </a:extLst>
          </p:cNvPr>
          <p:cNvCxnSpPr>
            <a:cxnSpLocks/>
          </p:cNvCxnSpPr>
          <p:nvPr/>
        </p:nvCxnSpPr>
        <p:spPr>
          <a:xfrm>
            <a:off x="9521990" y="5570366"/>
            <a:ext cx="2082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>
            <a:extLst>
              <a:ext uri="{FF2B5EF4-FFF2-40B4-BE49-F238E27FC236}">
                <a16:creationId xmlns:a16="http://schemas.microsoft.com/office/drawing/2014/main" id="{424E787B-C998-F54E-74A3-EBA3C6B4A795}"/>
              </a:ext>
            </a:extLst>
          </p:cNvPr>
          <p:cNvCxnSpPr>
            <a:cxnSpLocks/>
          </p:cNvCxnSpPr>
          <p:nvPr/>
        </p:nvCxnSpPr>
        <p:spPr>
          <a:xfrm>
            <a:off x="9515369" y="5014267"/>
            <a:ext cx="2082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6AC916C3-1E5E-D59B-2F87-0704B03841AF}"/>
              </a:ext>
            </a:extLst>
          </p:cNvPr>
          <p:cNvSpPr txBox="1"/>
          <p:nvPr/>
        </p:nvSpPr>
        <p:spPr>
          <a:xfrm>
            <a:off x="9223779" y="589958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5B745F57-E685-F39D-B41D-2372E16B5F8F}"/>
              </a:ext>
            </a:extLst>
          </p:cNvPr>
          <p:cNvSpPr txBox="1"/>
          <p:nvPr/>
        </p:nvSpPr>
        <p:spPr>
          <a:xfrm>
            <a:off x="9217617" y="536590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50E30B9C-A8C0-AC2B-52BC-68DF1334B80F}"/>
              </a:ext>
            </a:extLst>
          </p:cNvPr>
          <p:cNvSpPr txBox="1"/>
          <p:nvPr/>
        </p:nvSpPr>
        <p:spPr>
          <a:xfrm>
            <a:off x="9213023" y="483222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2</a:t>
            </a:r>
          </a:p>
        </p:txBody>
      </p:sp>
      <p:cxnSp>
        <p:nvCxnSpPr>
          <p:cNvPr id="47" name="Connettore 1 46">
            <a:extLst>
              <a:ext uri="{FF2B5EF4-FFF2-40B4-BE49-F238E27FC236}">
                <a16:creationId xmlns:a16="http://schemas.microsoft.com/office/drawing/2014/main" id="{F715DD43-48A7-2EC4-1F3A-BFA9AD00F17B}"/>
              </a:ext>
            </a:extLst>
          </p:cNvPr>
          <p:cNvCxnSpPr>
            <a:cxnSpLocks/>
          </p:cNvCxnSpPr>
          <p:nvPr/>
        </p:nvCxnSpPr>
        <p:spPr>
          <a:xfrm>
            <a:off x="9527657" y="4537053"/>
            <a:ext cx="2082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2C0E6E4A-BEE7-E7B0-7EC4-0A06E55203DD}"/>
              </a:ext>
            </a:extLst>
          </p:cNvPr>
          <p:cNvSpPr txBox="1"/>
          <p:nvPr/>
        </p:nvSpPr>
        <p:spPr>
          <a:xfrm>
            <a:off x="9221212" y="435238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3</a:t>
            </a:r>
          </a:p>
        </p:txBody>
      </p:sp>
      <p:pic>
        <p:nvPicPr>
          <p:cNvPr id="49" name="Immagine 48">
            <a:extLst>
              <a:ext uri="{FF2B5EF4-FFF2-40B4-BE49-F238E27FC236}">
                <a16:creationId xmlns:a16="http://schemas.microsoft.com/office/drawing/2014/main" id="{BEA430F8-21B8-1D7E-7B6B-5D19C894E0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07633" y="2090776"/>
            <a:ext cx="2358776" cy="189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1913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5533</TotalTime>
  <Words>1305</Words>
  <Application>Microsoft Macintosh PowerPoint</Application>
  <PresentationFormat>Widescreen</PresentationFormat>
  <Paragraphs>248</Paragraphs>
  <Slides>16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7" baseType="lpstr">
      <vt:lpstr>Aptos</vt:lpstr>
      <vt:lpstr>Aptos Display</vt:lpstr>
      <vt:lpstr>Arial</vt:lpstr>
      <vt:lpstr>Calibri</vt:lpstr>
      <vt:lpstr>Cambria Math</vt:lpstr>
      <vt:lpstr>Comic Sans MS</vt:lpstr>
      <vt:lpstr>Noto Sans</vt:lpstr>
      <vt:lpstr>Roboto</vt:lpstr>
      <vt:lpstr>Times New Roman</vt:lpstr>
      <vt:lpstr>Verdana</vt:lpstr>
      <vt:lpstr>Tema di Office</vt:lpstr>
      <vt:lpstr>79Zngs,1/2+(d,p)80Zn</vt:lpstr>
      <vt:lpstr>The N=50 isotones towards 78Ni</vt:lpstr>
      <vt:lpstr>Evolution of the N=50 gap</vt:lpstr>
      <vt:lpstr>Shape coexistence towards and at 78Ni</vt:lpstr>
      <vt:lpstr>What is known in 79,80Zn (I)</vt:lpstr>
      <vt:lpstr>What is known in 79,80Zn (II)</vt:lpstr>
      <vt:lpstr>IS646: 79Zn Coulex at ISOLDE (Sep. 24)</vt:lpstr>
      <vt:lpstr>What we can learn from 79Zngs,1/2+(d,p)80Zn</vt:lpstr>
      <vt:lpstr>Shell-model predictions</vt:lpstr>
      <vt:lpstr>Proposed measurement on ISS:  21 shifts of beam on target</vt:lpstr>
      <vt:lpstr>Simulation of the ISS results</vt:lpstr>
      <vt:lpstr>Conclusions, TAC comment</vt:lpstr>
      <vt:lpstr>Thank for your attention !</vt:lpstr>
      <vt:lpstr>Shell-model PFSDG-U</vt:lpstr>
      <vt:lpstr>Thinner target 100-150 𝜇g/cm2 </vt:lpstr>
      <vt:lpstr>Fusion-evaporation backround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Gottardo</dc:creator>
  <cp:lastModifiedBy>Andrea Gottardo</cp:lastModifiedBy>
  <cp:revision>7</cp:revision>
  <dcterms:created xsi:type="dcterms:W3CDTF">2025-02-01T12:57:30Z</dcterms:created>
  <dcterms:modified xsi:type="dcterms:W3CDTF">2025-02-05T09:18:47Z</dcterms:modified>
</cp:coreProperties>
</file>