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400" r:id="rId4"/>
    <p:sldId id="402" r:id="rId5"/>
    <p:sldId id="404" r:id="rId6"/>
    <p:sldId id="403" r:id="rId7"/>
    <p:sldId id="405" r:id="rId8"/>
    <p:sldId id="406" r:id="rId9"/>
    <p:sldId id="409" r:id="rId10"/>
    <p:sldId id="411" r:id="rId11"/>
    <p:sldId id="413" r:id="rId12"/>
    <p:sldId id="410" r:id="rId13"/>
    <p:sldId id="407" r:id="rId14"/>
    <p:sldId id="414" r:id="rId15"/>
    <p:sldId id="415" r:id="rId16"/>
    <p:sldId id="391" r:id="rId17"/>
    <p:sldId id="266" r:id="rId18"/>
    <p:sldId id="418" r:id="rId19"/>
    <p:sldId id="417" r:id="rId20"/>
    <p:sldId id="401" r:id="rId21"/>
    <p:sldId id="419" r:id="rId22"/>
    <p:sldId id="259" r:id="rId23"/>
    <p:sldId id="390" r:id="rId24"/>
    <p:sldId id="399" r:id="rId25"/>
    <p:sldId id="395" r:id="rId26"/>
    <p:sldId id="264" r:id="rId27"/>
    <p:sldId id="396" r:id="rId28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93"/>
    <p:restoredTop sz="88231"/>
  </p:normalViewPr>
  <p:slideViewPr>
    <p:cSldViewPr snapToGrid="0" snapToObjects="1">
      <p:cViewPr varScale="1">
        <p:scale>
          <a:sx n="98" d="100"/>
          <a:sy n="98" d="100"/>
        </p:scale>
        <p:origin x="9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95995-FEF7-1949-A28C-C37D49E664F2}" type="datetimeFigureOut">
              <a:rPr lang="en-GR" smtClean="0"/>
              <a:t>5/2/25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1DB0C-212E-5142-A9D1-561B8E10C1E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4036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R" dirty="0"/>
              <a:t>Mobile shielding wall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76860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"/>
            <a:endParaRPr lang="en-GB" dirty="0">
              <a:solidFill>
                <a:srgbClr val="000000"/>
              </a:solidFill>
              <a:effectLst/>
            </a:endParaRP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n/cm2/7e12</a:t>
            </a: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n/cm2/day</a:t>
            </a: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days/1e18</a:t>
            </a:r>
          </a:p>
          <a:p>
            <a:pPr algn="l" fontAlgn="b"/>
            <a:r>
              <a:rPr lang="en-GB" dirty="0" err="1">
                <a:solidFill>
                  <a:srgbClr val="000000"/>
                </a:solidFill>
                <a:effectLst/>
              </a:rPr>
              <a:t>aNEAR</a:t>
            </a:r>
            <a:r>
              <a:rPr lang="en-GB" dirty="0">
                <a:solidFill>
                  <a:srgbClr val="000000"/>
                </a:solidFill>
                <a:effectLst/>
              </a:rPr>
              <a:t> at marble end</a:t>
            </a: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8.40E+08</a:t>
            </a: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1.44E+13</a:t>
            </a:r>
          </a:p>
          <a:p>
            <a:pPr algn="ctr" fontAlgn="b"/>
            <a:r>
              <a:rPr lang="en-GB" dirty="0">
                <a:solidFill>
                  <a:srgbClr val="000000"/>
                </a:solidFill>
                <a:effectLst/>
              </a:rPr>
              <a:t>69480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l-GR" dirty="0"/>
              <a:t>υπολόγισα με βάση τα δικά σου:</a:t>
            </a:r>
          </a:p>
          <a:p>
            <a:r>
              <a:rPr lang="el-GR" dirty="0"/>
              <a:t>1,35</a:t>
            </a:r>
            <a:r>
              <a:rPr lang="en-GB" dirty="0"/>
              <a:t>E+10	n/cm2/bunch	</a:t>
            </a:r>
          </a:p>
          <a:p>
            <a:r>
              <a:rPr lang="en-GB" dirty="0"/>
              <a:t>0,16	        cm2 (</a:t>
            </a:r>
            <a:r>
              <a:rPr lang="en-GB" dirty="0" err="1"/>
              <a:t>embadon</a:t>
            </a:r>
            <a:r>
              <a:rPr lang="en-GB" dirty="0"/>
              <a:t> </a:t>
            </a:r>
            <a:r>
              <a:rPr lang="en-GB" dirty="0" err="1"/>
              <a:t>anixneyth</a:t>
            </a:r>
            <a:r>
              <a:rPr lang="en-GB" dirty="0"/>
              <a:t> 4*4</a:t>
            </a:r>
            <a:r>
              <a:rPr lang="el-GR" dirty="0"/>
              <a:t>μμ2)	</a:t>
            </a:r>
          </a:p>
          <a:p>
            <a:r>
              <a:rPr lang="el-GR" dirty="0"/>
              <a:t>2,16</a:t>
            </a:r>
            <a:r>
              <a:rPr lang="en-GB" dirty="0"/>
              <a:t>E+09	n/bunch	</a:t>
            </a:r>
            <a:r>
              <a:rPr lang="el-GR" dirty="0"/>
              <a:t>θα </a:t>
            </a:r>
            <a:r>
              <a:rPr lang="el-GR" dirty="0" err="1"/>
              <a:t>φαει</a:t>
            </a:r>
            <a:r>
              <a:rPr lang="el-GR" dirty="0"/>
              <a:t> ο </a:t>
            </a:r>
            <a:r>
              <a:rPr lang="el-GR" dirty="0" err="1"/>
              <a:t>ανιχνευτης</a:t>
            </a:r>
            <a:endParaRPr lang="el-GR" dirty="0"/>
          </a:p>
          <a:p>
            <a:r>
              <a:rPr lang="el-GR" dirty="0"/>
              <a:t>4,63</a:t>
            </a:r>
            <a:r>
              <a:rPr lang="en-GB" dirty="0"/>
              <a:t>E+06	bunches	</a:t>
            </a:r>
            <a:r>
              <a:rPr lang="el-GR" dirty="0" err="1"/>
              <a:t>αντεχει</a:t>
            </a:r>
            <a:r>
              <a:rPr lang="el-GR" dirty="0"/>
              <a:t> να </a:t>
            </a:r>
            <a:r>
              <a:rPr lang="el-GR" dirty="0" err="1"/>
              <a:t>φαει</a:t>
            </a:r>
            <a:r>
              <a:rPr lang="el-GR" dirty="0"/>
              <a:t> </a:t>
            </a:r>
            <a:r>
              <a:rPr lang="el-GR" dirty="0" err="1"/>
              <a:t>μεχρι</a:t>
            </a:r>
            <a:r>
              <a:rPr lang="el-GR" dirty="0"/>
              <a:t> τα 10^16 </a:t>
            </a:r>
            <a:r>
              <a:rPr lang="el-GR" dirty="0" err="1"/>
              <a:t>νετρονια</a:t>
            </a:r>
            <a:r>
              <a:rPr lang="el-GR" dirty="0"/>
              <a:t> που </a:t>
            </a:r>
            <a:r>
              <a:rPr lang="el-GR" dirty="0" err="1"/>
              <a:t>λεει</a:t>
            </a:r>
            <a:r>
              <a:rPr lang="el-GR" dirty="0"/>
              <a:t> η </a:t>
            </a:r>
            <a:r>
              <a:rPr lang="en-GB" dirty="0"/>
              <a:t>Christina </a:t>
            </a:r>
            <a:r>
              <a:rPr lang="el-GR" dirty="0" err="1"/>
              <a:t>οτι</a:t>
            </a:r>
            <a:r>
              <a:rPr lang="el-GR" dirty="0"/>
              <a:t> </a:t>
            </a:r>
            <a:r>
              <a:rPr lang="el-GR" dirty="0" err="1"/>
              <a:t>αρχιζει</a:t>
            </a:r>
            <a:r>
              <a:rPr lang="el-GR" dirty="0"/>
              <a:t> να </a:t>
            </a:r>
            <a:r>
              <a:rPr lang="el-GR" dirty="0" err="1"/>
              <a:t>χανει</a:t>
            </a:r>
            <a:r>
              <a:rPr lang="el-GR" dirty="0"/>
              <a:t> σε </a:t>
            </a:r>
            <a:r>
              <a:rPr lang="en-GB" dirty="0"/>
              <a:t>resolution</a:t>
            </a:r>
          </a:p>
          <a:p>
            <a:r>
              <a:rPr lang="en-GB" dirty="0"/>
              <a:t>--------		</a:t>
            </a:r>
          </a:p>
          <a:p>
            <a:r>
              <a:rPr lang="en-GB" dirty="0"/>
              <a:t>6,43E+01	days (</a:t>
            </a:r>
            <a:r>
              <a:rPr lang="en-GB" dirty="0" err="1"/>
              <a:t>thewrwntas</a:t>
            </a:r>
            <a:r>
              <a:rPr lang="en-GB" dirty="0"/>
              <a:t> 3000 bunches/hour)	</a:t>
            </a:r>
          </a:p>
          <a:p>
            <a:endParaRPr lang="en-GB" dirty="0"/>
          </a:p>
          <a:p>
            <a:r>
              <a:rPr lang="el-GR" dirty="0"/>
              <a:t>άρα αντέχει και με το παραπάνω για τις μέρες που θα είναι στο </a:t>
            </a:r>
            <a:r>
              <a:rPr lang="en-GB" dirty="0"/>
              <a:t>NEAR.</a:t>
            </a: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81525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Strong polarization effects produced by the trapping of charge carriers in the defects produced by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neutron irradiation are observed already at about 4 ⋅ 1014 n∕cm2 in the 100 </a:t>
            </a:r>
            <a:r>
              <a:rPr lang="el-GR" i="1" dirty="0">
                <a:effectLst/>
                <a:latin typeface="Helvetica" pitchFamily="2" charset="0"/>
              </a:rPr>
              <a:t>μ</a:t>
            </a:r>
            <a:r>
              <a:rPr lang="en-GB" i="1" dirty="0">
                <a:effectLst/>
                <a:latin typeface="Helvetica" pitchFamily="2" charset="0"/>
              </a:rPr>
              <a:t>m thick </a:t>
            </a:r>
            <a:r>
              <a:rPr lang="en-GB" i="1" dirty="0" err="1">
                <a:effectLst/>
                <a:latin typeface="Helvetica" pitchFamily="2" charset="0"/>
              </a:rPr>
              <a:t>sCD</a:t>
            </a:r>
            <a:r>
              <a:rPr lang="en-GB" i="1" dirty="0">
                <a:effectLst/>
                <a:latin typeface="Helvetica" pitchFamily="2" charset="0"/>
              </a:rPr>
              <a:t>. A software correction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the polarization effect is proposed, which enables to extend the </a:t>
            </a:r>
            <a:r>
              <a:rPr lang="en-GB" i="1" dirty="0" err="1">
                <a:effectLst/>
                <a:latin typeface="Helvetica" pitchFamily="2" charset="0"/>
              </a:rPr>
              <a:t>sCD</a:t>
            </a:r>
            <a:r>
              <a:rPr lang="en-GB" i="1" dirty="0">
                <a:effectLst/>
                <a:latin typeface="Helvetica" pitchFamily="2" charset="0"/>
              </a:rPr>
              <a:t> range of operation up to higher fluences.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Taking into account such correction, a 50 </a:t>
            </a:r>
            <a:r>
              <a:rPr lang="el-GR" i="1" dirty="0">
                <a:effectLst/>
                <a:latin typeface="Helvetica" pitchFamily="2" charset="0"/>
              </a:rPr>
              <a:t>μ</a:t>
            </a:r>
            <a:r>
              <a:rPr lang="en-GB" i="1" dirty="0">
                <a:effectLst/>
                <a:latin typeface="Helvetica" pitchFamily="2" charset="0"/>
              </a:rPr>
              <a:t>m thick </a:t>
            </a:r>
            <a:r>
              <a:rPr lang="en-GB" i="1" dirty="0" err="1">
                <a:effectLst/>
                <a:latin typeface="Helvetica" pitchFamily="2" charset="0"/>
              </a:rPr>
              <a:t>sCD</a:t>
            </a:r>
            <a:r>
              <a:rPr lang="en-GB" i="1" dirty="0">
                <a:effectLst/>
                <a:latin typeface="Helvetica" pitchFamily="2" charset="0"/>
              </a:rPr>
              <a:t> is expected to reach 1015 n∕cm2 with a CCE greater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than 0.7.</a:t>
            </a:r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58027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GR" dirty="0"/>
              <a:t>onservative 1 pulse / 10 ns, in order to avoid pile-up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21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64794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As already discussed in the introduction section, neutron detection represents one of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the earliest and yet most important application of diamond detectors.</a:t>
            </a:r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95960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R" dirty="0"/>
              <a:t>C8 and dIRECT HAVE SLIGHTLY DIFFERENT BANDWISTH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4048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The effects produced by the radiation depend upon several factors, dose-rate, fluence, type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radiation, and temperature being the most important.</a:t>
            </a:r>
          </a:p>
          <a:p>
            <a:r>
              <a:rPr lang="en-GB" i="1" dirty="0">
                <a:effectLst/>
                <a:latin typeface="Helvetica" pitchFamily="2" charset="0"/>
              </a:rPr>
              <a:t>The radiation-induced defects are both vacancies, which act as traps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located at deep energy levels and displaced atoms interstitials generated by Rutherford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scattering and knock-on atoms. The energy per unit path lost by the incident particle due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to displacement processes is called non-ionizing energy loss (NIEL), and it depends on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projectile nucleus atomic number and energy.</a:t>
            </a:r>
          </a:p>
          <a:p>
            <a:r>
              <a:rPr lang="en-GB" dirty="0"/>
              <a:t>Thermal neutrons do not have a noticeable effect on carbon since their energy results lower than the minimum average energy of 43 eV requested for a single vacancy-interstitial creation.</a:t>
            </a:r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74345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The effects produced by the radiation depend upon several factors, dose-rate, fluence, type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radiation, and temperature being the most important.</a:t>
            </a:r>
          </a:p>
          <a:p>
            <a:r>
              <a:rPr lang="en-GB" i="1" dirty="0">
                <a:effectLst/>
                <a:latin typeface="Helvetica" pitchFamily="2" charset="0"/>
              </a:rPr>
              <a:t>The radiation-induced defects are both vacancies, which act as traps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located at deep energy levels and displaced atoms interstitials generated by Rutherford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scattering and knock-on atoms. The energy per unit path lost by the incident particle due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to displacement processes is called non-ionizing energy loss (NIEL), and it depends on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projectile nucleus atomic number and energy.</a:t>
            </a:r>
          </a:p>
          <a:p>
            <a:r>
              <a:rPr lang="en-GB" dirty="0"/>
              <a:t>Thermal neutrons do not have a noticeable effect on carbon since their energy results lower than the minimum average energy of 43 eV requested for a single vacancy-interstitial creation.</a:t>
            </a:r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38342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The effects produced by the radiation depend upon several factors, dose-rate, fluence, type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radiation, and temperature being the most important.</a:t>
            </a:r>
          </a:p>
          <a:p>
            <a:r>
              <a:rPr lang="en-GB" i="1" dirty="0">
                <a:effectLst/>
                <a:latin typeface="Helvetica" pitchFamily="2" charset="0"/>
              </a:rPr>
              <a:t>The radiation-induced defects are both vacancies, which act as traps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located at deep energy levels and displaced atoms interstitials generated by Rutherford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scattering and knock-on atoms. The energy per unit path lost by the incident particle due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to displacement processes is called non-ionizing energy loss (NIEL), and it depends on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projectile nucleus atomic number and energy.</a:t>
            </a:r>
          </a:p>
          <a:p>
            <a:r>
              <a:rPr lang="en-GB" dirty="0"/>
              <a:t>Thermal neutrons do not have a noticeable effect on carbon since their energy results lower than the minimum average energy of 43 eV requested for a single vacancy-interstitial creation.</a:t>
            </a:r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84144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The effects produced by the radiation depend upon several factors, dose-rate, fluence, type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radiation, and temperature being the most important.</a:t>
            </a:r>
          </a:p>
          <a:p>
            <a:r>
              <a:rPr lang="en-GB" i="1" dirty="0">
                <a:effectLst/>
                <a:latin typeface="Helvetica" pitchFamily="2" charset="0"/>
              </a:rPr>
              <a:t>The radiation-induced defects are both vacancies, which act as traps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located at deep energy levels and displaced atoms interstitials generated by Rutherford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scattering and knock-on atoms. The energy per unit path lost by the incident particle due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to displacement processes is called non-ionizing energy loss (NIEL), and it depends on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projectile nucleus atomic number and energy.</a:t>
            </a:r>
          </a:p>
          <a:p>
            <a:r>
              <a:rPr lang="en-GB" dirty="0"/>
              <a:t>Thermal neutrons do not have a noticeable effect on carbon since their energy results lower than the minimum average energy of 43 eV requested for a single vacancy-interstitial creation.</a:t>
            </a:r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1414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>
                <a:effectLst/>
                <a:latin typeface="Helvetica" pitchFamily="2" charset="0"/>
              </a:rPr>
              <a:t>The effects produced by the radiation depend upon several factors, dose-rate, fluence, type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of radiation, and temperature being the most important.</a:t>
            </a:r>
          </a:p>
          <a:p>
            <a:r>
              <a:rPr lang="en-GB" i="1" dirty="0">
                <a:effectLst/>
                <a:latin typeface="Helvetica" pitchFamily="2" charset="0"/>
              </a:rPr>
              <a:t>The radiation-induced defects are both vacancies, which act as traps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located at deep energy levels and displaced atoms interstitials generated by Rutherford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scattering and knock-on atoms. The energy per unit path lost by the incident particle due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to displacement processes is called non-ionizing energy loss (NIEL), and it depends on the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i="1" dirty="0">
                <a:effectLst/>
                <a:latin typeface="Helvetica" pitchFamily="2" charset="0"/>
              </a:rPr>
              <a:t>projectile nucleus atomic number and energy.</a:t>
            </a:r>
          </a:p>
          <a:p>
            <a:r>
              <a:rPr lang="en-GB" dirty="0"/>
              <a:t>Thermal neutrons do not have a noticeable effect on carbon since their energy results lower than the minimum average energy of 43 eV requested for a single vacancy-interstitial creation.</a:t>
            </a:r>
            <a:endParaRPr lang="en-GB" dirty="0">
              <a:effectLst/>
              <a:latin typeface="Helvetica" pitchFamily="2" charset="0"/>
            </a:endParaRPr>
          </a:p>
          <a:p>
            <a:endParaRPr lang="en-GB" dirty="0">
              <a:effectLst/>
              <a:latin typeface="Helvetica" pitchFamily="2" charset="0"/>
            </a:endParaRPr>
          </a:p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40974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1DB0C-212E-5142-A9D1-561B8E10C1E6}" type="slidenum">
              <a:rPr lang="en-GR" smtClean="0"/>
              <a:t>14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7244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641EA-09CC-9747-6FC9-71ABED3AB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C03946-6DB2-B577-095C-357D4044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818A7-9D66-EE0F-FCE8-9A35B735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0AAB-5487-1540-9C6D-3CB7778F6DA4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DE41C-B253-4490-B51F-5679A7C9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49807-AEDD-C432-CF67-6BB3AB230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52598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63A32-9ECF-7ACF-F5E1-1CED6B527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31DDAF-C393-81D1-8CE8-81E93710D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A4F88-8B4A-71ED-11B7-516709F17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2AEE-DC22-D949-87A7-E92B21E21F24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AAC7B-2D26-C893-347A-6C188D2DA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D49B8-8DFB-7B40-E9EA-BD0838521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227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67E6B-701B-6BFB-E3A1-42E2CF17A6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C23900-4D09-9FC0-A522-5937E15E5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B97CF-581D-6286-46F3-FD680F502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594A-39E6-1147-9F45-7814C85C57C5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3D5D5-517F-A6FA-0EB6-FDB68D433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F3F08-6513-8D69-E1C1-93F73EB3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2478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23C80-0B21-5459-0C22-618B5FE90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1FCDC-2821-3850-F980-8E0FB8764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355D3-2378-2642-F074-30949234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8FBA0-2EBF-004F-AE8D-CC9D421A3697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7480-FE17-ADEA-E7EC-C37F6757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A51AB-C416-C4ED-103F-BED597097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54804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43687-9EC6-1769-C189-A4441DCD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38624-EDFB-FCB5-6960-231B9642E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BD2BF-C5E1-CD49-3374-9300A3AA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7148-62E5-C64D-ABE4-9F40850F5DBB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91E45-31D5-54FD-BC7A-58F46C7A4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1023C-E30F-C337-38B2-7C911B59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597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6C96C-ECB8-1D44-8BBB-DFF7ED3E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4045D-F0B2-C1E2-12E6-446FFA64A1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0880A0-C40E-E8C4-5B0D-52650867A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C0802-BBAB-9B24-046A-B57AB801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BF67-8054-3A47-BFEF-DFA9462B9BFD}" type="datetime1">
              <a:rPr lang="en-US" smtClean="0"/>
              <a:t>2/5/25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E6B07-78EF-4ABE-045E-86CEE5744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88A46F-FEE3-07FE-DD71-649647138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2399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E21C-2C9D-07C5-F0DA-24A514767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8EACD5-FBEC-56DA-4CA8-9E14E6ECF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5C2F3-0413-C7BF-4653-46869393D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5C310-7E7F-6A1F-7BA9-A9CC32766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94515-6FC6-E0C1-59D0-E9A892F37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BA059C-34DC-F697-7F81-5B7A99181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8FE0-70E0-1C48-B5F1-189695E84834}" type="datetime1">
              <a:rPr lang="en-US" smtClean="0"/>
              <a:t>2/5/25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4B99E9-CF4A-CE89-F10F-C35AB2E5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DC94DE-E21E-9046-2E99-07BE7F0F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3103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2891B-9996-410A-73F1-D20AB7FF5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D6C01-AA91-90E5-3169-A0C15D38A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D71B-C5B5-A64B-856B-7719C7AD7362}" type="datetime1">
              <a:rPr lang="en-US" smtClean="0"/>
              <a:t>2/5/25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25D3F-9187-0B55-DA80-0C6BAFB9F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8644EC-B7DF-89C9-63EF-FBF8E1F7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7063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F3FDAE-C24D-E438-893C-F38A1256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934A-4920-E649-ABE7-43087E7069C2}" type="datetime1">
              <a:rPr lang="en-US" smtClean="0"/>
              <a:t>2/5/25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485C9-75A4-59FA-1B66-DFEF81E77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D53A5-784E-11E0-F069-5B947AE9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49722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A1416-9F7A-2324-2DE2-C83F742C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43F97-D7D2-9C82-8600-F32D87D43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0F4D96-34E0-83E3-9608-C9D94E980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9F854-47DF-97B0-09FE-7830DF9C0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F628-01D3-3945-929F-950D1698BD03}" type="datetime1">
              <a:rPr lang="en-US" smtClean="0"/>
              <a:t>2/5/25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1E9A4-1FA6-4733-1080-C41C2FAC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EE578-7936-D7AD-16AD-4ABF4799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4363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F4802-5316-0A85-162C-3472B6982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C8ACF6-9B15-6EE3-174E-4A4D62708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AC23E-DEB8-0A9C-ED72-AFF11D4AD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C84C3-CDA4-DAFA-A7DE-56CDFB217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2562-579F-A64E-A959-521E81B38034}" type="datetime1">
              <a:rPr lang="en-US" smtClean="0"/>
              <a:t>2/5/25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885003-08A8-E51C-3687-62FB5955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95DD1-9187-DCB0-7F4E-4D67356BC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282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079DA5-6CCE-D471-10E4-A223D8829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8B78E-AF0C-F747-5CB6-5A6BCAD45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3A693-B46D-9581-212A-C23560B9D8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7E1C-88BB-1D47-8F9D-D6C2298D63C3}" type="datetime1">
              <a:rPr lang="en-US" smtClean="0"/>
              <a:t>2/5/25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77299-5CA5-F8D3-6B17-5CAE4953F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46C2C-A008-5381-EEA5-B55BBE7995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078B4-90F5-0A41-BBD6-25F1E7DF09D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1850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ividec.a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cividec.a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9D7EFC-6930-6E56-D067-4144327C7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8506" y="800392"/>
            <a:ext cx="10264697" cy="12121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BX12"/>
              </a:rPr>
              <a:t>Study of semiconductor detectors’ performance at NEAR</a:t>
            </a:r>
            <a:endParaRPr lang="en-GR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3925FB-2513-46E5-857D-20E5D1536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7624" y="2490436"/>
            <a:ext cx="9708995" cy="3567173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r>
              <a:rPr lang="en-GB" sz="1900" u="sng" dirty="0">
                <a:effectLst/>
                <a:ea typeface="Times New Roman" panose="02020603050405020304" pitchFamily="18" charset="0"/>
              </a:rPr>
              <a:t>M. Diakaki</a:t>
            </a:r>
            <a:r>
              <a:rPr lang="en-GB" sz="1900" u="sng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1900" u="sng" dirty="0">
                <a:effectLst/>
                <a:ea typeface="Times New Roman" panose="02020603050405020304" pitchFamily="18" charset="0"/>
              </a:rPr>
              <a:t>M. Bacak</a:t>
            </a:r>
            <a:r>
              <a:rPr lang="en-GB" sz="1900" u="sng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C. Weiss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2,3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E. Griesmayer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2,3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K. Kaperoni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M. Kokkoris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</a:t>
            </a:r>
          </a:p>
          <a:p>
            <a:r>
              <a:rPr lang="en-US" sz="1900" dirty="0">
                <a:effectLst/>
                <a:ea typeface="Times New Roman" panose="02020603050405020304" pitchFamily="18" charset="0"/>
              </a:rPr>
              <a:t> J. Bartolomé</a:t>
            </a:r>
            <a:r>
              <a:rPr lang="en-GB" sz="1900" baseline="30000" dirty="0">
                <a:ea typeface="Times New Roman" panose="02020603050405020304" pitchFamily="18" charset="0"/>
              </a:rPr>
              <a:t>4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Z. Eleme</a:t>
            </a:r>
            <a:r>
              <a:rPr lang="en-GB" sz="1900" baseline="30000" dirty="0">
                <a:ea typeface="Times New Roman" panose="02020603050405020304" pitchFamily="18" charset="0"/>
              </a:rPr>
              <a:t>5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V. </a:t>
            </a:r>
            <a:r>
              <a:rPr lang="en-US" sz="1900" dirty="0" err="1">
                <a:effectLst/>
                <a:ea typeface="Times New Roman" panose="02020603050405020304" pitchFamily="18" charset="0"/>
              </a:rPr>
              <a:t>Foteinou</a:t>
            </a:r>
            <a:r>
              <a:rPr lang="en-GB" sz="1900" baseline="30000" dirty="0">
                <a:ea typeface="Times New Roman" panose="02020603050405020304" pitchFamily="18" charset="0"/>
              </a:rPr>
              <a:t>5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C. Guerrero</a:t>
            </a:r>
            <a:r>
              <a:rPr lang="en-GB" sz="1900" baseline="30000" dirty="0">
                <a:ea typeface="Times New Roman" panose="02020603050405020304" pitchFamily="18" charset="0"/>
              </a:rPr>
              <a:t>4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D. Hainz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E.</a:t>
            </a:r>
            <a:r>
              <a:rPr lang="en-GB" sz="1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Jericha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 </a:t>
            </a:r>
          </a:p>
          <a:p>
            <a:r>
              <a:rPr lang="en-US" sz="1900" dirty="0">
                <a:effectLst/>
                <a:ea typeface="Times New Roman" panose="02020603050405020304" pitchFamily="18" charset="0"/>
              </a:rPr>
              <a:t>S. </a:t>
            </a:r>
            <a:r>
              <a:rPr lang="en-US" sz="1900" dirty="0" err="1">
                <a:effectLst/>
                <a:ea typeface="Times New Roman" panose="02020603050405020304" pitchFamily="18" charset="0"/>
              </a:rPr>
              <a:t>Kopanos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I. </a:t>
            </a:r>
            <a:r>
              <a:rPr lang="en-US" sz="1900" dirty="0" err="1">
                <a:effectLst/>
                <a:ea typeface="Times New Roman" panose="02020603050405020304" pitchFamily="18" charset="0"/>
              </a:rPr>
              <a:t>Kopsalis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US" sz="19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V. Michalopoulou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N. Patronis</a:t>
            </a:r>
            <a:r>
              <a:rPr lang="en-GB" sz="1900" baseline="30000" dirty="0">
                <a:ea typeface="Times New Roman" panose="02020603050405020304" pitchFamily="18" charset="0"/>
              </a:rPr>
              <a:t>5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A. Reina</a:t>
            </a:r>
            <a:r>
              <a:rPr lang="en-GB" sz="1900" baseline="30000" dirty="0">
                <a:ea typeface="Times New Roman" panose="02020603050405020304" pitchFamily="18" charset="0"/>
              </a:rPr>
              <a:t>4</a:t>
            </a:r>
            <a:r>
              <a:rPr lang="en-GB" sz="1900" dirty="0">
                <a:effectLst/>
                <a:ea typeface="Times New Roman" panose="02020603050405020304" pitchFamily="18" charset="0"/>
              </a:rPr>
              <a:t>, R. Vlastou</a:t>
            </a:r>
            <a:r>
              <a:rPr lang="en-GB" sz="19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n-GB" sz="19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</a:p>
          <a:p>
            <a:r>
              <a:rPr lang="en-US" sz="1900" dirty="0"/>
              <a:t>and the </a:t>
            </a:r>
            <a:r>
              <a:rPr lang="en-US" sz="1900" dirty="0" err="1"/>
              <a:t>n_TOF</a:t>
            </a:r>
            <a:r>
              <a:rPr lang="en-US" sz="1900" dirty="0"/>
              <a:t> Collaboration</a:t>
            </a:r>
            <a:r>
              <a:rPr lang="en-US" sz="1900" baseline="30000" dirty="0"/>
              <a:t>6</a:t>
            </a:r>
            <a:r>
              <a:rPr lang="en-US" sz="1900" dirty="0"/>
              <a:t> </a:t>
            </a:r>
          </a:p>
          <a:p>
            <a:pPr algn="l"/>
            <a:endParaRPr lang="en-US" sz="2000" baseline="300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National Technical University of Athens, Greece</a:t>
            </a:r>
            <a:endParaRPr lang="en-GR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TU Wien,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Atominstitut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Stadionallee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2, 1020 Wien, Austria</a:t>
            </a:r>
            <a:endParaRPr lang="en-GR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www.cividec.at</a:t>
            </a:r>
            <a:endParaRPr lang="en-GR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Universidad de Sevilla, Spain</a:t>
            </a:r>
            <a:endParaRPr lang="en-GR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University of Ioannina, Greece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GB" sz="18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www.cern.ch/</a:t>
            </a:r>
            <a:r>
              <a:rPr lang="en-GB" sz="1800" dirty="0" err="1">
                <a:effectLst/>
                <a:ea typeface="Times New Roman" panose="02020603050405020304" pitchFamily="18" charset="0"/>
              </a:rPr>
              <a:t>n_TOF</a:t>
            </a:r>
            <a:r>
              <a:rPr lang="en-GR" sz="1100" dirty="0">
                <a:effectLst/>
              </a:rPr>
              <a:t> </a:t>
            </a:r>
            <a:endParaRPr lang="en-US" sz="1400" dirty="0"/>
          </a:p>
        </p:txBody>
      </p:sp>
      <p:pic>
        <p:nvPicPr>
          <p:cNvPr id="4" name="Εικόνα 1">
            <a:extLst>
              <a:ext uri="{FF2B5EF4-FFF2-40B4-BE49-F238E27FC236}">
                <a16:creationId xmlns:a16="http://schemas.microsoft.com/office/drawing/2014/main" id="{D22223F3-1B81-FC8A-85F7-CD43B7EE16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1692" y="5477760"/>
            <a:ext cx="1133149" cy="112027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44744176-3DC7-1DFD-516F-32C863AFE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206" y="5373292"/>
            <a:ext cx="1716172" cy="100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DD947-540C-E10E-8624-82090DF80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</a:t>
            </a:fld>
            <a:endParaRPr lang="en-GR"/>
          </a:p>
        </p:txBody>
      </p:sp>
      <p:pic>
        <p:nvPicPr>
          <p:cNvPr id="10" name="Picture 9" descr="A blue square with white letters&#10;&#10;Description automatically generated">
            <a:extLst>
              <a:ext uri="{FF2B5EF4-FFF2-40B4-BE49-F238E27FC236}">
                <a16:creationId xmlns:a16="http://schemas.microsoft.com/office/drawing/2014/main" id="{C9E60226-6826-36C0-3DD0-F82D74963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684" y="5522351"/>
            <a:ext cx="9271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10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B3007C-0018-0681-710E-0F3BE53D735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D68A28D2-E206-E4F9-B29D-20B9E8FD661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Why new measurements are needed ???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070BE-8F48-F32E-B406-3DB84A5744BA}"/>
              </a:ext>
            </a:extLst>
          </p:cNvPr>
          <p:cNvSpPr txBox="1"/>
          <p:nvPr/>
        </p:nvSpPr>
        <p:spPr>
          <a:xfrm>
            <a:off x="3189080" y="3037587"/>
            <a:ext cx="545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/>
              <a:t>1) Counting rate not reduced throughout the campaigns</a:t>
            </a:r>
          </a:p>
        </p:txBody>
      </p:sp>
      <p:pic>
        <p:nvPicPr>
          <p:cNvPr id="18" name="Picture 17" descr="A blue and yellow gradient with white lines&#10;&#10;Description automatically generated">
            <a:extLst>
              <a:ext uri="{FF2B5EF4-FFF2-40B4-BE49-F238E27FC236}">
                <a16:creationId xmlns:a16="http://schemas.microsoft.com/office/drawing/2014/main" id="{3EF629E7-64B9-7D4E-E283-B31A49F94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725" y="3524548"/>
            <a:ext cx="6464300" cy="22352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98458C0-7C8C-C1FE-FE29-3D352F32832B}"/>
              </a:ext>
            </a:extLst>
          </p:cNvPr>
          <p:cNvSpPr/>
          <p:nvPr/>
        </p:nvSpPr>
        <p:spPr>
          <a:xfrm>
            <a:off x="4571324" y="4553735"/>
            <a:ext cx="3520440" cy="4149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C967446-6EE0-6BE1-9B06-B3FB3429CF95}"/>
              </a:ext>
            </a:extLst>
          </p:cNvPr>
          <p:cNvSpPr/>
          <p:nvPr/>
        </p:nvSpPr>
        <p:spPr>
          <a:xfrm>
            <a:off x="2217906" y="2828568"/>
            <a:ext cx="7723761" cy="351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100F92-F2CD-D957-51E0-5517DFC984C1}"/>
              </a:ext>
            </a:extLst>
          </p:cNvPr>
          <p:cNvSpPr txBox="1"/>
          <p:nvPr/>
        </p:nvSpPr>
        <p:spPr>
          <a:xfrm>
            <a:off x="3200767" y="5683261"/>
            <a:ext cx="579049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R" b="1" dirty="0"/>
              <a:t>=&gt; No proper quantification of lifetime of sCVD as detector</a:t>
            </a:r>
          </a:p>
          <a:p>
            <a:r>
              <a:rPr lang="en-GR" b="1" dirty="0"/>
              <a:t> at NEAR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A4816A-3A7C-9656-0F3B-1AF53303D305}"/>
              </a:ext>
            </a:extLst>
          </p:cNvPr>
          <p:cNvSpPr txBox="1"/>
          <p:nvPr/>
        </p:nvSpPr>
        <p:spPr>
          <a:xfrm>
            <a:off x="2676955" y="2471816"/>
            <a:ext cx="706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BUT : The data we collected with the </a:t>
            </a:r>
            <a:r>
              <a:rPr lang="en-GR" b="1" dirty="0"/>
              <a:t>sCVD up to now are not sufficient 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7CE228-40B1-E58B-F767-FDF24A0196A3}"/>
              </a:ext>
            </a:extLst>
          </p:cNvPr>
          <p:cNvCxnSpPr/>
          <p:nvPr/>
        </p:nvCxnSpPr>
        <p:spPr>
          <a:xfrm>
            <a:off x="3200767" y="4780280"/>
            <a:ext cx="530015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C5664-8179-DB68-E479-909490DC1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10</a:t>
            </a:fld>
            <a:endParaRPr lang="en-G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B7076D-1E74-2556-D0B6-1CCA7936467B}"/>
              </a:ext>
            </a:extLst>
          </p:cNvPr>
          <p:cNvSpPr txBox="1"/>
          <p:nvPr/>
        </p:nvSpPr>
        <p:spPr>
          <a:xfrm>
            <a:off x="502276" y="825876"/>
            <a:ext cx="106874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/>
              <a:t> Interesting to study </a:t>
            </a:r>
            <a:r>
              <a:rPr lang="en-GR" b="1" dirty="0"/>
              <a:t>radiation hardness of our thin sCVD </a:t>
            </a:r>
            <a:r>
              <a:rPr lang="en-GB" b="1" dirty="0"/>
              <a:t>d</a:t>
            </a:r>
            <a:r>
              <a:rPr lang="en-GR" b="1" dirty="0"/>
              <a:t>etector </a:t>
            </a:r>
            <a:r>
              <a:rPr lang="en-GR" dirty="0"/>
              <a:t>at the NEAR neutron field.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Lifetime of diamond as neutron monitor at NEAR.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General results on radiation damage of </a:t>
            </a:r>
            <a:r>
              <a:rPr lang="en-GR" b="1" dirty="0"/>
              <a:t>50 </a:t>
            </a:r>
            <a:r>
              <a:rPr lang="el-GR" b="1" dirty="0"/>
              <a:t>μ</a:t>
            </a:r>
            <a:r>
              <a:rPr lang="en-GR" b="1" dirty="0"/>
              <a:t>m sCVD </a:t>
            </a:r>
            <a:r>
              <a:rPr lang="en-GR" dirty="0"/>
              <a:t>in </a:t>
            </a:r>
            <a:r>
              <a:rPr lang="en-GR" b="1" dirty="0"/>
              <a:t>white neutron beam </a:t>
            </a:r>
            <a:r>
              <a:rPr lang="en-GR" dirty="0"/>
              <a:t>from spallation source</a:t>
            </a:r>
            <a:r>
              <a:rPr lang="el-GR" dirty="0"/>
              <a:t>.</a:t>
            </a:r>
            <a:r>
              <a:rPr lang="en-GR" dirty="0"/>
              <a:t> </a:t>
            </a:r>
            <a:r>
              <a:rPr lang="el-GR" dirty="0"/>
              <a:t>Ι</a:t>
            </a:r>
            <a:r>
              <a:rPr lang="en-GR" dirty="0"/>
              <a:t>nteresting for various applications using diamond detectors  as neutron monitors – fission / fusion reactors,  accelerator environments, atmospheric environments etc) (complete ongoing PhD work).</a:t>
            </a:r>
          </a:p>
        </p:txBody>
      </p:sp>
    </p:spTree>
    <p:extLst>
      <p:ext uri="{BB962C8B-B14F-4D97-AF65-F5344CB8AC3E}">
        <p14:creationId xmlns:p14="http://schemas.microsoft.com/office/powerpoint/2010/main" val="191583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B3007C-0018-0681-710E-0F3BE53D735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C3070BE-8F48-F32E-B406-3DB84A5744BA}"/>
              </a:ext>
            </a:extLst>
          </p:cNvPr>
          <p:cNvSpPr txBox="1"/>
          <p:nvPr/>
        </p:nvSpPr>
        <p:spPr>
          <a:xfrm>
            <a:off x="3187112" y="3048670"/>
            <a:ext cx="4532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/>
              <a:t>2) Two different sources of radiation damage:</a:t>
            </a:r>
          </a:p>
          <a:p>
            <a:endParaRPr lang="en-GR" b="1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B024501-F412-BAD0-C3B3-AC2DECABA1E4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49E54A82-D973-8C10-D96F-F1A2A1DB23C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Why new measurements are needed ???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F8647E-04C5-E411-3CAC-033E015ECE52}"/>
              </a:ext>
            </a:extLst>
          </p:cNvPr>
          <p:cNvSpPr txBox="1"/>
          <p:nvPr/>
        </p:nvSpPr>
        <p:spPr>
          <a:xfrm>
            <a:off x="2676955" y="2471816"/>
            <a:ext cx="706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BUT : The data we collected with the </a:t>
            </a:r>
            <a:r>
              <a:rPr lang="en-GR" b="1" dirty="0"/>
              <a:t>sCVD up to now are not sufficient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188C49-B117-AEB5-F056-C25B91DB1921}"/>
              </a:ext>
            </a:extLst>
          </p:cNvPr>
          <p:cNvSpPr/>
          <p:nvPr/>
        </p:nvSpPr>
        <p:spPr>
          <a:xfrm>
            <a:off x="9333469" y="3366512"/>
            <a:ext cx="413639" cy="1244398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8B0EDE-18FE-3443-0F20-936CE07513B5}"/>
              </a:ext>
            </a:extLst>
          </p:cNvPr>
          <p:cNvCxnSpPr>
            <a:cxnSpLocks/>
          </p:cNvCxnSpPr>
          <p:nvPr/>
        </p:nvCxnSpPr>
        <p:spPr>
          <a:xfrm>
            <a:off x="8688933" y="3403171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2F8F0E-AA52-8CDC-A598-58A776CAC68B}"/>
              </a:ext>
            </a:extLst>
          </p:cNvPr>
          <p:cNvCxnSpPr/>
          <p:nvPr/>
        </p:nvCxnSpPr>
        <p:spPr>
          <a:xfrm>
            <a:off x="8371473" y="3575026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3F130B-D991-E607-122C-8220AE0DD6C6}"/>
              </a:ext>
            </a:extLst>
          </p:cNvPr>
          <p:cNvCxnSpPr/>
          <p:nvPr/>
        </p:nvCxnSpPr>
        <p:spPr>
          <a:xfrm>
            <a:off x="8523873" y="3727426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D9C6C0-CBAE-86C5-DAC2-D2BBB1DD40F0}"/>
              </a:ext>
            </a:extLst>
          </p:cNvPr>
          <p:cNvCxnSpPr/>
          <p:nvPr/>
        </p:nvCxnSpPr>
        <p:spPr>
          <a:xfrm>
            <a:off x="8676273" y="3879826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A1A033-88DF-2C7A-AF30-742889CAE7D6}"/>
              </a:ext>
            </a:extLst>
          </p:cNvPr>
          <p:cNvCxnSpPr/>
          <p:nvPr/>
        </p:nvCxnSpPr>
        <p:spPr>
          <a:xfrm>
            <a:off x="8523873" y="4362966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DBCFA40-41FA-6533-06A2-49D2361D01F4}"/>
              </a:ext>
            </a:extLst>
          </p:cNvPr>
          <p:cNvCxnSpPr/>
          <p:nvPr/>
        </p:nvCxnSpPr>
        <p:spPr>
          <a:xfrm>
            <a:off x="8513838" y="4110047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632A88-3D38-FBAB-76F3-4E9E39E0BDF3}"/>
              </a:ext>
            </a:extLst>
          </p:cNvPr>
          <p:cNvCxnSpPr>
            <a:cxnSpLocks/>
          </p:cNvCxnSpPr>
          <p:nvPr/>
        </p:nvCxnSpPr>
        <p:spPr>
          <a:xfrm flipV="1">
            <a:off x="8676273" y="4498398"/>
            <a:ext cx="930137" cy="247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35417E5-C900-FBF6-B752-66B2ABAEC415}"/>
              </a:ext>
            </a:extLst>
          </p:cNvPr>
          <p:cNvSpPr/>
          <p:nvPr/>
        </p:nvSpPr>
        <p:spPr>
          <a:xfrm>
            <a:off x="2217906" y="2828568"/>
            <a:ext cx="7723761" cy="351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1D9CCA-43A7-9768-419F-CA28D2066A90}"/>
              </a:ext>
            </a:extLst>
          </p:cNvPr>
          <p:cNvSpPr/>
          <p:nvPr/>
        </p:nvSpPr>
        <p:spPr>
          <a:xfrm>
            <a:off x="9330229" y="5016974"/>
            <a:ext cx="413639" cy="1244398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E825BA-7385-0DFE-7442-1AD85E5280E6}"/>
              </a:ext>
            </a:extLst>
          </p:cNvPr>
          <p:cNvSpPr/>
          <p:nvPr/>
        </p:nvSpPr>
        <p:spPr>
          <a:xfrm>
            <a:off x="8941852" y="5116750"/>
            <a:ext cx="45719" cy="10382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6F366C-341C-B140-F211-F8A0514B61CF}"/>
              </a:ext>
            </a:extLst>
          </p:cNvPr>
          <p:cNvSpPr txBox="1"/>
          <p:nvPr/>
        </p:nvSpPr>
        <p:spPr>
          <a:xfrm>
            <a:off x="8776792" y="60767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LiF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5BED67D-7982-E84C-2037-3E822DB3AB16}"/>
              </a:ext>
            </a:extLst>
          </p:cNvPr>
          <p:cNvCxnSpPr/>
          <p:nvPr/>
        </p:nvCxnSpPr>
        <p:spPr>
          <a:xfrm flipV="1">
            <a:off x="8987571" y="5116750"/>
            <a:ext cx="618839" cy="1945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85CECA-EE28-C1E7-6BB2-AE8BBA3F2465}"/>
              </a:ext>
            </a:extLst>
          </p:cNvPr>
          <p:cNvCxnSpPr>
            <a:cxnSpLocks/>
          </p:cNvCxnSpPr>
          <p:nvPr/>
        </p:nvCxnSpPr>
        <p:spPr>
          <a:xfrm flipV="1">
            <a:off x="8987571" y="5311302"/>
            <a:ext cx="614722" cy="99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50E1457-8445-0B0E-9094-AD9A63EB17A1}"/>
              </a:ext>
            </a:extLst>
          </p:cNvPr>
          <p:cNvCxnSpPr>
            <a:cxnSpLocks/>
          </p:cNvCxnSpPr>
          <p:nvPr/>
        </p:nvCxnSpPr>
        <p:spPr>
          <a:xfrm flipV="1">
            <a:off x="8941852" y="5520978"/>
            <a:ext cx="614722" cy="997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AEC71E2-BBA5-51CA-19A2-FE11ECDAD45F}"/>
              </a:ext>
            </a:extLst>
          </p:cNvPr>
          <p:cNvCxnSpPr>
            <a:cxnSpLocks/>
          </p:cNvCxnSpPr>
          <p:nvPr/>
        </p:nvCxnSpPr>
        <p:spPr>
          <a:xfrm>
            <a:off x="8980370" y="5792610"/>
            <a:ext cx="55667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E35F86-EBB5-9FB4-7214-1A1DDF33DD3A}"/>
              </a:ext>
            </a:extLst>
          </p:cNvPr>
          <p:cNvCxnSpPr>
            <a:cxnSpLocks/>
          </p:cNvCxnSpPr>
          <p:nvPr/>
        </p:nvCxnSpPr>
        <p:spPr>
          <a:xfrm>
            <a:off x="8980370" y="6076706"/>
            <a:ext cx="55667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247294B-58F9-A753-01B1-BE8637DEB116}"/>
              </a:ext>
            </a:extLst>
          </p:cNvPr>
          <p:cNvCxnSpPr>
            <a:cxnSpLocks/>
          </p:cNvCxnSpPr>
          <p:nvPr/>
        </p:nvCxnSpPr>
        <p:spPr>
          <a:xfrm>
            <a:off x="8977130" y="5917820"/>
            <a:ext cx="57944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588AA069-29D5-5630-AA9E-7BFD0BB7904D}"/>
              </a:ext>
            </a:extLst>
          </p:cNvPr>
          <p:cNvSpPr/>
          <p:nvPr/>
        </p:nvSpPr>
        <p:spPr>
          <a:xfrm>
            <a:off x="9519998" y="5016974"/>
            <a:ext cx="45719" cy="12443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0940C09-DE62-7799-8F57-0B11ACBBED23}"/>
              </a:ext>
            </a:extLst>
          </p:cNvPr>
          <p:cNvCxnSpPr>
            <a:cxnSpLocks/>
          </p:cNvCxnSpPr>
          <p:nvPr/>
        </p:nvCxnSpPr>
        <p:spPr>
          <a:xfrm>
            <a:off x="8024375" y="5094448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BD13777-74EA-EC1B-B5F7-4724ED3301DF}"/>
              </a:ext>
            </a:extLst>
          </p:cNvPr>
          <p:cNvCxnSpPr/>
          <p:nvPr/>
        </p:nvCxnSpPr>
        <p:spPr>
          <a:xfrm>
            <a:off x="7706915" y="5266303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D8E95CC-AB78-1AEF-7332-BA7FBA51CCCE}"/>
              </a:ext>
            </a:extLst>
          </p:cNvPr>
          <p:cNvCxnSpPr/>
          <p:nvPr/>
        </p:nvCxnSpPr>
        <p:spPr>
          <a:xfrm>
            <a:off x="7859315" y="5418703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66EFFB4-456A-DC6E-E2E2-529F15A56E97}"/>
              </a:ext>
            </a:extLst>
          </p:cNvPr>
          <p:cNvCxnSpPr/>
          <p:nvPr/>
        </p:nvCxnSpPr>
        <p:spPr>
          <a:xfrm>
            <a:off x="8011715" y="5571103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D9C1AB9-3B2B-2AC5-37A5-5DDE1178F0E8}"/>
              </a:ext>
            </a:extLst>
          </p:cNvPr>
          <p:cNvCxnSpPr/>
          <p:nvPr/>
        </p:nvCxnSpPr>
        <p:spPr>
          <a:xfrm>
            <a:off x="7859315" y="6054243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E1A1F9E-0601-4362-C91C-12C4D9B81BA7}"/>
              </a:ext>
            </a:extLst>
          </p:cNvPr>
          <p:cNvCxnSpPr/>
          <p:nvPr/>
        </p:nvCxnSpPr>
        <p:spPr>
          <a:xfrm>
            <a:off x="7849280" y="5801324"/>
            <a:ext cx="96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E6A48A9-1C62-346A-808B-42EB612A3BB3}"/>
              </a:ext>
            </a:extLst>
          </p:cNvPr>
          <p:cNvCxnSpPr>
            <a:cxnSpLocks/>
          </p:cNvCxnSpPr>
          <p:nvPr/>
        </p:nvCxnSpPr>
        <p:spPr>
          <a:xfrm flipV="1">
            <a:off x="8011715" y="6059043"/>
            <a:ext cx="930137" cy="247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DE4C29B-A13F-D228-93A0-2A466098A337}"/>
              </a:ext>
            </a:extLst>
          </p:cNvPr>
          <p:cNvSpPr txBox="1"/>
          <p:nvPr/>
        </p:nvSpPr>
        <p:spPr>
          <a:xfrm>
            <a:off x="2292781" y="3432416"/>
            <a:ext cx="61803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en-GR" b="1" dirty="0"/>
              <a:t>Interaction of </a:t>
            </a:r>
            <a:r>
              <a:rPr lang="en-GR" b="1" u="sng" dirty="0"/>
              <a:t>fast neutrons</a:t>
            </a:r>
          </a:p>
          <a:p>
            <a:r>
              <a:rPr lang="en-GR" dirty="0"/>
              <a:t>=&gt; recoil nuclei from elastic/inelastic</a:t>
            </a:r>
            <a:endParaRPr lang="en-GB" dirty="0"/>
          </a:p>
          <a:p>
            <a:r>
              <a:rPr lang="en-GB" dirty="0"/>
              <a:t>s</a:t>
            </a:r>
            <a:r>
              <a:rPr lang="en-GR" dirty="0"/>
              <a:t>cattering and other reactions ANYWHERE in the sensor</a:t>
            </a:r>
          </a:p>
          <a:p>
            <a:r>
              <a:rPr lang="en-GR" b="1" dirty="0"/>
              <a:t>=&gt; </a:t>
            </a:r>
            <a:r>
              <a:rPr lang="en-GR" b="1" dirty="0">
                <a:solidFill>
                  <a:srgbClr val="FF0000"/>
                </a:solidFill>
              </a:rPr>
              <a:t>Homogeneous Radiation damage </a:t>
            </a:r>
          </a:p>
          <a:p>
            <a:endParaRPr lang="en-GR" b="1" dirty="0">
              <a:solidFill>
                <a:srgbClr val="FF0000"/>
              </a:solidFill>
            </a:endParaRPr>
          </a:p>
          <a:p>
            <a:endParaRPr lang="en-GR" b="1" dirty="0">
              <a:solidFill>
                <a:srgbClr val="FF0000"/>
              </a:solidFill>
            </a:endParaRPr>
          </a:p>
          <a:p>
            <a:r>
              <a:rPr lang="en-GR" b="1" dirty="0"/>
              <a:t>b) Interaction of </a:t>
            </a:r>
            <a:r>
              <a:rPr lang="en-GR" b="1" u="sng" dirty="0"/>
              <a:t>slow neutrons </a:t>
            </a:r>
          </a:p>
          <a:p>
            <a:r>
              <a:rPr lang="en-GR" dirty="0"/>
              <a:t>=&gt; 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alpha and triton recoils of the </a:t>
            </a:r>
            <a:r>
              <a:rPr lang="en-US" sz="1800" baseline="30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6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Li(</a:t>
            </a:r>
            <a:r>
              <a:rPr lang="en-US" sz="1800" dirty="0" err="1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n,t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)</a:t>
            </a:r>
            <a:r>
              <a:rPr lang="en-US" sz="1800" baseline="30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4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He reaction </a:t>
            </a:r>
            <a:endParaRPr lang="en-GR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4E3F874-BE0C-25DA-0E68-428EAB044A3A}"/>
              </a:ext>
            </a:extLst>
          </p:cNvPr>
          <p:cNvSpPr txBox="1"/>
          <p:nvPr/>
        </p:nvSpPr>
        <p:spPr>
          <a:xfrm>
            <a:off x="2729305" y="5676985"/>
            <a:ext cx="488960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R" b="1" dirty="0"/>
              <a:t>=&gt; No proper quantification of the two factors of </a:t>
            </a:r>
          </a:p>
          <a:p>
            <a:r>
              <a:rPr lang="en-GR" b="1" dirty="0"/>
              <a:t>radiation damage</a:t>
            </a:r>
          </a:p>
        </p:txBody>
      </p:sp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07D70153-907B-9547-31A0-A3C7634B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11</a:t>
            </a:fld>
            <a:endParaRPr lang="en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F8ED9E-82A5-28BE-4FF1-4F86D3B900C8}"/>
              </a:ext>
            </a:extLst>
          </p:cNvPr>
          <p:cNvSpPr txBox="1"/>
          <p:nvPr/>
        </p:nvSpPr>
        <p:spPr>
          <a:xfrm>
            <a:off x="502276" y="825876"/>
            <a:ext cx="106874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/>
              <a:t> Interesting to study </a:t>
            </a:r>
            <a:r>
              <a:rPr lang="en-GR" b="1" dirty="0"/>
              <a:t>radiation hardness of our thin sCVD </a:t>
            </a:r>
            <a:r>
              <a:rPr lang="en-GB" b="1" dirty="0"/>
              <a:t>d</a:t>
            </a:r>
            <a:r>
              <a:rPr lang="en-GR" b="1" dirty="0"/>
              <a:t>etector </a:t>
            </a:r>
            <a:r>
              <a:rPr lang="en-GR" dirty="0"/>
              <a:t>at the NEAR neutron field.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Lifetime of diamond as neutron monitor at NEAR.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General results on radiation damage of </a:t>
            </a:r>
            <a:r>
              <a:rPr lang="en-GR" b="1" dirty="0"/>
              <a:t>50 </a:t>
            </a:r>
            <a:r>
              <a:rPr lang="el-GR" b="1" dirty="0"/>
              <a:t>μ</a:t>
            </a:r>
            <a:r>
              <a:rPr lang="en-GR" b="1" dirty="0"/>
              <a:t>m sCVD </a:t>
            </a:r>
            <a:r>
              <a:rPr lang="en-GR" dirty="0"/>
              <a:t>in </a:t>
            </a:r>
            <a:r>
              <a:rPr lang="en-GR" b="1" dirty="0"/>
              <a:t>white neutron beam </a:t>
            </a:r>
            <a:r>
              <a:rPr lang="en-GR" dirty="0"/>
              <a:t>from spallation source</a:t>
            </a:r>
            <a:r>
              <a:rPr lang="el-GR" dirty="0"/>
              <a:t>.</a:t>
            </a:r>
            <a:r>
              <a:rPr lang="en-GR" dirty="0"/>
              <a:t> </a:t>
            </a:r>
            <a:r>
              <a:rPr lang="el-GR" dirty="0"/>
              <a:t>Ι</a:t>
            </a:r>
            <a:r>
              <a:rPr lang="en-GR" dirty="0"/>
              <a:t>nteresting for various applications using diamond detectors  as neutron monitors – fission / fusion reactors,  accelerator environments, atmospheric environments etc) (complete ongoing PhD work).</a:t>
            </a:r>
          </a:p>
        </p:txBody>
      </p:sp>
    </p:spTree>
    <p:extLst>
      <p:ext uri="{BB962C8B-B14F-4D97-AF65-F5344CB8AC3E}">
        <p14:creationId xmlns:p14="http://schemas.microsoft.com/office/powerpoint/2010/main" val="296806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B3007C-0018-0681-710E-0F3BE53D735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B024501-F412-BAD0-C3B3-AC2DECABA1E4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49E54A82-D973-8C10-D96F-F1A2A1DB23C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Why new measurements are needed ???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B328F5-BEB2-16E4-39A8-E1FFCAFBEE35}"/>
              </a:ext>
            </a:extLst>
          </p:cNvPr>
          <p:cNvSpPr txBox="1"/>
          <p:nvPr/>
        </p:nvSpPr>
        <p:spPr>
          <a:xfrm>
            <a:off x="3187112" y="3048670"/>
            <a:ext cx="6193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/>
              <a:t>3) Data from different campaigns, with differe</a:t>
            </a:r>
            <a:r>
              <a:rPr lang="en-GB" b="1" dirty="0"/>
              <a:t>n</a:t>
            </a:r>
            <a:r>
              <a:rPr lang="en-GR" b="1" dirty="0"/>
              <a:t>t characteristics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FE3EAD-590D-7CF0-FFFF-253ABC49E77D}"/>
              </a:ext>
            </a:extLst>
          </p:cNvPr>
          <p:cNvSpPr txBox="1"/>
          <p:nvPr/>
        </p:nvSpPr>
        <p:spPr>
          <a:xfrm>
            <a:off x="2676955" y="2471816"/>
            <a:ext cx="706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BUT : The data we collected with the </a:t>
            </a:r>
            <a:r>
              <a:rPr lang="en-GR" b="1" dirty="0"/>
              <a:t>sCVD up to now are not sufficient 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54D597C-1C0A-3BF3-2415-8CF92C55E337}"/>
              </a:ext>
            </a:extLst>
          </p:cNvPr>
          <p:cNvSpPr/>
          <p:nvPr/>
        </p:nvSpPr>
        <p:spPr>
          <a:xfrm>
            <a:off x="2217906" y="2828568"/>
            <a:ext cx="7723761" cy="351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21286BE-E683-FA07-206F-E41CF8469C68}"/>
              </a:ext>
            </a:extLst>
          </p:cNvPr>
          <p:cNvSpPr txBox="1"/>
          <p:nvPr/>
        </p:nvSpPr>
        <p:spPr>
          <a:xfrm>
            <a:off x="2729305" y="5676985"/>
            <a:ext cx="65171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R" b="1" dirty="0"/>
              <a:t>=&gt; not possible to combine all campaigns in one consistent </a:t>
            </a:r>
          </a:p>
          <a:p>
            <a:r>
              <a:rPr lang="en-GR" b="1" dirty="0"/>
              <a:t> study of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radiation damage effects with respect to neutron dose</a:t>
            </a:r>
            <a:r>
              <a:rPr lang="en-GR" b="1" dirty="0">
                <a:effectLst/>
              </a:rPr>
              <a:t> </a:t>
            </a:r>
            <a:endParaRPr lang="en-GR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BCC0C31-CFE1-FDEC-24AE-4D05DF71D1E3}"/>
              </a:ext>
            </a:extLst>
          </p:cNvPr>
          <p:cNvSpPr txBox="1"/>
          <p:nvPr/>
        </p:nvSpPr>
        <p:spPr>
          <a:xfrm>
            <a:off x="2250333" y="3641473"/>
            <a:ext cx="61511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setup slightly changed each time</a:t>
            </a:r>
            <a:r>
              <a:rPr lang="en-GR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neutron beam profile at NEAR was measured</a:t>
            </a:r>
            <a:r>
              <a:rPr lang="en-GR" dirty="0">
                <a:effectLst/>
              </a:rPr>
              <a:t> </a:t>
            </a:r>
            <a:endParaRPr lang="en-GR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detector was used at other measurements (EAR1, EAR2)</a:t>
            </a:r>
          </a:p>
          <a:p>
            <a:r>
              <a:rPr lang="en-GB" dirty="0">
                <a:cs typeface="Times New Roman" panose="02020603050405020304" pitchFamily="18" charset="0"/>
              </a:rPr>
              <a:t>=&gt; </a:t>
            </a:r>
            <a:r>
              <a:rPr lang="en-GR" dirty="0">
                <a:effectLst/>
              </a:rPr>
              <a:t>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conversion from protons on </a:t>
            </a:r>
            <a:r>
              <a:rPr lang="en-GB" sz="1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n_TOF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target to neutrons on 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detector is not straightforward</a:t>
            </a:r>
            <a:r>
              <a:rPr lang="en-GR" dirty="0">
                <a:effectLst/>
              </a:rPr>
              <a:t> </a:t>
            </a:r>
            <a:endParaRPr lang="en-GR" b="1" dirty="0"/>
          </a:p>
          <a:p>
            <a:endParaRPr lang="en-GR" dirty="0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91D6DC1A-9E5F-88CE-F4D2-09D9DBE17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12</a:t>
            </a:fld>
            <a:endParaRPr lang="en-G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4FF652-B76E-7E42-DFB8-6DDF5A859923}"/>
              </a:ext>
            </a:extLst>
          </p:cNvPr>
          <p:cNvSpPr txBox="1"/>
          <p:nvPr/>
        </p:nvSpPr>
        <p:spPr>
          <a:xfrm>
            <a:off x="502276" y="825876"/>
            <a:ext cx="106874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/>
              <a:t> Interesting to study </a:t>
            </a:r>
            <a:r>
              <a:rPr lang="en-GR" b="1" dirty="0"/>
              <a:t>radiation hardness of our thin sCVD </a:t>
            </a:r>
            <a:r>
              <a:rPr lang="en-GB" b="1" dirty="0"/>
              <a:t>d</a:t>
            </a:r>
            <a:r>
              <a:rPr lang="en-GR" b="1" dirty="0"/>
              <a:t>etector </a:t>
            </a:r>
            <a:r>
              <a:rPr lang="en-GR" dirty="0"/>
              <a:t>at the NEAR neutron field.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Lifetime of diamond as neutron monitor at NEAR.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General results on radiation damage of </a:t>
            </a:r>
            <a:r>
              <a:rPr lang="en-GR" b="1" dirty="0"/>
              <a:t>50 </a:t>
            </a:r>
            <a:r>
              <a:rPr lang="el-GR" b="1" dirty="0"/>
              <a:t>μ</a:t>
            </a:r>
            <a:r>
              <a:rPr lang="en-GR" b="1" dirty="0"/>
              <a:t>m sCVD </a:t>
            </a:r>
            <a:r>
              <a:rPr lang="en-GR" dirty="0"/>
              <a:t>in </a:t>
            </a:r>
            <a:r>
              <a:rPr lang="en-GR" b="1" dirty="0"/>
              <a:t>white neutron beam </a:t>
            </a:r>
            <a:r>
              <a:rPr lang="en-GR" dirty="0"/>
              <a:t>from spallation source</a:t>
            </a:r>
            <a:r>
              <a:rPr lang="el-GR" dirty="0"/>
              <a:t>.</a:t>
            </a:r>
            <a:r>
              <a:rPr lang="en-GR" dirty="0"/>
              <a:t> </a:t>
            </a:r>
            <a:r>
              <a:rPr lang="el-GR" dirty="0"/>
              <a:t>Ι</a:t>
            </a:r>
            <a:r>
              <a:rPr lang="en-GR" dirty="0"/>
              <a:t>nteresting for various applications using diamond detectors  as neutron monitors – fission / fusion reactors,  accelerator environments, atmospheric environments etc) (complete ongoing PhD work).</a:t>
            </a:r>
          </a:p>
        </p:txBody>
      </p:sp>
    </p:spTree>
    <p:extLst>
      <p:ext uri="{BB962C8B-B14F-4D97-AF65-F5344CB8AC3E}">
        <p14:creationId xmlns:p14="http://schemas.microsoft.com/office/powerpoint/2010/main" val="106774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9561A-B642-02CF-E107-2AEB4658C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01" y="994353"/>
            <a:ext cx="11061340" cy="5476426"/>
          </a:xfrm>
        </p:spPr>
        <p:txBody>
          <a:bodyPr>
            <a:normAutofit/>
          </a:bodyPr>
          <a:lstStyle/>
          <a:p>
            <a:r>
              <a:rPr lang="en-US" sz="1800" dirty="0">
                <a:ea typeface="Times New Roman" panose="02020603050405020304" pitchFamily="18" charset="0"/>
                <a:cs typeface="CMTI10"/>
              </a:rPr>
              <a:t>Propose to </a:t>
            </a:r>
            <a:r>
              <a:rPr lang="en-US" sz="1800" b="1" dirty="0">
                <a:ea typeface="Times New Roman" panose="02020603050405020304" pitchFamily="18" charset="0"/>
                <a:cs typeface="CMTI10"/>
              </a:rPr>
              <a:t>m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easure with two 50 </a:t>
            </a:r>
            <a:r>
              <a:rPr lang="el-GR" sz="1800" b="1" dirty="0">
                <a:effectLst/>
                <a:ea typeface="Times New Roman" panose="02020603050405020304" pitchFamily="18" charset="0"/>
                <a:cs typeface="Cambria" panose="02040503050406030204" pitchFamily="18" charset="0"/>
              </a:rPr>
              <a:t>μ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m thick new diamond sensors </a:t>
            </a:r>
            <a:r>
              <a:rPr lang="en-US" sz="1800" b="1" u="sng" dirty="0">
                <a:effectLst/>
                <a:ea typeface="Times New Roman" panose="02020603050405020304" pitchFamily="18" charset="0"/>
                <a:cs typeface="CMTI10"/>
              </a:rPr>
              <a:t>IN PARALLEL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, </a:t>
            </a:r>
            <a:r>
              <a:rPr lang="en-US" sz="1800" dirty="0">
                <a:effectLst/>
                <a:ea typeface="Times New Roman" panose="02020603050405020304" pitchFamily="18" charset="0"/>
                <a:cs typeface="CMTI10"/>
              </a:rPr>
              <a:t>one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MTI10"/>
              </a:rPr>
              <a:t>with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  <a:cs typeface="CMTI10"/>
              </a:rPr>
              <a:t>and one 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without </a:t>
            </a:r>
            <a:r>
              <a:rPr lang="en-US" sz="1800" b="1" baseline="30000" dirty="0">
                <a:effectLst/>
                <a:ea typeface="Times New Roman" panose="02020603050405020304" pitchFamily="18" charset="0"/>
                <a:cs typeface="CMTI10"/>
              </a:rPr>
              <a:t>6</a:t>
            </a:r>
            <a:r>
              <a:rPr lang="en-US" sz="1800" b="1" dirty="0">
                <a:effectLst/>
                <a:ea typeface="Times New Roman" panose="02020603050405020304" pitchFamily="18" charset="0"/>
                <a:cs typeface="CMTI10"/>
              </a:rPr>
              <a:t>LiF converter</a:t>
            </a:r>
            <a:r>
              <a:rPr lang="en-GR" sz="1800" b="1" dirty="0">
                <a:effectLst/>
              </a:rPr>
              <a:t>  (=&gt; disentangle the two sources of radiation damage)</a:t>
            </a:r>
          </a:p>
          <a:p>
            <a:r>
              <a:rPr lang="en-GR" sz="1800" dirty="0"/>
              <a:t>Same neutron irradiation conditions (few cm flat top profile)</a:t>
            </a:r>
          </a:p>
          <a:p>
            <a:endParaRPr lang="en-GR" sz="1800" dirty="0">
              <a:effectLst/>
            </a:endParaRPr>
          </a:p>
          <a:p>
            <a:r>
              <a:rPr lang="en-GR" sz="1800" dirty="0"/>
              <a:t>For each detector the following electronics setup proposed:</a:t>
            </a:r>
          </a:p>
          <a:p>
            <a:endParaRPr lang="en-GR" sz="1800" dirty="0"/>
          </a:p>
          <a:p>
            <a:endParaRPr lang="en-GR" sz="1800" dirty="0"/>
          </a:p>
          <a:p>
            <a:endParaRPr lang="en-GR" sz="1800" dirty="0"/>
          </a:p>
          <a:p>
            <a:endParaRPr lang="en-GR" sz="1800" dirty="0"/>
          </a:p>
          <a:p>
            <a:endParaRPr lang="en-GR" sz="1800" dirty="0"/>
          </a:p>
          <a:p>
            <a:pPr marL="0" indent="0">
              <a:buNone/>
            </a:pPr>
            <a:r>
              <a:rPr lang="en-GR" sz="1800" dirty="0"/>
              <a:t>=&gt; Three readouts in parallel in order to combine </a:t>
            </a:r>
            <a:r>
              <a:rPr lang="en-GR" sz="1800" b="1" dirty="0"/>
              <a:t>maximum possible information in-beam</a:t>
            </a:r>
            <a:r>
              <a:rPr lang="en-GR" sz="1800" dirty="0"/>
              <a:t>: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     V</a:t>
            </a:r>
            <a:r>
              <a:rPr lang="en-US" sz="1800" baseline="-25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LG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: AC output without amplification (high neutron energy region)</a:t>
            </a:r>
          </a:p>
          <a:p>
            <a:pPr marL="0" indent="0">
              <a:buNone/>
            </a:pPr>
            <a:r>
              <a:rPr lang="en-US" sz="1800" dirty="0">
                <a:latin typeface="Calisto MT" panose="02040603050505030304" pitchFamily="18" charset="77"/>
              </a:rPr>
              <a:t>     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V</a:t>
            </a:r>
            <a:r>
              <a:rPr lang="en-US" sz="1800" baseline="-25000" dirty="0"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H</a:t>
            </a:r>
            <a:r>
              <a:rPr lang="en-US" sz="1800" baseline="-25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G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: AC output with amplification (low neutron </a:t>
            </a:r>
            <a:r>
              <a:rPr lang="en-US" sz="1800" dirty="0"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e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nergy region - signals from the </a:t>
            </a:r>
            <a:r>
              <a:rPr lang="en-US" sz="1800" baseline="30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6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Li(</a:t>
            </a:r>
            <a:r>
              <a:rPr lang="en-US" sz="1800" dirty="0" err="1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n,t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) reaction )</a:t>
            </a:r>
          </a:p>
          <a:p>
            <a:pPr marL="0" indent="0">
              <a:buNone/>
            </a:pPr>
            <a:r>
              <a:rPr lang="en-US" sz="1800" dirty="0">
                <a:latin typeface="Calisto MT" panose="02040603050505030304" pitchFamily="18" charset="77"/>
              </a:rPr>
              <a:t>     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V</a:t>
            </a:r>
            <a:r>
              <a:rPr lang="en-US" sz="1800" baseline="-25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DC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: DC measurement of the </a:t>
            </a:r>
            <a:r>
              <a:rPr lang="en-US" sz="1800" b="1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dark current </a:t>
            </a:r>
            <a:r>
              <a:rPr lang="en-US" sz="18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CMTI10"/>
              </a:rPr>
              <a:t>of the sensor  </a:t>
            </a:r>
          </a:p>
          <a:p>
            <a:pPr marL="0" indent="0">
              <a:buNone/>
            </a:pPr>
            <a:r>
              <a:rPr lang="en-GR" sz="1800" b="1" dirty="0"/>
              <a:t>Fir</a:t>
            </a:r>
            <a:r>
              <a:rPr lang="en-GB" sz="1800" b="1" dirty="0" err="1"/>
              <a:t>st</a:t>
            </a:r>
            <a:r>
              <a:rPr lang="en-GR" sz="1800" b="1" dirty="0"/>
              <a:t> time such a combined readout scheme implemented for monitoring of Radiation Damage vs Neutron Dose . </a:t>
            </a:r>
          </a:p>
          <a:p>
            <a:pPr marL="0" indent="0">
              <a:buNone/>
            </a:pPr>
            <a:endParaRPr lang="en-GR" sz="1800" dirty="0">
              <a:effectLst/>
            </a:endParaRPr>
          </a:p>
          <a:p>
            <a:pPr marL="0" indent="0">
              <a:buNone/>
            </a:pPr>
            <a:endParaRPr lang="en-GR" sz="1800" dirty="0">
              <a:effectLst/>
            </a:endParaRPr>
          </a:p>
          <a:p>
            <a:endParaRPr lang="en-GR" sz="1800" b="1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5AC0E1-896B-6A08-7F0A-EE6D2846A2A6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F43C057A-24F0-B8CB-4C90-17FF4BD87B68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R" sz="40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570542-89DD-6A8D-A053-55D271E6DEB1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New experimental setup &amp; proton request</a:t>
            </a:r>
            <a:r>
              <a:rPr lang="en-GR" sz="4000" dirty="0">
                <a:effectLst/>
              </a:rPr>
              <a:t> </a:t>
            </a:r>
            <a:endParaRPr lang="en-GR" sz="4000" b="1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CB31423-56CB-E6FC-0F93-944B29BF0892}"/>
              </a:ext>
            </a:extLst>
          </p:cNvPr>
          <p:cNvSpPr/>
          <p:nvPr/>
        </p:nvSpPr>
        <p:spPr>
          <a:xfrm>
            <a:off x="8140923" y="1382290"/>
            <a:ext cx="1823357" cy="173082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BA41AC-B8D9-B9CF-6533-D14934DB48B8}"/>
              </a:ext>
            </a:extLst>
          </p:cNvPr>
          <p:cNvSpPr/>
          <p:nvPr/>
        </p:nvSpPr>
        <p:spPr>
          <a:xfrm>
            <a:off x="8656808" y="2100748"/>
            <a:ext cx="195943" cy="2449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B333D7-D081-883F-59F5-C1BE36536CB7}"/>
              </a:ext>
            </a:extLst>
          </p:cNvPr>
          <p:cNvSpPr/>
          <p:nvPr/>
        </p:nvSpPr>
        <p:spPr>
          <a:xfrm>
            <a:off x="9277890" y="2100748"/>
            <a:ext cx="195943" cy="2449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69EF583-0AC0-6147-FC61-F1809359C6ED}"/>
              </a:ext>
            </a:extLst>
          </p:cNvPr>
          <p:cNvCxnSpPr>
            <a:stCxn id="8" idx="2"/>
            <a:endCxn id="8" idx="6"/>
          </p:cNvCxnSpPr>
          <p:nvPr/>
        </p:nvCxnSpPr>
        <p:spPr>
          <a:xfrm>
            <a:off x="8140923" y="2247705"/>
            <a:ext cx="18233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AE62E51-4B79-F880-A01E-0E9F78A5D9FA}"/>
              </a:ext>
            </a:extLst>
          </p:cNvPr>
          <p:cNvSpPr txBox="1"/>
          <p:nvPr/>
        </p:nvSpPr>
        <p:spPr>
          <a:xfrm>
            <a:off x="8770620" y="2394663"/>
            <a:ext cx="863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rgbClr val="0070C0"/>
                </a:solidFill>
              </a:rPr>
              <a:t>few</a:t>
            </a:r>
            <a:r>
              <a:rPr lang="en-GR" sz="1800" dirty="0">
                <a:solidFill>
                  <a:srgbClr val="0070C0"/>
                </a:solidFill>
              </a:rPr>
              <a:t> cm</a:t>
            </a: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37E823-83FC-75ED-9988-A1DB3CF77537}"/>
              </a:ext>
            </a:extLst>
          </p:cNvPr>
          <p:cNvSpPr txBox="1"/>
          <p:nvPr/>
        </p:nvSpPr>
        <p:spPr>
          <a:xfrm>
            <a:off x="8999712" y="1803713"/>
            <a:ext cx="5527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baseline="300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MTI10"/>
              </a:rPr>
              <a:t>6</a:t>
            </a:r>
            <a:r>
              <a:rPr lang="en-US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CMTI10"/>
              </a:rPr>
              <a:t>LiF </a:t>
            </a:r>
            <a:endParaRPr lang="en-GR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1D3DD93-2087-5042-5651-F7BCA2C95A3C}"/>
              </a:ext>
            </a:extLst>
          </p:cNvPr>
          <p:cNvGrpSpPr/>
          <p:nvPr/>
        </p:nvGrpSpPr>
        <p:grpSpPr>
          <a:xfrm>
            <a:off x="1412323" y="2852839"/>
            <a:ext cx="5651500" cy="1703230"/>
            <a:chOff x="1155914" y="2793542"/>
            <a:chExt cx="5651500" cy="1703230"/>
          </a:xfrm>
        </p:grpSpPr>
        <p:pic>
          <p:nvPicPr>
            <p:cNvPr id="16" name="Picture 15" descr="A computer screen shot of a computer&#10;&#10;Description automatically generated">
              <a:extLst>
                <a:ext uri="{FF2B5EF4-FFF2-40B4-BE49-F238E27FC236}">
                  <a16:creationId xmlns:a16="http://schemas.microsoft.com/office/drawing/2014/main" id="{1BE5967C-B8CC-1361-0F9A-161AAA5F0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9752"/>
            <a:stretch/>
          </p:blipFill>
          <p:spPr bwMode="auto">
            <a:xfrm>
              <a:off x="1155914" y="3067387"/>
              <a:ext cx="5651500" cy="142938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12FDCD5-194A-58FC-8BAA-839BC2AA795E}"/>
                </a:ext>
              </a:extLst>
            </p:cNvPr>
            <p:cNvGrpSpPr/>
            <p:nvPr/>
          </p:nvGrpSpPr>
          <p:grpSpPr>
            <a:xfrm>
              <a:off x="3766527" y="2793542"/>
              <a:ext cx="1456681" cy="635458"/>
              <a:chOff x="3766527" y="2793542"/>
              <a:chExt cx="1456681" cy="635458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C8F3099-AE73-F8E4-2F43-0E333AF9F345}"/>
                  </a:ext>
                </a:extLst>
              </p:cNvPr>
              <p:cNvSpPr txBox="1"/>
              <p:nvPr/>
            </p:nvSpPr>
            <p:spPr>
              <a:xfrm>
                <a:off x="3766527" y="2793542"/>
                <a:ext cx="14566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R" sz="1400" dirty="0">
                    <a:solidFill>
                      <a:srgbClr val="FF0000"/>
                    </a:solidFill>
                  </a:rPr>
                  <a:t>AC-AC-DC splitter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110A3B4-DB5F-D62C-D372-A3B65A4A64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34852" y="3051444"/>
                <a:ext cx="4393" cy="37755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 descr="Logo, company name&#10;&#10;Description automatically generated">
            <a:extLst>
              <a:ext uri="{FF2B5EF4-FFF2-40B4-BE49-F238E27FC236}">
                <a16:creationId xmlns:a16="http://schemas.microsoft.com/office/drawing/2014/main" id="{3039C1C6-41C7-D133-0384-E318EFDF4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495" y="3260076"/>
            <a:ext cx="2207787" cy="852128"/>
          </a:xfrm>
          <a:prstGeom prst="rect">
            <a:avLst/>
          </a:prstGeom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DA6B407F-D355-4668-EB5E-6205DDAEE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13</a:t>
            </a:fld>
            <a:endParaRPr lang="en-GR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794F98B-7F19-EB68-77C3-F1D97EE9F4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70" r="19197"/>
          <a:stretch/>
        </p:blipFill>
        <p:spPr>
          <a:xfrm>
            <a:off x="10041284" y="1445087"/>
            <a:ext cx="1823357" cy="160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75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5AC0E1-896B-6A08-7F0A-EE6D2846A2A6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F43C057A-24F0-B8CB-4C90-17FF4BD87B68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R" sz="40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570542-89DD-6A8D-A053-55D271E6DEB1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New experimental setup &amp; proton request</a:t>
            </a:r>
            <a:r>
              <a:rPr lang="en-GR" sz="4000" dirty="0">
                <a:effectLst/>
              </a:rPr>
              <a:t> </a:t>
            </a:r>
            <a:endParaRPr lang="en-GR" sz="4000" b="1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3E531013-646C-9FA0-230E-B47D2DC5D69B}"/>
              </a:ext>
            </a:extLst>
          </p:cNvPr>
          <p:cNvSpPr txBox="1">
            <a:spLocks/>
          </p:cNvSpPr>
          <p:nvPr/>
        </p:nvSpPr>
        <p:spPr>
          <a:xfrm>
            <a:off x="803301" y="1092246"/>
            <a:ext cx="10515600" cy="9207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R" sz="2000" dirty="0"/>
              <a:t>After the end of the irradiation campaign, </a:t>
            </a:r>
            <a:r>
              <a:rPr lang="en-US" sz="2000" b="1" dirty="0">
                <a:effectLst/>
                <a:ea typeface="Times New Roman" panose="02020603050405020304" pitchFamily="18" charset="0"/>
                <a:cs typeface="CMTI10"/>
              </a:rPr>
              <a:t>Electron Paramagnetic Resonance (EPR) spectroscopy  </a:t>
            </a:r>
            <a:r>
              <a:rPr lang="en-US" sz="2000" dirty="0">
                <a:effectLst/>
                <a:ea typeface="Times New Roman" panose="02020603050405020304" pitchFamily="18" charset="0"/>
                <a:cs typeface="CMTI10"/>
              </a:rPr>
              <a:t>measurements will be performed at the NSCR “</a:t>
            </a:r>
            <a:r>
              <a:rPr lang="en-US" sz="2000" dirty="0" err="1">
                <a:effectLst/>
                <a:ea typeface="Times New Roman" panose="02020603050405020304" pitchFamily="18" charset="0"/>
                <a:cs typeface="CMTI10"/>
              </a:rPr>
              <a:t>Demokritos</a:t>
            </a:r>
            <a:r>
              <a:rPr lang="en-US" sz="2000" dirty="0">
                <a:effectLst/>
                <a:ea typeface="Times New Roman" panose="02020603050405020304" pitchFamily="18" charset="0"/>
                <a:cs typeface="CMTI10"/>
              </a:rPr>
              <a:t>”, Greece [12,13] for an offline  study of the structure defects.</a:t>
            </a:r>
          </a:p>
          <a:p>
            <a:endParaRPr lang="en-US" sz="1800" dirty="0">
              <a:latin typeface="Calisto MT" panose="02040603050505030304" pitchFamily="18" charset="77"/>
            </a:endParaRPr>
          </a:p>
          <a:p>
            <a:pPr marL="0" indent="0">
              <a:buNone/>
            </a:pPr>
            <a:endParaRPr lang="en-GR" sz="1800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F9A1F940-AC27-0C46-205E-7765D20F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14</a:t>
            </a:fld>
            <a:endParaRPr lang="en-GR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A1EAD3-36DE-C543-34F4-607FE31E1AD5}"/>
              </a:ext>
            </a:extLst>
          </p:cNvPr>
          <p:cNvSpPr txBox="1"/>
          <p:nvPr/>
        </p:nvSpPr>
        <p:spPr>
          <a:xfrm>
            <a:off x="803301" y="2324366"/>
            <a:ext cx="105156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R" sz="2000" b="1" u="sng" dirty="0"/>
              <a:t>BEAM TIME ESTIMATION  (sCVD):</a:t>
            </a:r>
            <a:r>
              <a:rPr lang="en-GR" sz="2000" b="1" dirty="0"/>
              <a:t>  continuous campaign with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2000" b="1" dirty="0">
                <a:solidFill>
                  <a:srgbClr val="FF0000"/>
                </a:solidFill>
              </a:rPr>
              <a:t>× 10</a:t>
            </a:r>
            <a:r>
              <a:rPr lang="en-GB" sz="2000" b="1" baseline="30000" dirty="0">
                <a:solidFill>
                  <a:srgbClr val="FF0000"/>
                </a:solidFill>
              </a:rPr>
              <a:t>18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 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estimated to be sufficient to reach the point where the tritons’ pulse height ~ background.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CA4E61-EF78-9DBD-5956-5E6A8270EC21}"/>
              </a:ext>
            </a:extLst>
          </p:cNvPr>
          <p:cNvSpPr txBox="1"/>
          <p:nvPr/>
        </p:nvSpPr>
        <p:spPr>
          <a:xfrm>
            <a:off x="119668" y="5876286"/>
            <a:ext cx="672308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[12] M.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Kokkoris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Inst. and Methods in Phys. Res. B 195 (2002) 414–421</a:t>
            </a:r>
            <a:endParaRPr lang="en-GR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[13] G.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Mitrikas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Kokkoris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Eur. Phys. J. AP 21, 163–170 (2003)</a:t>
            </a:r>
            <a:endParaRPr lang="en-GR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546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9561A-B642-02CF-E107-2AEB4658C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01" y="994353"/>
            <a:ext cx="10515600" cy="54764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R" sz="1800" dirty="0">
              <a:effectLst/>
            </a:endParaRPr>
          </a:p>
          <a:p>
            <a:pPr marL="0" indent="0">
              <a:buNone/>
            </a:pPr>
            <a:endParaRPr lang="en-GR" sz="1800" dirty="0">
              <a:effectLst/>
            </a:endParaRPr>
          </a:p>
          <a:p>
            <a:endParaRPr lang="en-GR" sz="1800" b="1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5AC0E1-896B-6A08-7F0A-EE6D2846A2A6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F43C057A-24F0-B8CB-4C90-17FF4BD87B68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R" sz="40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570542-89DD-6A8D-A053-55D271E6DEB1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New experimental setup &amp; proton request</a:t>
            </a:r>
            <a:r>
              <a:rPr lang="en-GR" sz="4000" dirty="0">
                <a:effectLst/>
              </a:rPr>
              <a:t> </a:t>
            </a:r>
            <a:endParaRPr lang="en-GR" sz="4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4D8884-E91A-836B-FDA9-5D62D8A1C715}"/>
              </a:ext>
            </a:extLst>
          </p:cNvPr>
          <p:cNvSpPr txBox="1"/>
          <p:nvPr/>
        </p:nvSpPr>
        <p:spPr>
          <a:xfrm>
            <a:off x="119668" y="5876286"/>
            <a:ext cx="672308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[12] M.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Kokkoris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Inst. and Methods in Phys. Res. B 195 (2002) 414–421</a:t>
            </a:r>
            <a:endParaRPr lang="en-GR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[13] G.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Mitrikas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4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Kokkoris</a:t>
            </a: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Eur. Phys. J. AP 21, 163–170 (2003)</a:t>
            </a:r>
            <a:endParaRPr lang="en-GR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4736BD-FB52-0EEA-BA87-264B81F86A18}"/>
              </a:ext>
            </a:extLst>
          </p:cNvPr>
          <p:cNvSpPr txBox="1"/>
          <p:nvPr/>
        </p:nvSpPr>
        <p:spPr>
          <a:xfrm>
            <a:off x="803301" y="2324366"/>
            <a:ext cx="105156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R" sz="2000" b="1" u="sng" dirty="0"/>
              <a:t>BEAM TIME ESTIMATION  (sCVD):</a:t>
            </a:r>
            <a:r>
              <a:rPr lang="en-GR" sz="2000" b="1" dirty="0"/>
              <a:t>  continuous campaign with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2000" b="1" dirty="0">
                <a:solidFill>
                  <a:srgbClr val="FF0000"/>
                </a:solidFill>
              </a:rPr>
              <a:t>× 10</a:t>
            </a:r>
            <a:r>
              <a:rPr lang="en-GB" sz="2000" b="1" baseline="30000" dirty="0">
                <a:solidFill>
                  <a:srgbClr val="FF0000"/>
                </a:solidFill>
              </a:rPr>
              <a:t>18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 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estimated to be sufficient to reach the point where the tritons’ pulse height ~ background.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289A4A-8180-058C-A766-0B290AB661A9}"/>
              </a:ext>
            </a:extLst>
          </p:cNvPr>
          <p:cNvSpPr txBox="1"/>
          <p:nvPr/>
        </p:nvSpPr>
        <p:spPr>
          <a:xfrm>
            <a:off x="803301" y="3270901"/>
            <a:ext cx="10515600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b="1" u="sng" dirty="0"/>
              <a:t>EXTENSION OF THE PROPOSED RADIATION DAMAGE STUDY TO </a:t>
            </a:r>
            <a:r>
              <a:rPr lang="en-GB" sz="2000" b="1" u="sng" dirty="0" err="1"/>
              <a:t>SiC</a:t>
            </a:r>
            <a:r>
              <a:rPr lang="en-GB" sz="2000" b="1" dirty="0"/>
              <a:t>:</a:t>
            </a:r>
            <a:endParaRPr lang="en-GR" sz="2000" b="1" dirty="0"/>
          </a:p>
          <a:p>
            <a:pPr marL="0" indent="0">
              <a:buNone/>
            </a:pPr>
            <a:r>
              <a:rPr lang="en-GR" sz="2000" dirty="0"/>
              <a:t>Interesting to study </a:t>
            </a:r>
            <a:r>
              <a:rPr lang="en-GR" sz="2000" b="1" dirty="0"/>
              <a:t>radiation hardness of SiC sensor </a:t>
            </a:r>
            <a:r>
              <a:rPr lang="en-GR" sz="2000" dirty="0"/>
              <a:t>of the same thickness under the same conditions [14,15], which is also a very important material used in electronics and is interesting for future applications (mainly accelerator environments – high energy physics at CERN)</a:t>
            </a:r>
          </a:p>
          <a:p>
            <a:pPr marL="0" indent="0">
              <a:buNone/>
            </a:pPr>
            <a:r>
              <a:rPr lang="en-GR" sz="2000" dirty="0"/>
              <a:t>=&gt; </a:t>
            </a:r>
            <a:r>
              <a:rPr lang="en-GR" sz="2000" b="1" dirty="0"/>
              <a:t>Replicate the proposed setup for sCVD and run at a differe</a:t>
            </a:r>
            <a:r>
              <a:rPr lang="en-GB" sz="2000" b="1" dirty="0"/>
              <a:t>n</a:t>
            </a:r>
            <a:r>
              <a:rPr lang="en-GR" sz="2000" b="1" dirty="0"/>
              <a:t>t campaign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CAA505-3B35-D9E4-86D6-6098F1819C71}"/>
              </a:ext>
            </a:extLst>
          </p:cNvPr>
          <p:cNvSpPr txBox="1"/>
          <p:nvPr/>
        </p:nvSpPr>
        <p:spPr>
          <a:xfrm>
            <a:off x="803301" y="5070151"/>
            <a:ext cx="105156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R" sz="2000" b="1" u="sng" dirty="0"/>
              <a:t>BEAM TIME ESTIMATION  (SiC):</a:t>
            </a:r>
            <a:r>
              <a:rPr lang="en-GR" sz="2000" b="1" dirty="0"/>
              <a:t>  continuous campaign with 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2000" b="1" dirty="0">
                <a:solidFill>
                  <a:srgbClr val="FF0000"/>
                </a:solidFill>
              </a:rPr>
              <a:t>× 10</a:t>
            </a:r>
            <a:r>
              <a:rPr lang="en-GB" sz="2000" b="1" baseline="30000" dirty="0">
                <a:solidFill>
                  <a:srgbClr val="FF0000"/>
                </a:solidFill>
              </a:rPr>
              <a:t>18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 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estimated to be sufficient.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3E531013-646C-9FA0-230E-B47D2DC5D69B}"/>
              </a:ext>
            </a:extLst>
          </p:cNvPr>
          <p:cNvSpPr txBox="1">
            <a:spLocks/>
          </p:cNvSpPr>
          <p:nvPr/>
        </p:nvSpPr>
        <p:spPr>
          <a:xfrm>
            <a:off x="803301" y="1092246"/>
            <a:ext cx="10515600" cy="9207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R" sz="2000" dirty="0"/>
              <a:t>After the end of the irradiation campaign, </a:t>
            </a:r>
            <a:r>
              <a:rPr lang="en-US" sz="2000" b="1" dirty="0">
                <a:effectLst/>
                <a:ea typeface="Times New Roman" panose="02020603050405020304" pitchFamily="18" charset="0"/>
                <a:cs typeface="CMTI10"/>
              </a:rPr>
              <a:t>Electron Paramagnetic Resonance (EPR) spectroscopy  </a:t>
            </a:r>
            <a:r>
              <a:rPr lang="en-US" sz="2000" dirty="0">
                <a:effectLst/>
                <a:ea typeface="Times New Roman" panose="02020603050405020304" pitchFamily="18" charset="0"/>
                <a:cs typeface="CMTI10"/>
              </a:rPr>
              <a:t>measurements will be performed at the NSCR “</a:t>
            </a:r>
            <a:r>
              <a:rPr lang="en-US" sz="2000" dirty="0" err="1">
                <a:effectLst/>
                <a:ea typeface="Times New Roman" panose="02020603050405020304" pitchFamily="18" charset="0"/>
                <a:cs typeface="CMTI10"/>
              </a:rPr>
              <a:t>Demokritos</a:t>
            </a:r>
            <a:r>
              <a:rPr lang="en-US" sz="2000" dirty="0">
                <a:effectLst/>
                <a:ea typeface="Times New Roman" panose="02020603050405020304" pitchFamily="18" charset="0"/>
                <a:cs typeface="CMTI10"/>
              </a:rPr>
              <a:t>”, Greece [12,13] for an offline  study of the structure defects.</a:t>
            </a:r>
          </a:p>
          <a:p>
            <a:endParaRPr lang="en-US" sz="1800" dirty="0">
              <a:latin typeface="Calisto MT" panose="02040603050505030304" pitchFamily="18" charset="77"/>
            </a:endParaRPr>
          </a:p>
          <a:p>
            <a:endParaRPr lang="en-GR" sz="1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C201E-63E0-ADD5-00E4-E4D539B0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15</a:t>
            </a:fld>
            <a:endParaRPr lang="en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3F8DF6-95B0-B6C2-CE16-5BED3476F44B}"/>
              </a:ext>
            </a:extLst>
          </p:cNvPr>
          <p:cNvSpPr txBox="1"/>
          <p:nvPr/>
        </p:nvSpPr>
        <p:spPr>
          <a:xfrm>
            <a:off x="6180512" y="5893912"/>
            <a:ext cx="594169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1400" dirty="0"/>
              <a:t>[14] T. Gaggl et al., </a:t>
            </a:r>
            <a:r>
              <a:rPr lang="en-GB" sz="1400" dirty="0" err="1"/>
              <a:t>Nucl</a:t>
            </a:r>
            <a:r>
              <a:rPr lang="en-GB" sz="1400" dirty="0"/>
              <a:t>. Inst. and Methods in Phys.  Res. A 1040 (2022) 167218</a:t>
            </a:r>
          </a:p>
          <a:p>
            <a:endParaRPr lang="en-GB" sz="1400" dirty="0"/>
          </a:p>
          <a:p>
            <a:r>
              <a:rPr lang="en-GB" sz="1400" dirty="0"/>
              <a:t>[15] A. </a:t>
            </a:r>
            <a:r>
              <a:rPr lang="en-GB" sz="1400" dirty="0" err="1"/>
              <a:t>Gospner</a:t>
            </a:r>
            <a:r>
              <a:rPr lang="en-GB" sz="1400" dirty="0"/>
              <a:t> et al., 2023 JINST 18 C11027</a:t>
            </a:r>
          </a:p>
          <a:p>
            <a:endParaRPr lang="en-GB" sz="1400" dirty="0"/>
          </a:p>
          <a:p>
            <a:endParaRPr lang="en-GR" sz="1400" dirty="0"/>
          </a:p>
        </p:txBody>
      </p:sp>
    </p:spTree>
    <p:extLst>
      <p:ext uri="{BB962C8B-B14F-4D97-AF65-F5344CB8AC3E}">
        <p14:creationId xmlns:p14="http://schemas.microsoft.com/office/powerpoint/2010/main" val="3725211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5822-9B23-C791-38E3-516F33CAF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3719"/>
            <a:ext cx="11284003" cy="6508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Conclusion</a:t>
            </a:r>
            <a:endParaRPr lang="en-GR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9AEAE-DC22-F289-E142-2896DB485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61" y="916182"/>
            <a:ext cx="9046863" cy="342451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GR" sz="2400" dirty="0"/>
              <a:t>We propose a systematic study of</a:t>
            </a:r>
          </a:p>
          <a:p>
            <a:pPr marL="457200" indent="-457200">
              <a:buAutoNum type="alphaLcParenR"/>
            </a:pPr>
            <a:r>
              <a:rPr lang="en-GR" sz="2400" dirty="0"/>
              <a:t>The l</a:t>
            </a:r>
            <a:r>
              <a:rPr lang="en-GB" sz="2400" dirty="0" err="1"/>
              <a:t>ifetime</a:t>
            </a:r>
            <a:r>
              <a:rPr lang="en-GB" sz="2400" dirty="0"/>
              <a:t> of a </a:t>
            </a:r>
            <a:r>
              <a:rPr lang="en-GB" sz="2400" b="1" dirty="0"/>
              <a:t>50 </a:t>
            </a:r>
            <a:r>
              <a:rPr lang="el-GR" sz="2400" b="1" dirty="0"/>
              <a:t>μ</a:t>
            </a:r>
            <a:r>
              <a:rPr lang="en-GB" sz="2400" b="1" dirty="0"/>
              <a:t>m </a:t>
            </a:r>
            <a:r>
              <a:rPr lang="en-GB" sz="2400" b="1" dirty="0" err="1"/>
              <a:t>sCVD</a:t>
            </a:r>
            <a:r>
              <a:rPr lang="en-GB" sz="2400" b="1" dirty="0"/>
              <a:t> diamond sensor </a:t>
            </a:r>
            <a:r>
              <a:rPr lang="en-GB" sz="2400" dirty="0"/>
              <a:t>as neutron monitor at NEAR.</a:t>
            </a:r>
          </a:p>
          <a:p>
            <a:pPr marL="457200" indent="-457200">
              <a:buAutoNum type="alphaLcParenR"/>
            </a:pPr>
            <a:r>
              <a:rPr lang="en-GB" sz="2400" dirty="0"/>
              <a:t>The two different components of the radiation damage (fast neutrons=&gt; homogeneous , slow neutrons =&gt; “layer”)</a:t>
            </a:r>
          </a:p>
          <a:p>
            <a:pPr marL="457200" indent="-457200">
              <a:buAutoNum type="alphaLcParenR"/>
            </a:pPr>
            <a:r>
              <a:rPr lang="en-GR" sz="2400" dirty="0"/>
              <a:t>Record the </a:t>
            </a:r>
            <a:r>
              <a:rPr lang="en-GR" sz="2400" b="1" dirty="0"/>
              <a:t>detector performance vs increasing radiation </a:t>
            </a:r>
            <a:r>
              <a:rPr lang="en-GR" sz="2400" dirty="0"/>
              <a:t>with three different readouts =&gt; combine the maximum information possible.</a:t>
            </a:r>
          </a:p>
          <a:p>
            <a:pPr marL="457200" indent="-457200">
              <a:buAutoNum type="alphaLcParenR"/>
            </a:pPr>
            <a:r>
              <a:rPr lang="en-GR" sz="2400" dirty="0"/>
              <a:t>Offline study of the crystal defects with </a:t>
            </a:r>
            <a:r>
              <a:rPr lang="en-US" sz="2400" b="1" dirty="0">
                <a:effectLst/>
                <a:ea typeface="Times New Roman" panose="02020603050405020304" pitchFamily="18" charset="0"/>
                <a:cs typeface="CMTI10"/>
              </a:rPr>
              <a:t>Electron Paramagnetic Resonance (EPR) spectroscopy </a:t>
            </a:r>
            <a:endParaRPr lang="en-GR" sz="2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6BB248-E2F3-F2C1-D1D9-1DD47FCF7B75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A5CD726-E8B6-6664-E26F-82F6757FC084}"/>
              </a:ext>
            </a:extLst>
          </p:cNvPr>
          <p:cNvSpPr txBox="1"/>
          <p:nvPr/>
        </p:nvSpPr>
        <p:spPr>
          <a:xfrm>
            <a:off x="9937760" y="2592747"/>
            <a:ext cx="1708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sCVD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1800" b="1" dirty="0">
                <a:solidFill>
                  <a:srgbClr val="FF0000"/>
                </a:solidFill>
              </a:rPr>
              <a:t>× 10</a:t>
            </a:r>
            <a:r>
              <a:rPr lang="en-GB" sz="1800" b="1" baseline="30000" dirty="0">
                <a:solidFill>
                  <a:srgbClr val="FF0000"/>
                </a:solidFill>
              </a:rPr>
              <a:t>18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</a:t>
            </a:r>
            <a:endParaRPr lang="en-GR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488B6D8-AD20-9C7D-9C88-42B4140F31F3}"/>
              </a:ext>
            </a:extLst>
          </p:cNvPr>
          <p:cNvSpPr/>
          <p:nvPr/>
        </p:nvSpPr>
        <p:spPr>
          <a:xfrm>
            <a:off x="9000563" y="1344706"/>
            <a:ext cx="937197" cy="299599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D3017-5143-6B69-F73A-94E642F1A1B8}"/>
              </a:ext>
            </a:extLst>
          </p:cNvPr>
          <p:cNvSpPr txBox="1"/>
          <p:nvPr/>
        </p:nvSpPr>
        <p:spPr>
          <a:xfrm>
            <a:off x="9883973" y="714594"/>
            <a:ext cx="184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b="1" dirty="0">
                <a:solidFill>
                  <a:srgbClr val="FF0000"/>
                </a:solidFill>
              </a:rPr>
              <a:t>Proton request: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53A2215-591D-02D0-1EA5-5D00B3AD3729}"/>
              </a:ext>
            </a:extLst>
          </p:cNvPr>
          <p:cNvSpPr txBox="1">
            <a:spLocks/>
          </p:cNvSpPr>
          <p:nvPr/>
        </p:nvSpPr>
        <p:spPr>
          <a:xfrm>
            <a:off x="599162" y="4482353"/>
            <a:ext cx="8706204" cy="1030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GB" sz="2200" dirty="0"/>
              <a:t>The same study is proposed for a </a:t>
            </a:r>
            <a:r>
              <a:rPr lang="en-GB" sz="2200" b="1" dirty="0"/>
              <a:t>50 </a:t>
            </a:r>
            <a:r>
              <a:rPr lang="el-GR" sz="2200" b="1" dirty="0"/>
              <a:t>μ</a:t>
            </a:r>
            <a:r>
              <a:rPr lang="en-GB" sz="2200" b="1" dirty="0"/>
              <a:t>m thick </a:t>
            </a:r>
            <a:r>
              <a:rPr lang="en-GB" sz="2200" b="1" dirty="0" err="1"/>
              <a:t>SiC</a:t>
            </a:r>
            <a:r>
              <a:rPr lang="en-GB" sz="2200" b="1" dirty="0"/>
              <a:t> sensor </a:t>
            </a:r>
            <a:r>
              <a:rPr lang="en-GB" sz="2200" dirty="0"/>
              <a:t>in order to compare the two materials' performance  in the harsh environment of NEAR. 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C290F71-0F89-00AE-387C-FB4234B31A4E}"/>
              </a:ext>
            </a:extLst>
          </p:cNvPr>
          <p:cNvSpPr/>
          <p:nvPr/>
        </p:nvSpPr>
        <p:spPr>
          <a:xfrm>
            <a:off x="9023361" y="4340700"/>
            <a:ext cx="937197" cy="10309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EFBEB1-17E8-0CA0-9D4B-C3EBC6F35877}"/>
              </a:ext>
            </a:extLst>
          </p:cNvPr>
          <p:cNvSpPr txBox="1"/>
          <p:nvPr/>
        </p:nvSpPr>
        <p:spPr>
          <a:xfrm>
            <a:off x="9937759" y="4482353"/>
            <a:ext cx="1761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1800" b="1" dirty="0">
                <a:solidFill>
                  <a:srgbClr val="FF0000"/>
                </a:solidFill>
              </a:rPr>
              <a:t>× 10</a:t>
            </a:r>
            <a:r>
              <a:rPr lang="en-GB" sz="1800" b="1" baseline="30000" dirty="0">
                <a:solidFill>
                  <a:srgbClr val="FF0000"/>
                </a:solidFill>
              </a:rPr>
              <a:t>18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</a:t>
            </a:r>
            <a:endParaRPr lang="en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DB6AE3-6276-D358-030C-69A81A3C335A}"/>
              </a:ext>
            </a:extLst>
          </p:cNvPr>
          <p:cNvSpPr txBox="1"/>
          <p:nvPr/>
        </p:nvSpPr>
        <p:spPr>
          <a:xfrm>
            <a:off x="838199" y="5592226"/>
            <a:ext cx="547297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R" b="1" u="sng" dirty="0">
                <a:solidFill>
                  <a:srgbClr val="FF0000"/>
                </a:solidFill>
              </a:rPr>
              <a:t>Total</a:t>
            </a:r>
            <a:r>
              <a:rPr lang="en-GR" b="1" dirty="0">
                <a:solidFill>
                  <a:srgbClr val="FF0000"/>
                </a:solidFill>
              </a:rPr>
              <a:t>:    </a:t>
            </a:r>
            <a:r>
              <a:rPr lang="en-GB" b="1" dirty="0">
                <a:solidFill>
                  <a:srgbClr val="FF0000"/>
                </a:solidFill>
                <a:cs typeface="Times New Roman" panose="02020603050405020304" pitchFamily="18" charset="0"/>
              </a:rPr>
              <a:t>1.2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× 10</a:t>
            </a:r>
            <a:r>
              <a:rPr lang="en-GB" sz="1800" b="1" baseline="30000" dirty="0">
                <a:solidFill>
                  <a:srgbClr val="FF0000"/>
                </a:solidFill>
              </a:rPr>
              <a:t>19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protons requested in two campaigns</a:t>
            </a:r>
            <a:endParaRPr lang="en-GR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7AD316-0121-7B13-4890-EAE3264B2C4A}"/>
              </a:ext>
            </a:extLst>
          </p:cNvPr>
          <p:cNvSpPr txBox="1"/>
          <p:nvPr/>
        </p:nvSpPr>
        <p:spPr>
          <a:xfrm>
            <a:off x="2324100" y="605487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000" b="1" dirty="0"/>
              <a:t>Thank you!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733CD20-A758-F918-E934-EC7B23E2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16337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C2DDF-76DA-B681-0CF0-6EEB3C597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800" y="2103437"/>
            <a:ext cx="3454400" cy="1325563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R" dirty="0"/>
              <a:t>xtra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263B62-4E13-35C8-73A1-9A98FB87A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52811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EE88-BC13-2437-F3EB-A842ACFB6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R" dirty="0"/>
              <a:t>EPR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23AB8-B93E-52ED-365F-8D97441EC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1381"/>
            <a:ext cx="10515600" cy="4351338"/>
          </a:xfrm>
        </p:spPr>
        <p:txBody>
          <a:bodyPr/>
          <a:lstStyle/>
          <a:p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EPR spectrum is usually directly measured as the first derivative of the absorption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resonance of microwave radiation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microwave is kept at a fixed frequency and the magnetic field is swept. For a specific microwave frequency (with energy hv), a resonance occurs at a magnetic field of B=hv/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1800" kern="1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B, </a:t>
            </a:r>
            <a:r>
              <a:rPr lang="en-US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free electrons. When the electron is not free B=hv/g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where g different to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1800" kern="1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which means that the electron has gained or lost angular momentum through spin–orbit coupling, and the value of g that occurs from the EPR measurement  (since hv is known, 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known and B is estimated as the position of the resonance (i.e. the value of B where the derivative is 0) gives information about the 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nature of the atomic or molecular orbital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(in our case from defects) 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containing the unpaired electron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 of EPR measurement of different defects created from the irradiation of 12 MeV protons ins 300 um </a:t>
            </a:r>
            <a:r>
              <a:rPr lang="en-GB" sz="1800" kern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SiC</a:t>
            </a:r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wafers (taken from </a:t>
            </a:r>
            <a:r>
              <a:rPr lang="en-GB" sz="1800" i="1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H. J. von </a:t>
            </a:r>
            <a:r>
              <a:rPr lang="en-GB" sz="1800" i="1" kern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Bardeleben</a:t>
            </a:r>
            <a:r>
              <a:rPr lang="en-GB" sz="1800" i="1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PHYSICAL REVIEW B, VOLUME 62, NUMBER 15 (2000): “Proton-implantation-induced defects in n-type 6H- and 4H-SiC: An electron paramagnetic resonance study”):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5E8B2-2D2C-E5AD-95FA-047F062B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18</a:t>
            </a:fld>
            <a:endParaRPr lang="en-GR"/>
          </a:p>
        </p:txBody>
      </p:sp>
      <p:pic>
        <p:nvPicPr>
          <p:cNvPr id="5" name="Picture 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763F0A2-44F3-252D-34A4-B1AE91502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550" y="3928264"/>
            <a:ext cx="2122170" cy="2890520"/>
          </a:xfrm>
          <a:prstGeom prst="rect">
            <a:avLst/>
          </a:prstGeom>
        </p:spPr>
      </p:pic>
      <p:pic>
        <p:nvPicPr>
          <p:cNvPr id="8" name="Picture 7" descr="A graph of 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965F46F-BCB3-D7F8-800D-5B26FF523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138" y="3821807"/>
            <a:ext cx="2766060" cy="3073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A18B64-F858-CD2F-D7C0-A481CBD3792A}"/>
              </a:ext>
            </a:extLst>
          </p:cNvPr>
          <p:cNvSpPr txBox="1"/>
          <p:nvPr/>
        </p:nvSpPr>
        <p:spPr>
          <a:xfrm>
            <a:off x="8680133" y="4596388"/>
            <a:ext cx="6096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[13] G. </a:t>
            </a:r>
            <a:r>
              <a:rPr lang="en-GB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Mitrikas</a:t>
            </a:r>
            <a:r>
              <a:rPr lang="en-GB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Kokkoris</a:t>
            </a:r>
            <a:r>
              <a:rPr lang="en-GB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Eur. Phys. J. AP 21, 163–170 (2003)</a:t>
            </a:r>
            <a:endParaRPr lang="en-GR" sz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13A666-A349-C395-BAD9-288A81D598D2}"/>
              </a:ext>
            </a:extLst>
          </p:cNvPr>
          <p:cNvSpPr txBox="1"/>
          <p:nvPr/>
        </p:nvSpPr>
        <p:spPr>
          <a:xfrm>
            <a:off x="4623911" y="4634735"/>
            <a:ext cx="2193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R" dirty="0"/>
              <a:t>nd-of-range defects:</a:t>
            </a:r>
          </a:p>
          <a:p>
            <a:r>
              <a:rPr lang="en-GR" dirty="0"/>
              <a:t>“cluster” defects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C9E7ED-CCAC-99BB-D1C3-25F4AE6ED167}"/>
              </a:ext>
            </a:extLst>
          </p:cNvPr>
          <p:cNvSpPr txBox="1"/>
          <p:nvPr/>
        </p:nvSpPr>
        <p:spPr>
          <a:xfrm>
            <a:off x="913197" y="4673331"/>
            <a:ext cx="1395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R" dirty="0"/>
              <a:t>race region:</a:t>
            </a:r>
          </a:p>
        </p:txBody>
      </p:sp>
    </p:spTree>
    <p:extLst>
      <p:ext uri="{BB962C8B-B14F-4D97-AF65-F5344CB8AC3E}">
        <p14:creationId xmlns:p14="http://schemas.microsoft.com/office/powerpoint/2010/main" val="1319400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205EB-A4AB-D032-DE93-89943BC63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 dirty="0"/>
          </a:p>
        </p:txBody>
      </p:sp>
      <p:pic>
        <p:nvPicPr>
          <p:cNvPr id="6" name="Content Placeholder 5" descr="A graph of a barcode&#10;&#10;Description automatically generated with medium confidence">
            <a:extLst>
              <a:ext uri="{FF2B5EF4-FFF2-40B4-BE49-F238E27FC236}">
                <a16:creationId xmlns:a16="http://schemas.microsoft.com/office/drawing/2014/main" id="{F0B7FA81-B6D0-85E6-7E9E-30BE22A1D8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766" y="650959"/>
            <a:ext cx="6024737" cy="493847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9472F-5473-93DC-37BD-9A4D2641D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19</a:t>
            </a:fld>
            <a:endParaRPr lang="en-GR"/>
          </a:p>
        </p:txBody>
      </p:sp>
      <p:pic>
        <p:nvPicPr>
          <p:cNvPr id="5" name="Picture 4" descr="A graph of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F4F66419-94E7-2F0F-20A9-CA89AC54B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977" y="1361425"/>
            <a:ext cx="4503134" cy="325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4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39869-BBE5-1104-4B47-0242A2E4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901"/>
            <a:ext cx="10515600" cy="62243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</a:t>
            </a:r>
            <a:r>
              <a:rPr lang="en-GR" b="1" dirty="0"/>
              <a:t>he n_TOF NEAR station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C70B47B-611F-F836-B96E-B331AEA76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5570" y="4109328"/>
            <a:ext cx="5023346" cy="23292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B7DF782-9A41-C6EE-5968-147A75D7F0B9}"/>
              </a:ext>
            </a:extLst>
          </p:cNvPr>
          <p:cNvSpPr txBox="1"/>
          <p:nvPr/>
        </p:nvSpPr>
        <p:spPr>
          <a:xfrm>
            <a:off x="351129" y="6500382"/>
            <a:ext cx="5971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/>
              <a:t>Photos from A.P. </a:t>
            </a:r>
            <a:r>
              <a:rPr lang="en-GB" sz="1400" dirty="0" err="1"/>
              <a:t>Bernardes</a:t>
            </a:r>
            <a:r>
              <a:rPr lang="en-GB" sz="1400" dirty="0"/>
              <a:t> presentation, </a:t>
            </a:r>
            <a:r>
              <a:rPr lang="en-GB" sz="1400" dirty="0" err="1"/>
              <a:t>n_TOF</a:t>
            </a:r>
            <a:r>
              <a:rPr lang="en-GB" sz="1400" dirty="0"/>
              <a:t> meeting 25/11/2021</a:t>
            </a:r>
            <a:endParaRPr lang="en-GR" sz="14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1A4803-0108-3DBF-DDCE-2766E6F1922C}"/>
              </a:ext>
            </a:extLst>
          </p:cNvPr>
          <p:cNvGrpSpPr/>
          <p:nvPr/>
        </p:nvGrpSpPr>
        <p:grpSpPr>
          <a:xfrm>
            <a:off x="5087042" y="742175"/>
            <a:ext cx="7038920" cy="3393279"/>
            <a:chOff x="5165558" y="2588414"/>
            <a:chExt cx="7038920" cy="339327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46AEA4F-E544-40AE-B7F6-DA0167366486}"/>
                </a:ext>
              </a:extLst>
            </p:cNvPr>
            <p:cNvGrpSpPr/>
            <p:nvPr/>
          </p:nvGrpSpPr>
          <p:grpSpPr>
            <a:xfrm>
              <a:off x="5251901" y="2588414"/>
              <a:ext cx="6948818" cy="2933346"/>
              <a:chOff x="608723" y="1387683"/>
              <a:chExt cx="10801200" cy="484889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0482BB4-BE94-CB6A-5490-7E3305F3E8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727" b="19395"/>
              <a:stretch/>
            </p:blipFill>
            <p:spPr>
              <a:xfrm>
                <a:off x="608723" y="2276872"/>
                <a:ext cx="10801200" cy="3770794"/>
              </a:xfrm>
              <a:prstGeom prst="rect">
                <a:avLst/>
              </a:prstGeom>
            </p:spPr>
          </p:pic>
          <p:pic>
            <p:nvPicPr>
              <p:cNvPr id="9" name="Picture 8" descr="A map of a city&#10;&#10;Description automatically generated with low confidence">
                <a:extLst>
                  <a:ext uri="{FF2B5EF4-FFF2-40B4-BE49-F238E27FC236}">
                    <a16:creationId xmlns:a16="http://schemas.microsoft.com/office/drawing/2014/main" id="{B152EDAC-2F11-AE62-9331-7A34ABFB78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04049" y="1387683"/>
                <a:ext cx="2105274" cy="1994875"/>
              </a:xfrm>
              <a:prstGeom prst="rect">
                <a:avLst/>
              </a:prstGeom>
            </p:spPr>
          </p:pic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6F817AF-D151-BA2D-2B76-0010F935B781}"/>
                  </a:ext>
                </a:extLst>
              </p:cNvPr>
              <p:cNvSpPr/>
              <p:nvPr/>
            </p:nvSpPr>
            <p:spPr>
              <a:xfrm rot="939468">
                <a:off x="6373726" y="4183963"/>
                <a:ext cx="1660841" cy="730795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471E367-F707-F5FB-D490-A337548A6D08}"/>
                  </a:ext>
                </a:extLst>
              </p:cNvPr>
              <p:cNvSpPr txBox="1"/>
              <p:nvPr/>
            </p:nvSpPr>
            <p:spPr>
              <a:xfrm>
                <a:off x="3503712" y="3906173"/>
                <a:ext cx="1881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/>
                  <a:t>TT2A- 802</a:t>
                </a:r>
              </a:p>
            </p:txBody>
          </p:sp>
          <p:pic>
            <p:nvPicPr>
              <p:cNvPr id="13" name="Picture 12" descr="A picture containing indoor, floor&#10;&#10;Description automatically generated">
                <a:extLst>
                  <a:ext uri="{FF2B5EF4-FFF2-40B4-BE49-F238E27FC236}">
                    <a16:creationId xmlns:a16="http://schemas.microsoft.com/office/drawing/2014/main" id="{E12895BB-24F2-2BAD-8218-EA28BD0801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37458" y="4443756"/>
                <a:ext cx="2979410" cy="1792821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A5BE2A21-02FC-6BE6-D7CD-97FB54EAD6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60290" y="2451162"/>
                <a:ext cx="2176360" cy="18909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36571D1-82F5-BCE9-FF0E-37AFBACCAF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886077" y="4797152"/>
                <a:ext cx="1002011" cy="4339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BC969D-00F6-6D38-93BF-BF7145AA5485}"/>
                </a:ext>
              </a:extLst>
            </p:cNvPr>
            <p:cNvSpPr txBox="1"/>
            <p:nvPr/>
          </p:nvSpPr>
          <p:spPr>
            <a:xfrm>
              <a:off x="10826143" y="5160550"/>
              <a:ext cx="13783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CH">
                  <a:solidFill>
                    <a:srgbClr val="FF0000"/>
                  </a:solidFill>
                </a:rPr>
                <a:t>Protons from PS</a:t>
              </a:r>
            </a:p>
          </p:txBody>
        </p:sp>
        <p:sp>
          <p:nvSpPr>
            <p:cNvPr id="17" name="Up Arrow 16">
              <a:extLst>
                <a:ext uri="{FF2B5EF4-FFF2-40B4-BE49-F238E27FC236}">
                  <a16:creationId xmlns:a16="http://schemas.microsoft.com/office/drawing/2014/main" id="{2DC36EC9-84D2-AD92-92AC-56AAFF2B3452}"/>
                </a:ext>
              </a:extLst>
            </p:cNvPr>
            <p:cNvSpPr/>
            <p:nvPr/>
          </p:nvSpPr>
          <p:spPr>
            <a:xfrm rot="17360836">
              <a:off x="11353800" y="4457844"/>
              <a:ext cx="224938" cy="1405413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B37EB9-9FDC-D86E-42CE-8BA77E5C496C}"/>
                </a:ext>
              </a:extLst>
            </p:cNvPr>
            <p:cNvSpPr txBox="1"/>
            <p:nvPr/>
          </p:nvSpPr>
          <p:spPr>
            <a:xfrm>
              <a:off x="8114704" y="5612361"/>
              <a:ext cx="1869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92D050"/>
                  </a:solidFill>
                </a:rPr>
                <a:t>n_</a:t>
              </a:r>
              <a:r>
                <a:rPr lang="en-CH">
                  <a:solidFill>
                    <a:srgbClr val="92D050"/>
                  </a:solidFill>
                </a:rPr>
                <a:t>TOF target</a:t>
              </a:r>
              <a:r>
                <a:rPr lang="en-US" dirty="0">
                  <a:solidFill>
                    <a:srgbClr val="92D050"/>
                  </a:solidFill>
                </a:rPr>
                <a:t> pool</a:t>
              </a:r>
              <a:endParaRPr lang="en-GR" dirty="0">
                <a:solidFill>
                  <a:srgbClr val="92D050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BD36262-29D5-3D73-B4D3-BDD90F742880}"/>
                </a:ext>
              </a:extLst>
            </p:cNvPr>
            <p:cNvCxnSpPr>
              <a:cxnSpLocks/>
              <a:stCxn id="24" idx="5"/>
            </p:cNvCxnSpPr>
            <p:nvPr/>
          </p:nvCxnSpPr>
          <p:spPr>
            <a:xfrm>
              <a:off x="8448017" y="5194700"/>
              <a:ext cx="278293" cy="529539"/>
            </a:xfrm>
            <a:prstGeom prst="straightConnector1">
              <a:avLst/>
            </a:prstGeom>
            <a:ln w="34925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85455FD-A552-9BC2-F472-A564422D3E82}"/>
                </a:ext>
              </a:extLst>
            </p:cNvPr>
            <p:cNvSpPr/>
            <p:nvPr/>
          </p:nvSpPr>
          <p:spPr>
            <a:xfrm>
              <a:off x="8276652" y="4650978"/>
              <a:ext cx="200766" cy="637010"/>
            </a:xfrm>
            <a:prstGeom prst="ellipse">
              <a:avLst/>
            </a:prstGeom>
            <a:noFill/>
            <a:ln w="254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dirty="0">
                <a:solidFill>
                  <a:srgbClr val="92D05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8E24066-C605-904B-ADD8-83E50ED1E8B2}"/>
                </a:ext>
              </a:extLst>
            </p:cNvPr>
            <p:cNvSpPr txBox="1"/>
            <p:nvPr/>
          </p:nvSpPr>
          <p:spPr>
            <a:xfrm>
              <a:off x="10282989" y="3429000"/>
              <a:ext cx="680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R" b="1" dirty="0">
                  <a:solidFill>
                    <a:srgbClr val="0070C0"/>
                  </a:solidFill>
                </a:rPr>
                <a:t>EAR2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8460CF9-8425-38C7-65C2-0048C5D045AD}"/>
                </a:ext>
              </a:extLst>
            </p:cNvPr>
            <p:cNvSpPr txBox="1"/>
            <p:nvPr/>
          </p:nvSpPr>
          <p:spPr>
            <a:xfrm>
              <a:off x="5845104" y="3059668"/>
              <a:ext cx="680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R" b="1" dirty="0">
                  <a:solidFill>
                    <a:srgbClr val="00B050"/>
                  </a:solidFill>
                </a:rPr>
                <a:t>EAR1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B78A170-489B-D66C-E944-BC01C451755C}"/>
                </a:ext>
              </a:extLst>
            </p:cNvPr>
            <p:cNvSpPr txBox="1"/>
            <p:nvPr/>
          </p:nvSpPr>
          <p:spPr>
            <a:xfrm>
              <a:off x="8987412" y="4699883"/>
              <a:ext cx="7156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R" b="1" dirty="0">
                  <a:solidFill>
                    <a:srgbClr val="FF0000"/>
                  </a:solidFill>
                </a:rPr>
                <a:t>NEAR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7CCA279-3B1D-7874-CE05-2BA0129D8C0B}"/>
                </a:ext>
              </a:extLst>
            </p:cNvPr>
            <p:cNvSpPr/>
            <p:nvPr/>
          </p:nvSpPr>
          <p:spPr>
            <a:xfrm>
              <a:off x="5165558" y="3106007"/>
              <a:ext cx="1333332" cy="581818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84465F7-44F8-CC24-1F41-9061A9CD10B9}"/>
                </a:ext>
              </a:extLst>
            </p:cNvPr>
            <p:cNvSpPr/>
            <p:nvPr/>
          </p:nvSpPr>
          <p:spPr>
            <a:xfrm>
              <a:off x="8973851" y="3261156"/>
              <a:ext cx="1333332" cy="790896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6F81096-7C51-7B8D-91A0-D94F572AAD2F}"/>
              </a:ext>
            </a:extLst>
          </p:cNvPr>
          <p:cNvSpPr txBox="1"/>
          <p:nvPr/>
        </p:nvSpPr>
        <p:spPr>
          <a:xfrm>
            <a:off x="321182" y="866459"/>
            <a:ext cx="6526467" cy="31393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Very close to the Pb spallation target (~2m flight path)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Commissioned in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R" dirty="0"/>
          </a:p>
          <a:p>
            <a:endParaRPr lang="en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R" dirty="0"/>
          </a:p>
          <a:p>
            <a:endParaRPr lang="en-GR" dirty="0"/>
          </a:p>
          <a:p>
            <a:endParaRPr lang="en-GR" dirty="0"/>
          </a:p>
          <a:p>
            <a:endParaRPr lang="en-GR" dirty="0"/>
          </a:p>
          <a:p>
            <a:endParaRPr lang="en-GR" dirty="0"/>
          </a:p>
          <a:p>
            <a:endParaRPr lang="en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n_TOF</a:t>
            </a:r>
            <a:r>
              <a:rPr lang="en-US" b="1" dirty="0"/>
              <a:t> mixed field irradiation station [4] </a:t>
            </a:r>
            <a:r>
              <a:rPr lang="en-US" dirty="0"/>
              <a:t>for various applications: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7B5F833-29D2-18BF-1E09-0D7B2F40A1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752807" y="4106557"/>
            <a:ext cx="1780909" cy="2374547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8A01CF7-40D7-66A3-F3BB-3CA5230DD5C3}"/>
              </a:ext>
            </a:extLst>
          </p:cNvPr>
          <p:cNvCxnSpPr>
            <a:cxnSpLocks/>
          </p:cNvCxnSpPr>
          <p:nvPr/>
        </p:nvCxnSpPr>
        <p:spPr>
          <a:xfrm flipV="1">
            <a:off x="2633039" y="5253482"/>
            <a:ext cx="2143160" cy="105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4F12EA1-3F47-F59F-6491-36185E9B39C1}"/>
              </a:ext>
            </a:extLst>
          </p:cNvPr>
          <p:cNvCxnSpPr>
            <a:cxnSpLocks/>
          </p:cNvCxnSpPr>
          <p:nvPr/>
        </p:nvCxnSpPr>
        <p:spPr>
          <a:xfrm>
            <a:off x="2633039" y="5358938"/>
            <a:ext cx="2295560" cy="46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389DEB4-3721-0374-D5C8-D1257B059AA9}"/>
              </a:ext>
            </a:extLst>
          </p:cNvPr>
          <p:cNvCxnSpPr>
            <a:cxnSpLocks/>
          </p:cNvCxnSpPr>
          <p:nvPr/>
        </p:nvCxnSpPr>
        <p:spPr>
          <a:xfrm>
            <a:off x="2633039" y="5358938"/>
            <a:ext cx="2143160" cy="105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891C020-6650-23FE-DC4C-EA45ADF55EB5}"/>
              </a:ext>
            </a:extLst>
          </p:cNvPr>
          <p:cNvCxnSpPr>
            <a:cxnSpLocks/>
          </p:cNvCxnSpPr>
          <p:nvPr/>
        </p:nvCxnSpPr>
        <p:spPr>
          <a:xfrm flipV="1">
            <a:off x="2676791" y="5315256"/>
            <a:ext cx="2251808" cy="14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rapezium 45">
            <a:extLst>
              <a:ext uri="{FF2B5EF4-FFF2-40B4-BE49-F238E27FC236}">
                <a16:creationId xmlns:a16="http://schemas.microsoft.com/office/drawing/2014/main" id="{F40745F9-B5B6-3980-39A4-48BB577D6113}"/>
              </a:ext>
            </a:extLst>
          </p:cNvPr>
          <p:cNvSpPr/>
          <p:nvPr/>
        </p:nvSpPr>
        <p:spPr>
          <a:xfrm rot="16200000">
            <a:off x="3912178" y="4007913"/>
            <a:ext cx="253179" cy="2723950"/>
          </a:xfrm>
          <a:prstGeom prst="trapezoi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39CBC7-599B-60F6-3B02-2C2626CFA4EA}"/>
              </a:ext>
            </a:extLst>
          </p:cNvPr>
          <p:cNvSpPr txBox="1"/>
          <p:nvPr/>
        </p:nvSpPr>
        <p:spPr>
          <a:xfrm>
            <a:off x="2674080" y="5411666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rgbClr val="FF0000"/>
                </a:solidFill>
              </a:rPr>
              <a:t>neutrons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D3A0E37-F02F-345D-FD57-6B9EE017E211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B4A9930-524C-73E5-136E-CFBCCF52D767}"/>
              </a:ext>
            </a:extLst>
          </p:cNvPr>
          <p:cNvSpPr txBox="1"/>
          <p:nvPr/>
        </p:nvSpPr>
        <p:spPr>
          <a:xfrm>
            <a:off x="7666236" y="4223930"/>
            <a:ext cx="45677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R" dirty="0"/>
              <a:t>ossible applications [1-3]: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Nuclear Astrophysics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Nuclear energy production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Radiation damage studies </a:t>
            </a:r>
            <a:r>
              <a:rPr lang="en-GR" dirty="0"/>
              <a:t>(conditions close</a:t>
            </a:r>
          </a:p>
          <a:p>
            <a:r>
              <a:rPr lang="en-GR" dirty="0"/>
              <a:t> to accelerator facilities)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……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30C6F6-4630-1137-ED94-85705E9A963B}"/>
              </a:ext>
            </a:extLst>
          </p:cNvPr>
          <p:cNvSpPr txBox="1"/>
          <p:nvPr/>
        </p:nvSpPr>
        <p:spPr>
          <a:xfrm>
            <a:off x="7533716" y="5847020"/>
            <a:ext cx="43059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[1] M. </a:t>
            </a:r>
            <a:r>
              <a:rPr lang="en-GB" sz="1000" dirty="0" err="1"/>
              <a:t>Cecchetto</a:t>
            </a:r>
            <a:r>
              <a:rPr lang="en-GB" sz="1000" dirty="0"/>
              <a:t> et al., IEEE TRANSACTIONS ON NUCLEAR SCIENCE, VOL. 70, </a:t>
            </a:r>
          </a:p>
          <a:p>
            <a:r>
              <a:rPr lang="en-GB" sz="1000" dirty="0"/>
              <a:t>NO. 8, AUGUST 2023</a:t>
            </a:r>
          </a:p>
          <a:p>
            <a:r>
              <a:rPr lang="en-GB" sz="1000" dirty="0"/>
              <a:t>[2] A. </a:t>
            </a:r>
            <a:r>
              <a:rPr lang="en-GB" sz="1000" dirty="0" err="1"/>
              <a:t>Mengoni</a:t>
            </a:r>
            <a:r>
              <a:rPr lang="en-GB" sz="1000" dirty="0"/>
              <a:t> et al., CERN-INTC-2020-073; INTC-I-222 (2020)</a:t>
            </a:r>
          </a:p>
          <a:p>
            <a:r>
              <a:rPr lang="en-GB" sz="1000" dirty="0"/>
              <a:t>[3] E. </a:t>
            </a:r>
            <a:r>
              <a:rPr lang="en-GB" sz="1000" dirty="0" err="1"/>
              <a:t>Stamati</a:t>
            </a:r>
            <a:r>
              <a:rPr lang="en-GB" sz="1000" dirty="0"/>
              <a:t>,  et al., CERN-INTC-2022-008; INTC-P-623 (2022)</a:t>
            </a:r>
          </a:p>
          <a:p>
            <a:r>
              <a:rPr lang="en-GB" sz="1000" dirty="0"/>
              <a:t>[4] </a:t>
            </a:r>
            <a:r>
              <a:rPr lang="en-GB" sz="1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M. Ferrari et al., Phys. Rev. Accel. Beams </a:t>
            </a:r>
            <a:r>
              <a:rPr lang="en-GB" sz="1000" b="1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000" dirty="0">
                <a:effectLst/>
                <a:latin typeface="Calisto MT" panose="020406030505050303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 103001 (2022)</a:t>
            </a:r>
            <a:endParaRPr lang="en-GB" sz="1000" dirty="0"/>
          </a:p>
          <a:p>
            <a:endParaRPr lang="en-GR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E730F-38C0-CDB7-5F67-C3D63F1D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45096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FC929-0D53-7AFD-1EDD-05901B6D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9820"/>
            <a:ext cx="10515600" cy="1325563"/>
          </a:xfrm>
        </p:spPr>
        <p:txBody>
          <a:bodyPr>
            <a:normAutofit/>
          </a:bodyPr>
          <a:lstStyle/>
          <a:p>
            <a:r>
              <a:rPr lang="en-GR" sz="3200" b="1" dirty="0"/>
              <a:t>NEUTRON FLUENCE CHARACTERISATION at NEAR (simulations)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E1ABBF-3B50-7B39-00FB-654258EC1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344" y="3890203"/>
            <a:ext cx="3469256" cy="2799913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BCEAD90D-A75B-2A34-69DB-34D03505F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458" y="3890203"/>
            <a:ext cx="3772742" cy="2659174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26A7056-8813-C6C1-2C83-D4D1FFAEA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829" y="783004"/>
            <a:ext cx="3885328" cy="29330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9A2A46A-5AD6-DD55-DC7D-23423F1DAD59}"/>
              </a:ext>
            </a:extLst>
          </p:cNvPr>
          <p:cNvSpPr txBox="1"/>
          <p:nvPr/>
        </p:nvSpPr>
        <p:spPr>
          <a:xfrm>
            <a:off x="480703" y="3601936"/>
            <a:ext cx="3845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R" dirty="0"/>
              <a:t>adial dependence of neutron fluence: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F89E03-0512-717D-B9FB-B8B5AD1482B2}"/>
              </a:ext>
            </a:extLst>
          </p:cNvPr>
          <p:cNvSpPr txBox="1"/>
          <p:nvPr/>
        </p:nvSpPr>
        <p:spPr>
          <a:xfrm>
            <a:off x="2403409" y="4655378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R" dirty="0"/>
              <a:t>eam spot ~4 cm radius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75543D-A7F9-D028-131D-AC7E8FC08831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F6A374-8820-1DF6-F448-32944B25F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54863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6C37-F376-3B93-2718-AD84271FB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E9704-940A-26B3-AD96-E409E8321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21</a:t>
            </a:fld>
            <a:endParaRPr lang="en-GR"/>
          </a:p>
        </p:txBody>
      </p:sp>
      <p:pic>
        <p:nvPicPr>
          <p:cNvPr id="5" name="Picture 4" descr="A graph with blue and red lines&#10;&#10;Description automatically generated">
            <a:extLst>
              <a:ext uri="{FF2B5EF4-FFF2-40B4-BE49-F238E27FC236}">
                <a16:creationId xmlns:a16="http://schemas.microsoft.com/office/drawing/2014/main" id="{CAC6B2DB-7DA1-D2E6-B319-065EC54F2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191" y="1621131"/>
            <a:ext cx="7772400" cy="3050238"/>
          </a:xfrm>
          <a:prstGeom prst="rect">
            <a:avLst/>
          </a:prstGeom>
        </p:spPr>
      </p:pic>
      <p:pic>
        <p:nvPicPr>
          <p:cNvPr id="6" name="Picture 5" descr="A graph with blue and red lines&#10;&#10;Description automatically generated">
            <a:extLst>
              <a:ext uri="{FF2B5EF4-FFF2-40B4-BE49-F238E27FC236}">
                <a16:creationId xmlns:a16="http://schemas.microsoft.com/office/drawing/2014/main" id="{CD1C9746-8E70-F1A6-D586-DF6D8F13C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54" y="1690688"/>
            <a:ext cx="10950546" cy="429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1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F7C68-4DF7-48AF-1A3A-B92B38E71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B6C9899C-A954-3D37-34A6-15442310DA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41667"/>
            <a:ext cx="4471099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9C2160-C9C5-FEDC-8DEF-A779B45DF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785" y="2076032"/>
            <a:ext cx="3982383" cy="349555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576BB3-BEC3-62F3-C709-0F895F223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42430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45BFC-C216-4C49-8134-49720C6B6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690" y="1365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Conversion yield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A150B-A4F0-324D-8E27-4BF60C58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7A236-F59A-7B4F-810D-C6E8E12F38AF}" type="slidenum">
              <a:rPr lang="en-GB" smtClean="0"/>
              <a:t>23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0AAB9D6-324F-344C-9576-1D362B4A0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86702"/>
              </p:ext>
            </p:extLst>
          </p:nvPr>
        </p:nvGraphicFramePr>
        <p:xfrm>
          <a:off x="258576" y="1215537"/>
          <a:ext cx="8653710" cy="2091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57305">
                  <a:extLst>
                    <a:ext uri="{9D8B030D-6E8A-4147-A177-3AD203B41FA5}">
                      <a16:colId xmlns:a16="http://schemas.microsoft.com/office/drawing/2014/main" val="76949569"/>
                    </a:ext>
                  </a:extLst>
                </a:gridCol>
                <a:gridCol w="3411835">
                  <a:extLst>
                    <a:ext uri="{9D8B030D-6E8A-4147-A177-3AD203B41FA5}">
                      <a16:colId xmlns:a16="http://schemas.microsoft.com/office/drawing/2014/main" val="3558052580"/>
                    </a:ext>
                  </a:extLst>
                </a:gridCol>
                <a:gridCol w="2884570">
                  <a:extLst>
                    <a:ext uri="{9D8B030D-6E8A-4147-A177-3AD203B41FA5}">
                      <a16:colId xmlns:a16="http://schemas.microsoft.com/office/drawing/2014/main" val="10833011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Energy Interval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Symbol" pitchFamily="2" charset="2"/>
                        </a:rPr>
                        <a:t>e (</a:t>
                      </a:r>
                      <a:r>
                        <a:rPr lang="en-US" sz="1800" u="none" strike="noStrike">
                          <a:effectLst/>
                        </a:rPr>
                        <a:t>ENDF/B-VIII.0)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Q</a:t>
                      </a:r>
                      <a:r>
                        <a:rPr lang="en-US" sz="1800" baseline="-25000" dirty="0" err="1">
                          <a:latin typeface="Symbol" pitchFamily="2" charset="2"/>
                        </a:rPr>
                        <a:t>m</a:t>
                      </a:r>
                      <a:r>
                        <a:rPr lang="en-US" sz="1800" dirty="0"/>
                        <a:t>  [</a:t>
                      </a:r>
                      <a:r>
                        <a:rPr lang="en-US" sz="1800" dirty="0" err="1"/>
                        <a:t>fC</a:t>
                      </a:r>
                      <a:r>
                        <a:rPr lang="en-US" sz="1800" dirty="0"/>
                        <a:t>]</a:t>
                      </a:r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1300243500"/>
                  </a:ext>
                </a:extLst>
              </a:tr>
              <a:tr h="339770">
                <a:tc>
                  <a:txBody>
                    <a:bodyPr/>
                    <a:lstStyle/>
                    <a:p>
                      <a:pPr algn="r"/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n</a:t>
                      </a:r>
                      <a:r>
                        <a:rPr lang="en-US" sz="1800" dirty="0"/>
                        <a:t> &lt; 10 </a:t>
                      </a:r>
                      <a:r>
                        <a:rPr lang="en-US" sz="1800" dirty="0" err="1"/>
                        <a:t>keV</a:t>
                      </a:r>
                      <a:endParaRPr lang="en-US" sz="1800" dirty="0"/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Li(</a:t>
                      </a:r>
                      <a:r>
                        <a:rPr lang="en-US" sz="1800" dirty="0" err="1"/>
                        <a:t>n,a</a:t>
                      </a:r>
                      <a:r>
                        <a:rPr lang="en-US" sz="1800" dirty="0"/>
                        <a:t>)t 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Q-value/2/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ion</a:t>
                      </a:r>
                      <a:r>
                        <a:rPr lang="en-US" sz="1800" baseline="0" dirty="0"/>
                        <a:t>*</a:t>
                      </a:r>
                      <a:r>
                        <a:rPr lang="en-US" sz="1800" baseline="0" dirty="0" err="1"/>
                        <a:t>q</a:t>
                      </a:r>
                      <a:r>
                        <a:rPr lang="en-US" sz="1800" baseline="-25000" dirty="0" err="1"/>
                        <a:t>el</a:t>
                      </a:r>
                      <a:r>
                        <a:rPr lang="en-US" sz="1800" dirty="0"/>
                        <a:t> = 29.4 </a:t>
                      </a:r>
                      <a:r>
                        <a:rPr lang="en-US" sz="1800" dirty="0" err="1"/>
                        <a:t>fC</a:t>
                      </a:r>
                      <a:endParaRPr lang="en-US" sz="1800" dirty="0"/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283595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10 </a:t>
                      </a:r>
                      <a:r>
                        <a:rPr lang="en-US" sz="1800" dirty="0" err="1"/>
                        <a:t>keV</a:t>
                      </a:r>
                      <a:r>
                        <a:rPr lang="en-US" sz="1800" dirty="0"/>
                        <a:t> &lt; 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n</a:t>
                      </a:r>
                      <a:r>
                        <a:rPr lang="en-US" sz="1800" dirty="0"/>
                        <a:t> &lt; 1 MeV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lvl="0" algn="ctr">
                        <a:buFont typeface="Wingdings" pitchFamily="2" charset="2"/>
                        <a:buNone/>
                      </a:pP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Li(</a:t>
                      </a:r>
                      <a:r>
                        <a:rPr lang="en-US" sz="1800" dirty="0" err="1"/>
                        <a:t>n,a</a:t>
                      </a:r>
                      <a:r>
                        <a:rPr lang="en-US" sz="1800" dirty="0"/>
                        <a:t>)t  </a:t>
                      </a:r>
                    </a:p>
                    <a:p>
                      <a:pPr lvl="0" algn="ctr">
                        <a:buFont typeface="Wingdings" pitchFamily="2" charset="2"/>
                        <a:buNone/>
                      </a:pPr>
                      <a:r>
                        <a:rPr lang="en-US" sz="1800" baseline="30000" dirty="0"/>
                        <a:t>12</a:t>
                      </a:r>
                      <a:r>
                        <a:rPr lang="en-US" sz="1800" dirty="0"/>
                        <a:t>C(</a:t>
                      </a:r>
                      <a:r>
                        <a:rPr lang="en-US" sz="1800" dirty="0" err="1"/>
                        <a:t>n,tot</a:t>
                      </a:r>
                      <a:r>
                        <a:rPr lang="en-US" sz="1800" dirty="0"/>
                        <a:t>)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Q-value/2/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ion</a:t>
                      </a:r>
                      <a:r>
                        <a:rPr lang="en-US" sz="1800" baseline="0" dirty="0"/>
                        <a:t>*</a:t>
                      </a:r>
                      <a:r>
                        <a:rPr lang="en-US" sz="1800" baseline="0" dirty="0" err="1"/>
                        <a:t>q</a:t>
                      </a:r>
                      <a:r>
                        <a:rPr lang="en-US" sz="1800" baseline="-25000" dirty="0" err="1"/>
                        <a:t>el</a:t>
                      </a:r>
                      <a:r>
                        <a:rPr lang="en-US" sz="1800" baseline="-25000" dirty="0"/>
                        <a:t> </a:t>
                      </a:r>
                      <a:r>
                        <a:rPr lang="en-US" sz="1800" dirty="0"/>
                        <a:t> = 29.4 </a:t>
                      </a:r>
                      <a:r>
                        <a:rPr lang="en-US" sz="1800" dirty="0" err="1"/>
                        <a:t>fC</a:t>
                      </a:r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f</a:t>
                      </a:r>
                      <a:r>
                        <a:rPr lang="en-US" sz="1800" baseline="-25000" dirty="0"/>
                        <a:t>1</a:t>
                      </a:r>
                      <a:r>
                        <a:rPr lang="en-US" sz="1800" dirty="0"/>
                        <a:t>( 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n</a:t>
                      </a:r>
                      <a:r>
                        <a:rPr lang="en-US" sz="1800" baseline="-25000" dirty="0"/>
                        <a:t> </a:t>
                      </a:r>
                      <a:r>
                        <a:rPr lang="en-US" sz="1800" dirty="0"/>
                        <a:t>), </a:t>
                      </a:r>
                      <a:r>
                        <a:rPr lang="en-US" sz="1400" dirty="0"/>
                        <a:t>see below</a:t>
                      </a:r>
                      <a:endParaRPr lang="en-US" sz="1800" baseline="-25000" dirty="0"/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2355038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n</a:t>
                      </a:r>
                      <a:r>
                        <a:rPr lang="en-US" sz="1800" dirty="0"/>
                        <a:t> &gt; 1 MeV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30000" dirty="0"/>
                        <a:t>12</a:t>
                      </a:r>
                      <a:r>
                        <a:rPr lang="en-US" sz="1800" dirty="0"/>
                        <a:t>C(</a:t>
                      </a:r>
                      <a:r>
                        <a:rPr lang="en-US" sz="1800" dirty="0" err="1"/>
                        <a:t>n,tot</a:t>
                      </a:r>
                      <a:r>
                        <a:rPr lang="en-US" sz="1800" dirty="0"/>
                        <a:t>)</a:t>
                      </a:r>
                    </a:p>
                  </a:txBody>
                  <a:tcPr marT="90000" marB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</a:t>
                      </a:r>
                      <a:r>
                        <a:rPr lang="en-US" sz="1800" baseline="-25000" dirty="0"/>
                        <a:t>2</a:t>
                      </a:r>
                      <a:r>
                        <a:rPr lang="en-US" sz="1800" dirty="0"/>
                        <a:t>( </a:t>
                      </a:r>
                      <a:r>
                        <a:rPr lang="en-US" sz="1800" dirty="0" err="1"/>
                        <a:t>E</a:t>
                      </a:r>
                      <a:r>
                        <a:rPr lang="en-US" sz="1800" baseline="-25000" dirty="0" err="1"/>
                        <a:t>n</a:t>
                      </a:r>
                      <a:r>
                        <a:rPr lang="en-US" sz="1800" baseline="-25000" dirty="0"/>
                        <a:t> </a:t>
                      </a:r>
                      <a:r>
                        <a:rPr lang="en-US" sz="1800" dirty="0"/>
                        <a:t>), </a:t>
                      </a:r>
                      <a:r>
                        <a:rPr lang="en-US" sz="1400" dirty="0"/>
                        <a:t>Geant4 P. </a:t>
                      </a:r>
                      <a:r>
                        <a:rPr lang="en-US" sz="1400" dirty="0" err="1"/>
                        <a:t>Kavrigin</a:t>
                      </a:r>
                      <a:endParaRPr lang="en-US" sz="1400" dirty="0"/>
                    </a:p>
                  </a:txBody>
                  <a:tcPr marT="90000" marB="90000" anchor="ctr"/>
                </a:tc>
                <a:extLst>
                  <a:ext uri="{0D108BD9-81ED-4DB2-BD59-A6C34878D82A}">
                    <a16:rowId xmlns:a16="http://schemas.microsoft.com/office/drawing/2014/main" val="2490860300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id="{3D2F94B1-2777-774D-8C5F-665FB5C5D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90" y="3828543"/>
            <a:ext cx="5580310" cy="2290734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9192599-64B3-9655-5BDD-930980DB1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738" y="3400494"/>
            <a:ext cx="4427724" cy="306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19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78B4C-7AB7-8A21-78A0-9E86148E9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06507-BFD8-ABAC-EBBD-28CB170F6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R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1806291-0A73-0876-75D1-D5CBC14F1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376" y="1825625"/>
            <a:ext cx="7170124" cy="34391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9032AE-1ABF-3982-4D15-A2E64800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32925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EDB4B-F8FD-4932-18BA-3619253EE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239F6A37-7521-7658-2466-E09F882C1E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4369" y="2758282"/>
            <a:ext cx="6467631" cy="3877300"/>
          </a:xfr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B0BCAA19-9D32-5383-4C03-17FDCBDEB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71" y="1393531"/>
            <a:ext cx="6081348" cy="35369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F192F9-FDEC-EF1B-5A65-44E576521BF9}"/>
              </a:ext>
            </a:extLst>
          </p:cNvPr>
          <p:cNvSpPr txBox="1"/>
          <p:nvPr/>
        </p:nvSpPr>
        <p:spPr>
          <a:xfrm>
            <a:off x="640080" y="6104800"/>
            <a:ext cx="432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R" dirty="0"/>
              <a:t>rom Cazzaniga et al., </a:t>
            </a:r>
            <a:r>
              <a:rPr lang="en-GB" dirty="0"/>
              <a:t>2016 JINST 11 P07012</a:t>
            </a:r>
            <a:endParaRPr lang="en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3BF5B9-BAD9-3A4A-1E33-EFEA464B78A4}"/>
              </a:ext>
            </a:extLst>
          </p:cNvPr>
          <p:cNvSpPr txBox="1"/>
          <p:nvPr/>
        </p:nvSpPr>
        <p:spPr>
          <a:xfrm>
            <a:off x="4782424" y="196311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10 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8167212-C15A-9581-DA5B-09DCE2FE7A08}"/>
              </a:ext>
            </a:extLst>
          </p:cNvPr>
          <p:cNvCxnSpPr>
            <a:cxnSpLocks/>
          </p:cNvCxnSpPr>
          <p:nvPr/>
        </p:nvCxnSpPr>
        <p:spPr>
          <a:xfrm>
            <a:off x="4900536" y="2565912"/>
            <a:ext cx="36859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C01C2D-84EA-BAF9-8B99-DDB92354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118920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258CA13-14B9-56D3-1728-E0739D16D0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649" y="3471995"/>
            <a:ext cx="4550723" cy="3177813"/>
          </a:xfr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1EEA351F-1997-BF2C-F01C-E625DFE03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08342" y="3016384"/>
            <a:ext cx="3006832" cy="4416772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D1F8D99-42C6-F183-F041-D1EA3C2B1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72" y="502373"/>
            <a:ext cx="4368800" cy="304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0F9796-A71E-8A4D-9C7B-2AD3C9192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0408"/>
            <a:ext cx="11022874" cy="1325563"/>
          </a:xfrm>
        </p:spPr>
        <p:txBody>
          <a:bodyPr>
            <a:normAutofit/>
          </a:bodyPr>
          <a:lstStyle/>
          <a:p>
            <a:r>
              <a:rPr lang="en-GB" sz="3200" dirty="0"/>
              <a:t>G</a:t>
            </a:r>
            <a:r>
              <a:rPr lang="en-GR" sz="3200" dirty="0"/>
              <a:t>amma background, grossier estimation from EAR2 simulations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9560B9-8D42-C93C-59BF-13BDCB31FDAD}"/>
              </a:ext>
            </a:extLst>
          </p:cNvPr>
          <p:cNvSpPr txBox="1"/>
          <p:nvPr/>
        </p:nvSpPr>
        <p:spPr>
          <a:xfrm>
            <a:off x="9398073" y="4062549"/>
            <a:ext cx="2636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Delayed gammas </a:t>
            </a:r>
          </a:p>
          <a:p>
            <a:r>
              <a:rPr lang="en-GB" dirty="0"/>
              <a:t>not expected to </a:t>
            </a:r>
          </a:p>
          <a:p>
            <a:r>
              <a:rPr lang="en-GB" dirty="0"/>
              <a:t>significantly influence the </a:t>
            </a:r>
          </a:p>
          <a:p>
            <a:r>
              <a:rPr lang="en-GB" dirty="0"/>
              <a:t>measurement </a:t>
            </a:r>
            <a:endParaRPr lang="en-G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9F5C44-655C-340B-EE22-8B744F3DF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40560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B4F06-95F6-3BF2-EE79-80D16F52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R" dirty="0"/>
          </a:p>
        </p:txBody>
      </p:sp>
      <p:pic>
        <p:nvPicPr>
          <p:cNvPr id="7" name="Content Placeholder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881C26F5-018C-D09B-B18D-FB60E2D9A4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082" y="320184"/>
            <a:ext cx="11396218" cy="5702854"/>
          </a:xfrm>
        </p:spPr>
      </p:pic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BEF52D8-006C-98B8-36D7-19BC05540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716" y="3558951"/>
            <a:ext cx="5450283" cy="25090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7C61E0-B820-8DA2-A45D-85EACA061E5D}"/>
              </a:ext>
            </a:extLst>
          </p:cNvPr>
          <p:cNvSpPr txBox="1"/>
          <p:nvPr/>
        </p:nvSpPr>
        <p:spPr>
          <a:xfrm>
            <a:off x="3493134" y="6096920"/>
            <a:ext cx="8183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R" dirty="0"/>
              <a:t>rom the presentation of A. Mengoni, n_TOF collaboration meeting, 30-31 May 2022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5DC831-C28B-5353-0F8F-F75E9C560D49}"/>
              </a:ext>
            </a:extLst>
          </p:cNvPr>
          <p:cNvSpPr txBox="1"/>
          <p:nvPr/>
        </p:nvSpPr>
        <p:spPr>
          <a:xfrm>
            <a:off x="4107341" y="118663"/>
            <a:ext cx="431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 dirty="0"/>
              <a:t>Resolution for TOF measurements at NEAR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387C20-D779-98AB-A439-B34F9DF27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27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4942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03450-C6F6-D651-06DA-32AC2F233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01" y="846831"/>
            <a:ext cx="10515600" cy="4351338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GR" sz="2000" dirty="0"/>
              <a:t>Extensive Monte Carlo Simulations [1,4,5]</a:t>
            </a:r>
          </a:p>
          <a:p>
            <a:pPr marL="514350" indent="-514350">
              <a:buAutoNum type="arabicParenR"/>
            </a:pPr>
            <a:r>
              <a:rPr lang="en-GR" sz="2000" dirty="0"/>
              <a:t>Multiple Foil Activation Analysis (</a:t>
            </a:r>
            <a:r>
              <a:rPr lang="en-GR" sz="2000" dirty="0">
                <a:solidFill>
                  <a:srgbClr val="FF0000"/>
                </a:solidFill>
              </a:rPr>
              <a:t>MAM1</a:t>
            </a:r>
            <a:r>
              <a:rPr lang="en-GR" sz="2000" dirty="0"/>
              <a:t> and </a:t>
            </a:r>
            <a:r>
              <a:rPr lang="en-GR" sz="2000" dirty="0">
                <a:solidFill>
                  <a:srgbClr val="00B050"/>
                </a:solidFill>
              </a:rPr>
              <a:t>MAM2</a:t>
            </a:r>
            <a:r>
              <a:rPr lang="en-GR" sz="2000" dirty="0"/>
              <a:t> configurations) [5]</a:t>
            </a:r>
          </a:p>
          <a:p>
            <a:pPr marL="514350" indent="-514350">
              <a:buAutoNum type="arabicParenR"/>
            </a:pPr>
            <a:r>
              <a:rPr lang="en-GR" sz="2000" dirty="0"/>
              <a:t>Moderation-Absorption technique (</a:t>
            </a:r>
            <a:r>
              <a:rPr lang="en-GR" sz="2000" dirty="0">
                <a:solidFill>
                  <a:srgbClr val="0070C0"/>
                </a:solidFill>
              </a:rPr>
              <a:t>ANTILOPE</a:t>
            </a:r>
            <a:r>
              <a:rPr lang="en-GR" sz="2000" dirty="0"/>
              <a:t>) [5]</a:t>
            </a:r>
          </a:p>
          <a:p>
            <a:pPr marL="514350" indent="-514350">
              <a:buAutoNum type="arabicParenR"/>
            </a:pPr>
            <a:endParaRPr lang="en-GR" sz="2000" b="1" dirty="0"/>
          </a:p>
          <a:p>
            <a:pPr marL="514350" indent="-514350">
              <a:buAutoNum type="arabicParenR"/>
            </a:pPr>
            <a:endParaRPr lang="en-GR" sz="2000" b="1" dirty="0"/>
          </a:p>
          <a:p>
            <a:pPr marL="514350" indent="-514350">
              <a:buAutoNum type="arabicParenR"/>
            </a:pPr>
            <a:endParaRPr lang="en-GR" sz="2000" b="1" dirty="0"/>
          </a:p>
          <a:p>
            <a:pPr marL="514350" indent="-514350">
              <a:buAutoNum type="arabicParenR"/>
            </a:pPr>
            <a:endParaRPr lang="en-GR" sz="2000" b="1" dirty="0"/>
          </a:p>
          <a:p>
            <a:pPr marL="514350" indent="-514350">
              <a:buAutoNum type="arabicParenR"/>
            </a:pPr>
            <a:endParaRPr lang="en-GR" sz="2000" b="1" dirty="0"/>
          </a:p>
          <a:p>
            <a:pPr marL="514350" indent="-514350">
              <a:buAutoNum type="arabicParenR"/>
            </a:pPr>
            <a:r>
              <a:rPr lang="en-GR" sz="2000" b="1" dirty="0"/>
              <a:t>Active diamond detector measurement of fluence and profile [6,7,8]</a:t>
            </a:r>
          </a:p>
          <a:p>
            <a:pPr marL="0" indent="0">
              <a:buNone/>
            </a:pPr>
            <a:endParaRPr lang="en-GR" sz="2400" b="1" dirty="0"/>
          </a:p>
          <a:p>
            <a:pPr marL="0" indent="0">
              <a:buNone/>
            </a:pPr>
            <a:endParaRPr lang="en-G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50DC8A-D83F-8EAF-8EEF-1C553B31F1F4}"/>
              </a:ext>
            </a:extLst>
          </p:cNvPr>
          <p:cNvSpPr txBox="1">
            <a:spLocks/>
          </p:cNvSpPr>
          <p:nvPr/>
        </p:nvSpPr>
        <p:spPr>
          <a:xfrm>
            <a:off x="838199" y="-249820"/>
            <a:ext cx="112840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Commissioning of the NEAR station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166AEF-E130-A2AD-720F-E6084CE1500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&#10;">
            <a:extLst>
              <a:ext uri="{FF2B5EF4-FFF2-40B4-BE49-F238E27FC236}">
                <a16:creationId xmlns:a16="http://schemas.microsoft.com/office/drawing/2014/main" id="{F38F1F94-C020-EC0D-2E94-9DDA346858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8" t="1453" r="17520" b="10362"/>
          <a:stretch/>
        </p:blipFill>
        <p:spPr bwMode="auto">
          <a:xfrm>
            <a:off x="3750848" y="2167658"/>
            <a:ext cx="2044141" cy="1667222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544FC789-F15D-11F2-A8EA-CB585E274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248795" y="2167658"/>
            <a:ext cx="2308150" cy="1729765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B6C410-9376-6376-D075-A932C2E8D08E}"/>
              </a:ext>
            </a:extLst>
          </p:cNvPr>
          <p:cNvSpPr txBox="1"/>
          <p:nvPr/>
        </p:nvSpPr>
        <p:spPr>
          <a:xfrm>
            <a:off x="5664922" y="4819519"/>
            <a:ext cx="512999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[1] M. </a:t>
            </a:r>
            <a:r>
              <a:rPr lang="en-GB" sz="1200" dirty="0" err="1"/>
              <a:t>Cecchetto</a:t>
            </a:r>
            <a:r>
              <a:rPr lang="en-GB" sz="1200" dirty="0"/>
              <a:t> et al., IEEE TRANSACTIONS ON NUCLEAR SCIENCE, VOL. 70, </a:t>
            </a:r>
          </a:p>
          <a:p>
            <a:r>
              <a:rPr lang="en-GB" sz="1200" dirty="0"/>
              <a:t>NO. 8, AUGUST 2023</a:t>
            </a:r>
          </a:p>
          <a:p>
            <a:r>
              <a:rPr lang="en-GB" sz="1200" dirty="0"/>
              <a:t>[4] 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M. Ferrari et al., Phys. Rev. Accel. Beams </a:t>
            </a:r>
            <a:r>
              <a:rPr lang="en-GB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103001 (2022)</a:t>
            </a:r>
          </a:p>
          <a:p>
            <a:r>
              <a:rPr lang="en-GB" sz="1200" dirty="0">
                <a:cs typeface="Times New Roman" panose="02020603050405020304" pitchFamily="18" charset="0"/>
              </a:rPr>
              <a:t>[5[E. </a:t>
            </a:r>
            <a:r>
              <a:rPr lang="en-GB" sz="1200" dirty="0" err="1">
                <a:cs typeface="Times New Roman" panose="02020603050405020304" pitchFamily="18" charset="0"/>
              </a:rPr>
              <a:t>Stamati</a:t>
            </a:r>
            <a:r>
              <a:rPr lang="en-GB" sz="1200" dirty="0">
                <a:cs typeface="Times New Roman" panose="02020603050405020304" pitchFamily="18" charset="0"/>
              </a:rPr>
              <a:t> et al., EPJ Web of Conferences 284, 06009 (2023) </a:t>
            </a:r>
          </a:p>
          <a:p>
            <a:r>
              <a:rPr lang="en-GB" sz="1200" dirty="0">
                <a:cs typeface="Times New Roman" panose="02020603050405020304" pitchFamily="18" charset="0"/>
              </a:rPr>
              <a:t>[6] M. </a:t>
            </a:r>
            <a:r>
              <a:rPr lang="en-GB" sz="1200" dirty="0" err="1">
                <a:cs typeface="Times New Roman" panose="02020603050405020304" pitchFamily="18" charset="0"/>
              </a:rPr>
              <a:t>Diakaki</a:t>
            </a:r>
            <a:r>
              <a:rPr lang="en-GB" sz="1200" dirty="0">
                <a:cs typeface="Times New Roman" panose="02020603050405020304" pitchFamily="18" charset="0"/>
              </a:rPr>
              <a:t> et al., CERN-INTC-2022-022 / INTC-P-631 (2022) </a:t>
            </a:r>
          </a:p>
          <a:p>
            <a:r>
              <a:rPr lang="en-GB" sz="1200" dirty="0"/>
              <a:t>[7] 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GB" sz="12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Kaperoni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RAP CONFERENCE PROCEEDINGS, VOL. 8, PP. 79–83, 2023</a:t>
            </a:r>
          </a:p>
          <a:p>
            <a:r>
              <a:rPr lang="en-GB" sz="1200" dirty="0">
                <a:cs typeface="Times New Roman" panose="02020603050405020304" pitchFamily="18" charset="0"/>
              </a:rPr>
              <a:t>[8] 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GB" sz="12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Kaperoni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et al., Presentations at </a:t>
            </a:r>
            <a:r>
              <a:rPr lang="en-GB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n_TOF</a:t>
            </a: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Collaboration meetings</a:t>
            </a:r>
            <a:endParaRPr lang="en-GB" sz="1200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9DDAEA7-C851-15DD-A968-1A18919A1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98" y="2076009"/>
            <a:ext cx="2573190" cy="1942506"/>
          </a:xfrm>
          <a:prstGeom prst="rect">
            <a:avLst/>
          </a:prstGeom>
        </p:spPr>
      </p:pic>
      <p:pic>
        <p:nvPicPr>
          <p:cNvPr id="12" name="Picture 11" descr="A collage of a machine&#10;&#10;Description automatically generated">
            <a:extLst>
              <a:ext uri="{FF2B5EF4-FFF2-40B4-BE49-F238E27FC236}">
                <a16:creationId xmlns:a16="http://schemas.microsoft.com/office/drawing/2014/main" id="{01EFAD8D-485C-E596-4698-5085A31C7B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955" y="4374526"/>
            <a:ext cx="3593881" cy="23576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509164A-C75B-75C3-7FAE-A1BAE542A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4165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4E72C-B1DA-4C07-7B94-C19AF3892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655" y="9666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n-G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CA2A7E1-D903-CDBF-C243-BA350BCD21A2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Active diamond detector measurements – Overview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887770-62FC-162C-1F1B-7002B68310FA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5C28DE6-90F1-8E9D-69E3-6880BFEBF8BD}"/>
              </a:ext>
            </a:extLst>
          </p:cNvPr>
          <p:cNvSpPr txBox="1"/>
          <p:nvPr/>
        </p:nvSpPr>
        <p:spPr>
          <a:xfrm>
            <a:off x="478506" y="790572"/>
            <a:ext cx="114918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Diamond sensor </a:t>
            </a:r>
            <a:r>
              <a:rPr lang="el-GR" dirty="0"/>
              <a:t>+</a:t>
            </a:r>
            <a:r>
              <a:rPr lang="en-US" dirty="0"/>
              <a:t> electronics </a:t>
            </a:r>
            <a:r>
              <a:rPr lang="en-GR" b="1" dirty="0"/>
              <a:t>especially developed by CIVIDEC Instrumentation [</a:t>
            </a:r>
            <a:r>
              <a:rPr lang="el-GR" b="1" dirty="0"/>
              <a:t>9</a:t>
            </a:r>
            <a:r>
              <a:rPr lang="en-GR" b="1" dirty="0"/>
              <a:t>] </a:t>
            </a:r>
            <a:r>
              <a:rPr lang="en-GR" dirty="0"/>
              <a:t>for the measurements at NEAR: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F</a:t>
            </a:r>
            <a:r>
              <a:rPr lang="en-GB" dirty="0">
                <a:effectLst/>
              </a:rPr>
              <a:t>ast-response, high-radiation-hardness, high-resolution, low-noise radiation detector</a:t>
            </a:r>
            <a:endParaRPr lang="en-GR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Single-crystal sensor fabricated via the CVD (Chemical Vapour Deposition) technology.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b="1" dirty="0"/>
              <a:t>Characteristics</a:t>
            </a:r>
            <a:r>
              <a:rPr lang="en-GR" dirty="0"/>
              <a:t>: 50 </a:t>
            </a:r>
            <a:r>
              <a:rPr lang="el-GR" dirty="0"/>
              <a:t>μ</a:t>
            </a:r>
            <a:r>
              <a:rPr lang="en-GR" dirty="0"/>
              <a:t>m thickness, </a:t>
            </a:r>
            <a:r>
              <a:rPr lang="en-GB" dirty="0"/>
              <a:t>4x4 mm</a:t>
            </a:r>
            <a:r>
              <a:rPr lang="en-GB" baseline="30000" dirty="0"/>
              <a:t>2</a:t>
            </a:r>
            <a:r>
              <a:rPr lang="en-GB" dirty="0"/>
              <a:t> active surface </a:t>
            </a:r>
            <a:r>
              <a:rPr lang="el-GR" i="1" dirty="0"/>
              <a:t>(Τ</a:t>
            </a:r>
            <a:r>
              <a:rPr lang="en-US" i="1" dirty="0" err="1"/>
              <a:t>hin</a:t>
            </a:r>
            <a:r>
              <a:rPr lang="en-US" i="1" dirty="0"/>
              <a:t> detector to cope with harsh NEAR conditions [10])</a:t>
            </a:r>
            <a:endParaRPr lang="en-GR" b="1" dirty="0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BFF1D5F7-A943-8AD6-946E-B8CF685D3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306" y="5930286"/>
            <a:ext cx="2207787" cy="8521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1D6E60C-BD36-219A-129C-C62DB0D6CB12}"/>
              </a:ext>
            </a:extLst>
          </p:cNvPr>
          <p:cNvSpPr txBox="1"/>
          <p:nvPr/>
        </p:nvSpPr>
        <p:spPr>
          <a:xfrm>
            <a:off x="7515987" y="5582860"/>
            <a:ext cx="418255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cs typeface="Times New Roman" panose="02020603050405020304" pitchFamily="18" charset="0"/>
              </a:rPr>
              <a:t>[9] CIVIDEC Instrumentation, </a:t>
            </a:r>
            <a:r>
              <a:rPr lang="en-GB" sz="1200" dirty="0">
                <a:cs typeface="Times New Roman" panose="02020603050405020304" pitchFamily="18" charset="0"/>
                <a:hlinkClick r:id="rId4"/>
              </a:rPr>
              <a:t>https://cividec.at/</a:t>
            </a:r>
            <a:endParaRPr lang="en-GB" sz="1200" dirty="0">
              <a:cs typeface="Times New Roman" panose="02020603050405020304" pitchFamily="18" charset="0"/>
            </a:endParaRPr>
          </a:p>
          <a:p>
            <a:r>
              <a:rPr lang="en-GB" sz="1200" dirty="0">
                <a:cs typeface="Times New Roman" panose="02020603050405020304" pitchFamily="18" charset="0"/>
              </a:rPr>
              <a:t>[10] </a:t>
            </a:r>
            <a:r>
              <a:rPr lang="en-GB" sz="1200" dirty="0"/>
              <a:t>M. </a:t>
            </a:r>
            <a:r>
              <a:rPr lang="en-GB" sz="1200" dirty="0" err="1"/>
              <a:t>Angelone</a:t>
            </a:r>
            <a:r>
              <a:rPr lang="en-GB" sz="1200" dirty="0"/>
              <a:t> and C. Verona, J. </a:t>
            </a:r>
            <a:r>
              <a:rPr lang="en-GB" sz="1200" dirty="0" err="1"/>
              <a:t>Nucl</a:t>
            </a:r>
            <a:r>
              <a:rPr lang="en-GB" sz="1200" dirty="0"/>
              <a:t>. Eng. 2021, 2, 422–470</a:t>
            </a:r>
            <a:endParaRPr lang="en-GB" sz="1200" dirty="0">
              <a:cs typeface="Times New Roman" panose="02020603050405020304" pitchFamily="18" charset="0"/>
            </a:endParaRP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54A82FF4-DCD1-61E8-643F-7F32F7F8F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19759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4E72C-B1DA-4C07-7B94-C19AF3892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655" y="9666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n-GR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887770-62FC-162C-1F1B-7002B68310FA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DF98A86-93C9-D458-2753-BF88D54796E7}"/>
              </a:ext>
            </a:extLst>
          </p:cNvPr>
          <p:cNvSpPr txBox="1"/>
          <p:nvPr/>
        </p:nvSpPr>
        <p:spPr>
          <a:xfrm>
            <a:off x="7515987" y="5582860"/>
            <a:ext cx="418255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cs typeface="Times New Roman" panose="02020603050405020304" pitchFamily="18" charset="0"/>
              </a:rPr>
              <a:t>[9] CIVIDEC Instrumentation, </a:t>
            </a:r>
            <a:r>
              <a:rPr lang="en-GB" sz="1200" dirty="0">
                <a:cs typeface="Times New Roman" panose="02020603050405020304" pitchFamily="18" charset="0"/>
                <a:hlinkClick r:id="rId2"/>
              </a:rPr>
              <a:t>https://cividec.at/</a:t>
            </a:r>
            <a:endParaRPr lang="en-GB" sz="1200" dirty="0">
              <a:cs typeface="Times New Roman" panose="02020603050405020304" pitchFamily="18" charset="0"/>
            </a:endParaRPr>
          </a:p>
          <a:p>
            <a:r>
              <a:rPr lang="en-GB" sz="1200" dirty="0">
                <a:cs typeface="Times New Roman" panose="02020603050405020304" pitchFamily="18" charset="0"/>
              </a:rPr>
              <a:t>[10] </a:t>
            </a:r>
            <a:r>
              <a:rPr lang="en-GB" sz="1200" dirty="0"/>
              <a:t>M. </a:t>
            </a:r>
            <a:r>
              <a:rPr lang="en-GB" sz="1200" dirty="0" err="1"/>
              <a:t>Angelone</a:t>
            </a:r>
            <a:r>
              <a:rPr lang="en-GB" sz="1200" dirty="0"/>
              <a:t> and C. Verona, J. </a:t>
            </a:r>
            <a:r>
              <a:rPr lang="en-GB" sz="1200" dirty="0" err="1"/>
              <a:t>Nucl</a:t>
            </a:r>
            <a:r>
              <a:rPr lang="en-GB" sz="1200" dirty="0"/>
              <a:t>. Eng. 2021, 2, 422–470</a:t>
            </a:r>
            <a:endParaRPr lang="en-GB" sz="1200" dirty="0"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578566-6A04-AE3A-A081-23B9985F4418}"/>
              </a:ext>
            </a:extLst>
          </p:cNvPr>
          <p:cNvSpPr txBox="1"/>
          <p:nvPr/>
        </p:nvSpPr>
        <p:spPr>
          <a:xfrm>
            <a:off x="478506" y="2206912"/>
            <a:ext cx="320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Neutron Detection Principle:</a:t>
            </a:r>
          </a:p>
        </p:txBody>
      </p:sp>
      <p:pic>
        <p:nvPicPr>
          <p:cNvPr id="22" name="Picture 21" descr="Table&#10;&#10;Description automatically generated">
            <a:extLst>
              <a:ext uri="{FF2B5EF4-FFF2-40B4-BE49-F238E27FC236}">
                <a16:creationId xmlns:a16="http://schemas.microsoft.com/office/drawing/2014/main" id="{28F6CD32-13DE-DF42-9791-80237EC46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527" y="2613224"/>
            <a:ext cx="3772906" cy="187692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7FAA45-CC7E-E73F-6163-3AB6E90C454F}"/>
              </a:ext>
            </a:extLst>
          </p:cNvPr>
          <p:cNvSpPr txBox="1"/>
          <p:nvPr/>
        </p:nvSpPr>
        <p:spPr>
          <a:xfrm>
            <a:off x="1472409" y="5830369"/>
            <a:ext cx="4752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i="1" dirty="0"/>
              <a:t>This principle already used in fission reactors and</a:t>
            </a:r>
          </a:p>
          <a:p>
            <a:r>
              <a:rPr lang="en-GB" i="1" dirty="0"/>
              <a:t>f</a:t>
            </a:r>
            <a:r>
              <a:rPr lang="en-GR" i="1" dirty="0"/>
              <a:t>usion tokamaks [10]</a:t>
            </a:r>
          </a:p>
        </p:txBody>
      </p:sp>
      <p:pic>
        <p:nvPicPr>
          <p:cNvPr id="10" name="Picture 9" descr="A diagram of a fast neutron and a fast neutron&#10;&#10;Description automatically generated">
            <a:extLst>
              <a:ext uri="{FF2B5EF4-FFF2-40B4-BE49-F238E27FC236}">
                <a16:creationId xmlns:a16="http://schemas.microsoft.com/office/drawing/2014/main" id="{FB3C6281-D98E-3523-27F0-DF27C8A71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2576244"/>
            <a:ext cx="5687694" cy="3315113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4139264F-2826-4DF5-9020-2BFABC077A06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Active diamond detector measurements – Overview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D1A7A495-8928-F557-C449-58000940E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5</a:t>
            </a:fld>
            <a:endParaRPr lang="en-GR"/>
          </a:p>
        </p:txBody>
      </p:sp>
      <p:pic>
        <p:nvPicPr>
          <p:cNvPr id="35" name="Picture 34" descr="Logo, company name&#10;&#10;Description automatically generated">
            <a:extLst>
              <a:ext uri="{FF2B5EF4-FFF2-40B4-BE49-F238E27FC236}">
                <a16:creationId xmlns:a16="http://schemas.microsoft.com/office/drawing/2014/main" id="{F95C26C2-657B-3F6B-5854-89086A6F2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306" y="5930286"/>
            <a:ext cx="2207787" cy="8521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3D1755-49A5-3EDC-AB39-63B91DDA809C}"/>
              </a:ext>
            </a:extLst>
          </p:cNvPr>
          <p:cNvSpPr txBox="1"/>
          <p:nvPr/>
        </p:nvSpPr>
        <p:spPr>
          <a:xfrm>
            <a:off x="478506" y="790572"/>
            <a:ext cx="114918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Diamond sensor </a:t>
            </a:r>
            <a:r>
              <a:rPr lang="el-GR" dirty="0"/>
              <a:t>+</a:t>
            </a:r>
            <a:r>
              <a:rPr lang="en-US" dirty="0"/>
              <a:t> electronics </a:t>
            </a:r>
            <a:r>
              <a:rPr lang="en-GR" b="1" dirty="0"/>
              <a:t>especially developed by CIVIDEC Instrumentation [</a:t>
            </a:r>
            <a:r>
              <a:rPr lang="el-GR" b="1" dirty="0"/>
              <a:t>9</a:t>
            </a:r>
            <a:r>
              <a:rPr lang="en-GR" b="1" dirty="0"/>
              <a:t>] </a:t>
            </a:r>
            <a:r>
              <a:rPr lang="en-GR" dirty="0"/>
              <a:t>for the measurements at NEAR: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F</a:t>
            </a:r>
            <a:r>
              <a:rPr lang="en-GB" dirty="0">
                <a:effectLst/>
              </a:rPr>
              <a:t>ast-response, high-radiation-hardness, high-resolution, low-noise radiation detector</a:t>
            </a:r>
            <a:endParaRPr lang="en-GR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Single-crystal sensor fabricated via the CVD (Chemical Vapour Deposition) technology.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b="1" dirty="0"/>
              <a:t>Characteristics</a:t>
            </a:r>
            <a:r>
              <a:rPr lang="en-GR" dirty="0"/>
              <a:t>: 50 </a:t>
            </a:r>
            <a:r>
              <a:rPr lang="el-GR" dirty="0"/>
              <a:t>μ</a:t>
            </a:r>
            <a:r>
              <a:rPr lang="en-GR" dirty="0"/>
              <a:t>m thickness, </a:t>
            </a:r>
            <a:r>
              <a:rPr lang="en-GB" dirty="0"/>
              <a:t>4x4 mm</a:t>
            </a:r>
            <a:r>
              <a:rPr lang="en-GB" baseline="30000" dirty="0"/>
              <a:t>2</a:t>
            </a:r>
            <a:r>
              <a:rPr lang="en-GB" dirty="0"/>
              <a:t> active surface</a:t>
            </a:r>
            <a:r>
              <a:rPr lang="el-GR" dirty="0"/>
              <a:t> </a:t>
            </a:r>
            <a:r>
              <a:rPr lang="el-GR" i="1" dirty="0"/>
              <a:t>(Τ</a:t>
            </a:r>
            <a:r>
              <a:rPr lang="en-US" i="1" dirty="0" err="1"/>
              <a:t>hin</a:t>
            </a:r>
            <a:r>
              <a:rPr lang="en-US" i="1" dirty="0"/>
              <a:t> detector to cope with harsh NEAR conditions [10])</a:t>
            </a:r>
            <a:endParaRPr lang="en-GR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1375DC-0125-2391-6ED3-0FA776EB2E72}"/>
              </a:ext>
            </a:extLst>
          </p:cNvPr>
          <p:cNvSpPr txBox="1"/>
          <p:nvPr/>
        </p:nvSpPr>
        <p:spPr>
          <a:xfrm>
            <a:off x="1156188" y="4286555"/>
            <a:ext cx="16397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aseline="30000" dirty="0">
                <a:solidFill>
                  <a:srgbClr val="FF0000"/>
                </a:solidFill>
              </a:rPr>
              <a:t>6</a:t>
            </a:r>
            <a:r>
              <a:rPr lang="en-GB" sz="1200" dirty="0">
                <a:solidFill>
                  <a:srgbClr val="FF0000"/>
                </a:solidFill>
              </a:rPr>
              <a:t>LiF converter</a:t>
            </a:r>
            <a:r>
              <a:rPr lang="el-GR" sz="1200" dirty="0">
                <a:solidFill>
                  <a:srgbClr val="FF0000"/>
                </a:solidFill>
              </a:rPr>
              <a:t> </a:t>
            </a:r>
            <a:endParaRPr lang="en-GR" sz="12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11D4C3-F1D4-1887-226C-C3E7738A122A}"/>
              </a:ext>
            </a:extLst>
          </p:cNvPr>
          <p:cNvCxnSpPr/>
          <p:nvPr/>
        </p:nvCxnSpPr>
        <p:spPr>
          <a:xfrm>
            <a:off x="1663700" y="3441700"/>
            <a:ext cx="0" cy="67945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90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line graph&#10;&#10;Description automatically generated">
            <a:extLst>
              <a:ext uri="{FF2B5EF4-FFF2-40B4-BE49-F238E27FC236}">
                <a16:creationId xmlns:a16="http://schemas.microsoft.com/office/drawing/2014/main" id="{0E93A781-27CF-DD3C-A6BA-E3FE33494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778" y="4074009"/>
            <a:ext cx="3580530" cy="24415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539FC3-B380-6B09-8E30-FDD820983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226" y="1211081"/>
            <a:ext cx="2732314" cy="1605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71C5DE-77CD-8F42-6468-2F6583D88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47" y="1260764"/>
            <a:ext cx="6374428" cy="16596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2541B1-8DBB-E717-E0A0-185685BDDB68}"/>
              </a:ext>
            </a:extLst>
          </p:cNvPr>
          <p:cNvSpPr txBox="1"/>
          <p:nvPr/>
        </p:nvSpPr>
        <p:spPr>
          <a:xfrm>
            <a:off x="234397" y="744492"/>
            <a:ext cx="3301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Schematics of detector setup: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426827C-DF19-F16B-82AC-2B1090E2BE7C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C4CED3A0-FEC7-D31C-7F1C-A2743DBDEF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2540" y="1713780"/>
            <a:ext cx="2207787" cy="8521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16F6C5-BD21-E52C-702C-D9DE6208B395}"/>
              </a:ext>
            </a:extLst>
          </p:cNvPr>
          <p:cNvSpPr txBox="1"/>
          <p:nvPr/>
        </p:nvSpPr>
        <p:spPr>
          <a:xfrm>
            <a:off x="234397" y="2889628"/>
            <a:ext cx="12096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Electronic / Readout setups used:</a:t>
            </a:r>
          </a:p>
          <a:p>
            <a:pPr marL="342900" indent="-342900">
              <a:buAutoNum type="alphaUcParenR"/>
            </a:pPr>
            <a:r>
              <a:rPr lang="en-US" sz="1800" dirty="0">
                <a:effectLst/>
                <a:ea typeface="Times New Roman" panose="02020603050405020304" pitchFamily="18" charset="0"/>
                <a:cs typeface="CMTI10"/>
              </a:rPr>
              <a:t>10 MHz DC-coupled amplifier (“C8”)</a:t>
            </a:r>
            <a:r>
              <a:rPr lang="en-GR" dirty="0">
                <a:effectLst/>
              </a:rPr>
              <a:t> : </a:t>
            </a:r>
            <a:r>
              <a:rPr lang="en-GR" i="1" dirty="0">
                <a:effectLst/>
              </a:rPr>
              <a:t>Low gain, no saturation at g-flash: high neutron energies</a:t>
            </a:r>
          </a:p>
          <a:p>
            <a:pPr marL="342900" indent="-342900">
              <a:buAutoNum type="alphaUcParenR"/>
            </a:pPr>
            <a:r>
              <a:rPr lang="en-US" sz="1800" dirty="0">
                <a:effectLst/>
                <a:ea typeface="Times New Roman" panose="02020603050405020304" pitchFamily="18" charset="0"/>
                <a:cs typeface="CMTI10"/>
              </a:rPr>
              <a:t>2 GHz AC-coupled 40 dB amplifier (“C2”) : </a:t>
            </a:r>
            <a:r>
              <a:rPr lang="en-US" sz="1800" i="1" dirty="0">
                <a:effectLst/>
                <a:ea typeface="Times New Roman" panose="02020603050405020304" pitchFamily="18" charset="0"/>
                <a:cs typeface="CMTI10"/>
              </a:rPr>
              <a:t>High gain, very fast AC readout (pulse height mode) - no saturation for 10e10 </a:t>
            </a:r>
            <a:r>
              <a:rPr lang="en-US" sz="1800" i="1" dirty="0" err="1">
                <a:effectLst/>
                <a:ea typeface="Times New Roman" panose="02020603050405020304" pitchFamily="18" charset="0"/>
                <a:cs typeface="CMTI10"/>
              </a:rPr>
              <a:t>ppp</a:t>
            </a:r>
            <a:endParaRPr lang="en-GR" sz="1800" i="1" dirty="0">
              <a:ea typeface="Times New Roman" panose="02020603050405020304" pitchFamily="18" charset="0"/>
              <a:cs typeface="CMTI10"/>
            </a:endParaRPr>
          </a:p>
          <a:p>
            <a:pPr marL="342900" indent="-342900">
              <a:buAutoNum type="alphaUcParenR"/>
            </a:pPr>
            <a:r>
              <a:rPr lang="en-US" sz="1800" dirty="0">
                <a:effectLst/>
                <a:ea typeface="Times New Roman" panose="02020603050405020304" pitchFamily="18" charset="0"/>
                <a:cs typeface="CMTI10"/>
              </a:rPr>
              <a:t>No preamplification stage (“Direct”)</a:t>
            </a:r>
            <a:r>
              <a:rPr lang="en-GR" dirty="0">
                <a:effectLst/>
              </a:rPr>
              <a:t> : </a:t>
            </a:r>
            <a:r>
              <a:rPr lang="en-GR" i="1" dirty="0">
                <a:effectLst/>
              </a:rPr>
              <a:t>70 m cable betweeen detector and </a:t>
            </a:r>
            <a:r>
              <a:rPr lang="en-US" i="1" dirty="0"/>
              <a:t>DAQ.</a:t>
            </a:r>
            <a:endParaRPr lang="en-GR" b="1" i="1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4A0DAF3-7544-F151-A077-6CDC86778E6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Active diamond detector measurements – Overview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13893EC-E2AA-A413-8DA4-A0953033D8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3613" y="4281680"/>
            <a:ext cx="2732314" cy="20453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EF1096-82B7-AD69-A03E-E8CE654E3C00}"/>
              </a:ext>
            </a:extLst>
          </p:cNvPr>
          <p:cNvSpPr txBox="1"/>
          <p:nvPr/>
        </p:nvSpPr>
        <p:spPr>
          <a:xfrm>
            <a:off x="4698721" y="428168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C)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24C3A60-E23D-240B-DC1A-787EECCC083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682" t="35920" r="15682" b="35734"/>
          <a:stretch/>
        </p:blipFill>
        <p:spPr>
          <a:xfrm>
            <a:off x="1040270" y="4281680"/>
            <a:ext cx="3580530" cy="2045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DC1712-D782-A0D4-EB4A-86952F8D8CB6}"/>
              </a:ext>
            </a:extLst>
          </p:cNvPr>
          <p:cNvSpPr txBox="1"/>
          <p:nvPr/>
        </p:nvSpPr>
        <p:spPr>
          <a:xfrm>
            <a:off x="389692" y="4300430"/>
            <a:ext cx="57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A,B)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508FA0-E797-72FC-C654-7E9F237D8108}"/>
              </a:ext>
            </a:extLst>
          </p:cNvPr>
          <p:cNvSpPr txBox="1"/>
          <p:nvPr/>
        </p:nvSpPr>
        <p:spPr>
          <a:xfrm>
            <a:off x="9055414" y="5217143"/>
            <a:ext cx="220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Very good</a:t>
            </a:r>
            <a:r>
              <a:rPr lang="en-GR" dirty="0"/>
              <a:t> agreement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8A2704FB-FA27-AE7B-1F44-55DB9C4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9124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3556AB-26E8-5C4A-7CC0-F8070C58918B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2CCB4C6B-4695-32C5-13FE-6D894A64CBF4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Active diamond detector measurements – Overview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29F169-2E99-6B2E-A264-36F1844E4543}"/>
              </a:ext>
            </a:extLst>
          </p:cNvPr>
          <p:cNvSpPr txBox="1"/>
          <p:nvPr/>
        </p:nvSpPr>
        <p:spPr>
          <a:xfrm>
            <a:off x="234397" y="744492"/>
            <a:ext cx="470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Different configurations and measurements: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386FEB-692F-7EFF-3A6D-FF691E529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48" y="4187880"/>
            <a:ext cx="3304013" cy="2384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9AE182-DB1B-F5AA-35E9-FF710EFB2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004" y="4187880"/>
            <a:ext cx="3304013" cy="23848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3E5A34-E329-3B68-4016-542B3946E5D9}"/>
              </a:ext>
            </a:extLst>
          </p:cNvPr>
          <p:cNvSpPr txBox="1"/>
          <p:nvPr/>
        </p:nvSpPr>
        <p:spPr>
          <a:xfrm>
            <a:off x="356452" y="1143965"/>
            <a:ext cx="3221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R" b="1" dirty="0"/>
              <a:t>Neutron flux measurements:</a:t>
            </a:r>
          </a:p>
        </p:txBody>
      </p:sp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76B7EA65-140F-F856-7900-9EC59F9456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78"/>
          <a:stretch/>
        </p:blipFill>
        <p:spPr>
          <a:xfrm>
            <a:off x="110379" y="1597219"/>
            <a:ext cx="3416300" cy="23848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3F4F0E-51E9-3E52-A1A5-C643FDACCA33}"/>
              </a:ext>
            </a:extLst>
          </p:cNvPr>
          <p:cNvSpPr txBox="1"/>
          <p:nvPr/>
        </p:nvSpPr>
        <p:spPr>
          <a:xfrm>
            <a:off x="1882065" y="2944345"/>
            <a:ext cx="99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&gt;100keV</a:t>
            </a:r>
          </a:p>
        </p:txBody>
      </p:sp>
      <p:pic>
        <p:nvPicPr>
          <p:cNvPr id="14" name="Picture 13" descr="A graph of energy efficiency&#10;&#10;Description automatically generated">
            <a:extLst>
              <a:ext uri="{FF2B5EF4-FFF2-40B4-BE49-F238E27FC236}">
                <a16:creationId xmlns:a16="http://schemas.microsoft.com/office/drawing/2014/main" id="{749BB04A-2C64-D941-F29A-D1F8397B4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2015" y="1545687"/>
            <a:ext cx="3169284" cy="248791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2D91A-28A3-025D-7FCD-D49256A9009F}"/>
              </a:ext>
            </a:extLst>
          </p:cNvPr>
          <p:cNvSpPr txBox="1"/>
          <p:nvPr/>
        </p:nvSpPr>
        <p:spPr>
          <a:xfrm>
            <a:off x="7581161" y="4115915"/>
            <a:ext cx="4301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+</a:t>
            </a:r>
            <a:r>
              <a:rPr lang="en-US" dirty="0"/>
              <a:t> </a:t>
            </a:r>
            <a:r>
              <a:rPr lang="en-GR" dirty="0"/>
              <a:t>Other configurations: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5mm B</a:t>
            </a:r>
            <a:r>
              <a:rPr lang="en-GR" baseline="-25000" dirty="0"/>
              <a:t>4</a:t>
            </a:r>
            <a:r>
              <a:rPr lang="en-GR" dirty="0"/>
              <a:t>C filter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GR" dirty="0"/>
              <a:t>osition close to the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dirty="0"/>
              <a:t>Au and Cd filters.</a:t>
            </a:r>
          </a:p>
          <a:p>
            <a:endParaRPr lang="en-GR" dirty="0"/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Good preliminary results,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Finalisation and Monte Carlo simulations</a:t>
            </a:r>
          </a:p>
          <a:p>
            <a:r>
              <a:rPr lang="en-GB" dirty="0"/>
              <a:t>o</a:t>
            </a:r>
            <a:r>
              <a:rPr lang="en-GR" dirty="0"/>
              <a:t>ngoing.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7FB6928-D912-42F7-8071-E7F80CDC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7</a:t>
            </a:fld>
            <a:endParaRPr lang="en-G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9DA8C0-6E35-7444-9170-4FF42CE433AC}"/>
              </a:ext>
            </a:extLst>
          </p:cNvPr>
          <p:cNvSpPr txBox="1"/>
          <p:nvPr/>
        </p:nvSpPr>
        <p:spPr>
          <a:xfrm>
            <a:off x="234397" y="3900309"/>
            <a:ext cx="408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R" b="1" dirty="0"/>
              <a:t>Neutron </a:t>
            </a:r>
            <a:r>
              <a:rPr lang="en-US" b="1" dirty="0"/>
              <a:t>beam profile </a:t>
            </a:r>
            <a:r>
              <a:rPr lang="en-GR" b="1" dirty="0"/>
              <a:t>measurements: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5429F2-C66F-9DDC-B220-36ED96C1EE27}"/>
              </a:ext>
            </a:extLst>
          </p:cNvPr>
          <p:cNvSpPr txBox="1"/>
          <p:nvPr/>
        </p:nvSpPr>
        <p:spPr>
          <a:xfrm>
            <a:off x="2683808" y="6415586"/>
            <a:ext cx="12611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cm</a:t>
            </a:r>
            <a:endParaRPr lang="en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6DBDA-0D01-368A-6A53-BE81A3B9B62D}"/>
              </a:ext>
            </a:extLst>
          </p:cNvPr>
          <p:cNvSpPr txBox="1"/>
          <p:nvPr/>
        </p:nvSpPr>
        <p:spPr>
          <a:xfrm>
            <a:off x="6426713" y="6424239"/>
            <a:ext cx="12611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cm</a:t>
            </a:r>
            <a:endParaRPr lang="en-G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5DDFC6-46A0-84FB-49BE-A67FB88C6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478" y="1699226"/>
            <a:ext cx="3773100" cy="231892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0C77F5D-B348-3183-7AF4-5244FA4BC158}"/>
              </a:ext>
            </a:extLst>
          </p:cNvPr>
          <p:cNvSpPr/>
          <p:nvPr/>
        </p:nvSpPr>
        <p:spPr>
          <a:xfrm>
            <a:off x="9588843" y="1828801"/>
            <a:ext cx="852617" cy="1927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1DB61516-B6F3-4A34-FD7F-2FA27500278D}"/>
              </a:ext>
            </a:extLst>
          </p:cNvPr>
          <p:cNvCxnSpPr>
            <a:stCxn id="13" idx="0"/>
          </p:cNvCxnSpPr>
          <p:nvPr/>
        </p:nvCxnSpPr>
        <p:spPr>
          <a:xfrm rot="16200000" flipH="1" flipV="1">
            <a:off x="8037804" y="812296"/>
            <a:ext cx="960844" cy="2993853"/>
          </a:xfrm>
          <a:prstGeom prst="bentConnector4">
            <a:avLst>
              <a:gd name="adj1" fmla="val -23792"/>
              <a:gd name="adj2" fmla="val 9179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49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B3007C-0018-0681-710E-0F3BE53D735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D68A28D2-E206-E4F9-B29D-20B9E8FD661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Active diamond detector measurements – Overview</a:t>
            </a:r>
          </a:p>
        </p:txBody>
      </p:sp>
      <p:pic>
        <p:nvPicPr>
          <p:cNvPr id="6" name="Picture 5" descr="A graph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530166FD-14F8-0DCC-9ED5-188F4231F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9" y="1217226"/>
            <a:ext cx="5069633" cy="497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BC70D6-29CD-10FF-19D9-A56E1BA7CB7F}"/>
              </a:ext>
            </a:extLst>
          </p:cNvPr>
          <p:cNvSpPr txBox="1"/>
          <p:nvPr/>
        </p:nvSpPr>
        <p:spPr>
          <a:xfrm>
            <a:off x="234397" y="744492"/>
            <a:ext cx="5845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b="1" dirty="0"/>
              <a:t>Interesting degradation of detector’s performances (C2):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8BF6C2-1C07-D286-63EF-B150065F1791}"/>
              </a:ext>
            </a:extLst>
          </p:cNvPr>
          <p:cNvSpPr txBox="1"/>
          <p:nvPr/>
        </p:nvSpPr>
        <p:spPr>
          <a:xfrm>
            <a:off x="5367972" y="1414589"/>
            <a:ext cx="649382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Deterioration of signal characteristics:</a:t>
            </a:r>
            <a:endParaRPr lang="el-GR" b="1" dirty="0"/>
          </a:p>
          <a:p>
            <a:r>
              <a:rPr lang="en-GB" dirty="0"/>
              <a:t>- Broadening of FWHM, </a:t>
            </a:r>
          </a:p>
          <a:p>
            <a:r>
              <a:rPr lang="en-GB" dirty="0"/>
              <a:t>- Lowering of area </a:t>
            </a:r>
          </a:p>
          <a:p>
            <a:r>
              <a:rPr lang="en-GB" dirty="0"/>
              <a:t>- Lowering of Amplitude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124D07-6F28-7B50-002D-787031895EDF}"/>
              </a:ext>
            </a:extLst>
          </p:cNvPr>
          <p:cNvSpPr txBox="1"/>
          <p:nvPr/>
        </p:nvSpPr>
        <p:spPr>
          <a:xfrm>
            <a:off x="563031" y="6079817"/>
            <a:ext cx="240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Campaign: August 2023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65BCB6D6-BE75-1021-81B0-640A46601AB0}"/>
              </a:ext>
            </a:extLst>
          </p:cNvPr>
          <p:cNvSpPr/>
          <p:nvPr/>
        </p:nvSpPr>
        <p:spPr>
          <a:xfrm>
            <a:off x="8424384" y="2626809"/>
            <a:ext cx="381000" cy="4033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EB45BC-700B-5C70-8256-4E0964C51194}"/>
              </a:ext>
            </a:extLst>
          </p:cNvPr>
          <p:cNvSpPr txBox="1"/>
          <p:nvPr/>
        </p:nvSpPr>
        <p:spPr>
          <a:xfrm>
            <a:off x="5367972" y="3042022"/>
            <a:ext cx="649382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T</a:t>
            </a:r>
            <a:r>
              <a:rPr lang="en-GR" b="1" dirty="0"/>
              <a:t>ypical</a:t>
            </a:r>
            <a:r>
              <a:rPr lang="en-US" b="1" dirty="0" err="1"/>
              <a:t>ly</a:t>
            </a:r>
            <a:r>
              <a:rPr lang="en-US" b="1" dirty="0"/>
              <a:t> due to </a:t>
            </a:r>
            <a:r>
              <a:rPr lang="en-GR" b="1" dirty="0"/>
              <a:t>radiation damage</a:t>
            </a:r>
            <a:r>
              <a:rPr lang="el-GR" b="1" dirty="0"/>
              <a:t>:</a:t>
            </a:r>
          </a:p>
          <a:p>
            <a:r>
              <a:rPr lang="en-US" dirty="0"/>
              <a:t>Defects of various types in the lattice, due to </a:t>
            </a:r>
          </a:p>
          <a:p>
            <a:r>
              <a:rPr lang="en-US" dirty="0"/>
              <a:t>energetic recoil nuclei/ from nuclear collisions and reactions </a:t>
            </a:r>
          </a:p>
          <a:p>
            <a:r>
              <a:rPr lang="en-US" dirty="0"/>
              <a:t>(vacancies and displaced atoms in interstitial sites, trapping - </a:t>
            </a:r>
            <a:r>
              <a:rPr lang="en-US" dirty="0" err="1"/>
              <a:t>detrapping</a:t>
            </a:r>
            <a:r>
              <a:rPr lang="en-US" dirty="0"/>
              <a:t> process,  polarization effects [10]….)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D293DE-DC58-CF8B-B767-EFFCD39453AB}"/>
              </a:ext>
            </a:extLst>
          </p:cNvPr>
          <p:cNvSpPr txBox="1"/>
          <p:nvPr/>
        </p:nvSpPr>
        <p:spPr>
          <a:xfrm>
            <a:off x="5367972" y="6206267"/>
            <a:ext cx="83236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cs typeface="Times New Roman" panose="02020603050405020304" pitchFamily="18" charset="0"/>
              </a:rPr>
              <a:t>[10] </a:t>
            </a:r>
            <a:r>
              <a:rPr lang="en-GB" sz="1200" dirty="0"/>
              <a:t>M. </a:t>
            </a:r>
            <a:r>
              <a:rPr lang="en-GB" sz="1200" dirty="0" err="1"/>
              <a:t>Angelone</a:t>
            </a:r>
            <a:r>
              <a:rPr lang="en-GB" sz="1200" dirty="0"/>
              <a:t> and C. Verona, J. </a:t>
            </a:r>
            <a:r>
              <a:rPr lang="en-GB" sz="1200" dirty="0" err="1"/>
              <a:t>Nucl</a:t>
            </a:r>
            <a:r>
              <a:rPr lang="en-GB" sz="1200" dirty="0"/>
              <a:t>. Eng. 2021, 2, 422–470</a:t>
            </a:r>
            <a:r>
              <a:rPr lang="en-GB" sz="1200" dirty="0">
                <a:cs typeface="Times New Roman" panose="02020603050405020304" pitchFamily="18" charset="0"/>
              </a:rPr>
              <a:t>  </a:t>
            </a:r>
            <a:r>
              <a:rPr lang="en-GB" sz="1200" i="1" dirty="0">
                <a:cs typeface="Times New Roman" panose="02020603050405020304" pitchFamily="18" charset="0"/>
              </a:rPr>
              <a:t> and ref therein</a:t>
            </a:r>
            <a:r>
              <a:rPr lang="en-GB" sz="1200" dirty="0">
                <a:cs typeface="Times New Roman" panose="02020603050405020304" pitchFamily="18" charset="0"/>
              </a:rPr>
              <a:t> </a:t>
            </a:r>
            <a:endParaRPr lang="en-GB" sz="1200" dirty="0"/>
          </a:p>
          <a:p>
            <a:r>
              <a:rPr lang="en-GB" sz="1200" dirty="0">
                <a:cs typeface="Times New Roman" panose="02020603050405020304" pitchFamily="18" charset="0"/>
              </a:rPr>
              <a:t>[11] M. </a:t>
            </a:r>
            <a:r>
              <a:rPr lang="en-GB" sz="1200" dirty="0" err="1">
                <a:cs typeface="Times New Roman" panose="02020603050405020304" pitchFamily="18" charset="0"/>
              </a:rPr>
              <a:t>Passeri</a:t>
            </a:r>
            <a:r>
              <a:rPr lang="en-GB" sz="1200" dirty="0">
                <a:cs typeface="Times New Roman" panose="02020603050405020304" pitchFamily="18" charset="0"/>
              </a:rPr>
              <a:t> et al., Nuclear Inst. and Methods in Physics Research, A 1010 (2021) 165574 </a:t>
            </a:r>
            <a:r>
              <a:rPr lang="en-GB" sz="1200" i="1" dirty="0">
                <a:cs typeface="Times New Roman" panose="02020603050405020304" pitchFamily="18" charset="0"/>
              </a:rPr>
              <a:t> and ref therein</a:t>
            </a:r>
            <a:r>
              <a:rPr lang="en-GB" sz="1200" dirty="0"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70E76A-55C4-9D9A-F264-EB9F88807443}"/>
              </a:ext>
            </a:extLst>
          </p:cNvPr>
          <p:cNvSpPr txBox="1"/>
          <p:nvPr/>
        </p:nvSpPr>
        <p:spPr>
          <a:xfrm>
            <a:off x="5367972" y="4843246"/>
            <a:ext cx="652568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R" dirty="0"/>
              <a:t>All these effects have been / are currently being extensively</a:t>
            </a:r>
          </a:p>
          <a:p>
            <a:r>
              <a:rPr lang="en-GR" dirty="0"/>
              <a:t>studied for neutron irradiation on CVD diamonds due to their </a:t>
            </a:r>
          </a:p>
          <a:p>
            <a:r>
              <a:rPr lang="en-GB" dirty="0"/>
              <a:t>u</a:t>
            </a:r>
            <a:r>
              <a:rPr lang="en-GR" dirty="0"/>
              <a:t>sage for neutron detection at various fields [10-11]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1FAE9E7-834B-6E74-99CE-6F50D4D35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8</a:t>
            </a:fld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21608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2B3007C-0018-0681-710E-0F3BE53D735D}"/>
              </a:ext>
            </a:extLst>
          </p:cNvPr>
          <p:cNvCxnSpPr/>
          <p:nvPr/>
        </p:nvCxnSpPr>
        <p:spPr>
          <a:xfrm>
            <a:off x="0" y="664059"/>
            <a:ext cx="12122203" cy="65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D68A28D2-E206-E4F9-B29D-20B9E8FD6615}"/>
              </a:ext>
            </a:extLst>
          </p:cNvPr>
          <p:cNvSpPr txBox="1">
            <a:spLocks/>
          </p:cNvSpPr>
          <p:nvPr/>
        </p:nvSpPr>
        <p:spPr>
          <a:xfrm>
            <a:off x="478506" y="-331210"/>
            <a:ext cx="118733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R" sz="4000" b="1" dirty="0"/>
              <a:t>Why new measurements are needed ???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E7A81E-CC0A-E7E9-51DA-D149DD981139}"/>
              </a:ext>
            </a:extLst>
          </p:cNvPr>
          <p:cNvSpPr txBox="1"/>
          <p:nvPr/>
        </p:nvSpPr>
        <p:spPr>
          <a:xfrm>
            <a:off x="502276" y="825876"/>
            <a:ext cx="106874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/>
              <a:t> Interesting to study </a:t>
            </a:r>
            <a:r>
              <a:rPr lang="en-GR" b="1" dirty="0"/>
              <a:t>radiation hardness of our thin sCVD </a:t>
            </a:r>
            <a:r>
              <a:rPr lang="en-GB" b="1" dirty="0"/>
              <a:t>d</a:t>
            </a:r>
            <a:r>
              <a:rPr lang="en-GR" b="1" dirty="0"/>
              <a:t>etector </a:t>
            </a:r>
            <a:r>
              <a:rPr lang="en-GR" dirty="0"/>
              <a:t>at the NEAR neutron field.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Lifetime of diamond as neutron monitor at NEAR.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R" dirty="0"/>
              <a:t>General results on radiation damage of </a:t>
            </a:r>
            <a:r>
              <a:rPr lang="en-GR" b="1" dirty="0"/>
              <a:t>50 </a:t>
            </a:r>
            <a:r>
              <a:rPr lang="el-GR" b="1" dirty="0"/>
              <a:t>μ</a:t>
            </a:r>
            <a:r>
              <a:rPr lang="en-GR" b="1" dirty="0"/>
              <a:t>m sCVD </a:t>
            </a:r>
            <a:r>
              <a:rPr lang="en-GR" dirty="0"/>
              <a:t>in </a:t>
            </a:r>
            <a:r>
              <a:rPr lang="en-GR" b="1" dirty="0"/>
              <a:t>white neutron beam </a:t>
            </a:r>
            <a:r>
              <a:rPr lang="en-GR" dirty="0"/>
              <a:t>from spallation source</a:t>
            </a:r>
            <a:r>
              <a:rPr lang="el-GR" dirty="0"/>
              <a:t>.</a:t>
            </a:r>
            <a:r>
              <a:rPr lang="en-GR" dirty="0"/>
              <a:t> </a:t>
            </a:r>
            <a:r>
              <a:rPr lang="el-GR" dirty="0"/>
              <a:t>Ι</a:t>
            </a:r>
            <a:r>
              <a:rPr lang="en-GR" dirty="0"/>
              <a:t>nteresting for various applications using diamond detectors  as neutron monitors – fission / fusion reactors,  accelerator environments, atmospheric environments etc) (complete ongoing PhD work).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43E0388E-4997-CAB1-6AAD-9C61845AE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78B4-90F5-0A41-BBD6-25F1E7DF09D8}" type="slidenum">
              <a:rPr lang="en-GR" smtClean="0"/>
              <a:t>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44696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17736</TotalTime>
  <Words>3508</Words>
  <Application>Microsoft Macintosh PowerPoint</Application>
  <PresentationFormat>Widescreen</PresentationFormat>
  <Paragraphs>368</Paragraphs>
  <Slides>27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Calisto MT</vt:lpstr>
      <vt:lpstr>Helvetica</vt:lpstr>
      <vt:lpstr>Symbol</vt:lpstr>
      <vt:lpstr>Wingdings</vt:lpstr>
      <vt:lpstr>Office Theme</vt:lpstr>
      <vt:lpstr>Study of semiconductor detectors’ performance at NEAR</vt:lpstr>
      <vt:lpstr>The n_TOF NEAR station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Extra slides</vt:lpstr>
      <vt:lpstr>EPR</vt:lpstr>
      <vt:lpstr>PowerPoint Presentation</vt:lpstr>
      <vt:lpstr>NEUTRON FLUENCE CHARACTERISATION at NEAR (simulations)</vt:lpstr>
      <vt:lpstr>PowerPoint Presentation</vt:lpstr>
      <vt:lpstr>PowerPoint Presentation</vt:lpstr>
      <vt:lpstr>Conversion yield</vt:lpstr>
      <vt:lpstr>PowerPoint Presentation</vt:lpstr>
      <vt:lpstr>PowerPoint Presentation</vt:lpstr>
      <vt:lpstr>Gamma background, grossier estimation from EAR2 simulations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measurement of the n_TOF NEAR neutron fluence with diamond detectors </dc:title>
  <dc:creator>Μαρια Διακακη</dc:creator>
  <cp:lastModifiedBy>Μαρια Διακακη</cp:lastModifiedBy>
  <cp:revision>77</cp:revision>
  <dcterms:created xsi:type="dcterms:W3CDTF">2022-05-02T09:17:17Z</dcterms:created>
  <dcterms:modified xsi:type="dcterms:W3CDTF">2025-02-05T11:48:24Z</dcterms:modified>
</cp:coreProperties>
</file>