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975" r:id="rId4"/>
    <p:sldId id="976" r:id="rId5"/>
    <p:sldId id="989" r:id="rId6"/>
    <p:sldId id="980" r:id="rId7"/>
    <p:sldId id="263" r:id="rId8"/>
    <p:sldId id="981" r:id="rId9"/>
    <p:sldId id="9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05" autoAdjust="0"/>
    <p:restoredTop sz="96197"/>
  </p:normalViewPr>
  <p:slideViewPr>
    <p:cSldViewPr snapToGrid="0">
      <p:cViewPr varScale="1">
        <p:scale>
          <a:sx n="84" d="100"/>
          <a:sy n="84" d="100"/>
        </p:scale>
        <p:origin x="200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neheylen\cernbox\Schedule\2025\Beam%20request\Jan%202025\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neheylen\cernbox\Schedule\2024\Shift%20counting\2024_shiftcounting_updated2002409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D2-E44F-9CDA-D31693B02C5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D2-E44F-9CDA-D31693B02C5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D2-E44F-9CDA-D31693B02C5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5D2-E44F-9CDA-D31693B02C5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5D2-E44F-9CDA-D31693B02C5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5D2-E44F-9CDA-D31693B02C55}"/>
              </c:ext>
            </c:extLst>
          </c:dPt>
          <c:dLbls>
            <c:dLbl>
              <c:idx val="1"/>
              <c:layout>
                <c:manualLayout>
                  <c:x val="-4.9634342003572411E-2"/>
                  <c:y val="-3.4881182832328252E-2"/>
                </c:manualLayout>
              </c:layout>
              <c:tx>
                <c:rich>
                  <a:bodyPr/>
                  <a:lstStyle/>
                  <a:p>
                    <a:fld id="{993513E4-AC02-4544-B2A0-F35B69B2AE04}" type="CATEGORYNAME">
                      <a:rPr lang="en-US">
                        <a:solidFill>
                          <a:schemeClr val="tx2"/>
                        </a:solidFill>
                      </a:rPr>
                      <a:pPr/>
                      <a:t>[CATEGORY NAME]</a:t>
                    </a:fld>
                    <a:r>
                      <a:rPr lang="en-US" baseline="0" dirty="0">
                        <a:solidFill>
                          <a:schemeClr val="tx2"/>
                        </a:solidFill>
                      </a:rPr>
                      <a:t>
</a:t>
                    </a:r>
                    <a:fld id="{FAE6BF8D-2A0A-BF45-AD49-78A107A5EC48}" type="PERCENTAGE">
                      <a:rPr lang="en-US" baseline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797784537842988"/>
                      <c:h val="0.1461700023278572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5D2-E44F-9CDA-D31693B02C55}"/>
                </c:ext>
              </c:extLst>
            </c:dLbl>
            <c:dLbl>
              <c:idx val="3"/>
              <c:layout>
                <c:manualLayout>
                  <c:x val="0.12095210732510218"/>
                  <c:y val="-0.1550711603153779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D2-E44F-9CDA-D31693B02C55}"/>
                </c:ext>
              </c:extLst>
            </c:dLbl>
            <c:dLbl>
              <c:idx val="4"/>
              <c:layout>
                <c:manualLayout>
                  <c:x val="0.18595353631948117"/>
                  <c:y val="0.1810613310037324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5D2-E44F-9CDA-D31693B02C55}"/>
                </c:ext>
              </c:extLst>
            </c:dLbl>
            <c:dLbl>
              <c:idx val="5"/>
              <c:layout>
                <c:manualLayout>
                  <c:x val="2.6693886757517393E-2"/>
                  <c:y val="9.9562003092526982E-2"/>
                </c:manualLayout>
              </c:layout>
              <c:tx>
                <c:rich>
                  <a:bodyPr/>
                  <a:lstStyle/>
                  <a:p>
                    <a:fld id="{A4F124CB-6634-6746-A1A9-7D3A13653E78}" type="CATEGORYNAME">
                      <a:rPr lang="en-US">
                        <a:solidFill>
                          <a:schemeClr val="bg1"/>
                        </a:solidFill>
                      </a:rPr>
                      <a:pPr/>
                      <a:t>[CATEGORY NAME]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
</a:t>
                    </a:r>
                    <a:fld id="{57526128-0AAF-DD45-BFED-74EED637E792}" type="PERCENTAGE">
                      <a:rPr lang="en-US" baseline="0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45D2-E44F-9CDA-D31693B02C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'INTC pivot'!$L$35:$L$40</c:f>
              <c:strCache>
                <c:ptCount val="6"/>
                <c:pt idx="0">
                  <c:v>Laser spectroscopy</c:v>
                </c:pt>
                <c:pt idx="1">
                  <c:v>Mass spectrometry</c:v>
                </c:pt>
                <c:pt idx="2">
                  <c:v>Decay spectroscopy</c:v>
                </c:pt>
                <c:pt idx="3">
                  <c:v>SSP + collections</c:v>
                </c:pt>
                <c:pt idx="4">
                  <c:v>HIE-ISOLDE</c:v>
                </c:pt>
                <c:pt idx="5">
                  <c:v>TISD</c:v>
                </c:pt>
              </c:strCache>
            </c:strRef>
          </c:cat>
          <c:val>
            <c:numRef>
              <c:f>'INTC pivot'!$M$35:$M$40</c:f>
              <c:numCache>
                <c:formatCode>General</c:formatCode>
                <c:ptCount val="6"/>
                <c:pt idx="0">
                  <c:v>312</c:v>
                </c:pt>
                <c:pt idx="1">
                  <c:v>32</c:v>
                </c:pt>
                <c:pt idx="2">
                  <c:v>180</c:v>
                </c:pt>
                <c:pt idx="3">
                  <c:v>232</c:v>
                </c:pt>
                <c:pt idx="4">
                  <c:v>333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5D2-E44F-9CDA-D31693B02C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6F-C14B-9F90-4024FE2410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6F-C14B-9F90-4024FE2410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6F-C14B-9F90-4024FE2410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36F-C14B-9F90-4024FE24109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36F-C14B-9F90-4024FE24109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36F-C14B-9F90-4024FE241090}"/>
              </c:ext>
            </c:extLst>
          </c:dPt>
          <c:dLbls>
            <c:dLbl>
              <c:idx val="1"/>
              <c:layout>
                <c:manualLayout>
                  <c:x val="-0.17821166303680125"/>
                  <c:y val="-3.79330462290461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326241134751771"/>
                      <c:h val="0.14560700876095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36F-C14B-9F90-4024FE241090}"/>
                </c:ext>
              </c:extLst>
            </c:dLbl>
            <c:dLbl>
              <c:idx val="3"/>
              <c:layout>
                <c:manualLayout>
                  <c:x val="0.10302800580778466"/>
                  <c:y val="-0.1487085234495876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36F-C14B-9F90-4024FE2410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Sheet1!$G$35:$G$40</c:f>
              <c:strCache>
                <c:ptCount val="6"/>
                <c:pt idx="0">
                  <c:v>Laser spectroscopy</c:v>
                </c:pt>
                <c:pt idx="1">
                  <c:v>Mass spectrometry</c:v>
                </c:pt>
                <c:pt idx="2">
                  <c:v>Decay spectroscopy</c:v>
                </c:pt>
                <c:pt idx="3">
                  <c:v>SSP + collections</c:v>
                </c:pt>
                <c:pt idx="4">
                  <c:v>HIE-ISOLDE</c:v>
                </c:pt>
                <c:pt idx="5">
                  <c:v>TISD</c:v>
                </c:pt>
              </c:strCache>
            </c:strRef>
          </c:cat>
          <c:val>
            <c:numRef>
              <c:f>Sheet1!$H$35:$H$40</c:f>
              <c:numCache>
                <c:formatCode>General</c:formatCode>
                <c:ptCount val="6"/>
                <c:pt idx="0">
                  <c:v>119</c:v>
                </c:pt>
                <c:pt idx="1">
                  <c:v>24</c:v>
                </c:pt>
                <c:pt idx="2">
                  <c:v>96</c:v>
                </c:pt>
                <c:pt idx="3">
                  <c:v>48</c:v>
                </c:pt>
                <c:pt idx="4">
                  <c:v>138</c:v>
                </c:pt>
                <c:pt idx="5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36F-C14B-9F90-4024FE2410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D818C-65E2-BF49-B711-978D0F4726E1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97917-8A6B-4742-807A-8160FC7982B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684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8420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97128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78713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76204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1472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45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09593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6550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5758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61289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7315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1201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0990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1838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866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6187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7428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143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1588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7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96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6418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7646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6226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91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0584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7574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05/02/2025</a:t>
            </a:fld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jpeg"/><Relationship Id="rId4" Type="http://schemas.openxmlformats.org/officeDocument/2006/relationships/hyperlink" Target="https://cernbox.cern.ch/s/w4CRKtv2D1mTA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EE5071C-A9BE-113D-C200-F942AA17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29980"/>
            <a:ext cx="4341632" cy="6887980"/>
          </a:xfrm>
          <a:solidFill>
            <a:schemeClr val="tx1"/>
          </a:solidFill>
        </p:spPr>
        <p:txBody>
          <a:bodyPr/>
          <a:lstStyle/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r>
              <a:rPr lang="en-FR" dirty="0"/>
              <a:t>ISOLDE report </a:t>
            </a:r>
          </a:p>
          <a:p>
            <a:pPr algn="ctr"/>
            <a:r>
              <a:rPr lang="en-FR" dirty="0"/>
              <a:t>INTC </a:t>
            </a:r>
            <a:r>
              <a:rPr lang="en-US" dirty="0"/>
              <a:t>78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E0EDF-D266-1038-ACD6-87D4D117921C}"/>
              </a:ext>
            </a:extLst>
          </p:cNvPr>
          <p:cNvSpPr txBox="1"/>
          <p:nvPr/>
        </p:nvSpPr>
        <p:spPr>
          <a:xfrm>
            <a:off x="9222109" y="6460084"/>
            <a:ext cx="24558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February</a:t>
            </a:r>
            <a:r>
              <a:rPr lang="en-FR" sz="1400" dirty="0">
                <a:solidFill>
                  <a:schemeClr val="bg1"/>
                </a:solidFill>
              </a:rPr>
              <a:t> 2025 - Hanne Heylen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D549D6D-5CD5-809A-41E7-A19104891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30" y="6392516"/>
            <a:ext cx="1342454" cy="29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1E3A714-67FB-1E7E-2914-3BCE50130618}"/>
              </a:ext>
            </a:extLst>
          </p:cNvPr>
          <p:cNvSpPr txBox="1"/>
          <p:nvPr/>
        </p:nvSpPr>
        <p:spPr>
          <a:xfrm>
            <a:off x="151733" y="50217"/>
            <a:ext cx="29809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sz="1600" dirty="0"/>
              <a:t>Photo: CERN 2004</a:t>
            </a:r>
          </a:p>
        </p:txBody>
      </p:sp>
      <p:pic>
        <p:nvPicPr>
          <p:cNvPr id="5" name="Picture Placeholder 4" descr="A road with trees and buildings in the background&#10;&#10;Description automatically generated">
            <a:extLst>
              <a:ext uri="{FF2B5EF4-FFF2-40B4-BE49-F238E27FC236}">
                <a16:creationId xmlns:a16="http://schemas.microsoft.com/office/drawing/2014/main" id="{5C6AF80B-AEB5-5E56-6841-A0A48EE257E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34506" t="15929" b="15929"/>
          <a:stretch/>
        </p:blipFill>
        <p:spPr>
          <a:xfrm>
            <a:off x="0" y="0"/>
            <a:ext cx="8075612" cy="6301430"/>
          </a:xfrm>
        </p:spPr>
      </p:pic>
    </p:spTree>
    <p:extLst>
      <p:ext uri="{BB962C8B-B14F-4D97-AF65-F5344CB8AC3E}">
        <p14:creationId xmlns:p14="http://schemas.microsoft.com/office/powerpoint/2010/main" val="186207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INTC 78 summary</a:t>
            </a:r>
            <a:endParaRPr lang="en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F4CDEC-C880-D337-A364-390D99516DE9}"/>
              </a:ext>
            </a:extLst>
          </p:cNvPr>
          <p:cNvSpPr txBox="1"/>
          <p:nvPr/>
        </p:nvSpPr>
        <p:spPr>
          <a:xfrm>
            <a:off x="1195871" y="6419091"/>
            <a:ext cx="45917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 shifts = 8 hours; </a:t>
            </a:r>
            <a:r>
              <a:rPr lang="en-GB" dirty="0"/>
              <a:t>1 day~ 1 x 10</a:t>
            </a:r>
            <a:r>
              <a:rPr lang="en-GB" baseline="30000" dirty="0"/>
              <a:t>17</a:t>
            </a:r>
            <a:r>
              <a:rPr lang="en-GB" dirty="0"/>
              <a:t> protons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AA5D98-7C18-41A0-A44B-0682EFED4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994509"/>
            <a:ext cx="5956300" cy="2692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8EAEED-465C-7CA4-F274-5649D3D7DEF1}"/>
              </a:ext>
            </a:extLst>
          </p:cNvPr>
          <p:cNvSpPr txBox="1"/>
          <p:nvPr/>
        </p:nvSpPr>
        <p:spPr>
          <a:xfrm>
            <a:off x="6945085" y="2621617"/>
            <a:ext cx="47570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>
                <a:solidFill>
                  <a:schemeClr val="bg2">
                    <a:lumMod val="10000"/>
                  </a:schemeClr>
                </a:solidFill>
              </a:rPr>
              <a:t>Supposed to be dedicated HIE-ISOLDE meeting with few exceptions, but only 3 HIE-ISOLDE proposals and 2 LoIs.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C36B624-B2EF-55E7-AB67-5DB78AB685D3}"/>
              </a:ext>
            </a:extLst>
          </p:cNvPr>
          <p:cNvSpPr/>
          <p:nvPr/>
        </p:nvSpPr>
        <p:spPr>
          <a:xfrm>
            <a:off x="6364287" y="2253345"/>
            <a:ext cx="331334" cy="1567543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1F58-5A5E-940D-54E2-293E792158C1}"/>
              </a:ext>
            </a:extLst>
          </p:cNvPr>
          <p:cNvSpPr txBox="1"/>
          <p:nvPr/>
        </p:nvSpPr>
        <p:spPr>
          <a:xfrm>
            <a:off x="407987" y="5091335"/>
            <a:ext cx="104886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dirty="0">
                <a:solidFill>
                  <a:schemeClr val="tx2"/>
                </a:solidFill>
                <a:effectLst/>
              </a:rPr>
              <a:t>General comment Technical Advisory Committee for ISOLDE</a:t>
            </a:r>
          </a:p>
          <a:p>
            <a:r>
              <a:rPr lang="en-GB" sz="1800" b="0" i="0" dirty="0">
                <a:solidFill>
                  <a:schemeClr val="tx2"/>
                </a:solidFill>
                <a:effectLst/>
              </a:rPr>
              <a:t>The current performance of the 7-gap amplifiers in the post-accelerator restricts the </a:t>
            </a:r>
          </a:p>
          <a:p>
            <a:r>
              <a:rPr lang="en-GB" sz="1800" b="0" i="0" dirty="0">
                <a:solidFill>
                  <a:schemeClr val="tx2"/>
                </a:solidFill>
                <a:effectLst/>
              </a:rPr>
              <a:t>acceptable A/Q ratio and, consequently, put constraints on the beam's charge state.</a:t>
            </a:r>
            <a:endParaRPr lang="en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5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– beam requests 2025</a:t>
            </a:r>
            <a:endParaRPr lang="en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4E576C-A088-BD9C-1B4F-FCA609645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71" y="1036107"/>
            <a:ext cx="4749800" cy="5448300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A3CAD47-305C-3A03-757A-8E03083DC4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9456582"/>
              </p:ext>
            </p:extLst>
          </p:nvPr>
        </p:nvGraphicFramePr>
        <p:xfrm>
          <a:off x="5160473" y="906464"/>
          <a:ext cx="6623539" cy="5401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F37532E-1E6E-DE58-4F1D-6AB6387E8586}"/>
              </a:ext>
            </a:extLst>
          </p:cNvPr>
          <p:cNvSpPr txBox="1"/>
          <p:nvPr/>
        </p:nvSpPr>
        <p:spPr>
          <a:xfrm>
            <a:off x="6841842" y="1036107"/>
            <a:ext cx="47497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>
                <a:solidFill>
                  <a:schemeClr val="tx2"/>
                </a:solidFill>
              </a:rPr>
              <a:t>Requested shifts per category </a:t>
            </a:r>
          </a:p>
        </p:txBody>
      </p:sp>
    </p:spTree>
    <p:extLst>
      <p:ext uri="{BB962C8B-B14F-4D97-AF65-F5344CB8AC3E}">
        <p14:creationId xmlns:p14="http://schemas.microsoft.com/office/powerpoint/2010/main" val="4156373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1FD30-37F4-FED2-61DA-E99FE295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2024 statistics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5062BD-06CC-C15B-36A6-8179546BC700}"/>
              </a:ext>
            </a:extLst>
          </p:cNvPr>
          <p:cNvSpPr txBox="1"/>
          <p:nvPr/>
        </p:nvSpPr>
        <p:spPr>
          <a:xfrm>
            <a:off x="407988" y="1876517"/>
            <a:ext cx="504891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Beams were delivered to </a:t>
            </a:r>
            <a:r>
              <a:rPr lang="en-US" sz="2000" b="1" dirty="0">
                <a:solidFill>
                  <a:schemeClr val="tx2"/>
                </a:solidFill>
              </a:rPr>
              <a:t>44 distinct</a:t>
            </a:r>
            <a:r>
              <a:rPr lang="en-US" sz="2000" dirty="0">
                <a:solidFill>
                  <a:schemeClr val="tx2"/>
                </a:solidFill>
              </a:rPr>
              <a:t> IS/LOIs (9 HIE-ISOLDE)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effectLst/>
              </a:rPr>
              <a:t>A total of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426 shifts </a:t>
            </a:r>
            <a:r>
              <a:rPr lang="en-US" sz="2000" dirty="0">
                <a:solidFill>
                  <a:schemeClr val="tx2"/>
                </a:solidFill>
                <a:effectLst/>
              </a:rPr>
              <a:t>were delivered for physics, beam development and ad-hoc measurements </a:t>
            </a:r>
          </a:p>
          <a:p>
            <a:endParaRPr lang="en-US" sz="2000" dirty="0">
              <a:solidFill>
                <a:schemeClr val="tx2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RILIS was used in just over 50% of cases, while molecular beams were used for 20% of the delivered beams</a:t>
            </a:r>
          </a:p>
          <a:p>
            <a:endParaRPr lang="en-FR" sz="20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D83EFA2-A459-78A2-3F91-839BBC88B9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59691"/>
              </p:ext>
            </p:extLst>
          </p:nvPr>
        </p:nvGraphicFramePr>
        <p:xfrm>
          <a:off x="4621212" y="641448"/>
          <a:ext cx="7162800" cy="507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0B18166-E7FD-8413-FFDA-E54E37FB7C14}"/>
              </a:ext>
            </a:extLst>
          </p:cNvPr>
          <p:cNvSpPr txBox="1"/>
          <p:nvPr/>
        </p:nvSpPr>
        <p:spPr>
          <a:xfrm>
            <a:off x="6975987" y="641448"/>
            <a:ext cx="2875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b="1" dirty="0">
                <a:solidFill>
                  <a:schemeClr val="tx2"/>
                </a:solidFill>
              </a:rPr>
              <a:t>ISOLDE Beam pie 2024</a:t>
            </a:r>
          </a:p>
        </p:txBody>
      </p:sp>
    </p:spTree>
    <p:extLst>
      <p:ext uri="{BB962C8B-B14F-4D97-AF65-F5344CB8AC3E}">
        <p14:creationId xmlns:p14="http://schemas.microsoft.com/office/powerpoint/2010/main" val="4292864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FBC35-17E4-6635-7A3A-322E1EC6E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40FA84B-C990-489C-7386-C6F27273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455" y="356658"/>
            <a:ext cx="3422146" cy="1033463"/>
          </a:xfrm>
        </p:spPr>
        <p:txBody>
          <a:bodyPr/>
          <a:lstStyle/>
          <a:p>
            <a:pPr>
              <a:tabLst>
                <a:tab pos="4394200" algn="l"/>
              </a:tabLst>
            </a:pPr>
            <a:r>
              <a:rPr lang="en-US" dirty="0"/>
              <a:t>Highlights 2024</a:t>
            </a:r>
            <a:endParaRPr lang="en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19007A-0226-6AFE-F457-C0B567142215}"/>
              </a:ext>
            </a:extLst>
          </p:cNvPr>
          <p:cNvSpPr/>
          <p:nvPr/>
        </p:nvSpPr>
        <p:spPr>
          <a:xfrm>
            <a:off x="126600" y="3705004"/>
            <a:ext cx="4269692" cy="30762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FD88DD-1051-BC66-96AE-0E8CE2E0D8BB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18775" y="3796349"/>
            <a:ext cx="3778948" cy="3064695"/>
          </a:xfrm>
          <a:noFill/>
        </p:spPr>
        <p:txBody>
          <a:bodyPr>
            <a:normAutofit lnSpcReduction="10000"/>
          </a:bodyPr>
          <a:lstStyle/>
          <a:p>
            <a:pPr algn="l"/>
            <a:r>
              <a:rPr lang="en-US" sz="1600" b="1" dirty="0"/>
              <a:t>IS758 - </a:t>
            </a:r>
            <a:r>
              <a:rPr lang="en-GB" sz="1600" b="1" dirty="0"/>
              <a:t>Study of </a:t>
            </a:r>
            <a:r>
              <a:rPr lang="en-GB" sz="1600" b="1" dirty="0" err="1"/>
              <a:t>RaF</a:t>
            </a:r>
            <a:r>
              <a:rPr lang="en-GB" sz="1600" b="1" dirty="0"/>
              <a:t>− anions at CRIS</a:t>
            </a:r>
          </a:p>
          <a:p>
            <a:pPr algn="l"/>
            <a:endParaRPr lang="en-GB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The production of </a:t>
            </a:r>
            <a:r>
              <a:rPr lang="en-GB" sz="1600" dirty="0" err="1"/>
              <a:t>RaF</a:t>
            </a:r>
            <a:r>
              <a:rPr lang="en-GB" sz="1600" dirty="0"/>
              <a:t>- is a promising method for decelerating and trapping molecules, followed by laser </a:t>
            </a:r>
            <a:r>
              <a:rPr lang="en-GB" sz="1600" dirty="0" err="1"/>
              <a:t>photodetachment</a:t>
            </a:r>
            <a:r>
              <a:rPr lang="en-GB" sz="1600" dirty="0"/>
              <a:t> to provide cold, slow neutral molecules for future high precision studies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Negative </a:t>
            </a:r>
            <a:r>
              <a:rPr lang="en-GB" sz="1600" b="1" dirty="0" err="1">
                <a:solidFill>
                  <a:schemeClr val="accent2"/>
                </a:solidFill>
              </a:rPr>
              <a:t>RaF</a:t>
            </a:r>
            <a:r>
              <a:rPr lang="en-GB" sz="1600" b="1" dirty="0">
                <a:solidFill>
                  <a:schemeClr val="accent2"/>
                </a:solidFill>
              </a:rPr>
              <a:t>- anions successfully produced</a:t>
            </a:r>
            <a:r>
              <a:rPr lang="en-GB" sz="1600" dirty="0"/>
              <a:t> through double charge exchange process at CRIS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First </a:t>
            </a:r>
            <a:r>
              <a:rPr lang="en-GB" sz="1600" b="1" dirty="0">
                <a:solidFill>
                  <a:schemeClr val="accent2"/>
                </a:solidFill>
              </a:rPr>
              <a:t>laser </a:t>
            </a:r>
            <a:r>
              <a:rPr lang="en-GB" sz="1600" b="1" dirty="0" err="1">
                <a:solidFill>
                  <a:schemeClr val="accent2"/>
                </a:solidFill>
              </a:rPr>
              <a:t>photodetachment</a:t>
            </a:r>
            <a:r>
              <a:rPr lang="en-GB" sz="1600" b="1" dirty="0">
                <a:solidFill>
                  <a:schemeClr val="accent2"/>
                </a:solidFill>
              </a:rPr>
              <a:t> of </a:t>
            </a:r>
            <a:r>
              <a:rPr lang="en-GB" sz="1600" b="1" dirty="0" err="1">
                <a:solidFill>
                  <a:schemeClr val="accent2"/>
                </a:solidFill>
              </a:rPr>
              <a:t>RaF</a:t>
            </a:r>
            <a:r>
              <a:rPr lang="en-GB" sz="1600" b="1" dirty="0">
                <a:solidFill>
                  <a:schemeClr val="accent2"/>
                </a:solidFill>
              </a:rPr>
              <a:t>- was observed</a:t>
            </a:r>
            <a:r>
              <a:rPr lang="en-GB" sz="1600" dirty="0"/>
              <a:t> and its threshold determined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DF7E24-15DF-744E-98A5-487F851375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12"/>
          <a:stretch/>
        </p:blipFill>
        <p:spPr>
          <a:xfrm>
            <a:off x="569713" y="1106455"/>
            <a:ext cx="3758852" cy="25486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EF8570-D993-96E1-B477-4AE2B0E24359}"/>
              </a:ext>
            </a:extLst>
          </p:cNvPr>
          <p:cNvSpPr txBox="1"/>
          <p:nvPr/>
        </p:nvSpPr>
        <p:spPr>
          <a:xfrm>
            <a:off x="2911404" y="2832649"/>
            <a:ext cx="174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F4F0DC-C0F5-67A1-9D84-4909A73B3D00}"/>
              </a:ext>
            </a:extLst>
          </p:cNvPr>
          <p:cNvSpPr txBox="1"/>
          <p:nvPr/>
        </p:nvSpPr>
        <p:spPr>
          <a:xfrm>
            <a:off x="1128757" y="1440009"/>
            <a:ext cx="14932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Photodetachment</a:t>
            </a:r>
            <a:r>
              <a:rPr lang="en-GB" sz="1100" dirty="0"/>
              <a:t> threshold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28A1D1-397A-3A1E-EE90-CF31C05EA897}"/>
              </a:ext>
            </a:extLst>
          </p:cNvPr>
          <p:cNvCxnSpPr>
            <a:cxnSpLocks/>
          </p:cNvCxnSpPr>
          <p:nvPr/>
        </p:nvCxnSpPr>
        <p:spPr>
          <a:xfrm>
            <a:off x="1750199" y="1870896"/>
            <a:ext cx="311791" cy="749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840EDB-3C31-D083-1A15-9DF8C5DCECF4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396292" y="877111"/>
            <a:ext cx="4232847" cy="2827893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600" b="1" dirty="0"/>
              <a:t>IS671 – </a:t>
            </a:r>
            <a:r>
              <a:rPr lang="en-US" sz="1600" b="1" baseline="30000" dirty="0"/>
              <a:t>34</a:t>
            </a:r>
            <a:r>
              <a:rPr lang="en-US" sz="1600" b="1" dirty="0"/>
              <a:t>Mg @MIRACLS</a:t>
            </a:r>
          </a:p>
          <a:p>
            <a:pPr algn="l"/>
            <a:endParaRPr lang="en-US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First collinear laser spectroscopy measurements of exotic isotopes in a MR-</a:t>
            </a:r>
            <a:r>
              <a:rPr lang="en-GB" sz="1600" dirty="0" err="1"/>
              <a:t>ToF</a:t>
            </a:r>
            <a:r>
              <a:rPr lang="en-GB" sz="1600" dirty="0"/>
              <a:t> device. This device allows to repeatedly probe the same ions during the &gt;1000 revolutions and hence significantly increase sensitivity</a:t>
            </a:r>
            <a:endParaRPr lang="en-GB" sz="16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cs typeface="Arial"/>
              </a:rPr>
              <a:t>Used </a:t>
            </a:r>
            <a:r>
              <a:rPr lang="en-GB" sz="1600" b="1" dirty="0">
                <a:solidFill>
                  <a:schemeClr val="accent2"/>
                </a:solidFill>
                <a:cs typeface="Arial"/>
              </a:rPr>
              <a:t>1.7 GeV</a:t>
            </a:r>
            <a:r>
              <a:rPr lang="en-GB" sz="1600" dirty="0">
                <a:cs typeface="Arial"/>
              </a:rPr>
              <a:t> protons to increase yields (2024 1</a:t>
            </a:r>
            <a:r>
              <a:rPr lang="en-GB" sz="1600" baseline="30000" dirty="0">
                <a:cs typeface="Arial"/>
              </a:rPr>
              <a:t>st</a:t>
            </a:r>
            <a:r>
              <a:rPr lang="en-GB" sz="1600" dirty="0">
                <a:cs typeface="Arial"/>
              </a:rPr>
              <a:t> year with 1.7 GeV production runs)</a:t>
            </a:r>
          </a:p>
        </p:txBody>
      </p:sp>
      <p:pic>
        <p:nvPicPr>
          <p:cNvPr id="5" name="Picture 4" descr="A graph of a line graph&#10;&#10;Description automatically generated">
            <a:extLst>
              <a:ext uri="{FF2B5EF4-FFF2-40B4-BE49-F238E27FC236}">
                <a16:creationId xmlns:a16="http://schemas.microsoft.com/office/drawing/2014/main" id="{272702DD-B246-5A27-3E7F-7F279341B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953" y="3856006"/>
            <a:ext cx="3317893" cy="26246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163B05-2EBB-2F51-DAB7-EF8494B7AD2E}"/>
              </a:ext>
            </a:extLst>
          </p:cNvPr>
          <p:cNvSpPr txBox="1"/>
          <p:nvPr/>
        </p:nvSpPr>
        <p:spPr>
          <a:xfrm>
            <a:off x="5208331" y="4150379"/>
            <a:ext cx="1766671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baseline="30000" dirty="0">
                <a:cs typeface="Arial"/>
              </a:rPr>
              <a:t>34</a:t>
            </a:r>
            <a:r>
              <a:rPr lang="en-GB" b="1" dirty="0">
                <a:cs typeface="Arial"/>
              </a:rPr>
              <a:t>Mg produced with ~80 ions/s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454BBC-E454-2F92-17B1-3D8FA3628956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747507" y="3705004"/>
            <a:ext cx="3317893" cy="2775668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Separator course followed by 12 </a:t>
            </a:r>
            <a:r>
              <a:rPr lang="en-GB" sz="1600" dirty="0"/>
              <a:t>people in person, and around 30 online participants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Recording: </a:t>
            </a:r>
            <a:r>
              <a:rPr lang="en-GB" sz="1600" b="0" i="0" dirty="0">
                <a:effectLst/>
                <a:hlinkClick r:id="rId4" tooltip="https://cernbox.cern.ch/s/w4CRKtv2D1mTA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https://cernbox.cern.ch/s/w4CRKtv2D1mTAml</a:t>
            </a:r>
            <a:endParaRPr lang="en-GB" sz="1600" b="0" i="0" dirty="0">
              <a:effectLst/>
            </a:endParaRPr>
          </a:p>
        </p:txBody>
      </p:sp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3F49F253-B9A7-35E8-338C-9DE1CC9E86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359" b="12801"/>
          <a:stretch/>
        </p:blipFill>
        <p:spPr>
          <a:xfrm>
            <a:off x="8757816" y="873389"/>
            <a:ext cx="3317893" cy="234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2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CA761-61D6-5D3E-6D07-D40CCA44F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Key dates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F40BFB-AB90-B7FC-5FE1-526070FD8D49}"/>
              </a:ext>
            </a:extLst>
          </p:cNvPr>
          <p:cNvSpPr txBox="1"/>
          <p:nvPr/>
        </p:nvSpPr>
        <p:spPr>
          <a:xfrm>
            <a:off x="407988" y="1548582"/>
            <a:ext cx="10146890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GB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2025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Protons for low energy physics</a:t>
            </a:r>
            <a:r>
              <a:rPr lang="en-GB" sz="2400" dirty="0">
                <a:solidFill>
                  <a:srgbClr val="000000"/>
                </a:solidFill>
                <a:highlight>
                  <a:srgbClr val="FFFFFF"/>
                </a:highlight>
              </a:rPr>
              <a:t> - </a:t>
            </a:r>
            <a:r>
              <a:rPr lang="en-GB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March 28th</a:t>
            </a: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Physics for HIE ISOLDE is expected to started around</a:t>
            </a:r>
            <a:r>
              <a:rPr lang="en-GB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 June 13th</a:t>
            </a: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Protons will stop for ISOLDE on </a:t>
            </a:r>
            <a:r>
              <a:rPr lang="en-GB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December 8th</a:t>
            </a: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Potentially, there will be a short winter physics campaign (details TBC)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r>
              <a:rPr lang="en-GB" sz="2400" i="1" dirty="0">
                <a:solidFill>
                  <a:schemeClr val="tx2"/>
                </a:solidFill>
              </a:rPr>
              <a:t>Note: LS3 for ISOLDE: no physics in 2026 and 2027, restart in Q2 2028 (not aligned with LS3 for LHC)</a:t>
            </a:r>
          </a:p>
        </p:txBody>
      </p:sp>
    </p:spTree>
    <p:extLst>
      <p:ext uri="{BB962C8B-B14F-4D97-AF65-F5344CB8AC3E}">
        <p14:creationId xmlns:p14="http://schemas.microsoft.com/office/powerpoint/2010/main" val="2761789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…</a:t>
            </a:r>
            <a:endParaRPr lang="en-F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C45B6B8-D889-2EF7-E63C-86A8E9E30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30" y="6421728"/>
            <a:ext cx="1342454" cy="29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C05D0B-8AC9-37BF-1F2A-68A7E4EC5845}"/>
              </a:ext>
            </a:extLst>
          </p:cNvPr>
          <p:cNvSpPr txBox="1"/>
          <p:nvPr/>
        </p:nvSpPr>
        <p:spPr>
          <a:xfrm>
            <a:off x="407986" y="1190605"/>
            <a:ext cx="6240407" cy="5609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rgbClr val="000000"/>
                </a:solidFill>
              </a:rPr>
              <a:t>~50 experiments per year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endParaRPr lang="en-FR" sz="1600" dirty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Typically, 1 day up to 1 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Sequential </a:t>
            </a:r>
            <a:r>
              <a:rPr lang="en-US" sz="1600" dirty="0">
                <a:solidFill>
                  <a:srgbClr val="000000"/>
                </a:solidFill>
              </a:rPr>
              <a:t>scheduling (parallel only for GLM/GHM)</a:t>
            </a:r>
            <a:endParaRPr lang="en-FR" sz="1600" dirty="0">
              <a:solidFill>
                <a:srgbClr val="000000"/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</a:rPr>
              <a:t>During working hours: </a:t>
            </a:r>
            <a:r>
              <a:rPr lang="en-GB" sz="1600" dirty="0">
                <a:solidFill>
                  <a:srgbClr val="000000"/>
                </a:solidFill>
              </a:rPr>
              <a:t>target changes, separator setup, yield checks, RILIS optimisation, HIE-ISOLDE setup, …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Irradiations for “Winter physics”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No fast switching between between GPS and HRS (yet) </a:t>
            </a:r>
            <a:r>
              <a:rPr lang="en-US" sz="16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1600" b="1" dirty="0">
                <a:solidFill>
                  <a:srgbClr val="000000"/>
                </a:solidFill>
                <a:sym typeface="Wingdings" pitchFamily="2" charset="2"/>
              </a:rPr>
              <a:t>central beam line bottleneck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sym typeface="Wingdings" pitchFamily="2" charset="2"/>
              </a:rPr>
              <a:t>Unforeseen problems, Machine Developments (MD), …</a:t>
            </a:r>
          </a:p>
          <a:p>
            <a:pPr lvl="1"/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rgbClr val="000000"/>
                </a:solidFill>
              </a:rPr>
              <a:t>Limited amount of target</a:t>
            </a:r>
            <a:r>
              <a:rPr lang="en-US" sz="1600" dirty="0">
                <a:solidFill>
                  <a:srgbClr val="000000"/>
                </a:solidFill>
              </a:rPr>
              <a:t>s can be produced</a:t>
            </a:r>
            <a:r>
              <a:rPr lang="en-FR" sz="1600" dirty="0">
                <a:solidFill>
                  <a:srgbClr val="000000"/>
                </a:solidFill>
              </a:rPr>
              <a:t> each year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~30 targets &lt;&gt; 50 experiments + additional constraint on actinide targets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A lot of work on top of the visible “online work”: production, testing on offline separators, disposal, … (50kCHF)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LIST: more elaborate to produce and operate. 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algn="ctr" fontAlgn="base"/>
            <a:r>
              <a:rPr lang="en-GB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Take away message: squeezing in a few shifts impacts more than you might think!</a:t>
            </a:r>
            <a:endParaRPr lang="en-US" sz="1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FR" sz="1600" dirty="0">
              <a:solidFill>
                <a:srgbClr val="000000"/>
              </a:solidFill>
            </a:endParaRPr>
          </a:p>
          <a:p>
            <a:pPr lvl="1"/>
            <a:endParaRPr lang="en-FR" sz="1600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71676FB-AC09-67F2-9FEC-B310EAC1B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7</a:t>
            </a:fld>
            <a:endParaRPr lang="en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025B5B-A1B8-E023-BAC2-64C58DFF8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508" y="879231"/>
            <a:ext cx="5276662" cy="4870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247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50"/>
    </mc:Choice>
    <mc:Fallback xmlns="">
      <p:transition spd="slow" advTm="7165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CA761-61D6-5D3E-6D07-D40CCA44F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… </a:t>
            </a:r>
            <a:endParaRPr lang="en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F40BFB-AB90-B7FC-5FE1-526070FD8D49}"/>
              </a:ext>
            </a:extLst>
          </p:cNvPr>
          <p:cNvSpPr txBox="1"/>
          <p:nvPr/>
        </p:nvSpPr>
        <p:spPr>
          <a:xfrm>
            <a:off x="583834" y="1543468"/>
            <a:ext cx="1072424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GB" b="1" dirty="0">
                <a:solidFill>
                  <a:schemeClr val="tx2"/>
                </a:solidFill>
              </a:rPr>
              <a:t>Criteria which improve scheduling chances 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effectLst/>
              </a:rPr>
              <a:t>Priorities determined by experimental collaborations </a:t>
            </a:r>
            <a:r>
              <a:rPr lang="en-GB" dirty="0">
                <a:solidFill>
                  <a:schemeClr val="tx2"/>
                </a:solidFill>
              </a:rPr>
              <a:t>(PhD students, funding, scientific interest, …)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Beam for as many groups (&gt;&lt; collaborations) as possible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From summer onwards, priority to HIE-ISOLDE runs (typically, alternate with Low E)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Groups affected by suspension of GLM/GHM in 2024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Synergies with other runs (same target-ion source, same RILIS scheme, … 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algn="l" fontAlgn="base"/>
            <a:r>
              <a:rPr lang="en-GB" b="1" dirty="0">
                <a:solidFill>
                  <a:schemeClr val="tx2"/>
                </a:solidFill>
              </a:rPr>
              <a:t>Criteria which reduce scheduling chances 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Exotic targets, especially if only requested for very few shifts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LOI situation is difficult!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Runs cannot be scheduled before yields have been confirmed (if requested by INTC)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Genuine concern about feasibility (old runs) and/or safety (TAC comments, …)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Unclear beam request (need to spend too much time to understand history, requirements, …)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Little flexibility in terms of availabilities</a:t>
            </a:r>
          </a:p>
        </p:txBody>
      </p:sp>
      <p:pic>
        <p:nvPicPr>
          <p:cNvPr id="6" name="Graphic 5" descr="Puzzle outline">
            <a:extLst>
              <a:ext uri="{FF2B5EF4-FFF2-40B4-BE49-F238E27FC236}">
                <a16:creationId xmlns:a16="http://schemas.microsoft.com/office/drawing/2014/main" id="{D76EC576-5A78-4163-E0D2-536BF70E7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2760" y="158261"/>
            <a:ext cx="1351670" cy="13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1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1B4C-870C-0F9D-AF00-6A5D68C4A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FDD07D-29A0-EF35-4BB3-238A393D9A33}"/>
              </a:ext>
            </a:extLst>
          </p:cNvPr>
          <p:cNvSpPr txBox="1"/>
          <p:nvPr/>
        </p:nvSpPr>
        <p:spPr>
          <a:xfrm>
            <a:off x="678942" y="1911757"/>
            <a:ext cx="86537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Crane activities for users </a:t>
            </a: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is a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llowed again (under certain conditions)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New technician hired – expected to start in March.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Changes in radioactive source management – storage location will be modified and a Source Responsible will be appointed per installation.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Activities in GLM/GHM area </a:t>
            </a: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are allowed again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396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AE4A08E-76F3-F04A-8880-2F88BD89C912}" vid="{DE7000B3-C4A2-0745-A4F8-28B74ADD52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28428</TotalTime>
  <Words>753</Words>
  <Application>Microsoft Macintosh PowerPoint</Application>
  <PresentationFormat>Widescreen</PresentationFormat>
  <Paragraphs>100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Wingdings</vt:lpstr>
      <vt:lpstr>CERN</vt:lpstr>
      <vt:lpstr>PowerPoint Presentation</vt:lpstr>
      <vt:lpstr>INTC 78 summary</vt:lpstr>
      <vt:lpstr>ISOLDE – beam requests 2025</vt:lpstr>
      <vt:lpstr>2024 statistics</vt:lpstr>
      <vt:lpstr>Highlights 2024</vt:lpstr>
      <vt:lpstr>Key dates</vt:lpstr>
      <vt:lpstr>Scheduling …</vt:lpstr>
      <vt:lpstr>Scheduling … </vt:lpstr>
      <vt:lpstr>Announcements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Hanne Heylen</dc:creator>
  <cp:lastModifiedBy>Hanne Heylen</cp:lastModifiedBy>
  <cp:revision>69</cp:revision>
  <dcterms:created xsi:type="dcterms:W3CDTF">2023-12-22T10:46:15Z</dcterms:created>
  <dcterms:modified xsi:type="dcterms:W3CDTF">2025-02-05T08:32:21Z</dcterms:modified>
</cp:coreProperties>
</file>